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40"/>
  </p:notesMasterIdLst>
  <p:handoutMasterIdLst>
    <p:handoutMasterId r:id="rId41"/>
  </p:handoutMasterIdLst>
  <p:sldIdLst>
    <p:sldId id="256" r:id="rId11"/>
    <p:sldId id="598" r:id="rId12"/>
    <p:sldId id="599" r:id="rId13"/>
    <p:sldId id="608" r:id="rId14"/>
    <p:sldId id="600" r:id="rId15"/>
    <p:sldId id="575" r:id="rId16"/>
    <p:sldId id="303" r:id="rId17"/>
    <p:sldId id="524" r:id="rId18"/>
    <p:sldId id="548" r:id="rId19"/>
    <p:sldId id="589" r:id="rId20"/>
    <p:sldId id="540" r:id="rId21"/>
    <p:sldId id="544" r:id="rId22"/>
    <p:sldId id="590" r:id="rId23"/>
    <p:sldId id="592" r:id="rId24"/>
    <p:sldId id="542" r:id="rId25"/>
    <p:sldId id="552" r:id="rId26"/>
    <p:sldId id="557" r:id="rId27"/>
    <p:sldId id="555" r:id="rId28"/>
    <p:sldId id="560" r:id="rId29"/>
    <p:sldId id="563" r:id="rId30"/>
    <p:sldId id="591" r:id="rId31"/>
    <p:sldId id="550" r:id="rId32"/>
    <p:sldId id="566" r:id="rId33"/>
    <p:sldId id="602" r:id="rId34"/>
    <p:sldId id="545" r:id="rId35"/>
    <p:sldId id="606" r:id="rId36"/>
    <p:sldId id="607" r:id="rId37"/>
    <p:sldId id="605" r:id="rId38"/>
    <p:sldId id="58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6"/>
    <p:restoredTop sz="94974"/>
  </p:normalViewPr>
  <p:slideViewPr>
    <p:cSldViewPr snapToGrid="0" snapToObjects="1">
      <p:cViewPr varScale="1">
        <p:scale>
          <a:sx n="159" d="100"/>
          <a:sy n="159" d="100"/>
        </p:scale>
        <p:origin x="2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0" Type="http://schemas.openxmlformats.org/officeDocument/2006/relationships/slide" Target="slides/slide10.xml"/><Relationship Id="rId41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FB5AF-A82B-954F-B381-6A1AE5A4314D}" type="doc">
      <dgm:prSet loTypeId="urn:microsoft.com/office/officeart/2005/8/layout/StepDown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B7FFD6C-BCA4-AB4B-BB0B-14988B305582}">
      <dgm:prSet phldrT="[Texto]"/>
      <dgm:spPr>
        <a:solidFill>
          <a:srgbClr val="2682C9"/>
        </a:solidFill>
      </dgm:spPr>
      <dgm:t>
        <a:bodyPr/>
        <a:lstStyle/>
        <a:p>
          <a:r>
            <a:rPr lang="en-US" noProof="0" dirty="0"/>
            <a:t>Scientific Goals</a:t>
          </a:r>
        </a:p>
      </dgm:t>
    </dgm:pt>
    <dgm:pt modelId="{5FD84A93-C94C-4544-9340-6BF738856F0B}" type="parTrans" cxnId="{F257B89B-CC7A-8949-BABC-6B31A06FCE7C}">
      <dgm:prSet/>
      <dgm:spPr/>
      <dgm:t>
        <a:bodyPr/>
        <a:lstStyle/>
        <a:p>
          <a:endParaRPr lang="pt-BR"/>
        </a:p>
      </dgm:t>
    </dgm:pt>
    <dgm:pt modelId="{2944E177-BCC7-3C4E-87F1-791A2B462F08}" type="sibTrans" cxnId="{F257B89B-CC7A-8949-BABC-6B31A06FCE7C}">
      <dgm:prSet/>
      <dgm:spPr/>
      <dgm:t>
        <a:bodyPr/>
        <a:lstStyle/>
        <a:p>
          <a:endParaRPr lang="pt-BR"/>
        </a:p>
      </dgm:t>
    </dgm:pt>
    <dgm:pt modelId="{103F509D-FDE8-8941-87A0-71035F546DF8}">
      <dgm:prSet phldrT="[Texto]" custT="1"/>
      <dgm:spPr/>
      <dgm:t>
        <a:bodyPr/>
        <a:lstStyle/>
        <a:p>
          <a:r>
            <a:rPr lang="en-US" sz="1700" b="0" dirty="0"/>
            <a:t>Significantly contribute to the understanding of fundamental aspects of matter through theoretical and experimental studies inserted in the </a:t>
          </a:r>
          <a:r>
            <a:rPr lang="en-US" sz="1700" b="1" dirty="0"/>
            <a:t>ATLAS</a:t>
          </a:r>
          <a:r>
            <a:rPr lang="en-US" sz="1700" b="0" dirty="0"/>
            <a:t> and </a:t>
          </a:r>
          <a:r>
            <a:rPr lang="en-US" sz="1700" b="1" dirty="0"/>
            <a:t>ALICE</a:t>
          </a:r>
          <a:r>
            <a:rPr lang="en-US" sz="1700" b="0" dirty="0"/>
            <a:t> experiments of the </a:t>
          </a:r>
          <a:r>
            <a:rPr lang="en-US" sz="1700" b="1" dirty="0"/>
            <a:t>Large Hadron Collider (LHC)</a:t>
          </a:r>
          <a:r>
            <a:rPr lang="en-US" sz="1700" b="0" dirty="0"/>
            <a:t>,</a:t>
          </a:r>
          <a:endParaRPr lang="en-US" sz="1700" b="0" noProof="0" dirty="0"/>
        </a:p>
      </dgm:t>
    </dgm:pt>
    <dgm:pt modelId="{A01FE2B3-A99F-464D-B4B2-34FE6451A281}" type="parTrans" cxnId="{8D13F4C3-ECC4-E343-A086-4612E8B0B70E}">
      <dgm:prSet/>
      <dgm:spPr/>
      <dgm:t>
        <a:bodyPr/>
        <a:lstStyle/>
        <a:p>
          <a:endParaRPr lang="pt-BR"/>
        </a:p>
      </dgm:t>
    </dgm:pt>
    <dgm:pt modelId="{28C18129-D97A-0E48-B678-04FDA857741C}" type="sibTrans" cxnId="{8D13F4C3-ECC4-E343-A086-4612E8B0B70E}">
      <dgm:prSet/>
      <dgm:spPr/>
      <dgm:t>
        <a:bodyPr/>
        <a:lstStyle/>
        <a:p>
          <a:endParaRPr lang="pt-BR"/>
        </a:p>
      </dgm:t>
    </dgm:pt>
    <dgm:pt modelId="{AC2D5520-341F-DB43-8B08-FA76EE6B9557}">
      <dgm:prSet phldrT="[Texto]"/>
      <dgm:spPr>
        <a:solidFill>
          <a:srgbClr val="2682C9"/>
        </a:solidFill>
      </dgm:spPr>
      <dgm:t>
        <a:bodyPr/>
        <a:lstStyle/>
        <a:p>
          <a:r>
            <a:rPr lang="en-US" noProof="0" dirty="0"/>
            <a:t>Instrumentation</a:t>
          </a:r>
        </a:p>
      </dgm:t>
    </dgm:pt>
    <dgm:pt modelId="{9FD2F4B7-EEBC-1D46-9657-227ED928A7D6}" type="parTrans" cxnId="{B7E1794D-BC68-C646-8B81-758DA4C311B7}">
      <dgm:prSet/>
      <dgm:spPr/>
      <dgm:t>
        <a:bodyPr/>
        <a:lstStyle/>
        <a:p>
          <a:endParaRPr lang="pt-BR"/>
        </a:p>
      </dgm:t>
    </dgm:pt>
    <dgm:pt modelId="{831ACA4E-E7BE-2043-B6C3-CC59D7A03B6C}" type="sibTrans" cxnId="{B7E1794D-BC68-C646-8B81-758DA4C311B7}">
      <dgm:prSet/>
      <dgm:spPr/>
      <dgm:t>
        <a:bodyPr/>
        <a:lstStyle/>
        <a:p>
          <a:endParaRPr lang="pt-BR"/>
        </a:p>
      </dgm:t>
    </dgm:pt>
    <dgm:pt modelId="{5B6A5850-149F-3D48-8F6F-0594FFB3BA8D}">
      <dgm:prSet phldrT="[Texto]" custT="1"/>
      <dgm:spPr/>
      <dgm:t>
        <a:bodyPr/>
        <a:lstStyle/>
        <a:p>
          <a:r>
            <a:rPr lang="en-US" sz="1700" b="0" dirty="0"/>
            <a:t>including state-of-the-art instrumentation development</a:t>
          </a:r>
          <a:endParaRPr lang="en-US" sz="1700" b="0" noProof="0" dirty="0"/>
        </a:p>
      </dgm:t>
    </dgm:pt>
    <dgm:pt modelId="{901495A4-A18A-C643-82D6-835E18B6FB9A}" type="parTrans" cxnId="{ED6AA942-4A66-1243-A006-B33ECE6C2DAC}">
      <dgm:prSet/>
      <dgm:spPr/>
      <dgm:t>
        <a:bodyPr/>
        <a:lstStyle/>
        <a:p>
          <a:endParaRPr lang="pt-BR"/>
        </a:p>
      </dgm:t>
    </dgm:pt>
    <dgm:pt modelId="{A8050F38-CAAA-334E-83EC-C7B9DD313B3D}" type="sibTrans" cxnId="{ED6AA942-4A66-1243-A006-B33ECE6C2DAC}">
      <dgm:prSet/>
      <dgm:spPr/>
      <dgm:t>
        <a:bodyPr/>
        <a:lstStyle/>
        <a:p>
          <a:endParaRPr lang="pt-BR"/>
        </a:p>
      </dgm:t>
    </dgm:pt>
    <dgm:pt modelId="{E9BA5CC7-77C3-3641-8D67-1F8BCB6352ED}">
      <dgm:prSet phldrT="[Texto]"/>
      <dgm:spPr>
        <a:solidFill>
          <a:srgbClr val="2682C9"/>
        </a:solidFill>
      </dgm:spPr>
      <dgm:t>
        <a:bodyPr/>
        <a:lstStyle/>
        <a:p>
          <a:r>
            <a:rPr lang="en-US" noProof="0" dirty="0"/>
            <a:t>Applications</a:t>
          </a:r>
        </a:p>
      </dgm:t>
    </dgm:pt>
    <dgm:pt modelId="{F4F7CB37-2122-0F4D-8216-6DB9F375AD86}" type="parTrans" cxnId="{32FC022F-C8A1-BA4D-9A08-043CB757DA6D}">
      <dgm:prSet/>
      <dgm:spPr/>
      <dgm:t>
        <a:bodyPr/>
        <a:lstStyle/>
        <a:p>
          <a:endParaRPr lang="pt-BR"/>
        </a:p>
      </dgm:t>
    </dgm:pt>
    <dgm:pt modelId="{7DDD3F4D-B2E5-484F-AB73-EFBADA52C642}" type="sibTrans" cxnId="{32FC022F-C8A1-BA4D-9A08-043CB757DA6D}">
      <dgm:prSet/>
      <dgm:spPr/>
      <dgm:t>
        <a:bodyPr/>
        <a:lstStyle/>
        <a:p>
          <a:endParaRPr lang="pt-BR"/>
        </a:p>
      </dgm:t>
    </dgm:pt>
    <dgm:pt modelId="{38004522-F63F-4C4A-A116-1EBB9692E77F}">
      <dgm:prSet phldrT="[Texto]" custT="1"/>
      <dgm:spPr/>
      <dgm:t>
        <a:bodyPr/>
        <a:lstStyle/>
        <a:p>
          <a:r>
            <a:rPr lang="en-US" sz="1700" noProof="0" dirty="0"/>
            <a:t>and spin-offs</a:t>
          </a:r>
        </a:p>
      </dgm:t>
    </dgm:pt>
    <dgm:pt modelId="{8964FE13-F6D3-2647-9A4A-00093B5BF175}" type="parTrans" cxnId="{7F26B289-C8E7-5F41-8624-65B16B18F168}">
      <dgm:prSet/>
      <dgm:spPr/>
      <dgm:t>
        <a:bodyPr/>
        <a:lstStyle/>
        <a:p>
          <a:endParaRPr lang="pt-BR"/>
        </a:p>
      </dgm:t>
    </dgm:pt>
    <dgm:pt modelId="{371DC058-AEAB-8447-A73A-C1F9C40BF958}" type="sibTrans" cxnId="{7F26B289-C8E7-5F41-8624-65B16B18F168}">
      <dgm:prSet/>
      <dgm:spPr/>
      <dgm:t>
        <a:bodyPr/>
        <a:lstStyle/>
        <a:p>
          <a:endParaRPr lang="pt-BR"/>
        </a:p>
      </dgm:t>
    </dgm:pt>
    <dgm:pt modelId="{FF3E34B8-602A-C543-884F-6090C248307F}" type="pres">
      <dgm:prSet presAssocID="{67CFB5AF-A82B-954F-B381-6A1AE5A4314D}" presName="rootnode" presStyleCnt="0">
        <dgm:presLayoutVars>
          <dgm:chMax/>
          <dgm:chPref/>
          <dgm:dir/>
          <dgm:animLvl val="lvl"/>
        </dgm:presLayoutVars>
      </dgm:prSet>
      <dgm:spPr/>
    </dgm:pt>
    <dgm:pt modelId="{D38CD935-1312-1745-9406-5C5DBC416E66}" type="pres">
      <dgm:prSet presAssocID="{2B7FFD6C-BCA4-AB4B-BB0B-14988B305582}" presName="composite" presStyleCnt="0"/>
      <dgm:spPr/>
    </dgm:pt>
    <dgm:pt modelId="{0D8E6907-E4A4-644F-8319-43A4BEB4C1D8}" type="pres">
      <dgm:prSet presAssocID="{2B7FFD6C-BCA4-AB4B-BB0B-14988B305582}" presName="bentUpArrow1" presStyleLbl="alignImgPlace1" presStyleIdx="0" presStyleCnt="2"/>
      <dgm:spPr>
        <a:solidFill>
          <a:srgbClr val="2682C9"/>
        </a:solidFill>
      </dgm:spPr>
    </dgm:pt>
    <dgm:pt modelId="{910D4976-7066-F944-80C9-780BEB256E7D}" type="pres">
      <dgm:prSet presAssocID="{2B7FFD6C-BCA4-AB4B-BB0B-14988B305582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B575CA8-BB6F-6640-9FE6-4E6E5E077AFB}" type="pres">
      <dgm:prSet presAssocID="{2B7FFD6C-BCA4-AB4B-BB0B-14988B305582}" presName="ChildText" presStyleLbl="revTx" presStyleIdx="0" presStyleCnt="3" custScaleX="454263" custScaleY="126331" custLinFactX="73389" custLinFactNeighborX="100000" custLinFactNeighborY="5387">
        <dgm:presLayoutVars>
          <dgm:chMax val="0"/>
          <dgm:chPref val="0"/>
          <dgm:bulletEnabled val="1"/>
        </dgm:presLayoutVars>
      </dgm:prSet>
      <dgm:spPr/>
    </dgm:pt>
    <dgm:pt modelId="{1F5A8BA6-E8C7-EB44-9565-12928E28EABB}" type="pres">
      <dgm:prSet presAssocID="{2944E177-BCC7-3C4E-87F1-791A2B462F08}" presName="sibTrans" presStyleCnt="0"/>
      <dgm:spPr/>
    </dgm:pt>
    <dgm:pt modelId="{DA28CA47-99FE-A84E-8B41-B4B21B2C8810}" type="pres">
      <dgm:prSet presAssocID="{AC2D5520-341F-DB43-8B08-FA76EE6B9557}" presName="composite" presStyleCnt="0"/>
      <dgm:spPr/>
    </dgm:pt>
    <dgm:pt modelId="{CEED84A0-D5CE-4244-9B1F-EADD6C98072A}" type="pres">
      <dgm:prSet presAssocID="{AC2D5520-341F-DB43-8B08-FA76EE6B9557}" presName="bentUpArrow1" presStyleLbl="alignImgPlace1" presStyleIdx="1" presStyleCnt="2"/>
      <dgm:spPr>
        <a:solidFill>
          <a:srgbClr val="2682C9"/>
        </a:solidFill>
      </dgm:spPr>
    </dgm:pt>
    <dgm:pt modelId="{677DBB2B-200D-D543-B562-9C9066A9AEDD}" type="pres">
      <dgm:prSet presAssocID="{AC2D5520-341F-DB43-8B08-FA76EE6B955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EC6FCCFB-3D37-4B4F-8B03-66495CE38B66}" type="pres">
      <dgm:prSet presAssocID="{AC2D5520-341F-DB43-8B08-FA76EE6B9557}" presName="ChildText" presStyleLbl="revTx" presStyleIdx="1" presStyleCnt="3" custScaleX="272628" custLinFactNeighborX="90373" custLinFactNeighborY="664">
        <dgm:presLayoutVars>
          <dgm:chMax val="0"/>
          <dgm:chPref val="0"/>
          <dgm:bulletEnabled val="1"/>
        </dgm:presLayoutVars>
      </dgm:prSet>
      <dgm:spPr/>
    </dgm:pt>
    <dgm:pt modelId="{8FE8A374-8B3C-714E-94FF-F44A7C2F9E71}" type="pres">
      <dgm:prSet presAssocID="{831ACA4E-E7BE-2043-B6C3-CC59D7A03B6C}" presName="sibTrans" presStyleCnt="0"/>
      <dgm:spPr/>
    </dgm:pt>
    <dgm:pt modelId="{117A2357-8A5A-D64C-A41F-1CEECE79E741}" type="pres">
      <dgm:prSet presAssocID="{E9BA5CC7-77C3-3641-8D67-1F8BCB6352ED}" presName="composite" presStyleCnt="0"/>
      <dgm:spPr/>
    </dgm:pt>
    <dgm:pt modelId="{EEBBDC62-0EEA-A847-97F2-46B47301B64A}" type="pres">
      <dgm:prSet presAssocID="{E9BA5CC7-77C3-3641-8D67-1F8BCB6352ED}" presName="ParentText" presStyleLbl="node1" presStyleIdx="2" presStyleCnt="3" custLinFactNeighborX="-8717" custLinFactNeighborY="-1338">
        <dgm:presLayoutVars>
          <dgm:chMax val="1"/>
          <dgm:chPref val="1"/>
          <dgm:bulletEnabled val="1"/>
        </dgm:presLayoutVars>
      </dgm:prSet>
      <dgm:spPr/>
    </dgm:pt>
    <dgm:pt modelId="{D3FCA72F-B688-784A-B572-DEF2E7ADC736}" type="pres">
      <dgm:prSet presAssocID="{E9BA5CC7-77C3-3641-8D67-1F8BCB6352ED}" presName="FinalChildText" presStyleLbl="revTx" presStyleIdx="2" presStyleCnt="3" custScaleX="131318">
        <dgm:presLayoutVars>
          <dgm:chMax val="0"/>
          <dgm:chPref val="0"/>
          <dgm:bulletEnabled val="1"/>
        </dgm:presLayoutVars>
      </dgm:prSet>
      <dgm:spPr/>
    </dgm:pt>
  </dgm:ptLst>
  <dgm:cxnLst>
    <dgm:cxn modelId="{32FC022F-C8A1-BA4D-9A08-043CB757DA6D}" srcId="{67CFB5AF-A82B-954F-B381-6A1AE5A4314D}" destId="{E9BA5CC7-77C3-3641-8D67-1F8BCB6352ED}" srcOrd="2" destOrd="0" parTransId="{F4F7CB37-2122-0F4D-8216-6DB9F375AD86}" sibTransId="{7DDD3F4D-B2E5-484F-AB73-EFBADA52C642}"/>
    <dgm:cxn modelId="{ED6AA942-4A66-1243-A006-B33ECE6C2DAC}" srcId="{AC2D5520-341F-DB43-8B08-FA76EE6B9557}" destId="{5B6A5850-149F-3D48-8F6F-0594FFB3BA8D}" srcOrd="0" destOrd="0" parTransId="{901495A4-A18A-C643-82D6-835E18B6FB9A}" sibTransId="{A8050F38-CAAA-334E-83EC-C7B9DD313B3D}"/>
    <dgm:cxn modelId="{39A9F042-FF27-094C-9046-160A381AA81F}" type="presOf" srcId="{AC2D5520-341F-DB43-8B08-FA76EE6B9557}" destId="{677DBB2B-200D-D543-B562-9C9066A9AEDD}" srcOrd="0" destOrd="0" presId="urn:microsoft.com/office/officeart/2005/8/layout/StepDownProcess"/>
    <dgm:cxn modelId="{B7E1794D-BC68-C646-8B81-758DA4C311B7}" srcId="{67CFB5AF-A82B-954F-B381-6A1AE5A4314D}" destId="{AC2D5520-341F-DB43-8B08-FA76EE6B9557}" srcOrd="1" destOrd="0" parTransId="{9FD2F4B7-EEBC-1D46-9657-227ED928A7D6}" sibTransId="{831ACA4E-E7BE-2043-B6C3-CC59D7A03B6C}"/>
    <dgm:cxn modelId="{9D2CFB50-1108-7E4C-B51F-45B755A4D220}" type="presOf" srcId="{2B7FFD6C-BCA4-AB4B-BB0B-14988B305582}" destId="{910D4976-7066-F944-80C9-780BEB256E7D}" srcOrd="0" destOrd="0" presId="urn:microsoft.com/office/officeart/2005/8/layout/StepDownProcess"/>
    <dgm:cxn modelId="{4F89C169-3553-3445-8CAA-E41C45637608}" type="presOf" srcId="{E9BA5CC7-77C3-3641-8D67-1F8BCB6352ED}" destId="{EEBBDC62-0EEA-A847-97F2-46B47301B64A}" srcOrd="0" destOrd="0" presId="urn:microsoft.com/office/officeart/2005/8/layout/StepDownProcess"/>
    <dgm:cxn modelId="{494CCF86-71C5-2C4C-A590-F5394FE02B7C}" type="presOf" srcId="{38004522-F63F-4C4A-A116-1EBB9692E77F}" destId="{D3FCA72F-B688-784A-B572-DEF2E7ADC736}" srcOrd="0" destOrd="0" presId="urn:microsoft.com/office/officeart/2005/8/layout/StepDownProcess"/>
    <dgm:cxn modelId="{D9957187-F570-8D43-95B5-A70D18DCB610}" type="presOf" srcId="{103F509D-FDE8-8941-87A0-71035F546DF8}" destId="{CB575CA8-BB6F-6640-9FE6-4E6E5E077AFB}" srcOrd="0" destOrd="0" presId="urn:microsoft.com/office/officeart/2005/8/layout/StepDownProcess"/>
    <dgm:cxn modelId="{7F26B289-C8E7-5F41-8624-65B16B18F168}" srcId="{E9BA5CC7-77C3-3641-8D67-1F8BCB6352ED}" destId="{38004522-F63F-4C4A-A116-1EBB9692E77F}" srcOrd="0" destOrd="0" parTransId="{8964FE13-F6D3-2647-9A4A-00093B5BF175}" sibTransId="{371DC058-AEAB-8447-A73A-C1F9C40BF958}"/>
    <dgm:cxn modelId="{F257B89B-CC7A-8949-BABC-6B31A06FCE7C}" srcId="{67CFB5AF-A82B-954F-B381-6A1AE5A4314D}" destId="{2B7FFD6C-BCA4-AB4B-BB0B-14988B305582}" srcOrd="0" destOrd="0" parTransId="{5FD84A93-C94C-4544-9340-6BF738856F0B}" sibTransId="{2944E177-BCC7-3C4E-87F1-791A2B462F08}"/>
    <dgm:cxn modelId="{8D13F4C3-ECC4-E343-A086-4612E8B0B70E}" srcId="{2B7FFD6C-BCA4-AB4B-BB0B-14988B305582}" destId="{103F509D-FDE8-8941-87A0-71035F546DF8}" srcOrd="0" destOrd="0" parTransId="{A01FE2B3-A99F-464D-B4B2-34FE6451A281}" sibTransId="{28C18129-D97A-0E48-B678-04FDA857741C}"/>
    <dgm:cxn modelId="{120659CB-8181-4E4B-A1D9-2A4824D58C0D}" type="presOf" srcId="{5B6A5850-149F-3D48-8F6F-0594FFB3BA8D}" destId="{EC6FCCFB-3D37-4B4F-8B03-66495CE38B66}" srcOrd="0" destOrd="0" presId="urn:microsoft.com/office/officeart/2005/8/layout/StepDownProcess"/>
    <dgm:cxn modelId="{39ACA6F3-B9D8-2849-94ED-B35AEB59F5FF}" type="presOf" srcId="{67CFB5AF-A82B-954F-B381-6A1AE5A4314D}" destId="{FF3E34B8-602A-C543-884F-6090C248307F}" srcOrd="0" destOrd="0" presId="urn:microsoft.com/office/officeart/2005/8/layout/StepDownProcess"/>
    <dgm:cxn modelId="{64BD2F26-32F1-7240-8414-5069CA3BE95E}" type="presParOf" srcId="{FF3E34B8-602A-C543-884F-6090C248307F}" destId="{D38CD935-1312-1745-9406-5C5DBC416E66}" srcOrd="0" destOrd="0" presId="urn:microsoft.com/office/officeart/2005/8/layout/StepDownProcess"/>
    <dgm:cxn modelId="{F78CFCB1-2DC8-C749-B7C8-8A5771E80286}" type="presParOf" srcId="{D38CD935-1312-1745-9406-5C5DBC416E66}" destId="{0D8E6907-E4A4-644F-8319-43A4BEB4C1D8}" srcOrd="0" destOrd="0" presId="urn:microsoft.com/office/officeart/2005/8/layout/StepDownProcess"/>
    <dgm:cxn modelId="{3BDA577F-8BB8-824D-BDDD-324D2808A080}" type="presParOf" srcId="{D38CD935-1312-1745-9406-5C5DBC416E66}" destId="{910D4976-7066-F944-80C9-780BEB256E7D}" srcOrd="1" destOrd="0" presId="urn:microsoft.com/office/officeart/2005/8/layout/StepDownProcess"/>
    <dgm:cxn modelId="{E44547EA-D6FA-CB43-B57A-93E4B26FF0F1}" type="presParOf" srcId="{D38CD935-1312-1745-9406-5C5DBC416E66}" destId="{CB575CA8-BB6F-6640-9FE6-4E6E5E077AFB}" srcOrd="2" destOrd="0" presId="urn:microsoft.com/office/officeart/2005/8/layout/StepDownProcess"/>
    <dgm:cxn modelId="{7D0857E4-C62C-0446-A701-9DA9B0181316}" type="presParOf" srcId="{FF3E34B8-602A-C543-884F-6090C248307F}" destId="{1F5A8BA6-E8C7-EB44-9565-12928E28EABB}" srcOrd="1" destOrd="0" presId="urn:microsoft.com/office/officeart/2005/8/layout/StepDownProcess"/>
    <dgm:cxn modelId="{1F65B044-42D3-274E-9C19-08ECDE3EE1BD}" type="presParOf" srcId="{FF3E34B8-602A-C543-884F-6090C248307F}" destId="{DA28CA47-99FE-A84E-8B41-B4B21B2C8810}" srcOrd="2" destOrd="0" presId="urn:microsoft.com/office/officeart/2005/8/layout/StepDownProcess"/>
    <dgm:cxn modelId="{651A5EF2-2612-8E42-94E8-C781D6C3A223}" type="presParOf" srcId="{DA28CA47-99FE-A84E-8B41-B4B21B2C8810}" destId="{CEED84A0-D5CE-4244-9B1F-EADD6C98072A}" srcOrd="0" destOrd="0" presId="urn:microsoft.com/office/officeart/2005/8/layout/StepDownProcess"/>
    <dgm:cxn modelId="{D08C7EA2-7BD8-3541-B710-D4362B214B85}" type="presParOf" srcId="{DA28CA47-99FE-A84E-8B41-B4B21B2C8810}" destId="{677DBB2B-200D-D543-B562-9C9066A9AEDD}" srcOrd="1" destOrd="0" presId="urn:microsoft.com/office/officeart/2005/8/layout/StepDownProcess"/>
    <dgm:cxn modelId="{EFE1693F-D109-0246-B0E2-2706FBCFA9A7}" type="presParOf" srcId="{DA28CA47-99FE-A84E-8B41-B4B21B2C8810}" destId="{EC6FCCFB-3D37-4B4F-8B03-66495CE38B66}" srcOrd="2" destOrd="0" presId="urn:microsoft.com/office/officeart/2005/8/layout/StepDownProcess"/>
    <dgm:cxn modelId="{FDA6A36C-2073-AD42-AD23-41022C397C86}" type="presParOf" srcId="{FF3E34B8-602A-C543-884F-6090C248307F}" destId="{8FE8A374-8B3C-714E-94FF-F44A7C2F9E71}" srcOrd="3" destOrd="0" presId="urn:microsoft.com/office/officeart/2005/8/layout/StepDownProcess"/>
    <dgm:cxn modelId="{27D36F4F-0D2E-6244-955E-AC2B30091FD3}" type="presParOf" srcId="{FF3E34B8-602A-C543-884F-6090C248307F}" destId="{117A2357-8A5A-D64C-A41F-1CEECE79E741}" srcOrd="4" destOrd="0" presId="urn:microsoft.com/office/officeart/2005/8/layout/StepDownProcess"/>
    <dgm:cxn modelId="{41D28E71-0466-4D44-87C3-EF2BE63F6E46}" type="presParOf" srcId="{117A2357-8A5A-D64C-A41F-1CEECE79E741}" destId="{EEBBDC62-0EEA-A847-97F2-46B47301B64A}" srcOrd="0" destOrd="0" presId="urn:microsoft.com/office/officeart/2005/8/layout/StepDownProcess"/>
    <dgm:cxn modelId="{80B07A9F-3632-384D-B7D7-72158D6DDFEF}" type="presParOf" srcId="{117A2357-8A5A-D64C-A41F-1CEECE79E741}" destId="{D3FCA72F-B688-784A-B572-DEF2E7ADC736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E6907-E4A4-644F-8319-43A4BEB4C1D8}">
      <dsp:nvSpPr>
        <dsp:cNvPr id="0" name=""/>
        <dsp:cNvSpPr/>
      </dsp:nvSpPr>
      <dsp:spPr>
        <a:xfrm rot="5400000">
          <a:off x="796350" y="1477554"/>
          <a:ext cx="1053405" cy="119926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2682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0D4976-7066-F944-80C9-780BEB256E7D}">
      <dsp:nvSpPr>
        <dsp:cNvPr id="0" name=""/>
        <dsp:cNvSpPr/>
      </dsp:nvSpPr>
      <dsp:spPr>
        <a:xfrm>
          <a:off x="517261" y="309833"/>
          <a:ext cx="1773315" cy="1241263"/>
        </a:xfrm>
        <a:prstGeom prst="roundRect">
          <a:avLst>
            <a:gd name="adj" fmla="val 16670"/>
          </a:avLst>
        </a:prstGeom>
        <a:solidFill>
          <a:srgbClr val="2682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Scientific Goals</a:t>
          </a:r>
        </a:p>
      </dsp:txBody>
      <dsp:txXfrm>
        <a:off x="577865" y="370437"/>
        <a:ext cx="1652107" cy="1120055"/>
      </dsp:txXfrm>
    </dsp:sp>
    <dsp:sp modelId="{CB575CA8-BB6F-6640-9FE6-4E6E5E077AFB}">
      <dsp:nvSpPr>
        <dsp:cNvPr id="0" name=""/>
        <dsp:cNvSpPr/>
      </dsp:nvSpPr>
      <dsp:spPr>
        <a:xfrm>
          <a:off x="2242308" y="350178"/>
          <a:ext cx="5858813" cy="1267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kern="1200" dirty="0"/>
            <a:t>Significantly contribute to the understanding of fundamental aspects of matter through theoretical and experimental studies inserted in the </a:t>
          </a:r>
          <a:r>
            <a:rPr lang="en-US" sz="1700" b="1" kern="1200" dirty="0"/>
            <a:t>ATLAS</a:t>
          </a:r>
          <a:r>
            <a:rPr lang="en-US" sz="1700" b="0" kern="1200" dirty="0"/>
            <a:t> and </a:t>
          </a:r>
          <a:r>
            <a:rPr lang="en-US" sz="1700" b="1" kern="1200" dirty="0"/>
            <a:t>ALICE</a:t>
          </a:r>
          <a:r>
            <a:rPr lang="en-US" sz="1700" b="0" kern="1200" dirty="0"/>
            <a:t> experiments of the </a:t>
          </a:r>
          <a:r>
            <a:rPr lang="en-US" sz="1700" b="1" kern="1200" dirty="0"/>
            <a:t>Large Hadron Collider (LHC)</a:t>
          </a:r>
          <a:r>
            <a:rPr lang="en-US" sz="1700" b="0" kern="1200" dirty="0"/>
            <a:t>,</a:t>
          </a:r>
          <a:endParaRPr lang="en-US" sz="1700" b="0" kern="1200" noProof="0" dirty="0"/>
        </a:p>
      </dsp:txBody>
      <dsp:txXfrm>
        <a:off x="2242308" y="350178"/>
        <a:ext cx="5858813" cy="1267407"/>
      </dsp:txXfrm>
    </dsp:sp>
    <dsp:sp modelId="{CEED84A0-D5CE-4244-9B1F-EADD6C98072A}">
      <dsp:nvSpPr>
        <dsp:cNvPr id="0" name=""/>
        <dsp:cNvSpPr/>
      </dsp:nvSpPr>
      <dsp:spPr>
        <a:xfrm rot="5400000">
          <a:off x="3097359" y="2871902"/>
          <a:ext cx="1053405" cy="119926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2682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DBB2B-200D-D543-B562-9C9066A9AEDD}">
      <dsp:nvSpPr>
        <dsp:cNvPr id="0" name=""/>
        <dsp:cNvSpPr/>
      </dsp:nvSpPr>
      <dsp:spPr>
        <a:xfrm>
          <a:off x="2818270" y="1704181"/>
          <a:ext cx="1773315" cy="1241263"/>
        </a:xfrm>
        <a:prstGeom prst="roundRect">
          <a:avLst>
            <a:gd name="adj" fmla="val 16670"/>
          </a:avLst>
        </a:prstGeom>
        <a:solidFill>
          <a:srgbClr val="2682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Instrumentation</a:t>
          </a:r>
        </a:p>
      </dsp:txBody>
      <dsp:txXfrm>
        <a:off x="2878874" y="1764785"/>
        <a:ext cx="1652107" cy="1120055"/>
      </dsp:txXfrm>
    </dsp:sp>
    <dsp:sp modelId="{EC6FCCFB-3D37-4B4F-8B03-66495CE38B66}">
      <dsp:nvSpPr>
        <dsp:cNvPr id="0" name=""/>
        <dsp:cNvSpPr/>
      </dsp:nvSpPr>
      <dsp:spPr>
        <a:xfrm>
          <a:off x="4643936" y="1829225"/>
          <a:ext cx="3516193" cy="1003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kern="1200" dirty="0"/>
            <a:t>including state-of-the-art instrumentation development</a:t>
          </a:r>
          <a:endParaRPr lang="en-US" sz="1700" b="0" kern="1200" noProof="0" dirty="0"/>
        </a:p>
      </dsp:txBody>
      <dsp:txXfrm>
        <a:off x="4643936" y="1829225"/>
        <a:ext cx="3516193" cy="1003243"/>
      </dsp:txXfrm>
    </dsp:sp>
    <dsp:sp modelId="{EEBBDC62-0EEA-A847-97F2-46B47301B64A}">
      <dsp:nvSpPr>
        <dsp:cNvPr id="0" name=""/>
        <dsp:cNvSpPr/>
      </dsp:nvSpPr>
      <dsp:spPr>
        <a:xfrm>
          <a:off x="5475921" y="3081921"/>
          <a:ext cx="1773315" cy="1241263"/>
        </a:xfrm>
        <a:prstGeom prst="roundRect">
          <a:avLst>
            <a:gd name="adj" fmla="val 16670"/>
          </a:avLst>
        </a:prstGeom>
        <a:solidFill>
          <a:srgbClr val="2682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noProof="0" dirty="0"/>
            <a:t>Applications</a:t>
          </a:r>
        </a:p>
      </dsp:txBody>
      <dsp:txXfrm>
        <a:off x="5536525" y="3142525"/>
        <a:ext cx="1652107" cy="1120055"/>
      </dsp:txXfrm>
    </dsp:sp>
    <dsp:sp modelId="{D3FCA72F-B688-784A-B572-DEF2E7ADC736}">
      <dsp:nvSpPr>
        <dsp:cNvPr id="0" name=""/>
        <dsp:cNvSpPr/>
      </dsp:nvSpPr>
      <dsp:spPr>
        <a:xfrm>
          <a:off x="7201856" y="3216912"/>
          <a:ext cx="1693661" cy="1003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noProof="0" dirty="0"/>
            <a:t>and spin-offs</a:t>
          </a:r>
        </a:p>
      </dsp:txBody>
      <dsp:txXfrm>
        <a:off x="7201856" y="3216912"/>
        <a:ext cx="1693661" cy="10032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1838-71EF-6F41-8C64-EA32F0BCD0CF}" type="datetimeFigureOut">
              <a:rPr lang="en-US" smtClean="0"/>
              <a:t>8/8/22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486C-B5C0-E544-B2EB-95ABECAD42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1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6D388-9B59-344B-881C-040397B4DFA0}" type="datetimeFigureOut">
              <a:rPr lang="en-US" smtClean="0"/>
              <a:t>8/8/22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22476-6D07-164A-9DCD-DB12D3272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37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8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725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35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2" y="2027238"/>
            <a:ext cx="8607778" cy="4000500"/>
          </a:xfrm>
        </p:spPr>
        <p:txBody>
          <a:bodyPr lIns="108000" tIns="0" rIns="108000" bIns="0">
            <a:noAutofit/>
          </a:bodyPr>
          <a:lstStyle>
            <a:lvl1pPr marL="214313" indent="-214313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2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2" y="6348591"/>
            <a:ext cx="4873924" cy="3651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3970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C9E0-886C-E94C-8EFC-18CF849F0383}" type="datetime1">
              <a:rPr lang="pt-BR" smtClean="0"/>
              <a:t>08/08/2022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Marcelo G. Munhoz - PIC2018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8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56799"/>
            <a:ext cx="646694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2199"/>
            <a:ext cx="8229600" cy="4384240"/>
          </a:xfrm>
        </p:spPr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99852"/>
            <a:ext cx="645259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s3_7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47841" y="6579949"/>
            <a:ext cx="2133600" cy="2780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5" name="Picture 4" descr="logo ifusp fundo escuro.png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88"/>
          <a:stretch/>
        </p:blipFill>
        <p:spPr>
          <a:xfrm>
            <a:off x="258869" y="6579771"/>
            <a:ext cx="249132" cy="262256"/>
          </a:xfrm>
          <a:prstGeom prst="rect">
            <a:avLst/>
          </a:prstGeom>
        </p:spPr>
      </p:pic>
      <p:pic>
        <p:nvPicPr>
          <p:cNvPr id="6" name="Picture 5" descr="logo_simples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778" y="260961"/>
            <a:ext cx="1884487" cy="6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82" r:id="rId12"/>
    <p:sldLayoutId id="2147483783" r:id="rId13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s3_8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9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5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tif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tiff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12" Type="http://schemas.openxmlformats.org/officeDocument/2006/relationships/image" Target="../media/image27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26.tiff"/><Relationship Id="rId5" Type="http://schemas.openxmlformats.org/officeDocument/2006/relationships/image" Target="../media/image37.png"/><Relationship Id="rId10" Type="http://schemas.openxmlformats.org/officeDocument/2006/relationships/image" Target="../media/image25.tiff"/><Relationship Id="rId4" Type="http://schemas.openxmlformats.org/officeDocument/2006/relationships/image" Target="../media/image36.jpeg"/><Relationship Id="rId9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23.png"/><Relationship Id="rId12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27.tiff"/><Relationship Id="rId5" Type="http://schemas.openxmlformats.org/officeDocument/2006/relationships/image" Target="../media/image38.png"/><Relationship Id="rId10" Type="http://schemas.openxmlformats.org/officeDocument/2006/relationships/image" Target="../media/image26.tiff"/><Relationship Id="rId4" Type="http://schemas.openxmlformats.org/officeDocument/2006/relationships/image" Target="../media/image37.png"/><Relationship Id="rId9" Type="http://schemas.openxmlformats.org/officeDocument/2006/relationships/image" Target="../media/image25.tiff"/><Relationship Id="rId1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6287"/>
            <a:ext cx="7772400" cy="2294164"/>
          </a:xfrm>
        </p:spPr>
        <p:txBody>
          <a:bodyPr>
            <a:normAutofit/>
          </a:bodyPr>
          <a:lstStyle/>
          <a:p>
            <a:r>
              <a:rPr lang="pt-BR" dirty="0"/>
              <a:t>Projeto Temático</a:t>
            </a:r>
            <a:br>
              <a:rPr lang="pt-BR" dirty="0"/>
            </a:br>
            <a:r>
              <a:rPr lang="pt-BR" dirty="0"/>
              <a:t>2020/04867-2</a:t>
            </a:r>
            <a:br>
              <a:rPr lang="pt-BR" dirty="0"/>
            </a:br>
            <a:r>
              <a:rPr lang="pt-BR" i="1" dirty="0" err="1"/>
              <a:t>Kick</a:t>
            </a:r>
            <a:r>
              <a:rPr lang="pt-BR" i="1" dirty="0"/>
              <a:t>-off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400" b="1" i="1" dirty="0"/>
              <a:t>Marcelo Gameiro Munhoz</a:t>
            </a:r>
          </a:p>
          <a:p>
            <a:r>
              <a:rPr lang="en-US" sz="2000" dirty="0"/>
              <a:t>Instituto de </a:t>
            </a:r>
            <a:r>
              <a:rPr lang="en-US" sz="2000" dirty="0" err="1"/>
              <a:t>Física</a:t>
            </a:r>
            <a:endParaRPr lang="en-US" sz="2000" dirty="0"/>
          </a:p>
          <a:p>
            <a:r>
              <a:rPr lang="en-US" sz="2000" dirty="0" err="1"/>
              <a:t>Universidade</a:t>
            </a:r>
            <a:r>
              <a:rPr lang="en-US" sz="2000" dirty="0"/>
              <a:t> de São Paulo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0518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D86E43-6ECB-AF4C-B7B6-DA4D7696A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Scientific Goals</a:t>
            </a:r>
          </a:p>
        </p:txBody>
      </p:sp>
    </p:spTree>
    <p:extLst>
      <p:ext uri="{BB962C8B-B14F-4D97-AF65-F5344CB8AC3E}">
        <p14:creationId xmlns:p14="http://schemas.microsoft.com/office/powerpoint/2010/main" val="3183682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ângulo Arredondado 36">
            <a:extLst>
              <a:ext uri="{FF2B5EF4-FFF2-40B4-BE49-F238E27FC236}">
                <a16:creationId xmlns:a16="http://schemas.microsoft.com/office/drawing/2014/main" id="{7EB903C2-757A-4B41-9DD7-50E6D16335FE}"/>
              </a:ext>
            </a:extLst>
          </p:cNvPr>
          <p:cNvSpPr/>
          <p:nvPr/>
        </p:nvSpPr>
        <p:spPr>
          <a:xfrm>
            <a:off x="1121033" y="2193962"/>
            <a:ext cx="6493424" cy="4208211"/>
          </a:xfrm>
          <a:prstGeom prst="roundRect">
            <a:avLst>
              <a:gd name="adj" fmla="val 20573"/>
            </a:avLst>
          </a:prstGeom>
          <a:solidFill>
            <a:srgbClr val="2D96D3">
              <a:alpha val="20000"/>
            </a:srgbClr>
          </a:solidFill>
          <a:ln w="50800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02EEA2D-5068-C84E-9B5C-9E6EC9504A2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6580188"/>
            <a:ext cx="2133600" cy="277812"/>
          </a:xfrm>
        </p:spPr>
        <p:txBody>
          <a:bodyPr/>
          <a:lstStyle/>
          <a:p>
            <a:fld id="{2C4F8540-586B-EB4E-A963-B3334F45953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tângulo Arredondado 4">
            <a:extLst>
              <a:ext uri="{FF2B5EF4-FFF2-40B4-BE49-F238E27FC236}">
                <a16:creationId xmlns:a16="http://schemas.microsoft.com/office/drawing/2014/main" id="{6D6AA61C-491E-0B45-84DA-53C5F7DD7160}"/>
              </a:ext>
            </a:extLst>
          </p:cNvPr>
          <p:cNvSpPr/>
          <p:nvPr/>
        </p:nvSpPr>
        <p:spPr>
          <a:xfrm>
            <a:off x="3554109" y="1394422"/>
            <a:ext cx="1525342" cy="2264217"/>
          </a:xfrm>
          <a:prstGeom prst="roundRect">
            <a:avLst>
              <a:gd name="adj" fmla="val 20573"/>
            </a:avLst>
          </a:prstGeom>
          <a:solidFill>
            <a:srgbClr val="FF0000">
              <a:alpha val="20000"/>
            </a:srgb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" name="Retângulo Arredondado 5">
            <a:extLst>
              <a:ext uri="{FF2B5EF4-FFF2-40B4-BE49-F238E27FC236}">
                <a16:creationId xmlns:a16="http://schemas.microsoft.com/office/drawing/2014/main" id="{8CC91747-C24D-C74A-8788-4B57A92EB8D9}"/>
              </a:ext>
            </a:extLst>
          </p:cNvPr>
          <p:cNvSpPr/>
          <p:nvPr/>
        </p:nvSpPr>
        <p:spPr>
          <a:xfrm>
            <a:off x="2180138" y="792794"/>
            <a:ext cx="4740322" cy="2987276"/>
          </a:xfrm>
          <a:prstGeom prst="roundRect">
            <a:avLst>
              <a:gd name="adj" fmla="val 20573"/>
            </a:avLst>
          </a:prstGeom>
          <a:solidFill>
            <a:srgbClr val="FFC000">
              <a:alpha val="20000"/>
            </a:srgb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/>
          </a:p>
        </p:txBody>
      </p:sp>
      <p:sp>
        <p:nvSpPr>
          <p:cNvPr id="7" name="Retângulo Arredondado 6">
            <a:extLst>
              <a:ext uri="{FF2B5EF4-FFF2-40B4-BE49-F238E27FC236}">
                <a16:creationId xmlns:a16="http://schemas.microsoft.com/office/drawing/2014/main" id="{31BF9532-8541-DA44-B831-4272777C4FB1}"/>
              </a:ext>
            </a:extLst>
          </p:cNvPr>
          <p:cNvSpPr/>
          <p:nvPr/>
        </p:nvSpPr>
        <p:spPr>
          <a:xfrm>
            <a:off x="2506457" y="2454210"/>
            <a:ext cx="889508" cy="461665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" name="Retângulo Arredondado 7">
            <a:extLst>
              <a:ext uri="{FF2B5EF4-FFF2-40B4-BE49-F238E27FC236}">
                <a16:creationId xmlns:a16="http://schemas.microsoft.com/office/drawing/2014/main" id="{0F106A73-6ED0-454C-9713-8D31884CA204}"/>
              </a:ext>
            </a:extLst>
          </p:cNvPr>
          <p:cNvSpPr/>
          <p:nvPr/>
        </p:nvSpPr>
        <p:spPr>
          <a:xfrm>
            <a:off x="5387431" y="1345617"/>
            <a:ext cx="1078868" cy="625827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" name="Retângulo Arredondado 8">
            <a:extLst>
              <a:ext uri="{FF2B5EF4-FFF2-40B4-BE49-F238E27FC236}">
                <a16:creationId xmlns:a16="http://schemas.microsoft.com/office/drawing/2014/main" id="{49C3BC4E-345F-5D48-B876-B243C085FC31}"/>
              </a:ext>
            </a:extLst>
          </p:cNvPr>
          <p:cNvSpPr/>
          <p:nvPr/>
        </p:nvSpPr>
        <p:spPr>
          <a:xfrm>
            <a:off x="5907832" y="2460409"/>
            <a:ext cx="906129" cy="464395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00B6EE2-BA82-9E43-B15A-849EEF68BB19}"/>
              </a:ext>
            </a:extLst>
          </p:cNvPr>
          <p:cNvSpPr txBox="1"/>
          <p:nvPr/>
        </p:nvSpPr>
        <p:spPr>
          <a:xfrm>
            <a:off x="5859292" y="2456275"/>
            <a:ext cx="99753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" action="ppaction://noaction"/>
              </a:rPr>
              <a:t>Higgs Pair </a:t>
            </a:r>
          </a:p>
          <a:p>
            <a:pPr algn="ctr"/>
            <a:r>
              <a:rPr lang="en-US" sz="1200" dirty="0">
                <a:hlinkClick r:id="" action="ppaction://noaction"/>
              </a:rPr>
              <a:t>Production</a:t>
            </a:r>
            <a:endParaRPr lang="en-US" sz="1200" dirty="0"/>
          </a:p>
        </p:txBody>
      </p:sp>
      <p:sp>
        <p:nvSpPr>
          <p:cNvPr id="11" name="Retângulo Arredondado 10">
            <a:extLst>
              <a:ext uri="{FF2B5EF4-FFF2-40B4-BE49-F238E27FC236}">
                <a16:creationId xmlns:a16="http://schemas.microsoft.com/office/drawing/2014/main" id="{33B19D1D-2047-2342-BF04-94413032712D}"/>
              </a:ext>
            </a:extLst>
          </p:cNvPr>
          <p:cNvSpPr/>
          <p:nvPr/>
        </p:nvSpPr>
        <p:spPr>
          <a:xfrm>
            <a:off x="2444119" y="1315637"/>
            <a:ext cx="1039920" cy="619907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0699B75-DAD6-AD4F-9EEC-61F3497FF6FF}"/>
              </a:ext>
            </a:extLst>
          </p:cNvPr>
          <p:cNvSpPr txBox="1"/>
          <p:nvPr/>
        </p:nvSpPr>
        <p:spPr>
          <a:xfrm>
            <a:off x="2700931" y="2547814"/>
            <a:ext cx="5004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linkClick r:id="" action="ppaction://noaction"/>
              </a:rPr>
              <a:t>QGP</a:t>
            </a:r>
            <a:endParaRPr lang="en-US" sz="1200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29779B7-BE30-7249-99D0-4BEDE42660C1}"/>
              </a:ext>
            </a:extLst>
          </p:cNvPr>
          <p:cNvSpPr txBox="1"/>
          <p:nvPr/>
        </p:nvSpPr>
        <p:spPr>
          <a:xfrm>
            <a:off x="3322088" y="902109"/>
            <a:ext cx="24335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FFC000"/>
                </a:solidFill>
              </a:rPr>
              <a:t>STANDARD MODEL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31C5F01-4EEB-0046-A77F-43A2D764E424}"/>
              </a:ext>
            </a:extLst>
          </p:cNvPr>
          <p:cNvSpPr txBox="1"/>
          <p:nvPr/>
        </p:nvSpPr>
        <p:spPr>
          <a:xfrm>
            <a:off x="5408579" y="1336447"/>
            <a:ext cx="111441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FFFF00"/>
                </a:highlight>
              </a:rPr>
              <a:t>Electroweak 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Physics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(WG-2)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0989AB4-DC17-A842-BF8F-F8E4C0A90703}"/>
              </a:ext>
            </a:extLst>
          </p:cNvPr>
          <p:cNvSpPr txBox="1"/>
          <p:nvPr/>
        </p:nvSpPr>
        <p:spPr>
          <a:xfrm>
            <a:off x="2480357" y="1313113"/>
            <a:ext cx="10030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ighlight>
                  <a:srgbClr val="FFFF00"/>
                </a:highlight>
              </a:rPr>
              <a:t>Strong 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Interaction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(WG-1)</a:t>
            </a:r>
          </a:p>
        </p:txBody>
      </p:sp>
      <p:sp>
        <p:nvSpPr>
          <p:cNvPr id="16" name="Retângulo Arredondado 15">
            <a:extLst>
              <a:ext uri="{FF2B5EF4-FFF2-40B4-BE49-F238E27FC236}">
                <a16:creationId xmlns:a16="http://schemas.microsoft.com/office/drawing/2014/main" id="{59148FD5-CD1E-F343-B117-9DCDE70BCBDA}"/>
              </a:ext>
            </a:extLst>
          </p:cNvPr>
          <p:cNvSpPr/>
          <p:nvPr/>
        </p:nvSpPr>
        <p:spPr>
          <a:xfrm>
            <a:off x="3831074" y="2902359"/>
            <a:ext cx="985104" cy="68184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0804550-58B7-0F48-92C6-FC4EBB6D0DE1}"/>
              </a:ext>
            </a:extLst>
          </p:cNvPr>
          <p:cNvSpPr txBox="1"/>
          <p:nvPr/>
        </p:nvSpPr>
        <p:spPr>
          <a:xfrm>
            <a:off x="3910915" y="2937341"/>
            <a:ext cx="853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FFFF00"/>
                </a:highlight>
                <a:hlinkClick r:id="" action="ppaction://noaction"/>
              </a:rPr>
              <a:t>Hadronic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  <a:hlinkClick r:id="" action="ppaction://noaction"/>
              </a:rPr>
              <a:t>Structure</a:t>
            </a:r>
            <a:endParaRPr lang="en-US" sz="1200" dirty="0">
              <a:highlight>
                <a:srgbClr val="FFFF00"/>
              </a:highlight>
            </a:endParaRP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(WG-3)</a:t>
            </a:r>
          </a:p>
        </p:txBody>
      </p:sp>
      <p:sp>
        <p:nvSpPr>
          <p:cNvPr id="18" name="Retângulo Arredondado 17">
            <a:extLst>
              <a:ext uri="{FF2B5EF4-FFF2-40B4-BE49-F238E27FC236}">
                <a16:creationId xmlns:a16="http://schemas.microsoft.com/office/drawing/2014/main" id="{9E6DE38C-6C24-024A-8180-1F26C40CB0B3}"/>
              </a:ext>
            </a:extLst>
          </p:cNvPr>
          <p:cNvSpPr/>
          <p:nvPr/>
        </p:nvSpPr>
        <p:spPr>
          <a:xfrm>
            <a:off x="5152695" y="2454856"/>
            <a:ext cx="650539" cy="460035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6C0FA40-5605-1D4F-8CEB-2378461A1B14}"/>
              </a:ext>
            </a:extLst>
          </p:cNvPr>
          <p:cNvSpPr txBox="1"/>
          <p:nvPr/>
        </p:nvSpPr>
        <p:spPr>
          <a:xfrm>
            <a:off x="5143370" y="2452707"/>
            <a:ext cx="6937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" action="ppaction://noaction"/>
              </a:rPr>
              <a:t>Vector</a:t>
            </a:r>
          </a:p>
          <a:p>
            <a:pPr algn="ctr"/>
            <a:r>
              <a:rPr lang="en-US" sz="1200" dirty="0">
                <a:hlinkClick r:id="" action="ppaction://noaction"/>
              </a:rPr>
              <a:t>Bosons</a:t>
            </a:r>
            <a:endParaRPr lang="en-US" sz="1200" dirty="0"/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52675770-6264-F645-A67D-AEF744E8D6EB}"/>
              </a:ext>
            </a:extLst>
          </p:cNvPr>
          <p:cNvCxnSpPr>
            <a:cxnSpLocks/>
            <a:stCxn id="11" idx="2"/>
            <a:endCxn id="7" idx="0"/>
          </p:cNvCxnSpPr>
          <p:nvPr/>
        </p:nvCxnSpPr>
        <p:spPr>
          <a:xfrm flipH="1">
            <a:off x="2951211" y="1935544"/>
            <a:ext cx="12868" cy="51866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F3A79652-F4B7-DF4F-A18F-51E80F001D1D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2981901" y="1959444"/>
            <a:ext cx="862836" cy="97789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942CCDBF-1B34-9A43-ACAD-ADDA6DE8962C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 flipH="1">
            <a:off x="5477965" y="1971444"/>
            <a:ext cx="448900" cy="4834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2DF5D33F-E5C7-7C49-9D1F-DADF2EF052A4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5926865" y="1971444"/>
            <a:ext cx="434032" cy="48896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B96630DB-43D8-3F40-B686-01D5A4040292}"/>
              </a:ext>
            </a:extLst>
          </p:cNvPr>
          <p:cNvSpPr txBox="1"/>
          <p:nvPr/>
        </p:nvSpPr>
        <p:spPr>
          <a:xfrm>
            <a:off x="3572264" y="1446949"/>
            <a:ext cx="1497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</a:rPr>
              <a:t>Theoretical </a:t>
            </a:r>
          </a:p>
          <a:p>
            <a:pPr algn="ctr"/>
            <a:r>
              <a:rPr lang="en-US" b="1" u="sng" dirty="0">
                <a:solidFill>
                  <a:srgbClr val="FF0000"/>
                </a:solidFill>
              </a:rPr>
              <a:t>Program</a:t>
            </a:r>
          </a:p>
        </p:txBody>
      </p: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4D074616-6522-4C49-81C6-4278DC06D864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3483445" y="1935544"/>
            <a:ext cx="361292" cy="5944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C3FBF417-CD02-314A-BCF6-28F8D564BAB5}"/>
              </a:ext>
            </a:extLst>
          </p:cNvPr>
          <p:cNvCxnSpPr>
            <a:cxnSpLocks/>
            <a:stCxn id="16" idx="1"/>
            <a:endCxn id="7" idx="3"/>
          </p:cNvCxnSpPr>
          <p:nvPr/>
        </p:nvCxnSpPr>
        <p:spPr>
          <a:xfrm flipH="1" flipV="1">
            <a:off x="3395965" y="2685043"/>
            <a:ext cx="435109" cy="5582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ângulo Arredondado 26">
            <a:extLst>
              <a:ext uri="{FF2B5EF4-FFF2-40B4-BE49-F238E27FC236}">
                <a16:creationId xmlns:a16="http://schemas.microsoft.com/office/drawing/2014/main" id="{59E8F774-0ACE-1E40-988A-3776AADDAA7B}"/>
              </a:ext>
            </a:extLst>
          </p:cNvPr>
          <p:cNvSpPr/>
          <p:nvPr/>
        </p:nvSpPr>
        <p:spPr>
          <a:xfrm>
            <a:off x="3844737" y="2213841"/>
            <a:ext cx="978925" cy="63225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BB7C7A72-7023-0B48-A93C-4975BD4AA7AA}"/>
              </a:ext>
            </a:extLst>
          </p:cNvPr>
          <p:cNvSpPr txBox="1"/>
          <p:nvPr/>
        </p:nvSpPr>
        <p:spPr>
          <a:xfrm>
            <a:off x="3942945" y="2218074"/>
            <a:ext cx="84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ighlight>
                  <a:srgbClr val="FFFF00"/>
                </a:highlight>
                <a:hlinkClick r:id="" action="ppaction://noaction"/>
              </a:rPr>
              <a:t>Hadronic Collisions</a:t>
            </a:r>
            <a:endParaRPr lang="en-US" sz="1200" dirty="0">
              <a:highlight>
                <a:srgbClr val="FFFF00"/>
              </a:highlight>
            </a:endParaRP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(WG-3)</a:t>
            </a:r>
          </a:p>
        </p:txBody>
      </p: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E95B8CD2-1D34-B94F-8095-31747A339EE5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4823662" y="1971444"/>
            <a:ext cx="584917" cy="5585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8C5CD269-4EDD-0146-A157-24001A7E1648}"/>
              </a:ext>
            </a:extLst>
          </p:cNvPr>
          <p:cNvSpPr txBox="1"/>
          <p:nvPr/>
        </p:nvSpPr>
        <p:spPr>
          <a:xfrm>
            <a:off x="3011762" y="3841354"/>
            <a:ext cx="271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2D96D3"/>
                </a:solidFill>
              </a:rPr>
              <a:t>Experimental Program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9BB946BE-B3D5-1444-AFB3-BD2FCB45FA9A}"/>
              </a:ext>
            </a:extLst>
          </p:cNvPr>
          <p:cNvSpPr txBox="1"/>
          <p:nvPr/>
        </p:nvSpPr>
        <p:spPr>
          <a:xfrm>
            <a:off x="1628258" y="4450492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>
                <a:hlinkClick r:id="" action="ppaction://noaction"/>
              </a:rPr>
              <a:t>ALICE</a:t>
            </a:r>
            <a:endParaRPr lang="en-US" sz="2400" b="1" u="sng" dirty="0"/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6D7FB6F-F694-C144-9593-32625CAD9006}"/>
              </a:ext>
            </a:extLst>
          </p:cNvPr>
          <p:cNvSpPr txBox="1"/>
          <p:nvPr/>
        </p:nvSpPr>
        <p:spPr>
          <a:xfrm>
            <a:off x="6141845" y="4458610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>
                <a:hlinkClick r:id="" action="ppaction://noaction"/>
              </a:rPr>
              <a:t>ATLAS</a:t>
            </a:r>
            <a:endParaRPr lang="en-US" b="1" u="sng" dirty="0"/>
          </a:p>
        </p:txBody>
      </p:sp>
      <p:cxnSp>
        <p:nvCxnSpPr>
          <p:cNvPr id="45" name="Conector de Seta Reta 44">
            <a:extLst>
              <a:ext uri="{FF2B5EF4-FFF2-40B4-BE49-F238E27FC236}">
                <a16:creationId xmlns:a16="http://schemas.microsoft.com/office/drawing/2014/main" id="{D3F856AD-5D89-C743-A7F9-5401603186CD}"/>
              </a:ext>
            </a:extLst>
          </p:cNvPr>
          <p:cNvCxnSpPr>
            <a:cxnSpLocks/>
            <a:stCxn id="19" idx="2"/>
            <a:endCxn id="40" idx="0"/>
          </p:cNvCxnSpPr>
          <p:nvPr/>
        </p:nvCxnSpPr>
        <p:spPr>
          <a:xfrm>
            <a:off x="5490270" y="2914372"/>
            <a:ext cx="1214390" cy="1544238"/>
          </a:xfrm>
          <a:prstGeom prst="straightConnector1">
            <a:avLst/>
          </a:prstGeom>
          <a:ln w="38100">
            <a:solidFill>
              <a:srgbClr val="2D96D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>
            <a:extLst>
              <a:ext uri="{FF2B5EF4-FFF2-40B4-BE49-F238E27FC236}">
                <a16:creationId xmlns:a16="http://schemas.microsoft.com/office/drawing/2014/main" id="{C330EB5D-016E-C846-8DEA-1D6455FD17A3}"/>
              </a:ext>
            </a:extLst>
          </p:cNvPr>
          <p:cNvCxnSpPr>
            <a:cxnSpLocks/>
            <a:stCxn id="7" idx="2"/>
            <a:endCxn id="39" idx="0"/>
          </p:cNvCxnSpPr>
          <p:nvPr/>
        </p:nvCxnSpPr>
        <p:spPr>
          <a:xfrm flipH="1">
            <a:off x="2139777" y="2915875"/>
            <a:ext cx="811434" cy="1534617"/>
          </a:xfrm>
          <a:prstGeom prst="straightConnector1">
            <a:avLst/>
          </a:prstGeom>
          <a:ln w="38100">
            <a:solidFill>
              <a:srgbClr val="2D96D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D4ACEC0C-ACFA-2045-BB8F-0505E03F6749}"/>
              </a:ext>
            </a:extLst>
          </p:cNvPr>
          <p:cNvCxnSpPr>
            <a:cxnSpLocks/>
            <a:stCxn id="10" idx="2"/>
            <a:endCxn id="40" idx="0"/>
          </p:cNvCxnSpPr>
          <p:nvPr/>
        </p:nvCxnSpPr>
        <p:spPr>
          <a:xfrm>
            <a:off x="6358059" y="2917940"/>
            <a:ext cx="346601" cy="1540670"/>
          </a:xfrm>
          <a:prstGeom prst="straightConnector1">
            <a:avLst/>
          </a:prstGeom>
          <a:ln w="38100">
            <a:solidFill>
              <a:srgbClr val="2D96D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54">
            <a:extLst>
              <a:ext uri="{FF2B5EF4-FFF2-40B4-BE49-F238E27FC236}">
                <a16:creationId xmlns:a16="http://schemas.microsoft.com/office/drawing/2014/main" id="{D1CA8D35-22B2-BE49-BABD-3BC221C7C01F}"/>
              </a:ext>
            </a:extLst>
          </p:cNvPr>
          <p:cNvCxnSpPr>
            <a:cxnSpLocks/>
            <a:stCxn id="63" idx="3"/>
            <a:endCxn id="40" idx="1"/>
          </p:cNvCxnSpPr>
          <p:nvPr/>
        </p:nvCxnSpPr>
        <p:spPr>
          <a:xfrm>
            <a:off x="4981246" y="4688246"/>
            <a:ext cx="1160599" cy="1197"/>
          </a:xfrm>
          <a:prstGeom prst="straightConnector1">
            <a:avLst/>
          </a:prstGeom>
          <a:ln w="38100">
            <a:solidFill>
              <a:srgbClr val="2D96D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de Seta Reta 55">
            <a:extLst>
              <a:ext uri="{FF2B5EF4-FFF2-40B4-BE49-F238E27FC236}">
                <a16:creationId xmlns:a16="http://schemas.microsoft.com/office/drawing/2014/main" id="{C5AF2918-9FE4-214B-9195-B11617974817}"/>
              </a:ext>
            </a:extLst>
          </p:cNvPr>
          <p:cNvCxnSpPr>
            <a:cxnSpLocks/>
            <a:stCxn id="54" idx="1"/>
            <a:endCxn id="39" idx="3"/>
          </p:cNvCxnSpPr>
          <p:nvPr/>
        </p:nvCxnSpPr>
        <p:spPr>
          <a:xfrm flipH="1" flipV="1">
            <a:off x="2651295" y="4681325"/>
            <a:ext cx="1026082" cy="3300"/>
          </a:xfrm>
          <a:prstGeom prst="straightConnector1">
            <a:avLst/>
          </a:prstGeom>
          <a:ln w="38100">
            <a:solidFill>
              <a:srgbClr val="2D96D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tângulo Arredondado 62">
            <a:extLst>
              <a:ext uri="{FF2B5EF4-FFF2-40B4-BE49-F238E27FC236}">
                <a16:creationId xmlns:a16="http://schemas.microsoft.com/office/drawing/2014/main" id="{B2B20C76-0F8B-1248-B514-B13E77C5A252}"/>
              </a:ext>
            </a:extLst>
          </p:cNvPr>
          <p:cNvSpPr/>
          <p:nvPr/>
        </p:nvSpPr>
        <p:spPr>
          <a:xfrm>
            <a:off x="3652314" y="4364149"/>
            <a:ext cx="1328932" cy="648193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76F315FA-74FE-F243-8BA8-F4AA4D730C5C}"/>
              </a:ext>
            </a:extLst>
          </p:cNvPr>
          <p:cNvSpPr txBox="1"/>
          <p:nvPr/>
        </p:nvSpPr>
        <p:spPr>
          <a:xfrm>
            <a:off x="3677377" y="4361459"/>
            <a:ext cx="123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ighlight>
                  <a:srgbClr val="FFFF00"/>
                </a:highlight>
                <a:hlinkClick r:id="" action="ppaction://noaction"/>
              </a:rPr>
              <a:t>Analysis Techniques</a:t>
            </a:r>
            <a:endParaRPr lang="en-US" sz="1200" dirty="0">
              <a:highlight>
                <a:srgbClr val="FFFF00"/>
              </a:highlight>
            </a:endParaRP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(WG-4)</a:t>
            </a:r>
            <a:endParaRPr lang="en-US" sz="1400" dirty="0">
              <a:highlight>
                <a:srgbClr val="FFFF00"/>
              </a:highlight>
            </a:endParaRPr>
          </a:p>
        </p:txBody>
      </p:sp>
      <p:pic>
        <p:nvPicPr>
          <p:cNvPr id="74" name="Picture 2" descr="UFRJ Logo – Universidade Federal do Rio de Janeiro - PNG e Vetor - Download  de Logo">
            <a:extLst>
              <a:ext uri="{FF2B5EF4-FFF2-40B4-BE49-F238E27FC236}">
                <a16:creationId xmlns:a16="http://schemas.microsoft.com/office/drawing/2014/main" id="{CA8D053A-2E48-774F-A3F8-A531382AA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805" y="3484828"/>
            <a:ext cx="840291" cy="114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6" descr="logomarca-uerj - UERJ - Universidade do Estado do Rio de Janeiro">
            <a:extLst>
              <a:ext uri="{FF2B5EF4-FFF2-40B4-BE49-F238E27FC236}">
                <a16:creationId xmlns:a16="http://schemas.microsoft.com/office/drawing/2014/main" id="{046B0078-E713-744C-BD7F-4D5737AF7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479" y="4752704"/>
            <a:ext cx="664161" cy="66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Imagem 75">
            <a:extLst>
              <a:ext uri="{FF2B5EF4-FFF2-40B4-BE49-F238E27FC236}">
                <a16:creationId xmlns:a16="http://schemas.microsoft.com/office/drawing/2014/main" id="{19C88A83-1F6D-834C-BE29-25FFE5BB8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7" y="3556166"/>
            <a:ext cx="1031917" cy="591068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E14DDF76-1DD0-D343-8009-CA63383CB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147" y="4295015"/>
            <a:ext cx="522858" cy="515918"/>
          </a:xfrm>
          <a:prstGeom prst="rect">
            <a:avLst/>
          </a:prstGeom>
        </p:spPr>
      </p:pic>
      <p:pic>
        <p:nvPicPr>
          <p:cNvPr id="78" name="Imagem 77">
            <a:extLst>
              <a:ext uri="{FF2B5EF4-FFF2-40B4-BE49-F238E27FC236}">
                <a16:creationId xmlns:a16="http://schemas.microsoft.com/office/drawing/2014/main" id="{B3F69AD5-FF48-4D49-9FBE-EEE51DA568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10" y="5084784"/>
            <a:ext cx="881132" cy="493434"/>
          </a:xfrm>
          <a:prstGeom prst="rect">
            <a:avLst/>
          </a:prstGeom>
        </p:spPr>
      </p:pic>
      <p:pic>
        <p:nvPicPr>
          <p:cNvPr id="79" name="Imagem 78">
            <a:extLst>
              <a:ext uri="{FF2B5EF4-FFF2-40B4-BE49-F238E27FC236}">
                <a16:creationId xmlns:a16="http://schemas.microsoft.com/office/drawing/2014/main" id="{468D185B-C122-F249-892F-0757645D08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848" y="5720487"/>
            <a:ext cx="881133" cy="660000"/>
          </a:xfrm>
          <a:prstGeom prst="rect">
            <a:avLst/>
          </a:prstGeom>
        </p:spPr>
      </p:pic>
      <p:pic>
        <p:nvPicPr>
          <p:cNvPr id="80" name="Imagem 79">
            <a:extLst>
              <a:ext uri="{FF2B5EF4-FFF2-40B4-BE49-F238E27FC236}">
                <a16:creationId xmlns:a16="http://schemas.microsoft.com/office/drawing/2014/main" id="{67B40092-1AA3-9C4E-8099-A0B0BED2F4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7049" y="5541776"/>
            <a:ext cx="881133" cy="6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7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" grpId="0" animBg="1"/>
      <p:bldP spid="7" grpId="0" animBg="1"/>
      <p:bldP spid="8" grpId="0" animBg="1"/>
      <p:bldP spid="9" grpId="0" animBg="1"/>
      <p:bldP spid="10" grpId="0"/>
      <p:bldP spid="11" grpId="0" animBg="1"/>
      <p:bldP spid="12" grpId="0"/>
      <p:bldP spid="14" grpId="0"/>
      <p:bldP spid="15" grpId="0"/>
      <p:bldP spid="16" grpId="0" animBg="1"/>
      <p:bldP spid="17" grpId="0"/>
      <p:bldP spid="18" grpId="0" animBg="1"/>
      <p:bldP spid="19" grpId="0"/>
      <p:bldP spid="24" grpId="0"/>
      <p:bldP spid="27" grpId="0" animBg="1"/>
      <p:bldP spid="28" grpId="0"/>
      <p:bldP spid="38" grpId="0"/>
      <p:bldP spid="39" grpId="0"/>
      <p:bldP spid="40" grpId="0"/>
      <p:bldP spid="63" grpId="0" animBg="1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F0221-5758-9249-AE0A-8389FB6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Expected Results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13F13-6C2B-DC47-A098-D822AC738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are the results that indicate a significant contribution to these experiments?</a:t>
            </a:r>
          </a:p>
          <a:p>
            <a:pPr lvl="1"/>
            <a:r>
              <a:rPr lang="en-US" dirty="0"/>
              <a:t>Analysis produced (with notes and main participation in papers)</a:t>
            </a:r>
          </a:p>
          <a:p>
            <a:pPr lvl="1"/>
            <a:r>
              <a:rPr lang="en-US" dirty="0"/>
              <a:t>Presentations in conferences representing the collaborations</a:t>
            </a:r>
          </a:p>
          <a:p>
            <a:pPr lvl="1"/>
            <a:r>
              <a:rPr lang="en-US" dirty="0"/>
              <a:t>Leadership positions within the collaborations</a:t>
            </a:r>
          </a:p>
          <a:p>
            <a:pPr lvl="1"/>
            <a:r>
              <a:rPr lang="en-US" dirty="0"/>
              <a:t>Theoretical papers interpreting the data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184CCA-E5FB-C249-A4CF-90057668C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1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D86E43-6ECB-AF4C-B7B6-DA4D7696A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112008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E38F5A-F47B-9641-AE74-29C49A7EF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99852"/>
            <a:ext cx="6968245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ALICE </a:t>
            </a:r>
            <a:r>
              <a:rPr lang="pt-BR" dirty="0" err="1"/>
              <a:t>and</a:t>
            </a:r>
            <a:r>
              <a:rPr lang="pt-BR" dirty="0"/>
              <a:t> ATLAS Upgrades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20E481-A535-D446-9F14-37565A5B3D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4530453"/>
            <a:ext cx="8272130" cy="1898811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latin typeface="EAU-SANSBOOK" pitchFamily="2" charset="77"/>
              </a:rPr>
              <a:t>ALICE TPC: installed during 2020-2021 (LS2)</a:t>
            </a:r>
          </a:p>
          <a:p>
            <a:r>
              <a:rPr lang="en-GB" dirty="0">
                <a:latin typeface="EAU-SANSBOOK" pitchFamily="2" charset="77"/>
              </a:rPr>
              <a:t>ALICE </a:t>
            </a:r>
            <a:r>
              <a:rPr lang="en-GB" dirty="0" err="1">
                <a:latin typeface="EAU-SANSBOOK" pitchFamily="2" charset="77"/>
              </a:rPr>
              <a:t>FoCal</a:t>
            </a:r>
            <a:r>
              <a:rPr lang="en-GB" dirty="0">
                <a:latin typeface="EAU-SANSBOOK" pitchFamily="2" charset="77"/>
              </a:rPr>
              <a:t>: installation planned for 2026-2028 (LS3)</a:t>
            </a:r>
          </a:p>
          <a:p>
            <a:r>
              <a:rPr lang="en-GB" dirty="0">
                <a:latin typeface="EAU-SANSBOOK" pitchFamily="2" charset="77"/>
              </a:rPr>
              <a:t>ATLAS HGTD: installation planned for 2026-2028 (LS3)</a:t>
            </a:r>
          </a:p>
          <a:p>
            <a:r>
              <a:rPr lang="en-GB" dirty="0">
                <a:latin typeface="EAU-SANSBOOK" pitchFamily="2" charset="77"/>
              </a:rPr>
              <a:t>ALICE 3: planned for 2033 (LS4)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147BE4-6033-3649-8989-4910458CAB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Espaço Reservado para Conteúdo 4">
            <a:extLst>
              <a:ext uri="{FF2B5EF4-FFF2-40B4-BE49-F238E27FC236}">
                <a16:creationId xmlns:a16="http://schemas.microsoft.com/office/drawing/2014/main" id="{98A55033-9509-A545-A8F6-151584D4B9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111198" y="2192759"/>
            <a:ext cx="2453799" cy="1299868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F06E7B81-BEE4-C248-9CC8-FEFF5260F989}"/>
              </a:ext>
            </a:extLst>
          </p:cNvPr>
          <p:cNvSpPr/>
          <p:nvPr/>
        </p:nvSpPr>
        <p:spPr>
          <a:xfrm>
            <a:off x="3090756" y="2917556"/>
            <a:ext cx="1195496" cy="442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Espaço Reservado para Conteúdo 6">
            <a:extLst>
              <a:ext uri="{FF2B5EF4-FFF2-40B4-BE49-F238E27FC236}">
                <a16:creationId xmlns:a16="http://schemas.microsoft.com/office/drawing/2014/main" id="{E855B972-8698-014A-AACF-45D13DFA8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9356" y="1691890"/>
            <a:ext cx="2507424" cy="160208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BF9776D-964C-784F-8D43-EDA37FC13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298" y="1801305"/>
            <a:ext cx="2452579" cy="1798990"/>
          </a:xfrm>
          <a:prstGeom prst="rect">
            <a:avLst/>
          </a:prstGeom>
        </p:spPr>
      </p:pic>
      <p:pic>
        <p:nvPicPr>
          <p:cNvPr id="8" name="Google Shape;55;p13">
            <a:extLst>
              <a:ext uri="{FF2B5EF4-FFF2-40B4-BE49-F238E27FC236}">
                <a16:creationId xmlns:a16="http://schemas.microsoft.com/office/drawing/2014/main" id="{903C9B54-1FFC-D244-8791-D717048D0BC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88902" y="1879748"/>
            <a:ext cx="3408725" cy="166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B418E8B-A610-E5B4-03DC-D0BF301AE4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86765"/>
            <a:ext cx="9144000" cy="6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6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ângulo Arredondado 40">
            <a:extLst>
              <a:ext uri="{FF2B5EF4-FFF2-40B4-BE49-F238E27FC236}">
                <a16:creationId xmlns:a16="http://schemas.microsoft.com/office/drawing/2014/main" id="{02FB574D-91EA-F149-B639-663FFA96A623}"/>
              </a:ext>
            </a:extLst>
          </p:cNvPr>
          <p:cNvSpPr/>
          <p:nvPr/>
        </p:nvSpPr>
        <p:spPr>
          <a:xfrm>
            <a:off x="1304388" y="1562667"/>
            <a:ext cx="6493424" cy="4808151"/>
          </a:xfrm>
          <a:prstGeom prst="roundRect">
            <a:avLst>
              <a:gd name="adj" fmla="val 20573"/>
            </a:avLst>
          </a:prstGeom>
          <a:solidFill>
            <a:srgbClr val="00B050">
              <a:alpha val="20000"/>
            </a:srgbClr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7" name="Retângulo Arredondado 36">
            <a:extLst>
              <a:ext uri="{FF2B5EF4-FFF2-40B4-BE49-F238E27FC236}">
                <a16:creationId xmlns:a16="http://schemas.microsoft.com/office/drawing/2014/main" id="{7EB903C2-757A-4B41-9DD7-50E6D16335FE}"/>
              </a:ext>
            </a:extLst>
          </p:cNvPr>
          <p:cNvSpPr/>
          <p:nvPr/>
        </p:nvSpPr>
        <p:spPr>
          <a:xfrm>
            <a:off x="1300914" y="844010"/>
            <a:ext cx="6493424" cy="4042783"/>
          </a:xfrm>
          <a:prstGeom prst="roundRect">
            <a:avLst>
              <a:gd name="adj" fmla="val 20573"/>
            </a:avLst>
          </a:prstGeom>
          <a:solidFill>
            <a:srgbClr val="2D96D3">
              <a:alpha val="20000"/>
            </a:srgbClr>
          </a:solidFill>
          <a:ln w="50800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02EEA2D-5068-C84E-9B5C-9E6EC9504A2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6580188"/>
            <a:ext cx="2133600" cy="277812"/>
          </a:xfrm>
        </p:spPr>
        <p:txBody>
          <a:bodyPr/>
          <a:lstStyle/>
          <a:p>
            <a:fld id="{2C4F8540-586B-EB4E-A963-B3334F45953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8C5CD269-4EDD-0146-A157-24001A7E1648}"/>
              </a:ext>
            </a:extLst>
          </p:cNvPr>
          <p:cNvSpPr txBox="1"/>
          <p:nvPr/>
        </p:nvSpPr>
        <p:spPr>
          <a:xfrm>
            <a:off x="3071723" y="993220"/>
            <a:ext cx="271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2D96D3"/>
                </a:solidFill>
              </a:rPr>
              <a:t>Experimental Program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9BB946BE-B3D5-1444-AFB3-BD2FCB45FA9A}"/>
              </a:ext>
            </a:extLst>
          </p:cNvPr>
          <p:cNvSpPr txBox="1"/>
          <p:nvPr/>
        </p:nvSpPr>
        <p:spPr>
          <a:xfrm>
            <a:off x="1670746" y="1034493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ALICE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6D7FB6F-F694-C144-9593-32625CAD9006}"/>
              </a:ext>
            </a:extLst>
          </p:cNvPr>
          <p:cNvSpPr txBox="1"/>
          <p:nvPr/>
        </p:nvSpPr>
        <p:spPr>
          <a:xfrm>
            <a:off x="6391455" y="102844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ATLAS</a:t>
            </a:r>
          </a:p>
        </p:txBody>
      </p:sp>
      <p:sp>
        <p:nvSpPr>
          <p:cNvPr id="7" name="Retângulo Arredondado 6">
            <a:extLst>
              <a:ext uri="{FF2B5EF4-FFF2-40B4-BE49-F238E27FC236}">
                <a16:creationId xmlns:a16="http://schemas.microsoft.com/office/drawing/2014/main" id="{4479D621-550D-F44B-8A06-5B2F52E7AB66}"/>
              </a:ext>
            </a:extLst>
          </p:cNvPr>
          <p:cNvSpPr/>
          <p:nvPr/>
        </p:nvSpPr>
        <p:spPr>
          <a:xfrm>
            <a:off x="1597485" y="3536415"/>
            <a:ext cx="1290770" cy="1156862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6CB262A-F538-E241-A89C-871C3F23649D}"/>
              </a:ext>
            </a:extLst>
          </p:cNvPr>
          <p:cNvSpPr txBox="1"/>
          <p:nvPr/>
        </p:nvSpPr>
        <p:spPr>
          <a:xfrm>
            <a:off x="1694501" y="362180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ALICE 3</a:t>
            </a:r>
          </a:p>
        </p:txBody>
      </p:sp>
      <p:sp>
        <p:nvSpPr>
          <p:cNvPr id="14" name="Retângulo Arredondado 13">
            <a:extLst>
              <a:ext uri="{FF2B5EF4-FFF2-40B4-BE49-F238E27FC236}">
                <a16:creationId xmlns:a16="http://schemas.microsoft.com/office/drawing/2014/main" id="{A74E2DD7-6423-5442-8571-224D24A8DBA0}"/>
              </a:ext>
            </a:extLst>
          </p:cNvPr>
          <p:cNvSpPr/>
          <p:nvPr/>
        </p:nvSpPr>
        <p:spPr>
          <a:xfrm>
            <a:off x="1814421" y="2725304"/>
            <a:ext cx="778912" cy="51194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9902818-794A-FA4E-8176-345E8B1414AB}"/>
              </a:ext>
            </a:extLst>
          </p:cNvPr>
          <p:cNvSpPr txBox="1"/>
          <p:nvPr/>
        </p:nvSpPr>
        <p:spPr>
          <a:xfrm>
            <a:off x="1931703" y="2823359"/>
            <a:ext cx="59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TPC</a:t>
            </a:r>
          </a:p>
        </p:txBody>
      </p:sp>
      <p:sp>
        <p:nvSpPr>
          <p:cNvPr id="16" name="Retângulo Arredondado 15">
            <a:extLst>
              <a:ext uri="{FF2B5EF4-FFF2-40B4-BE49-F238E27FC236}">
                <a16:creationId xmlns:a16="http://schemas.microsoft.com/office/drawing/2014/main" id="{3E15D751-18A1-314F-9544-60EC94ACF06C}"/>
              </a:ext>
            </a:extLst>
          </p:cNvPr>
          <p:cNvSpPr/>
          <p:nvPr/>
        </p:nvSpPr>
        <p:spPr>
          <a:xfrm>
            <a:off x="6301762" y="1784142"/>
            <a:ext cx="1101012" cy="51788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BA0F049B-A26A-0147-8C9D-2F9D51F1F577}"/>
              </a:ext>
            </a:extLst>
          </p:cNvPr>
          <p:cNvSpPr txBox="1"/>
          <p:nvPr/>
        </p:nvSpPr>
        <p:spPr>
          <a:xfrm>
            <a:off x="6460176" y="1911992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HGTD</a:t>
            </a:r>
          </a:p>
        </p:txBody>
      </p:sp>
      <p:sp>
        <p:nvSpPr>
          <p:cNvPr id="18" name="Retângulo Arredondado 17">
            <a:extLst>
              <a:ext uri="{FF2B5EF4-FFF2-40B4-BE49-F238E27FC236}">
                <a16:creationId xmlns:a16="http://schemas.microsoft.com/office/drawing/2014/main" id="{09857683-8352-2545-B828-6F142D2844B3}"/>
              </a:ext>
            </a:extLst>
          </p:cNvPr>
          <p:cNvSpPr/>
          <p:nvPr/>
        </p:nvSpPr>
        <p:spPr>
          <a:xfrm>
            <a:off x="6490103" y="2597879"/>
            <a:ext cx="731552" cy="51194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32F1D89-13B1-B143-9F9F-778CAFA38BA7}"/>
              </a:ext>
            </a:extLst>
          </p:cNvPr>
          <p:cNvSpPr txBox="1"/>
          <p:nvPr/>
        </p:nvSpPr>
        <p:spPr>
          <a:xfrm>
            <a:off x="6490634" y="2675988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LGAD</a:t>
            </a:r>
          </a:p>
        </p:txBody>
      </p:sp>
      <p:sp>
        <p:nvSpPr>
          <p:cNvPr id="20" name="Retângulo Arredondado 19">
            <a:extLst>
              <a:ext uri="{FF2B5EF4-FFF2-40B4-BE49-F238E27FC236}">
                <a16:creationId xmlns:a16="http://schemas.microsoft.com/office/drawing/2014/main" id="{BE74F5D8-39A5-8740-AC26-09C1EF28328F}"/>
              </a:ext>
            </a:extLst>
          </p:cNvPr>
          <p:cNvSpPr/>
          <p:nvPr/>
        </p:nvSpPr>
        <p:spPr>
          <a:xfrm>
            <a:off x="1871743" y="4040116"/>
            <a:ext cx="704299" cy="511941"/>
          </a:xfrm>
          <a:prstGeom prst="roundRect">
            <a:avLst>
              <a:gd name="adj" fmla="val 20573"/>
            </a:avLst>
          </a:prstGeom>
          <a:noFill/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1C97EFB-3532-ED4E-96F6-32BFD329F905}"/>
              </a:ext>
            </a:extLst>
          </p:cNvPr>
          <p:cNvSpPr txBox="1"/>
          <p:nvPr/>
        </p:nvSpPr>
        <p:spPr>
          <a:xfrm>
            <a:off x="1930443" y="411042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ToF</a:t>
            </a:r>
            <a:endParaRPr lang="en-US" dirty="0"/>
          </a:p>
        </p:txBody>
      </p: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774943BC-837C-0B45-B41A-7D6AAA81DE22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>
            <a:off x="6852268" y="2302026"/>
            <a:ext cx="3611" cy="295853"/>
          </a:xfrm>
          <a:prstGeom prst="straightConnector1">
            <a:avLst/>
          </a:prstGeom>
          <a:ln w="38100">
            <a:solidFill>
              <a:srgbClr val="2D9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Arredondado 25">
            <a:extLst>
              <a:ext uri="{FF2B5EF4-FFF2-40B4-BE49-F238E27FC236}">
                <a16:creationId xmlns:a16="http://schemas.microsoft.com/office/drawing/2014/main" id="{86F44BAA-D4EB-B64E-B27D-0E515743F067}"/>
              </a:ext>
            </a:extLst>
          </p:cNvPr>
          <p:cNvSpPr/>
          <p:nvPr/>
        </p:nvSpPr>
        <p:spPr>
          <a:xfrm>
            <a:off x="1724481" y="1966048"/>
            <a:ext cx="959345" cy="51194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A50BD23C-7F0B-E643-BDA0-E3460B806178}"/>
              </a:ext>
            </a:extLst>
          </p:cNvPr>
          <p:cNvSpPr txBox="1"/>
          <p:nvPr/>
        </p:nvSpPr>
        <p:spPr>
          <a:xfrm>
            <a:off x="1816067" y="2037353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FoCal</a:t>
            </a:r>
            <a:endParaRPr lang="en-US" dirty="0"/>
          </a:p>
        </p:txBody>
      </p:sp>
      <p:cxnSp>
        <p:nvCxnSpPr>
          <p:cNvPr id="28" name="Conector Angulado 27">
            <a:extLst>
              <a:ext uri="{FF2B5EF4-FFF2-40B4-BE49-F238E27FC236}">
                <a16:creationId xmlns:a16="http://schemas.microsoft.com/office/drawing/2014/main" id="{3A572BF0-6FB6-3E4F-9EC1-C2FD412FE791}"/>
              </a:ext>
            </a:extLst>
          </p:cNvPr>
          <p:cNvCxnSpPr>
            <a:cxnSpLocks/>
            <a:stCxn id="18" idx="2"/>
            <a:endCxn id="20" idx="3"/>
          </p:cNvCxnSpPr>
          <p:nvPr/>
        </p:nvCxnSpPr>
        <p:spPr>
          <a:xfrm rot="5400000">
            <a:off x="4122828" y="1563035"/>
            <a:ext cx="1186267" cy="4279837"/>
          </a:xfrm>
          <a:prstGeom prst="bentConnector2">
            <a:avLst/>
          </a:prstGeom>
          <a:ln w="38100">
            <a:solidFill>
              <a:srgbClr val="2D96D3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tângulo Arredondado 41">
            <a:extLst>
              <a:ext uri="{FF2B5EF4-FFF2-40B4-BE49-F238E27FC236}">
                <a16:creationId xmlns:a16="http://schemas.microsoft.com/office/drawing/2014/main" id="{15A8CCE2-91F9-DB45-9962-2636B5414C6A}"/>
              </a:ext>
            </a:extLst>
          </p:cNvPr>
          <p:cNvSpPr/>
          <p:nvPr/>
        </p:nvSpPr>
        <p:spPr>
          <a:xfrm>
            <a:off x="4755981" y="2870561"/>
            <a:ext cx="1423310" cy="73866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2F39E6C7-8683-D443-9748-7765B8F1BB0C}"/>
              </a:ext>
            </a:extLst>
          </p:cNvPr>
          <p:cNvSpPr txBox="1"/>
          <p:nvPr/>
        </p:nvSpPr>
        <p:spPr>
          <a:xfrm>
            <a:off x="4768036" y="2923815"/>
            <a:ext cx="1441420" cy="67710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Semiconductor</a:t>
            </a:r>
            <a:endParaRPr lang="en-US" sz="1200" dirty="0">
              <a:highlight>
                <a:srgbClr val="FFFF00"/>
              </a:highlight>
            </a:endParaRP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Detectors R&amp;D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(WG-5)</a:t>
            </a:r>
          </a:p>
        </p:txBody>
      </p:sp>
      <p:sp>
        <p:nvSpPr>
          <p:cNvPr id="44" name="Retângulo Arredondado 43">
            <a:extLst>
              <a:ext uri="{FF2B5EF4-FFF2-40B4-BE49-F238E27FC236}">
                <a16:creationId xmlns:a16="http://schemas.microsoft.com/office/drawing/2014/main" id="{A36149B1-3E2A-C94B-B4CE-5289A88CA6EC}"/>
              </a:ext>
            </a:extLst>
          </p:cNvPr>
          <p:cNvSpPr/>
          <p:nvPr/>
        </p:nvSpPr>
        <p:spPr>
          <a:xfrm>
            <a:off x="3270140" y="2757235"/>
            <a:ext cx="1114408" cy="83493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8C6E00B1-7D5D-7640-8D1E-F014715C853E}"/>
              </a:ext>
            </a:extLst>
          </p:cNvPr>
          <p:cNvSpPr txBox="1"/>
          <p:nvPr/>
        </p:nvSpPr>
        <p:spPr>
          <a:xfrm>
            <a:off x="3273614" y="2782708"/>
            <a:ext cx="11144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RD51</a:t>
            </a:r>
            <a:endParaRPr lang="en-US" sz="1200" b="1" u="sng" dirty="0"/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MPGD R&amp;D</a:t>
            </a:r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(WG-5)</a:t>
            </a:r>
            <a:endParaRPr lang="en-US" sz="1200" dirty="0">
              <a:highlight>
                <a:srgbClr val="FFFF00"/>
              </a:highlight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941ED5E6-7217-1F41-87A5-5D631F9740F2}"/>
              </a:ext>
            </a:extLst>
          </p:cNvPr>
          <p:cNvSpPr txBox="1"/>
          <p:nvPr/>
        </p:nvSpPr>
        <p:spPr>
          <a:xfrm>
            <a:off x="2950465" y="1769745"/>
            <a:ext cx="321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00B050"/>
                </a:solidFill>
              </a:rPr>
              <a:t>Instrumentation Program</a:t>
            </a:r>
          </a:p>
        </p:txBody>
      </p:sp>
      <p:cxnSp>
        <p:nvCxnSpPr>
          <p:cNvPr id="47" name="Conector Angulado 46">
            <a:extLst>
              <a:ext uri="{FF2B5EF4-FFF2-40B4-BE49-F238E27FC236}">
                <a16:creationId xmlns:a16="http://schemas.microsoft.com/office/drawing/2014/main" id="{7AFB88F9-C9AA-DD4E-830A-7C582FEF0C11}"/>
              </a:ext>
            </a:extLst>
          </p:cNvPr>
          <p:cNvCxnSpPr>
            <a:cxnSpLocks/>
            <a:stCxn id="42" idx="1"/>
            <a:endCxn id="26" idx="3"/>
          </p:cNvCxnSpPr>
          <p:nvPr/>
        </p:nvCxnSpPr>
        <p:spPr>
          <a:xfrm rot="10800000">
            <a:off x="2683827" y="2222019"/>
            <a:ext cx="2072155" cy="1017874"/>
          </a:xfrm>
          <a:prstGeom prst="bentConnector3">
            <a:avLst>
              <a:gd name="adj1" fmla="val 9489"/>
            </a:avLst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49">
            <a:extLst>
              <a:ext uri="{FF2B5EF4-FFF2-40B4-BE49-F238E27FC236}">
                <a16:creationId xmlns:a16="http://schemas.microsoft.com/office/drawing/2014/main" id="{C9061545-2404-9D4A-8EFB-8C1048A03FE3}"/>
              </a:ext>
            </a:extLst>
          </p:cNvPr>
          <p:cNvCxnSpPr>
            <a:cxnSpLocks/>
            <a:stCxn id="45" idx="1"/>
            <a:endCxn id="14" idx="3"/>
          </p:cNvCxnSpPr>
          <p:nvPr/>
        </p:nvCxnSpPr>
        <p:spPr>
          <a:xfrm flipH="1" flipV="1">
            <a:off x="2593333" y="2981275"/>
            <a:ext cx="680281" cy="20154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Angulado 63">
            <a:extLst>
              <a:ext uri="{FF2B5EF4-FFF2-40B4-BE49-F238E27FC236}">
                <a16:creationId xmlns:a16="http://schemas.microsoft.com/office/drawing/2014/main" id="{047C178F-7CDE-AE48-B2E9-4A7FBE42EAAC}"/>
              </a:ext>
            </a:extLst>
          </p:cNvPr>
          <p:cNvCxnSpPr>
            <a:cxnSpLocks/>
            <a:stCxn id="43" idx="3"/>
            <a:endCxn id="18" idx="1"/>
          </p:cNvCxnSpPr>
          <p:nvPr/>
        </p:nvCxnSpPr>
        <p:spPr>
          <a:xfrm flipV="1">
            <a:off x="6209456" y="2853850"/>
            <a:ext cx="280647" cy="408519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56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0" grpId="0" animBg="1"/>
      <p:bldP spid="21" grpId="0"/>
      <p:bldP spid="42" grpId="0" animBg="1"/>
      <p:bldP spid="43" grpId="0"/>
      <p:bldP spid="44" grpId="0" animBg="1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ângulo Arredondado 40">
            <a:extLst>
              <a:ext uri="{FF2B5EF4-FFF2-40B4-BE49-F238E27FC236}">
                <a16:creationId xmlns:a16="http://schemas.microsoft.com/office/drawing/2014/main" id="{02FB574D-91EA-F149-B639-663FFA96A623}"/>
              </a:ext>
            </a:extLst>
          </p:cNvPr>
          <p:cNvSpPr/>
          <p:nvPr/>
        </p:nvSpPr>
        <p:spPr>
          <a:xfrm>
            <a:off x="1304388" y="1562667"/>
            <a:ext cx="6493424" cy="4808151"/>
          </a:xfrm>
          <a:prstGeom prst="roundRect">
            <a:avLst>
              <a:gd name="adj" fmla="val 20573"/>
            </a:avLst>
          </a:prstGeom>
          <a:solidFill>
            <a:srgbClr val="00B050">
              <a:alpha val="20000"/>
            </a:srgbClr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7" name="Retângulo Arredondado 36">
            <a:extLst>
              <a:ext uri="{FF2B5EF4-FFF2-40B4-BE49-F238E27FC236}">
                <a16:creationId xmlns:a16="http://schemas.microsoft.com/office/drawing/2014/main" id="{7EB903C2-757A-4B41-9DD7-50E6D16335FE}"/>
              </a:ext>
            </a:extLst>
          </p:cNvPr>
          <p:cNvSpPr/>
          <p:nvPr/>
        </p:nvSpPr>
        <p:spPr>
          <a:xfrm>
            <a:off x="1300914" y="844010"/>
            <a:ext cx="6493424" cy="4042783"/>
          </a:xfrm>
          <a:prstGeom prst="roundRect">
            <a:avLst>
              <a:gd name="adj" fmla="val 20573"/>
            </a:avLst>
          </a:prstGeom>
          <a:solidFill>
            <a:srgbClr val="2D96D3">
              <a:alpha val="20000"/>
            </a:srgbClr>
          </a:solidFill>
          <a:ln w="50800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02EEA2D-5068-C84E-9B5C-9E6EC9504A2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6580188"/>
            <a:ext cx="2133600" cy="277812"/>
          </a:xfrm>
        </p:spPr>
        <p:txBody>
          <a:bodyPr/>
          <a:lstStyle/>
          <a:p>
            <a:fld id="{2C4F8540-586B-EB4E-A963-B3334F45953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8C5CD269-4EDD-0146-A157-24001A7E1648}"/>
              </a:ext>
            </a:extLst>
          </p:cNvPr>
          <p:cNvSpPr txBox="1"/>
          <p:nvPr/>
        </p:nvSpPr>
        <p:spPr>
          <a:xfrm>
            <a:off x="3071723" y="993220"/>
            <a:ext cx="271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2D96D3"/>
                </a:solidFill>
              </a:rPr>
              <a:t>Experimental Program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9BB946BE-B3D5-1444-AFB3-BD2FCB45FA9A}"/>
              </a:ext>
            </a:extLst>
          </p:cNvPr>
          <p:cNvSpPr txBox="1"/>
          <p:nvPr/>
        </p:nvSpPr>
        <p:spPr>
          <a:xfrm>
            <a:off x="1670746" y="1034493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ALICE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6D7FB6F-F694-C144-9593-32625CAD9006}"/>
              </a:ext>
            </a:extLst>
          </p:cNvPr>
          <p:cNvSpPr txBox="1"/>
          <p:nvPr/>
        </p:nvSpPr>
        <p:spPr>
          <a:xfrm>
            <a:off x="6391455" y="102844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ATLAS</a:t>
            </a:r>
          </a:p>
        </p:txBody>
      </p:sp>
      <p:sp>
        <p:nvSpPr>
          <p:cNvPr id="14" name="Retângulo Arredondado 13">
            <a:extLst>
              <a:ext uri="{FF2B5EF4-FFF2-40B4-BE49-F238E27FC236}">
                <a16:creationId xmlns:a16="http://schemas.microsoft.com/office/drawing/2014/main" id="{A74E2DD7-6423-5442-8571-224D24A8DBA0}"/>
              </a:ext>
            </a:extLst>
          </p:cNvPr>
          <p:cNvSpPr/>
          <p:nvPr/>
        </p:nvSpPr>
        <p:spPr>
          <a:xfrm>
            <a:off x="1814421" y="2725304"/>
            <a:ext cx="778912" cy="51194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9902818-794A-FA4E-8176-345E8B1414AB}"/>
              </a:ext>
            </a:extLst>
          </p:cNvPr>
          <p:cNvSpPr txBox="1"/>
          <p:nvPr/>
        </p:nvSpPr>
        <p:spPr>
          <a:xfrm>
            <a:off x="1931703" y="2823359"/>
            <a:ext cx="59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hlinkClick r:id="" action="ppaction://noaction"/>
              </a:rPr>
              <a:t>TPC</a:t>
            </a:r>
            <a:endParaRPr lang="en-US" dirty="0"/>
          </a:p>
        </p:txBody>
      </p:sp>
      <p:sp>
        <p:nvSpPr>
          <p:cNvPr id="44" name="Retângulo Arredondado 43">
            <a:extLst>
              <a:ext uri="{FF2B5EF4-FFF2-40B4-BE49-F238E27FC236}">
                <a16:creationId xmlns:a16="http://schemas.microsoft.com/office/drawing/2014/main" id="{A36149B1-3E2A-C94B-B4CE-5289A88CA6EC}"/>
              </a:ext>
            </a:extLst>
          </p:cNvPr>
          <p:cNvSpPr/>
          <p:nvPr/>
        </p:nvSpPr>
        <p:spPr>
          <a:xfrm>
            <a:off x="3270140" y="2757235"/>
            <a:ext cx="1114408" cy="83493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8C6E00B1-7D5D-7640-8D1E-F014715C853E}"/>
              </a:ext>
            </a:extLst>
          </p:cNvPr>
          <p:cNvSpPr txBox="1"/>
          <p:nvPr/>
        </p:nvSpPr>
        <p:spPr>
          <a:xfrm>
            <a:off x="3273614" y="2782708"/>
            <a:ext cx="11144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RD51</a:t>
            </a:r>
            <a:endParaRPr lang="en-US" sz="1200" b="1" u="sng" dirty="0"/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MPGD R&amp;D</a:t>
            </a:r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(WG-5)</a:t>
            </a:r>
            <a:endParaRPr lang="en-US" sz="1200" dirty="0">
              <a:highlight>
                <a:srgbClr val="FFFF00"/>
              </a:highlight>
            </a:endParaRPr>
          </a:p>
        </p:txBody>
      </p:sp>
      <p:cxnSp>
        <p:nvCxnSpPr>
          <p:cNvPr id="50" name="Conector de Seta Reta 49">
            <a:extLst>
              <a:ext uri="{FF2B5EF4-FFF2-40B4-BE49-F238E27FC236}">
                <a16:creationId xmlns:a16="http://schemas.microsoft.com/office/drawing/2014/main" id="{C9061545-2404-9D4A-8EFB-8C1048A03FE3}"/>
              </a:ext>
            </a:extLst>
          </p:cNvPr>
          <p:cNvCxnSpPr>
            <a:cxnSpLocks/>
            <a:stCxn id="45" idx="1"/>
            <a:endCxn id="14" idx="3"/>
          </p:cNvCxnSpPr>
          <p:nvPr/>
        </p:nvCxnSpPr>
        <p:spPr>
          <a:xfrm flipH="1" flipV="1">
            <a:off x="2593333" y="2981275"/>
            <a:ext cx="680281" cy="20154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82BBF5BA-240A-6844-93E3-63CF158AEE49}"/>
              </a:ext>
            </a:extLst>
          </p:cNvPr>
          <p:cNvSpPr txBox="1"/>
          <p:nvPr/>
        </p:nvSpPr>
        <p:spPr>
          <a:xfrm>
            <a:off x="2950465" y="1769745"/>
            <a:ext cx="321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00B050"/>
                </a:solidFill>
              </a:rPr>
              <a:t>Instrumentation Program</a:t>
            </a:r>
          </a:p>
        </p:txBody>
      </p:sp>
    </p:spTree>
    <p:extLst>
      <p:ext uri="{BB962C8B-B14F-4D97-AF65-F5344CB8AC3E}">
        <p14:creationId xmlns:p14="http://schemas.microsoft.com/office/powerpoint/2010/main" val="3040267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F0221-5758-9249-AE0A-8389FB6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Expected Results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13F13-6C2B-DC47-A098-D822AC738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method to test MPGD degradation </a:t>
            </a:r>
          </a:p>
          <a:p>
            <a:pPr lvl="1"/>
            <a:r>
              <a:rPr lang="en-US" dirty="0"/>
              <a:t>Ensure a good performance of the TPC during its lifetime in ALICE</a:t>
            </a:r>
          </a:p>
          <a:p>
            <a:pPr lvl="1"/>
            <a:r>
              <a:rPr lang="en-US" dirty="0"/>
              <a:t>Build more resistant detectors for different applications (spin-offs discussed later)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184CCA-E5FB-C249-A4CF-90057668C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05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ângulo Arredondado 40">
            <a:extLst>
              <a:ext uri="{FF2B5EF4-FFF2-40B4-BE49-F238E27FC236}">
                <a16:creationId xmlns:a16="http://schemas.microsoft.com/office/drawing/2014/main" id="{02FB574D-91EA-F149-B639-663FFA96A623}"/>
              </a:ext>
            </a:extLst>
          </p:cNvPr>
          <p:cNvSpPr/>
          <p:nvPr/>
        </p:nvSpPr>
        <p:spPr>
          <a:xfrm>
            <a:off x="1304388" y="1562667"/>
            <a:ext cx="6493424" cy="4808151"/>
          </a:xfrm>
          <a:prstGeom prst="roundRect">
            <a:avLst>
              <a:gd name="adj" fmla="val 20573"/>
            </a:avLst>
          </a:prstGeom>
          <a:solidFill>
            <a:srgbClr val="00B050">
              <a:alpha val="20000"/>
            </a:srgbClr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7" name="Retângulo Arredondado 36">
            <a:extLst>
              <a:ext uri="{FF2B5EF4-FFF2-40B4-BE49-F238E27FC236}">
                <a16:creationId xmlns:a16="http://schemas.microsoft.com/office/drawing/2014/main" id="{7EB903C2-757A-4B41-9DD7-50E6D16335FE}"/>
              </a:ext>
            </a:extLst>
          </p:cNvPr>
          <p:cNvSpPr/>
          <p:nvPr/>
        </p:nvSpPr>
        <p:spPr>
          <a:xfrm>
            <a:off x="1300914" y="844010"/>
            <a:ext cx="6493424" cy="4042783"/>
          </a:xfrm>
          <a:prstGeom prst="roundRect">
            <a:avLst>
              <a:gd name="adj" fmla="val 20573"/>
            </a:avLst>
          </a:prstGeom>
          <a:solidFill>
            <a:srgbClr val="2D96D3">
              <a:alpha val="20000"/>
            </a:srgbClr>
          </a:solidFill>
          <a:ln w="50800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02EEA2D-5068-C84E-9B5C-9E6EC9504A2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6580188"/>
            <a:ext cx="2133600" cy="277812"/>
          </a:xfrm>
        </p:spPr>
        <p:txBody>
          <a:bodyPr/>
          <a:lstStyle/>
          <a:p>
            <a:fld id="{2C4F8540-586B-EB4E-A963-B3334F45953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8C5CD269-4EDD-0146-A157-24001A7E1648}"/>
              </a:ext>
            </a:extLst>
          </p:cNvPr>
          <p:cNvSpPr txBox="1"/>
          <p:nvPr/>
        </p:nvSpPr>
        <p:spPr>
          <a:xfrm>
            <a:off x="3071723" y="993220"/>
            <a:ext cx="271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2D96D3"/>
                </a:solidFill>
              </a:rPr>
              <a:t>Experimental Program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9BB946BE-B3D5-1444-AFB3-BD2FCB45FA9A}"/>
              </a:ext>
            </a:extLst>
          </p:cNvPr>
          <p:cNvSpPr txBox="1"/>
          <p:nvPr/>
        </p:nvSpPr>
        <p:spPr>
          <a:xfrm>
            <a:off x="1670746" y="1034493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ALICE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6D7FB6F-F694-C144-9593-32625CAD9006}"/>
              </a:ext>
            </a:extLst>
          </p:cNvPr>
          <p:cNvSpPr txBox="1"/>
          <p:nvPr/>
        </p:nvSpPr>
        <p:spPr>
          <a:xfrm>
            <a:off x="6391455" y="102844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ATLAS</a:t>
            </a:r>
          </a:p>
        </p:txBody>
      </p:sp>
      <p:sp>
        <p:nvSpPr>
          <p:cNvPr id="7" name="Retângulo Arredondado 6">
            <a:extLst>
              <a:ext uri="{FF2B5EF4-FFF2-40B4-BE49-F238E27FC236}">
                <a16:creationId xmlns:a16="http://schemas.microsoft.com/office/drawing/2014/main" id="{4479D621-550D-F44B-8A06-5B2F52E7AB66}"/>
              </a:ext>
            </a:extLst>
          </p:cNvPr>
          <p:cNvSpPr/>
          <p:nvPr/>
        </p:nvSpPr>
        <p:spPr>
          <a:xfrm>
            <a:off x="1597485" y="3536415"/>
            <a:ext cx="1290770" cy="1156862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6CB262A-F538-E241-A89C-871C3F23649D}"/>
              </a:ext>
            </a:extLst>
          </p:cNvPr>
          <p:cNvSpPr txBox="1"/>
          <p:nvPr/>
        </p:nvSpPr>
        <p:spPr>
          <a:xfrm>
            <a:off x="1694501" y="362180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hlinkClick r:id="" action="ppaction://noaction"/>
              </a:rPr>
              <a:t>ALICE 3</a:t>
            </a:r>
            <a:endParaRPr lang="en-US" b="1" dirty="0"/>
          </a:p>
        </p:txBody>
      </p:sp>
      <p:sp>
        <p:nvSpPr>
          <p:cNvPr id="16" name="Retângulo Arredondado 15">
            <a:extLst>
              <a:ext uri="{FF2B5EF4-FFF2-40B4-BE49-F238E27FC236}">
                <a16:creationId xmlns:a16="http://schemas.microsoft.com/office/drawing/2014/main" id="{3E15D751-18A1-314F-9544-60EC94ACF06C}"/>
              </a:ext>
            </a:extLst>
          </p:cNvPr>
          <p:cNvSpPr/>
          <p:nvPr/>
        </p:nvSpPr>
        <p:spPr>
          <a:xfrm>
            <a:off x="6301762" y="1784142"/>
            <a:ext cx="1101012" cy="51788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BA0F049B-A26A-0147-8C9D-2F9D51F1F577}"/>
              </a:ext>
            </a:extLst>
          </p:cNvPr>
          <p:cNvSpPr txBox="1"/>
          <p:nvPr/>
        </p:nvSpPr>
        <p:spPr>
          <a:xfrm>
            <a:off x="6460176" y="1911992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hlinkClick r:id="" action="ppaction://noaction"/>
              </a:rPr>
              <a:t>HGTD</a:t>
            </a:r>
            <a:endParaRPr lang="en-US" dirty="0"/>
          </a:p>
        </p:txBody>
      </p:sp>
      <p:sp>
        <p:nvSpPr>
          <p:cNvPr id="18" name="Retângulo Arredondado 17">
            <a:extLst>
              <a:ext uri="{FF2B5EF4-FFF2-40B4-BE49-F238E27FC236}">
                <a16:creationId xmlns:a16="http://schemas.microsoft.com/office/drawing/2014/main" id="{09857683-8352-2545-B828-6F142D2844B3}"/>
              </a:ext>
            </a:extLst>
          </p:cNvPr>
          <p:cNvSpPr/>
          <p:nvPr/>
        </p:nvSpPr>
        <p:spPr>
          <a:xfrm>
            <a:off x="6490103" y="2597879"/>
            <a:ext cx="731552" cy="51194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32F1D89-13B1-B143-9F9F-778CAFA38BA7}"/>
              </a:ext>
            </a:extLst>
          </p:cNvPr>
          <p:cNvSpPr txBox="1"/>
          <p:nvPr/>
        </p:nvSpPr>
        <p:spPr>
          <a:xfrm>
            <a:off x="6490634" y="2675988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hlinkClick r:id="" action="ppaction://noaction"/>
              </a:rPr>
              <a:t>LGAD</a:t>
            </a:r>
            <a:endParaRPr lang="en-US" dirty="0"/>
          </a:p>
        </p:txBody>
      </p:sp>
      <p:sp>
        <p:nvSpPr>
          <p:cNvPr id="20" name="Retângulo Arredondado 19">
            <a:extLst>
              <a:ext uri="{FF2B5EF4-FFF2-40B4-BE49-F238E27FC236}">
                <a16:creationId xmlns:a16="http://schemas.microsoft.com/office/drawing/2014/main" id="{BE74F5D8-39A5-8740-AC26-09C1EF28328F}"/>
              </a:ext>
            </a:extLst>
          </p:cNvPr>
          <p:cNvSpPr/>
          <p:nvPr/>
        </p:nvSpPr>
        <p:spPr>
          <a:xfrm>
            <a:off x="1871743" y="4040116"/>
            <a:ext cx="704299" cy="511941"/>
          </a:xfrm>
          <a:prstGeom prst="roundRect">
            <a:avLst>
              <a:gd name="adj" fmla="val 20573"/>
            </a:avLst>
          </a:prstGeom>
          <a:noFill/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1C97EFB-3532-ED4E-96F6-32BFD329F905}"/>
              </a:ext>
            </a:extLst>
          </p:cNvPr>
          <p:cNvSpPr txBox="1"/>
          <p:nvPr/>
        </p:nvSpPr>
        <p:spPr>
          <a:xfrm>
            <a:off x="1930443" y="411042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hlinkClick r:id="" action="ppaction://noaction"/>
              </a:rPr>
              <a:t>ToF</a:t>
            </a:r>
            <a:endParaRPr lang="en-US" dirty="0"/>
          </a:p>
        </p:txBody>
      </p: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774943BC-837C-0B45-B41A-7D6AAA81DE22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>
            <a:off x="6852268" y="2302026"/>
            <a:ext cx="3611" cy="295853"/>
          </a:xfrm>
          <a:prstGeom prst="straightConnector1">
            <a:avLst/>
          </a:prstGeom>
          <a:ln w="38100">
            <a:solidFill>
              <a:srgbClr val="2D9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Arredondado 25">
            <a:extLst>
              <a:ext uri="{FF2B5EF4-FFF2-40B4-BE49-F238E27FC236}">
                <a16:creationId xmlns:a16="http://schemas.microsoft.com/office/drawing/2014/main" id="{86F44BAA-D4EB-B64E-B27D-0E515743F067}"/>
              </a:ext>
            </a:extLst>
          </p:cNvPr>
          <p:cNvSpPr/>
          <p:nvPr/>
        </p:nvSpPr>
        <p:spPr>
          <a:xfrm>
            <a:off x="1724481" y="1966048"/>
            <a:ext cx="959345" cy="51194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A50BD23C-7F0B-E643-BDA0-E3460B806178}"/>
              </a:ext>
            </a:extLst>
          </p:cNvPr>
          <p:cNvSpPr txBox="1"/>
          <p:nvPr/>
        </p:nvSpPr>
        <p:spPr>
          <a:xfrm>
            <a:off x="1816067" y="2037353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hlinkClick r:id="" action="ppaction://noaction"/>
              </a:rPr>
              <a:t>FoCal</a:t>
            </a:r>
            <a:endParaRPr lang="en-US" dirty="0"/>
          </a:p>
        </p:txBody>
      </p:sp>
      <p:cxnSp>
        <p:nvCxnSpPr>
          <p:cNvPr id="28" name="Conector Angulado 27">
            <a:extLst>
              <a:ext uri="{FF2B5EF4-FFF2-40B4-BE49-F238E27FC236}">
                <a16:creationId xmlns:a16="http://schemas.microsoft.com/office/drawing/2014/main" id="{3A572BF0-6FB6-3E4F-9EC1-C2FD412FE791}"/>
              </a:ext>
            </a:extLst>
          </p:cNvPr>
          <p:cNvCxnSpPr>
            <a:cxnSpLocks/>
            <a:stCxn id="18" idx="2"/>
            <a:endCxn id="20" idx="3"/>
          </p:cNvCxnSpPr>
          <p:nvPr/>
        </p:nvCxnSpPr>
        <p:spPr>
          <a:xfrm rot="5400000">
            <a:off x="4122828" y="1563035"/>
            <a:ext cx="1186267" cy="4279837"/>
          </a:xfrm>
          <a:prstGeom prst="bentConnector2">
            <a:avLst/>
          </a:prstGeom>
          <a:ln w="38100">
            <a:solidFill>
              <a:srgbClr val="2D96D3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tângulo Arredondado 41">
            <a:extLst>
              <a:ext uri="{FF2B5EF4-FFF2-40B4-BE49-F238E27FC236}">
                <a16:creationId xmlns:a16="http://schemas.microsoft.com/office/drawing/2014/main" id="{15A8CCE2-91F9-DB45-9962-2636B5414C6A}"/>
              </a:ext>
            </a:extLst>
          </p:cNvPr>
          <p:cNvSpPr/>
          <p:nvPr/>
        </p:nvSpPr>
        <p:spPr>
          <a:xfrm>
            <a:off x="4755981" y="2870561"/>
            <a:ext cx="1423310" cy="73866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2F39E6C7-8683-D443-9748-7765B8F1BB0C}"/>
              </a:ext>
            </a:extLst>
          </p:cNvPr>
          <p:cNvSpPr txBox="1"/>
          <p:nvPr/>
        </p:nvSpPr>
        <p:spPr>
          <a:xfrm>
            <a:off x="4768036" y="2923815"/>
            <a:ext cx="1441420" cy="67710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Semiconductor</a:t>
            </a:r>
            <a:endParaRPr lang="en-US" sz="1200" dirty="0">
              <a:highlight>
                <a:srgbClr val="FFFF00"/>
              </a:highlight>
            </a:endParaRP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Detectors R&amp;D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(WG-5)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941ED5E6-7217-1F41-87A5-5D631F9740F2}"/>
              </a:ext>
            </a:extLst>
          </p:cNvPr>
          <p:cNvSpPr txBox="1"/>
          <p:nvPr/>
        </p:nvSpPr>
        <p:spPr>
          <a:xfrm>
            <a:off x="2782773" y="1766211"/>
            <a:ext cx="321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00B050"/>
                </a:solidFill>
              </a:rPr>
              <a:t>Instrumentation Program</a:t>
            </a:r>
          </a:p>
        </p:txBody>
      </p:sp>
      <p:cxnSp>
        <p:nvCxnSpPr>
          <p:cNvPr id="47" name="Conector Angulado 46">
            <a:extLst>
              <a:ext uri="{FF2B5EF4-FFF2-40B4-BE49-F238E27FC236}">
                <a16:creationId xmlns:a16="http://schemas.microsoft.com/office/drawing/2014/main" id="{7AFB88F9-C9AA-DD4E-830A-7C582FEF0C11}"/>
              </a:ext>
            </a:extLst>
          </p:cNvPr>
          <p:cNvCxnSpPr>
            <a:cxnSpLocks/>
            <a:stCxn id="42" idx="1"/>
            <a:endCxn id="26" idx="3"/>
          </p:cNvCxnSpPr>
          <p:nvPr/>
        </p:nvCxnSpPr>
        <p:spPr>
          <a:xfrm rot="10800000">
            <a:off x="2683827" y="2222019"/>
            <a:ext cx="2072155" cy="1017874"/>
          </a:xfrm>
          <a:prstGeom prst="bentConnector3">
            <a:avLst>
              <a:gd name="adj1" fmla="val 9489"/>
            </a:avLst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Angulado 63">
            <a:extLst>
              <a:ext uri="{FF2B5EF4-FFF2-40B4-BE49-F238E27FC236}">
                <a16:creationId xmlns:a16="http://schemas.microsoft.com/office/drawing/2014/main" id="{047C178F-7CDE-AE48-B2E9-4A7FBE42EAAC}"/>
              </a:ext>
            </a:extLst>
          </p:cNvPr>
          <p:cNvCxnSpPr>
            <a:cxnSpLocks/>
          </p:cNvCxnSpPr>
          <p:nvPr/>
        </p:nvCxnSpPr>
        <p:spPr>
          <a:xfrm flipV="1">
            <a:off x="6198196" y="3042791"/>
            <a:ext cx="349054" cy="249484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276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F0221-5758-9249-AE0A-8389FB6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Expected Results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13F13-6C2B-DC47-A098-D822AC738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Unique facility for development and characterization of </a:t>
            </a:r>
            <a:r>
              <a:rPr lang="en-US" u="sng" dirty="0"/>
              <a:t>ionizing radiation semiconductor sensors</a:t>
            </a:r>
            <a:endParaRPr lang="en-US" dirty="0"/>
          </a:p>
          <a:p>
            <a:pPr lvl="1"/>
            <a:r>
              <a:rPr lang="en-US" dirty="0"/>
              <a:t>Plans to include the facility in the USP program </a:t>
            </a:r>
            <a:r>
              <a:rPr lang="en-US" i="1" dirty="0"/>
              <a:t>Multi</a:t>
            </a:r>
          </a:p>
          <a:p>
            <a:r>
              <a:rPr lang="en-US" dirty="0"/>
              <a:t>Development of a new UFSD prototype</a:t>
            </a:r>
          </a:p>
          <a:p>
            <a:r>
              <a:rPr lang="en-US" dirty="0"/>
              <a:t>Foreseen several applications of these sensors (discussed later)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184CCA-E5FB-C249-A4CF-90057668C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1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A0270-F0C7-6ADF-3E63-6B94CA546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i="1" dirty="0" err="1"/>
              <a:t>Kick</a:t>
            </a:r>
            <a:r>
              <a:rPr lang="pt-BR" i="1" dirty="0"/>
              <a:t>-off Meeting</a:t>
            </a:r>
            <a:br>
              <a:rPr lang="pt-BR" dirty="0"/>
            </a:br>
            <a:r>
              <a:rPr lang="pt-BR" sz="4000" dirty="0"/>
              <a:t>Objetivos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A0C3F8-C04C-44FA-1992-1BEF9A98D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Início “oficial” do projeto!</a:t>
            </a:r>
          </a:p>
          <a:p>
            <a:r>
              <a:rPr lang="pt-BR" dirty="0"/>
              <a:t>Apresentar todo o escopo do projeto aos participantes</a:t>
            </a:r>
          </a:p>
          <a:p>
            <a:pPr lvl="1"/>
            <a:r>
              <a:rPr lang="pt-BR" dirty="0"/>
              <a:t>Bastante diverso e abrangente</a:t>
            </a:r>
          </a:p>
          <a:p>
            <a:r>
              <a:rPr lang="pt-BR" dirty="0"/>
              <a:t>Apresentar a proposta de organização e gerenciamento do projeto</a:t>
            </a:r>
          </a:p>
          <a:p>
            <a:pPr lvl="1"/>
            <a:r>
              <a:rPr lang="pt-BR" dirty="0" err="1"/>
              <a:t>Working</a:t>
            </a:r>
            <a:r>
              <a:rPr lang="pt-BR" dirty="0"/>
              <a:t> </a:t>
            </a:r>
            <a:r>
              <a:rPr lang="pt-BR" dirty="0" err="1"/>
              <a:t>Groups</a:t>
            </a:r>
            <a:r>
              <a:rPr lang="pt-BR" dirty="0"/>
              <a:t> e ferramentas</a:t>
            </a:r>
          </a:p>
          <a:p>
            <a:r>
              <a:rPr lang="pt-BR" dirty="0"/>
              <a:t>Discutir as atividades iniciais nas várias vertentes do projeto</a:t>
            </a:r>
          </a:p>
          <a:p>
            <a:pPr lvl="1"/>
            <a:r>
              <a:rPr lang="pt-BR" dirty="0"/>
              <a:t>Dúvidas, sugestões e comentários 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57A352-A1F0-500A-91E9-B50EBE651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8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F0221-5758-9249-AE0A-8389FB6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Expected Results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13F13-6C2B-DC47-A098-D822AC738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Contribution to the </a:t>
            </a:r>
            <a:r>
              <a:rPr lang="en-US" dirty="0" err="1"/>
              <a:t>FoCal</a:t>
            </a:r>
            <a:r>
              <a:rPr lang="en-US" dirty="0"/>
              <a:t> Electronics</a:t>
            </a:r>
          </a:p>
          <a:p>
            <a:pPr lvl="1"/>
            <a:r>
              <a:rPr lang="en-US" dirty="0"/>
              <a:t>Further development of know-how on front end ASICs, this time concerning semiconductor devices</a:t>
            </a:r>
          </a:p>
          <a:p>
            <a:r>
              <a:rPr lang="en-US" dirty="0"/>
              <a:t>Contribution to the HGTD project</a:t>
            </a:r>
          </a:p>
          <a:p>
            <a:pPr lvl="1"/>
            <a:r>
              <a:rPr lang="en-US" dirty="0"/>
              <a:t>Further development of know-how on ionizing radiation semiconductor sensors and associated electronics</a:t>
            </a:r>
          </a:p>
          <a:p>
            <a:r>
              <a:rPr lang="en-US" dirty="0"/>
              <a:t>Development of a proposal to equip the ALICE 3 </a:t>
            </a:r>
            <a:r>
              <a:rPr lang="en-US" dirty="0" err="1"/>
              <a:t>ToF</a:t>
            </a:r>
            <a:r>
              <a:rPr lang="en-US" dirty="0"/>
              <a:t> detector</a:t>
            </a:r>
          </a:p>
          <a:p>
            <a:pPr lvl="1"/>
            <a:r>
              <a:rPr lang="en-US" dirty="0"/>
              <a:t>Prominent contribution to a new LHC detector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184CCA-E5FB-C249-A4CF-90057668C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44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D86E43-6ECB-AF4C-B7B6-DA4D7696A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3862793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tângulo Arredondado 40">
            <a:extLst>
              <a:ext uri="{FF2B5EF4-FFF2-40B4-BE49-F238E27FC236}">
                <a16:creationId xmlns:a16="http://schemas.microsoft.com/office/drawing/2014/main" id="{02FB574D-91EA-F149-B639-663FFA96A623}"/>
              </a:ext>
            </a:extLst>
          </p:cNvPr>
          <p:cNvSpPr/>
          <p:nvPr/>
        </p:nvSpPr>
        <p:spPr>
          <a:xfrm>
            <a:off x="1304388" y="1562667"/>
            <a:ext cx="6493424" cy="4808151"/>
          </a:xfrm>
          <a:prstGeom prst="roundRect">
            <a:avLst>
              <a:gd name="adj" fmla="val 20573"/>
            </a:avLst>
          </a:prstGeom>
          <a:solidFill>
            <a:srgbClr val="00B050">
              <a:alpha val="20000"/>
            </a:srgbClr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7" name="Retângulo Arredondado 36">
            <a:extLst>
              <a:ext uri="{FF2B5EF4-FFF2-40B4-BE49-F238E27FC236}">
                <a16:creationId xmlns:a16="http://schemas.microsoft.com/office/drawing/2014/main" id="{7EB903C2-757A-4B41-9DD7-50E6D16335FE}"/>
              </a:ext>
            </a:extLst>
          </p:cNvPr>
          <p:cNvSpPr/>
          <p:nvPr/>
        </p:nvSpPr>
        <p:spPr>
          <a:xfrm>
            <a:off x="1300914" y="844011"/>
            <a:ext cx="6493424" cy="2436582"/>
          </a:xfrm>
          <a:prstGeom prst="roundRect">
            <a:avLst>
              <a:gd name="adj" fmla="val 20573"/>
            </a:avLst>
          </a:prstGeom>
          <a:solidFill>
            <a:srgbClr val="2D96D3">
              <a:alpha val="20000"/>
            </a:srgbClr>
          </a:solidFill>
          <a:ln w="50800">
            <a:solidFill>
              <a:srgbClr val="2D96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02EEA2D-5068-C84E-9B5C-9E6EC9504A2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6580188"/>
            <a:ext cx="2133600" cy="277812"/>
          </a:xfrm>
        </p:spPr>
        <p:txBody>
          <a:bodyPr/>
          <a:lstStyle/>
          <a:p>
            <a:fld id="{2C4F8540-586B-EB4E-A963-B3334F459530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8C5CD269-4EDD-0146-A157-24001A7E1648}"/>
              </a:ext>
            </a:extLst>
          </p:cNvPr>
          <p:cNvSpPr txBox="1"/>
          <p:nvPr/>
        </p:nvSpPr>
        <p:spPr>
          <a:xfrm>
            <a:off x="3071723" y="993220"/>
            <a:ext cx="271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2D96D3"/>
                </a:solidFill>
              </a:rPr>
              <a:t>Experimental Program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9BB946BE-B3D5-1444-AFB3-BD2FCB45FA9A}"/>
              </a:ext>
            </a:extLst>
          </p:cNvPr>
          <p:cNvSpPr txBox="1"/>
          <p:nvPr/>
        </p:nvSpPr>
        <p:spPr>
          <a:xfrm>
            <a:off x="1670746" y="1034493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ALICE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6D7FB6F-F694-C144-9593-32625CAD9006}"/>
              </a:ext>
            </a:extLst>
          </p:cNvPr>
          <p:cNvSpPr txBox="1"/>
          <p:nvPr/>
        </p:nvSpPr>
        <p:spPr>
          <a:xfrm>
            <a:off x="6391455" y="1028445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ATLAS</a:t>
            </a:r>
          </a:p>
        </p:txBody>
      </p:sp>
      <p:sp>
        <p:nvSpPr>
          <p:cNvPr id="42" name="Retângulo Arredondado 41">
            <a:extLst>
              <a:ext uri="{FF2B5EF4-FFF2-40B4-BE49-F238E27FC236}">
                <a16:creationId xmlns:a16="http://schemas.microsoft.com/office/drawing/2014/main" id="{15A8CCE2-91F9-DB45-9962-2636B5414C6A}"/>
              </a:ext>
            </a:extLst>
          </p:cNvPr>
          <p:cNvSpPr/>
          <p:nvPr/>
        </p:nvSpPr>
        <p:spPr>
          <a:xfrm>
            <a:off x="4755981" y="2315928"/>
            <a:ext cx="1423310" cy="73866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2F39E6C7-8683-D443-9748-7765B8F1BB0C}"/>
              </a:ext>
            </a:extLst>
          </p:cNvPr>
          <p:cNvSpPr txBox="1"/>
          <p:nvPr/>
        </p:nvSpPr>
        <p:spPr>
          <a:xfrm>
            <a:off x="4768036" y="2369182"/>
            <a:ext cx="1441420" cy="67710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Semiconductor</a:t>
            </a:r>
            <a:endParaRPr lang="en-US" sz="1200" dirty="0">
              <a:highlight>
                <a:srgbClr val="FFFF00"/>
              </a:highlight>
            </a:endParaRP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Detectors R&amp;D</a:t>
            </a:r>
          </a:p>
          <a:p>
            <a:pPr algn="ctr"/>
            <a:r>
              <a:rPr lang="en-US" sz="1200" dirty="0">
                <a:highlight>
                  <a:srgbClr val="FFFF00"/>
                </a:highlight>
              </a:rPr>
              <a:t>(WG-5)</a:t>
            </a:r>
          </a:p>
        </p:txBody>
      </p:sp>
      <p:sp>
        <p:nvSpPr>
          <p:cNvPr id="44" name="Retângulo Arredondado 43">
            <a:extLst>
              <a:ext uri="{FF2B5EF4-FFF2-40B4-BE49-F238E27FC236}">
                <a16:creationId xmlns:a16="http://schemas.microsoft.com/office/drawing/2014/main" id="{A36149B1-3E2A-C94B-B4CE-5289A88CA6EC}"/>
              </a:ext>
            </a:extLst>
          </p:cNvPr>
          <p:cNvSpPr/>
          <p:nvPr/>
        </p:nvSpPr>
        <p:spPr>
          <a:xfrm>
            <a:off x="3270140" y="2202602"/>
            <a:ext cx="1114408" cy="83493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8C6E00B1-7D5D-7640-8D1E-F014715C853E}"/>
              </a:ext>
            </a:extLst>
          </p:cNvPr>
          <p:cNvSpPr txBox="1"/>
          <p:nvPr/>
        </p:nvSpPr>
        <p:spPr>
          <a:xfrm>
            <a:off x="3273614" y="2228075"/>
            <a:ext cx="11144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RD51</a:t>
            </a:r>
            <a:endParaRPr lang="en-US" sz="1200" b="1" u="sng" dirty="0"/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MPGD R&amp;D</a:t>
            </a:r>
          </a:p>
          <a:p>
            <a:pPr algn="ctr"/>
            <a:r>
              <a:rPr lang="en-US" sz="1400" dirty="0">
                <a:highlight>
                  <a:srgbClr val="FFFF00"/>
                </a:highlight>
              </a:rPr>
              <a:t>(WG-5)</a:t>
            </a:r>
            <a:endParaRPr lang="en-US" sz="1200" dirty="0">
              <a:highlight>
                <a:srgbClr val="FFFF00"/>
              </a:highlight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941ED5E6-7217-1F41-87A5-5D631F9740F2}"/>
              </a:ext>
            </a:extLst>
          </p:cNvPr>
          <p:cNvSpPr txBox="1"/>
          <p:nvPr/>
        </p:nvSpPr>
        <p:spPr>
          <a:xfrm>
            <a:off x="2782773" y="1766211"/>
            <a:ext cx="321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00B050"/>
                </a:solidFill>
              </a:rPr>
              <a:t>Instrumentation Program</a:t>
            </a:r>
          </a:p>
        </p:txBody>
      </p:sp>
      <p:sp>
        <p:nvSpPr>
          <p:cNvPr id="30" name="Retângulo Arredondado 29">
            <a:extLst>
              <a:ext uri="{FF2B5EF4-FFF2-40B4-BE49-F238E27FC236}">
                <a16:creationId xmlns:a16="http://schemas.microsoft.com/office/drawing/2014/main" id="{221673A2-6BD1-6247-9D7A-C95D0782E92A}"/>
              </a:ext>
            </a:extLst>
          </p:cNvPr>
          <p:cNvSpPr/>
          <p:nvPr/>
        </p:nvSpPr>
        <p:spPr>
          <a:xfrm>
            <a:off x="3998301" y="5282197"/>
            <a:ext cx="1498318" cy="432327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B0FAB3EC-36EC-EA44-82E1-AEE731BACD95}"/>
              </a:ext>
            </a:extLst>
          </p:cNvPr>
          <p:cNvSpPr txBox="1"/>
          <p:nvPr/>
        </p:nvSpPr>
        <p:spPr>
          <a:xfrm>
            <a:off x="3988661" y="5262069"/>
            <a:ext cx="149592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Fusion Reactors</a:t>
            </a:r>
          </a:p>
          <a:p>
            <a:pPr algn="ctr"/>
            <a:r>
              <a:rPr lang="en-US" sz="1400" dirty="0"/>
              <a:t>Diagnosis</a:t>
            </a:r>
          </a:p>
        </p:txBody>
      </p:sp>
      <p:sp>
        <p:nvSpPr>
          <p:cNvPr id="32" name="Retângulo Arredondado 31">
            <a:extLst>
              <a:ext uri="{FF2B5EF4-FFF2-40B4-BE49-F238E27FC236}">
                <a16:creationId xmlns:a16="http://schemas.microsoft.com/office/drawing/2014/main" id="{C0D71D20-3434-BA4A-8C18-098283B95790}"/>
              </a:ext>
            </a:extLst>
          </p:cNvPr>
          <p:cNvSpPr/>
          <p:nvPr/>
        </p:nvSpPr>
        <p:spPr>
          <a:xfrm>
            <a:off x="5582996" y="5306220"/>
            <a:ext cx="1375385" cy="40830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33" name="Retângulo Arredondado 32">
            <a:extLst>
              <a:ext uri="{FF2B5EF4-FFF2-40B4-BE49-F238E27FC236}">
                <a16:creationId xmlns:a16="http://schemas.microsoft.com/office/drawing/2014/main" id="{EB531745-6193-8148-BDE0-427EBB26111E}"/>
              </a:ext>
            </a:extLst>
          </p:cNvPr>
          <p:cNvSpPr/>
          <p:nvPr/>
        </p:nvSpPr>
        <p:spPr>
          <a:xfrm>
            <a:off x="2869188" y="5270499"/>
            <a:ext cx="1062631" cy="427577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34" name="Retângulo Arredondado 33">
            <a:extLst>
              <a:ext uri="{FF2B5EF4-FFF2-40B4-BE49-F238E27FC236}">
                <a16:creationId xmlns:a16="http://schemas.microsoft.com/office/drawing/2014/main" id="{2E757B7E-D895-E344-BF6D-1AAC49ABE9AA}"/>
              </a:ext>
            </a:extLst>
          </p:cNvPr>
          <p:cNvSpPr/>
          <p:nvPr/>
        </p:nvSpPr>
        <p:spPr>
          <a:xfrm>
            <a:off x="5752870" y="5864812"/>
            <a:ext cx="1569695" cy="365666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35" name="Retângulo Arredondado 34">
            <a:extLst>
              <a:ext uri="{FF2B5EF4-FFF2-40B4-BE49-F238E27FC236}">
                <a16:creationId xmlns:a16="http://schemas.microsoft.com/office/drawing/2014/main" id="{BAE78483-F398-9C4E-BEE4-D4617CEB786C}"/>
              </a:ext>
            </a:extLst>
          </p:cNvPr>
          <p:cNvSpPr/>
          <p:nvPr/>
        </p:nvSpPr>
        <p:spPr>
          <a:xfrm>
            <a:off x="5935915" y="3970904"/>
            <a:ext cx="748093" cy="303096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36" name="Retângulo Arredondado 35">
            <a:extLst>
              <a:ext uri="{FF2B5EF4-FFF2-40B4-BE49-F238E27FC236}">
                <a16:creationId xmlns:a16="http://schemas.microsoft.com/office/drawing/2014/main" id="{D685C394-7BD2-7C46-8BFC-2E2752B1CA60}"/>
              </a:ext>
            </a:extLst>
          </p:cNvPr>
          <p:cNvSpPr/>
          <p:nvPr/>
        </p:nvSpPr>
        <p:spPr>
          <a:xfrm>
            <a:off x="4452625" y="4458686"/>
            <a:ext cx="1362203" cy="448989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48" name="Retângulo Arredondado 47">
            <a:extLst>
              <a:ext uri="{FF2B5EF4-FFF2-40B4-BE49-F238E27FC236}">
                <a16:creationId xmlns:a16="http://schemas.microsoft.com/office/drawing/2014/main" id="{1AA6FB40-87BA-D845-B9D5-401C761041B4}"/>
              </a:ext>
            </a:extLst>
          </p:cNvPr>
          <p:cNvSpPr/>
          <p:nvPr/>
        </p:nvSpPr>
        <p:spPr>
          <a:xfrm>
            <a:off x="4634673" y="3978080"/>
            <a:ext cx="983463" cy="294561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49" name="Retângulo Arredondado 48">
            <a:extLst>
              <a:ext uri="{FF2B5EF4-FFF2-40B4-BE49-F238E27FC236}">
                <a16:creationId xmlns:a16="http://schemas.microsoft.com/office/drawing/2014/main" id="{D6DAC7F1-994A-4042-A384-511971433DF5}"/>
              </a:ext>
            </a:extLst>
          </p:cNvPr>
          <p:cNvSpPr/>
          <p:nvPr/>
        </p:nvSpPr>
        <p:spPr>
          <a:xfrm>
            <a:off x="3330512" y="3953334"/>
            <a:ext cx="1163306" cy="349760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51" name="Retângulo Arredondado 50">
            <a:extLst>
              <a:ext uri="{FF2B5EF4-FFF2-40B4-BE49-F238E27FC236}">
                <a16:creationId xmlns:a16="http://schemas.microsoft.com/office/drawing/2014/main" id="{EDFB248A-5665-E642-B546-FD21163EB177}"/>
              </a:ext>
            </a:extLst>
          </p:cNvPr>
          <p:cNvSpPr/>
          <p:nvPr/>
        </p:nvSpPr>
        <p:spPr>
          <a:xfrm>
            <a:off x="2111531" y="3975147"/>
            <a:ext cx="1114505" cy="327947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52" name="Retângulo Arredondado 51">
            <a:extLst>
              <a:ext uri="{FF2B5EF4-FFF2-40B4-BE49-F238E27FC236}">
                <a16:creationId xmlns:a16="http://schemas.microsoft.com/office/drawing/2014/main" id="{33092CFA-4F14-264B-AAE9-E0598E786C6C}"/>
              </a:ext>
            </a:extLst>
          </p:cNvPr>
          <p:cNvSpPr/>
          <p:nvPr/>
        </p:nvSpPr>
        <p:spPr>
          <a:xfrm>
            <a:off x="5117760" y="5883007"/>
            <a:ext cx="566546" cy="31819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53" name="Retângulo Arredondado 52">
            <a:extLst>
              <a:ext uri="{FF2B5EF4-FFF2-40B4-BE49-F238E27FC236}">
                <a16:creationId xmlns:a16="http://schemas.microsoft.com/office/drawing/2014/main" id="{5401324D-8F88-BB46-B11E-538B3E36252E}"/>
              </a:ext>
            </a:extLst>
          </p:cNvPr>
          <p:cNvSpPr/>
          <p:nvPr/>
        </p:nvSpPr>
        <p:spPr>
          <a:xfrm>
            <a:off x="3155170" y="5950068"/>
            <a:ext cx="566546" cy="318194"/>
          </a:xfrm>
          <a:prstGeom prst="roundRect">
            <a:avLst>
              <a:gd name="adj" fmla="val 20573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6762027D-205F-394D-9354-75A1A12144D7}"/>
              </a:ext>
            </a:extLst>
          </p:cNvPr>
          <p:cNvSpPr txBox="1"/>
          <p:nvPr/>
        </p:nvSpPr>
        <p:spPr>
          <a:xfrm>
            <a:off x="4582756" y="4440444"/>
            <a:ext cx="1083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" action="ppaction://noaction"/>
              </a:rPr>
              <a:t>Radiation</a:t>
            </a:r>
          </a:p>
          <a:p>
            <a:pPr algn="ctr"/>
            <a:r>
              <a:rPr lang="en-US" sz="1400" dirty="0">
                <a:hlinkClick r:id="" action="ppaction://noaction"/>
              </a:rPr>
              <a:t>Hardness</a:t>
            </a:r>
            <a:endParaRPr lang="en-US" sz="1400" dirty="0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6393C587-D18C-1044-84B6-37DC1CD793B6}"/>
              </a:ext>
            </a:extLst>
          </p:cNvPr>
          <p:cNvSpPr txBox="1"/>
          <p:nvPr/>
        </p:nvSpPr>
        <p:spPr>
          <a:xfrm>
            <a:off x="2938256" y="5246445"/>
            <a:ext cx="990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linkClick r:id="" action="ppaction://noaction"/>
              </a:rPr>
              <a:t>Neutron </a:t>
            </a:r>
          </a:p>
          <a:p>
            <a:pPr algn="ctr"/>
            <a:r>
              <a:rPr lang="en-US" sz="1400" dirty="0">
                <a:hlinkClick r:id="" action="ppaction://noaction"/>
              </a:rPr>
              <a:t>Detection</a:t>
            </a:r>
            <a:endParaRPr lang="en-US" sz="1400" dirty="0"/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E58AEB88-503B-D047-8A0A-0269B41A70FF}"/>
              </a:ext>
            </a:extLst>
          </p:cNvPr>
          <p:cNvSpPr txBox="1"/>
          <p:nvPr/>
        </p:nvSpPr>
        <p:spPr>
          <a:xfrm>
            <a:off x="3316699" y="3972186"/>
            <a:ext cx="1213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Applications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D4B564C3-4541-284C-B29A-31E1E5C4DB49}"/>
              </a:ext>
            </a:extLst>
          </p:cNvPr>
          <p:cNvSpPr txBox="1"/>
          <p:nvPr/>
        </p:nvSpPr>
        <p:spPr>
          <a:xfrm>
            <a:off x="4602983" y="3974708"/>
            <a:ext cx="1077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linkClick r:id="" action="ppaction://noaction"/>
              </a:rPr>
              <a:t>Electronics</a:t>
            </a:r>
            <a:endParaRPr lang="en-US" sz="1400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4665E74B-AE8F-6442-83FD-5161FAC75D21}"/>
              </a:ext>
            </a:extLst>
          </p:cNvPr>
          <p:cNvSpPr txBox="1"/>
          <p:nvPr/>
        </p:nvSpPr>
        <p:spPr>
          <a:xfrm>
            <a:off x="2055807" y="3990482"/>
            <a:ext cx="1232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Simulations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E21FC170-6B52-314B-951E-5105F852B654}"/>
              </a:ext>
            </a:extLst>
          </p:cNvPr>
          <p:cNvSpPr txBox="1"/>
          <p:nvPr/>
        </p:nvSpPr>
        <p:spPr>
          <a:xfrm>
            <a:off x="5583605" y="5349472"/>
            <a:ext cx="1367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linkClick r:id="" action="ppaction://noaction"/>
              </a:rPr>
              <a:t>X-ray Imaging</a:t>
            </a:r>
            <a:endParaRPr lang="en-US" sz="1400" dirty="0"/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F8D50947-2559-374A-8472-7E61C605475E}"/>
              </a:ext>
            </a:extLst>
          </p:cNvPr>
          <p:cNvSpPr txBox="1"/>
          <p:nvPr/>
        </p:nvSpPr>
        <p:spPr>
          <a:xfrm>
            <a:off x="5751690" y="5887719"/>
            <a:ext cx="1576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Medical Imaging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72DAD06F-A3F3-6F4D-9425-D4B6FC64BEAF}"/>
              </a:ext>
            </a:extLst>
          </p:cNvPr>
          <p:cNvSpPr txBox="1"/>
          <p:nvPr/>
        </p:nvSpPr>
        <p:spPr>
          <a:xfrm>
            <a:off x="6008197" y="3980199"/>
            <a:ext cx="633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hlinkClick r:id="" action="ppaction://noaction"/>
              </a:rPr>
              <a:t>UFSD</a:t>
            </a:r>
            <a:endParaRPr lang="en-US" sz="1400" dirty="0"/>
          </a:p>
        </p:txBody>
      </p:sp>
      <p:cxnSp>
        <p:nvCxnSpPr>
          <p:cNvPr id="62" name="Conector de Seta Reta 61">
            <a:extLst>
              <a:ext uri="{FF2B5EF4-FFF2-40B4-BE49-F238E27FC236}">
                <a16:creationId xmlns:a16="http://schemas.microsoft.com/office/drawing/2014/main" id="{E8DBFE57-043C-2744-ACD8-2E74BBCA5FC6}"/>
              </a:ext>
            </a:extLst>
          </p:cNvPr>
          <p:cNvCxnSpPr>
            <a:cxnSpLocks/>
            <a:stCxn id="35" idx="2"/>
            <a:endCxn id="59" idx="0"/>
          </p:cNvCxnSpPr>
          <p:nvPr/>
        </p:nvCxnSpPr>
        <p:spPr>
          <a:xfrm flipH="1">
            <a:off x="6267446" y="4274000"/>
            <a:ext cx="42516" cy="107547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Angulado 62">
            <a:extLst>
              <a:ext uri="{FF2B5EF4-FFF2-40B4-BE49-F238E27FC236}">
                <a16:creationId xmlns:a16="http://schemas.microsoft.com/office/drawing/2014/main" id="{A892B60C-3B25-0045-B234-72C149BA2B4D}"/>
              </a:ext>
            </a:extLst>
          </p:cNvPr>
          <p:cNvCxnSpPr>
            <a:cxnSpLocks/>
            <a:stCxn id="49" idx="2"/>
            <a:endCxn id="55" idx="0"/>
          </p:cNvCxnSpPr>
          <p:nvPr/>
        </p:nvCxnSpPr>
        <p:spPr>
          <a:xfrm rot="5400000">
            <a:off x="3201280" y="4535559"/>
            <a:ext cx="943351" cy="478420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de Seta Reta 64">
            <a:extLst>
              <a:ext uri="{FF2B5EF4-FFF2-40B4-BE49-F238E27FC236}">
                <a16:creationId xmlns:a16="http://schemas.microsoft.com/office/drawing/2014/main" id="{44D81818-3451-F942-B918-0BE7361F0950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6270689" y="5714524"/>
            <a:ext cx="267029" cy="1502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>
            <a:extLst>
              <a:ext uri="{FF2B5EF4-FFF2-40B4-BE49-F238E27FC236}">
                <a16:creationId xmlns:a16="http://schemas.microsoft.com/office/drawing/2014/main" id="{D685B9BA-1CE0-204B-A8B9-BAF570831615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5783689" y="4274000"/>
            <a:ext cx="526273" cy="40293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Angulado 66">
            <a:extLst>
              <a:ext uri="{FF2B5EF4-FFF2-40B4-BE49-F238E27FC236}">
                <a16:creationId xmlns:a16="http://schemas.microsoft.com/office/drawing/2014/main" id="{1D3F2841-BED1-894F-88DE-9C792B483B4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853568" y="4462287"/>
            <a:ext cx="971935" cy="643878"/>
          </a:xfrm>
          <a:prstGeom prst="bentConnector3">
            <a:avLst>
              <a:gd name="adj1" fmla="val 77195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de Seta Reta 67">
            <a:extLst>
              <a:ext uri="{FF2B5EF4-FFF2-40B4-BE49-F238E27FC236}">
                <a16:creationId xmlns:a16="http://schemas.microsoft.com/office/drawing/2014/main" id="{EF45F95B-FF64-8549-B63A-38971A9B59B9}"/>
              </a:ext>
            </a:extLst>
          </p:cNvPr>
          <p:cNvCxnSpPr>
            <a:cxnSpLocks/>
            <a:stCxn id="44" idx="2"/>
            <a:endCxn id="51" idx="0"/>
          </p:cNvCxnSpPr>
          <p:nvPr/>
        </p:nvCxnSpPr>
        <p:spPr>
          <a:xfrm flipH="1">
            <a:off x="2668784" y="3037533"/>
            <a:ext cx="1158560" cy="93761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Angulado 68">
            <a:extLst>
              <a:ext uri="{FF2B5EF4-FFF2-40B4-BE49-F238E27FC236}">
                <a16:creationId xmlns:a16="http://schemas.microsoft.com/office/drawing/2014/main" id="{DE0BB898-9BF5-574C-BFB9-8CDF2A68F009}"/>
              </a:ext>
            </a:extLst>
          </p:cNvPr>
          <p:cNvCxnSpPr>
            <a:cxnSpLocks/>
          </p:cNvCxnSpPr>
          <p:nvPr/>
        </p:nvCxnSpPr>
        <p:spPr>
          <a:xfrm>
            <a:off x="4150546" y="5053156"/>
            <a:ext cx="1785369" cy="282342"/>
          </a:xfrm>
          <a:prstGeom prst="bentConnector3">
            <a:avLst>
              <a:gd name="adj1" fmla="val 98698"/>
            </a:avLst>
          </a:prstGeom>
          <a:ln w="381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85FECF92-FDF0-5D46-B980-FAEFD985935F}"/>
              </a:ext>
            </a:extLst>
          </p:cNvPr>
          <p:cNvSpPr txBox="1"/>
          <p:nvPr/>
        </p:nvSpPr>
        <p:spPr>
          <a:xfrm>
            <a:off x="5092184" y="5905914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Sirius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4CFBFC7-E97F-D241-AFE0-8FA4AD8005A1}"/>
              </a:ext>
            </a:extLst>
          </p:cNvPr>
          <p:cNvSpPr txBox="1"/>
          <p:nvPr/>
        </p:nvSpPr>
        <p:spPr>
          <a:xfrm>
            <a:off x="3160853" y="5991263"/>
            <a:ext cx="572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RMB</a:t>
            </a:r>
          </a:p>
        </p:txBody>
      </p:sp>
      <p:cxnSp>
        <p:nvCxnSpPr>
          <p:cNvPr id="72" name="Conector de Seta Reta 71">
            <a:extLst>
              <a:ext uri="{FF2B5EF4-FFF2-40B4-BE49-F238E27FC236}">
                <a16:creationId xmlns:a16="http://schemas.microsoft.com/office/drawing/2014/main" id="{11D6D380-C451-8D4A-869D-F262BAC13783}"/>
              </a:ext>
            </a:extLst>
          </p:cNvPr>
          <p:cNvCxnSpPr>
            <a:cxnSpLocks/>
            <a:stCxn id="32" idx="2"/>
            <a:endCxn id="52" idx="0"/>
          </p:cNvCxnSpPr>
          <p:nvPr/>
        </p:nvCxnSpPr>
        <p:spPr>
          <a:xfrm flipH="1">
            <a:off x="5401033" y="5714524"/>
            <a:ext cx="869656" cy="16848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>
            <a:extLst>
              <a:ext uri="{FF2B5EF4-FFF2-40B4-BE49-F238E27FC236}">
                <a16:creationId xmlns:a16="http://schemas.microsoft.com/office/drawing/2014/main" id="{09298A25-9AAB-EE48-A222-ED714BFF5030}"/>
              </a:ext>
            </a:extLst>
          </p:cNvPr>
          <p:cNvCxnSpPr>
            <a:cxnSpLocks/>
            <a:endCxn id="53" idx="0"/>
          </p:cNvCxnSpPr>
          <p:nvPr/>
        </p:nvCxnSpPr>
        <p:spPr>
          <a:xfrm>
            <a:off x="3438443" y="5657249"/>
            <a:ext cx="0" cy="29281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de Seta Reta 73">
            <a:extLst>
              <a:ext uri="{FF2B5EF4-FFF2-40B4-BE49-F238E27FC236}">
                <a16:creationId xmlns:a16="http://schemas.microsoft.com/office/drawing/2014/main" id="{B7560575-02A8-FB42-96B4-585798D86572}"/>
              </a:ext>
            </a:extLst>
          </p:cNvPr>
          <p:cNvCxnSpPr>
            <a:cxnSpLocks/>
            <a:stCxn id="48" idx="2"/>
            <a:endCxn id="36" idx="0"/>
          </p:cNvCxnSpPr>
          <p:nvPr/>
        </p:nvCxnSpPr>
        <p:spPr>
          <a:xfrm>
            <a:off x="5126405" y="4272641"/>
            <a:ext cx="7322" cy="18604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de Seta Reta 74">
            <a:extLst>
              <a:ext uri="{FF2B5EF4-FFF2-40B4-BE49-F238E27FC236}">
                <a16:creationId xmlns:a16="http://schemas.microsoft.com/office/drawing/2014/main" id="{66D6A8A8-E3B9-BC41-8AB3-05825EF99364}"/>
              </a:ext>
            </a:extLst>
          </p:cNvPr>
          <p:cNvCxnSpPr>
            <a:cxnSpLocks/>
            <a:stCxn id="45" idx="2"/>
            <a:endCxn id="49" idx="0"/>
          </p:cNvCxnSpPr>
          <p:nvPr/>
        </p:nvCxnSpPr>
        <p:spPr>
          <a:xfrm>
            <a:off x="3830818" y="3028294"/>
            <a:ext cx="81347" cy="92504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de Seta Reta 75">
            <a:extLst>
              <a:ext uri="{FF2B5EF4-FFF2-40B4-BE49-F238E27FC236}">
                <a16:creationId xmlns:a16="http://schemas.microsoft.com/office/drawing/2014/main" id="{E9266D4D-B4CF-FB46-9A1A-15CC3435E8FE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>
            <a:off x="3827344" y="3037533"/>
            <a:ext cx="1299061" cy="94054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de Seta Reta 76">
            <a:extLst>
              <a:ext uri="{FF2B5EF4-FFF2-40B4-BE49-F238E27FC236}">
                <a16:creationId xmlns:a16="http://schemas.microsoft.com/office/drawing/2014/main" id="{85996E14-E8D3-6F44-8594-BD6EAD530493}"/>
              </a:ext>
            </a:extLst>
          </p:cNvPr>
          <p:cNvCxnSpPr>
            <a:cxnSpLocks/>
            <a:stCxn id="42" idx="2"/>
            <a:endCxn id="35" idx="0"/>
          </p:cNvCxnSpPr>
          <p:nvPr/>
        </p:nvCxnSpPr>
        <p:spPr>
          <a:xfrm>
            <a:off x="5467636" y="3054592"/>
            <a:ext cx="842326" cy="91631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de Seta Reta 77">
            <a:extLst>
              <a:ext uri="{FF2B5EF4-FFF2-40B4-BE49-F238E27FC236}">
                <a16:creationId xmlns:a16="http://schemas.microsoft.com/office/drawing/2014/main" id="{2C9A3CF1-09FF-0D45-B51B-5C4924CC83B8}"/>
              </a:ext>
            </a:extLst>
          </p:cNvPr>
          <p:cNvCxnSpPr>
            <a:cxnSpLocks/>
            <a:stCxn id="42" idx="2"/>
            <a:endCxn id="57" idx="0"/>
          </p:cNvCxnSpPr>
          <p:nvPr/>
        </p:nvCxnSpPr>
        <p:spPr>
          <a:xfrm flipH="1">
            <a:off x="5141753" y="3054592"/>
            <a:ext cx="325883" cy="92011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4" name="Picture 2" descr="USP - Universidade de São Paulo">
            <a:extLst>
              <a:ext uri="{FF2B5EF4-FFF2-40B4-BE49-F238E27FC236}">
                <a16:creationId xmlns:a16="http://schemas.microsoft.com/office/drawing/2014/main" id="{CEED85F1-23C1-934C-BF08-E38A0885A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91" y="3794288"/>
            <a:ext cx="1078828" cy="72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" descr="FEI divulga resultado do Vestibular 2017/2 - InfoEscola">
            <a:extLst>
              <a:ext uri="{FF2B5EF4-FFF2-40B4-BE49-F238E27FC236}">
                <a16:creationId xmlns:a16="http://schemas.microsoft.com/office/drawing/2014/main" id="{7D9C6568-5ADF-CA48-8804-2218EC01F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225" y="4593635"/>
            <a:ext cx="1020124" cy="60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Como registrar a identidade do IPEN em trabalhos científicos">
            <a:extLst>
              <a:ext uri="{FF2B5EF4-FFF2-40B4-BE49-F238E27FC236}">
                <a16:creationId xmlns:a16="http://schemas.microsoft.com/office/drawing/2014/main" id="{FFEEDB2C-B8F9-5E42-915E-2912D3EE1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646" y="5202258"/>
            <a:ext cx="1030876" cy="58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8" descr="UNESP Logo – Universidade Estadual Paulista - PNG e Vetor - Download de Logo">
            <a:extLst>
              <a:ext uri="{FF2B5EF4-FFF2-40B4-BE49-F238E27FC236}">
                <a16:creationId xmlns:a16="http://schemas.microsoft.com/office/drawing/2014/main" id="{B409D284-AC75-C84A-992D-5B8602808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992" y="5232773"/>
            <a:ext cx="623279" cy="67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12">
            <a:extLst>
              <a:ext uri="{FF2B5EF4-FFF2-40B4-BE49-F238E27FC236}">
                <a16:creationId xmlns:a16="http://schemas.microsoft.com/office/drawing/2014/main" id="{37AAF7DB-9678-F446-9123-3A8789A5D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641" y="3593603"/>
            <a:ext cx="1020124" cy="39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14">
            <a:extLst>
              <a:ext uri="{FF2B5EF4-FFF2-40B4-BE49-F238E27FC236}">
                <a16:creationId xmlns:a16="http://schemas.microsoft.com/office/drawing/2014/main" id="{74B0CF99-CEA2-DB47-9631-9F493086D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613" y="4014000"/>
            <a:ext cx="1078828" cy="73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2" descr="UFRJ Logo – Universidade Federal do Rio de Janeiro - PNG e Vetor - Download  de Logo">
            <a:extLst>
              <a:ext uri="{FF2B5EF4-FFF2-40B4-BE49-F238E27FC236}">
                <a16:creationId xmlns:a16="http://schemas.microsoft.com/office/drawing/2014/main" id="{F891F851-8E90-854D-9E01-C36702C60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380" y="871853"/>
            <a:ext cx="840291" cy="114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6" descr="logomarca-uerj - UERJ - Universidade do Estado do Rio de Janeiro">
            <a:extLst>
              <a:ext uri="{FF2B5EF4-FFF2-40B4-BE49-F238E27FC236}">
                <a16:creationId xmlns:a16="http://schemas.microsoft.com/office/drawing/2014/main" id="{B8D4C584-BD20-5D4D-BE07-5DD6AC4BD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054" y="2139729"/>
            <a:ext cx="664161" cy="66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Imagem 128">
            <a:extLst>
              <a:ext uri="{FF2B5EF4-FFF2-40B4-BE49-F238E27FC236}">
                <a16:creationId xmlns:a16="http://schemas.microsoft.com/office/drawing/2014/main" id="{458016BD-0491-0E49-B9D0-09E2A58EA8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032" y="943191"/>
            <a:ext cx="1031917" cy="591068"/>
          </a:xfrm>
          <a:prstGeom prst="rect">
            <a:avLst/>
          </a:prstGeom>
        </p:spPr>
      </p:pic>
      <p:pic>
        <p:nvPicPr>
          <p:cNvPr id="130" name="Imagem 129">
            <a:extLst>
              <a:ext uri="{FF2B5EF4-FFF2-40B4-BE49-F238E27FC236}">
                <a16:creationId xmlns:a16="http://schemas.microsoft.com/office/drawing/2014/main" id="{4AC32E2E-C1B7-B84A-8991-006677D29ED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9722" y="1682040"/>
            <a:ext cx="522858" cy="515918"/>
          </a:xfrm>
          <a:prstGeom prst="rect">
            <a:avLst/>
          </a:prstGeom>
        </p:spPr>
      </p:pic>
      <p:pic>
        <p:nvPicPr>
          <p:cNvPr id="131" name="Imagem 130">
            <a:extLst>
              <a:ext uri="{FF2B5EF4-FFF2-40B4-BE49-F238E27FC236}">
                <a16:creationId xmlns:a16="http://schemas.microsoft.com/office/drawing/2014/main" id="{CC0108D3-8C52-0A42-B18D-09DC9E541A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0585" y="2471809"/>
            <a:ext cx="881132" cy="493434"/>
          </a:xfrm>
          <a:prstGeom prst="rect">
            <a:avLst/>
          </a:prstGeom>
        </p:spPr>
      </p:pic>
      <p:pic>
        <p:nvPicPr>
          <p:cNvPr id="132" name="Imagem 131">
            <a:extLst>
              <a:ext uri="{FF2B5EF4-FFF2-40B4-BE49-F238E27FC236}">
                <a16:creationId xmlns:a16="http://schemas.microsoft.com/office/drawing/2014/main" id="{2B6E6373-DAFE-6B4A-BAF5-721D9BF40A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7423" y="3107512"/>
            <a:ext cx="881133" cy="660000"/>
          </a:xfrm>
          <a:prstGeom prst="rect">
            <a:avLst/>
          </a:prstGeom>
        </p:spPr>
      </p:pic>
      <p:pic>
        <p:nvPicPr>
          <p:cNvPr id="133" name="Imagem 132">
            <a:extLst>
              <a:ext uri="{FF2B5EF4-FFF2-40B4-BE49-F238E27FC236}">
                <a16:creationId xmlns:a16="http://schemas.microsoft.com/office/drawing/2014/main" id="{A9F94B90-8F91-4946-93D5-3F9BE7331B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52624" y="2928801"/>
            <a:ext cx="881133" cy="6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4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48" grpId="0" animBg="1"/>
      <p:bldP spid="49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0" grpId="0"/>
      <p:bldP spid="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F0221-5758-9249-AE0A-8389FB6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Expected Results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13F13-6C2B-DC47-A098-D822AC738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Several spin-offs</a:t>
            </a:r>
          </a:p>
          <a:p>
            <a:pPr lvl="1"/>
            <a:r>
              <a:rPr lang="en-US" dirty="0"/>
              <a:t>Neutron detector based on MPGD</a:t>
            </a:r>
          </a:p>
          <a:p>
            <a:pPr lvl="1"/>
            <a:r>
              <a:rPr lang="en-US" dirty="0"/>
              <a:t>Fusion reactors diagnosis technique with MPGD detectors</a:t>
            </a:r>
          </a:p>
          <a:p>
            <a:pPr lvl="1"/>
            <a:r>
              <a:rPr lang="en-US" dirty="0"/>
              <a:t>X-ray imaging detector based on MPGD and semiconductor</a:t>
            </a:r>
          </a:p>
          <a:p>
            <a:pPr lvl="1"/>
            <a:r>
              <a:rPr lang="en-US" dirty="0"/>
              <a:t>Medical physics applications</a:t>
            </a:r>
          </a:p>
          <a:p>
            <a:pPr lvl="1"/>
            <a:r>
              <a:rPr lang="en-US" dirty="0"/>
              <a:t>Radiation hard sensors and electronics</a:t>
            </a:r>
          </a:p>
          <a:p>
            <a:pPr lvl="1"/>
            <a:endParaRPr lang="en-US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184CCA-E5FB-C249-A4CF-90057668C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5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C06671D-DBFA-3230-D1A4-99C9191A1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2198"/>
            <a:ext cx="8229600" cy="2647621"/>
          </a:xfrm>
        </p:spPr>
        <p:txBody>
          <a:bodyPr>
            <a:normAutofit/>
          </a:bodyPr>
          <a:lstStyle/>
          <a:p>
            <a:r>
              <a:rPr lang="pt-BR" dirty="0">
                <a:latin typeface="+mn-lt"/>
              </a:rPr>
              <a:t>12 Universidades </a:t>
            </a:r>
          </a:p>
          <a:p>
            <a:r>
              <a:rPr lang="pt-BR" dirty="0">
                <a:latin typeface="+mn-lt"/>
              </a:rPr>
              <a:t>48 pesquisadores</a:t>
            </a:r>
          </a:p>
          <a:p>
            <a:r>
              <a:rPr lang="pt-BR" dirty="0">
                <a:latin typeface="+mn-lt"/>
              </a:rPr>
              <a:t>47 alunos de pós-graduação</a:t>
            </a:r>
          </a:p>
          <a:p>
            <a:endParaRPr lang="pt-BR" dirty="0">
              <a:latin typeface="+mn-lt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8D3D76A-BE83-B788-E8B5-8DD88C0BD4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2" descr="FEI divulga resultado do Vestibular 2017/2 - InfoEscola">
            <a:extLst>
              <a:ext uri="{FF2B5EF4-FFF2-40B4-BE49-F238E27FC236}">
                <a16:creationId xmlns:a16="http://schemas.microsoft.com/office/drawing/2014/main" id="{1A491E7A-447F-FC2F-D805-EBE53D5AF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225" y="5768400"/>
            <a:ext cx="1020124" cy="60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omo registrar a identidade do IPEN em trabalhos científicos">
            <a:extLst>
              <a:ext uri="{FF2B5EF4-FFF2-40B4-BE49-F238E27FC236}">
                <a16:creationId xmlns:a16="http://schemas.microsoft.com/office/drawing/2014/main" id="{89CF61D2-9C94-D2AB-3D6D-5D1ECC6F3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90" y="5798547"/>
            <a:ext cx="1030876" cy="58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UNESP Logo – Universidade Estadual Paulista - PNG e Vetor - Download de Logo">
            <a:extLst>
              <a:ext uri="{FF2B5EF4-FFF2-40B4-BE49-F238E27FC236}">
                <a16:creationId xmlns:a16="http://schemas.microsoft.com/office/drawing/2014/main" id="{2B7473D6-157C-7618-9FCF-D163AE4B4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85" y="5743091"/>
            <a:ext cx="623279" cy="67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8053E0B8-81A9-A427-E33D-86585B1B0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965" y="4674812"/>
            <a:ext cx="1020124" cy="39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ED0BF54D-5EC9-F100-5637-48E97F976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590" y="5720894"/>
            <a:ext cx="1078828" cy="73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UFRJ Logo – Universidade Federal do Rio de Janeiro - PNG e Vetor - Download  de Logo">
            <a:extLst>
              <a:ext uri="{FF2B5EF4-FFF2-40B4-BE49-F238E27FC236}">
                <a16:creationId xmlns:a16="http://schemas.microsoft.com/office/drawing/2014/main" id="{3557C7B7-3460-F183-FC23-8E2C2D8E3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921" y="4446054"/>
            <a:ext cx="840291" cy="114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logomarca-uerj - UERJ - Universidade do Estado do Rio de Janeiro">
            <a:extLst>
              <a:ext uri="{FF2B5EF4-FFF2-40B4-BE49-F238E27FC236}">
                <a16:creationId xmlns:a16="http://schemas.microsoft.com/office/drawing/2014/main" id="{5A5A3633-6338-9FAD-AD56-CC6699721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637" y="5754697"/>
            <a:ext cx="664161" cy="66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F2CAB88A-BB2A-ACE4-BFCB-E89FEDE560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92364" y="4721700"/>
            <a:ext cx="1031917" cy="59106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2A68A8B-3F43-B2EC-2424-3A23D2E265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88707" y="4615564"/>
            <a:ext cx="522858" cy="515918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23055C8-F20F-E1CB-B184-24D5894937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08436" y="4642595"/>
            <a:ext cx="881132" cy="493434"/>
          </a:xfrm>
          <a:prstGeom prst="rect">
            <a:avLst/>
          </a:prstGeom>
        </p:spPr>
      </p:pic>
      <p:pic>
        <p:nvPicPr>
          <p:cNvPr id="15" name="Picture 2" descr="Czech Technical University in Prague, Prague 6, Checa, República - Mestrados">
            <a:extLst>
              <a:ext uri="{FF2B5EF4-FFF2-40B4-BE49-F238E27FC236}">
                <a16:creationId xmlns:a16="http://schemas.microsoft.com/office/drawing/2014/main" id="{4C2CD9C4-C9F8-AF3B-7FC9-5EA72B0A0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565" y="5732199"/>
            <a:ext cx="1371846" cy="67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gora sou IFUSP – Instituto de Física da USP">
            <a:extLst>
              <a:ext uri="{FF2B5EF4-FFF2-40B4-BE49-F238E27FC236}">
                <a16:creationId xmlns:a16="http://schemas.microsoft.com/office/drawing/2014/main" id="{9A088368-772D-3534-BBC2-FCD7A61F0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13" y="4650810"/>
            <a:ext cx="1784200" cy="70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USP - Universidade de São Paulo">
            <a:extLst>
              <a:ext uri="{FF2B5EF4-FFF2-40B4-BE49-F238E27FC236}">
                <a16:creationId xmlns:a16="http://schemas.microsoft.com/office/drawing/2014/main" id="{CDA802B7-EF2F-5B74-1AA8-D4EEEF955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076" y="4664418"/>
            <a:ext cx="1078828" cy="72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ítulo 19">
            <a:extLst>
              <a:ext uri="{FF2B5EF4-FFF2-40B4-BE49-F238E27FC236}">
                <a16:creationId xmlns:a16="http://schemas.microsoft.com/office/drawing/2014/main" id="{869D991D-76CA-64DD-59D8-14700CDC7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Participantes</a:t>
            </a:r>
          </a:p>
        </p:txBody>
      </p:sp>
    </p:spTree>
    <p:extLst>
      <p:ext uri="{BB962C8B-B14F-4D97-AF65-F5344CB8AC3E}">
        <p14:creationId xmlns:p14="http://schemas.microsoft.com/office/powerpoint/2010/main" val="133913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E009B8-5E9F-2D48-8051-C9CD6B035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Organização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0E166B2-17FE-C44A-AF44-B40BB8CDA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40568"/>
            <a:ext cx="8229600" cy="4839381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1600" dirty="0"/>
              <a:t>WG-1 Strong Sector of the Standard Model </a:t>
            </a:r>
            <a:endParaRPr lang="pt-BR" sz="1600" dirty="0"/>
          </a:p>
          <a:p>
            <a:pPr lvl="1"/>
            <a:r>
              <a:rPr lang="en-US" sz="1400" dirty="0"/>
              <a:t>ALICE data analysis and detector upgrade </a:t>
            </a:r>
          </a:p>
          <a:p>
            <a:pPr lvl="1"/>
            <a:r>
              <a:rPr lang="en-US" sz="1400" dirty="0" err="1"/>
              <a:t>Coordenação</a:t>
            </a:r>
            <a:r>
              <a:rPr lang="en-US" sz="1400" dirty="0"/>
              <a:t>: Marcelo Munhoz</a:t>
            </a:r>
            <a:endParaRPr lang="pt-BR" sz="1400" dirty="0"/>
          </a:p>
          <a:p>
            <a:pPr lvl="0"/>
            <a:r>
              <a:rPr lang="en-US" sz="1600" dirty="0"/>
              <a:t>WG-2 Electroweak Sector of the Standard Model</a:t>
            </a:r>
            <a:endParaRPr lang="pt-BR" sz="1600" dirty="0"/>
          </a:p>
          <a:p>
            <a:pPr lvl="1"/>
            <a:r>
              <a:rPr lang="en-US" sz="1400" dirty="0"/>
              <a:t>ATLAS data analysis and detector upgrade </a:t>
            </a:r>
          </a:p>
          <a:p>
            <a:pPr lvl="1"/>
            <a:r>
              <a:rPr lang="en-US" sz="1400" dirty="0" err="1"/>
              <a:t>Coordenação</a:t>
            </a:r>
            <a:r>
              <a:rPr lang="en-US" sz="1400" dirty="0"/>
              <a:t>: Marco </a:t>
            </a:r>
            <a:r>
              <a:rPr lang="en-US" sz="1400" dirty="0" err="1"/>
              <a:t>Leite</a:t>
            </a:r>
            <a:endParaRPr lang="pt-BR" sz="1400" dirty="0"/>
          </a:p>
          <a:p>
            <a:pPr lvl="0"/>
            <a:r>
              <a:rPr lang="en-US" sz="1600" dirty="0"/>
              <a:t>WG-3 Hadronic Structure and Hadron Collisions</a:t>
            </a:r>
            <a:endParaRPr lang="pt-BR" sz="1600" dirty="0"/>
          </a:p>
          <a:p>
            <a:pPr lvl="1"/>
            <a:r>
              <a:rPr lang="en-US" sz="1400" dirty="0"/>
              <a:t>Phenomenology and applications to the ALICE and ATLAS experiments</a:t>
            </a:r>
          </a:p>
          <a:p>
            <a:pPr lvl="1"/>
            <a:r>
              <a:rPr lang="en-US" sz="1400" dirty="0" err="1"/>
              <a:t>Coordenação</a:t>
            </a:r>
            <a:r>
              <a:rPr lang="en-US" sz="1400" dirty="0"/>
              <a:t>: </a:t>
            </a:r>
            <a:r>
              <a:rPr lang="pt-BR" sz="1400" dirty="0"/>
              <a:t>Fernando Navarra</a:t>
            </a:r>
          </a:p>
          <a:p>
            <a:pPr lvl="0"/>
            <a:r>
              <a:rPr lang="en-US" sz="1600" dirty="0"/>
              <a:t>WG-4 Analysis Techniques </a:t>
            </a:r>
            <a:endParaRPr lang="pt-BR" sz="1600" dirty="0"/>
          </a:p>
          <a:p>
            <a:pPr lvl="1"/>
            <a:r>
              <a:rPr lang="en-US" sz="1400" dirty="0"/>
              <a:t>Machine Learning applied to ALICE and ATLAS data analysis</a:t>
            </a:r>
          </a:p>
          <a:p>
            <a:pPr lvl="1"/>
            <a:r>
              <a:rPr lang="en-US" sz="1400" dirty="0" err="1"/>
              <a:t>Coordenação</a:t>
            </a:r>
            <a:r>
              <a:rPr lang="en-US" sz="1400" dirty="0"/>
              <a:t>: Alexandre </a:t>
            </a:r>
            <a:r>
              <a:rPr lang="en-US" sz="1400" dirty="0" err="1"/>
              <a:t>Suaide</a:t>
            </a:r>
            <a:endParaRPr lang="pt-BR" sz="1400" dirty="0"/>
          </a:p>
          <a:p>
            <a:pPr lvl="0"/>
            <a:r>
              <a:rPr lang="en-US" sz="1600" dirty="0"/>
              <a:t>WG-5 Instrumentation R&amp;D</a:t>
            </a:r>
            <a:endParaRPr lang="pt-BR" sz="1600" dirty="0"/>
          </a:p>
          <a:p>
            <a:pPr lvl="1"/>
            <a:r>
              <a:rPr lang="en-US" sz="1400" dirty="0"/>
              <a:t>WG-5.1 MPGD development and applications, </a:t>
            </a:r>
            <a:r>
              <a:rPr lang="en-US" sz="1400" dirty="0" err="1"/>
              <a:t>Coordenação</a:t>
            </a:r>
            <a:r>
              <a:rPr lang="en-US" sz="1400" dirty="0"/>
              <a:t>: Marco </a:t>
            </a:r>
            <a:r>
              <a:rPr lang="en-US" sz="1400" dirty="0" err="1"/>
              <a:t>Bregant</a:t>
            </a:r>
            <a:r>
              <a:rPr lang="en-US" sz="1400" dirty="0"/>
              <a:t> e Tiago Silva</a:t>
            </a:r>
          </a:p>
          <a:p>
            <a:pPr lvl="1"/>
            <a:r>
              <a:rPr lang="en-US" sz="1400" dirty="0"/>
              <a:t>WG-5.2 Semiconductor sensors development and applications, </a:t>
            </a:r>
            <a:r>
              <a:rPr lang="en-US" sz="1400" dirty="0" err="1"/>
              <a:t>Coordenação</a:t>
            </a:r>
            <a:r>
              <a:rPr lang="en-US" sz="1400" dirty="0"/>
              <a:t>: Marco </a:t>
            </a:r>
            <a:r>
              <a:rPr lang="en-US" sz="1400" dirty="0" err="1"/>
              <a:t>Leite</a:t>
            </a:r>
            <a:r>
              <a:rPr lang="en-US" sz="1400" dirty="0"/>
              <a:t> e Ronaldo </a:t>
            </a:r>
            <a:r>
              <a:rPr lang="en-US" sz="1400" dirty="0" err="1"/>
              <a:t>Mansano</a:t>
            </a:r>
            <a:endParaRPr lang="pt-BR" sz="1400" dirty="0"/>
          </a:p>
          <a:p>
            <a:pPr lvl="0"/>
            <a:r>
              <a:rPr lang="en-US" sz="1600" dirty="0"/>
              <a:t>WG-6 Outreach</a:t>
            </a:r>
          </a:p>
          <a:p>
            <a:pPr lvl="1"/>
            <a:r>
              <a:rPr lang="en-US" sz="1400" dirty="0" err="1"/>
              <a:t>Coordenação</a:t>
            </a:r>
            <a:r>
              <a:rPr lang="en-US" sz="1400" dirty="0"/>
              <a:t>: </a:t>
            </a:r>
            <a:r>
              <a:rPr lang="en-US" sz="1400" dirty="0" err="1"/>
              <a:t>Ivã</a:t>
            </a:r>
            <a:r>
              <a:rPr lang="en-US" sz="1400" dirty="0"/>
              <a:t> </a:t>
            </a:r>
            <a:r>
              <a:rPr lang="en-US" sz="1400" dirty="0" err="1"/>
              <a:t>Gurgel</a:t>
            </a:r>
            <a:endParaRPr lang="pt-BR" sz="1400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378EB68-58A9-1C41-BE26-D40D7E2CC3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7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D83D77-32CB-D437-BAB0-DD7969068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Gerenciamento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B96C5B-9D52-B063-0C26-1AD182784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/>
              <a:t>Plataforma </a:t>
            </a:r>
            <a:r>
              <a:rPr lang="pt-BR" dirty="0" err="1"/>
              <a:t>Teams</a:t>
            </a:r>
            <a:endParaRPr lang="pt-BR" dirty="0"/>
          </a:p>
          <a:p>
            <a:pPr lvl="1"/>
            <a:r>
              <a:rPr lang="pt-BR" dirty="0"/>
              <a:t>Convites para participação serão enviados por e-mail</a:t>
            </a:r>
          </a:p>
          <a:p>
            <a:pPr lvl="1"/>
            <a:r>
              <a:rPr lang="pt-BR" dirty="0"/>
              <a:t>A proposta é que toda a interação seja através desta plataforma (</a:t>
            </a:r>
            <a:r>
              <a:rPr lang="pt-BR"/>
              <a:t>sites, e-mails</a:t>
            </a:r>
            <a:r>
              <a:rPr lang="pt-BR" dirty="0"/>
              <a:t>, chats, documentos, tarefas, resultados, cronogramas, etc.)</a:t>
            </a:r>
          </a:p>
          <a:p>
            <a:r>
              <a:rPr lang="pt-BR" dirty="0"/>
              <a:t>Reuniões periódicas (semanais ou quinzenais) de cada WG</a:t>
            </a:r>
          </a:p>
          <a:p>
            <a:r>
              <a:rPr lang="pt-BR" dirty="0"/>
              <a:t>Reunião Geral mensal ou bimensal </a:t>
            </a:r>
          </a:p>
          <a:p>
            <a:pPr lvl="1"/>
            <a:r>
              <a:rPr lang="pt-BR" dirty="0"/>
              <a:t>Apresentações (15 min) de cada WG, mostrando andamento do cronograma</a:t>
            </a:r>
          </a:p>
          <a:p>
            <a:r>
              <a:rPr lang="pt-BR" dirty="0"/>
              <a:t>Workshop anual com todos os participantes </a:t>
            </a:r>
          </a:p>
          <a:p>
            <a:pPr lvl="1"/>
            <a:r>
              <a:rPr lang="pt-BR" dirty="0"/>
              <a:t>Apresentações de trabalhos</a:t>
            </a:r>
          </a:p>
          <a:p>
            <a:pPr lvl="1"/>
            <a:r>
              <a:rPr lang="pt-BR" dirty="0"/>
              <a:t>Aproximadamente dois meses antes da entrega do relatório anual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383D45-B906-1E65-CAC0-8CF3ECF9A3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09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52ACB-A279-7599-0B0B-1F7E5AD3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dirty="0"/>
              <a:t>Orçamento</a:t>
            </a:r>
            <a:br>
              <a:rPr lang="pt-BR" dirty="0"/>
            </a:br>
            <a:r>
              <a:rPr lang="pt-BR" sz="3600" dirty="0"/>
              <a:t>Valor</a:t>
            </a:r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108EEB4-3CEE-9E13-CFC6-33746BDDE3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8" name="Espaço Reservado para Conteúdo 7">
            <a:extLst>
              <a:ext uri="{FF2B5EF4-FFF2-40B4-BE49-F238E27FC236}">
                <a16:creationId xmlns:a16="http://schemas.microsoft.com/office/drawing/2014/main" id="{F4D6A0FE-1018-9B27-0AA7-1A385207B0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0898528"/>
              </p:ext>
            </p:extLst>
          </p:nvPr>
        </p:nvGraphicFramePr>
        <p:xfrm>
          <a:off x="457202" y="1826945"/>
          <a:ext cx="8325851" cy="46539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0987">
                  <a:extLst>
                    <a:ext uri="{9D8B030D-6E8A-4147-A177-3AD203B41FA5}">
                      <a16:colId xmlns:a16="http://schemas.microsoft.com/office/drawing/2014/main" val="3699047049"/>
                    </a:ext>
                  </a:extLst>
                </a:gridCol>
                <a:gridCol w="2614864">
                  <a:extLst>
                    <a:ext uri="{9D8B030D-6E8A-4147-A177-3AD203B41FA5}">
                      <a16:colId xmlns:a16="http://schemas.microsoft.com/office/drawing/2014/main" val="3584953120"/>
                    </a:ext>
                  </a:extLst>
                </a:gridCol>
              </a:tblGrid>
              <a:tr h="27612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Cluster de Computadores (GRID-LHC)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pt-BR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   1.182.015,00 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874624"/>
                  </a:ext>
                </a:extLst>
              </a:tr>
              <a:tr h="497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Passagens aéreas para missões científicas ao CERN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R$      250.000,00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643708"/>
                  </a:ext>
                </a:extLst>
              </a:tr>
              <a:tr h="497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Diárias para missões científicas ao CERN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R$      672.000,00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03555"/>
                  </a:ext>
                </a:extLst>
              </a:tr>
              <a:tr h="497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Benefícios Complementares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R$      600.000,00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876253"/>
                  </a:ext>
                </a:extLst>
              </a:tr>
              <a:tr h="29110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Reserva Técnica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R$   1.146.930,68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7009609"/>
                  </a:ext>
                </a:extLst>
              </a:tr>
              <a:tr h="497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TOTAL em Reais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pt-BR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   3.850.945,68 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106320"/>
                  </a:ext>
                </a:extLst>
              </a:tr>
              <a:tr h="27612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 Material Permanente Importado 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108.817,81 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200338"/>
                  </a:ext>
                </a:extLst>
              </a:tr>
              <a:tr h="497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Material de Consumo Importado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450.992,17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0479912"/>
                  </a:ext>
                </a:extLst>
              </a:tr>
              <a:tr h="27612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Serviços de Terceiro no Exterior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88.518,31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801165"/>
                  </a:ext>
                </a:extLst>
              </a:tr>
              <a:tr h="497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TOTAL em Dólares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648.328,29 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758868"/>
                  </a:ext>
                </a:extLst>
              </a:tr>
              <a:tr h="27612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Bolsas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R$   2.821.286,88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178924"/>
                  </a:ext>
                </a:extLst>
              </a:tr>
              <a:tr h="27612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TOTAL do Projeto em Reais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pt-BR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$ 11.995.338,54 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828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3539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BB53A8-379B-728A-9612-3D931E247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dirty="0"/>
              <a:t>Orçamento</a:t>
            </a:r>
            <a:br>
              <a:rPr lang="pt-BR" dirty="0"/>
            </a:br>
            <a:r>
              <a:rPr lang="pt-BR" sz="3200" dirty="0"/>
              <a:t>Gerenciamento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032F20-59A3-8274-6798-76D228FE6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Planilha pública (</a:t>
            </a:r>
            <a:r>
              <a:rPr lang="pt-BR" dirty="0" err="1"/>
              <a:t>Teams</a:t>
            </a:r>
            <a:r>
              <a:rPr lang="pt-BR" dirty="0"/>
              <a:t>) com orçamento enviado para a FAPESP</a:t>
            </a:r>
          </a:p>
          <a:p>
            <a:r>
              <a:rPr lang="pt-BR" dirty="0"/>
              <a:t>Planilha pública (</a:t>
            </a:r>
            <a:r>
              <a:rPr lang="pt-BR" dirty="0" err="1"/>
              <a:t>Teams</a:t>
            </a:r>
            <a:r>
              <a:rPr lang="pt-BR" dirty="0"/>
              <a:t>) com desembolsos</a:t>
            </a:r>
          </a:p>
          <a:p>
            <a:r>
              <a:rPr lang="pt-BR" dirty="0"/>
              <a:t>Reserva Técnica:</a:t>
            </a:r>
          </a:p>
          <a:p>
            <a:pPr lvl="1"/>
            <a:r>
              <a:rPr lang="pt-BR" dirty="0"/>
              <a:t>Gastos já previstos: 54%</a:t>
            </a:r>
          </a:p>
          <a:p>
            <a:pPr lvl="1"/>
            <a:r>
              <a:rPr lang="pt-BR" dirty="0"/>
              <a:t>Gastos maiores serão discutidos entre PP</a:t>
            </a:r>
          </a:p>
          <a:p>
            <a:r>
              <a:rPr lang="pt-BR" dirty="0"/>
              <a:t>Viagens (passagens e diárias)</a:t>
            </a:r>
          </a:p>
          <a:p>
            <a:pPr lvl="1"/>
            <a:r>
              <a:rPr lang="pt-BR" dirty="0"/>
              <a:t>Missões científicas ao CERN (ALICE, ATLAS e RD51)</a:t>
            </a:r>
          </a:p>
          <a:p>
            <a:pPr lvl="1"/>
            <a:r>
              <a:rPr lang="pt-BR" dirty="0"/>
              <a:t>Participações em eventos estritamente ligados ao projeto financiadas pela RT</a:t>
            </a:r>
          </a:p>
          <a:p>
            <a:pPr lvl="1"/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1D46322-0D3F-6E62-8980-9FDAF6D47D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9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E2959-6C6B-EF40-ACD6-1DBA9D5D5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Considerações Finais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E61C46-171B-9046-B741-A0801BC89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Projeto bastante desafiador!</a:t>
            </a:r>
          </a:p>
          <a:p>
            <a:pPr lvl="1"/>
            <a:r>
              <a:rPr lang="pt-BR" dirty="0"/>
              <a:t>Visa uma contribuição significativa para projetos internacionais muito competitivos na fronteira do conhecimento</a:t>
            </a:r>
          </a:p>
          <a:p>
            <a:pPr lvl="1"/>
            <a:r>
              <a:rPr lang="pt-BR" dirty="0"/>
              <a:t>Gerar desenvolvimento tecnológico</a:t>
            </a:r>
          </a:p>
          <a:p>
            <a:r>
              <a:rPr lang="pt-BR" dirty="0"/>
              <a:t>Ao nosso favor:</a:t>
            </a:r>
          </a:p>
          <a:p>
            <a:pPr lvl="1"/>
            <a:r>
              <a:rPr lang="pt-BR" dirty="0"/>
              <a:t>Equipe grande, experiente e bem estabelecida tanto nas colaborações do LHC como em áreas tecnológicas</a:t>
            </a:r>
          </a:p>
          <a:p>
            <a:pPr lvl="1"/>
            <a:r>
              <a:rPr lang="pt-BR" dirty="0"/>
              <a:t>Boa infraestrutura já disponível</a:t>
            </a:r>
          </a:p>
          <a:p>
            <a:r>
              <a:rPr lang="pt-BR" dirty="0"/>
              <a:t>Resultados esperados de alto impacto</a:t>
            </a:r>
          </a:p>
          <a:p>
            <a:pPr lvl="1"/>
            <a:r>
              <a:rPr lang="pt-BR" dirty="0"/>
              <a:t>Combinação única de ciência fundamental com desenvolvimentos e aplicações tecnológicas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52511-4EF5-264E-BDA2-753D67AFE0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64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A26AD9F9-DC2F-8EE1-7887-47CA46F3C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348" y="2052638"/>
            <a:ext cx="8181303" cy="4383087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85A0270-F0C7-6ADF-3E63-6B94CA546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i="1" dirty="0" err="1"/>
              <a:t>Kick</a:t>
            </a:r>
            <a:r>
              <a:rPr lang="pt-BR" i="1" dirty="0"/>
              <a:t>-off Meeting</a:t>
            </a:r>
            <a:br>
              <a:rPr lang="pt-BR" dirty="0"/>
            </a:br>
            <a:r>
              <a:rPr lang="pt-BR" sz="4000" dirty="0"/>
              <a:t>Programa</a:t>
            </a:r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57A352-A1F0-500A-91E9-B50EBE651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Quadro 11">
            <a:extLst>
              <a:ext uri="{FF2B5EF4-FFF2-40B4-BE49-F238E27FC236}">
                <a16:creationId xmlns:a16="http://schemas.microsoft.com/office/drawing/2014/main" id="{659CFE9F-5215-581D-C1D7-C5D2804410D3}"/>
              </a:ext>
            </a:extLst>
          </p:cNvPr>
          <p:cNvSpPr/>
          <p:nvPr/>
        </p:nvSpPr>
        <p:spPr>
          <a:xfrm>
            <a:off x="2069432" y="3560979"/>
            <a:ext cx="986589" cy="184484"/>
          </a:xfrm>
          <a:prstGeom prst="fra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  <p:sp>
        <p:nvSpPr>
          <p:cNvPr id="13" name="Quadro 12">
            <a:extLst>
              <a:ext uri="{FF2B5EF4-FFF2-40B4-BE49-F238E27FC236}">
                <a16:creationId xmlns:a16="http://schemas.microsoft.com/office/drawing/2014/main" id="{E4A77A68-CB0F-AD5A-EFA1-6C8ABE646282}"/>
              </a:ext>
            </a:extLst>
          </p:cNvPr>
          <p:cNvSpPr/>
          <p:nvPr/>
        </p:nvSpPr>
        <p:spPr>
          <a:xfrm>
            <a:off x="2068695" y="4578549"/>
            <a:ext cx="986589" cy="184484"/>
          </a:xfrm>
          <a:prstGeom prst="fra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  <p:sp>
        <p:nvSpPr>
          <p:cNvPr id="14" name="Quadro 13">
            <a:extLst>
              <a:ext uri="{FF2B5EF4-FFF2-40B4-BE49-F238E27FC236}">
                <a16:creationId xmlns:a16="http://schemas.microsoft.com/office/drawing/2014/main" id="{41F38622-6F41-404D-18AB-93DC364DCFF0}"/>
              </a:ext>
            </a:extLst>
          </p:cNvPr>
          <p:cNvSpPr/>
          <p:nvPr/>
        </p:nvSpPr>
        <p:spPr>
          <a:xfrm>
            <a:off x="2077453" y="5157436"/>
            <a:ext cx="1798629" cy="184484"/>
          </a:xfrm>
          <a:prstGeom prst="fra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  <p:sp>
        <p:nvSpPr>
          <p:cNvPr id="9" name="Quadro 8">
            <a:extLst>
              <a:ext uri="{FF2B5EF4-FFF2-40B4-BE49-F238E27FC236}">
                <a16:creationId xmlns:a16="http://schemas.microsoft.com/office/drawing/2014/main" id="{28791D9E-BF4C-DA40-CA7D-B1DAECC6CD7D}"/>
              </a:ext>
            </a:extLst>
          </p:cNvPr>
          <p:cNvSpPr/>
          <p:nvPr/>
        </p:nvSpPr>
        <p:spPr>
          <a:xfrm>
            <a:off x="2068694" y="5736323"/>
            <a:ext cx="698569" cy="184484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9588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>
            <a:extLst>
              <a:ext uri="{FF2B5EF4-FFF2-40B4-BE49-F238E27FC236}">
                <a16:creationId xmlns:a16="http://schemas.microsoft.com/office/drawing/2014/main" id="{AC4FCE73-8CCC-2786-35A9-36EFC38658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8345" y="2052638"/>
            <a:ext cx="6647309" cy="4383087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2B15D49-CB7D-D5E9-A1C9-B6FEFE0FF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i="1" dirty="0" err="1"/>
              <a:t>Kick</a:t>
            </a:r>
            <a:r>
              <a:rPr lang="pt-BR" i="1" dirty="0"/>
              <a:t>-off Meeting</a:t>
            </a:r>
            <a:br>
              <a:rPr lang="pt-BR" dirty="0"/>
            </a:br>
            <a:r>
              <a:rPr lang="pt-BR" sz="4000" dirty="0"/>
              <a:t>Programa</a:t>
            </a:r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E3CBEA-2584-D560-2432-6A2C8421CF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Quadro 5">
            <a:extLst>
              <a:ext uri="{FF2B5EF4-FFF2-40B4-BE49-F238E27FC236}">
                <a16:creationId xmlns:a16="http://schemas.microsoft.com/office/drawing/2014/main" id="{8BEBED0B-40F0-C4D7-6726-24CD7585FF52}"/>
              </a:ext>
            </a:extLst>
          </p:cNvPr>
          <p:cNvSpPr/>
          <p:nvPr/>
        </p:nvSpPr>
        <p:spPr>
          <a:xfrm>
            <a:off x="4451571" y="3635007"/>
            <a:ext cx="1099439" cy="194345"/>
          </a:xfrm>
          <a:prstGeom prst="fra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  <p:sp>
        <p:nvSpPr>
          <p:cNvPr id="10" name="Quadro 9">
            <a:extLst>
              <a:ext uri="{FF2B5EF4-FFF2-40B4-BE49-F238E27FC236}">
                <a16:creationId xmlns:a16="http://schemas.microsoft.com/office/drawing/2014/main" id="{B86C3F3B-BBFA-9C70-E733-7ECB7C2810DC}"/>
              </a:ext>
            </a:extLst>
          </p:cNvPr>
          <p:cNvSpPr/>
          <p:nvPr/>
        </p:nvSpPr>
        <p:spPr>
          <a:xfrm>
            <a:off x="2574020" y="2255186"/>
            <a:ext cx="666485" cy="183214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  <p:sp>
        <p:nvSpPr>
          <p:cNvPr id="11" name="Quadro 10">
            <a:extLst>
              <a:ext uri="{FF2B5EF4-FFF2-40B4-BE49-F238E27FC236}">
                <a16:creationId xmlns:a16="http://schemas.microsoft.com/office/drawing/2014/main" id="{CA954946-E9F2-62E7-C960-FA63526C6845}"/>
              </a:ext>
            </a:extLst>
          </p:cNvPr>
          <p:cNvSpPr/>
          <p:nvPr/>
        </p:nvSpPr>
        <p:spPr>
          <a:xfrm>
            <a:off x="4299171" y="2255186"/>
            <a:ext cx="890450" cy="194344"/>
          </a:xfrm>
          <a:prstGeom prst="fra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19841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A0270-F0C7-6ADF-3E63-6B94CA546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i="1" dirty="0" err="1"/>
              <a:t>Kick</a:t>
            </a:r>
            <a:r>
              <a:rPr lang="pt-BR" i="1" dirty="0"/>
              <a:t>-off Meeting</a:t>
            </a:r>
            <a:br>
              <a:rPr lang="pt-BR" dirty="0"/>
            </a:br>
            <a:r>
              <a:rPr lang="pt-BR" sz="4000" dirty="0"/>
              <a:t>Abertura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A0C3F8-C04C-44FA-1992-1BEF9A98D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Apresentação do escopo do projeto</a:t>
            </a:r>
          </a:p>
          <a:p>
            <a:pPr lvl="1"/>
            <a:r>
              <a:rPr lang="pt-BR" dirty="0"/>
              <a:t>Objetivos e ligações entre as várias vertentes do projeto</a:t>
            </a:r>
          </a:p>
          <a:p>
            <a:r>
              <a:rPr lang="pt-BR" dirty="0"/>
              <a:t>Participantes</a:t>
            </a:r>
          </a:p>
          <a:p>
            <a:r>
              <a:rPr lang="pt-BR" dirty="0"/>
              <a:t>Organização</a:t>
            </a:r>
          </a:p>
          <a:p>
            <a:r>
              <a:rPr lang="pt-BR" dirty="0"/>
              <a:t>Gerenciamento </a:t>
            </a:r>
          </a:p>
          <a:p>
            <a:r>
              <a:rPr lang="pt-BR" dirty="0"/>
              <a:t>Orçamento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57A352-A1F0-500A-91E9-B50EBE651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6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FF2D619B-9A02-9240-989E-5EDD60AFA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hlinkClick r:id="" action="ppaction://noaction"/>
              </a:rPr>
              <a:t>CERN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475FEB4-89BF-ED42-A791-1CB91280F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309672" cy="436271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+mn-lt"/>
              </a:rPr>
              <a:t>International facility dealing with knowledge and technological frontiers</a:t>
            </a:r>
          </a:p>
          <a:p>
            <a:pPr lvl="1"/>
            <a:r>
              <a:rPr lang="en-US" dirty="0">
                <a:latin typeface="+mn-lt"/>
              </a:rPr>
              <a:t>Maintained by 23 member states and 10 Associated Members</a:t>
            </a:r>
          </a:p>
          <a:p>
            <a:pPr lvl="1"/>
            <a:r>
              <a:rPr lang="en-US" b="1" dirty="0">
                <a:latin typeface="+mn-lt"/>
              </a:rPr>
              <a:t>Brazil is in the process of becoming the next Associated Member</a:t>
            </a:r>
          </a:p>
          <a:p>
            <a:r>
              <a:rPr lang="pt-BR" altLang="ja-JP" i="1" dirty="0" err="1">
                <a:latin typeface="Eau-SansBook"/>
                <a:ea typeface="ＭＳ Ｐゴシック" charset="0"/>
                <a:cs typeface="Eau-SansBook"/>
              </a:rPr>
              <a:t>Knowledge</a:t>
            </a:r>
            <a:r>
              <a:rPr lang="pt-BR" altLang="ja-JP" i="1" dirty="0">
                <a:latin typeface="Eau-SansBook"/>
                <a:ea typeface="ＭＳ Ｐゴシック" charset="0"/>
                <a:cs typeface="Eau-SansBook"/>
              </a:rPr>
              <a:t> </a:t>
            </a:r>
            <a:r>
              <a:rPr lang="pt-BR" altLang="ja-JP" i="1" dirty="0" err="1">
                <a:latin typeface="Eau-SansBook"/>
                <a:ea typeface="ＭＳ Ｐゴシック" charset="0"/>
                <a:cs typeface="Eau-SansBook"/>
              </a:rPr>
              <a:t>Transfer</a:t>
            </a:r>
            <a:r>
              <a:rPr lang="pt-BR" altLang="ja-JP" i="1" dirty="0">
                <a:latin typeface="Eau-SansBook"/>
                <a:ea typeface="ＭＳ Ｐゴシック" charset="0"/>
                <a:cs typeface="Eau-SansBook"/>
              </a:rPr>
              <a:t> </a:t>
            </a:r>
            <a:r>
              <a:rPr lang="pt-BR" altLang="ja-JP" i="1" dirty="0" err="1">
                <a:latin typeface="Eau-SansBook"/>
                <a:ea typeface="ＭＳ Ｐゴシック" charset="0"/>
                <a:cs typeface="Eau-SansBook"/>
              </a:rPr>
              <a:t>Group</a:t>
            </a:r>
            <a:endParaRPr lang="en-US" dirty="0">
              <a:latin typeface="+mn-lt"/>
            </a:endParaRPr>
          </a:p>
        </p:txBody>
      </p:sp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A5E95099-DA5B-2543-B29F-A73615F85F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75197"/>
            <a:ext cx="4038600" cy="4145905"/>
          </a:xfrm>
          <a:prstGeom prst="rect">
            <a:avLst/>
          </a:prstGeom>
        </p:spPr>
      </p:pic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B2DA40B-0AE4-7548-869E-ED8156D57B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 descr="CERN Logo - Significado, História e PNG">
            <a:extLst>
              <a:ext uri="{FF2B5EF4-FFF2-40B4-BE49-F238E27FC236}">
                <a16:creationId xmlns:a16="http://schemas.microsoft.com/office/drawing/2014/main" id="{A96F4085-2E95-564A-9753-7E2457879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41" y="251992"/>
            <a:ext cx="2032000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7653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6" descr="9105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193" y="1733335"/>
            <a:ext cx="6725614" cy="448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742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en-US" sz="4000" i="1" dirty="0">
                <a:solidFill>
                  <a:srgbClr val="2682C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0"/>
                <a:cs typeface="ＭＳ Ｐゴシック" charset="0"/>
              </a:rPr>
              <a:t>Large Hadron Collider</a:t>
            </a:r>
          </a:p>
        </p:txBody>
      </p:sp>
      <p:pic>
        <p:nvPicPr>
          <p:cNvPr id="5" name="Picture 22" descr="Picture 22">
            <a:extLst>
              <a:ext uri="{FF2B5EF4-FFF2-40B4-BE49-F238E27FC236}">
                <a16:creationId xmlns:a16="http://schemas.microsoft.com/office/drawing/2014/main" id="{D6EA609A-9B99-DE40-BCDA-444A39FE6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36" y="3429000"/>
            <a:ext cx="2009180" cy="1473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4" descr="Picture 24">
            <a:extLst>
              <a:ext uri="{FF2B5EF4-FFF2-40B4-BE49-F238E27FC236}">
                <a16:creationId xmlns:a16="http://schemas.microsoft.com/office/drawing/2014/main" id="{1089F085-C66F-CA4D-B475-9E5F247F4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275" y="1564927"/>
            <a:ext cx="3214688" cy="2136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25" descr="Picture 25">
            <a:extLst>
              <a:ext uri="{FF2B5EF4-FFF2-40B4-BE49-F238E27FC236}">
                <a16:creationId xmlns:a16="http://schemas.microsoft.com/office/drawing/2014/main" id="{49EBB0C0-BA06-3E48-AF51-4337308753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8173" y="4199856"/>
            <a:ext cx="3522762" cy="2578448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000000"/>
            </a:outerShdw>
          </a:effectLst>
        </p:spPr>
      </p:pic>
      <p:pic>
        <p:nvPicPr>
          <p:cNvPr id="8" name="Picture 26" descr="Picture 26">
            <a:extLst>
              <a:ext uri="{FF2B5EF4-FFF2-40B4-BE49-F238E27FC236}">
                <a16:creationId xmlns:a16="http://schemas.microsoft.com/office/drawing/2014/main" id="{5B5CDD88-8DE5-BD4E-9181-33BF0D639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8142" y="2139974"/>
            <a:ext cx="2725787" cy="2143126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000000"/>
            </a:outerShdw>
          </a:effectLst>
        </p:spPr>
      </p:pic>
      <p:pic>
        <p:nvPicPr>
          <p:cNvPr id="9" name="Picture 3" descr="Picture 3">
            <a:extLst>
              <a:ext uri="{FF2B5EF4-FFF2-40B4-BE49-F238E27FC236}">
                <a16:creationId xmlns:a16="http://schemas.microsoft.com/office/drawing/2014/main" id="{F3F93A0A-2D14-5149-8211-210158ADA5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7816" y="2422208"/>
            <a:ext cx="3828369" cy="2558294"/>
          </a:xfrm>
          <a:prstGeom prst="rect">
            <a:avLst/>
          </a:prstGeom>
          <a:ln w="12700">
            <a:miter lim="400000"/>
          </a:ln>
          <a:effectLst>
            <a:outerShdw blurRad="12700" dist="25399" dir="16200000" rotWithShape="0">
              <a:srgbClr val="000000">
                <a:alpha val="29999"/>
              </a:srgbClr>
            </a:outerShdw>
          </a:effectLst>
        </p:spPr>
      </p:pic>
      <p:pic>
        <p:nvPicPr>
          <p:cNvPr id="10" name="Picture 2" descr="CERN Logo - Significado, História e PNG">
            <a:extLst>
              <a:ext uri="{FF2B5EF4-FFF2-40B4-BE49-F238E27FC236}">
                <a16:creationId xmlns:a16="http://schemas.microsoft.com/office/drawing/2014/main" id="{12EDDD14-ADED-EB4F-9C89-987EBA367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41" y="251992"/>
            <a:ext cx="2032000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1010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6" grpId="0" animBg="1" advAuto="0"/>
      <p:bldP spid="6" grpId="1" animBg="1" advAuto="0"/>
      <p:bldP spid="7" grpId="0" animBg="1" advAuto="0"/>
      <p:bldP spid="7" grpId="1" animBg="1" advAuto="0"/>
      <p:bldP spid="8" grpId="0" animBg="1" advAuto="0"/>
      <p:bldP spid="8" grpId="1" animBg="1" advAuto="0"/>
      <p:bldP spid="9" grpId="0" animBg="1" advAuto="0"/>
      <p:bldP spid="9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D197F-DB30-5C48-BF16-B36091A98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Goals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Project</a:t>
            </a:r>
          </a:p>
        </p:txBody>
      </p:sp>
      <p:graphicFrame>
        <p:nvGraphicFramePr>
          <p:cNvPr id="5" name="Espaço Reservado para Conteúdo 4">
            <a:extLst>
              <a:ext uri="{FF2B5EF4-FFF2-40B4-BE49-F238E27FC236}">
                <a16:creationId xmlns:a16="http://schemas.microsoft.com/office/drawing/2014/main" id="{C0A24F50-FB27-AF4F-BB21-2AF0881893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733561"/>
              </p:ext>
            </p:extLst>
          </p:nvPr>
        </p:nvGraphicFramePr>
        <p:xfrm>
          <a:off x="119923" y="1799799"/>
          <a:ext cx="8901558" cy="4635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2398F2D-FBB6-FB47-B96C-BEBA8C1387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B381CD6-52EE-0F44-AB80-83E3105949D7}"/>
              </a:ext>
            </a:extLst>
          </p:cNvPr>
          <p:cNvSpPr/>
          <p:nvPr/>
        </p:nvSpPr>
        <p:spPr>
          <a:xfrm>
            <a:off x="457202" y="4736306"/>
            <a:ext cx="8472486" cy="15359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079159B-798C-E24D-BA21-1EB0A9CA0BE6}"/>
              </a:ext>
            </a:extLst>
          </p:cNvPr>
          <p:cNvSpPr/>
          <p:nvPr/>
        </p:nvSpPr>
        <p:spPr>
          <a:xfrm>
            <a:off x="594892" y="3357564"/>
            <a:ext cx="8472486" cy="2914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9102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CA05CA-51FE-2A41-9401-14AA2BFBD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Challenges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8E2E860-91AA-8245-B2A1-02F656052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Achieve a significant contribution in these large and competitive experiments</a:t>
            </a:r>
          </a:p>
          <a:p>
            <a:pPr lvl="1"/>
            <a:r>
              <a:rPr lang="en-US" dirty="0"/>
              <a:t>Data Analysis and interpretation through theoretical models</a:t>
            </a:r>
          </a:p>
          <a:p>
            <a:pPr lvl="1"/>
            <a:r>
              <a:rPr lang="en-US" dirty="0"/>
              <a:t>Major contribution to instrumentation development for the experiments upgrades</a:t>
            </a:r>
          </a:p>
          <a:p>
            <a:r>
              <a:rPr lang="en-US" dirty="0"/>
              <a:t>Share the acquired technology and expertise developing collaboratively local applications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4F70F5E-DD9D-1648-968B-653EE218FE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2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theme/theme1.xml><?xml version="1.0" encoding="utf-8"?>
<a:theme xmlns:a="http://schemas.openxmlformats.org/drawingml/2006/main" name="HEPIC_4_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HEPIC_4_3.thmx</Template>
  <TotalTime>78224</TotalTime>
  <Words>1052</Words>
  <Application>Microsoft Macintosh PowerPoint</Application>
  <PresentationFormat>Apresentação na tela (4:3)</PresentationFormat>
  <Paragraphs>259</Paragraphs>
  <Slides>29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29</vt:i4>
      </vt:variant>
    </vt:vector>
  </HeadingPairs>
  <TitlesOfParts>
    <vt:vector size="47" baseType="lpstr">
      <vt:lpstr>Arial</vt:lpstr>
      <vt:lpstr>Calibri</vt:lpstr>
      <vt:lpstr>Eau</vt:lpstr>
      <vt:lpstr>Eau Sans Bold</vt:lpstr>
      <vt:lpstr>Eau-SansBoldLining</vt:lpstr>
      <vt:lpstr>Eau-SansBook</vt:lpstr>
      <vt:lpstr>Eau-SansBook</vt:lpstr>
      <vt:lpstr>Times New Roman</vt:lpstr>
      <vt:lpstr>HEPIC_4_3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Projeto Temático 2020/04867-2 Kick-off Meeting</vt:lpstr>
      <vt:lpstr>Kick-off Meeting Objetivos</vt:lpstr>
      <vt:lpstr>Kick-off Meeting Programa</vt:lpstr>
      <vt:lpstr>Kick-off Meeting Programa</vt:lpstr>
      <vt:lpstr>Kick-off Meeting Abertura</vt:lpstr>
      <vt:lpstr>CERN</vt:lpstr>
      <vt:lpstr>Large Hadron Collider</vt:lpstr>
      <vt:lpstr>Goals of the Project</vt:lpstr>
      <vt:lpstr>Main Challenges</vt:lpstr>
      <vt:lpstr>Scientific Goals</vt:lpstr>
      <vt:lpstr>Apresentação do PowerPoint</vt:lpstr>
      <vt:lpstr>Main Expected Results</vt:lpstr>
      <vt:lpstr>Instrumentation</vt:lpstr>
      <vt:lpstr>ALICE and ATLAS Upgrades</vt:lpstr>
      <vt:lpstr>Apresentação do PowerPoint</vt:lpstr>
      <vt:lpstr>Apresentação do PowerPoint</vt:lpstr>
      <vt:lpstr>Main Expected Results</vt:lpstr>
      <vt:lpstr>Apresentação do PowerPoint</vt:lpstr>
      <vt:lpstr>Main Expected Results</vt:lpstr>
      <vt:lpstr>Main Expected Results</vt:lpstr>
      <vt:lpstr>Applications</vt:lpstr>
      <vt:lpstr>Apresentação do PowerPoint</vt:lpstr>
      <vt:lpstr>Main Expected Results</vt:lpstr>
      <vt:lpstr>Participantes</vt:lpstr>
      <vt:lpstr>Organização</vt:lpstr>
      <vt:lpstr>Gerenciamento</vt:lpstr>
      <vt:lpstr>Orçamento Valor</vt:lpstr>
      <vt:lpstr>Orçamento Gerenciamento</vt:lpstr>
      <vt:lpstr>Considerações Finais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Nuclear de Altas Energias</dc:title>
  <dc:creator>Marcelo Gameiro Munhoz</dc:creator>
  <cp:lastModifiedBy>Marcelo Munhoz</cp:lastModifiedBy>
  <cp:revision>624</cp:revision>
  <dcterms:created xsi:type="dcterms:W3CDTF">2017-05-08T22:30:05Z</dcterms:created>
  <dcterms:modified xsi:type="dcterms:W3CDTF">2022-08-09T12:30:50Z</dcterms:modified>
</cp:coreProperties>
</file>