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84" r:id="rId6"/>
    <p:sldId id="280" r:id="rId7"/>
    <p:sldId id="281" r:id="rId8"/>
    <p:sldId id="282" r:id="rId9"/>
    <p:sldId id="283" r:id="rId10"/>
    <p:sldId id="278" r:id="rId11"/>
  </p:sldIdLst>
  <p:sldSz cx="12192000" cy="6858000"/>
  <p:notesSz cx="6858000" cy="9144000"/>
  <p:defaultTextStyle>
    <a:defPPr rtl="0">
      <a:defRPr lang="pt-b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4788" autoAdjust="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96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9B5FB6F5-51EC-43FD-B8CF-E736365348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47FF874-B3EC-470E-8EA6-5BF0F789B4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62EE125-3FFB-4A84-A7A3-6DDAF0B730A3}" type="datetime1">
              <a:rPr lang="pt-BR" smtClean="0"/>
              <a:t>30/06/2021</a:t>
            </a:fld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0F35E46-8EA0-4D31-B53D-1DC006F225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id="{1089EA35-CB71-49D2-A823-EBB877793B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849CF80-918C-4346-8274-A92117EC4D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724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93A84-082B-4F21-A8D6-533DF0F5F0D1}" type="datetime1">
              <a:rPr lang="pt-BR" smtClean="0"/>
              <a:pPr/>
              <a:t>30/06/2021</a:t>
            </a:fld>
            <a:endParaRPr lang="pt-BR" dirty="0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0279F17-7BA4-49BC-BB37-7F646CF8D2F0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26574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0279F17-7BA4-49BC-BB37-7F646CF8D2F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1875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0279F17-7BA4-49BC-BB37-7F646CF8D2F0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7675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2692398" y="1871131"/>
            <a:ext cx="6815669" cy="1515533"/>
          </a:xfrm>
        </p:spPr>
        <p:txBody>
          <a:bodyPr rtlCol="0"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2692398" y="3657597"/>
            <a:ext cx="6815669" cy="132080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 noProof="0"/>
              <a:t>Clique para editar o estilo de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 rtlCol="0"/>
          <a:lstStyle/>
          <a:p>
            <a:pPr rtl="0"/>
            <a:fld id="{FAD83EF0-113F-4B35-A9E4-73CDAC767108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5" name="Conector Reto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858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015069" y="1752606"/>
            <a:ext cx="8158688" cy="1822514"/>
          </a:xfrm>
        </p:spPr>
        <p:txBody>
          <a:bodyPr rtlCol="0" anchor="b">
            <a:normAutofit/>
          </a:bodyPr>
          <a:lstStyle>
            <a:lvl1pPr algn="ctr">
              <a:defRPr sz="44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2015067" y="3846051"/>
            <a:ext cx="8158690" cy="954547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8E75EB-235B-4942-9F0D-9035ACF511EA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6" name="Conector Reto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369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1298448" y="2560320"/>
            <a:ext cx="4718304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181344" y="2560320"/>
            <a:ext cx="4718304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756F13-C87B-4860-92DC-7F95DED6B2D3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336379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0" y="2530739"/>
            <a:ext cx="4718304" cy="476250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1295400" y="3116261"/>
            <a:ext cx="4718304" cy="2632605"/>
          </a:xfrm>
        </p:spPr>
        <p:txBody>
          <a:bodyPr rtlCol="0" anchor="t">
            <a:normAutofit/>
          </a:bodyPr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80671" y="2530739"/>
            <a:ext cx="4718304" cy="476250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 hasCustomPrompt="1"/>
          </p:nvPr>
        </p:nvSpPr>
        <p:spPr>
          <a:xfrm>
            <a:off x="6180671" y="3116261"/>
            <a:ext cx="4718304" cy="2632605"/>
          </a:xfrm>
        </p:spPr>
        <p:txBody>
          <a:bodyPr rtlCol="0" anchor="t">
            <a:normAutofit/>
          </a:bodyPr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F7ECE6-37C0-4872-AF2E-4CF47918E596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8" name="Conector reto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178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+ 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BA7A761-CCE8-4040-A5D6-56EBE761AA6D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6801681" y="1316976"/>
            <a:ext cx="4037344" cy="5975391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5372113" y="869568"/>
            <a:ext cx="5703690" cy="4902845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5584031" y="1077708"/>
            <a:ext cx="5279854" cy="4486565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  <p:sp>
        <p:nvSpPr>
          <p:cNvPr id="13" name="Espaço Reservado para Texto 3">
            <a:extLst>
              <a:ext uri="{FF2B5EF4-FFF2-40B4-BE49-F238E27FC236}">
                <a16:creationId xmlns:a16="http://schemas.microsoft.com/office/drawing/2014/main" id="{809CB875-1032-49F8-A74E-BD0BA58F972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5400" y="2556934"/>
            <a:ext cx="3580381" cy="331205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</p:spTree>
    <p:extLst>
      <p:ext uri="{BB962C8B-B14F-4D97-AF65-F5344CB8AC3E}">
        <p14:creationId xmlns:p14="http://schemas.microsoft.com/office/powerpoint/2010/main" val="178245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+ 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5288294" y="895547"/>
            <a:ext cx="5871325" cy="4974901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31AF1E-F0B0-4964-936E-92B53B18876F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3" name="Espaço Reservado para Texto 3">
            <a:extLst>
              <a:ext uri="{FF2B5EF4-FFF2-40B4-BE49-F238E27FC236}">
                <a16:creationId xmlns:a16="http://schemas.microsoft.com/office/drawing/2014/main" id="{379CAAA9-085A-46C2-A892-DE935E67C32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5400" y="2556934"/>
            <a:ext cx="3580381" cy="331205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</p:spTree>
    <p:extLst>
      <p:ext uri="{BB962C8B-B14F-4D97-AF65-F5344CB8AC3E}">
        <p14:creationId xmlns:p14="http://schemas.microsoft.com/office/powerpoint/2010/main" val="887113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63685D-FE84-491E-92BA-6AD2F75E7187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4" name="Conector reto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454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D6337-9E3B-4514-A13D-298D1B02B440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107929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to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B121CD-2DCA-470F-9FA0-6F91CFE7E2D1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047178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ês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98A5301E-AB93-4945-A0AA-2215B6872DB2}"/>
              </a:ext>
            </a:extLst>
          </p:cNvPr>
          <p:cNvSpPr>
            <a:spLocks noChangeAspect="1"/>
          </p:cNvSpPr>
          <p:nvPr userDrawn="1"/>
        </p:nvSpPr>
        <p:spPr>
          <a:xfrm>
            <a:off x="1871401" y="2602132"/>
            <a:ext cx="1801368" cy="180136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2FF1D57-3E5F-584B-94C2-629CD166831B}"/>
              </a:ext>
            </a:extLst>
          </p:cNvPr>
          <p:cNvSpPr>
            <a:spLocks noChangeAspect="1"/>
          </p:cNvSpPr>
          <p:nvPr userDrawn="1"/>
        </p:nvSpPr>
        <p:spPr>
          <a:xfrm>
            <a:off x="5194632" y="2602132"/>
            <a:ext cx="1801368" cy="18013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0A619F7-99B1-EB46-8946-F77C733C4D86}"/>
              </a:ext>
            </a:extLst>
          </p:cNvPr>
          <p:cNvSpPr>
            <a:spLocks noChangeAspect="1"/>
          </p:cNvSpPr>
          <p:nvPr userDrawn="1"/>
        </p:nvSpPr>
        <p:spPr>
          <a:xfrm>
            <a:off x="8519230" y="2602132"/>
            <a:ext cx="1801368" cy="18013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1295401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6C72E0-05E4-4B95-8EAE-F2B920D84590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D2FC6D4A-DA65-4AB4-A214-ABFCCC77CE2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620000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64EDB116-654D-48D8-BED5-DCA5C06DA378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944598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0E6232E7-9350-493B-BFD0-883015EB07CE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191441" y="2922172"/>
            <a:ext cx="1161288" cy="1161288"/>
          </a:xfrm>
          <a:prstGeom prst="ellipse">
            <a:avLst/>
          </a:prstGeom>
          <a:noFill/>
        </p:spPr>
        <p:txBody>
          <a:bodyPr rtlCol="0" anchor="ctr"/>
          <a:lstStyle>
            <a:lvl1pPr marL="0" indent="0" algn="ctr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Inserir ícone ou imagem</a:t>
            </a:r>
          </a:p>
        </p:txBody>
      </p:sp>
      <p:sp>
        <p:nvSpPr>
          <p:cNvPr id="14" name="Espaço Reservado para Imagem 13">
            <a:extLst>
              <a:ext uri="{FF2B5EF4-FFF2-40B4-BE49-F238E27FC236}">
                <a16:creationId xmlns:a16="http://schemas.microsoft.com/office/drawing/2014/main" id="{E13A6892-C6C0-404F-96AD-993154ED8C7C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514672" y="2922172"/>
            <a:ext cx="1161288" cy="1161288"/>
          </a:xfrm>
          <a:prstGeom prst="ellipse">
            <a:avLst/>
          </a:prstGeom>
          <a:solidFill>
            <a:schemeClr val="accent2"/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400" i="1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Inserir ícone ou imagem</a:t>
            </a:r>
          </a:p>
        </p:txBody>
      </p:sp>
      <p:sp>
        <p:nvSpPr>
          <p:cNvPr id="16" name="Espaço Reservado para Imagem 15">
            <a:extLst>
              <a:ext uri="{FF2B5EF4-FFF2-40B4-BE49-F238E27FC236}">
                <a16:creationId xmlns:a16="http://schemas.microsoft.com/office/drawing/2014/main" id="{70281C28-F044-4622-B651-CE20C022E72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838000" y="2920902"/>
            <a:ext cx="1163828" cy="1163828"/>
          </a:xfrm>
          <a:prstGeom prst="ellipse">
            <a:avLst/>
          </a:prstGeom>
          <a:noFill/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400" b="0" i="1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Inserir ícone ou imagem</a:t>
            </a:r>
          </a:p>
        </p:txBody>
      </p:sp>
    </p:spTree>
    <p:extLst>
      <p:ext uri="{BB962C8B-B14F-4D97-AF65-F5344CB8AC3E}">
        <p14:creationId xmlns:p14="http://schemas.microsoft.com/office/powerpoint/2010/main" val="146703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colunas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3498694" y="2421466"/>
            <a:ext cx="740731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8694" y="982132"/>
            <a:ext cx="7397903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3498694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7316216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789BBA-04EA-435E-B35B-E31DCEDD618C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388783" y="2483417"/>
            <a:ext cx="3220061" cy="3373452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211380" y="1442831"/>
            <a:ext cx="3220061" cy="3910358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422103" y="1691853"/>
            <a:ext cx="2736000" cy="3367314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</p:spTree>
    <p:extLst>
      <p:ext uri="{BB962C8B-B14F-4D97-AF65-F5344CB8AC3E}">
        <p14:creationId xmlns:p14="http://schemas.microsoft.com/office/powerpoint/2010/main" val="376265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F4F82F76-1F28-4871-AA44-ADE3B29E465F}"/>
              </a:ext>
            </a:extLst>
          </p:cNvPr>
          <p:cNvSpPr/>
          <p:nvPr userDrawn="1"/>
        </p:nvSpPr>
        <p:spPr>
          <a:xfrm>
            <a:off x="1066800" y="1009665"/>
            <a:ext cx="7056969" cy="4847145"/>
          </a:xfrm>
          <a:prstGeom prst="rect">
            <a:avLst/>
          </a:prstGeom>
          <a:solidFill>
            <a:schemeClr val="bg1"/>
          </a:solidFill>
          <a:ln w="82550" cmpd="thickThin">
            <a:solidFill>
              <a:schemeClr val="bg1">
                <a:lumMod val="6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216900" y="982132"/>
            <a:ext cx="2679698" cy="1412725"/>
          </a:xfrm>
        </p:spPr>
        <p:txBody>
          <a:bodyPr rtlCol="0" anchor="t"/>
          <a:lstStyle>
            <a:lvl1pPr algn="r">
              <a:defRPr/>
            </a:lvl1pPr>
          </a:lstStyle>
          <a:p>
            <a:pPr rtl="0"/>
            <a:r>
              <a:rPr lang="pt-BR" noProof="0"/>
              <a:t>Clique para título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F78FEE7-8903-48D6-9BFA-CCEE7235153D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087D12F9-00B3-48A4-8EFB-78ACCA9F99D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82052" y="1318687"/>
            <a:ext cx="2338493" cy="2881988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/>
            </a:lvl1pPr>
          </a:lstStyle>
          <a:p>
            <a:pPr rtl="0"/>
            <a:r>
              <a:rPr lang="pt-BR" noProof="0"/>
              <a:t>Imagens de construções</a:t>
            </a:r>
          </a:p>
        </p:txBody>
      </p:sp>
      <p:sp>
        <p:nvSpPr>
          <p:cNvPr id="12" name="Espaço Reservado para Imagem 10">
            <a:extLst>
              <a:ext uri="{FF2B5EF4-FFF2-40B4-BE49-F238E27FC236}">
                <a16:creationId xmlns:a16="http://schemas.microsoft.com/office/drawing/2014/main" id="{242B44F9-2E79-4910-8D1A-CE37EF05242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374222" y="3128436"/>
            <a:ext cx="3974629" cy="2424639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 Imagens de trabalhos</a:t>
            </a:r>
          </a:p>
        </p:txBody>
      </p:sp>
      <p:sp>
        <p:nvSpPr>
          <p:cNvPr id="13" name="Espaço Reservado para Imagem 10">
            <a:extLst>
              <a:ext uri="{FF2B5EF4-FFF2-40B4-BE49-F238E27FC236}">
                <a16:creationId xmlns:a16="http://schemas.microsoft.com/office/drawing/2014/main" id="{68412D06-1A64-446B-8E3E-026437ADFB5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00451" y="1318687"/>
            <a:ext cx="1748400" cy="1680173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Imagens de transporte</a:t>
            </a:r>
          </a:p>
        </p:txBody>
      </p:sp>
      <p:sp>
        <p:nvSpPr>
          <p:cNvPr id="14" name="Espaço Reservado para Imagem 10">
            <a:extLst>
              <a:ext uri="{FF2B5EF4-FFF2-40B4-BE49-F238E27FC236}">
                <a16:creationId xmlns:a16="http://schemas.microsoft.com/office/drawing/2014/main" id="{3152ED43-82C8-44B9-8B8E-2C0C9CEB1F1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4222" y="1318687"/>
            <a:ext cx="2093027" cy="1680173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/>
            </a:lvl1pPr>
          </a:lstStyle>
          <a:p>
            <a:pPr rtl="0"/>
            <a:r>
              <a:rPr lang="pt-BR" noProof="0"/>
              <a:t>Imagens de roupas</a:t>
            </a:r>
          </a:p>
        </p:txBody>
      </p:sp>
      <p:sp>
        <p:nvSpPr>
          <p:cNvPr id="19" name="Espaço Reservado para Imagem 10">
            <a:extLst>
              <a:ext uri="{FF2B5EF4-FFF2-40B4-BE49-F238E27FC236}">
                <a16:creationId xmlns:a16="http://schemas.microsoft.com/office/drawing/2014/main" id="{0BCC3DC8-BDE4-4B07-A8CA-0321A36435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482052" y="4333875"/>
            <a:ext cx="2338493" cy="12192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Imagens de outros itens que representam a Era</a:t>
            </a:r>
          </a:p>
        </p:txBody>
      </p:sp>
      <p:sp>
        <p:nvSpPr>
          <p:cNvPr id="21" name="Espaço Reservado para Texto 20">
            <a:extLst>
              <a:ext uri="{FF2B5EF4-FFF2-40B4-BE49-F238E27FC236}">
                <a16:creationId xmlns:a16="http://schemas.microsoft.com/office/drawing/2014/main" id="{2E769B50-B286-4700-AFD4-EFDA8F2FBA0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16900" y="2507046"/>
            <a:ext cx="2679698" cy="3349763"/>
          </a:xfrm>
        </p:spPr>
        <p:txBody>
          <a:bodyPr rtlCol="0"/>
          <a:lstStyle>
            <a:lvl1pPr marL="0" indent="0" algn="r">
              <a:buNone/>
              <a:defRPr/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 rtl="0"/>
            <a:r>
              <a:rPr lang="pt-BR" noProof="0"/>
              <a:t>Subcabeçalho</a:t>
            </a:r>
          </a:p>
        </p:txBody>
      </p:sp>
    </p:spTree>
    <p:extLst>
      <p:ext uri="{BB962C8B-B14F-4D97-AF65-F5344CB8AC3E}">
        <p14:creationId xmlns:p14="http://schemas.microsoft.com/office/powerpoint/2010/main" val="4260075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>
            <a:extLst>
              <a:ext uri="{FF2B5EF4-FFF2-40B4-BE49-F238E27FC236}">
                <a16:creationId xmlns:a16="http://schemas.microsoft.com/office/drawing/2014/main" id="{13CE66FB-7564-43B1-9A0A-6594394A243B}"/>
              </a:ext>
            </a:extLst>
          </p:cNvPr>
          <p:cNvSpPr/>
          <p:nvPr userDrawn="1"/>
        </p:nvSpPr>
        <p:spPr>
          <a:xfrm>
            <a:off x="476250" y="476250"/>
            <a:ext cx="11239500" cy="59245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D335E96D-A567-4898-B2BA-3B8C2F40BA6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2000" y="567000"/>
            <a:ext cx="11088000" cy="5724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6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BR" noProof="0"/>
              <a:t>Inserir uma imagem icônica da Era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5402" y="692939"/>
            <a:ext cx="9601196" cy="751418"/>
          </a:xfrm>
        </p:spPr>
        <p:txBody>
          <a:bodyPr rtlCol="0"/>
          <a:lstStyle/>
          <a:p>
            <a:pPr rtl="0"/>
            <a:r>
              <a:rPr lang="pt-BR" noProof="0"/>
              <a:t>Clique para editar o estilo do título Mestre</a:t>
            </a:r>
          </a:p>
        </p:txBody>
      </p:sp>
      <p:pic>
        <p:nvPicPr>
          <p:cNvPr id="7" name="Imagem 6" descr="HD-PanelContent-GrommetsCombined.png">
            <a:extLst>
              <a:ext uri="{FF2B5EF4-FFF2-40B4-BE49-F238E27FC236}">
                <a16:creationId xmlns:a16="http://schemas.microsoft.com/office/drawing/2014/main" id="{EE5D561D-B993-4D57-A306-77777AD909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61" y="63106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m 7" descr="HD-PanelContent-GrommetsCombined.png">
            <a:extLst>
              <a:ext uri="{FF2B5EF4-FFF2-40B4-BE49-F238E27FC236}">
                <a16:creationId xmlns:a16="http://schemas.microsoft.com/office/drawing/2014/main" id="{56E46F13-579D-42C5-8CB9-411911275F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2858" y="63106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m 8" descr="HD-PanelContent-GrommetsCombined.png">
            <a:extLst>
              <a:ext uri="{FF2B5EF4-FFF2-40B4-BE49-F238E27FC236}">
                <a16:creationId xmlns:a16="http://schemas.microsoft.com/office/drawing/2014/main" id="{E055F617-AE0E-412B-BD58-B6C6F1E57E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61" y="599602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m 9" descr="HD-PanelContent-GrommetsCombined.png">
            <a:extLst>
              <a:ext uri="{FF2B5EF4-FFF2-40B4-BE49-F238E27FC236}">
                <a16:creationId xmlns:a16="http://schemas.microsoft.com/office/drawing/2014/main" id="{E6A3ABD2-1E11-490E-83ED-21CCB1878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2858" y="599602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828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foto da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1295401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0C1D1F-70C6-4CA7-B9D3-A8F85D1D0B6E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6801681" y="1316976"/>
            <a:ext cx="4037344" cy="5975391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5372113" y="869568"/>
            <a:ext cx="5703690" cy="4902845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5584031" y="1077708"/>
            <a:ext cx="5279854" cy="4486565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</p:spTree>
    <p:extLst>
      <p:ext uri="{BB962C8B-B14F-4D97-AF65-F5344CB8AC3E}">
        <p14:creationId xmlns:p14="http://schemas.microsoft.com/office/powerpoint/2010/main" val="168386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e conteúd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HD-PanelContent-GrommetsCombined.png">
            <a:extLst>
              <a:ext uri="{FF2B5EF4-FFF2-40B4-BE49-F238E27FC236}">
                <a16:creationId xmlns:a16="http://schemas.microsoft.com/office/drawing/2014/main" id="{7BD0150C-9F76-4D95-80BF-675693B48F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1295401" y="2421466"/>
            <a:ext cx="46696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4669664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1295401" y="2556932"/>
            <a:ext cx="4669666" cy="3318936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42AF3D-9287-4D4B-AB24-0A41A8535A67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id="{68FEA8B0-7C15-481C-885B-E54C78BC32E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26935" y="982132"/>
            <a:ext cx="4669666" cy="4126581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4" name="Espaço Reservado para Texto 13">
            <a:extLst>
              <a:ext uri="{FF2B5EF4-FFF2-40B4-BE49-F238E27FC236}">
                <a16:creationId xmlns:a16="http://schemas.microsoft.com/office/drawing/2014/main" id="{8DCEB7F9-6056-41AE-93D6-C5D4C94C8F5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1043309">
            <a:off x="8122162" y="5338536"/>
            <a:ext cx="2746356" cy="425315"/>
          </a:xfrm>
        </p:spPr>
        <p:txBody>
          <a:bodyPr rtlCol="0"/>
          <a:lstStyle>
            <a:lvl1pPr marL="0" indent="0" algn="r">
              <a:buNone/>
              <a:defRPr i="0">
                <a:latin typeface="Lucida Handwriting" panose="03010101010101010101" pitchFamily="66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pt-BR" noProof="0"/>
              <a:t>Geração XYZ</a:t>
            </a:r>
          </a:p>
        </p:txBody>
      </p:sp>
    </p:spTree>
    <p:extLst>
      <p:ext uri="{BB962C8B-B14F-4D97-AF65-F5344CB8AC3E}">
        <p14:creationId xmlns:p14="http://schemas.microsoft.com/office/powerpoint/2010/main" val="145577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ês pon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5400" y="979709"/>
            <a:ext cx="9601197" cy="1822514"/>
          </a:xfrm>
        </p:spPr>
        <p:txBody>
          <a:bodyPr rtlCol="0" anchor="b">
            <a:normAutofit/>
          </a:bodyPr>
          <a:lstStyle>
            <a:lvl1pPr algn="ctr">
              <a:defRPr sz="44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0" y="3073155"/>
            <a:ext cx="9601197" cy="52039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62E58F-5B4E-4CDC-A8EE-E59E0DD9A049}" type="datetime1">
              <a:rPr lang="pt-BR" noProof="0" smtClean="0"/>
              <a:t>30/06/2021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6" name="Conector reto 15"/>
          <p:cNvCxnSpPr/>
          <p:nvPr/>
        </p:nvCxnSpPr>
        <p:spPr>
          <a:xfrm>
            <a:off x="1296884" y="2937688"/>
            <a:ext cx="960120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id="{4202A890-9091-4399-80AF-8AF212A1ED4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1295401" y="3864479"/>
            <a:ext cx="2952000" cy="1109133"/>
          </a:xfrm>
          <a:ln w="44450" cap="sq" cmpd="thinThick">
            <a:solidFill>
              <a:schemeClr val="accent1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F1661F6C-2BB1-41AF-BF4C-144E940F7B25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20000" y="3864479"/>
            <a:ext cx="2952000" cy="1109133"/>
          </a:xfrm>
          <a:ln w="44450" cap="sq" cmpd="thinThick">
            <a:solidFill>
              <a:schemeClr val="accent3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3AFB258B-8362-4F6C-94EF-7C1F32CEBF2D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7944598" y="3864479"/>
            <a:ext cx="2952000" cy="1109133"/>
          </a:xfrm>
          <a:ln w="44450" cap="sq" cmpd="thinThick">
            <a:solidFill>
              <a:schemeClr val="accent2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</p:spTree>
    <p:extLst>
      <p:ext uri="{BB962C8B-B14F-4D97-AF65-F5344CB8AC3E}">
        <p14:creationId xmlns:p14="http://schemas.microsoft.com/office/powerpoint/2010/main" val="3672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HD-PanelContent-GrommetsCombined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25FFDBAB-0ADC-4580-A8D5-464BE8280CAC}" type="datetime1">
              <a:rPr lang="pt-BR" noProof="0" smtClean="0"/>
              <a:t>30/06/2021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54342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71" r:id="rId10"/>
    <p:sldLayoutId id="2147484172" r:id="rId11"/>
    <p:sldLayoutId id="2147484173" r:id="rId12"/>
    <p:sldLayoutId id="2147484193" r:id="rId13"/>
    <p:sldLayoutId id="2147484194" r:id="rId14"/>
    <p:sldLayoutId id="2147484174" r:id="rId15"/>
    <p:sldLayoutId id="2147484175" r:id="rId16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2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1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-BR" dirty="0"/>
              <a:t>Quinto update – grupo de ensino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0532A9-8597-4A5C-9C37-B6277AD70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Linhas gerais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693CE10-8D9D-4B34-A770-A192448866AC}"/>
              </a:ext>
            </a:extLst>
          </p:cNvPr>
          <p:cNvSpPr/>
          <p:nvPr/>
        </p:nvSpPr>
        <p:spPr>
          <a:xfrm>
            <a:off x="7140607" y="3169328"/>
            <a:ext cx="3639845" cy="17400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Projeto com o USP Escola burocraticamente está tudo certo e irá acontecer.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CDB738C-8BE3-4B68-ADA1-BE0537105E63}"/>
              </a:ext>
            </a:extLst>
          </p:cNvPr>
          <p:cNvSpPr/>
          <p:nvPr/>
        </p:nvSpPr>
        <p:spPr>
          <a:xfrm>
            <a:off x="1762219" y="3169328"/>
            <a:ext cx="3639845" cy="17400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Desenvolvimento do Itinerário.</a:t>
            </a:r>
          </a:p>
        </p:txBody>
      </p:sp>
    </p:spTree>
    <p:extLst>
      <p:ext uri="{BB962C8B-B14F-4D97-AF65-F5344CB8AC3E}">
        <p14:creationId xmlns:p14="http://schemas.microsoft.com/office/powerpoint/2010/main" val="1391046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BCE4115-CA67-4A51-AC21-56FCB8BB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Estrutura deste minicurso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BFBD063-6A6F-4BD9-9989-B829587D1DA7}"/>
              </a:ext>
            </a:extLst>
          </p:cNvPr>
          <p:cNvSpPr/>
          <p:nvPr/>
        </p:nvSpPr>
        <p:spPr>
          <a:xfrm>
            <a:off x="1628311" y="1606859"/>
            <a:ext cx="9268287" cy="7989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Em cada sábado a tarde, as aulas serão separadas em dois blocos de aproximadamente 1h50min, com 20 minutos de intervalo entre eles.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37F75E3-84D0-4D9A-81D0-5B0C28AF1DC9}"/>
              </a:ext>
            </a:extLst>
          </p:cNvPr>
          <p:cNvSpPr/>
          <p:nvPr/>
        </p:nvSpPr>
        <p:spPr>
          <a:xfrm>
            <a:off x="1859130" y="2568351"/>
            <a:ext cx="8620217" cy="4971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rgbClr val="FFFF00"/>
                </a:solidFill>
              </a:rPr>
              <a:t>1º Sábado (03/07/2021) – Física de Partículas 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4025B891-272C-46FF-9B7D-5E18C4ECBDE0}"/>
              </a:ext>
            </a:extLst>
          </p:cNvPr>
          <p:cNvSpPr/>
          <p:nvPr/>
        </p:nvSpPr>
        <p:spPr>
          <a:xfrm>
            <a:off x="1859130" y="3065501"/>
            <a:ext cx="8620217" cy="138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b="1" dirty="0"/>
              <a:t>Bloco A – 14:00 às 15:50</a:t>
            </a:r>
          </a:p>
          <a:p>
            <a:r>
              <a:rPr lang="pt-BR" b="1" dirty="0"/>
              <a:t>Ministrante: </a:t>
            </a:r>
            <a:r>
              <a:rPr lang="pt-BR" dirty="0"/>
              <a:t>João Pedro Ghidini(USP)</a:t>
            </a:r>
          </a:p>
          <a:p>
            <a:r>
              <a:rPr lang="pt-BR" b="1" dirty="0"/>
              <a:t>Assunto: </a:t>
            </a:r>
            <a:r>
              <a:rPr lang="pt-BR" dirty="0"/>
              <a:t>Questionário inicial sobre concepções prévias // Exposição e diálogo: Inovação curricular: por que, o que e como ensinar física de partículas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DB28C27-9537-469F-854E-1B466C1C438D}"/>
              </a:ext>
            </a:extLst>
          </p:cNvPr>
          <p:cNvSpPr/>
          <p:nvPr/>
        </p:nvSpPr>
        <p:spPr>
          <a:xfrm>
            <a:off x="1859130" y="4448198"/>
            <a:ext cx="8620217" cy="417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Intervalo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CD2D46E-4020-4B5A-9B2E-C4A15F2C06E2}"/>
              </a:ext>
            </a:extLst>
          </p:cNvPr>
          <p:cNvSpPr/>
          <p:nvPr/>
        </p:nvSpPr>
        <p:spPr>
          <a:xfrm>
            <a:off x="1859129" y="4865449"/>
            <a:ext cx="8620217" cy="138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b="1" dirty="0"/>
              <a:t>Bloco B – 16:00 às 18:00</a:t>
            </a:r>
          </a:p>
          <a:p>
            <a:r>
              <a:rPr lang="pt-BR" b="1" dirty="0"/>
              <a:t>Ministrante: </a:t>
            </a:r>
            <a:r>
              <a:rPr lang="pt-BR" dirty="0"/>
              <a:t>Marcelo Munhoz (USP)</a:t>
            </a:r>
          </a:p>
          <a:p>
            <a:r>
              <a:rPr lang="pt-BR" b="1" dirty="0"/>
              <a:t>Assunto: </a:t>
            </a:r>
            <a:r>
              <a:rPr lang="pt-BR" dirty="0"/>
              <a:t>De que tudo é feito e como enxergar o invisível – as principais contribuições da física de partículas para a nossa percepção da constituição da matéria</a:t>
            </a:r>
          </a:p>
        </p:txBody>
      </p:sp>
    </p:spTree>
    <p:extLst>
      <p:ext uri="{BB962C8B-B14F-4D97-AF65-F5344CB8AC3E}">
        <p14:creationId xmlns:p14="http://schemas.microsoft.com/office/powerpoint/2010/main" val="2626680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BCE4115-CA67-4A51-AC21-56FCB8BB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Estrutura deste minicurso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37F75E3-84D0-4D9A-81D0-5B0C28AF1DC9}"/>
              </a:ext>
            </a:extLst>
          </p:cNvPr>
          <p:cNvSpPr/>
          <p:nvPr/>
        </p:nvSpPr>
        <p:spPr>
          <a:xfrm>
            <a:off x="1785891" y="1849260"/>
            <a:ext cx="8620217" cy="4971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rgbClr val="FFFF00"/>
                </a:solidFill>
              </a:rPr>
              <a:t>2º Sábado (10/07/2021) – Física de Partículas 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4025B891-272C-46FF-9B7D-5E18C4ECBDE0}"/>
              </a:ext>
            </a:extLst>
          </p:cNvPr>
          <p:cNvSpPr/>
          <p:nvPr/>
        </p:nvSpPr>
        <p:spPr>
          <a:xfrm>
            <a:off x="1785891" y="2346410"/>
            <a:ext cx="8620217" cy="138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b="1" dirty="0"/>
              <a:t>Bloco A – 14:00 às 15:50</a:t>
            </a:r>
          </a:p>
          <a:p>
            <a:r>
              <a:rPr lang="pt-BR" b="1" dirty="0"/>
              <a:t>Ministrante:</a:t>
            </a:r>
            <a:r>
              <a:rPr lang="pt-BR" dirty="0"/>
              <a:t> Luiz Vitor de Souza </a:t>
            </a:r>
          </a:p>
          <a:p>
            <a:r>
              <a:rPr lang="pt-BR" b="1" dirty="0"/>
              <a:t>Assunto: </a:t>
            </a:r>
            <a:r>
              <a:rPr lang="pt-BR" dirty="0"/>
              <a:t>Particularidades da pesquisa em raios cósmicos: origem, natureza e como essas partículas interagem na atmosfera.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DB28C27-9537-469F-854E-1B466C1C438D}"/>
              </a:ext>
            </a:extLst>
          </p:cNvPr>
          <p:cNvSpPr/>
          <p:nvPr/>
        </p:nvSpPr>
        <p:spPr>
          <a:xfrm>
            <a:off x="1785891" y="3729107"/>
            <a:ext cx="8620217" cy="417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Intervalo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CD2D46E-4020-4B5A-9B2E-C4A15F2C06E2}"/>
              </a:ext>
            </a:extLst>
          </p:cNvPr>
          <p:cNvSpPr/>
          <p:nvPr/>
        </p:nvSpPr>
        <p:spPr>
          <a:xfrm>
            <a:off x="1785890" y="4146358"/>
            <a:ext cx="8620217" cy="138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b="1" dirty="0"/>
              <a:t>Bloco B – 16:00 às 18:00</a:t>
            </a:r>
          </a:p>
          <a:p>
            <a:r>
              <a:rPr lang="pt-BR" b="1" dirty="0"/>
              <a:t>Ministrantes: </a:t>
            </a:r>
            <a:r>
              <a:rPr lang="pt-BR" dirty="0"/>
              <a:t>Marco Leite e ?</a:t>
            </a:r>
          </a:p>
          <a:p>
            <a:r>
              <a:rPr lang="pt-BR" b="1" dirty="0"/>
              <a:t>Assunto: </a:t>
            </a:r>
            <a:r>
              <a:rPr lang="pt-BR" dirty="0"/>
              <a:t>Redes de colaboração na pesquisa de raios cósmico: como funciona o detector e o que aprendemos com ele</a:t>
            </a:r>
          </a:p>
        </p:txBody>
      </p:sp>
    </p:spTree>
    <p:extLst>
      <p:ext uri="{BB962C8B-B14F-4D97-AF65-F5344CB8AC3E}">
        <p14:creationId xmlns:p14="http://schemas.microsoft.com/office/powerpoint/2010/main" val="3849793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BCE4115-CA67-4A51-AC21-56FCB8BB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Estrutura deste minicurso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37F75E3-84D0-4D9A-81D0-5B0C28AF1DC9}"/>
              </a:ext>
            </a:extLst>
          </p:cNvPr>
          <p:cNvSpPr/>
          <p:nvPr/>
        </p:nvSpPr>
        <p:spPr>
          <a:xfrm>
            <a:off x="1785891" y="1849260"/>
            <a:ext cx="8620217" cy="4971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rgbClr val="FFFF00"/>
                </a:solidFill>
              </a:rPr>
              <a:t>3º Sábado (17/07/2021) – Física de Partículas 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4025B891-272C-46FF-9B7D-5E18C4ECBDE0}"/>
              </a:ext>
            </a:extLst>
          </p:cNvPr>
          <p:cNvSpPr/>
          <p:nvPr/>
        </p:nvSpPr>
        <p:spPr>
          <a:xfrm>
            <a:off x="1785891" y="2346410"/>
            <a:ext cx="8620217" cy="138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b="1" dirty="0"/>
              <a:t>Bloco A – 14:00 às 15:50</a:t>
            </a:r>
          </a:p>
          <a:p>
            <a:r>
              <a:rPr lang="pt-BR" b="1" dirty="0"/>
              <a:t>Ministrantes:</a:t>
            </a:r>
            <a:r>
              <a:rPr lang="pt-BR" dirty="0"/>
              <a:t> </a:t>
            </a:r>
            <a:r>
              <a:rPr lang="pt-BR" dirty="0" err="1"/>
              <a:t>Marisilvia</a:t>
            </a:r>
            <a:r>
              <a:rPr lang="pt-BR" dirty="0"/>
              <a:t> e ?</a:t>
            </a:r>
          </a:p>
          <a:p>
            <a:r>
              <a:rPr lang="pt-BR" b="1" dirty="0"/>
              <a:t>Assunto: </a:t>
            </a:r>
            <a:r>
              <a:rPr lang="pt-BR" dirty="0"/>
              <a:t>Como conseguir informações a partir dos dados: o uso do </a:t>
            </a:r>
            <a:r>
              <a:rPr lang="pt-BR" dirty="0" err="1"/>
              <a:t>Jupyter</a:t>
            </a:r>
            <a:r>
              <a:rPr lang="pt-BR" dirty="0"/>
              <a:t> para elaborar histogramas.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DB28C27-9537-469F-854E-1B466C1C438D}"/>
              </a:ext>
            </a:extLst>
          </p:cNvPr>
          <p:cNvSpPr/>
          <p:nvPr/>
        </p:nvSpPr>
        <p:spPr>
          <a:xfrm>
            <a:off x="1785891" y="3729107"/>
            <a:ext cx="8620217" cy="417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Intervalo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CD2D46E-4020-4B5A-9B2E-C4A15F2C06E2}"/>
              </a:ext>
            </a:extLst>
          </p:cNvPr>
          <p:cNvSpPr/>
          <p:nvPr/>
        </p:nvSpPr>
        <p:spPr>
          <a:xfrm>
            <a:off x="1785890" y="4146358"/>
            <a:ext cx="8620217" cy="138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b="1" dirty="0"/>
              <a:t>Bloco B – 16:00 às 18:00</a:t>
            </a:r>
          </a:p>
          <a:p>
            <a:r>
              <a:rPr lang="pt-BR" b="1" dirty="0"/>
              <a:t>Ministrante: </a:t>
            </a:r>
            <a:r>
              <a:rPr lang="pt-BR" dirty="0"/>
              <a:t>João Pedro Ghidini (USP)</a:t>
            </a:r>
          </a:p>
          <a:p>
            <a:r>
              <a:rPr lang="pt-BR" b="1" dirty="0"/>
              <a:t>Assunto: </a:t>
            </a:r>
            <a:r>
              <a:rPr lang="pt-BR" dirty="0"/>
              <a:t>Para além do método científico: contribuições da história e filosofia da ciência para pensarmos o ensino de Raios Cósmicos.</a:t>
            </a:r>
          </a:p>
        </p:txBody>
      </p:sp>
    </p:spTree>
    <p:extLst>
      <p:ext uri="{BB962C8B-B14F-4D97-AF65-F5344CB8AC3E}">
        <p14:creationId xmlns:p14="http://schemas.microsoft.com/office/powerpoint/2010/main" val="4146854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BCE4115-CA67-4A51-AC21-56FCB8BB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Estrutura deste minicurso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37F75E3-84D0-4D9A-81D0-5B0C28AF1DC9}"/>
              </a:ext>
            </a:extLst>
          </p:cNvPr>
          <p:cNvSpPr/>
          <p:nvPr/>
        </p:nvSpPr>
        <p:spPr>
          <a:xfrm>
            <a:off x="1785891" y="1849260"/>
            <a:ext cx="8620217" cy="4971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rgbClr val="FFFF00"/>
                </a:solidFill>
              </a:rPr>
              <a:t>4º Sábado (24/07/2021) – Física de Partículas 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4025B891-272C-46FF-9B7D-5E18C4ECBDE0}"/>
              </a:ext>
            </a:extLst>
          </p:cNvPr>
          <p:cNvSpPr/>
          <p:nvPr/>
        </p:nvSpPr>
        <p:spPr>
          <a:xfrm>
            <a:off x="1785891" y="2346410"/>
            <a:ext cx="8620217" cy="138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b="1" dirty="0"/>
              <a:t>Bloco A – 14:00 às 15:50</a:t>
            </a:r>
          </a:p>
          <a:p>
            <a:r>
              <a:rPr lang="pt-BR" b="1" dirty="0"/>
              <a:t>Ministrante:</a:t>
            </a:r>
            <a:r>
              <a:rPr lang="pt-BR" dirty="0"/>
              <a:t> João Pedro Ghidini (USP)</a:t>
            </a:r>
          </a:p>
          <a:p>
            <a:r>
              <a:rPr lang="pt-BR" b="1" dirty="0"/>
              <a:t>Assunto: </a:t>
            </a:r>
            <a:r>
              <a:rPr lang="pt-BR" dirty="0"/>
              <a:t>Como utilizar o detector de raios cósmicos nas escolas: propostas de minicursos.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DB28C27-9537-469F-854E-1B466C1C438D}"/>
              </a:ext>
            </a:extLst>
          </p:cNvPr>
          <p:cNvSpPr/>
          <p:nvPr/>
        </p:nvSpPr>
        <p:spPr>
          <a:xfrm>
            <a:off x="1785891" y="3729107"/>
            <a:ext cx="8620217" cy="417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Intervalo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CD2D46E-4020-4B5A-9B2E-C4A15F2C06E2}"/>
              </a:ext>
            </a:extLst>
          </p:cNvPr>
          <p:cNvSpPr/>
          <p:nvPr/>
        </p:nvSpPr>
        <p:spPr>
          <a:xfrm>
            <a:off x="1785890" y="4146358"/>
            <a:ext cx="8620217" cy="138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b="1" dirty="0"/>
              <a:t>Bloco B – 16:10 às 18:00</a:t>
            </a:r>
          </a:p>
          <a:p>
            <a:r>
              <a:rPr lang="pt-BR" b="1" dirty="0"/>
              <a:t>Mediador:</a:t>
            </a:r>
            <a:r>
              <a:rPr lang="pt-BR" dirty="0"/>
              <a:t> João Pedro Ghidini (USP)</a:t>
            </a:r>
          </a:p>
          <a:p>
            <a:r>
              <a:rPr lang="pt-BR" b="1" dirty="0"/>
              <a:t>Assunto: </a:t>
            </a:r>
            <a:r>
              <a:rPr lang="pt-BR" dirty="0"/>
              <a:t>Trocas de experiência e convite especial.</a:t>
            </a:r>
          </a:p>
        </p:txBody>
      </p:sp>
    </p:spTree>
    <p:extLst>
      <p:ext uri="{BB962C8B-B14F-4D97-AF65-F5344CB8AC3E}">
        <p14:creationId xmlns:p14="http://schemas.microsoft.com/office/powerpoint/2010/main" val="2735256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Obrigado pela atenção</a:t>
            </a:r>
          </a:p>
        </p:txBody>
      </p:sp>
    </p:spTree>
    <p:extLst>
      <p:ext uri="{BB962C8B-B14F-4D97-AF65-F5344CB8AC3E}">
        <p14:creationId xmlns:p14="http://schemas.microsoft.com/office/powerpoint/2010/main" val="2394598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ânico">
  <a:themeElements>
    <a:clrScheme name="Custom 162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CBAF62"/>
      </a:accent1>
      <a:accent2>
        <a:srgbClr val="4096B0"/>
      </a:accent2>
      <a:accent3>
        <a:srgbClr val="803348"/>
      </a:accent3>
      <a:accent4>
        <a:srgbClr val="8E684C"/>
      </a:accent4>
      <a:accent5>
        <a:srgbClr val="AB946B"/>
      </a:accent5>
      <a:accent6>
        <a:srgbClr val="803348"/>
      </a:accent6>
      <a:hlink>
        <a:srgbClr val="86724D"/>
      </a:hlink>
      <a:folHlink>
        <a:srgbClr val="CBAF62"/>
      </a:folHlink>
    </a:clrScheme>
    <a:fontScheme name="Custom 169">
      <a:majorFont>
        <a:latin typeface="Rockwell"/>
        <a:ea typeface=""/>
        <a:cs typeface=""/>
      </a:majorFont>
      <a:minorFont>
        <a:latin typeface="Trebuchet MS"/>
        <a:ea typeface=""/>
        <a:cs typeface="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104261_TF66931312" id="{7C0F934D-1962-4775-9C12-531AF0CC4BE2}" vid="{01FF5768-21C0-4592-B395-50DC859A3DB9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24EDED3-7967-4EF0-BE85-F4606019A9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11D34D-75D2-4894-A4B9-B889F28CA1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B8FAC4-99E7-4CF2-AA4F-E5F48F87B54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Máquina do tempo digital</Template>
  <TotalTime>13</TotalTime>
  <Words>372</Words>
  <Application>Microsoft Office PowerPoint</Application>
  <PresentationFormat>Widescreen</PresentationFormat>
  <Paragraphs>44</Paragraphs>
  <Slides>7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3" baseType="lpstr">
      <vt:lpstr>Arial</vt:lpstr>
      <vt:lpstr>Calibri</vt:lpstr>
      <vt:lpstr>Lucida Handwriting</vt:lpstr>
      <vt:lpstr>Rockwell</vt:lpstr>
      <vt:lpstr>Trebuchet MS</vt:lpstr>
      <vt:lpstr>Orgânico</vt:lpstr>
      <vt:lpstr>Quinto update – grupo de ensino</vt:lpstr>
      <vt:lpstr>Linhas gerais</vt:lpstr>
      <vt:lpstr>Estrutura deste minicurso</vt:lpstr>
      <vt:lpstr>Estrutura deste minicurso</vt:lpstr>
      <vt:lpstr>Estrutura deste minicurso</vt:lpstr>
      <vt:lpstr>Estrutura deste minicurso</vt:lpstr>
      <vt:lpstr>Obrigado pela atenção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Quinto update – grupo de ensino</dc:title>
  <dc:creator>Joao</dc:creator>
  <cp:lastModifiedBy>Joao</cp:lastModifiedBy>
  <cp:revision>4</cp:revision>
  <dcterms:created xsi:type="dcterms:W3CDTF">2021-06-30T17:42:19Z</dcterms:created>
  <dcterms:modified xsi:type="dcterms:W3CDTF">2021-06-30T17:55:54Z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