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Raleway"/>
      <p:regular r:id="rId24"/>
      <p:bold r:id="rId25"/>
      <p:italic r:id="rId26"/>
      <p:boldItalic r:id="rId27"/>
    </p:embeddedFont>
    <p:embeddedFont>
      <p:font typeface="Lato"/>
      <p:regular r:id="rId28"/>
      <p:bold r:id="rId29"/>
      <p:italic r:id="rId30"/>
      <p:boldItalic r:id="rId31"/>
    </p:embeddedFont>
    <p:embeddedFont>
      <p:font typeface="Raleway Thin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aleway-regular.fntdata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aleway-italic.fntdata"/><Relationship Id="rId25" Type="http://schemas.openxmlformats.org/officeDocument/2006/relationships/font" Target="fonts/Raleway-bold.fntdata"/><Relationship Id="rId28" Type="http://schemas.openxmlformats.org/officeDocument/2006/relationships/font" Target="fonts/Lato-regular.fntdata"/><Relationship Id="rId27" Type="http://schemas.openxmlformats.org/officeDocument/2006/relationships/font" Target="fonts/Raleway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boldItalic.fntdata"/><Relationship Id="rId30" Type="http://schemas.openxmlformats.org/officeDocument/2006/relationships/font" Target="fonts/Lato-italic.fntdata"/><Relationship Id="rId11" Type="http://schemas.openxmlformats.org/officeDocument/2006/relationships/slide" Target="slides/slide6.xml"/><Relationship Id="rId33" Type="http://schemas.openxmlformats.org/officeDocument/2006/relationships/font" Target="fonts/RalewayThin-bold.fntdata"/><Relationship Id="rId10" Type="http://schemas.openxmlformats.org/officeDocument/2006/relationships/slide" Target="slides/slide5.xml"/><Relationship Id="rId32" Type="http://schemas.openxmlformats.org/officeDocument/2006/relationships/font" Target="fonts/RalewayThin-regular.fntdata"/><Relationship Id="rId13" Type="http://schemas.openxmlformats.org/officeDocument/2006/relationships/slide" Target="slides/slide8.xml"/><Relationship Id="rId35" Type="http://schemas.openxmlformats.org/officeDocument/2006/relationships/font" Target="fonts/RalewayThin-boldItalic.fntdata"/><Relationship Id="rId12" Type="http://schemas.openxmlformats.org/officeDocument/2006/relationships/slide" Target="slides/slide7.xml"/><Relationship Id="rId34" Type="http://schemas.openxmlformats.org/officeDocument/2006/relationships/font" Target="fonts/RalewayThin-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ae753cbdbd_0_7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ae753cbdbd_0_7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ae753cbdbd_0_9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ae753cbdbd_0_9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ae753cbdbd_2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ae753cbdbd_2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ae753cbdbd_2_3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ae753cbdbd_2_3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bd22264ab8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bd22264ab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ba57abfd4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ba57abfd4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bd0f78702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bd0f78702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bd0f787023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bd0f787023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ae753cbdbd_2_6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ae753cbdbd_2_6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ae753cbdbd_0_2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ae753cbdbd_0_2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bd0f787023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bd0f787023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ae753cbdbd_0_3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ae753cbdbd_0_3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ae753cbdbd_0_4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ae753cbdbd_0_4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ae753cbdbd_0_4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ae753cbdbd_0_4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ae753cbdbd_0_4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ae753cbdbd_0_4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ae753cbdbd_0_5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ae753cbdbd_0_5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ae753cbdbd_0_8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ae753cbdbd_0_8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png"/><Relationship Id="rId4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png"/><Relationship Id="rId4" Type="http://schemas.openxmlformats.org/officeDocument/2006/relationships/image" Target="../media/image14.png"/><Relationship Id="rId5" Type="http://schemas.openxmlformats.org/officeDocument/2006/relationships/image" Target="../media/image16.png"/><Relationship Id="rId6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5.png"/><Relationship Id="rId4" Type="http://schemas.openxmlformats.org/officeDocument/2006/relationships/image" Target="../media/image23.png"/><Relationship Id="rId5" Type="http://schemas.openxmlformats.org/officeDocument/2006/relationships/image" Target="../media/image22.png"/><Relationship Id="rId6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png"/><Relationship Id="rId4" Type="http://schemas.openxmlformats.org/officeDocument/2006/relationships/image" Target="../media/image24.png"/><Relationship Id="rId5" Type="http://schemas.openxmlformats.org/officeDocument/2006/relationships/image" Target="../media/image27.png"/><Relationship Id="rId6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forms.gle/FogFVAierEoanSJQ8" TargetMode="External"/><Relationship Id="rId4" Type="http://schemas.openxmlformats.org/officeDocument/2006/relationships/hyperlink" Target="https://forms.gle/iYrVUE3PPMgkfhB86" TargetMode="External"/><Relationship Id="rId5" Type="http://schemas.openxmlformats.org/officeDocument/2006/relationships/hyperlink" Target="https://docs.google.com/document/d/1V0UuCwRLlWq6Fz_eFlJqmi6qCOE6iZFax6oA1AZuv6o/edit?usp=sharing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6.png"/><Relationship Id="rId5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7.png"/><Relationship Id="rId5" Type="http://schemas.openxmlformats.org/officeDocument/2006/relationships/image" Target="../media/image4.png"/><Relationship Id="rId6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/>
        </p:nvSpPr>
        <p:spPr>
          <a:xfrm>
            <a:off x="1467625" y="2675613"/>
            <a:ext cx="6409200" cy="10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>
                <a:solidFill>
                  <a:schemeClr val="accent1"/>
                </a:solidFill>
                <a:latin typeface="Raleway Thin"/>
                <a:ea typeface="Raleway Thin"/>
                <a:cs typeface="Raleway Thin"/>
                <a:sym typeface="Raleway Thin"/>
              </a:rPr>
              <a:t>Dados Filtrados ENEM 2017; 2018; 2019</a:t>
            </a:r>
            <a:endParaRPr sz="1900">
              <a:solidFill>
                <a:schemeClr val="accent1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>
                <a:solidFill>
                  <a:schemeClr val="accent1"/>
                </a:solidFill>
                <a:latin typeface="Raleway Thin"/>
                <a:ea typeface="Raleway Thin"/>
                <a:cs typeface="Raleway Thin"/>
                <a:sym typeface="Raleway Thin"/>
              </a:rPr>
              <a:t>e Dados Gerais das Escolas Parceiras</a:t>
            </a:r>
            <a:r>
              <a:rPr b="1" lang="pt-BR" sz="20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endParaRPr b="1" sz="20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7" name="Google Shape;87;p13"/>
          <p:cNvSpPr txBox="1"/>
          <p:nvPr/>
        </p:nvSpPr>
        <p:spPr>
          <a:xfrm>
            <a:off x="4887675" y="3853775"/>
            <a:ext cx="4256400" cy="12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Amanda Cecilia Silva</a:t>
            </a:r>
            <a:endParaRPr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amanda.cecilia.silva@usp.br</a:t>
            </a:r>
            <a:endParaRPr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Fontes: Microdados do ENEM 2017, 2018 e 2019</a:t>
            </a:r>
            <a:endParaRPr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IBGE. Programa das Nações Unidas para o Desenvolvimento - PNUD 2010</a:t>
            </a:r>
            <a:endParaRPr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8" name="Google Shape;88;p13"/>
          <p:cNvSpPr txBox="1"/>
          <p:nvPr/>
        </p:nvSpPr>
        <p:spPr>
          <a:xfrm>
            <a:off x="727950" y="1488150"/>
            <a:ext cx="7688100" cy="10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b="1" lang="pt-BR" sz="292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Mapeamento dos contextos escolares como processo preliminar da avaliação</a:t>
            </a:r>
            <a:endParaRPr b="1" sz="1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/>
          <p:nvPr/>
        </p:nvSpPr>
        <p:spPr>
          <a:xfrm>
            <a:off x="323150" y="26925"/>
            <a:ext cx="86982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700">
                <a:latin typeface="Raleway"/>
                <a:ea typeface="Raleway"/>
                <a:cs typeface="Raleway"/>
                <a:sym typeface="Raleway"/>
              </a:rPr>
              <a:t>Desempenho na prova de Ciências da Natureza (CN) de acordo com o Município</a:t>
            </a:r>
            <a:endParaRPr b="1" sz="17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5" name="Google Shape;155;p22" title="Gráfico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3150" y="521150"/>
            <a:ext cx="8563523" cy="194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2" title="Gráfico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1125" y="2547700"/>
            <a:ext cx="8182252" cy="2437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3" title="Gráfico"/>
          <p:cNvPicPr preferRelativeResize="0"/>
          <p:nvPr/>
        </p:nvPicPr>
        <p:blipFill rotWithShape="1">
          <a:blip r:embed="rId3">
            <a:alphaModFix/>
          </a:blip>
          <a:srcRect b="4231" l="1043" r="2338" t="5352"/>
          <a:stretch/>
        </p:blipFill>
        <p:spPr>
          <a:xfrm>
            <a:off x="4743425" y="680525"/>
            <a:ext cx="4279401" cy="213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3" title="Gráfico"/>
          <p:cNvPicPr preferRelativeResize="0"/>
          <p:nvPr/>
        </p:nvPicPr>
        <p:blipFill rotWithShape="1">
          <a:blip r:embed="rId4">
            <a:alphaModFix/>
          </a:blip>
          <a:srcRect b="3116" l="2363" r="3082" t="3851"/>
          <a:stretch/>
        </p:blipFill>
        <p:spPr>
          <a:xfrm>
            <a:off x="4743425" y="2817750"/>
            <a:ext cx="4279401" cy="2260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3" title="Gráfico"/>
          <p:cNvPicPr preferRelativeResize="0"/>
          <p:nvPr/>
        </p:nvPicPr>
        <p:blipFill rotWithShape="1">
          <a:blip r:embed="rId5">
            <a:alphaModFix/>
          </a:blip>
          <a:srcRect b="4064" l="2268" r="3204" t="3565"/>
          <a:stretch/>
        </p:blipFill>
        <p:spPr>
          <a:xfrm>
            <a:off x="372687" y="2847850"/>
            <a:ext cx="4157337" cy="213722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3"/>
          <p:cNvSpPr txBox="1"/>
          <p:nvPr/>
        </p:nvSpPr>
        <p:spPr>
          <a:xfrm>
            <a:off x="445050" y="80700"/>
            <a:ext cx="82539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1A1A1A"/>
                </a:solidFill>
                <a:latin typeface="Raleway"/>
                <a:ea typeface="Raleway"/>
                <a:cs typeface="Raleway"/>
                <a:sym typeface="Raleway"/>
              </a:rPr>
              <a:t>Desempenho em Ciências da Natureza (CN) Enem 2017 Escolas Parceiras</a:t>
            </a:r>
            <a:endParaRPr b="1" sz="1800">
              <a:solidFill>
                <a:srgbClr val="1A1A1A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65" name="Google Shape;165;p23" title="Gráfico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676" y="886323"/>
            <a:ext cx="4376025" cy="13388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4"/>
          <p:cNvSpPr txBox="1"/>
          <p:nvPr/>
        </p:nvSpPr>
        <p:spPr>
          <a:xfrm>
            <a:off x="445050" y="80700"/>
            <a:ext cx="82539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1A1A1A"/>
                </a:solidFill>
                <a:latin typeface="Raleway"/>
                <a:ea typeface="Raleway"/>
                <a:cs typeface="Raleway"/>
                <a:sym typeface="Raleway"/>
              </a:rPr>
              <a:t>Desempenho em Ciências da Natureza (CN) Enem 2018 Escolas Parceiras</a:t>
            </a:r>
            <a:endParaRPr b="1" sz="1800">
              <a:solidFill>
                <a:srgbClr val="1A1A1A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1" name="Google Shape;171;p24" title="Gráfico"/>
          <p:cNvPicPr preferRelativeResize="0"/>
          <p:nvPr/>
        </p:nvPicPr>
        <p:blipFill rotWithShape="1">
          <a:blip r:embed="rId3">
            <a:alphaModFix/>
          </a:blip>
          <a:srcRect b="4125" l="2286" r="3613" t="4189"/>
          <a:stretch/>
        </p:blipFill>
        <p:spPr>
          <a:xfrm>
            <a:off x="290225" y="2868375"/>
            <a:ext cx="4187526" cy="2255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4" title="Gráfico"/>
          <p:cNvPicPr preferRelativeResize="0"/>
          <p:nvPr/>
        </p:nvPicPr>
        <p:blipFill rotWithShape="1">
          <a:blip r:embed="rId4">
            <a:alphaModFix/>
          </a:blip>
          <a:srcRect b="4017" l="2222" r="3196" t="3833"/>
          <a:stretch/>
        </p:blipFill>
        <p:spPr>
          <a:xfrm>
            <a:off x="4779950" y="518775"/>
            <a:ext cx="4187526" cy="2255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4" title="Gráfico"/>
          <p:cNvPicPr preferRelativeResize="0"/>
          <p:nvPr/>
        </p:nvPicPr>
        <p:blipFill rotWithShape="1">
          <a:blip r:embed="rId5">
            <a:alphaModFix/>
          </a:blip>
          <a:srcRect b="4174" l="2012" r="2137" t="2437"/>
          <a:stretch/>
        </p:blipFill>
        <p:spPr>
          <a:xfrm>
            <a:off x="4779950" y="2868375"/>
            <a:ext cx="4187526" cy="2255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4" title="Gráfico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5976" y="886323"/>
            <a:ext cx="4376025" cy="13388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5"/>
          <p:cNvSpPr txBox="1"/>
          <p:nvPr/>
        </p:nvSpPr>
        <p:spPr>
          <a:xfrm>
            <a:off x="445050" y="80700"/>
            <a:ext cx="82539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1A1A1A"/>
                </a:solidFill>
                <a:latin typeface="Raleway"/>
                <a:ea typeface="Raleway"/>
                <a:cs typeface="Raleway"/>
                <a:sym typeface="Raleway"/>
              </a:rPr>
              <a:t>Desempenho em Ciências da Natureza (CN) Enem 2019 Escolas Parceiras</a:t>
            </a:r>
            <a:endParaRPr b="1" sz="1800">
              <a:solidFill>
                <a:srgbClr val="1A1A1A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80" name="Google Shape;180;p25" title="Gráfico"/>
          <p:cNvPicPr preferRelativeResize="0"/>
          <p:nvPr/>
        </p:nvPicPr>
        <p:blipFill rotWithShape="1">
          <a:blip r:embed="rId3">
            <a:alphaModFix/>
          </a:blip>
          <a:srcRect b="3762" l="1278" r="3283" t="4232"/>
          <a:stretch/>
        </p:blipFill>
        <p:spPr>
          <a:xfrm>
            <a:off x="445050" y="2852125"/>
            <a:ext cx="4133265" cy="22619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5" title="Gráfico"/>
          <p:cNvPicPr preferRelativeResize="0"/>
          <p:nvPr/>
        </p:nvPicPr>
        <p:blipFill rotWithShape="1">
          <a:blip r:embed="rId4">
            <a:alphaModFix/>
          </a:blip>
          <a:srcRect b="0" l="2224" r="2727" t="3222"/>
          <a:stretch/>
        </p:blipFill>
        <p:spPr>
          <a:xfrm>
            <a:off x="4815700" y="470525"/>
            <a:ext cx="4120650" cy="2381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5" title="Gráfico"/>
          <p:cNvPicPr preferRelativeResize="0"/>
          <p:nvPr/>
        </p:nvPicPr>
        <p:blipFill rotWithShape="1">
          <a:blip r:embed="rId5">
            <a:alphaModFix/>
          </a:blip>
          <a:srcRect b="3791" l="1922" r="2912" t="4178"/>
          <a:stretch/>
        </p:blipFill>
        <p:spPr>
          <a:xfrm>
            <a:off x="4815694" y="2852125"/>
            <a:ext cx="4120644" cy="22619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5" title="Gráfico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5976" y="886323"/>
            <a:ext cx="4376025" cy="13388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6"/>
          <p:cNvSpPr txBox="1"/>
          <p:nvPr/>
        </p:nvSpPr>
        <p:spPr>
          <a:xfrm>
            <a:off x="727650" y="1741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1A1A1A"/>
                </a:solidFill>
                <a:latin typeface="Raleway"/>
                <a:ea typeface="Raleway"/>
                <a:cs typeface="Raleway"/>
                <a:sym typeface="Raleway"/>
              </a:rPr>
              <a:t>Breve Reflexão IDHM e Desempenho CN ENEM</a:t>
            </a:r>
            <a:endParaRPr b="1" sz="2400">
              <a:solidFill>
                <a:srgbClr val="1A1A1A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89" name="Google Shape;189;p26"/>
          <p:cNvSpPr txBox="1"/>
          <p:nvPr/>
        </p:nvSpPr>
        <p:spPr>
          <a:xfrm>
            <a:off x="727650" y="938275"/>
            <a:ext cx="7688700" cy="403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-Todos os municípios têm IDHM dentro das faixas tidas como “alto”  e “muito alto”, indicando que em termos de longevidade, renda e educação, trata-se de uma seleção de municípios com desenvolvimento semelhante. Ainda assim, é possível observar que participantes que residem em municípios cujo IDHM seja “muito alto”, ou o mais próximo dessa faixa, têm desempenho em CN melhor que a média nacional;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-Análise breve demonstra que os dados dão abertura para problematizar e buscar respostas acerca de questões como o peso dos fatores “tipo de escola/dependência administrativa da escola (Federal, Estadual, Municipal ou Privada)” e  “índice de desenvolvimento humano de cada município (IDHM)”,  na distribuição das notas das provas de Ciências da Natureza; 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7"/>
          <p:cNvSpPr txBox="1"/>
          <p:nvPr>
            <p:ph type="title"/>
          </p:nvPr>
        </p:nvSpPr>
        <p:spPr>
          <a:xfrm>
            <a:off x="665400" y="1352625"/>
            <a:ext cx="3300900" cy="76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/>
              <a:t>Questionários</a:t>
            </a:r>
            <a:endParaRPr sz="3000"/>
          </a:p>
        </p:txBody>
      </p:sp>
      <p:sp>
        <p:nvSpPr>
          <p:cNvPr id="195" name="Google Shape;195;p27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-Justificativas e objetivos: Mapeamento</a:t>
            </a:r>
            <a:endParaRPr sz="2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2000"/>
              <a:t>-Elaboração e aplicação Questionário Piloto</a:t>
            </a:r>
            <a:endParaRPr sz="2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2000"/>
              <a:t>-Observações e alterações</a:t>
            </a:r>
            <a:endParaRPr sz="2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196" name="Google Shape;196;p27"/>
          <p:cNvSpPr txBox="1"/>
          <p:nvPr/>
        </p:nvSpPr>
        <p:spPr>
          <a:xfrm>
            <a:off x="0" y="2417100"/>
            <a:ext cx="4631700" cy="12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Piloto:</a:t>
            </a:r>
            <a:r>
              <a:rPr lang="pt-BR" sz="1300"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3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https://forms.gle/FogFVAierEoanSJQ8</a:t>
            </a:r>
            <a:endParaRPr sz="13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Atual:</a:t>
            </a:r>
            <a:r>
              <a:rPr lang="pt-BR" sz="1300"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3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https://forms.gle/iYrVUE3PPMgkfhB86</a:t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pt-BR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Análise preliminar das respostas do questionário piloto: </a:t>
            </a:r>
            <a:r>
              <a:rPr lang="pt-BR" sz="1300" u="sng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https://docs.google.com/document/d/1V0UuCwRLlWq6Fz_eFlJqmi6qCOE6iZFax6oA1AZuv6o/edit?usp=sharing</a:t>
            </a:r>
            <a:endParaRPr sz="15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 txBox="1"/>
          <p:nvPr>
            <p:ph type="title"/>
          </p:nvPr>
        </p:nvSpPr>
        <p:spPr>
          <a:xfrm>
            <a:off x="727650" y="591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Questionário</a:t>
            </a:r>
            <a:endParaRPr sz="2400"/>
          </a:p>
        </p:txBody>
      </p:sp>
      <p:sp>
        <p:nvSpPr>
          <p:cNvPr id="202" name="Google Shape;202;p28"/>
          <p:cNvSpPr txBox="1"/>
          <p:nvPr>
            <p:ph idx="1" type="body"/>
          </p:nvPr>
        </p:nvSpPr>
        <p:spPr>
          <a:xfrm>
            <a:off x="727650" y="1368575"/>
            <a:ext cx="7688700" cy="350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500"/>
              <a:t>-Questionário como uma ferramenta que possibilita uma aproximação ao contexto específico das escolas parceiras;</a:t>
            </a:r>
            <a:endParaRPr sz="1500"/>
          </a:p>
          <a:p>
            <a:pPr indent="0" lvl="0" marL="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500"/>
              <a:t>→ P</a:t>
            </a:r>
            <a:r>
              <a:rPr lang="pt-BR" sz="1500"/>
              <a:t>ode fornecer desde informações relacionadas a fatores socioeconômicos e culturais, que permeiam o contexto escolar, até indícios da relação dos alunos com às ciências da natureza, seus conhecimentos </a:t>
            </a:r>
            <a:r>
              <a:rPr lang="pt-BR" sz="1500"/>
              <a:t>prévios</a:t>
            </a:r>
            <a:r>
              <a:rPr lang="pt-BR" sz="1500"/>
              <a:t> acerca de determinado tema/conceito, etc;</a:t>
            </a:r>
            <a:endParaRPr sz="1500"/>
          </a:p>
          <a:p>
            <a:pPr indent="0" lvl="0" marL="0" rtl="0" algn="just">
              <a:spcBef>
                <a:spcPts val="1600"/>
              </a:spcBef>
              <a:spcAft>
                <a:spcPts val="1600"/>
              </a:spcAft>
              <a:buNone/>
            </a:pPr>
            <a:r>
              <a:rPr lang="pt-BR" sz="1500"/>
              <a:t>→ Tais informações são úteis e valiosas na medida em que podem ser aproveitadas nos processos de construção de propostas educacionais, que tenham como foco a apropriação significativa dos conceitos dentro do espectro dos Raios Cósmicos, sendo úteis também no processo avaliativo, uma vez que amplia a gama de fatores que devem ser levado em conta em uma avaliação, não focando apenas no fator nota.</a:t>
            </a:r>
            <a:endParaRPr b="1" sz="12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9"/>
          <p:cNvSpPr txBox="1"/>
          <p:nvPr>
            <p:ph idx="4294967295" type="title"/>
          </p:nvPr>
        </p:nvSpPr>
        <p:spPr>
          <a:xfrm>
            <a:off x="525675" y="2280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Questionário</a:t>
            </a:r>
            <a:endParaRPr sz="2400"/>
          </a:p>
        </p:txBody>
      </p:sp>
      <p:sp>
        <p:nvSpPr>
          <p:cNvPr id="208" name="Google Shape;208;p29"/>
          <p:cNvSpPr txBox="1"/>
          <p:nvPr>
            <p:ph idx="4294967295" type="body"/>
          </p:nvPr>
        </p:nvSpPr>
        <p:spPr>
          <a:xfrm>
            <a:off x="727650" y="763225"/>
            <a:ext cx="7688700" cy="424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/>
              <a:t>-Questionário piloto aplicado com alunos do Ensino Médio, não relacionados ao projeto, mas que fornecem informações acerca da relação aluno/tema do projeto;</a:t>
            </a:r>
            <a:endParaRPr sz="1600"/>
          </a:p>
          <a:p>
            <a:pPr indent="0" lvl="0" marL="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600"/>
              <a:t>-Elaboração e aplicação de questionário piloto resultou em algumas observações, como exemplo temos: </a:t>
            </a:r>
            <a:endParaRPr sz="1600"/>
          </a:p>
          <a:p>
            <a:pPr indent="0" lvl="0" marL="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600"/>
              <a:t>→	É possível que a preocupação com respostas certas tenha induzido estudantes a transcreverem buscas da internet, inibindo a tentativa de responder pautados em seus conhecimentos</a:t>
            </a:r>
            <a:endParaRPr sz="1600"/>
          </a:p>
          <a:p>
            <a:pPr indent="0" lvl="0" marL="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just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09" name="Google Shape;20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650" y="3269425"/>
            <a:ext cx="5856575" cy="143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0"/>
          <p:cNvSpPr txBox="1"/>
          <p:nvPr>
            <p:ph type="title"/>
          </p:nvPr>
        </p:nvSpPr>
        <p:spPr>
          <a:xfrm>
            <a:off x="727650" y="5915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Referências</a:t>
            </a:r>
            <a:endParaRPr sz="2400"/>
          </a:p>
        </p:txBody>
      </p:sp>
      <p:sp>
        <p:nvSpPr>
          <p:cNvPr id="215" name="Google Shape;215;p30"/>
          <p:cNvSpPr txBox="1"/>
          <p:nvPr>
            <p:ph idx="1" type="body"/>
          </p:nvPr>
        </p:nvSpPr>
        <p:spPr>
          <a:xfrm>
            <a:off x="727650" y="1396075"/>
            <a:ext cx="7688700" cy="344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/>
              <a:t>INSTITUTO NACIONAL DE ESTUDOS E PESQUISAS EDUCACIONAIS ANÍSIO TEIXEIRA. </a:t>
            </a:r>
            <a:r>
              <a:rPr b="1" lang="pt-BR" sz="1400"/>
              <a:t>Microdados do Enem 2017</a:t>
            </a:r>
            <a:r>
              <a:rPr lang="pt-BR" sz="1400"/>
              <a:t>. Brasília: Inep, 2017. Disponível em: &lt;http://portal.inep.gov.br/web/guest/microdados&gt;. Acesso em: 28 Dez. 2020.</a:t>
            </a:r>
            <a:endParaRPr sz="1400"/>
          </a:p>
          <a:p>
            <a:pPr indent="0" lvl="0" marL="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400"/>
              <a:t>INSTITUTO NACIONAL DE ESTUDOS E PESQUISAS EDUCACIONAIS ANÍSIO TEIXEIRA. </a:t>
            </a:r>
            <a:r>
              <a:rPr b="1" lang="pt-BR" sz="1400"/>
              <a:t>Microdados do Enem 2018</a:t>
            </a:r>
            <a:r>
              <a:rPr lang="pt-BR" sz="1400"/>
              <a:t>. Brasília: Inep, 2018. Disponível em: &lt;http://portal.inep.gov.br/web/guest/microdados&gt;. Acesso em: 6 Jan. 2021.</a:t>
            </a:r>
            <a:endParaRPr sz="1400"/>
          </a:p>
          <a:p>
            <a:pPr indent="0" lvl="0" marL="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400"/>
              <a:t>INSTITUTO NACIONAL DE ESTUDOS E PESQUISAS EDUCACIONAIS ANÍSIO TEIXEIRA. </a:t>
            </a:r>
            <a:r>
              <a:rPr b="1" lang="pt-BR" sz="1400"/>
              <a:t>Microdados do Enem 2019</a:t>
            </a:r>
            <a:r>
              <a:rPr lang="pt-BR" sz="1400"/>
              <a:t>. Brasília: Inep, 2019. Disponível em: &lt;http://portal.inep.gov.br/web/guest/microdados&gt;. Acesso em: 7 Jan. 2021.</a:t>
            </a:r>
            <a:endParaRPr sz="1400"/>
          </a:p>
          <a:p>
            <a:pPr indent="0" lvl="0" marL="0" rtl="0" algn="just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400">
                <a:highlight>
                  <a:srgbClr val="FFFFFF"/>
                </a:highlight>
              </a:rPr>
              <a:t>PNUD, Ipea, FJP. </a:t>
            </a:r>
            <a:r>
              <a:rPr b="1" lang="pt-BR" sz="1400">
                <a:highlight>
                  <a:srgbClr val="FFFFFF"/>
                </a:highlight>
              </a:rPr>
              <a:t>Índice de Desenvolvimento Humano Municipal Brasileiro</a:t>
            </a:r>
            <a:r>
              <a:rPr lang="pt-BR" sz="1400">
                <a:highlight>
                  <a:srgbClr val="FFFFFF"/>
                </a:highlight>
              </a:rPr>
              <a:t>. 2. ed. Brasília, DF: PNUD brasil, 2013.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/>
          <p:nvPr>
            <p:ph type="title"/>
          </p:nvPr>
        </p:nvSpPr>
        <p:spPr>
          <a:xfrm>
            <a:off x="730000" y="1318650"/>
            <a:ext cx="3300900" cy="270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/>
              <a:t>Dados Gerais das Escolas Parceiras</a:t>
            </a:r>
            <a:endParaRPr sz="3000"/>
          </a:p>
        </p:txBody>
      </p:sp>
      <p:sp>
        <p:nvSpPr>
          <p:cNvPr id="94" name="Google Shape;94;p14"/>
          <p:cNvSpPr txBox="1"/>
          <p:nvPr>
            <p:ph idx="1" type="subTitle"/>
          </p:nvPr>
        </p:nvSpPr>
        <p:spPr>
          <a:xfrm>
            <a:off x="0" y="4499400"/>
            <a:ext cx="4510500" cy="64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434343"/>
                </a:solidFill>
              </a:rPr>
              <a:t>Fonte: IBGE. Programa das Nações Unidas para o Desenvolvimento - PNUD 2010</a:t>
            </a:r>
            <a:endParaRPr sz="1800"/>
          </a:p>
        </p:txBody>
      </p:sp>
      <p:sp>
        <p:nvSpPr>
          <p:cNvPr id="95" name="Google Shape;95;p14"/>
          <p:cNvSpPr txBox="1"/>
          <p:nvPr>
            <p:ph idx="2" type="body"/>
          </p:nvPr>
        </p:nvSpPr>
        <p:spPr>
          <a:xfrm>
            <a:off x="4726100" y="1691400"/>
            <a:ext cx="3985800" cy="176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Dados referente aos Índices de Desenvolvimento Humano (IDH) dos Municípios e dos Estados das escolas parceiras.</a:t>
            </a:r>
            <a:endParaRPr sz="2000"/>
          </a:p>
          <a:p>
            <a:pPr indent="457200" lvl="0" marL="0" rtl="0" algn="just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/>
          <p:nvPr>
            <p:ph idx="4294967295" type="title"/>
          </p:nvPr>
        </p:nvSpPr>
        <p:spPr>
          <a:xfrm>
            <a:off x="519450" y="188525"/>
            <a:ext cx="81051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IDHM - </a:t>
            </a:r>
            <a:r>
              <a:rPr lang="pt-BR" sz="2400"/>
              <a:t>Índice</a:t>
            </a:r>
            <a:r>
              <a:rPr lang="pt-BR" sz="2400"/>
              <a:t> de Desenvolvimento Humano Municipal</a:t>
            </a:r>
            <a:endParaRPr sz="2400"/>
          </a:p>
        </p:txBody>
      </p:sp>
      <p:sp>
        <p:nvSpPr>
          <p:cNvPr id="101" name="Google Shape;101;p15"/>
          <p:cNvSpPr txBox="1"/>
          <p:nvPr>
            <p:ph idx="1" type="body"/>
          </p:nvPr>
        </p:nvSpPr>
        <p:spPr>
          <a:xfrm>
            <a:off x="727650" y="740550"/>
            <a:ext cx="7688700" cy="42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/>
              <a:t>-Ferramenta aliada a pesquisa e ao desenvolvimento de políticas públicas que visam a potencialização do bem estar de indivíduos de uma dada localidade;</a:t>
            </a:r>
            <a:endParaRPr sz="16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/>
              <a:t>-Dispõe de informações acerca das dimensões: Saúde, Educação e Renda;</a:t>
            </a:r>
            <a:endParaRPr sz="16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/>
              <a:t>-Escala vai de 0 a 1:</a:t>
            </a:r>
            <a:endParaRPr sz="16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/>
              <a:t>-Brasil é considerado um país com alto IDH, ao mesmo tempo em que é composto por municípios cujo IDHM estão entre a faixa compreendida como “muito baixo” e outros pertencentes a faixa “muito alto”</a:t>
            </a:r>
            <a:endParaRPr sz="16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/>
              <a:t>Maior IDHM→		São Caetano do Sul (SP) -		0,862</a:t>
            </a:r>
            <a:endParaRPr sz="16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/>
              <a:t>Menor IDHM→	Melgaço (PA) -				0,418</a:t>
            </a:r>
            <a:endParaRPr sz="2000"/>
          </a:p>
        </p:txBody>
      </p:sp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/>
          </a:blip>
          <a:srcRect b="16344" l="3100" r="2666" t="6886"/>
          <a:stretch/>
        </p:blipFill>
        <p:spPr>
          <a:xfrm>
            <a:off x="727650" y="2019713"/>
            <a:ext cx="5304525" cy="1104075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5"/>
          <p:cNvSpPr txBox="1"/>
          <p:nvPr/>
        </p:nvSpPr>
        <p:spPr>
          <a:xfrm>
            <a:off x="6032175" y="2325450"/>
            <a:ext cx="1613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Fonte:</a:t>
            </a:r>
            <a:r>
              <a:rPr lang="pt-BR" sz="1000">
                <a:latin typeface="Lato"/>
                <a:ea typeface="Lato"/>
                <a:cs typeface="Lato"/>
                <a:sym typeface="Lato"/>
              </a:rPr>
              <a:t> </a:t>
            </a:r>
            <a:r>
              <a:rPr b="1" lang="pt-BR" sz="1000">
                <a:solidFill>
                  <a:schemeClr val="accent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pt-BR" sz="1000">
                <a:solidFill>
                  <a:schemeClr val="accent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PNUD, Ipea, FJP, 2013, pg 27</a:t>
            </a:r>
            <a:r>
              <a:rPr b="1" lang="pt-BR" sz="1000">
                <a:solidFill>
                  <a:schemeClr val="accent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.</a:t>
            </a:r>
            <a:endParaRPr sz="6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/>
          <p:nvPr>
            <p:ph idx="4294967295" type="title"/>
          </p:nvPr>
        </p:nvSpPr>
        <p:spPr>
          <a:xfrm>
            <a:off x="344100" y="174175"/>
            <a:ext cx="8455800" cy="8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Índice de desenvolvimento humano dos municípios das escolas parceiras</a:t>
            </a:r>
            <a:endParaRPr sz="2400"/>
          </a:p>
        </p:txBody>
      </p:sp>
      <p:pic>
        <p:nvPicPr>
          <p:cNvPr id="109" name="Google Shape;109;p16" title="Gráfico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737" y="2002250"/>
            <a:ext cx="3840624" cy="2604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6" title="Gráfico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05461" y="1977438"/>
            <a:ext cx="4721799" cy="2979372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6"/>
          <p:cNvSpPr txBox="1"/>
          <p:nvPr/>
        </p:nvSpPr>
        <p:spPr>
          <a:xfrm>
            <a:off x="344100" y="1192538"/>
            <a:ext cx="7620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latin typeface="Lato"/>
                <a:ea typeface="Lato"/>
                <a:cs typeface="Lato"/>
                <a:sym typeface="Lato"/>
              </a:rPr>
              <a:t>-</a:t>
            </a:r>
            <a:r>
              <a:rPr lang="pt-BR" sz="1600">
                <a:latin typeface="Lato"/>
                <a:ea typeface="Lato"/>
                <a:cs typeface="Lato"/>
                <a:sym typeface="Lato"/>
              </a:rPr>
              <a:t>Municípios</a:t>
            </a:r>
            <a:r>
              <a:rPr lang="pt-BR" sz="1600">
                <a:latin typeface="Lato"/>
                <a:ea typeface="Lato"/>
                <a:cs typeface="Lato"/>
                <a:sym typeface="Lato"/>
              </a:rPr>
              <a:t> com IDHM dentro das faixas Alto e Muito Alto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/>
              <a:t>Dados Comparativos: Enem 2017, 2018 e 2019</a:t>
            </a:r>
            <a:endParaRPr sz="3000"/>
          </a:p>
        </p:txBody>
      </p:sp>
      <p:sp>
        <p:nvSpPr>
          <p:cNvPr id="117" name="Google Shape;117;p17"/>
          <p:cNvSpPr txBox="1"/>
          <p:nvPr/>
        </p:nvSpPr>
        <p:spPr>
          <a:xfrm>
            <a:off x="0" y="4714800"/>
            <a:ext cx="4268400" cy="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5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Fonte: Microdados do Enem 2017, 2018 e 2019</a:t>
            </a:r>
            <a:endParaRPr sz="11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8" name="Google Shape;118;p17"/>
          <p:cNvSpPr txBox="1"/>
          <p:nvPr/>
        </p:nvSpPr>
        <p:spPr>
          <a:xfrm>
            <a:off x="4685475" y="528150"/>
            <a:ext cx="4268400" cy="40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Filtragem dos dados: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Lato"/>
              <a:buChar char="-"/>
            </a:pPr>
            <a:r>
              <a:rPr lang="pt-BR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Participantes presentes nos dois dias de prova;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Lato"/>
              <a:buChar char="-"/>
            </a:pPr>
            <a:r>
              <a:rPr lang="pt-BR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Não treineiros;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Lato"/>
              <a:buChar char="-"/>
            </a:pPr>
            <a:r>
              <a:rPr lang="pt-BR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Participantes cuja conclusão do EM se dá no ano de ocorrência da prova;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Lato"/>
              <a:buChar char="-"/>
            </a:pPr>
            <a:r>
              <a:rPr lang="pt-BR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Dependência administrativa da escola correspondente à Federal, Estadual, Municipal ou Privada.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Total analisado:	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-"/>
            </a:pPr>
            <a:r>
              <a:rPr lang="pt-BR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Enem 2017:	1.384.929 Participantes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-"/>
            </a:pPr>
            <a:r>
              <a:rPr lang="pt-BR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Enem 2018:	</a:t>
            </a:r>
            <a:r>
              <a:rPr lang="pt-BR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1.130.696 Participantes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-"/>
            </a:pPr>
            <a:r>
              <a:rPr lang="pt-BR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Enem 2019:	    </a:t>
            </a:r>
            <a:r>
              <a:rPr lang="pt-BR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953.913 Participantes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/>
          <p:nvPr/>
        </p:nvSpPr>
        <p:spPr>
          <a:xfrm>
            <a:off x="293400" y="58250"/>
            <a:ext cx="86982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700">
                <a:latin typeface="Raleway"/>
                <a:ea typeface="Raleway"/>
                <a:cs typeface="Raleway"/>
                <a:sym typeface="Raleway"/>
              </a:rPr>
              <a:t>Desempenho na prova de Ciências da Natureza (CN): Dependência administrativa</a:t>
            </a:r>
            <a:endParaRPr b="1" sz="17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24" name="Google Shape;124;p18" title="Gráfico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966" y="610600"/>
            <a:ext cx="4358984" cy="217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8" title="Gráfico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14950" y="610588"/>
            <a:ext cx="4359024" cy="217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8" title="Gráfico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65974" y="2786800"/>
            <a:ext cx="4359024" cy="217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9"/>
          <p:cNvSpPr txBox="1"/>
          <p:nvPr/>
        </p:nvSpPr>
        <p:spPr>
          <a:xfrm>
            <a:off x="293400" y="58250"/>
            <a:ext cx="86982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700">
                <a:latin typeface="Raleway"/>
                <a:ea typeface="Raleway"/>
                <a:cs typeface="Raleway"/>
                <a:sym typeface="Raleway"/>
              </a:rPr>
              <a:t>Desempenho na prova de Ciências da Natureza (CN) de acordo com o Estado (UF)</a:t>
            </a:r>
            <a:endParaRPr b="1" sz="17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32" name="Google Shape;132;p19" title="Gráfico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2500" y="569800"/>
            <a:ext cx="4501501" cy="211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9" title="Gráfico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7175" y="2775875"/>
            <a:ext cx="4525327" cy="2111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9" title="Gráfico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42500" y="2775875"/>
            <a:ext cx="4501501" cy="2111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9" title="Gráfico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3900" y="744325"/>
            <a:ext cx="3571875" cy="154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 txBox="1"/>
          <p:nvPr/>
        </p:nvSpPr>
        <p:spPr>
          <a:xfrm>
            <a:off x="323150" y="26925"/>
            <a:ext cx="86982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700">
                <a:latin typeface="Raleway"/>
                <a:ea typeface="Raleway"/>
                <a:cs typeface="Raleway"/>
                <a:sym typeface="Raleway"/>
              </a:rPr>
              <a:t>Desempenho na prova de Ciências da Natureza (CN) de acordo com o </a:t>
            </a:r>
            <a:r>
              <a:rPr b="1" lang="pt-BR" sz="1700">
                <a:latin typeface="Raleway"/>
                <a:ea typeface="Raleway"/>
                <a:cs typeface="Raleway"/>
                <a:sym typeface="Raleway"/>
              </a:rPr>
              <a:t>Município</a:t>
            </a:r>
            <a:endParaRPr b="1" sz="17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1" name="Google Shape;141;p20" title="Gráfico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3150" y="504883"/>
            <a:ext cx="8409426" cy="1918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0" title="Gráfico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8138" y="2571749"/>
            <a:ext cx="8108237" cy="2415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1"/>
          <p:cNvSpPr txBox="1"/>
          <p:nvPr/>
        </p:nvSpPr>
        <p:spPr>
          <a:xfrm>
            <a:off x="323150" y="26925"/>
            <a:ext cx="86982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700">
                <a:latin typeface="Raleway"/>
                <a:ea typeface="Raleway"/>
                <a:cs typeface="Raleway"/>
                <a:sym typeface="Raleway"/>
              </a:rPr>
              <a:t>Desempenho na prova de Ciências da Natureza (CN) de acordo com o Município</a:t>
            </a:r>
            <a:endParaRPr b="1" sz="17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8" name="Google Shape;148;p21" title="Gráfico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825" y="531600"/>
            <a:ext cx="8337551" cy="19285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1" title="Gráfico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6138" y="2571762"/>
            <a:ext cx="8032236" cy="23924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