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487" r:id="rId6"/>
    <p:sldId id="490" r:id="rId7"/>
    <p:sldId id="488" r:id="rId8"/>
    <p:sldId id="259" r:id="rId9"/>
    <p:sldId id="491" r:id="rId10"/>
    <p:sldId id="489" r:id="rId11"/>
    <p:sldId id="261" r:id="rId12"/>
    <p:sldId id="265" r:id="rId13"/>
    <p:sldId id="264" r:id="rId14"/>
    <p:sldId id="26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CC6B4DF-B532-0A44-A2B9-5982605D91CC}">
          <p14:sldIdLst>
            <p14:sldId id="256"/>
            <p14:sldId id="487"/>
            <p14:sldId id="490"/>
            <p14:sldId id="488"/>
            <p14:sldId id="259"/>
            <p14:sldId id="491"/>
            <p14:sldId id="489"/>
            <p14:sldId id="261"/>
            <p14:sldId id="265"/>
            <p14:sldId id="264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6933"/>
    <a:srgbClr val="5AB152"/>
    <a:srgbClr val="B63140"/>
    <a:srgbClr val="B63141"/>
    <a:srgbClr val="F3F3F3"/>
    <a:srgbClr val="FEFFFE"/>
    <a:srgbClr val="B83141"/>
    <a:srgbClr val="F6F6F6"/>
    <a:srgbClr val="F9F9F9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0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592" y="20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48BD01-28A3-AD43-9AFD-63FE416C6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E8E62A-D277-3949-80A1-43A3CAFBC0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9A19A-9246-1A45-9C59-753C5C6FEC20}" type="datetimeFigureOut">
              <a:rPr lang="en-AT" smtClean="0"/>
              <a:t>2/24/22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97B916-C65C-084D-B0AF-025A67BDEF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54336-B9F3-8843-986C-5DA683A92B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669B0-367A-4343-8EB2-43A65DABF2E5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5246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876B5-E48C-2443-B67D-DF1600ACF484}" type="datetimeFigureOut">
              <a:rPr lang="en-US" smtClean="0"/>
              <a:t>2/24/22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3C0F8-E992-DB47-B76B-63E86B902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33C0F8-E992-DB47-B76B-63E86B902D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27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224" y="1756130"/>
            <a:ext cx="11219011" cy="1887950"/>
          </a:xfrm>
        </p:spPr>
        <p:txBody>
          <a:bodyPr anchor="b">
            <a:normAutofit/>
          </a:bodyPr>
          <a:lstStyle>
            <a:lvl1pPr algn="l">
              <a:defRPr sz="3200"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25" y="3806195"/>
            <a:ext cx="1121901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4139098" cy="315777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EA44114D-64DF-E541-9198-5567AB81DAD6}" type="datetime1">
              <a:rPr lang="en-US" smtClean="0"/>
              <a:pPr/>
              <a:t>2/24/22</a:t>
            </a:fld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>
              <a:latin typeface="Corbel" panose="020B0503020204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74224" y="3806195"/>
            <a:ext cx="11219011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360892"/>
            <a:ext cx="11194472" cy="585040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043779"/>
            <a:ext cx="11194472" cy="5558728"/>
          </a:xfrm>
        </p:spPr>
        <p:txBody>
          <a:bodyPr anchor="t"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498764" y="960635"/>
            <a:ext cx="11194472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80981" y="6602506"/>
            <a:ext cx="811019" cy="251788"/>
          </a:xfrm>
        </p:spPr>
        <p:txBody>
          <a:bodyPr tIns="0" bIns="0"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8918089" y="458738"/>
            <a:ext cx="2775147" cy="352219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505201" y="6574703"/>
            <a:ext cx="7875780" cy="251881"/>
          </a:xfrm>
        </p:spPr>
        <p:txBody>
          <a:bodyPr>
            <a:noAutofit/>
          </a:bodyPr>
          <a:lstStyle>
            <a:lvl1pPr marL="0" indent="0" algn="r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_TU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90723" y="2928935"/>
            <a:ext cx="8191557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90723" y="4500570"/>
            <a:ext cx="8286808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2190752" y="6000751"/>
            <a:ext cx="5835649" cy="7207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70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4225" y="804519"/>
            <a:ext cx="10580630" cy="1052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25" y="2015732"/>
            <a:ext cx="10580630" cy="3462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fld id="{40D7B75A-4E11-B942-A9E9-22B84EA3C5ED}" type="datetime1">
              <a:rPr lang="en-US" smtClean="0"/>
              <a:pPr/>
              <a:t>2/24/22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225" y="330370"/>
            <a:ext cx="6916190" cy="315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  <a:latin typeface="Corbel" panose="020B050302020402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Corbel" panose="020B0503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5701/" TargetMode="External"/><Relationship Id="rId2" Type="http://schemas.openxmlformats.org/officeDocument/2006/relationships/hyperlink" Target="https://indico.cern.ch/event/922783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si.ac.at/events/e393/" TargetMode="External"/><Relationship Id="rId4" Type="http://schemas.openxmlformats.org/officeDocument/2006/relationships/hyperlink" Target="https://indico.cern.ch/event/837621/overview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epg2022.unileoben.ac.at/" TargetMode="External"/><Relationship Id="rId2" Type="http://schemas.openxmlformats.org/officeDocument/2006/relationships/hyperlink" Target="https://indico.cern.ch/event/1015032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epg2022.unileoben.ac.a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ermann.detz@tuwien.ac.a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pg.at/index.php?page=about&amp;subpage=comm&amp;lang=de" TargetMode="External"/><Relationship Id="rId2" Type="http://schemas.openxmlformats.org/officeDocument/2006/relationships/hyperlink" Target="https://www.oeaw.ac.at/hephy/kerne-teilchen-fak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e-groups.cern.ch" TargetMode="External"/><Relationship Id="rId5" Type="http://schemas.openxmlformats.org/officeDocument/2006/relationships/hyperlink" Target="http://www.teilchenphysik.at/" TargetMode="External"/><Relationship Id="rId4" Type="http://schemas.openxmlformats.org/officeDocument/2006/relationships/hyperlink" Target="https://vci2022.hephy.a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131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>
                <a:ea typeface="Palatino" pitchFamily="2" charset="77"/>
              </a:rPr>
              <a:t>FAKT matters</a:t>
            </a:r>
            <a:endParaRPr lang="en-US" dirty="0">
              <a:latin typeface="Corbel" panose="020B0503020204020204" pitchFamily="34" charset="0"/>
              <a:ea typeface="Palatino" pitchFamily="2" charset="7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>
                <a:latin typeface="Corbel" panose="020B0503020204020204" pitchFamily="34" charset="0"/>
              </a:rPr>
              <a:t>February 24</a:t>
            </a:r>
            <a:r>
              <a:rPr lang="en" baseline="30000" dirty="0">
                <a:latin typeface="Corbel" panose="020B0503020204020204" pitchFamily="34" charset="0"/>
              </a:rPr>
              <a:t>th</a:t>
            </a:r>
            <a:r>
              <a:rPr lang="en" dirty="0">
                <a:latin typeface="Corbel" panose="020B0503020204020204" pitchFamily="34" charset="0"/>
              </a:rPr>
              <a:t>, 2021</a:t>
            </a:r>
            <a:endParaRPr lang="en-US" dirty="0">
              <a:latin typeface="Corbel" panose="020B0503020204020204" pitchFamily="34" charset="0"/>
            </a:endParaRPr>
          </a:p>
          <a:p>
            <a:r>
              <a:rPr lang="en-US" dirty="0">
                <a:latin typeface="Corbel" panose="020B0503020204020204" pitchFamily="34" charset="0"/>
              </a:rPr>
              <a:t>R. </a:t>
            </a:r>
            <a:r>
              <a:rPr lang="en-US" dirty="0" err="1">
                <a:latin typeface="Corbel" panose="020B0503020204020204" pitchFamily="34" charset="0"/>
              </a:rPr>
              <a:t>Schöfbeck</a:t>
            </a:r>
            <a:r>
              <a:rPr lang="en-US" dirty="0">
                <a:latin typeface="Corbel" panose="020B0503020204020204" pitchFamily="34" charset="0"/>
              </a:rPr>
              <a:t>, M. Procura</a:t>
            </a:r>
          </a:p>
        </p:txBody>
      </p:sp>
    </p:spTree>
    <p:extLst>
      <p:ext uri="{BB962C8B-B14F-4D97-AF65-F5344CB8AC3E}">
        <p14:creationId xmlns:p14="http://schemas.microsoft.com/office/powerpoint/2010/main" val="225055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94839-96CD-C14D-8390-0D092EFD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FAKT related Conferences in AUSTRIA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735AF-7F94-E54D-9EF9-A02F3C208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T" dirty="0"/>
              <a:t>Identification of Dark Matter [</a:t>
            </a:r>
            <a:r>
              <a:rPr lang="en-AT" dirty="0">
                <a:hlinkClick r:id="rId2"/>
              </a:rPr>
              <a:t>IDM2022</a:t>
            </a:r>
            <a:r>
              <a:rPr lang="en-AT" dirty="0"/>
              <a:t>], 18-22 Juli 2022</a:t>
            </a:r>
          </a:p>
          <a:p>
            <a:pPr lvl="1"/>
            <a:r>
              <a:rPr lang="en-AT" dirty="0">
                <a:hlinkClick r:id="rId3"/>
              </a:rPr>
              <a:t>Strings2022</a:t>
            </a:r>
            <a:r>
              <a:rPr lang="en-AT" dirty="0"/>
              <a:t> </a:t>
            </a:r>
            <a:r>
              <a:rPr lang="en-GB" dirty="0"/>
              <a:t>18-22 </a:t>
            </a:r>
            <a:r>
              <a:rPr lang="en-GB" dirty="0" err="1"/>
              <a:t>Juli</a:t>
            </a:r>
            <a:r>
              <a:rPr lang="en-AT" dirty="0"/>
              <a:t>, 2022</a:t>
            </a:r>
          </a:p>
          <a:p>
            <a:pPr lvl="1" fontAlgn="base"/>
            <a:r>
              <a:rPr lang="en-GB" dirty="0"/>
              <a:t>IPA Sept. 2022: </a:t>
            </a:r>
            <a:r>
              <a:rPr lang="en-GB" u="sng" dirty="0">
                <a:hlinkClick r:id="rId4"/>
              </a:rPr>
              <a:t>https://indico.cern.ch/event/837621/overview</a:t>
            </a:r>
            <a:endParaRPr lang="en-GB" dirty="0"/>
          </a:p>
          <a:p>
            <a:pPr lvl="1"/>
            <a:r>
              <a:rPr lang="en-GB" dirty="0"/>
              <a:t>ESI Programme: </a:t>
            </a:r>
            <a:r>
              <a:rPr lang="en-GB" u="sng" dirty="0">
                <a:hlinkClick r:id="rId5"/>
              </a:rPr>
              <a:t>https://www.esi.ac.at/events/e393/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60D45-F5E1-B84E-808F-9B153010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C924B4-909D-EC4D-AA59-6E12D8876E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8E0086-A815-7741-8551-D36C354880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81211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19C47-BC86-A94F-98D4-6AD08113C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652D-68A3-4348-B161-E611F9238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Role of FAKT: F</a:t>
            </a:r>
            <a:r>
              <a:rPr lang="en-AT" dirty="0"/>
              <a:t>acilitate discussions &amp; collaborations in Austria</a:t>
            </a:r>
          </a:p>
          <a:p>
            <a:r>
              <a:rPr lang="en-GB" dirty="0"/>
              <a:t>Next FAKT meeting</a:t>
            </a:r>
          </a:p>
          <a:p>
            <a:pPr lvl="1"/>
            <a:r>
              <a:rPr lang="en-GB" dirty="0"/>
              <a:t>Default date: Last week of February 2022</a:t>
            </a:r>
          </a:p>
          <a:p>
            <a:r>
              <a:rPr lang="en-GB" dirty="0"/>
              <a:t>Legal matters:</a:t>
            </a:r>
          </a:p>
          <a:p>
            <a:pPr lvl="1"/>
            <a:r>
              <a:rPr lang="en-GB" dirty="0"/>
              <a:t>Online tool for secrete election</a:t>
            </a:r>
          </a:p>
          <a:p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AE2A7-F9C5-D445-9183-FA5FB81C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24A160D-CAD1-F94D-A44D-803EF75E5C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90AC5D-3EDE-1840-B918-05389EA4E7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9678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0758D-CF21-CE4D-8A2F-3F6137B17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ÖPG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2F54A-377B-1A43-8C09-88D434694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043779"/>
            <a:ext cx="6056415" cy="5558728"/>
          </a:xfrm>
        </p:spPr>
        <p:txBody>
          <a:bodyPr>
            <a:normAutofit/>
          </a:bodyPr>
          <a:lstStyle/>
          <a:p>
            <a:r>
              <a:rPr lang="en-AT" dirty="0"/>
              <a:t>ÖPG Präsident: Gottfried Strasser</a:t>
            </a:r>
          </a:p>
          <a:p>
            <a:pPr lvl="1"/>
            <a:r>
              <a:rPr lang="en-AT" dirty="0"/>
              <a:t>Vizepräsident: Maurizio Musso</a:t>
            </a:r>
          </a:p>
          <a:p>
            <a:pPr lvl="1"/>
            <a:r>
              <a:rPr lang="en-AT" dirty="0"/>
              <a:t>Geschäftsführer: Hermann Detz</a:t>
            </a:r>
          </a:p>
          <a:p>
            <a:r>
              <a:rPr lang="en-AT" dirty="0">
                <a:hlinkClick r:id="rId2"/>
              </a:rPr>
              <a:t>Annual meeting of the ÖPG/SPG 2021</a:t>
            </a:r>
            <a:endParaRPr lang="en-AT" dirty="0"/>
          </a:p>
          <a:p>
            <a:pPr lvl="1"/>
            <a:r>
              <a:rPr lang="en-AT" dirty="0"/>
              <a:t>Aug. 30th – Sept. 3rd 2021 in Innsbruck</a:t>
            </a:r>
          </a:p>
          <a:p>
            <a:r>
              <a:rPr lang="en-AT" dirty="0">
                <a:hlinkClick r:id="rId3"/>
              </a:rPr>
              <a:t>Annual meeting of </a:t>
            </a:r>
            <a:r>
              <a:rPr lang="en-AT">
                <a:hlinkClick r:id="rId3"/>
              </a:rPr>
              <a:t>the ÖPG </a:t>
            </a:r>
            <a:r>
              <a:rPr lang="en-AT" dirty="0">
                <a:hlinkClick r:id="rId3"/>
              </a:rPr>
              <a:t>2022 </a:t>
            </a:r>
            <a:endParaRPr lang="en-AT" dirty="0"/>
          </a:p>
          <a:p>
            <a:pPr lvl="1"/>
            <a:r>
              <a:rPr lang="en-AT" dirty="0"/>
              <a:t>Sept. 26th – Sept. 30th 2022 in Leoben </a:t>
            </a:r>
          </a:p>
          <a:p>
            <a:r>
              <a:rPr lang="en-GB" dirty="0"/>
              <a:t>ÖPG-SPG </a:t>
            </a:r>
            <a:r>
              <a:rPr lang="en-GB" dirty="0" err="1"/>
              <a:t>Tagung</a:t>
            </a:r>
            <a:r>
              <a:rPr lang="en-GB" dirty="0"/>
              <a:t> 2023 in Basel,</a:t>
            </a:r>
            <a:br>
              <a:rPr lang="en-GB" dirty="0"/>
            </a:br>
            <a:r>
              <a:rPr lang="en-GB" dirty="0"/>
              <a:t>2024 Linz (A. </a:t>
            </a:r>
            <a:r>
              <a:rPr lang="en-GB" dirty="0" err="1"/>
              <a:t>Bonnani</a:t>
            </a:r>
            <a:r>
              <a:rPr lang="en-GB" dirty="0"/>
              <a:t>, JKU)</a:t>
            </a:r>
            <a:endParaRPr lang="en-AT" dirty="0"/>
          </a:p>
          <a:p>
            <a:pPr lvl="1"/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42B6D-E40B-254A-8352-24620746E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6748AA-53D7-D54F-AC84-B6BCA910B88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83000E-C26C-BE43-AE15-3D8E3A814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60D77-76A5-DD42-8A8D-C9D367BC9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581" y="0"/>
            <a:ext cx="5500419" cy="3116516"/>
          </a:xfrm>
          <a:prstGeom prst="rect">
            <a:avLst/>
          </a:prstGeom>
        </p:spPr>
      </p:pic>
      <p:pic>
        <p:nvPicPr>
          <p:cNvPr id="1025" name="Picture 1" descr="page27image89866864">
            <a:extLst>
              <a:ext uri="{FF2B5EF4-FFF2-40B4-BE49-F238E27FC236}">
                <a16:creationId xmlns:a16="http://schemas.microsoft.com/office/drawing/2014/main" id="{D67182E2-BE6F-214C-82E3-AB9BB7A205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44"/>
          <a:stretch/>
        </p:blipFill>
        <p:spPr bwMode="auto">
          <a:xfrm>
            <a:off x="6691581" y="3085158"/>
            <a:ext cx="5500419" cy="354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67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8DFF2-B3DE-BE44-82AA-1424FA918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ÖPG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E8AEE6C-C165-564D-BD6A-6138001D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>
                <a:hlinkClick r:id="rId2"/>
              </a:rPr>
              <a:t>Annual meeting of </a:t>
            </a:r>
            <a:r>
              <a:rPr lang="en-AT">
                <a:hlinkClick r:id="rId2"/>
              </a:rPr>
              <a:t>the ÖPG </a:t>
            </a:r>
            <a:r>
              <a:rPr lang="en-AT" dirty="0">
                <a:hlinkClick r:id="rId2"/>
              </a:rPr>
              <a:t>2022 </a:t>
            </a:r>
            <a:endParaRPr lang="en-AT" dirty="0"/>
          </a:p>
          <a:p>
            <a:pPr lvl="1"/>
            <a:r>
              <a:rPr lang="en-AT" dirty="0"/>
              <a:t>Sept. 26th – Sept. 30th 2022 in Leoben </a:t>
            </a:r>
          </a:p>
          <a:p>
            <a:r>
              <a:rPr lang="en-AT" dirty="0"/>
              <a:t>Hint: reserve hotel room early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D63D89-EAA6-394D-A58A-F88C07897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B3E629E-8FEF-FA45-B5CE-42DC9A5389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BEC29CD-244D-F547-97F6-FFD53AAEBF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39E6CD-2706-C149-8464-E11BAA113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206" y="-3706"/>
            <a:ext cx="4657794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AA9E23-F637-F045-AE5D-35A8D0A14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767" y="2631955"/>
            <a:ext cx="7187324" cy="409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23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4CEEE-8641-724C-8919-A412D3BC9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Outreach activity OePG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9FF0F-C135-4649-AAF9-6A8084523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Contact: Herman Detz </a:t>
            </a:r>
            <a:r>
              <a:rPr lang="en-AT" dirty="0">
                <a:hlinkClick r:id="rId2"/>
              </a:rPr>
              <a:t>email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AD62B-1B8F-B54E-B188-A85CCCC3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ABA210-0784-4E40-9B03-2CC3DE810A7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E290F8-90D1-C148-B531-EFD2DB150A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869954-794F-844A-891D-ACC37F496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8466"/>
            <a:ext cx="12192000" cy="17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3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79717-7C8F-0943-A387-DAA082A6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FAKT – viktor Franz Hess Preis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C555D-FCDE-ED49-A9E0-608721E0C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endParaRPr lang="en-AT" dirty="0"/>
          </a:p>
          <a:p>
            <a:r>
              <a:rPr lang="en-AT" dirty="0"/>
              <a:t>New procedure: OePG awards 3-5 prizes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T" dirty="0"/>
              <a:t>Subcommittees (e.g. FAKT) short-lists up to two candidates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T" dirty="0"/>
              <a:t>OePG management board makes final decision </a:t>
            </a:r>
          </a:p>
          <a:p>
            <a:r>
              <a:rPr lang="en-AT" dirty="0"/>
              <a:t>Current suggestion for text : “Die ÖPG vergibt den Victor Franz Hess des Fachauschusses für …”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EAE33-01E7-0A4C-A61F-F1181CDDD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9D6BEB-B920-D745-844E-49024959EF8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FC5C0F-C95F-FD4B-9A58-FBD727C0C6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B11349-980D-F545-8883-695688DBD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97" y="1425918"/>
            <a:ext cx="92329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6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6DBB-A892-6842-9CD9-4A222599A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F6275-E5C4-1441-B8E6-456814878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CC362B-8C52-CC40-81DB-FBE2A368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BE3F28-A4D8-D049-8F91-F867424402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21230C-FAD5-3E4A-9FE0-23043032D0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5D9967-ECFD-B94D-A62B-3173BFA06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0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390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EB034-9E0F-8D4B-A0EA-6AE6EBA9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Buildings</a:t>
            </a:r>
            <a:r>
              <a:rPr lang="en-AT"/>
              <a:t>ew </a:t>
            </a:r>
            <a:r>
              <a:rPr lang="en-AT" dirty="0"/>
              <a:t>buildings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DE7CA-5B97-FF4C-B096-03AFD641E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HEPHY, SMI, (FWF, ISF, …) → PSK</a:t>
            </a:r>
          </a:p>
          <a:p>
            <a:r>
              <a:rPr lang="en-AT" dirty="0"/>
              <a:t>ATI new building </a:t>
            </a:r>
          </a:p>
          <a:p>
            <a:r>
              <a:rPr lang="en-AT" dirty="0"/>
              <a:t>GCP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AC55C-6082-664D-901D-BAB93C994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0231EE-BE0E-9746-969A-0F4EE931CA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B47918D-DD44-544E-9592-B5F843E22F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9F6759-03E6-B541-ABAB-35B55560C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25" y="2641233"/>
            <a:ext cx="5604782" cy="405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97DE17-359C-4343-9ADA-8A558A85F3BB}"/>
              </a:ext>
            </a:extLst>
          </p:cNvPr>
          <p:cNvSpPr txBox="1"/>
          <p:nvPr/>
        </p:nvSpPr>
        <p:spPr>
          <a:xfrm>
            <a:off x="7277860" y="1779681"/>
            <a:ext cx="2061142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SMI, HEPHY → PSK</a:t>
            </a:r>
          </a:p>
        </p:txBody>
      </p:sp>
      <p:pic>
        <p:nvPicPr>
          <p:cNvPr id="1028" name="Picture 4" descr="Bild der Baustelle Atominstitut">
            <a:extLst>
              <a:ext uri="{FF2B5EF4-FFF2-40B4-BE49-F238E27FC236}">
                <a16:creationId xmlns:a16="http://schemas.microsoft.com/office/drawing/2014/main" id="{2E8E5B01-152C-634B-9238-9E7B103F0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07" y="3195626"/>
            <a:ext cx="6261993" cy="352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1AB3C3-9C1E-3345-BEFF-C31E61FB6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007" y="-1"/>
            <a:ext cx="6261993" cy="32266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07B925-91F0-F045-A4D8-DD2CC4DABDF5}"/>
              </a:ext>
            </a:extLst>
          </p:cNvPr>
          <p:cNvSpPr txBox="1"/>
          <p:nvPr/>
        </p:nvSpPr>
        <p:spPr>
          <a:xfrm>
            <a:off x="9031638" y="3332151"/>
            <a:ext cx="2162067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ATI S</a:t>
            </a:r>
            <a:r>
              <a:rPr lang="en-A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creenshot (Tue)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388655-F88B-E341-8C96-632C9072A7E1}"/>
              </a:ext>
            </a:extLst>
          </p:cNvPr>
          <p:cNvSpPr txBox="1"/>
          <p:nvPr/>
        </p:nvSpPr>
        <p:spPr>
          <a:xfrm>
            <a:off x="8452794" y="120857"/>
            <a:ext cx="1157689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GCP Graz</a:t>
            </a:r>
            <a:endParaRPr lang="en-A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E916DC-C437-A143-9CBB-C29E6240A247}"/>
              </a:ext>
            </a:extLst>
          </p:cNvPr>
          <p:cNvSpPr txBox="1"/>
          <p:nvPr/>
        </p:nvSpPr>
        <p:spPr>
          <a:xfrm>
            <a:off x="2273353" y="2611534"/>
            <a:ext cx="1475725" cy="369332"/>
          </a:xfrm>
          <a:prstGeom prst="rect">
            <a:avLst/>
          </a:prstGeom>
          <a:noFill/>
          <a:ln cap="flat">
            <a:noFill/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AT" dirty="0">
                <a:solidFill>
                  <a:schemeClr val="bg1"/>
                </a:solidFill>
              </a:rPr>
              <a:t>Postsparkasse</a:t>
            </a:r>
          </a:p>
        </p:txBody>
      </p:sp>
    </p:spTree>
    <p:extLst>
      <p:ext uri="{BB962C8B-B14F-4D97-AF65-F5344CB8AC3E}">
        <p14:creationId xmlns:p14="http://schemas.microsoft.com/office/powerpoint/2010/main" val="126084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CD1A3-4390-0E4A-BB18-782D51177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Homepages</a:t>
            </a:r>
            <a:r>
              <a:rPr lang="en-AT"/>
              <a:t>omepage</a:t>
            </a:r>
            <a:r>
              <a:rPr lang="en-AT" dirty="0"/>
              <a:t>(s) / emails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7A3E2-2240-3041-A45E-DEE9AD201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FAKT homepage:</a:t>
            </a:r>
          </a:p>
          <a:p>
            <a:pPr lvl="1"/>
            <a:r>
              <a:rPr lang="en-GB" dirty="0">
                <a:hlinkClick r:id="rId2"/>
              </a:rPr>
              <a:t>https://www.oeaw.ac.at/hephy/kerne-teilchen-fakt</a:t>
            </a:r>
            <a:br>
              <a:rPr lang="en-GB" dirty="0"/>
            </a:br>
            <a:endParaRPr lang="en-GB" dirty="0"/>
          </a:p>
          <a:p>
            <a:r>
              <a:rPr lang="en-GB" dirty="0"/>
              <a:t>link from ÖPG homepage is [</a:t>
            </a:r>
            <a:r>
              <a:rPr lang="en-GB" dirty="0">
                <a:hlinkClick r:id="rId3"/>
              </a:rPr>
              <a:t>fixed</a:t>
            </a:r>
            <a:r>
              <a:rPr lang="en-GB" dirty="0"/>
              <a:t>]:</a:t>
            </a:r>
          </a:p>
          <a:p>
            <a:pPr lvl="1"/>
            <a:r>
              <a:rPr lang="en-GB" dirty="0"/>
              <a:t>Virtual machine for </a:t>
            </a:r>
            <a:r>
              <a:rPr lang="en-GB" dirty="0">
                <a:hlinkClick r:id="rId4"/>
              </a:rPr>
              <a:t>VCI2022</a:t>
            </a:r>
            <a:r>
              <a:rPr lang="en-GB" dirty="0"/>
              <a:t>, can clone</a:t>
            </a:r>
            <a:endParaRPr lang="en-GB" dirty="0">
              <a:hlinkClick r:id="rId5"/>
            </a:endParaRPr>
          </a:p>
          <a:p>
            <a:pPr lvl="1"/>
            <a:r>
              <a:rPr lang="en-GB" dirty="0" err="1"/>
              <a:t>www.teilchen.at</a:t>
            </a:r>
            <a:r>
              <a:rPr lang="en-GB" dirty="0"/>
              <a:t> is registered (TU Wien) and redirects to </a:t>
            </a:r>
            <a:r>
              <a:rPr lang="en-GB" dirty="0" err="1"/>
              <a:t>OePG</a:t>
            </a:r>
            <a:r>
              <a:rPr lang="en-GB" dirty="0"/>
              <a:t> /  </a:t>
            </a:r>
            <a:r>
              <a:rPr lang="en-GB" dirty="0" err="1"/>
              <a:t>teilchenphysik.at</a:t>
            </a:r>
            <a:r>
              <a:rPr lang="en-GB" dirty="0"/>
              <a:t> </a:t>
            </a:r>
            <a:endParaRPr lang="en-GB" dirty="0">
              <a:hlinkClick r:id="rId5"/>
            </a:endParaRPr>
          </a:p>
          <a:p>
            <a:r>
              <a:rPr lang="en-GB" dirty="0"/>
              <a:t>Webpage for the general public for HEPHY topics:</a:t>
            </a:r>
          </a:p>
          <a:p>
            <a:pPr lvl="1"/>
            <a:r>
              <a:rPr lang="en-GB" dirty="0">
                <a:hlinkClick r:id="rId5"/>
              </a:rPr>
              <a:t>http://www.teilchenphysik.at/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219 paying </a:t>
            </a:r>
            <a:r>
              <a:rPr lang="en-GB" dirty="0" err="1"/>
              <a:t>OePG</a:t>
            </a:r>
            <a:r>
              <a:rPr lang="en-GB" dirty="0"/>
              <a:t> members in FAKT </a:t>
            </a:r>
          </a:p>
          <a:p>
            <a:pPr lvl="1"/>
            <a:r>
              <a:rPr lang="en-GB" dirty="0"/>
              <a:t>New </a:t>
            </a:r>
            <a:r>
              <a:rPr lang="en-GB" dirty="0" err="1"/>
              <a:t>OePG</a:t>
            </a:r>
            <a:r>
              <a:rPr lang="en-GB" dirty="0"/>
              <a:t> webpage will offer possibility to send emails to the sub-list</a:t>
            </a:r>
          </a:p>
          <a:p>
            <a:pPr lvl="1"/>
            <a:r>
              <a:rPr lang="en-AT" dirty="0"/>
              <a:t>FAKT mailing lists: </a:t>
            </a:r>
            <a:r>
              <a:rPr lang="en-GB" dirty="0"/>
              <a:t> </a:t>
            </a:r>
            <a:r>
              <a:rPr lang="en-GB" dirty="0" err="1"/>
              <a:t>austria-oepg-fakt</a:t>
            </a:r>
            <a:r>
              <a:rPr lang="en-GB" dirty="0"/>
              <a:t> (CERN </a:t>
            </a:r>
            <a:r>
              <a:rPr lang="en-GB" dirty="0">
                <a:hlinkClick r:id="rId6"/>
              </a:rPr>
              <a:t>egroup</a:t>
            </a:r>
            <a:r>
              <a:rPr lang="en-GB" dirty="0"/>
              <a:t>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5DE47-2A08-9A43-AB1A-745266740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15D878-C0C4-BA49-A176-ECAF0F7DB4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F6490A-CCCF-624F-8157-4CED2B40AC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8116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599AA-E3AC-7748-89A1-A210C3E7B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Formally known as the (mostly) theory seminar series ”Vienna collider cross talk” </a:t>
            </a:r>
          </a:p>
          <a:p>
            <a:pPr lvl="1"/>
            <a:r>
              <a:rPr lang="en-GB" dirty="0"/>
              <a:t>Originally organized by </a:t>
            </a:r>
            <a:r>
              <a:rPr lang="en-GB" dirty="0" err="1"/>
              <a:t>Suchita</a:t>
            </a:r>
            <a:r>
              <a:rPr lang="en-GB" dirty="0"/>
              <a:t> Kulkarni, Simon </a:t>
            </a:r>
            <a:r>
              <a:rPr lang="en-GB" dirty="0" err="1"/>
              <a:t>Plätzer</a:t>
            </a:r>
            <a:r>
              <a:rPr lang="en-GB" dirty="0"/>
              <a:t>, Jochen </a:t>
            </a:r>
            <a:r>
              <a:rPr lang="en-GB" dirty="0" err="1"/>
              <a:t>Schieck</a:t>
            </a:r>
            <a:endParaRPr lang="en-GB" dirty="0"/>
          </a:p>
          <a:p>
            <a:pPr lvl="1"/>
            <a:r>
              <a:rPr lang="en-AT" dirty="0"/>
              <a:t>S. Plätzer: Reactivate this series and go beyond colliders </a:t>
            </a:r>
          </a:p>
          <a:p>
            <a:pPr lvl="2"/>
            <a:r>
              <a:rPr lang="en-AT" dirty="0"/>
              <a:t>‘Vienna particle physics’</a:t>
            </a:r>
          </a:p>
          <a:p>
            <a:pPr lvl="2"/>
            <a:r>
              <a:rPr lang="en-GB" dirty="0"/>
              <a:t>U</a:t>
            </a:r>
            <a:r>
              <a:rPr lang="en-AT" dirty="0"/>
              <a:t>sing existing indico category: </a:t>
            </a:r>
            <a:r>
              <a:rPr lang="en-GB" dirty="0">
                <a:hlinkClick r:id="rId2"/>
              </a:rPr>
              <a:t>https://indico.cern.ch/category/11313/</a:t>
            </a:r>
            <a:endParaRPr lang="en-GB" dirty="0"/>
          </a:p>
          <a:p>
            <a:pPr marL="457200" lvl="1" indent="0">
              <a:buNone/>
            </a:pP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A90C2-2BDA-8E4F-AD69-EE211271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8D6DF3D-0F97-044F-95A4-FC60139544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320B32-E55D-2643-9618-7E1030F1F2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98AB0D4-DDDE-904D-96BA-7087446F8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Vienna </a:t>
            </a:r>
            <a:r>
              <a:rPr lang="en-US"/>
              <a:t>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91884523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marL="285750" indent="-285750" algn="l">
          <a:buClr>
            <a:srgbClr val="C00000"/>
          </a:buClr>
          <a:buFont typeface="Arial" panose="020B0604020202020204" pitchFamily="34" charset="0"/>
          <a:buChar char="•"/>
          <a:defRPr dirty="0" smtClean="0">
            <a:latin typeface="Corbel" panose="020B0503020204020204" pitchFamily="34" charset="0"/>
          </a:defRPr>
        </a:defPPr>
      </a:lstStyle>
    </a:spDef>
    <a:lnDef>
      <a:spPr>
        <a:ln>
          <a:solidFill>
            <a:schemeClr val="tx1">
              <a:lumMod val="85000"/>
              <a:lumOff val="1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cap="flat">
          <a:noFill/>
        </a:ln>
        <a:effectLst>
          <a:softEdge rad="0"/>
        </a:effectLst>
      </a:spPr>
      <a:bodyPr wrap="square" rtlCol="0">
        <a:spAutoFit/>
      </a:bodyPr>
      <a:lstStyle>
        <a:defPPr algn="ctr">
          <a:defRPr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64A010-EEE7-4A93-9ED5-DFB88057408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6B55120-7AB0-4D7A-8B07-78DCF19D90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CABCB9-E508-4FA4-A2BF-E0D6E809D7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103602</TotalTime>
  <Words>367</Words>
  <Application>Microsoft Macintosh PowerPoint</Application>
  <PresentationFormat>Widescreen</PresentationFormat>
  <Paragraphs>78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Gill Sans MT</vt:lpstr>
      <vt:lpstr>Helvetica Neue</vt:lpstr>
      <vt:lpstr>Palatino</vt:lpstr>
      <vt:lpstr>Gallery</vt:lpstr>
      <vt:lpstr>FAKT matters</vt:lpstr>
      <vt:lpstr>ÖPG </vt:lpstr>
      <vt:lpstr>ÖPG </vt:lpstr>
      <vt:lpstr>Outreach activity OePG</vt:lpstr>
      <vt:lpstr>FAKT – viktor Franz Hess Preis</vt:lpstr>
      <vt:lpstr>PowerPoint Presentation</vt:lpstr>
      <vt:lpstr>Buildingsew buildings</vt:lpstr>
      <vt:lpstr>Homepagesomepage(s) / emails</vt:lpstr>
      <vt:lpstr>Beyond Vienna particle physics</vt:lpstr>
      <vt:lpstr>FAKT related Conferences in AUSTRIA</vt:lpstr>
      <vt:lpstr>Other items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of Particles with Matter</dc:title>
  <dc:creator>Microsoft Office User</dc:creator>
  <cp:lastModifiedBy>Microsoft Office User</cp:lastModifiedBy>
  <cp:revision>1861</cp:revision>
  <cp:lastPrinted>2019-03-23T14:10:04Z</cp:lastPrinted>
  <dcterms:created xsi:type="dcterms:W3CDTF">2018-05-14T19:53:08Z</dcterms:created>
  <dcterms:modified xsi:type="dcterms:W3CDTF">2022-02-24T15:54:43Z</dcterms:modified>
</cp:coreProperties>
</file>