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  <p:sldMasterId id="2147483654" r:id="rId3"/>
    <p:sldMasterId id="2147483667" r:id="rId4"/>
  </p:sldMasterIdLst>
  <p:notesMasterIdLst>
    <p:notesMasterId r:id="rId37"/>
  </p:notesMasterIdLst>
  <p:sldIdLst>
    <p:sldId id="434" r:id="rId5"/>
    <p:sldId id="720" r:id="rId6"/>
    <p:sldId id="674" r:id="rId7"/>
    <p:sldId id="675" r:id="rId8"/>
    <p:sldId id="730" r:id="rId9"/>
    <p:sldId id="751" r:id="rId10"/>
    <p:sldId id="662" r:id="rId11"/>
    <p:sldId id="721" r:id="rId12"/>
    <p:sldId id="722" r:id="rId13"/>
    <p:sldId id="754" r:id="rId14"/>
    <p:sldId id="732" r:id="rId15"/>
    <p:sldId id="733" r:id="rId16"/>
    <p:sldId id="736" r:id="rId17"/>
    <p:sldId id="738" r:id="rId18"/>
    <p:sldId id="734" r:id="rId19"/>
    <p:sldId id="735" r:id="rId20"/>
    <p:sldId id="765" r:id="rId21"/>
    <p:sldId id="623" r:id="rId22"/>
    <p:sldId id="762" r:id="rId23"/>
    <p:sldId id="624" r:id="rId24"/>
    <p:sldId id="681" r:id="rId25"/>
    <p:sldId id="756" r:id="rId26"/>
    <p:sldId id="752" r:id="rId27"/>
    <p:sldId id="744" r:id="rId28"/>
    <p:sldId id="699" r:id="rId29"/>
    <p:sldId id="305" r:id="rId30"/>
    <p:sldId id="747" r:id="rId31"/>
    <p:sldId id="748" r:id="rId32"/>
    <p:sldId id="757" r:id="rId33"/>
    <p:sldId id="745" r:id="rId34"/>
    <p:sldId id="766" r:id="rId35"/>
    <p:sldId id="750" r:id="rId36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Baumgartner" initials="TB" lastIdx="28" clrIdx="0">
    <p:extLst/>
  </p:cmAuthor>
  <p:cmAuthor id="2" name="Bernardi" initials="jb" lastIdx="1" clrIdx="1"/>
  <p:cmAuthor id="3" name="Johannes" initials="J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BB"/>
    <a:srgbClr val="004263"/>
    <a:srgbClr val="006699"/>
    <a:srgbClr val="DEE7EC"/>
    <a:srgbClr val="ABFFFF"/>
    <a:srgbClr val="A7DDE9"/>
    <a:srgbClr val="0080B0"/>
    <a:srgbClr val="006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9713" autoAdjust="0"/>
  </p:normalViewPr>
  <p:slideViewPr>
    <p:cSldViewPr>
      <p:cViewPr>
        <p:scale>
          <a:sx n="105" d="100"/>
          <a:sy n="105" d="100"/>
        </p:scale>
        <p:origin x="-90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3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07/relationships/hdphoto" Target="../media/hdphoto1.wdp"/><Relationship Id="rId1" Type="http://schemas.openxmlformats.org/officeDocument/2006/relationships/image" Target="../media/image14.png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microsoft.com/office/2007/relationships/hdphoto" Target="../media/hdphoto1.wdp"/><Relationship Id="rId1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646F7-F6CF-43B1-8564-A1416728340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1CA55D1B-14D5-4C0B-806B-10F37D93A43B}">
      <dgm:prSet phldrT="[Text]"/>
      <dgm:spPr/>
      <dgm:t>
        <a:bodyPr/>
        <a:lstStyle/>
        <a:p>
          <a:r>
            <a:rPr lang="de-AT" dirty="0"/>
            <a:t>Nb</a:t>
          </a:r>
          <a:r>
            <a:rPr lang="de-AT" baseline="-25000" dirty="0"/>
            <a:t>3</a:t>
          </a:r>
          <a:r>
            <a:rPr lang="de-AT" dirty="0"/>
            <a:t>Sn </a:t>
          </a:r>
          <a:r>
            <a:rPr lang="de-AT" dirty="0" err="1"/>
            <a:t>Conductor</a:t>
          </a:r>
          <a:r>
            <a:rPr lang="de-AT" dirty="0"/>
            <a:t> R&amp;D</a:t>
          </a:r>
        </a:p>
      </dgm:t>
    </dgm:pt>
    <dgm:pt modelId="{2C26A4BE-614B-4141-8D7E-AF06B0692176}" type="parTrans" cxnId="{3D317FDB-232D-4163-A7F7-195686B601F3}">
      <dgm:prSet/>
      <dgm:spPr/>
      <dgm:t>
        <a:bodyPr/>
        <a:lstStyle/>
        <a:p>
          <a:endParaRPr lang="de-AT"/>
        </a:p>
      </dgm:t>
    </dgm:pt>
    <dgm:pt modelId="{698ADB88-4407-4F09-942A-62DA68558FF3}" type="sibTrans" cxnId="{3D317FDB-232D-4163-A7F7-195686B601F3}">
      <dgm:prSet/>
      <dgm:spPr/>
      <dgm:t>
        <a:bodyPr/>
        <a:lstStyle/>
        <a:p>
          <a:endParaRPr lang="de-AT"/>
        </a:p>
      </dgm:t>
    </dgm:pt>
    <dgm:pt modelId="{06C9126D-B9BB-4E32-BAAE-035B13169CF1}">
      <dgm:prSet/>
      <dgm:spPr/>
      <dgm:t>
        <a:bodyPr/>
        <a:lstStyle/>
        <a:p>
          <a:r>
            <a:rPr lang="de-AT" dirty="0"/>
            <a:t>Beam Screen Development (HTS)</a:t>
          </a:r>
        </a:p>
      </dgm:t>
    </dgm:pt>
    <dgm:pt modelId="{311046D3-C311-47F4-9995-6A4FD38B0714}" type="parTrans" cxnId="{6420F2B2-4DB5-440E-90F8-67C922EFD42B}">
      <dgm:prSet/>
      <dgm:spPr/>
      <dgm:t>
        <a:bodyPr/>
        <a:lstStyle/>
        <a:p>
          <a:endParaRPr lang="de-AT"/>
        </a:p>
      </dgm:t>
    </dgm:pt>
    <dgm:pt modelId="{CFE4FFFA-F2D1-44E5-839A-30985CE0C68B}" type="sibTrans" cxnId="{6420F2B2-4DB5-440E-90F8-67C922EFD42B}">
      <dgm:prSet/>
      <dgm:spPr/>
      <dgm:t>
        <a:bodyPr/>
        <a:lstStyle/>
        <a:p>
          <a:endParaRPr lang="de-AT"/>
        </a:p>
      </dgm:t>
    </dgm:pt>
    <dgm:pt modelId="{D2BFF30D-6C8E-460E-8DF4-8517DC67F73E}">
      <dgm:prSet phldrT="[Text]"/>
      <dgm:spPr/>
      <dgm:t>
        <a:bodyPr/>
        <a:lstStyle/>
        <a:p>
          <a:r>
            <a:rPr lang="de-DE" dirty="0"/>
            <a:t>Marie </a:t>
          </a:r>
          <a:r>
            <a:rPr lang="de-DE" dirty="0" err="1"/>
            <a:t>Skodowska</a:t>
          </a:r>
          <a:r>
            <a:rPr lang="de-DE" dirty="0"/>
            <a:t>-Curie </a:t>
          </a:r>
          <a:br>
            <a:rPr lang="de-DE" dirty="0"/>
          </a:br>
          <a:r>
            <a:rPr lang="de-DE" dirty="0"/>
            <a:t>ITN </a:t>
          </a:r>
          <a:r>
            <a:rPr lang="de-DE" dirty="0" err="1"/>
            <a:t>EASITrain</a:t>
          </a:r>
          <a:endParaRPr lang="de-AT" dirty="0"/>
        </a:p>
      </dgm:t>
    </dgm:pt>
    <dgm:pt modelId="{7D6EA242-143D-4E07-9260-E48D6469AA53}" type="parTrans" cxnId="{25857860-E999-4121-A7DD-AE7DB19D5EDB}">
      <dgm:prSet/>
      <dgm:spPr/>
      <dgm:t>
        <a:bodyPr/>
        <a:lstStyle/>
        <a:p>
          <a:endParaRPr lang="de-AT"/>
        </a:p>
      </dgm:t>
    </dgm:pt>
    <dgm:pt modelId="{4CB4FCF1-A4C6-4B91-889A-89A123B68149}" type="sibTrans" cxnId="{25857860-E999-4121-A7DD-AE7DB19D5EDB}">
      <dgm:prSet/>
      <dgm:spPr/>
      <dgm:t>
        <a:bodyPr/>
        <a:lstStyle/>
        <a:p>
          <a:endParaRPr lang="de-AT"/>
        </a:p>
      </dgm:t>
    </dgm:pt>
    <dgm:pt modelId="{CF1E4BE5-D81D-4553-BF0F-4C168DCD4F40}" type="pres">
      <dgm:prSet presAssocID="{C4D646F7-F6CF-43B1-8564-A141672834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ADD4B06-44B5-456A-8379-69F6E1CB08E7}" type="pres">
      <dgm:prSet presAssocID="{1CA55D1B-14D5-4C0B-806B-10F37D93A43B}" presName="parentText" presStyleLbl="node1" presStyleIdx="0" presStyleCnt="3" custLinFactY="-29336" custLinFactNeighborX="-708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2E5EF15-6B32-4E77-85D5-A8609068BFD0}" type="pres">
      <dgm:prSet presAssocID="{698ADB88-4407-4F09-942A-62DA68558FF3}" presName="spacer" presStyleCnt="0"/>
      <dgm:spPr/>
    </dgm:pt>
    <dgm:pt modelId="{244024EB-AC34-496C-B877-837AAB593096}" type="pres">
      <dgm:prSet presAssocID="{06C9126D-B9BB-4E32-BAAE-035B13169CF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1CB345F-EF9B-4066-8844-DD062ED8B5A5}" type="pres">
      <dgm:prSet presAssocID="{CFE4FFFA-F2D1-44E5-839A-30985CE0C68B}" presName="spacer" presStyleCnt="0"/>
      <dgm:spPr/>
    </dgm:pt>
    <dgm:pt modelId="{2813D3BF-4D97-4D67-B3EF-FEE7D4616C59}" type="pres">
      <dgm:prSet presAssocID="{D2BFF30D-6C8E-460E-8DF4-8517DC67F73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8206B7C-3B74-4702-8E85-BE93E80BC561}" type="presOf" srcId="{C4D646F7-F6CF-43B1-8564-A1416728340B}" destId="{CF1E4BE5-D81D-4553-BF0F-4C168DCD4F40}" srcOrd="0" destOrd="0" presId="urn:microsoft.com/office/officeart/2005/8/layout/vList2"/>
    <dgm:cxn modelId="{6420F2B2-4DB5-440E-90F8-67C922EFD42B}" srcId="{C4D646F7-F6CF-43B1-8564-A1416728340B}" destId="{06C9126D-B9BB-4E32-BAAE-035B13169CF1}" srcOrd="1" destOrd="0" parTransId="{311046D3-C311-47F4-9995-6A4FD38B0714}" sibTransId="{CFE4FFFA-F2D1-44E5-839A-30985CE0C68B}"/>
    <dgm:cxn modelId="{AE6FAF6E-3623-4EE5-BA09-8B662555D804}" type="presOf" srcId="{06C9126D-B9BB-4E32-BAAE-035B13169CF1}" destId="{244024EB-AC34-496C-B877-837AAB593096}" srcOrd="0" destOrd="0" presId="urn:microsoft.com/office/officeart/2005/8/layout/vList2"/>
    <dgm:cxn modelId="{AEB61183-6690-4F7D-806D-62416DA128B4}" type="presOf" srcId="{D2BFF30D-6C8E-460E-8DF4-8517DC67F73E}" destId="{2813D3BF-4D97-4D67-B3EF-FEE7D4616C59}" srcOrd="0" destOrd="0" presId="urn:microsoft.com/office/officeart/2005/8/layout/vList2"/>
    <dgm:cxn modelId="{25857860-E999-4121-A7DD-AE7DB19D5EDB}" srcId="{C4D646F7-F6CF-43B1-8564-A1416728340B}" destId="{D2BFF30D-6C8E-460E-8DF4-8517DC67F73E}" srcOrd="2" destOrd="0" parTransId="{7D6EA242-143D-4E07-9260-E48D6469AA53}" sibTransId="{4CB4FCF1-A4C6-4B91-889A-89A123B68149}"/>
    <dgm:cxn modelId="{3D317FDB-232D-4163-A7F7-195686B601F3}" srcId="{C4D646F7-F6CF-43B1-8564-A1416728340B}" destId="{1CA55D1B-14D5-4C0B-806B-10F37D93A43B}" srcOrd="0" destOrd="0" parTransId="{2C26A4BE-614B-4141-8D7E-AF06B0692176}" sibTransId="{698ADB88-4407-4F09-942A-62DA68558FF3}"/>
    <dgm:cxn modelId="{CF1BBDAA-8DD1-43B9-97E0-71A8AAEA3941}" type="presOf" srcId="{1CA55D1B-14D5-4C0B-806B-10F37D93A43B}" destId="{BADD4B06-44B5-456A-8379-69F6E1CB08E7}" srcOrd="0" destOrd="0" presId="urn:microsoft.com/office/officeart/2005/8/layout/vList2"/>
    <dgm:cxn modelId="{72BA3604-26F6-48D2-B9CB-09C81A5AA89D}" type="presParOf" srcId="{CF1E4BE5-D81D-4553-BF0F-4C168DCD4F40}" destId="{BADD4B06-44B5-456A-8379-69F6E1CB08E7}" srcOrd="0" destOrd="0" presId="urn:microsoft.com/office/officeart/2005/8/layout/vList2"/>
    <dgm:cxn modelId="{EDF64428-6ACF-40D3-ADF2-B5D3E5C642C8}" type="presParOf" srcId="{CF1E4BE5-D81D-4553-BF0F-4C168DCD4F40}" destId="{52E5EF15-6B32-4E77-85D5-A8609068BFD0}" srcOrd="1" destOrd="0" presId="urn:microsoft.com/office/officeart/2005/8/layout/vList2"/>
    <dgm:cxn modelId="{A5ED8F88-CE05-4BF7-8A18-830D19834865}" type="presParOf" srcId="{CF1E4BE5-D81D-4553-BF0F-4C168DCD4F40}" destId="{244024EB-AC34-496C-B877-837AAB593096}" srcOrd="2" destOrd="0" presId="urn:microsoft.com/office/officeart/2005/8/layout/vList2"/>
    <dgm:cxn modelId="{864FFF6C-834B-4826-98F8-8E6FA85F9A0E}" type="presParOf" srcId="{CF1E4BE5-D81D-4553-BF0F-4C168DCD4F40}" destId="{D1CB345F-EF9B-4066-8844-DD062ED8B5A5}" srcOrd="3" destOrd="0" presId="urn:microsoft.com/office/officeart/2005/8/layout/vList2"/>
    <dgm:cxn modelId="{91F7DF6B-C695-408F-BC55-969C19DC0B11}" type="presParOf" srcId="{CF1E4BE5-D81D-4553-BF0F-4C168DCD4F40}" destId="{2813D3BF-4D97-4D67-B3EF-FEE7D4616C5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46C1D9-17ED-4FC5-BAD1-43257B80D2D7}" type="doc">
      <dgm:prSet loTypeId="urn:microsoft.com/office/officeart/2005/8/layout/venn1" loCatId="relationship" qsTypeId="urn:microsoft.com/office/officeart/2005/8/quickstyle/simple1" qsCatId="simple" csTypeId="urn:microsoft.com/office/officeart/2005/8/colors/accent1_5" csCatId="accent1" phldr="1"/>
      <dgm:spPr/>
    </dgm:pt>
    <dgm:pt modelId="{AC24529E-7EF9-4229-82CB-7B1C0F3F23F2}">
      <dgm:prSet phldrT="[Text]" custT="1"/>
      <dgm:spPr>
        <a:blipFill rotWithShape="0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  <dgm:t>
        <a:bodyPr/>
        <a:lstStyle/>
        <a:p>
          <a:r>
            <a:rPr lang="de-AT" sz="2000">
              <a:solidFill>
                <a:srgbClr val="ABFFFF"/>
              </a:solidFill>
            </a:rPr>
            <a:t>Microstructure</a:t>
          </a:r>
        </a:p>
      </dgm:t>
    </dgm:pt>
    <dgm:pt modelId="{F1BB9CFD-51A4-4562-A644-E5A30943140F}" type="parTrans" cxnId="{A77C0A84-0FCA-4903-9499-4242F2F9731D}">
      <dgm:prSet/>
      <dgm:spPr/>
      <dgm:t>
        <a:bodyPr/>
        <a:lstStyle/>
        <a:p>
          <a:endParaRPr lang="de-AT"/>
        </a:p>
      </dgm:t>
    </dgm:pt>
    <dgm:pt modelId="{D172993B-5E1A-4A81-85B3-7D6A54BC148A}" type="sibTrans" cxnId="{A77C0A84-0FCA-4903-9499-4242F2F9731D}">
      <dgm:prSet/>
      <dgm:spPr/>
      <dgm:t>
        <a:bodyPr/>
        <a:lstStyle/>
        <a:p>
          <a:endParaRPr lang="de-AT"/>
        </a:p>
      </dgm:t>
    </dgm:pt>
    <dgm:pt modelId="{497AB935-9BEB-4720-9FC7-02466AA23CF0}">
      <dgm:prSet phldrT="[Text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de-AT" sz="2000">
              <a:solidFill>
                <a:srgbClr val="ABFFFF"/>
              </a:solidFill>
            </a:rPr>
            <a:t>Local super-conducting properties</a:t>
          </a:r>
        </a:p>
      </dgm:t>
    </dgm:pt>
    <dgm:pt modelId="{BE366287-F6D5-44B0-87EB-C5BA3B0635EC}" type="parTrans" cxnId="{598E5D77-8A81-44CD-86B7-B56C656211F0}">
      <dgm:prSet/>
      <dgm:spPr/>
      <dgm:t>
        <a:bodyPr/>
        <a:lstStyle/>
        <a:p>
          <a:endParaRPr lang="de-AT"/>
        </a:p>
      </dgm:t>
    </dgm:pt>
    <dgm:pt modelId="{E91E2CED-8490-4DA6-BA60-6F97E8B2890A}" type="sibTrans" cxnId="{598E5D77-8A81-44CD-86B7-B56C656211F0}">
      <dgm:prSet/>
      <dgm:spPr/>
      <dgm:t>
        <a:bodyPr/>
        <a:lstStyle/>
        <a:p>
          <a:endParaRPr lang="de-AT"/>
        </a:p>
      </dgm:t>
    </dgm:pt>
    <dgm:pt modelId="{37D22881-2294-40B8-BDCC-65C0BA93793D}">
      <dgm:prSet phldrT="[Text]" custT="1"/>
      <dgm:spPr>
        <a:blipFill rotWithShape="0">
          <a:blip xmlns:r="http://schemas.openxmlformats.org/officeDocument/2006/relationships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  <dgm:t>
        <a:bodyPr/>
        <a:lstStyle/>
        <a:p>
          <a:r>
            <a:rPr lang="de-AT" sz="2000">
              <a:solidFill>
                <a:srgbClr val="002060"/>
              </a:solidFill>
            </a:rPr>
            <a:t>Macroscopic performance of super-conductors</a:t>
          </a:r>
        </a:p>
      </dgm:t>
    </dgm:pt>
    <dgm:pt modelId="{6298354E-4770-46D2-A7C7-771D151730DD}" type="sibTrans" cxnId="{77D4FF3E-2FD2-41C7-A364-7FB682192478}">
      <dgm:prSet/>
      <dgm:spPr/>
      <dgm:t>
        <a:bodyPr/>
        <a:lstStyle/>
        <a:p>
          <a:endParaRPr lang="de-AT"/>
        </a:p>
      </dgm:t>
    </dgm:pt>
    <dgm:pt modelId="{A86279F1-29A3-47C6-AD89-C0700F3CA4B7}" type="parTrans" cxnId="{77D4FF3E-2FD2-41C7-A364-7FB682192478}">
      <dgm:prSet/>
      <dgm:spPr/>
      <dgm:t>
        <a:bodyPr/>
        <a:lstStyle/>
        <a:p>
          <a:endParaRPr lang="de-AT"/>
        </a:p>
      </dgm:t>
    </dgm:pt>
    <dgm:pt modelId="{A2BFBBAF-D2F7-41FC-8A39-782C1A0EBF78}" type="pres">
      <dgm:prSet presAssocID="{E646C1D9-17ED-4FC5-BAD1-43257B80D2D7}" presName="compositeShape" presStyleCnt="0">
        <dgm:presLayoutVars>
          <dgm:chMax val="7"/>
          <dgm:dir/>
          <dgm:resizeHandles val="exact"/>
        </dgm:presLayoutVars>
      </dgm:prSet>
      <dgm:spPr/>
    </dgm:pt>
    <dgm:pt modelId="{B5BC5FEF-126D-4078-A785-8A13AAEDC064}" type="pres">
      <dgm:prSet presAssocID="{AC24529E-7EF9-4229-82CB-7B1C0F3F23F2}" presName="circ1" presStyleLbl="vennNode1" presStyleIdx="0" presStyleCnt="3"/>
      <dgm:spPr/>
      <dgm:t>
        <a:bodyPr/>
        <a:lstStyle/>
        <a:p>
          <a:endParaRPr lang="de-DE"/>
        </a:p>
      </dgm:t>
    </dgm:pt>
    <dgm:pt modelId="{5BCF8669-C24C-4AD9-9D89-49BE21FBBD08}" type="pres">
      <dgm:prSet presAssocID="{AC24529E-7EF9-4229-82CB-7B1C0F3F23F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BCB796-CAF0-482C-837F-5283CA610A74}" type="pres">
      <dgm:prSet presAssocID="{37D22881-2294-40B8-BDCC-65C0BA93793D}" presName="circ2" presStyleLbl="vennNode1" presStyleIdx="1" presStyleCnt="3" custLinFactNeighborX="-849" custLinFactNeighborY="1031"/>
      <dgm:spPr/>
      <dgm:t>
        <a:bodyPr/>
        <a:lstStyle/>
        <a:p>
          <a:endParaRPr lang="de-DE"/>
        </a:p>
      </dgm:t>
    </dgm:pt>
    <dgm:pt modelId="{C625DAC3-2382-4A67-9F68-B20123E695E5}" type="pres">
      <dgm:prSet presAssocID="{37D22881-2294-40B8-BDCC-65C0BA93793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61311CF-A7FD-457F-9643-E8D41C6133E4}" type="pres">
      <dgm:prSet presAssocID="{497AB935-9BEB-4720-9FC7-02466AA23CF0}" presName="circ3" presStyleLbl="vennNode1" presStyleIdx="2" presStyleCnt="3"/>
      <dgm:spPr/>
      <dgm:t>
        <a:bodyPr/>
        <a:lstStyle/>
        <a:p>
          <a:endParaRPr lang="de-DE"/>
        </a:p>
      </dgm:t>
    </dgm:pt>
    <dgm:pt modelId="{8B672938-8A45-4390-BAF2-C74EF75A6C06}" type="pres">
      <dgm:prSet presAssocID="{497AB935-9BEB-4720-9FC7-02466AA23CF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7D4FF3E-2FD2-41C7-A364-7FB682192478}" srcId="{E646C1D9-17ED-4FC5-BAD1-43257B80D2D7}" destId="{37D22881-2294-40B8-BDCC-65C0BA93793D}" srcOrd="1" destOrd="0" parTransId="{A86279F1-29A3-47C6-AD89-C0700F3CA4B7}" sibTransId="{6298354E-4770-46D2-A7C7-771D151730DD}"/>
    <dgm:cxn modelId="{0A01EB55-F232-4AE3-AB09-8D2C1FFE0DEE}" type="presOf" srcId="{E646C1D9-17ED-4FC5-BAD1-43257B80D2D7}" destId="{A2BFBBAF-D2F7-41FC-8A39-782C1A0EBF78}" srcOrd="0" destOrd="0" presId="urn:microsoft.com/office/officeart/2005/8/layout/venn1"/>
    <dgm:cxn modelId="{6EBB498C-8C53-4E7E-83F8-5C8367A8973B}" type="presOf" srcId="{497AB935-9BEB-4720-9FC7-02466AA23CF0}" destId="{B61311CF-A7FD-457F-9643-E8D41C6133E4}" srcOrd="0" destOrd="0" presId="urn:microsoft.com/office/officeart/2005/8/layout/venn1"/>
    <dgm:cxn modelId="{9E0592D3-7E0A-4263-AE39-31D3E5F2C31E}" type="presOf" srcId="{37D22881-2294-40B8-BDCC-65C0BA93793D}" destId="{C625DAC3-2382-4A67-9F68-B20123E695E5}" srcOrd="1" destOrd="0" presId="urn:microsoft.com/office/officeart/2005/8/layout/venn1"/>
    <dgm:cxn modelId="{B7264EAA-81A7-4A46-9F0B-9D1E229C3F24}" type="presOf" srcId="{AC24529E-7EF9-4229-82CB-7B1C0F3F23F2}" destId="{B5BC5FEF-126D-4078-A785-8A13AAEDC064}" srcOrd="0" destOrd="0" presId="urn:microsoft.com/office/officeart/2005/8/layout/venn1"/>
    <dgm:cxn modelId="{F5781BC1-06B6-46BE-8934-1E2527C471B8}" type="presOf" srcId="{497AB935-9BEB-4720-9FC7-02466AA23CF0}" destId="{8B672938-8A45-4390-BAF2-C74EF75A6C06}" srcOrd="1" destOrd="0" presId="urn:microsoft.com/office/officeart/2005/8/layout/venn1"/>
    <dgm:cxn modelId="{C1BDD819-B2D3-479B-AACF-3892ACCF4E1C}" type="presOf" srcId="{AC24529E-7EF9-4229-82CB-7B1C0F3F23F2}" destId="{5BCF8669-C24C-4AD9-9D89-49BE21FBBD08}" srcOrd="1" destOrd="0" presId="urn:microsoft.com/office/officeart/2005/8/layout/venn1"/>
    <dgm:cxn modelId="{598E5D77-8A81-44CD-86B7-B56C656211F0}" srcId="{E646C1D9-17ED-4FC5-BAD1-43257B80D2D7}" destId="{497AB935-9BEB-4720-9FC7-02466AA23CF0}" srcOrd="2" destOrd="0" parTransId="{BE366287-F6D5-44B0-87EB-C5BA3B0635EC}" sibTransId="{E91E2CED-8490-4DA6-BA60-6F97E8B2890A}"/>
    <dgm:cxn modelId="{009457B7-1A22-4A70-8E4C-381654CA440A}" type="presOf" srcId="{37D22881-2294-40B8-BDCC-65C0BA93793D}" destId="{C6BCB796-CAF0-482C-837F-5283CA610A74}" srcOrd="0" destOrd="0" presId="urn:microsoft.com/office/officeart/2005/8/layout/venn1"/>
    <dgm:cxn modelId="{A77C0A84-0FCA-4903-9499-4242F2F9731D}" srcId="{E646C1D9-17ED-4FC5-BAD1-43257B80D2D7}" destId="{AC24529E-7EF9-4229-82CB-7B1C0F3F23F2}" srcOrd="0" destOrd="0" parTransId="{F1BB9CFD-51A4-4562-A644-E5A30943140F}" sibTransId="{D172993B-5E1A-4A81-85B3-7D6A54BC148A}"/>
    <dgm:cxn modelId="{FDE98270-8874-4E22-9DD1-E55D0E179A16}" type="presParOf" srcId="{A2BFBBAF-D2F7-41FC-8A39-782C1A0EBF78}" destId="{B5BC5FEF-126D-4078-A785-8A13AAEDC064}" srcOrd="0" destOrd="0" presId="urn:microsoft.com/office/officeart/2005/8/layout/venn1"/>
    <dgm:cxn modelId="{CA9F252A-A45F-4F42-8B2F-30425777FD95}" type="presParOf" srcId="{A2BFBBAF-D2F7-41FC-8A39-782C1A0EBF78}" destId="{5BCF8669-C24C-4AD9-9D89-49BE21FBBD08}" srcOrd="1" destOrd="0" presId="urn:microsoft.com/office/officeart/2005/8/layout/venn1"/>
    <dgm:cxn modelId="{59B7531D-DD52-4A32-BDC0-682DB86EB64D}" type="presParOf" srcId="{A2BFBBAF-D2F7-41FC-8A39-782C1A0EBF78}" destId="{C6BCB796-CAF0-482C-837F-5283CA610A74}" srcOrd="2" destOrd="0" presId="urn:microsoft.com/office/officeart/2005/8/layout/venn1"/>
    <dgm:cxn modelId="{6807626A-CA46-4886-A592-FFC1D3B90214}" type="presParOf" srcId="{A2BFBBAF-D2F7-41FC-8A39-782C1A0EBF78}" destId="{C625DAC3-2382-4A67-9F68-B20123E695E5}" srcOrd="3" destOrd="0" presId="urn:microsoft.com/office/officeart/2005/8/layout/venn1"/>
    <dgm:cxn modelId="{8C088A61-77E2-4A03-A43F-E905EEBCEA3F}" type="presParOf" srcId="{A2BFBBAF-D2F7-41FC-8A39-782C1A0EBF78}" destId="{B61311CF-A7FD-457F-9643-E8D41C6133E4}" srcOrd="4" destOrd="0" presId="urn:microsoft.com/office/officeart/2005/8/layout/venn1"/>
    <dgm:cxn modelId="{BCBE9081-2032-4BE7-97B2-A0896C4BE1C2}" type="presParOf" srcId="{A2BFBBAF-D2F7-41FC-8A39-782C1A0EBF78}" destId="{8B672938-8A45-4390-BAF2-C74EF75A6C0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CBEF37-365F-45A6-B9AA-DCCAC321612E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de-AT"/>
        </a:p>
      </dgm:t>
    </dgm:pt>
    <dgm:pt modelId="{8568E0B7-DE7A-4EF0-AC8F-6ED4C07BF3C0}">
      <dgm:prSet phldrT="[Text]" custT="1"/>
      <dgm:spPr/>
      <dgm:t>
        <a:bodyPr/>
        <a:lstStyle/>
        <a:p>
          <a:r>
            <a:rPr lang="de-AT" sz="2800"/>
            <a:t>Superconducting properties (e.g. </a:t>
          </a:r>
          <a:r>
            <a:rPr lang="de-AT" sz="2800" i="1">
              <a:latin typeface="Times New Roman" pitchFamily="18" charset="0"/>
              <a:cs typeface="Times New Roman" pitchFamily="18" charset="0"/>
            </a:rPr>
            <a:t>T</a:t>
          </a:r>
          <a:r>
            <a:rPr lang="de-AT" sz="2800" i="1" baseline="-25000">
              <a:latin typeface="Times New Roman" pitchFamily="18" charset="0"/>
              <a:cs typeface="Times New Roman" pitchFamily="18" charset="0"/>
            </a:rPr>
            <a:t>C</a:t>
          </a:r>
          <a:r>
            <a:rPr lang="de-AT" sz="2800"/>
            <a:t>, </a:t>
          </a:r>
          <a:r>
            <a:rPr lang="de-AT" sz="2800" i="1">
              <a:latin typeface="Times New Roman" pitchFamily="18" charset="0"/>
              <a:cs typeface="Times New Roman" pitchFamily="18" charset="0"/>
            </a:rPr>
            <a:t>B</a:t>
          </a:r>
          <a:r>
            <a:rPr lang="de-AT" sz="2800" i="1" baseline="-25000">
              <a:latin typeface="Times New Roman" pitchFamily="18" charset="0"/>
              <a:cs typeface="Times New Roman" pitchFamily="18" charset="0"/>
            </a:rPr>
            <a:t>C2</a:t>
          </a:r>
          <a:r>
            <a:rPr lang="de-AT" sz="2800"/>
            <a:t>, </a:t>
          </a:r>
          <a:r>
            <a:rPr lang="de-AT" sz="2800" i="1">
              <a:latin typeface="Times New Roman" pitchFamily="18" charset="0"/>
              <a:cs typeface="Times New Roman" pitchFamily="18" charset="0"/>
            </a:rPr>
            <a:t>J</a:t>
          </a:r>
          <a:r>
            <a:rPr lang="de-AT" sz="2800" i="1" baseline="-25000">
              <a:latin typeface="Times New Roman" pitchFamily="18" charset="0"/>
              <a:cs typeface="Times New Roman" pitchFamily="18" charset="0"/>
            </a:rPr>
            <a:t>C</a:t>
          </a:r>
          <a:r>
            <a:rPr lang="de-AT" sz="2800"/>
            <a:t>) in Nb</a:t>
          </a:r>
          <a:r>
            <a:rPr lang="de-AT" sz="2800" baseline="-25000"/>
            <a:t>3</a:t>
          </a:r>
          <a:r>
            <a:rPr lang="de-AT" sz="2800"/>
            <a:t>Sn wires are influenced by:</a:t>
          </a:r>
        </a:p>
      </dgm:t>
    </dgm:pt>
    <dgm:pt modelId="{9B473015-1FF0-45D0-A6E9-08E5CA1521EF}" type="parTrans" cxnId="{CAFA8E6C-AFC0-4DC0-926F-D51EF248504F}">
      <dgm:prSet/>
      <dgm:spPr/>
      <dgm:t>
        <a:bodyPr/>
        <a:lstStyle/>
        <a:p>
          <a:endParaRPr lang="de-AT"/>
        </a:p>
      </dgm:t>
    </dgm:pt>
    <dgm:pt modelId="{7C202C57-6344-4AB0-8891-5E53298EB722}" type="sibTrans" cxnId="{CAFA8E6C-AFC0-4DC0-926F-D51EF248504F}">
      <dgm:prSet/>
      <dgm:spPr/>
      <dgm:t>
        <a:bodyPr/>
        <a:lstStyle/>
        <a:p>
          <a:endParaRPr lang="de-AT"/>
        </a:p>
      </dgm:t>
    </dgm:pt>
    <dgm:pt modelId="{6E3C3083-CD73-4483-A618-55A01BD1F269}">
      <dgm:prSet phldrT="[Text]"/>
      <dgm:spPr/>
      <dgm:t>
        <a:bodyPr/>
        <a:lstStyle/>
        <a:p>
          <a:r>
            <a:rPr lang="de-AT"/>
            <a:t>Composition</a:t>
          </a:r>
        </a:p>
      </dgm:t>
    </dgm:pt>
    <dgm:pt modelId="{592A67DF-2A25-469C-B193-85ED92C0A16C}" type="parTrans" cxnId="{74334254-2431-4434-A871-EB7B64E24BF4}">
      <dgm:prSet/>
      <dgm:spPr/>
      <dgm:t>
        <a:bodyPr/>
        <a:lstStyle/>
        <a:p>
          <a:endParaRPr lang="de-AT"/>
        </a:p>
      </dgm:t>
    </dgm:pt>
    <dgm:pt modelId="{EB47829D-1554-4BBD-A5ED-A1112315EC2F}" type="sibTrans" cxnId="{74334254-2431-4434-A871-EB7B64E24BF4}">
      <dgm:prSet/>
      <dgm:spPr/>
      <dgm:t>
        <a:bodyPr/>
        <a:lstStyle/>
        <a:p>
          <a:endParaRPr lang="de-AT"/>
        </a:p>
      </dgm:t>
    </dgm:pt>
    <dgm:pt modelId="{33B8DADB-7F6A-40DF-95AB-E1CEC36E3F74}">
      <dgm:prSet phldrT="[Text]"/>
      <dgm:spPr/>
      <dgm:t>
        <a:bodyPr/>
        <a:lstStyle/>
        <a:p>
          <a:r>
            <a:rPr lang="de-AT"/>
            <a:t>Morphology</a:t>
          </a:r>
        </a:p>
      </dgm:t>
    </dgm:pt>
    <dgm:pt modelId="{83A873CB-B132-4152-B2EB-63DA826311EB}" type="parTrans" cxnId="{B96A844A-8296-4BE4-976F-747932173BB8}">
      <dgm:prSet/>
      <dgm:spPr/>
      <dgm:t>
        <a:bodyPr/>
        <a:lstStyle/>
        <a:p>
          <a:endParaRPr lang="de-AT"/>
        </a:p>
      </dgm:t>
    </dgm:pt>
    <dgm:pt modelId="{52D53E8C-DB5C-45EB-86EC-1A2532E5BD69}" type="sibTrans" cxnId="{B96A844A-8296-4BE4-976F-747932173BB8}">
      <dgm:prSet/>
      <dgm:spPr/>
      <dgm:t>
        <a:bodyPr/>
        <a:lstStyle/>
        <a:p>
          <a:endParaRPr lang="de-AT"/>
        </a:p>
      </dgm:t>
    </dgm:pt>
    <dgm:pt modelId="{EEA576B1-B3A3-406D-940F-ABC69B73BE44}">
      <dgm:prSet phldrT="[Text]"/>
      <dgm:spPr/>
      <dgm:t>
        <a:bodyPr/>
        <a:lstStyle/>
        <a:p>
          <a:r>
            <a:rPr lang="de-AT"/>
            <a:t>Composition gradients</a:t>
          </a:r>
        </a:p>
      </dgm:t>
    </dgm:pt>
    <dgm:pt modelId="{B5CC31FC-04AE-4D0A-BFE7-CA78FE17C358}" type="parTrans" cxnId="{C8248319-F66D-4890-9D06-E09D7BC30A14}">
      <dgm:prSet/>
      <dgm:spPr/>
      <dgm:t>
        <a:bodyPr/>
        <a:lstStyle/>
        <a:p>
          <a:endParaRPr lang="de-AT"/>
        </a:p>
      </dgm:t>
    </dgm:pt>
    <dgm:pt modelId="{2DA71675-CBD0-4FBA-B7A9-34C59D3E61FB}" type="sibTrans" cxnId="{C8248319-F66D-4890-9D06-E09D7BC30A14}">
      <dgm:prSet/>
      <dgm:spPr/>
      <dgm:t>
        <a:bodyPr/>
        <a:lstStyle/>
        <a:p>
          <a:endParaRPr lang="de-AT"/>
        </a:p>
      </dgm:t>
    </dgm:pt>
    <dgm:pt modelId="{EA6E7237-373E-4013-B771-3569AA4C5AF7}">
      <dgm:prSet phldrT="[Text]"/>
      <dgm:spPr/>
      <dgm:t>
        <a:bodyPr/>
        <a:lstStyle/>
        <a:p>
          <a:r>
            <a:rPr lang="en-US"/>
            <a:t>Sn: Nb</a:t>
          </a:r>
          <a:r>
            <a:rPr lang="en-US" baseline="-25000"/>
            <a:t>1−β </a:t>
          </a:r>
          <a:r>
            <a:rPr lang="en-US"/>
            <a:t>Sn</a:t>
          </a:r>
          <a:r>
            <a:rPr lang="en-US" baseline="-25000"/>
            <a:t>β </a:t>
          </a:r>
          <a:endParaRPr lang="de-AT"/>
        </a:p>
      </dgm:t>
    </dgm:pt>
    <dgm:pt modelId="{31D6C511-53C8-4F1A-922F-FA4258BAFAA5}" type="parTrans" cxnId="{2D8179FC-4132-430C-8252-0E0FD2D4D28E}">
      <dgm:prSet/>
      <dgm:spPr/>
      <dgm:t>
        <a:bodyPr/>
        <a:lstStyle/>
        <a:p>
          <a:endParaRPr lang="de-AT"/>
        </a:p>
      </dgm:t>
    </dgm:pt>
    <dgm:pt modelId="{7096F6B1-97FA-431B-AEFB-16F318C76CF6}" type="sibTrans" cxnId="{2D8179FC-4132-430C-8252-0E0FD2D4D28E}">
      <dgm:prSet/>
      <dgm:spPr/>
      <dgm:t>
        <a:bodyPr/>
        <a:lstStyle/>
        <a:p>
          <a:endParaRPr lang="de-AT"/>
        </a:p>
      </dgm:t>
    </dgm:pt>
    <dgm:pt modelId="{B7B60FCC-6B27-49DF-A70A-DD59BBB69AC2}">
      <dgm:prSet phldrT="[Text]"/>
      <dgm:spPr/>
      <dgm:t>
        <a:bodyPr/>
        <a:lstStyle/>
        <a:p>
          <a:r>
            <a:rPr lang="de-AT"/>
            <a:t>Additives: Ti, Ta</a:t>
          </a:r>
        </a:p>
      </dgm:t>
    </dgm:pt>
    <dgm:pt modelId="{ADD4566E-2832-4289-A4A2-C98241AD94BE}" type="parTrans" cxnId="{49CB32C3-FB84-4C05-8B0A-10A34604A308}">
      <dgm:prSet/>
      <dgm:spPr/>
      <dgm:t>
        <a:bodyPr/>
        <a:lstStyle/>
        <a:p>
          <a:endParaRPr lang="de-AT"/>
        </a:p>
      </dgm:t>
    </dgm:pt>
    <dgm:pt modelId="{0F69C9FD-F6D5-424B-967E-94E763D52080}" type="sibTrans" cxnId="{49CB32C3-FB84-4C05-8B0A-10A34604A308}">
      <dgm:prSet/>
      <dgm:spPr/>
      <dgm:t>
        <a:bodyPr/>
        <a:lstStyle/>
        <a:p>
          <a:endParaRPr lang="de-AT"/>
        </a:p>
      </dgm:t>
    </dgm:pt>
    <dgm:pt modelId="{1CBD2DCC-FD52-4BEA-91B2-2A5CDE9148DC}">
      <dgm:prSet phldrT="[Text]"/>
      <dgm:spPr/>
      <dgm:t>
        <a:bodyPr/>
        <a:lstStyle/>
        <a:p>
          <a:r>
            <a:rPr lang="en-US" noProof="0" dirty="0" smtClean="0"/>
            <a:t>grain size </a:t>
          </a:r>
          <a:br>
            <a:rPr lang="en-US" noProof="0" dirty="0" smtClean="0"/>
          </a:br>
          <a:r>
            <a:rPr lang="en-US" noProof="0" dirty="0" smtClean="0"/>
            <a:t>(grain boundaries)</a:t>
          </a:r>
          <a:endParaRPr lang="en-US" noProof="0" dirty="0"/>
        </a:p>
      </dgm:t>
    </dgm:pt>
    <dgm:pt modelId="{BD50BE20-A42A-420E-8E5B-C1D303F358CD}" type="parTrans" cxnId="{382BA3D7-C94F-409A-BB78-97932CC30433}">
      <dgm:prSet/>
      <dgm:spPr/>
      <dgm:t>
        <a:bodyPr/>
        <a:lstStyle/>
        <a:p>
          <a:endParaRPr lang="de-AT"/>
        </a:p>
      </dgm:t>
    </dgm:pt>
    <dgm:pt modelId="{E8747B47-D8F8-4100-A1B3-B398E75DF20B}" type="sibTrans" cxnId="{382BA3D7-C94F-409A-BB78-97932CC30433}">
      <dgm:prSet/>
      <dgm:spPr/>
      <dgm:t>
        <a:bodyPr/>
        <a:lstStyle/>
        <a:p>
          <a:endParaRPr lang="de-AT"/>
        </a:p>
      </dgm:t>
    </dgm:pt>
    <dgm:pt modelId="{BF4973E5-FB9C-4874-BC06-C716964709AB}">
      <dgm:prSet phldrT="[Text]"/>
      <dgm:spPr/>
      <dgm:t>
        <a:bodyPr/>
        <a:lstStyle/>
        <a:p>
          <a:r>
            <a:rPr lang="de-AT"/>
            <a:t> </a:t>
          </a:r>
          <a:r>
            <a:rPr lang="de-AT">
              <a:sym typeface="Wingdings" pitchFamily="2" charset="2"/>
            </a:rPr>
            <a:t> </a:t>
          </a:r>
          <a:r>
            <a:rPr lang="de-AT" i="1">
              <a:latin typeface="Times New Roman" pitchFamily="18" charset="0"/>
              <a:cs typeface="Times New Roman" pitchFamily="18" charset="0"/>
            </a:rPr>
            <a:t>J</a:t>
          </a:r>
          <a:r>
            <a:rPr lang="de-AT" i="1" baseline="-25000">
              <a:latin typeface="Times New Roman" pitchFamily="18" charset="0"/>
              <a:cs typeface="Times New Roman" pitchFamily="18" charset="0"/>
            </a:rPr>
            <a:t>C</a:t>
          </a:r>
          <a:endParaRPr lang="de-AT"/>
        </a:p>
      </dgm:t>
    </dgm:pt>
    <dgm:pt modelId="{657EAC8B-985E-44D4-9EA3-0982DAD4C6A3}" type="parTrans" cxnId="{A8C261A8-30B5-4031-B895-65CCA237BEAC}">
      <dgm:prSet/>
      <dgm:spPr/>
      <dgm:t>
        <a:bodyPr/>
        <a:lstStyle/>
        <a:p>
          <a:endParaRPr lang="de-AT"/>
        </a:p>
      </dgm:t>
    </dgm:pt>
    <dgm:pt modelId="{408D1CE8-F1BE-484B-9FE7-5C493E0BE7E1}" type="sibTrans" cxnId="{A8C261A8-30B5-4031-B895-65CCA237BEAC}">
      <dgm:prSet/>
      <dgm:spPr/>
      <dgm:t>
        <a:bodyPr/>
        <a:lstStyle/>
        <a:p>
          <a:endParaRPr lang="de-AT"/>
        </a:p>
      </dgm:t>
    </dgm:pt>
    <dgm:pt modelId="{6C45ACF1-9584-48AE-AE83-111340B79BF5}">
      <dgm:prSet phldrT="[Text]"/>
      <dgm:spPr/>
      <dgm:t>
        <a:bodyPr/>
        <a:lstStyle/>
        <a:p>
          <a:r>
            <a:rPr lang="de-AT" dirty="0">
              <a:sym typeface="Wingdings" pitchFamily="2" charset="2"/>
            </a:rPr>
            <a:t> </a:t>
          </a:r>
          <a:r>
            <a:rPr lang="de-AT" i="1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T</a:t>
          </a:r>
          <a:r>
            <a:rPr lang="de-AT" i="1" baseline="-25000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C</a:t>
          </a:r>
          <a:r>
            <a:rPr lang="de-AT" i="1" baseline="0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, B</a:t>
          </a:r>
          <a:r>
            <a:rPr lang="de-AT" i="1" baseline="-25000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C2</a:t>
          </a:r>
          <a:endParaRPr lang="de-AT" baseline="-25000" dirty="0"/>
        </a:p>
      </dgm:t>
    </dgm:pt>
    <dgm:pt modelId="{D48DB402-34E0-48F6-8906-DAF976942568}" type="parTrans" cxnId="{0C25E5A9-4B7B-4F2F-98EE-8C74FEA50EF3}">
      <dgm:prSet/>
      <dgm:spPr/>
      <dgm:t>
        <a:bodyPr/>
        <a:lstStyle/>
        <a:p>
          <a:endParaRPr lang="de-AT"/>
        </a:p>
      </dgm:t>
    </dgm:pt>
    <dgm:pt modelId="{DBA12BAF-4A21-4A18-8F57-B1541DDCB41C}" type="sibTrans" cxnId="{0C25E5A9-4B7B-4F2F-98EE-8C74FEA50EF3}">
      <dgm:prSet/>
      <dgm:spPr/>
      <dgm:t>
        <a:bodyPr/>
        <a:lstStyle/>
        <a:p>
          <a:endParaRPr lang="de-AT"/>
        </a:p>
      </dgm:t>
    </dgm:pt>
    <dgm:pt modelId="{CC32930C-4EBC-4C55-BDE5-B3B3134F85F2}">
      <dgm:prSet/>
      <dgm:spPr/>
      <dgm:t>
        <a:bodyPr/>
        <a:lstStyle/>
        <a:p>
          <a:r>
            <a:rPr lang="de-AT"/>
            <a:t> </a:t>
          </a:r>
          <a:r>
            <a:rPr lang="de-AT">
              <a:sym typeface="Wingdings" pitchFamily="2" charset="2"/>
            </a:rPr>
            <a:t> spatial </a:t>
          </a:r>
          <a:r>
            <a:rPr lang="de-AT" i="1">
              <a:latin typeface="Times New Roman" pitchFamily="18" charset="0"/>
              <a:cs typeface="Times New Roman" pitchFamily="18" charset="0"/>
              <a:sym typeface="Wingdings" pitchFamily="2" charset="2"/>
            </a:rPr>
            <a:t>T</a:t>
          </a:r>
          <a:r>
            <a:rPr lang="de-AT" i="1" baseline="-25000">
              <a:latin typeface="Times New Roman" pitchFamily="18" charset="0"/>
              <a:cs typeface="Times New Roman" pitchFamily="18" charset="0"/>
              <a:sym typeface="Wingdings" pitchFamily="2" charset="2"/>
            </a:rPr>
            <a:t>C</a:t>
          </a:r>
          <a:r>
            <a:rPr lang="de-AT">
              <a:sym typeface="Wingdings" pitchFamily="2" charset="2"/>
            </a:rPr>
            <a:t> distribution</a:t>
          </a:r>
        </a:p>
      </dgm:t>
    </dgm:pt>
    <dgm:pt modelId="{A7E91C6A-973E-4389-B859-C72E188F63CD}" type="parTrans" cxnId="{7F635617-0B97-4F8C-BEE4-34BAB7F9483B}">
      <dgm:prSet/>
      <dgm:spPr/>
      <dgm:t>
        <a:bodyPr/>
        <a:lstStyle/>
        <a:p>
          <a:endParaRPr lang="de-AT"/>
        </a:p>
      </dgm:t>
    </dgm:pt>
    <dgm:pt modelId="{E4338532-57CE-44A4-A9D5-E26617252F8D}" type="sibTrans" cxnId="{7F635617-0B97-4F8C-BEE4-34BAB7F9483B}">
      <dgm:prSet/>
      <dgm:spPr/>
      <dgm:t>
        <a:bodyPr/>
        <a:lstStyle/>
        <a:p>
          <a:endParaRPr lang="de-AT"/>
        </a:p>
      </dgm:t>
    </dgm:pt>
    <dgm:pt modelId="{1B9B8461-3F7A-4841-A02B-F5AB1A14AED2}">
      <dgm:prSet phldrT="[Text]"/>
      <dgm:spPr/>
      <dgm:t>
        <a:bodyPr/>
        <a:lstStyle/>
        <a:p>
          <a:endParaRPr lang="de-AT"/>
        </a:p>
      </dgm:t>
    </dgm:pt>
    <dgm:pt modelId="{CFC9CD62-9F97-4F08-9D37-B12F81DDC8D7}" type="parTrans" cxnId="{1D3D1016-4975-4995-9219-596E8FEB026E}">
      <dgm:prSet/>
      <dgm:spPr/>
      <dgm:t>
        <a:bodyPr/>
        <a:lstStyle/>
        <a:p>
          <a:endParaRPr lang="de-AT"/>
        </a:p>
      </dgm:t>
    </dgm:pt>
    <dgm:pt modelId="{21C59BDA-D9FD-4DA2-BF16-A105A841594E}" type="sibTrans" cxnId="{1D3D1016-4975-4995-9219-596E8FEB026E}">
      <dgm:prSet/>
      <dgm:spPr/>
      <dgm:t>
        <a:bodyPr/>
        <a:lstStyle/>
        <a:p>
          <a:endParaRPr lang="de-AT"/>
        </a:p>
      </dgm:t>
    </dgm:pt>
    <dgm:pt modelId="{C9EEB0BA-62DB-4436-9DAC-C021FB24D083}">
      <dgm:prSet phldrT="[Text]"/>
      <dgm:spPr/>
      <dgm:t>
        <a:bodyPr/>
        <a:lstStyle/>
        <a:p>
          <a:endParaRPr lang="de-AT"/>
        </a:p>
      </dgm:t>
    </dgm:pt>
    <dgm:pt modelId="{C34D9866-F0B3-4D97-A633-9CCEB369259D}" type="parTrans" cxnId="{4B6CA1F9-B36D-4B57-A67A-600D72CD7C54}">
      <dgm:prSet/>
      <dgm:spPr/>
      <dgm:t>
        <a:bodyPr/>
        <a:lstStyle/>
        <a:p>
          <a:endParaRPr lang="de-AT"/>
        </a:p>
      </dgm:t>
    </dgm:pt>
    <dgm:pt modelId="{26E88354-2E1C-495D-8F3E-108684683DB2}" type="sibTrans" cxnId="{4B6CA1F9-B36D-4B57-A67A-600D72CD7C54}">
      <dgm:prSet/>
      <dgm:spPr/>
      <dgm:t>
        <a:bodyPr/>
        <a:lstStyle/>
        <a:p>
          <a:endParaRPr lang="de-AT"/>
        </a:p>
      </dgm:t>
    </dgm:pt>
    <dgm:pt modelId="{7E6C9756-D342-40E7-9E7E-842A3DAF1258}">
      <dgm:prSet phldrT="[Text]"/>
      <dgm:spPr/>
      <dgm:t>
        <a:bodyPr/>
        <a:lstStyle/>
        <a:p>
          <a:r>
            <a:rPr lang="en-US" noProof="0" dirty="0" smtClean="0"/>
            <a:t>Defects</a:t>
          </a:r>
          <a:r>
            <a:rPr lang="de-AT" dirty="0" smtClean="0"/>
            <a:t> (APC)</a:t>
          </a:r>
          <a:endParaRPr lang="de-AT" dirty="0"/>
        </a:p>
      </dgm:t>
    </dgm:pt>
    <dgm:pt modelId="{1EDA9A74-31A3-47DE-B9B9-3EA21858550A}" type="parTrans" cxnId="{E65DDC6C-3098-4113-ABE5-46C5A0A12E0B}">
      <dgm:prSet/>
      <dgm:spPr/>
      <dgm:t>
        <a:bodyPr/>
        <a:lstStyle/>
        <a:p>
          <a:endParaRPr lang="de-AT"/>
        </a:p>
      </dgm:t>
    </dgm:pt>
    <dgm:pt modelId="{DC3A5444-1481-470A-94AF-EED35649D814}" type="sibTrans" cxnId="{E65DDC6C-3098-4113-ABE5-46C5A0A12E0B}">
      <dgm:prSet/>
      <dgm:spPr/>
      <dgm:t>
        <a:bodyPr/>
        <a:lstStyle/>
        <a:p>
          <a:endParaRPr lang="de-AT"/>
        </a:p>
      </dgm:t>
    </dgm:pt>
    <dgm:pt modelId="{89EAF073-D518-4312-912F-B3FAC4FC29E3}" type="pres">
      <dgm:prSet presAssocID="{7CCBEF37-365F-45A6-B9AA-DCCAC321612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06F65A3-4310-4F1E-AC78-962A03FC677A}" type="pres">
      <dgm:prSet presAssocID="{8568E0B7-DE7A-4EF0-AC8F-6ED4C07BF3C0}" presName="roof" presStyleLbl="dkBgShp" presStyleIdx="0" presStyleCnt="2"/>
      <dgm:spPr/>
      <dgm:t>
        <a:bodyPr/>
        <a:lstStyle/>
        <a:p>
          <a:endParaRPr lang="de-DE"/>
        </a:p>
      </dgm:t>
    </dgm:pt>
    <dgm:pt modelId="{D921A211-53F7-447E-A864-425D9E744223}" type="pres">
      <dgm:prSet presAssocID="{8568E0B7-DE7A-4EF0-AC8F-6ED4C07BF3C0}" presName="pillars" presStyleCnt="0"/>
      <dgm:spPr/>
    </dgm:pt>
    <dgm:pt modelId="{3EA4109F-EECE-4DA2-BFA5-83D35131CB20}" type="pres">
      <dgm:prSet presAssocID="{8568E0B7-DE7A-4EF0-AC8F-6ED4C07BF3C0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A83E758-3C66-4C1F-9A89-7655D68A1946}" type="pres">
      <dgm:prSet presAssocID="{33B8DADB-7F6A-40DF-95AB-E1CEC36E3F74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2096CC4-3902-4059-A064-E818D5871CAD}" type="pres">
      <dgm:prSet presAssocID="{EEA576B1-B3A3-406D-940F-ABC69B73BE4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2A15AB-EE47-4A75-A9BC-78E45941188D}" type="pres">
      <dgm:prSet presAssocID="{8568E0B7-DE7A-4EF0-AC8F-6ED4C07BF3C0}" presName="base" presStyleLbl="dkBgShp" presStyleIdx="1" presStyleCnt="2"/>
      <dgm:spPr/>
    </dgm:pt>
  </dgm:ptLst>
  <dgm:cxnLst>
    <dgm:cxn modelId="{382BA3D7-C94F-409A-BB78-97932CC30433}" srcId="{33B8DADB-7F6A-40DF-95AB-E1CEC36E3F74}" destId="{1CBD2DCC-FD52-4BEA-91B2-2A5CDE9148DC}" srcOrd="1" destOrd="0" parTransId="{BD50BE20-A42A-420E-8E5B-C1D303F358CD}" sibTransId="{E8747B47-D8F8-4100-A1B3-B398E75DF20B}"/>
    <dgm:cxn modelId="{B96A844A-8296-4BE4-976F-747932173BB8}" srcId="{8568E0B7-DE7A-4EF0-AC8F-6ED4C07BF3C0}" destId="{33B8DADB-7F6A-40DF-95AB-E1CEC36E3F74}" srcOrd="1" destOrd="0" parTransId="{83A873CB-B132-4152-B2EB-63DA826311EB}" sibTransId="{52D53E8C-DB5C-45EB-86EC-1A2532E5BD69}"/>
    <dgm:cxn modelId="{74334254-2431-4434-A871-EB7B64E24BF4}" srcId="{8568E0B7-DE7A-4EF0-AC8F-6ED4C07BF3C0}" destId="{6E3C3083-CD73-4483-A618-55A01BD1F269}" srcOrd="0" destOrd="0" parTransId="{592A67DF-2A25-469C-B193-85ED92C0A16C}" sibTransId="{EB47829D-1554-4BBD-A5ED-A1112315EC2F}"/>
    <dgm:cxn modelId="{ED6F5B83-982F-4885-8C24-978CBABBDBDE}" type="presOf" srcId="{CC32930C-4EBC-4C55-BDE5-B3B3134F85F2}" destId="{02096CC4-3902-4059-A064-E818D5871CAD}" srcOrd="0" destOrd="1" presId="urn:microsoft.com/office/officeart/2005/8/layout/hList3"/>
    <dgm:cxn modelId="{1D3D1016-4975-4995-9219-596E8FEB026E}" srcId="{6E3C3083-CD73-4483-A618-55A01BD1F269}" destId="{1B9B8461-3F7A-4841-A02B-F5AB1A14AED2}" srcOrd="0" destOrd="0" parTransId="{CFC9CD62-9F97-4F08-9D37-B12F81DDC8D7}" sibTransId="{21C59BDA-D9FD-4DA2-BF16-A105A841594E}"/>
    <dgm:cxn modelId="{14B6F83D-DF75-4976-B764-6F9569739A39}" type="presOf" srcId="{1CBD2DCC-FD52-4BEA-91B2-2A5CDE9148DC}" destId="{7A83E758-3C66-4C1F-9A89-7655D68A1946}" srcOrd="0" destOrd="2" presId="urn:microsoft.com/office/officeart/2005/8/layout/hList3"/>
    <dgm:cxn modelId="{7F635617-0B97-4F8C-BEE4-34BAB7F9483B}" srcId="{EEA576B1-B3A3-406D-940F-ABC69B73BE44}" destId="{CC32930C-4EBC-4C55-BDE5-B3B3134F85F2}" srcOrd="0" destOrd="0" parTransId="{A7E91C6A-973E-4389-B859-C72E188F63CD}" sibTransId="{E4338532-57CE-44A4-A9D5-E26617252F8D}"/>
    <dgm:cxn modelId="{E65DDC6C-3098-4113-ABE5-46C5A0A12E0B}" srcId="{33B8DADB-7F6A-40DF-95AB-E1CEC36E3F74}" destId="{7E6C9756-D342-40E7-9E7E-842A3DAF1258}" srcOrd="2" destOrd="0" parTransId="{1EDA9A74-31A3-47DE-B9B9-3EA21858550A}" sibTransId="{DC3A5444-1481-470A-94AF-EED35649D814}"/>
    <dgm:cxn modelId="{A8C261A8-30B5-4031-B895-65CCA237BEAC}" srcId="{33B8DADB-7F6A-40DF-95AB-E1CEC36E3F74}" destId="{BF4973E5-FB9C-4874-BC06-C716964709AB}" srcOrd="3" destOrd="0" parTransId="{657EAC8B-985E-44D4-9EA3-0982DAD4C6A3}" sibTransId="{408D1CE8-F1BE-484B-9FE7-5C493E0BE7E1}"/>
    <dgm:cxn modelId="{E8C536F1-129B-4F4F-BB17-8ECE9FD29EBE}" type="presOf" srcId="{EEA576B1-B3A3-406D-940F-ABC69B73BE44}" destId="{02096CC4-3902-4059-A064-E818D5871CAD}" srcOrd="0" destOrd="0" presId="urn:microsoft.com/office/officeart/2005/8/layout/hList3"/>
    <dgm:cxn modelId="{9B5E6961-D668-44D3-A4D9-D538A258534A}" type="presOf" srcId="{7CCBEF37-365F-45A6-B9AA-DCCAC321612E}" destId="{89EAF073-D518-4312-912F-B3FAC4FC29E3}" srcOrd="0" destOrd="0" presId="urn:microsoft.com/office/officeart/2005/8/layout/hList3"/>
    <dgm:cxn modelId="{7F9BC9FB-B8FB-4354-860D-09C88192F0CF}" type="presOf" srcId="{B7B60FCC-6B27-49DF-A70A-DD59BBB69AC2}" destId="{3EA4109F-EECE-4DA2-BFA5-83D35131CB20}" srcOrd="0" destOrd="3" presId="urn:microsoft.com/office/officeart/2005/8/layout/hList3"/>
    <dgm:cxn modelId="{A6D3F27A-E21E-491B-9B3A-4032A6FCE7FE}" type="presOf" srcId="{7E6C9756-D342-40E7-9E7E-842A3DAF1258}" destId="{7A83E758-3C66-4C1F-9A89-7655D68A1946}" srcOrd="0" destOrd="3" presId="urn:microsoft.com/office/officeart/2005/8/layout/hList3"/>
    <dgm:cxn modelId="{DBA2EFDE-21C1-4F6F-8B9B-50C71C2F257F}" type="presOf" srcId="{33B8DADB-7F6A-40DF-95AB-E1CEC36E3F74}" destId="{7A83E758-3C66-4C1F-9A89-7655D68A1946}" srcOrd="0" destOrd="0" presId="urn:microsoft.com/office/officeart/2005/8/layout/hList3"/>
    <dgm:cxn modelId="{4B6CA1F9-B36D-4B57-A67A-600D72CD7C54}" srcId="{33B8DADB-7F6A-40DF-95AB-E1CEC36E3F74}" destId="{C9EEB0BA-62DB-4436-9DAC-C021FB24D083}" srcOrd="0" destOrd="0" parTransId="{C34D9866-F0B3-4D97-A633-9CCEB369259D}" sibTransId="{26E88354-2E1C-495D-8F3E-108684683DB2}"/>
    <dgm:cxn modelId="{C7386785-15FF-491D-ADAC-7783E5FF4D0F}" type="presOf" srcId="{6C45ACF1-9584-48AE-AE83-111340B79BF5}" destId="{3EA4109F-EECE-4DA2-BFA5-83D35131CB20}" srcOrd="0" destOrd="4" presId="urn:microsoft.com/office/officeart/2005/8/layout/hList3"/>
    <dgm:cxn modelId="{0C25E5A9-4B7B-4F2F-98EE-8C74FEA50EF3}" srcId="{6E3C3083-CD73-4483-A618-55A01BD1F269}" destId="{6C45ACF1-9584-48AE-AE83-111340B79BF5}" srcOrd="3" destOrd="0" parTransId="{D48DB402-34E0-48F6-8906-DAF976942568}" sibTransId="{DBA12BAF-4A21-4A18-8F57-B1541DDCB41C}"/>
    <dgm:cxn modelId="{49CB32C3-FB84-4C05-8B0A-10A34604A308}" srcId="{6E3C3083-CD73-4483-A618-55A01BD1F269}" destId="{B7B60FCC-6B27-49DF-A70A-DD59BBB69AC2}" srcOrd="2" destOrd="0" parTransId="{ADD4566E-2832-4289-A4A2-C98241AD94BE}" sibTransId="{0F69C9FD-F6D5-424B-967E-94E763D52080}"/>
    <dgm:cxn modelId="{4A597C78-0546-4278-8531-B9F2584E0B9A}" type="presOf" srcId="{6E3C3083-CD73-4483-A618-55A01BD1F269}" destId="{3EA4109F-EECE-4DA2-BFA5-83D35131CB20}" srcOrd="0" destOrd="0" presId="urn:microsoft.com/office/officeart/2005/8/layout/hList3"/>
    <dgm:cxn modelId="{A2A4617E-7996-4DE4-8DF1-93C7A5A64BD4}" type="presOf" srcId="{1B9B8461-3F7A-4841-A02B-F5AB1A14AED2}" destId="{3EA4109F-EECE-4DA2-BFA5-83D35131CB20}" srcOrd="0" destOrd="1" presId="urn:microsoft.com/office/officeart/2005/8/layout/hList3"/>
    <dgm:cxn modelId="{CAFA8E6C-AFC0-4DC0-926F-D51EF248504F}" srcId="{7CCBEF37-365F-45A6-B9AA-DCCAC321612E}" destId="{8568E0B7-DE7A-4EF0-AC8F-6ED4C07BF3C0}" srcOrd="0" destOrd="0" parTransId="{9B473015-1FF0-45D0-A6E9-08E5CA1521EF}" sibTransId="{7C202C57-6344-4AB0-8891-5E53298EB722}"/>
    <dgm:cxn modelId="{C8248319-F66D-4890-9D06-E09D7BC30A14}" srcId="{8568E0B7-DE7A-4EF0-AC8F-6ED4C07BF3C0}" destId="{EEA576B1-B3A3-406D-940F-ABC69B73BE44}" srcOrd="2" destOrd="0" parTransId="{B5CC31FC-04AE-4D0A-BFE7-CA78FE17C358}" sibTransId="{2DA71675-CBD0-4FBA-B7A9-34C59D3E61FB}"/>
    <dgm:cxn modelId="{384C5E12-3855-4408-B905-DBA26056240E}" type="presOf" srcId="{BF4973E5-FB9C-4874-BC06-C716964709AB}" destId="{7A83E758-3C66-4C1F-9A89-7655D68A1946}" srcOrd="0" destOrd="4" presId="urn:microsoft.com/office/officeart/2005/8/layout/hList3"/>
    <dgm:cxn modelId="{2CB93ABD-07D9-47F7-ACBC-73BF3C32F7E1}" type="presOf" srcId="{C9EEB0BA-62DB-4436-9DAC-C021FB24D083}" destId="{7A83E758-3C66-4C1F-9A89-7655D68A1946}" srcOrd="0" destOrd="1" presId="urn:microsoft.com/office/officeart/2005/8/layout/hList3"/>
    <dgm:cxn modelId="{2D8179FC-4132-430C-8252-0E0FD2D4D28E}" srcId="{6E3C3083-CD73-4483-A618-55A01BD1F269}" destId="{EA6E7237-373E-4013-B771-3569AA4C5AF7}" srcOrd="1" destOrd="0" parTransId="{31D6C511-53C8-4F1A-922F-FA4258BAFAA5}" sibTransId="{7096F6B1-97FA-431B-AEFB-16F318C76CF6}"/>
    <dgm:cxn modelId="{13EC7759-EA6F-4AD5-96C3-19CBA4011536}" type="presOf" srcId="{8568E0B7-DE7A-4EF0-AC8F-6ED4C07BF3C0}" destId="{506F65A3-4310-4F1E-AC78-962A03FC677A}" srcOrd="0" destOrd="0" presId="urn:microsoft.com/office/officeart/2005/8/layout/hList3"/>
    <dgm:cxn modelId="{C9531398-6612-4FE7-AABC-14B81BAF04C8}" type="presOf" srcId="{EA6E7237-373E-4013-B771-3569AA4C5AF7}" destId="{3EA4109F-EECE-4DA2-BFA5-83D35131CB20}" srcOrd="0" destOrd="2" presId="urn:microsoft.com/office/officeart/2005/8/layout/hList3"/>
    <dgm:cxn modelId="{EC9DE76B-9E36-4BB4-9096-79213BA7C26E}" type="presParOf" srcId="{89EAF073-D518-4312-912F-B3FAC4FC29E3}" destId="{506F65A3-4310-4F1E-AC78-962A03FC677A}" srcOrd="0" destOrd="0" presId="urn:microsoft.com/office/officeart/2005/8/layout/hList3"/>
    <dgm:cxn modelId="{07D90D3D-5ED5-4F91-8AEB-45F1D6292CE9}" type="presParOf" srcId="{89EAF073-D518-4312-912F-B3FAC4FC29E3}" destId="{D921A211-53F7-447E-A864-425D9E744223}" srcOrd="1" destOrd="0" presId="urn:microsoft.com/office/officeart/2005/8/layout/hList3"/>
    <dgm:cxn modelId="{84B960F0-F203-4A84-9EC8-CA12313B3966}" type="presParOf" srcId="{D921A211-53F7-447E-A864-425D9E744223}" destId="{3EA4109F-EECE-4DA2-BFA5-83D35131CB20}" srcOrd="0" destOrd="0" presId="urn:microsoft.com/office/officeart/2005/8/layout/hList3"/>
    <dgm:cxn modelId="{E1367F27-0BFC-4F81-8C15-ABBEEE93CBFE}" type="presParOf" srcId="{D921A211-53F7-447E-A864-425D9E744223}" destId="{7A83E758-3C66-4C1F-9A89-7655D68A1946}" srcOrd="1" destOrd="0" presId="urn:microsoft.com/office/officeart/2005/8/layout/hList3"/>
    <dgm:cxn modelId="{26B9265C-0F51-4FE3-8F28-6592F36B5866}" type="presParOf" srcId="{D921A211-53F7-447E-A864-425D9E744223}" destId="{02096CC4-3902-4059-A064-E818D5871CAD}" srcOrd="2" destOrd="0" presId="urn:microsoft.com/office/officeart/2005/8/layout/hList3"/>
    <dgm:cxn modelId="{789F681A-30AB-4B46-8F6A-5550E391DA39}" type="presParOf" srcId="{89EAF073-D518-4312-912F-B3FAC4FC29E3}" destId="{982A15AB-EE47-4A75-A9BC-78E45941188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CC832D-519B-4E2E-8FD4-ABA89688C463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B162128E-FC12-4218-9080-150CF1E6E8B5}">
      <dgm:prSet phldrT="[Text]"/>
      <dgm:spPr/>
      <dgm:t>
        <a:bodyPr/>
        <a:lstStyle/>
        <a:p>
          <a:r>
            <a:rPr lang="de-AT" dirty="0" err="1" smtClean="0"/>
            <a:t>Composition</a:t>
          </a:r>
          <a:r>
            <a:rPr lang="de-AT" dirty="0" smtClean="0"/>
            <a:t> </a:t>
          </a:r>
          <a:r>
            <a:rPr lang="de-AT" dirty="0" err="1" smtClean="0"/>
            <a:t>gradients</a:t>
          </a:r>
          <a:r>
            <a:rPr lang="de-AT" dirty="0" smtClean="0"/>
            <a:t> in Nb</a:t>
          </a:r>
          <a:r>
            <a:rPr lang="de-AT" baseline="-25000" dirty="0" smtClean="0"/>
            <a:t>3</a:t>
          </a:r>
          <a:r>
            <a:rPr lang="de-AT" dirty="0" smtClean="0"/>
            <a:t>Sn </a:t>
          </a:r>
          <a:r>
            <a:rPr lang="de-AT" dirty="0" err="1" smtClean="0"/>
            <a:t>wires</a:t>
          </a:r>
          <a:endParaRPr lang="de-AT" dirty="0"/>
        </a:p>
      </dgm:t>
    </dgm:pt>
    <dgm:pt modelId="{836B49C9-D5B3-4EC5-922D-7E6D5A21F4DB}" type="parTrans" cxnId="{DB1804B1-AFAD-4EBB-989C-41E01EA42C10}">
      <dgm:prSet/>
      <dgm:spPr/>
      <dgm:t>
        <a:bodyPr/>
        <a:lstStyle/>
        <a:p>
          <a:endParaRPr lang="de-AT"/>
        </a:p>
      </dgm:t>
    </dgm:pt>
    <dgm:pt modelId="{FB8AC245-3572-441E-BF11-390A143F1C8F}" type="sibTrans" cxnId="{DB1804B1-AFAD-4EBB-989C-41E01EA42C10}">
      <dgm:prSet/>
      <dgm:spPr/>
      <dgm:t>
        <a:bodyPr/>
        <a:lstStyle/>
        <a:p>
          <a:endParaRPr lang="de-AT"/>
        </a:p>
      </dgm:t>
    </dgm:pt>
    <dgm:pt modelId="{6B3D4823-13D1-4303-B9FA-76F84F6F2285}">
      <dgm:prSet phldrT="[Text]"/>
      <dgm:spPr/>
      <dgm:t>
        <a:bodyPr/>
        <a:lstStyle/>
        <a:p>
          <a:r>
            <a:rPr lang="de-DE" dirty="0" smtClean="0"/>
            <a:t>Irradiation </a:t>
          </a:r>
          <a:r>
            <a:rPr lang="de-DE" dirty="0" err="1" smtClean="0"/>
            <a:t>Effects</a:t>
          </a:r>
          <a:endParaRPr lang="de-AT" dirty="0"/>
        </a:p>
      </dgm:t>
    </dgm:pt>
    <dgm:pt modelId="{A9A99BC1-7A66-4904-90AB-2D25B96FC00E}" type="parTrans" cxnId="{DF8C5CEA-BBA3-407F-998F-CD6350B9887B}">
      <dgm:prSet/>
      <dgm:spPr/>
      <dgm:t>
        <a:bodyPr/>
        <a:lstStyle/>
        <a:p>
          <a:endParaRPr lang="de-AT"/>
        </a:p>
      </dgm:t>
    </dgm:pt>
    <dgm:pt modelId="{ABB5470E-AAF0-45E7-BE74-60D7FC017B35}" type="sibTrans" cxnId="{DF8C5CEA-BBA3-407F-998F-CD6350B9887B}">
      <dgm:prSet/>
      <dgm:spPr/>
      <dgm:t>
        <a:bodyPr/>
        <a:lstStyle/>
        <a:p>
          <a:endParaRPr lang="de-AT"/>
        </a:p>
      </dgm:t>
    </dgm:pt>
    <dgm:pt modelId="{04E4BF32-E83A-4C8C-AE88-A1BD432D7838}">
      <dgm:prSet phldrT="[Text]"/>
      <dgm:spPr/>
      <dgm:t>
        <a:bodyPr/>
        <a:lstStyle/>
        <a:p>
          <a:r>
            <a:rPr lang="de-DE" dirty="0" smtClean="0"/>
            <a:t>Tl1223 </a:t>
          </a:r>
          <a:r>
            <a:rPr lang="de-DE" dirty="0" err="1" smtClean="0"/>
            <a:t>for</a:t>
          </a:r>
          <a:r>
            <a:rPr lang="de-DE" dirty="0" smtClean="0"/>
            <a:t> beam </a:t>
          </a:r>
          <a:r>
            <a:rPr lang="de-DE" dirty="0" err="1" smtClean="0"/>
            <a:t>screens</a:t>
          </a:r>
          <a:endParaRPr lang="de-AT" dirty="0"/>
        </a:p>
      </dgm:t>
    </dgm:pt>
    <dgm:pt modelId="{841D84DF-E6A4-4C3A-AAB4-F60CD57A52E6}" type="parTrans" cxnId="{BC54484D-8843-4EA7-BDA7-FDB988AE6AB1}">
      <dgm:prSet/>
      <dgm:spPr/>
      <dgm:t>
        <a:bodyPr/>
        <a:lstStyle/>
        <a:p>
          <a:endParaRPr lang="de-AT"/>
        </a:p>
      </dgm:t>
    </dgm:pt>
    <dgm:pt modelId="{2DE091EC-BBCC-45C4-B52B-5F1A6CAB90F5}" type="sibTrans" cxnId="{BC54484D-8843-4EA7-BDA7-FDB988AE6AB1}">
      <dgm:prSet/>
      <dgm:spPr/>
      <dgm:t>
        <a:bodyPr/>
        <a:lstStyle/>
        <a:p>
          <a:endParaRPr lang="de-AT"/>
        </a:p>
      </dgm:t>
    </dgm:pt>
    <dgm:pt modelId="{1FC4AD7E-5721-4B39-8D63-A5D2BB4C9426}">
      <dgm:prSet phldrT="[Text]"/>
      <dgm:spPr/>
      <dgm:t>
        <a:bodyPr/>
        <a:lstStyle/>
        <a:p>
          <a:r>
            <a:rPr lang="de-DE" dirty="0" err="1" smtClean="0"/>
            <a:t>Artificial</a:t>
          </a:r>
          <a:r>
            <a:rPr lang="de-DE" dirty="0" smtClean="0"/>
            <a:t> </a:t>
          </a:r>
          <a:r>
            <a:rPr lang="de-DE" dirty="0" err="1" smtClean="0"/>
            <a:t>pinning</a:t>
          </a:r>
          <a:r>
            <a:rPr lang="de-DE" dirty="0" smtClean="0"/>
            <a:t> </a:t>
          </a:r>
          <a:r>
            <a:rPr lang="de-DE" dirty="0" err="1" smtClean="0"/>
            <a:t>centers</a:t>
          </a:r>
          <a:r>
            <a:rPr lang="de-DE" dirty="0" smtClean="0"/>
            <a:t> (APC)</a:t>
          </a:r>
          <a:endParaRPr lang="de-AT" dirty="0"/>
        </a:p>
      </dgm:t>
    </dgm:pt>
    <dgm:pt modelId="{A0719685-4BA5-481E-A899-CE15015B89CF}" type="parTrans" cxnId="{4AE22C71-C53C-453A-ADE5-3B1976A7A331}">
      <dgm:prSet/>
      <dgm:spPr/>
      <dgm:t>
        <a:bodyPr/>
        <a:lstStyle/>
        <a:p>
          <a:endParaRPr lang="de-AT"/>
        </a:p>
      </dgm:t>
    </dgm:pt>
    <dgm:pt modelId="{42490164-3E8D-41C8-B5A8-FDAC4F602978}" type="sibTrans" cxnId="{4AE22C71-C53C-453A-ADE5-3B1976A7A331}">
      <dgm:prSet/>
      <dgm:spPr/>
      <dgm:t>
        <a:bodyPr/>
        <a:lstStyle/>
        <a:p>
          <a:endParaRPr lang="de-AT"/>
        </a:p>
      </dgm:t>
    </dgm:pt>
    <dgm:pt modelId="{0DABC977-8322-4E13-BF72-BC9BA2376197}">
      <dgm:prSet phldrT="[Text]"/>
      <dgm:spPr/>
      <dgm:t>
        <a:bodyPr/>
        <a:lstStyle/>
        <a:p>
          <a:r>
            <a:rPr lang="de-DE" smtClean="0"/>
            <a:t>Carbon-Cluster in MgB</a:t>
          </a:r>
          <a:r>
            <a:rPr lang="de-DE" baseline="-25000" smtClean="0"/>
            <a:t>2</a:t>
          </a:r>
          <a:r>
            <a:rPr lang="de-DE" smtClean="0"/>
            <a:t> </a:t>
          </a:r>
          <a:endParaRPr lang="de-AT" dirty="0"/>
        </a:p>
      </dgm:t>
    </dgm:pt>
    <dgm:pt modelId="{84C3ADB2-91A9-49F6-8CCE-DF37F72A7B03}" type="parTrans" cxnId="{9EC313FF-1CCD-442E-A605-10FC6E731E94}">
      <dgm:prSet/>
      <dgm:spPr/>
      <dgm:t>
        <a:bodyPr/>
        <a:lstStyle/>
        <a:p>
          <a:endParaRPr lang="de-AT"/>
        </a:p>
      </dgm:t>
    </dgm:pt>
    <dgm:pt modelId="{768A57F0-20EB-4422-AE2D-8D86611815A1}" type="sibTrans" cxnId="{9EC313FF-1CCD-442E-A605-10FC6E731E94}">
      <dgm:prSet/>
      <dgm:spPr/>
      <dgm:t>
        <a:bodyPr/>
        <a:lstStyle/>
        <a:p>
          <a:endParaRPr lang="de-AT"/>
        </a:p>
      </dgm:t>
    </dgm:pt>
    <dgm:pt modelId="{58A03DB7-18B3-4B20-B454-01B6C6899CFB}">
      <dgm:prSet phldrT="[Text]"/>
      <dgm:spPr/>
      <dgm:t>
        <a:bodyPr/>
        <a:lstStyle/>
        <a:p>
          <a:r>
            <a:rPr lang="de-DE" dirty="0" err="1" smtClean="0"/>
            <a:t>Coated</a:t>
          </a:r>
          <a:r>
            <a:rPr lang="de-DE" dirty="0" smtClean="0"/>
            <a:t> </a:t>
          </a:r>
          <a:r>
            <a:rPr lang="de-DE" dirty="0" err="1" smtClean="0"/>
            <a:t>conductors</a:t>
          </a:r>
          <a:r>
            <a:rPr lang="de-DE" dirty="0" smtClean="0"/>
            <a:t> YBCO </a:t>
          </a:r>
          <a:endParaRPr lang="de-AT" dirty="0"/>
        </a:p>
      </dgm:t>
    </dgm:pt>
    <dgm:pt modelId="{C98E9BBA-6BFD-4C51-93AF-B57BA8418171}" type="parTrans" cxnId="{9B5F262D-5D20-460D-B6AC-62ED889CD836}">
      <dgm:prSet/>
      <dgm:spPr/>
      <dgm:t>
        <a:bodyPr/>
        <a:lstStyle/>
        <a:p>
          <a:endParaRPr lang="de-AT"/>
        </a:p>
      </dgm:t>
    </dgm:pt>
    <dgm:pt modelId="{4D1867BE-5640-426C-A301-65072A149465}" type="sibTrans" cxnId="{9B5F262D-5D20-460D-B6AC-62ED889CD836}">
      <dgm:prSet/>
      <dgm:spPr/>
      <dgm:t>
        <a:bodyPr/>
        <a:lstStyle/>
        <a:p>
          <a:endParaRPr lang="de-AT"/>
        </a:p>
      </dgm:t>
    </dgm:pt>
    <dgm:pt modelId="{6195E259-CD79-4E7B-8135-ECF841FB6F64}" type="pres">
      <dgm:prSet presAssocID="{3ACC832D-519B-4E2E-8FD4-ABA89688C4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B9CB5B58-BA09-4EC0-BDF6-A3DFFE6465C8}" type="pres">
      <dgm:prSet presAssocID="{B162128E-FC12-4218-9080-150CF1E6E8B5}" presName="composite" presStyleCnt="0"/>
      <dgm:spPr/>
    </dgm:pt>
    <dgm:pt modelId="{3BC569D7-23B7-4F60-8B24-DD7CAF510DAB}" type="pres">
      <dgm:prSet presAssocID="{B162128E-FC12-4218-9080-150CF1E6E8B5}" presName="rect1" presStyleLbl="tr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F82BB74-8FA6-497F-9B8D-175597E50477}" type="pres">
      <dgm:prSet presAssocID="{B162128E-FC12-4218-9080-150CF1E6E8B5}" presName="rect2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325FB0C-704C-4090-AFF1-D231B619657F}" type="pres">
      <dgm:prSet presAssocID="{FB8AC245-3572-441E-BF11-390A143F1C8F}" presName="sibTrans" presStyleCnt="0"/>
      <dgm:spPr/>
    </dgm:pt>
    <dgm:pt modelId="{4588834D-B700-48D0-BBA2-966DB3CC3427}" type="pres">
      <dgm:prSet presAssocID="{6B3D4823-13D1-4303-B9FA-76F84F6F2285}" presName="composite" presStyleCnt="0"/>
      <dgm:spPr/>
    </dgm:pt>
    <dgm:pt modelId="{0CB97152-D481-4729-AF61-8728812A10ED}" type="pres">
      <dgm:prSet presAssocID="{6B3D4823-13D1-4303-B9FA-76F84F6F2285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F8B707D-E30C-47DE-93CA-6D379D3921E7}" type="pres">
      <dgm:prSet presAssocID="{6B3D4823-13D1-4303-B9FA-76F84F6F2285}" presName="rect2" presStyleLbl="fgImgPlace1" presStyleIdx="1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C214C46-D7C5-433D-875A-E188E2644C2E}" type="pres">
      <dgm:prSet presAssocID="{ABB5470E-AAF0-45E7-BE74-60D7FC017B35}" presName="sibTrans" presStyleCnt="0"/>
      <dgm:spPr/>
    </dgm:pt>
    <dgm:pt modelId="{732B4C31-EED8-4BEB-AF38-98E52ADAA627}" type="pres">
      <dgm:prSet presAssocID="{04E4BF32-E83A-4C8C-AE88-A1BD432D7838}" presName="composite" presStyleCnt="0"/>
      <dgm:spPr/>
    </dgm:pt>
    <dgm:pt modelId="{B16FD5E8-37AF-4330-8542-FE3EAD7FC966}" type="pres">
      <dgm:prSet presAssocID="{04E4BF32-E83A-4C8C-AE88-A1BD432D7838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D9B1599-408B-4360-A4DC-A997B2A4BFDC}" type="pres">
      <dgm:prSet presAssocID="{04E4BF32-E83A-4C8C-AE88-A1BD432D7838}" presName="rect2" presStyleLbl="fgImgPlace1" presStyleIdx="2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03D93C1-B1AC-4681-B28E-6997E5DD360C}" type="pres">
      <dgm:prSet presAssocID="{2DE091EC-BBCC-45C4-B52B-5F1A6CAB90F5}" presName="sibTrans" presStyleCnt="0"/>
      <dgm:spPr/>
    </dgm:pt>
    <dgm:pt modelId="{955470F7-0E88-4FCB-9FF7-B3483178BE13}" type="pres">
      <dgm:prSet presAssocID="{1FC4AD7E-5721-4B39-8D63-A5D2BB4C9426}" presName="composite" presStyleCnt="0"/>
      <dgm:spPr/>
    </dgm:pt>
    <dgm:pt modelId="{C541751B-615D-4429-95EF-0EE695827010}" type="pres">
      <dgm:prSet presAssocID="{1FC4AD7E-5721-4B39-8D63-A5D2BB4C9426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FB8449EB-0CE1-4738-AE72-8C0EEEE0B0A5}" type="pres">
      <dgm:prSet presAssocID="{1FC4AD7E-5721-4B39-8D63-A5D2BB4C9426}" presName="rect2" presStyleLbl="fgImgPlace1" presStyleIdx="3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DFF0D8C-9466-4A0F-9D0B-BA445EAAE2F4}" type="pres">
      <dgm:prSet presAssocID="{42490164-3E8D-41C8-B5A8-FDAC4F602978}" presName="sibTrans" presStyleCnt="0"/>
      <dgm:spPr/>
    </dgm:pt>
    <dgm:pt modelId="{8126F36B-2BFA-4150-B47B-D562E5AB9E72}" type="pres">
      <dgm:prSet presAssocID="{0DABC977-8322-4E13-BF72-BC9BA2376197}" presName="composite" presStyleCnt="0"/>
      <dgm:spPr/>
    </dgm:pt>
    <dgm:pt modelId="{B1154618-8533-4024-AF3A-16A8B606A1D5}" type="pres">
      <dgm:prSet presAssocID="{0DABC977-8322-4E13-BF72-BC9BA2376197}" presName="rect1" presStyleLbl="tr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2F361CB-AB0B-4A0F-B6FD-743027F08BE1}" type="pres">
      <dgm:prSet presAssocID="{0DABC977-8322-4E13-BF72-BC9BA2376197}" presName="rect2" presStyleLbl="fgImgPlace1" presStyleIdx="4" presStyleCnt="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F30F6C49-73AA-41C0-851A-828357E7326A}" type="pres">
      <dgm:prSet presAssocID="{768A57F0-20EB-4422-AE2D-8D86611815A1}" presName="sibTrans" presStyleCnt="0"/>
      <dgm:spPr/>
    </dgm:pt>
    <dgm:pt modelId="{E5F19222-7D1A-4D5E-A1EB-0B45B19706E8}" type="pres">
      <dgm:prSet presAssocID="{58A03DB7-18B3-4B20-B454-01B6C6899CFB}" presName="composite" presStyleCnt="0"/>
      <dgm:spPr/>
    </dgm:pt>
    <dgm:pt modelId="{63422E6C-9371-4B8E-8ECA-D9B701957FE6}" type="pres">
      <dgm:prSet presAssocID="{58A03DB7-18B3-4B20-B454-01B6C6899CFB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E26F8A9-1A24-44C5-BE39-ECCD75F007C6}" type="pres">
      <dgm:prSet presAssocID="{58A03DB7-18B3-4B20-B454-01B6C6899CFB}" presName="rect2" presStyleLbl="fgImgPlace1" presStyleIdx="5" presStyleCnt="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2820B4A8-A9B6-4268-A824-1343A4064E78}" type="presOf" srcId="{B162128E-FC12-4218-9080-150CF1E6E8B5}" destId="{3BC569D7-23B7-4F60-8B24-DD7CAF510DAB}" srcOrd="0" destOrd="0" presId="urn:microsoft.com/office/officeart/2008/layout/PictureStrips"/>
    <dgm:cxn modelId="{BC54484D-8843-4EA7-BDA7-FDB988AE6AB1}" srcId="{3ACC832D-519B-4E2E-8FD4-ABA89688C463}" destId="{04E4BF32-E83A-4C8C-AE88-A1BD432D7838}" srcOrd="2" destOrd="0" parTransId="{841D84DF-E6A4-4C3A-AAB4-F60CD57A52E6}" sibTransId="{2DE091EC-BBCC-45C4-B52B-5F1A6CAB90F5}"/>
    <dgm:cxn modelId="{9B5F262D-5D20-460D-B6AC-62ED889CD836}" srcId="{3ACC832D-519B-4E2E-8FD4-ABA89688C463}" destId="{58A03DB7-18B3-4B20-B454-01B6C6899CFB}" srcOrd="5" destOrd="0" parTransId="{C98E9BBA-6BFD-4C51-93AF-B57BA8418171}" sibTransId="{4D1867BE-5640-426C-A301-65072A149465}"/>
    <dgm:cxn modelId="{A250C0D7-176E-4574-AE6A-98CAF3888002}" type="presOf" srcId="{04E4BF32-E83A-4C8C-AE88-A1BD432D7838}" destId="{B16FD5E8-37AF-4330-8542-FE3EAD7FC966}" srcOrd="0" destOrd="0" presId="urn:microsoft.com/office/officeart/2008/layout/PictureStrips"/>
    <dgm:cxn modelId="{B1FB4431-B1FF-4143-B1DA-CC4EC527C596}" type="presOf" srcId="{1FC4AD7E-5721-4B39-8D63-A5D2BB4C9426}" destId="{C541751B-615D-4429-95EF-0EE695827010}" srcOrd="0" destOrd="0" presId="urn:microsoft.com/office/officeart/2008/layout/PictureStrips"/>
    <dgm:cxn modelId="{B80A6A46-6253-4C7D-A15B-81BD40CA10AB}" type="presOf" srcId="{58A03DB7-18B3-4B20-B454-01B6C6899CFB}" destId="{63422E6C-9371-4B8E-8ECA-D9B701957FE6}" srcOrd="0" destOrd="0" presId="urn:microsoft.com/office/officeart/2008/layout/PictureStrips"/>
    <dgm:cxn modelId="{DB1804B1-AFAD-4EBB-989C-41E01EA42C10}" srcId="{3ACC832D-519B-4E2E-8FD4-ABA89688C463}" destId="{B162128E-FC12-4218-9080-150CF1E6E8B5}" srcOrd="0" destOrd="0" parTransId="{836B49C9-D5B3-4EC5-922D-7E6D5A21F4DB}" sibTransId="{FB8AC245-3572-441E-BF11-390A143F1C8F}"/>
    <dgm:cxn modelId="{B65B3AF4-5C87-4280-B7D6-A9D9F36A11C9}" type="presOf" srcId="{0DABC977-8322-4E13-BF72-BC9BA2376197}" destId="{B1154618-8533-4024-AF3A-16A8B606A1D5}" srcOrd="0" destOrd="0" presId="urn:microsoft.com/office/officeart/2008/layout/PictureStrips"/>
    <dgm:cxn modelId="{DF8C5CEA-BBA3-407F-998F-CD6350B9887B}" srcId="{3ACC832D-519B-4E2E-8FD4-ABA89688C463}" destId="{6B3D4823-13D1-4303-B9FA-76F84F6F2285}" srcOrd="1" destOrd="0" parTransId="{A9A99BC1-7A66-4904-90AB-2D25B96FC00E}" sibTransId="{ABB5470E-AAF0-45E7-BE74-60D7FC017B35}"/>
    <dgm:cxn modelId="{BAD96248-2764-4B6D-AF18-DFA693E865CB}" type="presOf" srcId="{3ACC832D-519B-4E2E-8FD4-ABA89688C463}" destId="{6195E259-CD79-4E7B-8135-ECF841FB6F64}" srcOrd="0" destOrd="0" presId="urn:microsoft.com/office/officeart/2008/layout/PictureStrips"/>
    <dgm:cxn modelId="{9EC313FF-1CCD-442E-A605-10FC6E731E94}" srcId="{3ACC832D-519B-4E2E-8FD4-ABA89688C463}" destId="{0DABC977-8322-4E13-BF72-BC9BA2376197}" srcOrd="4" destOrd="0" parTransId="{84C3ADB2-91A9-49F6-8CCE-DF37F72A7B03}" sibTransId="{768A57F0-20EB-4422-AE2D-8D86611815A1}"/>
    <dgm:cxn modelId="{4AE22C71-C53C-453A-ADE5-3B1976A7A331}" srcId="{3ACC832D-519B-4E2E-8FD4-ABA89688C463}" destId="{1FC4AD7E-5721-4B39-8D63-A5D2BB4C9426}" srcOrd="3" destOrd="0" parTransId="{A0719685-4BA5-481E-A899-CE15015B89CF}" sibTransId="{42490164-3E8D-41C8-B5A8-FDAC4F602978}"/>
    <dgm:cxn modelId="{B1FB581A-C54C-4C6C-99AC-C30D529DF813}" type="presOf" srcId="{6B3D4823-13D1-4303-B9FA-76F84F6F2285}" destId="{0CB97152-D481-4729-AF61-8728812A10ED}" srcOrd="0" destOrd="0" presId="urn:microsoft.com/office/officeart/2008/layout/PictureStrips"/>
    <dgm:cxn modelId="{5755DE3B-1E9C-4A13-9912-6D6C31E2E805}" type="presParOf" srcId="{6195E259-CD79-4E7B-8135-ECF841FB6F64}" destId="{B9CB5B58-BA09-4EC0-BDF6-A3DFFE6465C8}" srcOrd="0" destOrd="0" presId="urn:microsoft.com/office/officeart/2008/layout/PictureStrips"/>
    <dgm:cxn modelId="{2B69487A-7C09-4490-8509-E86A5E5D06E2}" type="presParOf" srcId="{B9CB5B58-BA09-4EC0-BDF6-A3DFFE6465C8}" destId="{3BC569D7-23B7-4F60-8B24-DD7CAF510DAB}" srcOrd="0" destOrd="0" presId="urn:microsoft.com/office/officeart/2008/layout/PictureStrips"/>
    <dgm:cxn modelId="{6BFFC40B-8FED-4D94-9909-95028E8FCBA5}" type="presParOf" srcId="{B9CB5B58-BA09-4EC0-BDF6-A3DFFE6465C8}" destId="{EF82BB74-8FA6-497F-9B8D-175597E50477}" srcOrd="1" destOrd="0" presId="urn:microsoft.com/office/officeart/2008/layout/PictureStrips"/>
    <dgm:cxn modelId="{A3417DC6-B6F1-4669-A6C3-550C29CF9D3A}" type="presParOf" srcId="{6195E259-CD79-4E7B-8135-ECF841FB6F64}" destId="{7325FB0C-704C-4090-AFF1-D231B619657F}" srcOrd="1" destOrd="0" presId="urn:microsoft.com/office/officeart/2008/layout/PictureStrips"/>
    <dgm:cxn modelId="{EA956B60-D14F-48AB-B366-79161BA1DC3D}" type="presParOf" srcId="{6195E259-CD79-4E7B-8135-ECF841FB6F64}" destId="{4588834D-B700-48D0-BBA2-966DB3CC3427}" srcOrd="2" destOrd="0" presId="urn:microsoft.com/office/officeart/2008/layout/PictureStrips"/>
    <dgm:cxn modelId="{813C7E31-D5EC-4B0E-9F7F-64C655335B43}" type="presParOf" srcId="{4588834D-B700-48D0-BBA2-966DB3CC3427}" destId="{0CB97152-D481-4729-AF61-8728812A10ED}" srcOrd="0" destOrd="0" presId="urn:microsoft.com/office/officeart/2008/layout/PictureStrips"/>
    <dgm:cxn modelId="{45C76D05-7DBD-4777-BC31-4DD5D37C819C}" type="presParOf" srcId="{4588834D-B700-48D0-BBA2-966DB3CC3427}" destId="{9F8B707D-E30C-47DE-93CA-6D379D3921E7}" srcOrd="1" destOrd="0" presId="urn:microsoft.com/office/officeart/2008/layout/PictureStrips"/>
    <dgm:cxn modelId="{1A6ACB3D-DFE0-4396-AB90-D6B153B5740E}" type="presParOf" srcId="{6195E259-CD79-4E7B-8135-ECF841FB6F64}" destId="{0C214C46-D7C5-433D-875A-E188E2644C2E}" srcOrd="3" destOrd="0" presId="urn:microsoft.com/office/officeart/2008/layout/PictureStrips"/>
    <dgm:cxn modelId="{55804098-1621-4923-9A95-87E50ADA609E}" type="presParOf" srcId="{6195E259-CD79-4E7B-8135-ECF841FB6F64}" destId="{732B4C31-EED8-4BEB-AF38-98E52ADAA627}" srcOrd="4" destOrd="0" presId="urn:microsoft.com/office/officeart/2008/layout/PictureStrips"/>
    <dgm:cxn modelId="{D7146285-7E8E-458A-A3C2-ED6E418DF93D}" type="presParOf" srcId="{732B4C31-EED8-4BEB-AF38-98E52ADAA627}" destId="{B16FD5E8-37AF-4330-8542-FE3EAD7FC966}" srcOrd="0" destOrd="0" presId="urn:microsoft.com/office/officeart/2008/layout/PictureStrips"/>
    <dgm:cxn modelId="{7F76E7BF-12CC-4599-A030-F9FE9113D1A6}" type="presParOf" srcId="{732B4C31-EED8-4BEB-AF38-98E52ADAA627}" destId="{ED9B1599-408B-4360-A4DC-A997B2A4BFDC}" srcOrd="1" destOrd="0" presId="urn:microsoft.com/office/officeart/2008/layout/PictureStrips"/>
    <dgm:cxn modelId="{61918ED9-A291-4EDA-909C-811F7F0F4857}" type="presParOf" srcId="{6195E259-CD79-4E7B-8135-ECF841FB6F64}" destId="{203D93C1-B1AC-4681-B28E-6997E5DD360C}" srcOrd="5" destOrd="0" presId="urn:microsoft.com/office/officeart/2008/layout/PictureStrips"/>
    <dgm:cxn modelId="{37903DAE-3992-4D1E-9112-6AC923DCDE2D}" type="presParOf" srcId="{6195E259-CD79-4E7B-8135-ECF841FB6F64}" destId="{955470F7-0E88-4FCB-9FF7-B3483178BE13}" srcOrd="6" destOrd="0" presId="urn:microsoft.com/office/officeart/2008/layout/PictureStrips"/>
    <dgm:cxn modelId="{5A511EAF-FE64-47A4-9D4E-2BF2FECC5B64}" type="presParOf" srcId="{955470F7-0E88-4FCB-9FF7-B3483178BE13}" destId="{C541751B-615D-4429-95EF-0EE695827010}" srcOrd="0" destOrd="0" presId="urn:microsoft.com/office/officeart/2008/layout/PictureStrips"/>
    <dgm:cxn modelId="{C701EAB4-D3E5-4D5A-9E97-3D074A2FC478}" type="presParOf" srcId="{955470F7-0E88-4FCB-9FF7-B3483178BE13}" destId="{FB8449EB-0CE1-4738-AE72-8C0EEEE0B0A5}" srcOrd="1" destOrd="0" presId="urn:microsoft.com/office/officeart/2008/layout/PictureStrips"/>
    <dgm:cxn modelId="{AF8F8006-12F2-4A74-9CE3-B9860AA00624}" type="presParOf" srcId="{6195E259-CD79-4E7B-8135-ECF841FB6F64}" destId="{CDFF0D8C-9466-4A0F-9D0B-BA445EAAE2F4}" srcOrd="7" destOrd="0" presId="urn:microsoft.com/office/officeart/2008/layout/PictureStrips"/>
    <dgm:cxn modelId="{896F0F0D-D4FB-4CB4-8B5E-A844E252B36A}" type="presParOf" srcId="{6195E259-CD79-4E7B-8135-ECF841FB6F64}" destId="{8126F36B-2BFA-4150-B47B-D562E5AB9E72}" srcOrd="8" destOrd="0" presId="urn:microsoft.com/office/officeart/2008/layout/PictureStrips"/>
    <dgm:cxn modelId="{362E4F44-FBFE-4B37-8B85-D11A4027D402}" type="presParOf" srcId="{8126F36B-2BFA-4150-B47B-D562E5AB9E72}" destId="{B1154618-8533-4024-AF3A-16A8B606A1D5}" srcOrd="0" destOrd="0" presId="urn:microsoft.com/office/officeart/2008/layout/PictureStrips"/>
    <dgm:cxn modelId="{C96C86CC-7E29-4E2C-9EDA-C361EE5C1446}" type="presParOf" srcId="{8126F36B-2BFA-4150-B47B-D562E5AB9E72}" destId="{12F361CB-AB0B-4A0F-B6FD-743027F08BE1}" srcOrd="1" destOrd="0" presId="urn:microsoft.com/office/officeart/2008/layout/PictureStrips"/>
    <dgm:cxn modelId="{D6F000DC-02CB-4734-9846-A53FEB6A4024}" type="presParOf" srcId="{6195E259-CD79-4E7B-8135-ECF841FB6F64}" destId="{F30F6C49-73AA-41C0-851A-828357E7326A}" srcOrd="9" destOrd="0" presId="urn:microsoft.com/office/officeart/2008/layout/PictureStrips"/>
    <dgm:cxn modelId="{2FFF8B3B-C617-4E39-ADBA-2BEF0EE26434}" type="presParOf" srcId="{6195E259-CD79-4E7B-8135-ECF841FB6F64}" destId="{E5F19222-7D1A-4D5E-A1EB-0B45B19706E8}" srcOrd="10" destOrd="0" presId="urn:microsoft.com/office/officeart/2008/layout/PictureStrips"/>
    <dgm:cxn modelId="{22495B13-2A54-4E9B-9FB5-CB3A89DCEC48}" type="presParOf" srcId="{E5F19222-7D1A-4D5E-A1EB-0B45B19706E8}" destId="{63422E6C-9371-4B8E-8ECA-D9B701957FE6}" srcOrd="0" destOrd="0" presId="urn:microsoft.com/office/officeart/2008/layout/PictureStrips"/>
    <dgm:cxn modelId="{02E60D80-6B1A-4B4E-B87F-66B6474082FB}" type="presParOf" srcId="{E5F19222-7D1A-4D5E-A1EB-0B45B19706E8}" destId="{1E26F8A9-1A24-44C5-BE39-ECCD75F007C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DD4B06-44B5-456A-8379-69F6E1CB08E7}">
      <dsp:nvSpPr>
        <dsp:cNvPr id="0" name=""/>
        <dsp:cNvSpPr/>
      </dsp:nvSpPr>
      <dsp:spPr>
        <a:xfrm>
          <a:off x="0" y="0"/>
          <a:ext cx="6096000" cy="1271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3200" kern="1200" dirty="0"/>
            <a:t>Nb</a:t>
          </a:r>
          <a:r>
            <a:rPr lang="de-AT" sz="3200" kern="1200" baseline="-25000" dirty="0"/>
            <a:t>3</a:t>
          </a:r>
          <a:r>
            <a:rPr lang="de-AT" sz="3200" kern="1200" dirty="0"/>
            <a:t>Sn </a:t>
          </a:r>
          <a:r>
            <a:rPr lang="de-AT" sz="3200" kern="1200" dirty="0" err="1"/>
            <a:t>Conductor</a:t>
          </a:r>
          <a:r>
            <a:rPr lang="de-AT" sz="3200" kern="1200" dirty="0"/>
            <a:t> R&amp;D</a:t>
          </a:r>
        </a:p>
      </dsp:txBody>
      <dsp:txXfrm>
        <a:off x="62055" y="62055"/>
        <a:ext cx="5971890" cy="1147095"/>
      </dsp:txXfrm>
    </dsp:sp>
    <dsp:sp modelId="{244024EB-AC34-496C-B877-837AAB593096}">
      <dsp:nvSpPr>
        <dsp:cNvPr id="0" name=""/>
        <dsp:cNvSpPr/>
      </dsp:nvSpPr>
      <dsp:spPr>
        <a:xfrm>
          <a:off x="0" y="1396397"/>
          <a:ext cx="6096000" cy="1271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3200" kern="1200" dirty="0"/>
            <a:t>Beam Screen Development (HTS)</a:t>
          </a:r>
        </a:p>
      </dsp:txBody>
      <dsp:txXfrm>
        <a:off x="62055" y="1458452"/>
        <a:ext cx="5971890" cy="1147095"/>
      </dsp:txXfrm>
    </dsp:sp>
    <dsp:sp modelId="{2813D3BF-4D97-4D67-B3EF-FEE7D4616C59}">
      <dsp:nvSpPr>
        <dsp:cNvPr id="0" name=""/>
        <dsp:cNvSpPr/>
      </dsp:nvSpPr>
      <dsp:spPr>
        <a:xfrm>
          <a:off x="0" y="2759762"/>
          <a:ext cx="6096000" cy="1271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/>
            <a:t>Marie </a:t>
          </a:r>
          <a:r>
            <a:rPr lang="de-DE" sz="3200" kern="1200" dirty="0" err="1"/>
            <a:t>Skodowska</a:t>
          </a:r>
          <a:r>
            <a:rPr lang="de-DE" sz="3200" kern="1200" dirty="0"/>
            <a:t>-Curie </a:t>
          </a:r>
          <a:br>
            <a:rPr lang="de-DE" sz="3200" kern="1200" dirty="0"/>
          </a:br>
          <a:r>
            <a:rPr lang="de-DE" sz="3200" kern="1200" dirty="0"/>
            <a:t>ITN </a:t>
          </a:r>
          <a:r>
            <a:rPr lang="de-DE" sz="3200" kern="1200" dirty="0" err="1"/>
            <a:t>EASITrain</a:t>
          </a:r>
          <a:endParaRPr lang="de-AT" sz="3200" kern="1200" dirty="0"/>
        </a:p>
      </dsp:txBody>
      <dsp:txXfrm>
        <a:off x="62055" y="2821817"/>
        <a:ext cx="5971890" cy="1147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BC5FEF-126D-4078-A785-8A13AAEDC064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blipFill rotWithShape="0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000" kern="1200">
              <a:solidFill>
                <a:srgbClr val="ABFFFF"/>
              </a:solidFill>
            </a:rPr>
            <a:t>Microstructure</a:t>
          </a:r>
        </a:p>
      </dsp:txBody>
      <dsp:txXfrm>
        <a:off x="2153920" y="477519"/>
        <a:ext cx="1788160" cy="1097280"/>
      </dsp:txXfrm>
    </dsp:sp>
    <dsp:sp modelId="{C6BCB796-CAF0-482C-837F-5283CA610A74}">
      <dsp:nvSpPr>
        <dsp:cNvPr id="0" name=""/>
        <dsp:cNvSpPr/>
      </dsp:nvSpPr>
      <dsp:spPr>
        <a:xfrm>
          <a:off x="2687953" y="1599939"/>
          <a:ext cx="2438400" cy="2438400"/>
        </a:xfrm>
        <a:prstGeom prst="ellipse">
          <a:avLst/>
        </a:prstGeom>
        <a:blipFill rotWithShape="0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000" kern="1200">
              <a:solidFill>
                <a:srgbClr val="002060"/>
              </a:solidFill>
            </a:rPr>
            <a:t>Macroscopic performance of super-conductors</a:t>
          </a:r>
        </a:p>
      </dsp:txBody>
      <dsp:txXfrm>
        <a:off x="3433697" y="2229859"/>
        <a:ext cx="1463040" cy="1341120"/>
      </dsp:txXfrm>
    </dsp:sp>
    <dsp:sp modelId="{B61311CF-A7FD-457F-9643-E8D41C6133E4}">
      <dsp:nvSpPr>
        <dsp:cNvPr id="0" name=""/>
        <dsp:cNvSpPr/>
      </dsp:nvSpPr>
      <dsp:spPr>
        <a:xfrm>
          <a:off x="948943" y="1574800"/>
          <a:ext cx="2438400" cy="2438400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000" kern="1200">
              <a:solidFill>
                <a:srgbClr val="ABFFFF"/>
              </a:solidFill>
            </a:rPr>
            <a:t>Local super-conducting properties</a:t>
          </a:r>
        </a:p>
      </dsp:txBody>
      <dsp:txXfrm>
        <a:off x="1178560" y="2204720"/>
        <a:ext cx="1463040" cy="1341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F65A3-4310-4F1E-AC78-962A03FC677A}">
      <dsp:nvSpPr>
        <dsp:cNvPr id="0" name=""/>
        <dsp:cNvSpPr/>
      </dsp:nvSpPr>
      <dsp:spPr>
        <a:xfrm>
          <a:off x="0" y="0"/>
          <a:ext cx="7128792" cy="12192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800" kern="1200"/>
            <a:t>Superconducting properties (e.g. </a:t>
          </a:r>
          <a:r>
            <a:rPr lang="de-AT" sz="2800" i="1" kern="1200">
              <a:latin typeface="Times New Roman" pitchFamily="18" charset="0"/>
              <a:cs typeface="Times New Roman" pitchFamily="18" charset="0"/>
            </a:rPr>
            <a:t>T</a:t>
          </a:r>
          <a:r>
            <a:rPr lang="de-AT" sz="2800" i="1" kern="1200" baseline="-25000">
              <a:latin typeface="Times New Roman" pitchFamily="18" charset="0"/>
              <a:cs typeface="Times New Roman" pitchFamily="18" charset="0"/>
            </a:rPr>
            <a:t>C</a:t>
          </a:r>
          <a:r>
            <a:rPr lang="de-AT" sz="2800" kern="1200"/>
            <a:t>, </a:t>
          </a:r>
          <a:r>
            <a:rPr lang="de-AT" sz="2800" i="1" kern="1200">
              <a:latin typeface="Times New Roman" pitchFamily="18" charset="0"/>
              <a:cs typeface="Times New Roman" pitchFamily="18" charset="0"/>
            </a:rPr>
            <a:t>B</a:t>
          </a:r>
          <a:r>
            <a:rPr lang="de-AT" sz="2800" i="1" kern="1200" baseline="-25000">
              <a:latin typeface="Times New Roman" pitchFamily="18" charset="0"/>
              <a:cs typeface="Times New Roman" pitchFamily="18" charset="0"/>
            </a:rPr>
            <a:t>C2</a:t>
          </a:r>
          <a:r>
            <a:rPr lang="de-AT" sz="2800" kern="1200"/>
            <a:t>, </a:t>
          </a:r>
          <a:r>
            <a:rPr lang="de-AT" sz="2800" i="1" kern="1200">
              <a:latin typeface="Times New Roman" pitchFamily="18" charset="0"/>
              <a:cs typeface="Times New Roman" pitchFamily="18" charset="0"/>
            </a:rPr>
            <a:t>J</a:t>
          </a:r>
          <a:r>
            <a:rPr lang="de-AT" sz="2800" i="1" kern="1200" baseline="-25000">
              <a:latin typeface="Times New Roman" pitchFamily="18" charset="0"/>
              <a:cs typeface="Times New Roman" pitchFamily="18" charset="0"/>
            </a:rPr>
            <a:t>C</a:t>
          </a:r>
          <a:r>
            <a:rPr lang="de-AT" sz="2800" kern="1200"/>
            <a:t>) in Nb</a:t>
          </a:r>
          <a:r>
            <a:rPr lang="de-AT" sz="2800" kern="1200" baseline="-25000"/>
            <a:t>3</a:t>
          </a:r>
          <a:r>
            <a:rPr lang="de-AT" sz="2800" kern="1200"/>
            <a:t>Sn wires are influenced by:</a:t>
          </a:r>
        </a:p>
      </dsp:txBody>
      <dsp:txXfrm>
        <a:off x="0" y="0"/>
        <a:ext cx="7128792" cy="1219200"/>
      </dsp:txXfrm>
    </dsp:sp>
    <dsp:sp modelId="{3EA4109F-EECE-4DA2-BFA5-83D35131CB20}">
      <dsp:nvSpPr>
        <dsp:cNvPr id="0" name=""/>
        <dsp:cNvSpPr/>
      </dsp:nvSpPr>
      <dsp:spPr>
        <a:xfrm>
          <a:off x="3480" y="1219200"/>
          <a:ext cx="2373943" cy="25603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600" kern="1200"/>
            <a:t>Composition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AT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/>
            <a:t>Sn: Nb</a:t>
          </a:r>
          <a:r>
            <a:rPr lang="en-US" sz="2000" kern="1200" baseline="-25000"/>
            <a:t>1−β </a:t>
          </a:r>
          <a:r>
            <a:rPr lang="en-US" sz="2000" kern="1200"/>
            <a:t>Sn</a:t>
          </a:r>
          <a:r>
            <a:rPr lang="en-US" sz="2000" kern="1200" baseline="-25000"/>
            <a:t>β </a:t>
          </a:r>
          <a:endParaRPr lang="de-AT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AT" sz="2000" kern="1200"/>
            <a:t>Additives: Ti, Ta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AT" sz="2000" kern="1200" dirty="0">
              <a:sym typeface="Wingdings" pitchFamily="2" charset="2"/>
            </a:rPr>
            <a:t> </a:t>
          </a:r>
          <a:r>
            <a:rPr lang="de-AT" sz="2000" i="1" kern="1200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T</a:t>
          </a:r>
          <a:r>
            <a:rPr lang="de-AT" sz="2000" i="1" kern="1200" baseline="-25000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C</a:t>
          </a:r>
          <a:r>
            <a:rPr lang="de-AT" sz="2000" i="1" kern="1200" baseline="0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, B</a:t>
          </a:r>
          <a:r>
            <a:rPr lang="de-AT" sz="2000" i="1" kern="1200" baseline="-25000" dirty="0" smtClean="0">
              <a:latin typeface="Times New Roman" pitchFamily="18" charset="0"/>
              <a:cs typeface="Times New Roman" pitchFamily="18" charset="0"/>
              <a:sym typeface="Wingdings" pitchFamily="2" charset="2"/>
            </a:rPr>
            <a:t>C2</a:t>
          </a:r>
          <a:endParaRPr lang="de-AT" sz="2000" kern="1200" baseline="-25000" dirty="0"/>
        </a:p>
      </dsp:txBody>
      <dsp:txXfrm>
        <a:off x="3480" y="1219200"/>
        <a:ext cx="2373943" cy="2560320"/>
      </dsp:txXfrm>
    </dsp:sp>
    <dsp:sp modelId="{7A83E758-3C66-4C1F-9A89-7655D68A1946}">
      <dsp:nvSpPr>
        <dsp:cNvPr id="0" name=""/>
        <dsp:cNvSpPr/>
      </dsp:nvSpPr>
      <dsp:spPr>
        <a:xfrm>
          <a:off x="2377424" y="1219200"/>
          <a:ext cx="2373943" cy="25603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600" kern="1200"/>
            <a:t>Morphology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AT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grain size </a:t>
          </a:r>
          <a:br>
            <a:rPr lang="en-US" sz="2000" kern="1200" noProof="0" dirty="0" smtClean="0"/>
          </a:br>
          <a:r>
            <a:rPr lang="en-US" sz="2000" kern="1200" noProof="0" dirty="0" smtClean="0"/>
            <a:t>(grain boundaries)</a:t>
          </a:r>
          <a:endParaRPr lang="en-US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Defects</a:t>
          </a:r>
          <a:r>
            <a:rPr lang="de-AT" sz="2000" kern="1200" dirty="0" smtClean="0"/>
            <a:t> (APC)</a:t>
          </a:r>
          <a:endParaRPr lang="de-A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AT" sz="2000" kern="1200"/>
            <a:t> </a:t>
          </a:r>
          <a:r>
            <a:rPr lang="de-AT" sz="2000" kern="1200">
              <a:sym typeface="Wingdings" pitchFamily="2" charset="2"/>
            </a:rPr>
            <a:t> </a:t>
          </a:r>
          <a:r>
            <a:rPr lang="de-AT" sz="2000" i="1" kern="1200">
              <a:latin typeface="Times New Roman" pitchFamily="18" charset="0"/>
              <a:cs typeface="Times New Roman" pitchFamily="18" charset="0"/>
            </a:rPr>
            <a:t>J</a:t>
          </a:r>
          <a:r>
            <a:rPr lang="de-AT" sz="2000" i="1" kern="1200" baseline="-25000">
              <a:latin typeface="Times New Roman" pitchFamily="18" charset="0"/>
              <a:cs typeface="Times New Roman" pitchFamily="18" charset="0"/>
            </a:rPr>
            <a:t>C</a:t>
          </a:r>
          <a:endParaRPr lang="de-AT" sz="2000" kern="1200"/>
        </a:p>
      </dsp:txBody>
      <dsp:txXfrm>
        <a:off x="2377424" y="1219200"/>
        <a:ext cx="2373943" cy="2560320"/>
      </dsp:txXfrm>
    </dsp:sp>
    <dsp:sp modelId="{02096CC4-3902-4059-A064-E818D5871CAD}">
      <dsp:nvSpPr>
        <dsp:cNvPr id="0" name=""/>
        <dsp:cNvSpPr/>
      </dsp:nvSpPr>
      <dsp:spPr>
        <a:xfrm>
          <a:off x="4751367" y="1219200"/>
          <a:ext cx="2373943" cy="25603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600" kern="1200"/>
            <a:t>Composition gradients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AT" sz="2000" kern="1200"/>
            <a:t> </a:t>
          </a:r>
          <a:r>
            <a:rPr lang="de-AT" sz="2000" kern="1200">
              <a:sym typeface="Wingdings" pitchFamily="2" charset="2"/>
            </a:rPr>
            <a:t> spatial </a:t>
          </a:r>
          <a:r>
            <a:rPr lang="de-AT" sz="2000" i="1" kern="1200">
              <a:latin typeface="Times New Roman" pitchFamily="18" charset="0"/>
              <a:cs typeface="Times New Roman" pitchFamily="18" charset="0"/>
              <a:sym typeface="Wingdings" pitchFamily="2" charset="2"/>
            </a:rPr>
            <a:t>T</a:t>
          </a:r>
          <a:r>
            <a:rPr lang="de-AT" sz="2000" i="1" kern="1200" baseline="-25000">
              <a:latin typeface="Times New Roman" pitchFamily="18" charset="0"/>
              <a:cs typeface="Times New Roman" pitchFamily="18" charset="0"/>
              <a:sym typeface="Wingdings" pitchFamily="2" charset="2"/>
            </a:rPr>
            <a:t>C</a:t>
          </a:r>
          <a:r>
            <a:rPr lang="de-AT" sz="2000" kern="1200">
              <a:sym typeface="Wingdings" pitchFamily="2" charset="2"/>
            </a:rPr>
            <a:t> distribution</a:t>
          </a:r>
        </a:p>
      </dsp:txBody>
      <dsp:txXfrm>
        <a:off x="4751367" y="1219200"/>
        <a:ext cx="2373943" cy="2560320"/>
      </dsp:txXfrm>
    </dsp:sp>
    <dsp:sp modelId="{982A15AB-EE47-4A75-A9BC-78E45941188D}">
      <dsp:nvSpPr>
        <dsp:cNvPr id="0" name=""/>
        <dsp:cNvSpPr/>
      </dsp:nvSpPr>
      <dsp:spPr>
        <a:xfrm>
          <a:off x="0" y="3779520"/>
          <a:ext cx="7128792" cy="28448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569D7-23B7-4F60-8B24-DD7CAF510DAB}">
      <dsp:nvSpPr>
        <dsp:cNvPr id="0" name=""/>
        <dsp:cNvSpPr/>
      </dsp:nvSpPr>
      <dsp:spPr>
        <a:xfrm>
          <a:off x="118977" y="972025"/>
          <a:ext cx="2823163" cy="8822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57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800" kern="1200" dirty="0" err="1" smtClean="0"/>
            <a:t>Composition</a:t>
          </a:r>
          <a:r>
            <a:rPr lang="de-AT" sz="1800" kern="1200" dirty="0" smtClean="0"/>
            <a:t> </a:t>
          </a:r>
          <a:r>
            <a:rPr lang="de-AT" sz="1800" kern="1200" dirty="0" err="1" smtClean="0"/>
            <a:t>gradients</a:t>
          </a:r>
          <a:r>
            <a:rPr lang="de-AT" sz="1800" kern="1200" dirty="0" smtClean="0"/>
            <a:t> in Nb</a:t>
          </a:r>
          <a:r>
            <a:rPr lang="de-AT" sz="1800" kern="1200" baseline="-25000" dirty="0" smtClean="0"/>
            <a:t>3</a:t>
          </a:r>
          <a:r>
            <a:rPr lang="de-AT" sz="1800" kern="1200" dirty="0" smtClean="0"/>
            <a:t>Sn </a:t>
          </a:r>
          <a:r>
            <a:rPr lang="de-AT" sz="1800" kern="1200" dirty="0" err="1" smtClean="0"/>
            <a:t>wires</a:t>
          </a:r>
          <a:endParaRPr lang="de-AT" sz="1800" kern="1200" dirty="0"/>
        </a:p>
      </dsp:txBody>
      <dsp:txXfrm>
        <a:off x="118977" y="972025"/>
        <a:ext cx="2823163" cy="882238"/>
      </dsp:txXfrm>
    </dsp:sp>
    <dsp:sp modelId="{EF82BB74-8FA6-497F-9B8D-175597E50477}">
      <dsp:nvSpPr>
        <dsp:cNvPr id="0" name=""/>
        <dsp:cNvSpPr/>
      </dsp:nvSpPr>
      <dsp:spPr>
        <a:xfrm>
          <a:off x="1345" y="844591"/>
          <a:ext cx="617567" cy="92635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B97152-D481-4729-AF61-8728812A10ED}">
      <dsp:nvSpPr>
        <dsp:cNvPr id="0" name=""/>
        <dsp:cNvSpPr/>
      </dsp:nvSpPr>
      <dsp:spPr>
        <a:xfrm>
          <a:off x="3296170" y="972025"/>
          <a:ext cx="2823163" cy="8822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57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Irradiation </a:t>
          </a:r>
          <a:r>
            <a:rPr lang="de-DE" sz="1800" kern="1200" dirty="0" err="1" smtClean="0"/>
            <a:t>Effects</a:t>
          </a:r>
          <a:endParaRPr lang="de-AT" sz="1800" kern="1200" dirty="0"/>
        </a:p>
      </dsp:txBody>
      <dsp:txXfrm>
        <a:off x="3296170" y="972025"/>
        <a:ext cx="2823163" cy="882238"/>
      </dsp:txXfrm>
    </dsp:sp>
    <dsp:sp modelId="{9F8B707D-E30C-47DE-93CA-6D379D3921E7}">
      <dsp:nvSpPr>
        <dsp:cNvPr id="0" name=""/>
        <dsp:cNvSpPr/>
      </dsp:nvSpPr>
      <dsp:spPr>
        <a:xfrm>
          <a:off x="3178538" y="844591"/>
          <a:ext cx="617567" cy="92635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6FD5E8-37AF-4330-8542-FE3EAD7FC966}">
      <dsp:nvSpPr>
        <dsp:cNvPr id="0" name=""/>
        <dsp:cNvSpPr/>
      </dsp:nvSpPr>
      <dsp:spPr>
        <a:xfrm>
          <a:off x="118977" y="2082665"/>
          <a:ext cx="2823163" cy="8822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57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Tl1223 </a:t>
          </a:r>
          <a:r>
            <a:rPr lang="de-DE" sz="1800" kern="1200" dirty="0" err="1" smtClean="0"/>
            <a:t>for</a:t>
          </a:r>
          <a:r>
            <a:rPr lang="de-DE" sz="1800" kern="1200" dirty="0" smtClean="0"/>
            <a:t> beam </a:t>
          </a:r>
          <a:r>
            <a:rPr lang="de-DE" sz="1800" kern="1200" dirty="0" err="1" smtClean="0"/>
            <a:t>screens</a:t>
          </a:r>
          <a:endParaRPr lang="de-AT" sz="1800" kern="1200" dirty="0"/>
        </a:p>
      </dsp:txBody>
      <dsp:txXfrm>
        <a:off x="118977" y="2082665"/>
        <a:ext cx="2823163" cy="882238"/>
      </dsp:txXfrm>
    </dsp:sp>
    <dsp:sp modelId="{ED9B1599-408B-4360-A4DC-A997B2A4BFDC}">
      <dsp:nvSpPr>
        <dsp:cNvPr id="0" name=""/>
        <dsp:cNvSpPr/>
      </dsp:nvSpPr>
      <dsp:spPr>
        <a:xfrm>
          <a:off x="1345" y="1955231"/>
          <a:ext cx="617567" cy="926350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41751B-615D-4429-95EF-0EE695827010}">
      <dsp:nvSpPr>
        <dsp:cNvPr id="0" name=""/>
        <dsp:cNvSpPr/>
      </dsp:nvSpPr>
      <dsp:spPr>
        <a:xfrm>
          <a:off x="3296170" y="2082665"/>
          <a:ext cx="2823163" cy="8822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57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Artificial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pinning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centers</a:t>
          </a:r>
          <a:r>
            <a:rPr lang="de-DE" sz="1800" kern="1200" dirty="0" smtClean="0"/>
            <a:t> (APC)</a:t>
          </a:r>
          <a:endParaRPr lang="de-AT" sz="1800" kern="1200" dirty="0"/>
        </a:p>
      </dsp:txBody>
      <dsp:txXfrm>
        <a:off x="3296170" y="2082665"/>
        <a:ext cx="2823163" cy="882238"/>
      </dsp:txXfrm>
    </dsp:sp>
    <dsp:sp modelId="{FB8449EB-0CE1-4738-AE72-8C0EEEE0B0A5}">
      <dsp:nvSpPr>
        <dsp:cNvPr id="0" name=""/>
        <dsp:cNvSpPr/>
      </dsp:nvSpPr>
      <dsp:spPr>
        <a:xfrm>
          <a:off x="3178538" y="1955231"/>
          <a:ext cx="617567" cy="926350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154618-8533-4024-AF3A-16A8B606A1D5}">
      <dsp:nvSpPr>
        <dsp:cNvPr id="0" name=""/>
        <dsp:cNvSpPr/>
      </dsp:nvSpPr>
      <dsp:spPr>
        <a:xfrm>
          <a:off x="118977" y="3193306"/>
          <a:ext cx="2823163" cy="8822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57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smtClean="0"/>
            <a:t>Carbon-Cluster in MgB</a:t>
          </a:r>
          <a:r>
            <a:rPr lang="de-DE" sz="1800" kern="1200" baseline="-25000" smtClean="0"/>
            <a:t>2</a:t>
          </a:r>
          <a:r>
            <a:rPr lang="de-DE" sz="1800" kern="1200" smtClean="0"/>
            <a:t> </a:t>
          </a:r>
          <a:endParaRPr lang="de-AT" sz="1800" kern="1200" dirty="0"/>
        </a:p>
      </dsp:txBody>
      <dsp:txXfrm>
        <a:off x="118977" y="3193306"/>
        <a:ext cx="2823163" cy="882238"/>
      </dsp:txXfrm>
    </dsp:sp>
    <dsp:sp modelId="{12F361CB-AB0B-4A0F-B6FD-743027F08BE1}">
      <dsp:nvSpPr>
        <dsp:cNvPr id="0" name=""/>
        <dsp:cNvSpPr/>
      </dsp:nvSpPr>
      <dsp:spPr>
        <a:xfrm>
          <a:off x="1345" y="3065871"/>
          <a:ext cx="617567" cy="926350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22E6C-9371-4B8E-8ECA-D9B701957FE6}">
      <dsp:nvSpPr>
        <dsp:cNvPr id="0" name=""/>
        <dsp:cNvSpPr/>
      </dsp:nvSpPr>
      <dsp:spPr>
        <a:xfrm>
          <a:off x="3296170" y="3193306"/>
          <a:ext cx="2823163" cy="8822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57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Coated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conductors</a:t>
          </a:r>
          <a:r>
            <a:rPr lang="de-DE" sz="1800" kern="1200" dirty="0" smtClean="0"/>
            <a:t> YBCO </a:t>
          </a:r>
          <a:endParaRPr lang="de-AT" sz="1800" kern="1200" dirty="0"/>
        </a:p>
      </dsp:txBody>
      <dsp:txXfrm>
        <a:off x="3296170" y="3193306"/>
        <a:ext cx="2823163" cy="882238"/>
      </dsp:txXfrm>
    </dsp:sp>
    <dsp:sp modelId="{1E26F8A9-1A24-44C5-BE39-ECCD75F007C6}">
      <dsp:nvSpPr>
        <dsp:cNvPr id="0" name=""/>
        <dsp:cNvSpPr/>
      </dsp:nvSpPr>
      <dsp:spPr>
        <a:xfrm>
          <a:off x="3178538" y="3065871"/>
          <a:ext cx="617567" cy="926350"/>
        </a:xfrm>
        <a:prstGeom prst="rect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FF471F0-898B-49AC-A4EF-6F23148AC22B}" type="datetimeFigureOut">
              <a:rPr lang="de-DE"/>
              <a:pPr>
                <a:defRPr/>
              </a:pPr>
              <a:t>11.10.2021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F52D0741-8ECF-481D-B275-23A579D207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039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F7DCE8-5A96-4086-8A68-8C1400EA0063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224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samples produced typically show plate-like big grains (approx. 200 µm) spread out all over the Ag substrate. In particular, it was observed that the surface is mostly characterized by Tl-1212 grains (whose formation is energetically more favourable) covering the Tl-1223 ones and by O, Ca and Sr rich areas.</a:t>
            </a:r>
            <a:endParaRPr lang="de-A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A389C-8EB2-43D0-B768-0F16E1D8886A}" type="slidenum">
              <a:rPr lang="de-DE" altLang="de-DE" smtClean="0"/>
              <a:pPr/>
              <a:t>26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8007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samples produced typically show plate-like big grains (approx. 200 µm) spread out all over the Ag substrate. In particular, it was observed that the surface is mostly characterized by Tl-1212 grains (whose formation is energetically more favourable) covering the Tl-1223 ones and by O, Ca and Sr rich areas.</a:t>
            </a:r>
            <a:endParaRPr lang="de-A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A389C-8EB2-43D0-B768-0F16E1D8886A}" type="slidenum">
              <a:rPr lang="de-DE" altLang="de-DE" smtClean="0"/>
              <a:pPr/>
              <a:t>27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84499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samples produced typically show plate-like big grains (approx. 200 µm) spread out all over the Ag substrate. In particular, it was observed that the surface is mostly characterized by Tl-1212 grains (whose formation is energetically more favourable) covering the Tl-1223 ones and by O, Ca and Sr rich areas.</a:t>
            </a:r>
            <a:endParaRPr lang="de-A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A389C-8EB2-43D0-B768-0F16E1D8886A}" type="slidenum">
              <a:rPr lang="de-DE" altLang="de-DE" smtClean="0"/>
              <a:pPr/>
              <a:t>28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3691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TU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43042" y="2928934"/>
            <a:ext cx="6143668" cy="1255711"/>
          </a:xfrm>
          <a:prstGeom prst="rect">
            <a:avLst/>
          </a:prstGeom>
        </p:spPr>
        <p:txBody>
          <a:bodyPr/>
          <a:lstStyle>
            <a:lvl1pPr algn="l">
              <a:defRPr sz="3600" b="0" baseline="0">
                <a:solidFill>
                  <a:schemeClr val="bg1"/>
                </a:solidFill>
                <a:latin typeface="+mj-lt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43042" y="4500570"/>
            <a:ext cx="6215106" cy="9286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+Untertit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1643063" y="6357958"/>
            <a:ext cx="4376737" cy="363517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Johannes Bernardi, USTEM – TU Wien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weißer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43042" y="2928934"/>
            <a:ext cx="6143668" cy="1255711"/>
          </a:xfrm>
          <a:prstGeom prst="rect">
            <a:avLst/>
          </a:prstGeom>
        </p:spPr>
        <p:txBody>
          <a:bodyPr/>
          <a:lstStyle>
            <a:lvl1pPr algn="l">
              <a:defRPr sz="3600" b="0" baseline="0">
                <a:solidFill>
                  <a:schemeClr val="bg1"/>
                </a:solidFill>
                <a:latin typeface="+mj-lt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43042" y="4500570"/>
            <a:ext cx="6215106" cy="9286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+Untertit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1643063" y="6000750"/>
            <a:ext cx="4376737" cy="7207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l-PL"/>
              <a:t>Johannes Bernardi, USTEM – TU Wien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000240"/>
            <a:ext cx="7429552" cy="412592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30363" cy="365125"/>
          </a:xfrm>
        </p:spPr>
        <p:txBody>
          <a:bodyPr/>
          <a:lstStyle>
            <a:lvl1pPr marL="0" algn="l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pl-PL"/>
              <a:t>Johannes Bernardi, USTEM – TU Wien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 marL="0" algn="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4422D97-BB16-4CD6-B603-D3B2405CCA79}" type="slidenum">
              <a:rPr/>
              <a:pPr>
                <a:defRPr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alt blauer Rahmen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5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722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43063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pl-PL"/>
              <a:t>Johannes Bernardi, USTEM – TU Wien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fld id="{CF8C74EA-1B0D-44E4-AA7B-C04C6F041E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000240"/>
            <a:ext cx="7429552" cy="412592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alt blauer Rahmen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5" y="908720"/>
            <a:ext cx="7429552" cy="57150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722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2000240"/>
            <a:ext cx="3500462" cy="41259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1492" y="901154"/>
            <a:ext cx="7787208" cy="61753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B617C5-411C-4312-988D-71E9FD94FE4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4424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6" descr="TU_rendering.mini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uppieren 14"/>
          <p:cNvGrpSpPr>
            <a:grpSpLocks/>
          </p:cNvGrpSpPr>
          <p:nvPr/>
        </p:nvGrpSpPr>
        <p:grpSpPr bwMode="auto">
          <a:xfrm>
            <a:off x="0" y="2076450"/>
            <a:ext cx="8642350" cy="4781550"/>
            <a:chOff x="0" y="2076528"/>
            <a:chExt cx="8642400" cy="4781472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2076528"/>
              <a:ext cx="8143922" cy="4781472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7982" y="2076528"/>
              <a:ext cx="1012831" cy="1012808"/>
            </a:xfrm>
            <a:prstGeom prst="ellipse">
              <a:avLst/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878" y="2571820"/>
              <a:ext cx="3746522" cy="428618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1028" name="Grafik 15" descr="TU_Signe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00" y="215900"/>
            <a:ext cx="46529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uppieren 7"/>
          <p:cNvGrpSpPr>
            <a:grpSpLocks/>
          </p:cNvGrpSpPr>
          <p:nvPr/>
        </p:nvGrpSpPr>
        <p:grpSpPr bwMode="auto">
          <a:xfrm>
            <a:off x="0" y="2076450"/>
            <a:ext cx="8642350" cy="4781550"/>
            <a:chOff x="0" y="2076528"/>
            <a:chExt cx="8642400" cy="4781472"/>
          </a:xfrm>
        </p:grpSpPr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0" y="2076528"/>
              <a:ext cx="8143922" cy="4781472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7627982" y="2076528"/>
              <a:ext cx="1012831" cy="1012808"/>
            </a:xfrm>
            <a:prstGeom prst="ellipse">
              <a:avLst/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4895878" y="2571820"/>
              <a:ext cx="3746522" cy="428618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2051" name="Grafik 15" descr="TU_Signe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00" y="215900"/>
            <a:ext cx="46529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Johannes Bernardi, USTEM – TU Wien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C992DE-AB8B-47D3-99B4-F57E6AB4F56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136" y="6401768"/>
            <a:ext cx="936104" cy="3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Logo Atominstitut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6309320"/>
            <a:ext cx="784787" cy="47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Johannes Bernardi, USTEM – TU Wien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DBB367-8339-4903-92A0-DD7D78E7FC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rgbClr val="DEE7EC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4103" name="Grafik 12" descr="TU_Logo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136" y="6401768"/>
            <a:ext cx="936104" cy="3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Logo Atominstitut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6309320"/>
            <a:ext cx="784787" cy="47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image" Target="../media/image33.png"/><Relationship Id="rId7" Type="http://schemas.openxmlformats.org/officeDocument/2006/relationships/diagramData" Target="../diagrams/data4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11" Type="http://schemas.microsoft.com/office/2007/relationships/diagramDrawing" Target="../diagrams/drawing4.xml"/><Relationship Id="rId5" Type="http://schemas.openxmlformats.org/officeDocument/2006/relationships/image" Target="../media/image35.png"/><Relationship Id="rId10" Type="http://schemas.openxmlformats.org/officeDocument/2006/relationships/diagramColors" Target="../diagrams/colors4.xml"/><Relationship Id="rId4" Type="http://schemas.openxmlformats.org/officeDocument/2006/relationships/image" Target="../media/image34.png"/><Relationship Id="rId9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emf"/><Relationship Id="rId5" Type="http://schemas.openxmlformats.org/officeDocument/2006/relationships/image" Target="../media/image47.png"/><Relationship Id="rId4" Type="http://schemas.openxmlformats.org/officeDocument/2006/relationships/hyperlink" Target="https://td.fnal.gov/magnet-capabilities/" TargetMode="External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0.png"/><Relationship Id="rId3" Type="http://schemas.microsoft.com/office/2007/relationships/hdphoto" Target="../media/hdphoto5.wdp"/><Relationship Id="rId7" Type="http://schemas.openxmlformats.org/officeDocument/2006/relationships/image" Target="../media/image55.png"/><Relationship Id="rId12" Type="http://schemas.microsoft.com/office/2007/relationships/hdphoto" Target="../media/hdphoto6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microsoft.com/office/2007/relationships/hdphoto" Target="../media/hdphoto7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f"/><Relationship Id="rId7" Type="http://schemas.openxmlformats.org/officeDocument/2006/relationships/image" Target="../media/image66.tif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.png"/><Relationship Id="rId5" Type="http://schemas.openxmlformats.org/officeDocument/2006/relationships/image" Target="../media/image64.tiff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openxmlformats.org/officeDocument/2006/relationships/image" Target="../media/image70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18.png"/><Relationship Id="rId4" Type="http://schemas.openxmlformats.org/officeDocument/2006/relationships/image" Target="../media/image6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microsoft.com/office/2007/relationships/hdphoto" Target="../media/hdphoto9.wdp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png"/><Relationship Id="rId9" Type="http://schemas.openxmlformats.org/officeDocument/2006/relationships/image" Target="../media/image8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3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em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ctrTitle"/>
          </p:nvPr>
        </p:nvSpPr>
        <p:spPr bwMode="auto">
          <a:xfrm>
            <a:off x="1475656" y="2708920"/>
            <a:ext cx="6786589" cy="144016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TU Wien Contribution during </a:t>
            </a:r>
            <a:br>
              <a:rPr lang="en-US" sz="3200" dirty="0"/>
            </a:br>
            <a:r>
              <a:rPr lang="en-US" sz="3200" dirty="0"/>
              <a:t>FCC Study (2016-2021)</a:t>
            </a:r>
            <a:endParaRPr lang="de-DE" sz="3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547664" y="4293096"/>
            <a:ext cx="6673353" cy="1800200"/>
          </a:xfrm>
        </p:spPr>
        <p:txBody>
          <a:bodyPr/>
          <a:lstStyle/>
          <a:p>
            <a:r>
              <a:rPr lang="de-AT" sz="2000" dirty="0"/>
              <a:t>M. </a:t>
            </a:r>
            <a:r>
              <a:rPr lang="de-AT" sz="2000" dirty="0" err="1"/>
              <a:t>Eisterer</a:t>
            </a:r>
            <a:r>
              <a:rPr lang="de-AT" sz="2000" dirty="0"/>
              <a:t>  – Atominstitut / TU Wien </a:t>
            </a:r>
          </a:p>
          <a:p>
            <a:r>
              <a:rPr lang="de-AT" sz="2000" dirty="0"/>
              <a:t>J. Bernardi – USTEM / TU Wien</a:t>
            </a:r>
            <a:r>
              <a:rPr lang="de-DE" sz="2000" dirty="0"/>
              <a:t/>
            </a:r>
            <a:br>
              <a:rPr lang="de-DE" sz="2000" dirty="0"/>
            </a:b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5229200"/>
            <a:ext cx="3160260" cy="1301019"/>
          </a:xfrm>
          <a:prstGeom prst="rect">
            <a:avLst/>
          </a:prstGeom>
        </p:spPr>
      </p:pic>
      <p:pic>
        <p:nvPicPr>
          <p:cNvPr id="9" name="Picture 2" descr="C:\Users\sholleis\Argonne\Data\Seminar\eisba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054" y="5266712"/>
            <a:ext cx="571905" cy="55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470958" y="5330992"/>
            <a:ext cx="16600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Low Temperature Physics and Superconductivity</a:t>
            </a:r>
            <a:endParaRPr lang="de-AT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89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429552" cy="571504"/>
          </a:xfrm>
        </p:spPr>
        <p:txBody>
          <a:bodyPr/>
          <a:lstStyle/>
          <a:p>
            <a:r>
              <a:rPr lang="de-DE" dirty="0" err="1" smtClean="0"/>
              <a:t>Artificial</a:t>
            </a:r>
            <a:r>
              <a:rPr lang="de-DE" dirty="0" smtClean="0"/>
              <a:t> </a:t>
            </a:r>
            <a:r>
              <a:rPr lang="de-DE" dirty="0" err="1" smtClean="0"/>
              <a:t>pinning</a:t>
            </a:r>
            <a:r>
              <a:rPr lang="de-DE" dirty="0" smtClean="0"/>
              <a:t> </a:t>
            </a:r>
            <a:r>
              <a:rPr lang="de-DE" dirty="0" err="1" smtClean="0"/>
              <a:t>centers</a:t>
            </a: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772816"/>
            <a:ext cx="4829875" cy="3168352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572000" y="6237312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200" dirty="0" smtClean="0"/>
              <a:t>Ortino, M. </a:t>
            </a:r>
            <a:r>
              <a:rPr lang="de-AT" sz="1200" i="1" dirty="0"/>
              <a:t>et al</a:t>
            </a:r>
            <a:r>
              <a:rPr lang="en-US" sz="1200" dirty="0"/>
              <a:t>., </a:t>
            </a:r>
            <a:r>
              <a:rPr lang="en-US" sz="1200" i="1" dirty="0" err="1" smtClean="0"/>
              <a:t>Supercond</a:t>
            </a:r>
            <a:r>
              <a:rPr lang="en-US" sz="1200" i="1" dirty="0" smtClean="0"/>
              <a:t>. Sci. Technol. </a:t>
            </a:r>
            <a:r>
              <a:rPr lang="en-US" sz="1200" b="1" i="1" dirty="0" smtClean="0"/>
              <a:t>34, 035028;  </a:t>
            </a:r>
            <a:r>
              <a:rPr lang="en-US" sz="1200" b="1" i="1" dirty="0"/>
              <a:t/>
            </a:r>
            <a:br>
              <a:rPr lang="en-US" sz="1200" b="1" i="1" dirty="0"/>
            </a:br>
            <a:r>
              <a:rPr lang="en-US" sz="1200" b="1" i="1" dirty="0" err="1"/>
              <a:t>doi</a:t>
            </a:r>
            <a:r>
              <a:rPr lang="en-US" sz="1200" b="1" i="1" dirty="0"/>
              <a:t>: 10.1088/1361-6668/abd5f4  </a:t>
            </a:r>
            <a:r>
              <a:rPr lang="de-AT" sz="1200" dirty="0"/>
              <a:t>(2015).</a:t>
            </a:r>
          </a:p>
        </p:txBody>
      </p:sp>
      <p:sp>
        <p:nvSpPr>
          <p:cNvPr id="8" name="Inhaltsplatzhalter 4"/>
          <p:cNvSpPr>
            <a:spLocks noGrp="1"/>
          </p:cNvSpPr>
          <p:nvPr>
            <p:ph sz="half" idx="4294967295"/>
          </p:nvPr>
        </p:nvSpPr>
        <p:spPr>
          <a:xfrm>
            <a:off x="510249" y="5144716"/>
            <a:ext cx="7583506" cy="1063000"/>
          </a:xfrm>
        </p:spPr>
        <p:txBody>
          <a:bodyPr/>
          <a:lstStyle/>
          <a:p>
            <a:r>
              <a:rPr lang="en-US" sz="2000" dirty="0" smtClean="0"/>
              <a:t>“Addition” of </a:t>
            </a:r>
            <a:r>
              <a:rPr lang="en-US" sz="2000" dirty="0" err="1" smtClean="0"/>
              <a:t>Zr</a:t>
            </a:r>
            <a:r>
              <a:rPr lang="en-US" sz="2000" dirty="0" smtClean="0"/>
              <a:t>-O nanoparticles</a:t>
            </a:r>
          </a:p>
          <a:p>
            <a:r>
              <a:rPr lang="en-US" sz="2000" dirty="0" smtClean="0"/>
              <a:t>Collaboration with USA: Ohio State University, </a:t>
            </a:r>
            <a:r>
              <a:rPr lang="en-US" sz="2000" dirty="0" err="1" smtClean="0"/>
              <a:t>Hypertech</a:t>
            </a:r>
            <a:r>
              <a:rPr lang="en-US" sz="2000" dirty="0" smtClean="0"/>
              <a:t>, </a:t>
            </a:r>
            <a:r>
              <a:rPr lang="en-US" sz="2000" dirty="0" err="1" smtClean="0"/>
              <a:t>Fermilab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7721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29552" cy="571504"/>
          </a:xfrm>
        </p:spPr>
        <p:txBody>
          <a:bodyPr/>
          <a:lstStyle/>
          <a:p>
            <a:r>
              <a:rPr lang="de-AT" dirty="0" err="1"/>
              <a:t>Magnetometry</a:t>
            </a:r>
            <a:r>
              <a:rPr lang="de-AT" dirty="0"/>
              <a:t> - SHPM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27584" y="1772816"/>
            <a:ext cx="7632848" cy="4125923"/>
          </a:xfrm>
        </p:spPr>
        <p:txBody>
          <a:bodyPr/>
          <a:lstStyle/>
          <a:p>
            <a:r>
              <a:rPr lang="en-US" dirty="0" smtClean="0"/>
              <a:t>Micro Hall Scanner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Principle:</a:t>
            </a:r>
          </a:p>
          <a:p>
            <a:pPr lvl="1"/>
            <a:r>
              <a:rPr lang="en-US" dirty="0" smtClean="0"/>
              <a:t>Measurement of local magnetic field,  </a:t>
            </a:r>
            <a:br>
              <a:rPr lang="en-US" dirty="0" smtClean="0"/>
            </a:br>
            <a:r>
              <a:rPr lang="en-US" dirty="0" smtClean="0"/>
              <a:t>either in applied magnetic field or with </a:t>
            </a:r>
            <a:br>
              <a:rPr lang="en-US" dirty="0" smtClean="0"/>
            </a:br>
            <a:r>
              <a:rPr lang="en-US" dirty="0" smtClean="0"/>
              <a:t>remnant magnetization </a:t>
            </a:r>
          </a:p>
          <a:p>
            <a:r>
              <a:rPr lang="en-US" dirty="0" smtClean="0"/>
              <a:t>Experiment</a:t>
            </a:r>
          </a:p>
          <a:p>
            <a:pPr lvl="1"/>
            <a:r>
              <a:rPr lang="en-US" dirty="0" smtClean="0"/>
              <a:t>Field up to 8 T, range: 3 x 3 mm</a:t>
            </a:r>
            <a:r>
              <a:rPr lang="en-US" baseline="30000" dirty="0" smtClean="0"/>
              <a:t>2</a:t>
            </a:r>
            <a:r>
              <a:rPr lang="en-US" dirty="0" smtClean="0"/>
              <a:t> @ 1 µm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Evaluating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/>
              <a:t> gradients by scanning in the </a:t>
            </a:r>
            <a:r>
              <a:rPr lang="en-US" dirty="0" err="1" smtClean="0"/>
              <a:t>Meißner</a:t>
            </a:r>
            <a:r>
              <a:rPr lang="en-US" dirty="0" smtClean="0"/>
              <a:t> state at different temperatures</a:t>
            </a:r>
          </a:p>
          <a:p>
            <a:pPr lvl="1"/>
            <a:r>
              <a:rPr lang="en-US" dirty="0" smtClean="0"/>
              <a:t>Assessing </a:t>
            </a:r>
            <a:r>
              <a:rPr lang="en-US" dirty="0" err="1" smtClean="0"/>
              <a:t>inhomogeneities</a:t>
            </a:r>
            <a:r>
              <a:rPr lang="en-US" dirty="0" smtClean="0"/>
              <a:t> in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/>
              <a:t> by inversion of the </a:t>
            </a:r>
            <a:r>
              <a:rPr lang="en-US" dirty="0" err="1" smtClean="0"/>
              <a:t>Biot</a:t>
            </a:r>
            <a:r>
              <a:rPr lang="en-US" dirty="0" smtClean="0"/>
              <a:t>-Savart law</a:t>
            </a:r>
          </a:p>
          <a:p>
            <a:pPr lvl="1"/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44824"/>
            <a:ext cx="1944216" cy="29163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364088" y="1844824"/>
            <a:ext cx="216024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AT"/>
              <a:t>Scanner head with mounted sample</a:t>
            </a:r>
          </a:p>
        </p:txBody>
      </p:sp>
    </p:spTree>
    <p:extLst>
      <p:ext uri="{BB962C8B-B14F-4D97-AF65-F5344CB8AC3E}">
        <p14:creationId xmlns:p14="http://schemas.microsoft.com/office/powerpoint/2010/main" val="311502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Sample </a:t>
            </a:r>
            <a:r>
              <a:rPr lang="de-AT" dirty="0" err="1"/>
              <a:t>preparation</a:t>
            </a:r>
            <a:r>
              <a:rPr lang="de-AT" dirty="0"/>
              <a:t> </a:t>
            </a:r>
            <a:r>
              <a:rPr lang="de-AT" err="1"/>
              <a:t>for</a:t>
            </a:r>
            <a:r>
              <a:rPr lang="de-AT"/>
              <a:t> Micro </a:t>
            </a:r>
            <a:r>
              <a:rPr lang="de-AT" dirty="0"/>
              <a:t>Hall Scanner</a:t>
            </a:r>
            <a:br>
              <a:rPr lang="de-AT" dirty="0"/>
            </a:br>
            <a:endParaRPr lang="de-AT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857224" y="2276872"/>
            <a:ext cx="7429552" cy="384929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/>
              <a:t>Thin slice of less than 10 µm </a:t>
            </a:r>
            <a:r>
              <a:rPr lang="de-AT"/>
              <a:t>prepared by mechanical polishing with diamond disks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/>
              <a:t>Parallel and even surfaces essential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/>
              <a:t>Polishing induces damage on the sample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21088"/>
            <a:ext cx="2628000" cy="188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284984"/>
            <a:ext cx="1588918" cy="135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7308304" y="3275692"/>
            <a:ext cx="122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4 K @ 1 T</a:t>
            </a:r>
            <a:endParaRPr lang="de-AT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21088"/>
            <a:ext cx="2628000" cy="188716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21088"/>
            <a:ext cx="2628000" cy="1887163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V="1">
            <a:off x="1450256" y="4403204"/>
            <a:ext cx="720080" cy="288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 flipV="1">
            <a:off x="1691680" y="5824556"/>
            <a:ext cx="504056" cy="714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58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Magnetic Inhomogeneities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184844" y="4491212"/>
            <a:ext cx="8311083" cy="217814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/>
              <a:t>RRP-</a:t>
            </a:r>
            <a:r>
              <a:rPr lang="en-US" sz="2000" dirty="0" err="1"/>
              <a:t>Ti</a:t>
            </a:r>
            <a:r>
              <a:rPr lang="en-US" sz="2000" dirty="0"/>
              <a:t> wire, scanned in the </a:t>
            </a:r>
            <a:r>
              <a:rPr lang="en-US" sz="2000" dirty="0" err="1"/>
              <a:t>Meißner</a:t>
            </a:r>
            <a:r>
              <a:rPr lang="en-US" sz="2000" dirty="0"/>
              <a:t> state at different temperatures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Change in screened area reveals </a:t>
            </a:r>
            <a:r>
              <a:rPr lang="de-AT" sz="20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AT" sz="2000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/>
              <a:t> gradient in the sub-elements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For finding inhomogeneities in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/>
              <a:t>, scans at fields of several Tesla will be performed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8316416" cy="2502372"/>
          </a:xfrm>
          <a:prstGeom prst="rect">
            <a:avLst/>
          </a:prstGeom>
        </p:spPr>
      </p:pic>
      <p:sp>
        <p:nvSpPr>
          <p:cNvPr id="5" name="Inhaltsplatzhalter 10"/>
          <p:cNvSpPr txBox="1">
            <a:spLocks/>
          </p:cNvSpPr>
          <p:nvPr/>
        </p:nvSpPr>
        <p:spPr bwMode="auto">
          <a:xfrm>
            <a:off x="2051720" y="4005064"/>
            <a:ext cx="61206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10000"/>
              <a:buFont typeface="Wingdings" pitchFamily="2" charset="2"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20000"/>
              <a:buFont typeface="Symbol" pitchFamily="18" charset="2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2000"/>
              <a:t>RRP-Ti wire  @ 10 K / 100 mT</a:t>
            </a:r>
            <a:endParaRPr lang="de-AT"/>
          </a:p>
        </p:txBody>
      </p:sp>
      <p:sp>
        <p:nvSpPr>
          <p:cNvPr id="7" name="Rechteck 6"/>
          <p:cNvSpPr/>
          <p:nvPr/>
        </p:nvSpPr>
        <p:spPr>
          <a:xfrm>
            <a:off x="253252" y="1772816"/>
            <a:ext cx="142000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/>
              <a:t>RRP-Ti wire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327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Meißner </a:t>
            </a:r>
            <a:r>
              <a:rPr lang="de-AT" err="1"/>
              <a:t>scans</a:t>
            </a:r>
            <a:r>
              <a:rPr lang="de-AT"/>
              <a:t> </a:t>
            </a:r>
            <a:r>
              <a:rPr lang="de-AT" err="1"/>
              <a:t>of</a:t>
            </a:r>
            <a:r>
              <a:rPr lang="de-AT"/>
              <a:t> RRP-</a:t>
            </a:r>
            <a:r>
              <a:rPr lang="de-AT" err="1"/>
              <a:t>Ti</a:t>
            </a:r>
            <a:r>
              <a:rPr lang="de-AT"/>
              <a:t> </a:t>
            </a:r>
            <a:r>
              <a:rPr lang="de-AT" err="1"/>
              <a:t>wire</a:t>
            </a:r>
            <a:endParaRPr lang="de-AT"/>
          </a:p>
        </p:txBody>
      </p:sp>
      <p:sp>
        <p:nvSpPr>
          <p:cNvPr id="6" name="Textfeld 5"/>
          <p:cNvSpPr txBox="1"/>
          <p:nvPr/>
        </p:nvSpPr>
        <p:spPr>
          <a:xfrm>
            <a:off x="848490" y="4911551"/>
            <a:ext cx="775595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/>
              <a:t>Meißner Scans on 10 µm </a:t>
            </a:r>
            <a:r>
              <a:rPr lang="de-AT" err="1"/>
              <a:t>thin</a:t>
            </a:r>
            <a:r>
              <a:rPr lang="de-AT"/>
              <a:t> slice </a:t>
            </a:r>
            <a:r>
              <a:rPr lang="de-AT" err="1"/>
              <a:t>of</a:t>
            </a:r>
            <a:r>
              <a:rPr lang="de-AT"/>
              <a:t> RRP-</a:t>
            </a:r>
            <a:r>
              <a:rPr lang="de-AT" err="1"/>
              <a:t>Ti</a:t>
            </a:r>
            <a:r>
              <a:rPr lang="de-AT"/>
              <a:t> </a:t>
            </a:r>
            <a:r>
              <a:rPr lang="de-AT" err="1"/>
              <a:t>wire</a:t>
            </a:r>
            <a:endParaRPr lang="de-AT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/>
              <a:t>Screening </a:t>
            </a:r>
            <a:r>
              <a:rPr lang="de-AT" err="1"/>
              <a:t>radius</a:t>
            </a:r>
            <a:r>
              <a:rPr lang="de-AT"/>
              <a:t> depends on </a:t>
            </a:r>
            <a:r>
              <a:rPr lang="de-AT" err="1"/>
              <a:t>temperature</a:t>
            </a:r>
            <a:r>
              <a:rPr lang="de-AT"/>
              <a:t> due </a:t>
            </a:r>
            <a:r>
              <a:rPr lang="de-AT" err="1"/>
              <a:t>to</a:t>
            </a:r>
            <a:r>
              <a:rPr lang="de-AT"/>
              <a:t> </a:t>
            </a:r>
            <a:r>
              <a:rPr lang="de-AT" err="1"/>
              <a:t>gradient</a:t>
            </a:r>
            <a:r>
              <a:rPr lang="de-AT"/>
              <a:t> in </a:t>
            </a:r>
            <a:r>
              <a:rPr lang="de-AT" err="1"/>
              <a:t>Sn</a:t>
            </a:r>
            <a:r>
              <a:rPr lang="de-AT"/>
              <a:t>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/>
              <a:t>Dependency of </a:t>
            </a:r>
            <a:r>
              <a:rPr lang="de-AT" i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AT" i="1" baseline="-2500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de-AT"/>
              <a:t> from the Sn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/>
              <a:t>Small change in Sn content heavily impacts </a:t>
            </a:r>
            <a:r>
              <a:rPr lang="de-AT" i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AT" i="1" baseline="-2500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/>
              <a:t> </a:t>
            </a:r>
            <a:endParaRPr lang="de-AT" baseline="-2500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47"/>
          <a:stretch/>
        </p:blipFill>
        <p:spPr>
          <a:xfrm>
            <a:off x="755576" y="1700808"/>
            <a:ext cx="3096344" cy="3136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00808"/>
            <a:ext cx="3811654" cy="291681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823" y="3268979"/>
            <a:ext cx="648072" cy="102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8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Sample Preparation of subelement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23528" y="2276872"/>
            <a:ext cx="3498752" cy="1524756"/>
          </a:xfrm>
        </p:spPr>
        <p:txBody>
          <a:bodyPr/>
          <a:lstStyle/>
          <a:p>
            <a:pPr marL="0" indent="0"/>
            <a:r>
              <a:rPr lang="de-AT"/>
              <a:t>Preparing thin slices of etched subelements using FIB for SHPM measurements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32856"/>
            <a:ext cx="4392488" cy="404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62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464" y="2228639"/>
            <a:ext cx="4211960" cy="295363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28639"/>
            <a:ext cx="4211960" cy="2953637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Magnetic Inhomogeneities</a:t>
            </a:r>
          </a:p>
        </p:txBody>
      </p:sp>
      <p:sp>
        <p:nvSpPr>
          <p:cNvPr id="5" name="Rechteck 4"/>
          <p:cNvSpPr/>
          <p:nvPr/>
        </p:nvSpPr>
        <p:spPr>
          <a:xfrm>
            <a:off x="583577" y="19075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/>
              <a:t>Hall scans of subelement at 5 K</a:t>
            </a:r>
            <a:endParaRPr lang="de-AT"/>
          </a:p>
        </p:txBody>
      </p:sp>
      <p:sp>
        <p:nvSpPr>
          <p:cNvPr id="8" name="Textfeld 7"/>
          <p:cNvSpPr txBox="1"/>
          <p:nvPr/>
        </p:nvSpPr>
        <p:spPr>
          <a:xfrm>
            <a:off x="946472" y="5282624"/>
            <a:ext cx="6793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/>
              <a:t>FIB preparation of individual single subelements is feasible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/>
              <a:t>For detection of inhomogeneities of </a:t>
            </a:r>
            <a:r>
              <a:rPr lang="de-AT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de-AT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e-AT"/>
              <a:t> Hall scans at higher applied fields will be performed</a:t>
            </a:r>
            <a:endParaRPr lang="de-AT" dirty="0"/>
          </a:p>
        </p:txBody>
      </p:sp>
      <p:sp>
        <p:nvSpPr>
          <p:cNvPr id="2" name="Rechteck 1"/>
          <p:cNvSpPr/>
          <p:nvPr/>
        </p:nvSpPr>
        <p:spPr>
          <a:xfrm>
            <a:off x="2411760" y="2423125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 50 mT</a:t>
            </a:r>
            <a:endParaRPr lang="de-AT" b="1">
              <a:solidFill>
                <a:schemeClr val="bg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6588224" y="2428959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500 mT</a:t>
            </a:r>
            <a:endParaRPr lang="de-AT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59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Investigations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USTEM</a:t>
            </a:r>
            <a:endParaRPr lang="de-AT" dirty="0"/>
          </a:p>
        </p:txBody>
      </p:sp>
      <p:sp>
        <p:nvSpPr>
          <p:cNvPr id="9" name="Abgerundetes Rechteck 8"/>
          <p:cNvSpPr/>
          <p:nvPr/>
        </p:nvSpPr>
        <p:spPr>
          <a:xfrm>
            <a:off x="6805493" y="3560695"/>
            <a:ext cx="1568763" cy="998452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hueOff val="5625132"/>
              <a:satOff val="-8440"/>
              <a:lumOff val="-1373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Abgerundetes Rechteck 9"/>
          <p:cNvSpPr/>
          <p:nvPr/>
        </p:nvSpPr>
        <p:spPr>
          <a:xfrm>
            <a:off x="6805494" y="5557599"/>
            <a:ext cx="1568763" cy="998452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hueOff val="11250264"/>
              <a:satOff val="-16880"/>
              <a:lumOff val="-2745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Abgerundetes Rechteck 10"/>
          <p:cNvSpPr/>
          <p:nvPr/>
        </p:nvSpPr>
        <p:spPr>
          <a:xfrm>
            <a:off x="6817640" y="4559147"/>
            <a:ext cx="1568763" cy="998452"/>
          </a:xfrm>
          <a:prstGeom prst="round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hueOff val="11250264"/>
              <a:satOff val="-16880"/>
              <a:lumOff val="-2745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Abgerundetes Rechteck 11"/>
          <p:cNvSpPr>
            <a:spLocks/>
          </p:cNvSpPr>
          <p:nvPr/>
        </p:nvSpPr>
        <p:spPr>
          <a:xfrm>
            <a:off x="6805492" y="1556792"/>
            <a:ext cx="1568763" cy="998452"/>
          </a:xfrm>
          <a:prstGeom prst="roundRect">
            <a:avLst/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Abgerundetes Rechteck 12"/>
          <p:cNvSpPr>
            <a:spLocks/>
          </p:cNvSpPr>
          <p:nvPr/>
        </p:nvSpPr>
        <p:spPr>
          <a:xfrm>
            <a:off x="6805494" y="2562243"/>
            <a:ext cx="1568763" cy="998452"/>
          </a:xfrm>
          <a:prstGeom prst="roundRect">
            <a:avLst/>
          </a:prstGeom>
          <a:blipFill rotWithShape="1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Rechteck 13"/>
          <p:cNvSpPr/>
          <p:nvPr/>
        </p:nvSpPr>
        <p:spPr>
          <a:xfrm>
            <a:off x="6817640" y="1582302"/>
            <a:ext cx="792088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de-AT" sz="1200" dirty="0"/>
              <a:t>FEGTEM</a:t>
            </a:r>
          </a:p>
        </p:txBody>
      </p:sp>
      <p:sp>
        <p:nvSpPr>
          <p:cNvPr id="15" name="Rechteck 14"/>
          <p:cNvSpPr/>
          <p:nvPr/>
        </p:nvSpPr>
        <p:spPr>
          <a:xfrm>
            <a:off x="6817640" y="2568358"/>
            <a:ext cx="466794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AT" sz="1200" dirty="0">
                <a:solidFill>
                  <a:schemeClr val="lt1"/>
                </a:solidFill>
                <a:latin typeface="+mn-lt"/>
                <a:cs typeface="+mn-cs"/>
              </a:rPr>
              <a:t>TEM</a:t>
            </a:r>
          </a:p>
        </p:txBody>
      </p:sp>
      <p:sp>
        <p:nvSpPr>
          <p:cNvPr id="16" name="Rechteck 15"/>
          <p:cNvSpPr/>
          <p:nvPr/>
        </p:nvSpPr>
        <p:spPr>
          <a:xfrm>
            <a:off x="6817640" y="3596461"/>
            <a:ext cx="703847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AT" sz="1200" dirty="0">
                <a:solidFill>
                  <a:schemeClr val="lt1"/>
                </a:solidFill>
                <a:latin typeface="+mn-lt"/>
                <a:cs typeface="+mn-cs"/>
              </a:rPr>
              <a:t>FEGSEM</a:t>
            </a:r>
          </a:p>
        </p:txBody>
      </p:sp>
      <p:sp>
        <p:nvSpPr>
          <p:cNvPr id="17" name="Rechteck 16"/>
          <p:cNvSpPr/>
          <p:nvPr/>
        </p:nvSpPr>
        <p:spPr>
          <a:xfrm>
            <a:off x="6817640" y="4550571"/>
            <a:ext cx="554960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AT" sz="1200" dirty="0">
                <a:solidFill>
                  <a:schemeClr val="lt1"/>
                </a:solidFill>
                <a:latin typeface="+mn-lt"/>
                <a:cs typeface="+mn-cs"/>
              </a:rPr>
              <a:t>DBFIB</a:t>
            </a:r>
          </a:p>
        </p:txBody>
      </p:sp>
      <p:sp>
        <p:nvSpPr>
          <p:cNvPr id="18" name="Rechteck 17"/>
          <p:cNvSpPr/>
          <p:nvPr/>
        </p:nvSpPr>
        <p:spPr>
          <a:xfrm>
            <a:off x="6804355" y="5557599"/>
            <a:ext cx="554960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AT" sz="1200" dirty="0">
                <a:solidFill>
                  <a:schemeClr val="lt1"/>
                </a:solidFill>
                <a:latin typeface="+mn-lt"/>
                <a:cs typeface="+mn-cs"/>
              </a:rPr>
              <a:t>DBFIB</a:t>
            </a:r>
          </a:p>
        </p:txBody>
      </p:sp>
      <p:graphicFrame>
        <p:nvGraphicFramePr>
          <p:cNvPr id="20" name="Diagramm 19"/>
          <p:cNvGraphicFramePr/>
          <p:nvPr>
            <p:extLst>
              <p:ext uri="{D42A27DB-BD31-4B8C-83A1-F6EECF244321}">
                <p14:modId xmlns:p14="http://schemas.microsoft.com/office/powerpoint/2010/main" val="3284184893"/>
              </p:ext>
            </p:extLst>
          </p:nvPr>
        </p:nvGraphicFramePr>
        <p:xfrm>
          <a:off x="539552" y="1413392"/>
          <a:ext cx="6120680" cy="4920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840634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Composition</a:t>
            </a:r>
            <a:r>
              <a:rPr lang="de-DE" dirty="0"/>
              <a:t> </a:t>
            </a:r>
            <a:r>
              <a:rPr lang="de-DE" dirty="0" err="1" smtClean="0"/>
              <a:t>Gradients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39552" y="4366280"/>
            <a:ext cx="5588652" cy="172819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AT" sz="2000" dirty="0" err="1"/>
              <a:t>Magnetometry</a:t>
            </a:r>
            <a:r>
              <a:rPr lang="de-AT" sz="2000" dirty="0"/>
              <a:t> </a:t>
            </a:r>
            <a:r>
              <a:rPr lang="de-AT" sz="2000" dirty="0" err="1"/>
              <a:t>and</a:t>
            </a:r>
            <a:r>
              <a:rPr lang="de-AT" sz="2000" dirty="0"/>
              <a:t> </a:t>
            </a:r>
            <a:r>
              <a:rPr lang="de-AT" sz="2000" dirty="0" err="1"/>
              <a:t>calorimetry</a:t>
            </a:r>
            <a:r>
              <a:rPr lang="de-AT" sz="2000" dirty="0"/>
              <a:t> </a:t>
            </a:r>
            <a:r>
              <a:rPr lang="de-AT" sz="2000" dirty="0" smtClean="0"/>
              <a:t/>
            </a:r>
            <a:br>
              <a:rPr lang="de-AT" sz="2000" dirty="0" smtClean="0"/>
            </a:br>
            <a:r>
              <a:rPr lang="de-AT" sz="2000" dirty="0" err="1" smtClean="0"/>
              <a:t>lead</a:t>
            </a:r>
            <a:r>
              <a:rPr lang="de-AT" sz="2000" dirty="0" smtClean="0"/>
              <a:t> </a:t>
            </a:r>
            <a:r>
              <a:rPr lang="de-AT" sz="2000" dirty="0" err="1"/>
              <a:t>to</a:t>
            </a:r>
            <a:r>
              <a:rPr lang="de-AT" sz="2000" dirty="0"/>
              <a:t> different </a:t>
            </a:r>
            <a:r>
              <a:rPr lang="de-AT" sz="2000" dirty="0" err="1"/>
              <a:t>distribution</a:t>
            </a:r>
            <a:r>
              <a:rPr lang="de-AT" sz="2000" dirty="0"/>
              <a:t> </a:t>
            </a:r>
            <a:r>
              <a:rPr lang="de-AT" sz="2000" dirty="0" err="1"/>
              <a:t>functions</a:t>
            </a:r>
            <a:r>
              <a:rPr lang="de-AT" sz="20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de-AT" sz="2000" dirty="0" err="1" smtClean="0"/>
              <a:t>Caused</a:t>
            </a:r>
            <a:r>
              <a:rPr lang="de-AT" sz="2000" dirty="0" smtClean="0"/>
              <a:t> </a:t>
            </a:r>
            <a:r>
              <a:rPr lang="de-AT" sz="2000" dirty="0" err="1"/>
              <a:t>by</a:t>
            </a:r>
            <a:r>
              <a:rPr lang="de-AT" sz="2000" dirty="0"/>
              <a:t> </a:t>
            </a:r>
            <a:r>
              <a:rPr lang="de-AT" sz="2000" dirty="0" err="1"/>
              <a:t>Sn</a:t>
            </a:r>
            <a:r>
              <a:rPr lang="de-AT" sz="2000" dirty="0"/>
              <a:t> </a:t>
            </a:r>
            <a:r>
              <a:rPr lang="de-AT" sz="2000" dirty="0" err="1"/>
              <a:t>distribution</a:t>
            </a:r>
            <a:r>
              <a:rPr lang="de-AT" sz="2000" dirty="0"/>
              <a:t> </a:t>
            </a:r>
            <a:r>
              <a:rPr lang="de-AT" sz="2000" dirty="0" err="1"/>
              <a:t>within</a:t>
            </a:r>
            <a:r>
              <a:rPr lang="de-AT" sz="2000" dirty="0"/>
              <a:t> individual </a:t>
            </a:r>
            <a:r>
              <a:rPr lang="de-AT" sz="2000" dirty="0" err="1" smtClean="0"/>
              <a:t>grains</a:t>
            </a:r>
            <a:endParaRPr lang="de-AT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3" y="1772817"/>
            <a:ext cx="36724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4779992" y="4214055"/>
            <a:ext cx="33843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AT" sz="1100" dirty="0"/>
              <a:t>Thomas Baumgartner et al, SUST 30, (2017)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49159"/>
            <a:ext cx="2378027" cy="2407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Nb</a:t>
            </a:r>
            <a:r>
              <a:rPr lang="de-AT" baseline="-25000"/>
              <a:t>3</a:t>
            </a:r>
            <a:r>
              <a:rPr lang="de-AT"/>
              <a:t>Sn Conductor R&amp;D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87" y="1844824"/>
            <a:ext cx="4105275" cy="210502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V="1">
            <a:off x="441088" y="3986686"/>
            <a:ext cx="4105275" cy="50782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48544" y="3688239"/>
            <a:ext cx="7344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100">
                <a:hlinkClick r:id="rId4"/>
              </a:rPr>
              <a:t>Fermilab</a:t>
            </a:r>
            <a:endParaRPr lang="de-AT" sz="110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96"/>
          <a:stretch/>
        </p:blipFill>
        <p:spPr>
          <a:xfrm>
            <a:off x="4683679" y="1846716"/>
            <a:ext cx="1865693" cy="122413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0232" y="1844824"/>
            <a:ext cx="1720206" cy="1226028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2631262" y="188809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rgbClr val="FFFF00"/>
                </a:solidFill>
              </a:rPr>
              <a:t>Rutherford cable</a:t>
            </a:r>
          </a:p>
        </p:txBody>
      </p:sp>
      <p:grpSp>
        <p:nvGrpSpPr>
          <p:cNvPr id="22" name="Gruppieren 21"/>
          <p:cNvGrpSpPr/>
          <p:nvPr/>
        </p:nvGrpSpPr>
        <p:grpSpPr>
          <a:xfrm>
            <a:off x="5000260" y="4433340"/>
            <a:ext cx="2072701" cy="1717201"/>
            <a:chOff x="4968040" y="4433340"/>
            <a:chExt cx="2072701" cy="1717201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68040" y="4479257"/>
              <a:ext cx="2072701" cy="1671284"/>
            </a:xfrm>
            <a:prstGeom prst="rect">
              <a:avLst/>
            </a:prstGeom>
          </p:spPr>
        </p:pic>
        <p:sp>
          <p:nvSpPr>
            <p:cNvPr id="16" name="Textfeld 15"/>
            <p:cNvSpPr txBox="1"/>
            <p:nvPr/>
          </p:nvSpPr>
          <p:spPr>
            <a:xfrm>
              <a:off x="5012197" y="4433340"/>
              <a:ext cx="15311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>
                  <a:solidFill>
                    <a:srgbClr val="FFFF00"/>
                  </a:solidFill>
                </a:rPr>
                <a:t>Subelements</a:t>
              </a:r>
            </a:p>
            <a:p>
              <a:r>
                <a:rPr lang="de-AT">
                  <a:solidFill>
                    <a:srgbClr val="FFFF00"/>
                  </a:solidFill>
                </a:rPr>
                <a:t>(Filaments)</a:t>
              </a: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411742" y="4479257"/>
            <a:ext cx="2288050" cy="1646629"/>
            <a:chOff x="411742" y="4479257"/>
            <a:chExt cx="2288050" cy="1646629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1087" y="4503913"/>
              <a:ext cx="2258705" cy="1621973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411742" y="4479257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>
                  <a:solidFill>
                    <a:srgbClr val="FFFF00"/>
                  </a:solidFill>
                </a:rPr>
                <a:t>Strands</a:t>
              </a:r>
            </a:p>
          </p:txBody>
        </p:sp>
        <p:sp>
          <p:nvSpPr>
            <p:cNvPr id="10" name="Ellipse 9"/>
            <p:cNvSpPr/>
            <p:nvPr/>
          </p:nvSpPr>
          <p:spPr>
            <a:xfrm>
              <a:off x="1776998" y="4548736"/>
              <a:ext cx="360040" cy="38673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2721186" y="4503913"/>
            <a:ext cx="2257680" cy="1621973"/>
            <a:chOff x="2729137" y="4503913"/>
            <a:chExt cx="2257680" cy="1621973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29137" y="4503913"/>
              <a:ext cx="2257680" cy="1621973"/>
            </a:xfrm>
            <a:prstGeom prst="rect">
              <a:avLst/>
            </a:prstGeom>
          </p:spPr>
        </p:pic>
        <p:sp>
          <p:nvSpPr>
            <p:cNvPr id="17" name="Ellipse 16"/>
            <p:cNvSpPr/>
            <p:nvPr/>
          </p:nvSpPr>
          <p:spPr>
            <a:xfrm>
              <a:off x="4143300" y="4942673"/>
              <a:ext cx="148457" cy="17896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cxnSp>
        <p:nvCxnSpPr>
          <p:cNvPr id="19" name="Gerade Verbindung mit Pfeil 18"/>
          <p:cNvCxnSpPr/>
          <p:nvPr/>
        </p:nvCxnSpPr>
        <p:spPr>
          <a:xfrm>
            <a:off x="2138181" y="4781567"/>
            <a:ext cx="1019296" cy="1611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4258284" y="5049038"/>
            <a:ext cx="1019296" cy="1611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337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Projects</a:t>
            </a:r>
            <a:endParaRPr lang="de-AT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267315575"/>
              </p:ext>
            </p:extLst>
          </p:nvPr>
        </p:nvGraphicFramePr>
        <p:xfrm>
          <a:off x="971600" y="1844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B940AA23-02DE-46DC-8CAC-9F6E3C5C1F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725144"/>
            <a:ext cx="1703982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3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err="1"/>
              <a:t>Investigated</a:t>
            </a:r>
            <a:r>
              <a:rPr lang="de-AT"/>
              <a:t> Nb</a:t>
            </a:r>
            <a:r>
              <a:rPr lang="de-AT" baseline="-25000"/>
              <a:t>3</a:t>
            </a:r>
            <a:r>
              <a:rPr lang="de-AT"/>
              <a:t>Sn </a:t>
            </a:r>
            <a:r>
              <a:rPr lang="de-AT" err="1"/>
              <a:t>wires</a:t>
            </a:r>
            <a:endParaRPr lang="de-AT"/>
          </a:p>
        </p:txBody>
      </p:sp>
      <p:pic>
        <p:nvPicPr>
          <p:cNvPr id="1028" name="Picture 4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rcRect b="6656"/>
          <a:stretch>
            <a:fillRect/>
          </a:stretch>
        </p:blipFill>
        <p:spPr bwMode="auto">
          <a:xfrm>
            <a:off x="1043607" y="2924944"/>
            <a:ext cx="188979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 preferRelativeResize="0">
            <a:picLocks noChangeAspect="1" noChangeArrowheads="1"/>
          </p:cNvPicPr>
          <p:nvPr/>
        </p:nvPicPr>
        <p:blipFill>
          <a:blip r:embed="rId4" cstate="print"/>
          <a:srcRect l="21877" t="12346" r="19783" b="33492"/>
          <a:stretch>
            <a:fillRect/>
          </a:stretch>
        </p:blipFill>
        <p:spPr bwMode="auto">
          <a:xfrm>
            <a:off x="1041561" y="1621746"/>
            <a:ext cx="1890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 preferRelativeResize="0">
            <a:picLocks noChangeAspect="1" noChangeArrowheads="1"/>
          </p:cNvPicPr>
          <p:nvPr/>
        </p:nvPicPr>
        <p:blipFill>
          <a:blip r:embed="rId5" cstate="print"/>
          <a:srcRect r="7251"/>
          <a:stretch>
            <a:fillRect/>
          </a:stretch>
        </p:blipFill>
        <p:spPr bwMode="auto">
          <a:xfrm>
            <a:off x="2987823" y="1621746"/>
            <a:ext cx="1627399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feld 14"/>
          <p:cNvSpPr txBox="1"/>
          <p:nvPr/>
        </p:nvSpPr>
        <p:spPr>
          <a:xfrm>
            <a:off x="6084167" y="1556792"/>
            <a:ext cx="223224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/>
              <a:t>PIT-Ta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084167" y="2852936"/>
            <a:ext cx="230425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/>
              <a:t>Internal </a:t>
            </a:r>
            <a:r>
              <a:rPr lang="de-AT" err="1"/>
              <a:t>Sn</a:t>
            </a:r>
            <a:r>
              <a:rPr lang="de-AT"/>
              <a:t>–</a:t>
            </a:r>
            <a:r>
              <a:rPr lang="de-AT" err="1"/>
              <a:t>Ti</a:t>
            </a:r>
            <a:r>
              <a:rPr lang="de-AT"/>
              <a:t> RRP</a:t>
            </a:r>
          </a:p>
        </p:txBody>
      </p:sp>
      <p:pic>
        <p:nvPicPr>
          <p:cNvPr id="1035" name="Picture 11"/>
          <p:cNvPicPr preferRelativeResize="0">
            <a:picLocks noChangeAspect="1" noChangeArrowheads="1"/>
          </p:cNvPicPr>
          <p:nvPr/>
        </p:nvPicPr>
        <p:blipFill>
          <a:blip r:embed="rId6" cstate="print"/>
          <a:srcRect r="7246"/>
          <a:stretch>
            <a:fillRect/>
          </a:stretch>
        </p:blipFill>
        <p:spPr bwMode="auto">
          <a:xfrm>
            <a:off x="3024229" y="2924944"/>
            <a:ext cx="1627484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 preferRelativeResize="0">
            <a:picLocks noChangeArrowheads="1"/>
          </p:cNvPicPr>
          <p:nvPr/>
        </p:nvPicPr>
        <p:blipFill>
          <a:blip r:embed="rId7" cstate="print"/>
          <a:srcRect l="10080" r="14317"/>
          <a:stretch>
            <a:fillRect/>
          </a:stretch>
        </p:blipFill>
        <p:spPr bwMode="auto">
          <a:xfrm>
            <a:off x="4716015" y="1621746"/>
            <a:ext cx="12168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 preferRelativeResize="0">
            <a:picLocks noChangeArrowheads="1"/>
          </p:cNvPicPr>
          <p:nvPr/>
        </p:nvPicPr>
        <p:blipFill>
          <a:blip r:embed="rId8" cstate="print"/>
          <a:srcRect l="4683" r="1453"/>
          <a:stretch>
            <a:fillRect/>
          </a:stretch>
        </p:blipFill>
        <p:spPr bwMode="auto">
          <a:xfrm>
            <a:off x="4716015" y="2924944"/>
            <a:ext cx="12168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feld 32"/>
          <p:cNvSpPr txBox="1"/>
          <p:nvPr/>
        </p:nvSpPr>
        <p:spPr>
          <a:xfrm>
            <a:off x="1070102" y="1657610"/>
            <a:ext cx="790088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AT" sz="1400"/>
              <a:t>FEGSEM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4739831" y="1657610"/>
            <a:ext cx="837602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AT" sz="1400"/>
              <a:t>EDX map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018145" y="1657610"/>
            <a:ext cx="1063048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AT" sz="1400"/>
              <a:t>Subelement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5218178" y="6580156"/>
            <a:ext cx="3445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900" dirty="0" err="1"/>
              <a:t>Diagrams</a:t>
            </a:r>
            <a:r>
              <a:rPr lang="de-AT" sz="900" dirty="0"/>
              <a:t> </a:t>
            </a:r>
            <a:r>
              <a:rPr lang="de-AT" sz="900" dirty="0" err="1"/>
              <a:t>redrawn</a:t>
            </a:r>
            <a:r>
              <a:rPr lang="de-AT" sz="900" dirty="0"/>
              <a:t> </a:t>
            </a:r>
            <a:r>
              <a:rPr lang="de-AT" sz="900" dirty="0" err="1"/>
              <a:t>from</a:t>
            </a:r>
            <a:r>
              <a:rPr lang="de-AT" sz="900" dirty="0"/>
              <a:t>: </a:t>
            </a:r>
            <a:r>
              <a:rPr lang="de-AT" sz="900" dirty="0" err="1"/>
              <a:t>M.Jewell</a:t>
            </a:r>
            <a:r>
              <a:rPr lang="de-AT" sz="900" dirty="0"/>
              <a:t>, Thesis, (2008), UW-Madison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7" y="1873634"/>
            <a:ext cx="2018102" cy="84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Gerade Verbindung mit Pfeil 37"/>
          <p:cNvCxnSpPr/>
          <p:nvPr/>
        </p:nvCxnSpPr>
        <p:spPr>
          <a:xfrm flipH="1" flipV="1">
            <a:off x="5125094" y="4139119"/>
            <a:ext cx="394371" cy="628327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V="1">
            <a:off x="4978673" y="3861048"/>
            <a:ext cx="31922" cy="85172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H="1" flipV="1">
            <a:off x="5546573" y="3996844"/>
            <a:ext cx="352704" cy="7004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4580764" y="4668606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de-AT" sz="1600" b="1" baseline="-25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de-AT" sz="1600" b="1" dirty="0">
                <a:solidFill>
                  <a:schemeClr val="accent6">
                    <a:lumMod val="50000"/>
                  </a:schemeClr>
                </a:solidFill>
              </a:rPr>
              <a:t>Sn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5821036" y="4653136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err="1">
                <a:solidFill>
                  <a:srgbClr val="FF0000"/>
                </a:solidFill>
              </a:rPr>
              <a:t>Nb</a:t>
            </a:r>
            <a:endParaRPr lang="de-AT" sz="1600" b="1">
              <a:solidFill>
                <a:srgbClr val="FF0000"/>
              </a:solidFill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0113" y="3140968"/>
            <a:ext cx="194935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feld 46"/>
          <p:cNvSpPr txBox="1"/>
          <p:nvPr/>
        </p:nvSpPr>
        <p:spPr>
          <a:xfrm>
            <a:off x="6134514" y="3915271"/>
            <a:ext cx="309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>
                <a:latin typeface="Times New Roman" pitchFamily="18" charset="0"/>
                <a:cs typeface="Times New Roman" pitchFamily="18" charset="0"/>
              </a:rPr>
              <a:t>Ti</a:t>
            </a:r>
          </a:p>
        </p:txBody>
      </p:sp>
      <p:cxnSp>
        <p:nvCxnSpPr>
          <p:cNvPr id="49" name="Gerade Verbindung mit Pfeil 48"/>
          <p:cNvCxnSpPr/>
          <p:nvPr/>
        </p:nvCxnSpPr>
        <p:spPr>
          <a:xfrm flipV="1">
            <a:off x="6387117" y="3934887"/>
            <a:ext cx="108000" cy="13080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5289872" y="4723283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err="1">
                <a:solidFill>
                  <a:srgbClr val="004263"/>
                </a:solidFill>
              </a:rPr>
              <a:t>Cu</a:t>
            </a:r>
            <a:endParaRPr lang="de-AT" sz="1600" b="1">
              <a:solidFill>
                <a:srgbClr val="004263"/>
              </a:solidFill>
            </a:endParaRPr>
          </a:p>
        </p:txBody>
      </p:sp>
      <p:cxnSp>
        <p:nvCxnSpPr>
          <p:cNvPr id="25" name="Gerade Verbindung 24"/>
          <p:cNvCxnSpPr/>
          <p:nvPr/>
        </p:nvCxnSpPr>
        <p:spPr>
          <a:xfrm>
            <a:off x="1398849" y="2693089"/>
            <a:ext cx="792000" cy="0"/>
          </a:xfrm>
          <a:prstGeom prst="line">
            <a:avLst/>
          </a:prstGeom>
          <a:ln w="28575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2118929" y="2541453"/>
            <a:ext cx="79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b="1">
                <a:solidFill>
                  <a:srgbClr val="FFFF00"/>
                </a:solidFill>
              </a:rPr>
              <a:t>500 µm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1041561" y="4245742"/>
            <a:ext cx="3105678" cy="1775545"/>
            <a:chOff x="1074017" y="1340768"/>
            <a:chExt cx="7858582" cy="4554000"/>
          </a:xfrm>
        </p:grpSpPr>
        <p:grpSp>
          <p:nvGrpSpPr>
            <p:cNvPr id="50" name="Gruppieren 49"/>
            <p:cNvGrpSpPr/>
            <p:nvPr/>
          </p:nvGrpSpPr>
          <p:grpSpPr>
            <a:xfrm>
              <a:off x="1074017" y="1340768"/>
              <a:ext cx="7858582" cy="4554000"/>
              <a:chOff x="1074017" y="1340768"/>
              <a:chExt cx="7858582" cy="4554000"/>
            </a:xfrm>
          </p:grpSpPr>
          <p:pic>
            <p:nvPicPr>
              <p:cNvPr id="54" name="Grafik 53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contrast="1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4017" y="1340768"/>
                <a:ext cx="6341743" cy="4554000"/>
              </a:xfrm>
              <a:prstGeom prst="rect">
                <a:avLst/>
              </a:prstGeom>
            </p:spPr>
          </p:pic>
          <p:grpSp>
            <p:nvGrpSpPr>
              <p:cNvPr id="55" name="Gruppieren 54"/>
              <p:cNvGrpSpPr/>
              <p:nvPr/>
            </p:nvGrpSpPr>
            <p:grpSpPr>
              <a:xfrm>
                <a:off x="2712563" y="3140968"/>
                <a:ext cx="6220036" cy="2304000"/>
                <a:chOff x="2712563" y="3140968"/>
                <a:chExt cx="6220036" cy="2304000"/>
              </a:xfrm>
            </p:grpSpPr>
            <p:pic>
              <p:nvPicPr>
                <p:cNvPr id="56" name="Immagine 1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BEBA8EAE-BF5A-486C-A8C5-ECC9F3942E4B}">
                      <a14:imgProps xmlns:a14="http://schemas.microsoft.com/office/drawing/2010/main">
                        <a14:imgLayer r:embed="rId14">
                          <a14:imgEffect>
                            <a14:brightnessContrast bright="25000" contrast="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24128" y="3140968"/>
                  <a:ext cx="3208471" cy="2304000"/>
                </a:xfrm>
                <a:prstGeom prst="rect">
                  <a:avLst/>
                </a:prstGeom>
              </p:spPr>
            </p:pic>
            <p:grpSp>
              <p:nvGrpSpPr>
                <p:cNvPr id="57" name="Gruppieren 56"/>
                <p:cNvGrpSpPr/>
                <p:nvPr/>
              </p:nvGrpSpPr>
              <p:grpSpPr>
                <a:xfrm>
                  <a:off x="2712563" y="3236133"/>
                  <a:ext cx="3011565" cy="1056835"/>
                  <a:chOff x="2712563" y="3236133"/>
                  <a:chExt cx="3011565" cy="1056835"/>
                </a:xfrm>
              </p:grpSpPr>
              <p:sp>
                <p:nvSpPr>
                  <p:cNvPr id="58" name="Rechteck 57"/>
                  <p:cNvSpPr/>
                  <p:nvPr/>
                </p:nvSpPr>
                <p:spPr>
                  <a:xfrm rot="20377006">
                    <a:off x="2712563" y="3236133"/>
                    <a:ext cx="1148728" cy="791105"/>
                  </a:xfrm>
                  <a:prstGeom prst="rect">
                    <a:avLst/>
                  </a:prstGeom>
                  <a:noFill/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/>
                  </a:p>
                </p:txBody>
              </p:sp>
              <p:cxnSp>
                <p:nvCxnSpPr>
                  <p:cNvPr id="59" name="Gerade Verbindung mit Pfeil 58"/>
                  <p:cNvCxnSpPr>
                    <a:endCxn id="56" idx="1"/>
                  </p:cNvCxnSpPr>
                  <p:nvPr/>
                </p:nvCxnSpPr>
                <p:spPr>
                  <a:xfrm>
                    <a:off x="3779912" y="3861048"/>
                    <a:ext cx="1944216" cy="431920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51" name="Textfeld 50"/>
            <p:cNvSpPr txBox="1"/>
            <p:nvPr/>
          </p:nvSpPr>
          <p:spPr>
            <a:xfrm>
              <a:off x="6727659" y="3124429"/>
              <a:ext cx="674150" cy="94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6539549" y="4017831"/>
              <a:ext cx="823109" cy="953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7456492" y="4080450"/>
              <a:ext cx="860136" cy="94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b="1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sp>
        <p:nvSpPr>
          <p:cNvPr id="60" name="Textfeld 59"/>
          <p:cNvSpPr txBox="1"/>
          <p:nvPr/>
        </p:nvSpPr>
        <p:spPr>
          <a:xfrm>
            <a:off x="4190861" y="5651955"/>
            <a:ext cx="230425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dirty="0" err="1" smtClean="0"/>
              <a:t>Clustered</a:t>
            </a:r>
            <a:r>
              <a:rPr lang="de-AT" dirty="0" smtClean="0"/>
              <a:t> </a:t>
            </a:r>
            <a:r>
              <a:rPr lang="de-AT" dirty="0" err="1" smtClean="0"/>
              <a:t>layout</a:t>
            </a:r>
            <a:endParaRPr lang="de-AT" dirty="0"/>
          </a:p>
        </p:txBody>
      </p:sp>
      <p:sp>
        <p:nvSpPr>
          <p:cNvPr id="61" name="Textfeld 60"/>
          <p:cNvSpPr txBox="1"/>
          <p:nvPr/>
        </p:nvSpPr>
        <p:spPr>
          <a:xfrm>
            <a:off x="4190861" y="5298789"/>
            <a:ext cx="1708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Distributed </a:t>
            </a:r>
            <a:r>
              <a:rPr lang="de-AT" sz="1400" dirty="0" err="1"/>
              <a:t>Nb</a:t>
            </a:r>
            <a:r>
              <a:rPr lang="de-AT" sz="1400" dirty="0"/>
              <a:t> + </a:t>
            </a:r>
            <a:r>
              <a:rPr lang="de-AT" sz="1400" dirty="0" err="1"/>
              <a:t>Ta</a:t>
            </a:r>
            <a:endParaRPr lang="de-AT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Sn distribution within PIT-Ta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490809" y="1927956"/>
            <a:ext cx="2543869" cy="1826750"/>
            <a:chOff x="515963" y="1695872"/>
            <a:chExt cx="2543869" cy="18267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963" y="1695872"/>
              <a:ext cx="2543869" cy="182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Gerade Verbindung mit Pfeil 12"/>
            <p:cNvCxnSpPr/>
            <p:nvPr/>
          </p:nvCxnSpPr>
          <p:spPr>
            <a:xfrm>
              <a:off x="971672" y="2499767"/>
              <a:ext cx="612000" cy="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pieren 5"/>
          <p:cNvGrpSpPr/>
          <p:nvPr/>
        </p:nvGrpSpPr>
        <p:grpSpPr>
          <a:xfrm>
            <a:off x="3056347" y="1861312"/>
            <a:ext cx="2404934" cy="1939175"/>
            <a:chOff x="3103171" y="1629228"/>
            <a:chExt cx="2404934" cy="1939175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3171" y="1629228"/>
              <a:ext cx="2404934" cy="1939175"/>
            </a:xfrm>
            <a:prstGeom prst="rect">
              <a:avLst/>
            </a:prstGeom>
          </p:spPr>
        </p:pic>
        <p:cxnSp>
          <p:nvCxnSpPr>
            <p:cNvPr id="15" name="Gerade Verbindung mit Pfeil 14"/>
            <p:cNvCxnSpPr/>
            <p:nvPr/>
          </p:nvCxnSpPr>
          <p:spPr>
            <a:xfrm>
              <a:off x="3851920" y="2564904"/>
              <a:ext cx="864096" cy="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/>
          <p:cNvGrpSpPr/>
          <p:nvPr/>
        </p:nvGrpSpPr>
        <p:grpSpPr>
          <a:xfrm>
            <a:off x="5482950" y="1641590"/>
            <a:ext cx="3199015" cy="2448000"/>
            <a:chOff x="5508104" y="1409506"/>
            <a:chExt cx="3199015" cy="2448000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8104" y="1409506"/>
              <a:ext cx="3199015" cy="2448000"/>
            </a:xfrm>
            <a:prstGeom prst="rect">
              <a:avLst/>
            </a:prstGeom>
          </p:spPr>
        </p:pic>
        <p:cxnSp>
          <p:nvCxnSpPr>
            <p:cNvPr id="19" name="Gerade Verbindung mit Pfeil 18"/>
            <p:cNvCxnSpPr/>
            <p:nvPr/>
          </p:nvCxnSpPr>
          <p:spPr>
            <a:xfrm>
              <a:off x="6172608" y="3123180"/>
              <a:ext cx="2088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/>
            <p:cNvSpPr txBox="1"/>
            <p:nvPr/>
          </p:nvSpPr>
          <p:spPr>
            <a:xfrm>
              <a:off x="7405466" y="3115616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>
                  <a:solidFill>
                    <a:srgbClr val="FF0000"/>
                  </a:solidFill>
                </a:rPr>
                <a:t>Center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096255" y="3087079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err="1">
                  <a:solidFill>
                    <a:srgbClr val="FF0000"/>
                  </a:solidFill>
                </a:rPr>
                <a:t>Barrier</a:t>
              </a:r>
              <a:endParaRPr lang="de-AT">
                <a:solidFill>
                  <a:srgbClr val="FF0000"/>
                </a:solidFill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6114832" y="1828772"/>
              <a:ext cx="19335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>
                  <a:latin typeface="Symbol" pitchFamily="18" charset="2"/>
                </a:rPr>
                <a:t>D</a:t>
              </a:r>
              <a:r>
                <a:rPr lang="de-AT"/>
                <a:t>Sn: 0.08 %/µm </a:t>
              </a:r>
            </a:p>
          </p:txBody>
        </p:sp>
      </p:grpSp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13" y="4174892"/>
            <a:ext cx="2221828" cy="1181726"/>
          </a:xfrm>
          <a:prstGeom prst="rect">
            <a:avLst/>
          </a:prstGeom>
        </p:spPr>
      </p:pic>
      <p:grpSp>
        <p:nvGrpSpPr>
          <p:cNvPr id="21" name="Gruppieren 20"/>
          <p:cNvGrpSpPr/>
          <p:nvPr/>
        </p:nvGrpSpPr>
        <p:grpSpPr>
          <a:xfrm>
            <a:off x="2848476" y="4077072"/>
            <a:ext cx="3595732" cy="2431761"/>
            <a:chOff x="4211960" y="1700808"/>
            <a:chExt cx="4233982" cy="3240000"/>
          </a:xfrm>
        </p:grpSpPr>
        <p:pic>
          <p:nvPicPr>
            <p:cNvPr id="22" name="Inhaltsplatzhalter 5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211960" y="1700808"/>
              <a:ext cx="4233982" cy="32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" name="Gerade Verbindung mit Pfeil 22"/>
            <p:cNvCxnSpPr/>
            <p:nvPr/>
          </p:nvCxnSpPr>
          <p:spPr>
            <a:xfrm>
              <a:off x="5076056" y="4005064"/>
              <a:ext cx="2664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948264" y="3939616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>
                  <a:solidFill>
                    <a:srgbClr val="FF0000"/>
                  </a:solidFill>
                </a:rPr>
                <a:t>Center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961026" y="3907454"/>
              <a:ext cx="518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>
                  <a:solidFill>
                    <a:srgbClr val="FF0000"/>
                  </a:solidFill>
                </a:rPr>
                <a:t>GB</a:t>
              </a:r>
            </a:p>
          </p:txBody>
        </p:sp>
      </p:grpSp>
      <p:pic>
        <p:nvPicPr>
          <p:cNvPr id="26" name="Inhaltsplatzhalter 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74" y="4174892"/>
            <a:ext cx="2691273" cy="217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2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Irradiated RRP-Ti wire </a:t>
            </a:r>
          </a:p>
        </p:txBody>
      </p:sp>
    </p:spTree>
    <p:extLst>
      <p:ext uri="{BB962C8B-B14F-4D97-AF65-F5344CB8AC3E}">
        <p14:creationId xmlns:p14="http://schemas.microsoft.com/office/powerpoint/2010/main" val="184966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Irradiation </a:t>
            </a:r>
            <a:r>
              <a:rPr lang="de-AT" dirty="0" err="1" smtClean="0"/>
              <a:t>experiments</a:t>
            </a:r>
            <a:endParaRPr lang="de-AT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865" y="2267053"/>
            <a:ext cx="3619631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0848"/>
            <a:ext cx="2357919" cy="234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1043608" y="388238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rgbClr val="FFFF00"/>
                </a:solidFill>
              </a:rPr>
              <a:t>BF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619149" y="234888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rgbClr val="FFFF00"/>
                </a:solidFill>
              </a:rPr>
              <a:t>DF</a:t>
            </a:r>
          </a:p>
        </p:txBody>
      </p:sp>
      <p:pic>
        <p:nvPicPr>
          <p:cNvPr id="13" name="Inhaltsplatzhalter 5"/>
          <p:cNvPicPr>
            <a:picLocks noGrp="1" noChangeAspect="1"/>
          </p:cNvPicPr>
          <p:nvPr>
            <p:ph sz="half" idx="4294967295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3" y="1556792"/>
            <a:ext cx="3286398" cy="2220138"/>
          </a:xfrm>
        </p:spPr>
      </p:pic>
      <p:sp>
        <p:nvSpPr>
          <p:cNvPr id="2" name="Textfeld 1"/>
          <p:cNvSpPr txBox="1"/>
          <p:nvPr/>
        </p:nvSpPr>
        <p:spPr>
          <a:xfrm>
            <a:off x="2142345" y="6202770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Formation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nanosized</a:t>
            </a:r>
            <a:r>
              <a:rPr lang="de-DE" dirty="0" smtClean="0"/>
              <a:t> </a:t>
            </a:r>
            <a:r>
              <a:rPr lang="de-DE" dirty="0" err="1" smtClean="0"/>
              <a:t>defects</a:t>
            </a:r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103051"/>
            <a:ext cx="2075336" cy="208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11254"/>
            <a:ext cx="2075336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2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Tl1223 </a:t>
            </a:r>
            <a:r>
              <a:rPr lang="de-AT" dirty="0" err="1"/>
              <a:t>for</a:t>
            </a:r>
            <a:r>
              <a:rPr lang="de-AT" dirty="0"/>
              <a:t> Beam Screens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2636912"/>
            <a:ext cx="368433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67543" y="1772816"/>
            <a:ext cx="56886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 smtClean="0"/>
              <a:t>Synchrotron </a:t>
            </a:r>
            <a:r>
              <a:rPr lang="de-DE" dirty="0" err="1" smtClean="0"/>
              <a:t>radiation</a:t>
            </a:r>
            <a:r>
              <a:rPr lang="de-DE" dirty="0" smtClean="0"/>
              <a:t>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absorbed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50 K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endParaRPr lang="de-DE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dirty="0" err="1" smtClean="0"/>
              <a:t>Cryogenic</a:t>
            </a:r>
            <a:r>
              <a:rPr lang="de-DE" dirty="0" smtClean="0"/>
              <a:t> </a:t>
            </a:r>
            <a:r>
              <a:rPr lang="de-DE" dirty="0" err="1" smtClean="0"/>
              <a:t>efficiency</a:t>
            </a:r>
            <a:endParaRPr lang="de-DE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dirty="0" smtClean="0"/>
              <a:t>Power </a:t>
            </a:r>
            <a:r>
              <a:rPr lang="de-DE" dirty="0" err="1" smtClean="0"/>
              <a:t>consumption</a:t>
            </a:r>
            <a:endParaRPr lang="de-DE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de-DE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dirty="0" err="1" smtClean="0"/>
              <a:t>Cu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sufficient</a:t>
            </a:r>
            <a:endParaRPr lang="de-DE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dirty="0" err="1" smtClean="0"/>
              <a:t>YBCo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Tl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HTS </a:t>
            </a:r>
            <a:r>
              <a:rPr lang="de-DE" dirty="0" err="1" smtClean="0"/>
              <a:t>are</a:t>
            </a:r>
            <a:r>
              <a:rPr lang="de-DE" dirty="0" smtClean="0"/>
              <a:t> an </a:t>
            </a:r>
            <a:r>
              <a:rPr lang="de-DE" dirty="0" err="1" smtClean="0"/>
              <a:t>option</a:t>
            </a:r>
            <a:endParaRPr lang="de-DE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de-DE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dirty="0" err="1" smtClean="0"/>
              <a:t>Tl</a:t>
            </a:r>
            <a:r>
              <a:rPr lang="de-DE" b="1" dirty="0" smtClean="0"/>
              <a:t>-HTS </a:t>
            </a:r>
            <a:r>
              <a:rPr lang="de-DE" b="1" dirty="0" err="1" smtClean="0"/>
              <a:t>produced</a:t>
            </a:r>
            <a:r>
              <a:rPr lang="de-DE" b="1" dirty="0" smtClean="0"/>
              <a:t> </a:t>
            </a:r>
            <a:r>
              <a:rPr lang="de-DE" b="1" dirty="0" err="1" smtClean="0"/>
              <a:t>at</a:t>
            </a:r>
            <a:r>
              <a:rPr lang="de-DE" b="1" dirty="0" smtClean="0"/>
              <a:t> CNR Spin / Genova</a:t>
            </a:r>
          </a:p>
          <a:p>
            <a:pPr>
              <a:lnSpc>
                <a:spcPct val="150000"/>
              </a:lnSpc>
            </a:pPr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C6E284C3-0A95-47EA-B365-E0D88B0B03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229200"/>
            <a:ext cx="623585" cy="41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67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What</a:t>
            </a:r>
            <a:r>
              <a:rPr lang="de-AT" dirty="0" smtClean="0"/>
              <a:t> </a:t>
            </a:r>
            <a:r>
              <a:rPr lang="de-AT" dirty="0" err="1" smtClean="0"/>
              <a:t>influences</a:t>
            </a:r>
            <a:r>
              <a:rPr lang="de-AT" dirty="0" smtClean="0"/>
              <a:t> </a:t>
            </a:r>
            <a:r>
              <a:rPr lang="de-AT" dirty="0" err="1" smtClean="0"/>
              <a:t>sc</a:t>
            </a:r>
            <a:r>
              <a:rPr lang="de-AT" dirty="0" smtClean="0"/>
              <a:t> </a:t>
            </a:r>
            <a:r>
              <a:rPr lang="de-AT" dirty="0" err="1" smtClean="0"/>
              <a:t>properties</a:t>
            </a:r>
            <a:endParaRPr lang="de-AT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62" y="1772604"/>
            <a:ext cx="4032568" cy="2664508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F8ECB8A6-4E37-4E2A-8481-EDC9AE98A886}" type="slidenum">
              <a:rPr lang="de-DE" altLang="de-DE" smtClean="0"/>
              <a:pPr/>
              <a:t>25</a:t>
            </a:fld>
            <a:endParaRPr lang="de-DE" altLang="de-D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604"/>
            <a:ext cx="2822575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787" y="4646561"/>
            <a:ext cx="2309380" cy="1932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36745" y="4957060"/>
            <a:ext cx="3081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Misagligned</a:t>
            </a:r>
            <a:r>
              <a:rPr lang="de-DE" dirty="0" smtClean="0"/>
              <a:t> 1223 </a:t>
            </a:r>
            <a:r>
              <a:rPr lang="de-DE" dirty="0" err="1" smtClean="0"/>
              <a:t>grains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Impurities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690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04418" cy="576064"/>
          </a:xfrm>
        </p:spPr>
        <p:txBody>
          <a:bodyPr/>
          <a:lstStyle/>
          <a:p>
            <a:r>
              <a:rPr lang="de-AT" dirty="0"/>
              <a:t>Beam Screen Development (HTS)</a:t>
            </a:r>
          </a:p>
        </p:txBody>
      </p:sp>
      <p:pic>
        <p:nvPicPr>
          <p:cNvPr id="7" name="Grafi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7" y="1858924"/>
            <a:ext cx="3019352" cy="2167609"/>
          </a:xfrm>
          <a:prstGeom prst="rect">
            <a:avLst/>
          </a:prstGeom>
        </p:spPr>
      </p:pic>
      <p:pic>
        <p:nvPicPr>
          <p:cNvPr id="8" name="Grafi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295" y="1858924"/>
            <a:ext cx="3110101" cy="216760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2"/>
          <p:cNvSpPr txBox="1">
            <a:spLocks noChangeArrowheads="1"/>
          </p:cNvSpPr>
          <p:nvPr/>
        </p:nvSpPr>
        <p:spPr bwMode="auto">
          <a:xfrm>
            <a:off x="6813692" y="3191640"/>
            <a:ext cx="926660" cy="38756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+mn-lt"/>
                <a:ea typeface="Calibri"/>
                <a:cs typeface="Times New Roman"/>
              </a:rPr>
              <a:t>O, </a:t>
            </a:r>
            <a:r>
              <a:rPr lang="en-GB" sz="1200" dirty="0" err="1" smtClean="0">
                <a:effectLst/>
                <a:latin typeface="+mn-lt"/>
                <a:ea typeface="Calibri"/>
                <a:cs typeface="Times New Roman"/>
              </a:rPr>
              <a:t>Ca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</a:t>
            </a:r>
            <a:r>
              <a:rPr lang="en-GB" sz="1200" dirty="0">
                <a:effectLst/>
                <a:latin typeface="+mn-lt"/>
                <a:ea typeface="Calibri"/>
                <a:cs typeface="Times New Roman"/>
              </a:rPr>
              <a:t>rich</a:t>
            </a:r>
            <a:endParaRPr lang="de-AT" sz="1200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12" name="Textfeld 2"/>
          <p:cNvSpPr txBox="1">
            <a:spLocks noChangeArrowheads="1"/>
          </p:cNvSpPr>
          <p:nvPr/>
        </p:nvSpPr>
        <p:spPr bwMode="auto">
          <a:xfrm>
            <a:off x="6813692" y="2748932"/>
            <a:ext cx="926660" cy="38756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de-DE"/>
            </a:defPPr>
            <a:lvl1pPr algn="ctr">
              <a:lnSpc>
                <a:spcPct val="107000"/>
              </a:lnSpc>
              <a:spcAft>
                <a:spcPts val="800"/>
              </a:spcAft>
              <a:defRPr sz="1600">
                <a:effectLst/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GB" sz="1200" dirty="0">
                <a:solidFill>
                  <a:schemeClr val="bg1"/>
                </a:solidFill>
                <a:latin typeface="+mn-lt"/>
              </a:rPr>
              <a:t>Tl-1212 </a:t>
            </a:r>
            <a:endParaRPr lang="de-AT" sz="1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feld 2"/>
          <p:cNvSpPr txBox="1">
            <a:spLocks noChangeArrowheads="1"/>
          </p:cNvSpPr>
          <p:nvPr/>
        </p:nvSpPr>
        <p:spPr bwMode="auto">
          <a:xfrm>
            <a:off x="6813692" y="3638973"/>
            <a:ext cx="926660" cy="387560"/>
          </a:xfrm>
          <a:prstGeom prst="rect">
            <a:avLst/>
          </a:prstGeom>
          <a:solidFill>
            <a:srgbClr val="61A083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de-DE"/>
            </a:defPPr>
            <a:lvl1pPr algn="ctr">
              <a:lnSpc>
                <a:spcPct val="107000"/>
              </a:lnSpc>
              <a:spcAft>
                <a:spcPts val="800"/>
              </a:spcAft>
              <a:defRPr sz="1600">
                <a:effectLst/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GB" sz="1200" dirty="0">
                <a:latin typeface="+mn-lt"/>
              </a:rPr>
              <a:t>O, </a:t>
            </a:r>
            <a:r>
              <a:rPr lang="en-GB" sz="1200" dirty="0" err="1" smtClean="0">
                <a:latin typeface="+mn-lt"/>
              </a:rPr>
              <a:t>Ca</a:t>
            </a:r>
            <a:r>
              <a:rPr lang="en-GB" sz="1200" dirty="0" smtClean="0">
                <a:latin typeface="+mn-lt"/>
              </a:rPr>
              <a:t>, </a:t>
            </a:r>
            <a:r>
              <a:rPr lang="en-GB" sz="1200" dirty="0" err="1" smtClean="0">
                <a:latin typeface="+mn-lt"/>
              </a:rPr>
              <a:t>Sr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>
                <a:latin typeface="+mn-lt"/>
              </a:rPr>
              <a:t>rich</a:t>
            </a:r>
            <a:endParaRPr lang="de-AT" sz="1200" dirty="0">
              <a:latin typeface="+mn-lt"/>
            </a:endParaRPr>
          </a:p>
        </p:txBody>
      </p:sp>
      <p:sp>
        <p:nvSpPr>
          <p:cNvPr id="16" name="Textfeld 2"/>
          <p:cNvSpPr txBox="1">
            <a:spLocks noChangeArrowheads="1"/>
          </p:cNvSpPr>
          <p:nvPr/>
        </p:nvSpPr>
        <p:spPr bwMode="auto">
          <a:xfrm>
            <a:off x="6813692" y="2296878"/>
            <a:ext cx="926660" cy="38756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de-DE"/>
            </a:defPPr>
            <a:lvl1pPr algn="ctr">
              <a:lnSpc>
                <a:spcPct val="107000"/>
              </a:lnSpc>
              <a:spcAft>
                <a:spcPts val="800"/>
              </a:spcAft>
              <a:defRPr sz="1600">
                <a:effectLst/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GB" sz="1200" dirty="0">
                <a:latin typeface="+mn-lt"/>
              </a:rPr>
              <a:t>Tl-1223 </a:t>
            </a:r>
            <a:endParaRPr lang="de-AT" sz="1200" dirty="0">
              <a:latin typeface="+mn-lt"/>
            </a:endParaRPr>
          </a:p>
        </p:txBody>
      </p:sp>
      <p:sp>
        <p:nvSpPr>
          <p:cNvPr id="32" name="Textfeld 2"/>
          <p:cNvSpPr txBox="1">
            <a:spLocks noChangeArrowheads="1"/>
          </p:cNvSpPr>
          <p:nvPr/>
        </p:nvSpPr>
        <p:spPr bwMode="auto">
          <a:xfrm>
            <a:off x="6813692" y="1844824"/>
            <a:ext cx="926660" cy="387560"/>
          </a:xfrm>
          <a:prstGeom prst="rect">
            <a:avLst/>
          </a:prstGeom>
          <a:solidFill>
            <a:srgbClr val="4C9DF0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+mn-lt"/>
                <a:ea typeface="Calibri"/>
                <a:cs typeface="Times New Roman"/>
              </a:rPr>
              <a:t>Ag</a:t>
            </a:r>
            <a:endParaRPr lang="de-AT" sz="1200" dirty="0">
              <a:effectLst/>
              <a:latin typeface="+mn-lt"/>
              <a:ea typeface="Calibri"/>
              <a:cs typeface="Times New Roman"/>
            </a:endParaRPr>
          </a:p>
        </p:txBody>
      </p:sp>
      <p:pic>
        <p:nvPicPr>
          <p:cNvPr id="22" name="Grafik 21" descr="Z:\Moros\Tl1223 FOR PAPER\Samstag 19.10.2019\027_Ag_1_1300x.tif">
            <a:extLst>
              <a:ext uri="{FF2B5EF4-FFF2-40B4-BE49-F238E27FC236}">
                <a16:creationId xmlns:a16="http://schemas.microsoft.com/office/drawing/2014/main" xmlns="" id="{A346C821-250E-4DE8-91DB-08F06E21043F}"/>
              </a:ext>
            </a:extLst>
          </p:cNvPr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6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11" y="4077073"/>
            <a:ext cx="3006843" cy="215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xmlns="" id="{D984D98C-D8B2-421F-A0DE-48E4DD703A37}"/>
              </a:ext>
            </a:extLst>
          </p:cNvPr>
          <p:cNvSpPr/>
          <p:nvPr/>
        </p:nvSpPr>
        <p:spPr>
          <a:xfrm>
            <a:off x="1302600" y="4243323"/>
            <a:ext cx="1937735" cy="12733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AT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xmlns="" id="{8691F144-8E92-4F9F-8CBB-88FEA8079186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"/>
          <a:stretch/>
        </p:blipFill>
        <p:spPr bwMode="auto">
          <a:xfrm>
            <a:off x="3702622" y="4077072"/>
            <a:ext cx="3075774" cy="2159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Textfeld 2">
            <a:extLst>
              <a:ext uri="{FF2B5EF4-FFF2-40B4-BE49-F238E27FC236}">
                <a16:creationId xmlns:a16="http://schemas.microsoft.com/office/drawing/2014/main" xmlns="" id="{C8900BBD-B63F-49D1-B433-D1F7704B1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6426" y="5545689"/>
            <a:ext cx="926660" cy="442862"/>
          </a:xfrm>
          <a:prstGeom prst="rect">
            <a:avLst/>
          </a:prstGeom>
          <a:solidFill>
            <a:srgbClr val="000095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AT" sz="1200" dirty="0">
                <a:solidFill>
                  <a:schemeClr val="bg1"/>
                </a:solidFill>
                <a:latin typeface="+mn-lt"/>
              </a:rPr>
              <a:t>Tl-1212</a:t>
            </a:r>
            <a:endParaRPr lang="de-AT" sz="1200" dirty="0">
              <a:solidFill>
                <a:schemeClr val="bg1"/>
              </a:solidFill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xmlns="" id="{0BD25E30-52E1-471A-A412-E4BD09FC1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3692" y="4106163"/>
            <a:ext cx="926660" cy="442862"/>
          </a:xfrm>
          <a:prstGeom prst="rect">
            <a:avLst/>
          </a:prstGeom>
          <a:solidFill>
            <a:srgbClr val="FF1102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de-DE"/>
            </a:defPPr>
            <a:lvl1pPr algn="ctr">
              <a:lnSpc>
                <a:spcPct val="107000"/>
              </a:lnSpc>
              <a:spcAft>
                <a:spcPts val="800"/>
              </a:spcAft>
              <a:defRPr sz="1600">
                <a:effectLst/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GB" sz="1200" dirty="0">
                <a:solidFill>
                  <a:schemeClr val="bg1"/>
                </a:solidFill>
                <a:latin typeface="+mn-lt"/>
              </a:rPr>
              <a:t>Ag </a:t>
            </a:r>
            <a:endParaRPr lang="de-AT" sz="1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Textfeld 2">
            <a:extLst>
              <a:ext uri="{FF2B5EF4-FFF2-40B4-BE49-F238E27FC236}">
                <a16:creationId xmlns:a16="http://schemas.microsoft.com/office/drawing/2014/main" xmlns="" id="{307072D6-32A6-4FE9-B8A6-FAFEDEECE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3692" y="4552999"/>
            <a:ext cx="926660" cy="442862"/>
          </a:xfrm>
          <a:prstGeom prst="rect">
            <a:avLst/>
          </a:prstGeom>
          <a:solidFill>
            <a:srgbClr val="004703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de-DE"/>
            </a:defPPr>
            <a:lvl1pPr algn="ctr">
              <a:lnSpc>
                <a:spcPct val="107000"/>
              </a:lnSpc>
              <a:spcAft>
                <a:spcPts val="800"/>
              </a:spcAft>
              <a:defRPr sz="1600">
                <a:effectLst/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GB" sz="1200">
                <a:solidFill>
                  <a:schemeClr val="bg1"/>
                </a:solidFill>
                <a:latin typeface="+mn-lt"/>
              </a:rPr>
              <a:t>Tl-1223</a:t>
            </a:r>
            <a:endParaRPr lang="de-AT" sz="1200">
              <a:latin typeface="+mn-lt"/>
            </a:endParaRPr>
          </a:p>
        </p:txBody>
      </p:sp>
      <p:sp>
        <p:nvSpPr>
          <p:cNvPr id="28" name="Textfeld 2">
            <a:extLst>
              <a:ext uri="{FF2B5EF4-FFF2-40B4-BE49-F238E27FC236}">
                <a16:creationId xmlns:a16="http://schemas.microsoft.com/office/drawing/2014/main" xmlns="" id="{A9408226-B29C-44C5-B963-0B83D4232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6426" y="5048370"/>
            <a:ext cx="926660" cy="442862"/>
          </a:xfrm>
          <a:prstGeom prst="rect">
            <a:avLst/>
          </a:prstGeom>
          <a:solidFill>
            <a:srgbClr val="FEFF01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de-DE"/>
            </a:defPPr>
            <a:lvl1pPr algn="ctr">
              <a:lnSpc>
                <a:spcPct val="107000"/>
              </a:lnSpc>
              <a:spcAft>
                <a:spcPts val="800"/>
              </a:spcAft>
              <a:defRPr sz="1600">
                <a:effectLst/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GB" sz="1200" dirty="0">
                <a:latin typeface="+mn-lt"/>
              </a:rPr>
              <a:t>O, </a:t>
            </a:r>
            <a:r>
              <a:rPr lang="en-GB" sz="1200" dirty="0" err="1">
                <a:latin typeface="+mn-lt"/>
              </a:rPr>
              <a:t>Ca</a:t>
            </a:r>
            <a:r>
              <a:rPr lang="en-GB" sz="1200" dirty="0">
                <a:latin typeface="+mn-lt"/>
              </a:rPr>
              <a:t>, </a:t>
            </a:r>
            <a:br>
              <a:rPr lang="en-GB" sz="1200" dirty="0">
                <a:latin typeface="+mn-lt"/>
              </a:rPr>
            </a:br>
            <a:r>
              <a:rPr lang="en-GB" sz="1200" dirty="0" err="1">
                <a:latin typeface="+mn-lt"/>
              </a:rPr>
              <a:t>Pb</a:t>
            </a:r>
            <a:r>
              <a:rPr lang="en-GB" sz="1200" dirty="0">
                <a:latin typeface="+mn-lt"/>
              </a:rPr>
              <a:t> rich  </a:t>
            </a:r>
            <a:endParaRPr lang="de-AT" sz="1200" dirty="0">
              <a:latin typeface="+mn-lt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xmlns="" id="{C6E284C3-0A95-47EA-B365-E0D88B0B03F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963" y="6098185"/>
            <a:ext cx="623585" cy="41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04418" cy="576064"/>
          </a:xfrm>
        </p:spPr>
        <p:txBody>
          <a:bodyPr/>
          <a:lstStyle/>
          <a:p>
            <a:r>
              <a:rPr lang="de-AT" dirty="0"/>
              <a:t>Beam Screen Development (HTS)</a:t>
            </a:r>
          </a:p>
        </p:txBody>
      </p:sp>
      <p:pic>
        <p:nvPicPr>
          <p:cNvPr id="18" name="Picture 6" descr="C:\Users\sholleis\Diss\Konferenzen und Meetings\2018 ASC\Talk\spot5.jpg">
            <a:extLst>
              <a:ext uri="{FF2B5EF4-FFF2-40B4-BE49-F238E27FC236}">
                <a16:creationId xmlns:a16="http://schemas.microsoft.com/office/drawing/2014/main" xmlns="" id="{580C4EE8-9927-4A4F-B308-013CFFC31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342" y="4977352"/>
            <a:ext cx="225587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xmlns="" id="{2BDCE029-E53C-44D8-8D99-626D7474EC6D}"/>
              </a:ext>
            </a:extLst>
          </p:cNvPr>
          <p:cNvSpPr/>
          <p:nvPr/>
        </p:nvSpPr>
        <p:spPr>
          <a:xfrm>
            <a:off x="5023409" y="3823677"/>
            <a:ext cx="198000" cy="196152"/>
          </a:xfrm>
          <a:prstGeom prst="rect">
            <a:avLst/>
          </a:prstGeom>
          <a:noFill/>
          <a:ln w="19050"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" descr="C:\Users\sholleis\Diss\Konferenzen und Meetings\2018 ASC\Talk\area1a.png">
            <a:extLst>
              <a:ext uri="{FF2B5EF4-FFF2-40B4-BE49-F238E27FC236}">
                <a16:creationId xmlns:a16="http://schemas.microsoft.com/office/drawing/2014/main" xmlns="" id="{59FB886C-BAE5-4284-8173-290A354D7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98" y="2823922"/>
            <a:ext cx="2070350" cy="207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Users\sholleis\Diss\Konferenzen und Meetings\2018 ASC\Talk\spot3.jpg">
            <a:extLst>
              <a:ext uri="{FF2B5EF4-FFF2-40B4-BE49-F238E27FC236}">
                <a16:creationId xmlns:a16="http://schemas.microsoft.com/office/drawing/2014/main" xmlns="" id="{700B677B-7791-436E-A870-4A49C8D2E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656" y="3341307"/>
            <a:ext cx="225587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xmlns="" id="{CC6426A9-1A41-4FD2-9068-DF6FE31F0DE1}"/>
              </a:ext>
            </a:extLst>
          </p:cNvPr>
          <p:cNvSpPr/>
          <p:nvPr/>
        </p:nvSpPr>
        <p:spPr>
          <a:xfrm>
            <a:off x="4902870" y="4390216"/>
            <a:ext cx="198000" cy="196152"/>
          </a:xfrm>
          <a:prstGeom prst="rect">
            <a:avLst/>
          </a:prstGeom>
          <a:noFill/>
          <a:ln w="19050"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5" descr="C:\Users\sholleis\Diss\Konferenzen und Meetings\2018 ASC\Talk\spot4.jpg">
            <a:extLst>
              <a:ext uri="{FF2B5EF4-FFF2-40B4-BE49-F238E27FC236}">
                <a16:creationId xmlns:a16="http://schemas.microsoft.com/office/drawing/2014/main" xmlns="" id="{67574B77-1462-41E5-8EC3-D5098883F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656" y="4977352"/>
            <a:ext cx="225587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xmlns="" id="{041D6B52-E99A-4D11-8319-E63BCC0638A1}"/>
              </a:ext>
            </a:extLst>
          </p:cNvPr>
          <p:cNvSpPr/>
          <p:nvPr/>
        </p:nvSpPr>
        <p:spPr>
          <a:xfrm>
            <a:off x="4863459" y="3448779"/>
            <a:ext cx="198000" cy="196152"/>
          </a:xfrm>
          <a:prstGeom prst="rect">
            <a:avLst/>
          </a:prstGeom>
          <a:noFill/>
          <a:ln w="19050"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2" descr="C:\Users\sholleis\Diss\Konferenzen und Meetings\2018 ASC\Talk\spot1.jpg">
            <a:extLst>
              <a:ext uri="{FF2B5EF4-FFF2-40B4-BE49-F238E27FC236}">
                <a16:creationId xmlns:a16="http://schemas.microsoft.com/office/drawing/2014/main" xmlns="" id="{B7A411DB-4299-462A-967D-19121D488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90" y="2852936"/>
            <a:ext cx="225587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xmlns="" id="{7FCA3728-56E0-4234-ACFB-B9999962E6A9}"/>
              </a:ext>
            </a:extLst>
          </p:cNvPr>
          <p:cNvSpPr/>
          <p:nvPr/>
        </p:nvSpPr>
        <p:spPr>
          <a:xfrm>
            <a:off x="4144405" y="3905210"/>
            <a:ext cx="198000" cy="196152"/>
          </a:xfrm>
          <a:prstGeom prst="rect">
            <a:avLst/>
          </a:prstGeom>
          <a:noFill/>
          <a:ln w="19050"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xmlns="" id="{40427860-7EB1-45B0-9EA6-A034D1702DA8}"/>
              </a:ext>
            </a:extLst>
          </p:cNvPr>
          <p:cNvCxnSpPr>
            <a:cxnSpLocks/>
            <a:stCxn id="39" idx="1"/>
            <a:endCxn id="50" idx="6"/>
          </p:cNvCxnSpPr>
          <p:nvPr/>
        </p:nvCxnSpPr>
        <p:spPr>
          <a:xfrm flipH="1" flipV="1">
            <a:off x="2349558" y="3537660"/>
            <a:ext cx="1794847" cy="465626"/>
          </a:xfrm>
          <a:prstGeom prst="straightConnector1">
            <a:avLst/>
          </a:prstGeom>
          <a:ln w="25400">
            <a:solidFill>
              <a:srgbClr val="FB11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3" descr="C:\Users\sholleis\Diss\Konferenzen und Meetings\2018 ASC\Talk\spot2.jpg">
            <a:extLst>
              <a:ext uri="{FF2B5EF4-FFF2-40B4-BE49-F238E27FC236}">
                <a16:creationId xmlns:a16="http://schemas.microsoft.com/office/drawing/2014/main" xmlns="" id="{51BB6EFA-4123-4FAF-B638-65BEFE39B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656" y="1687051"/>
            <a:ext cx="2255876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hteck 41">
            <a:extLst>
              <a:ext uri="{FF2B5EF4-FFF2-40B4-BE49-F238E27FC236}">
                <a16:creationId xmlns:a16="http://schemas.microsoft.com/office/drawing/2014/main" xmlns="" id="{2E8FC1FC-99DA-49C9-835F-8EC5F61F51EB}"/>
              </a:ext>
            </a:extLst>
          </p:cNvPr>
          <p:cNvSpPr/>
          <p:nvPr/>
        </p:nvSpPr>
        <p:spPr>
          <a:xfrm>
            <a:off x="4475155" y="4014795"/>
            <a:ext cx="180958" cy="179269"/>
          </a:xfrm>
          <a:prstGeom prst="rect">
            <a:avLst/>
          </a:prstGeom>
          <a:noFill/>
          <a:ln w="19050">
            <a:solidFill>
              <a:srgbClr val="FEF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xmlns="" id="{B76C55C3-CE54-44E0-AD91-3DF67675F467}"/>
              </a:ext>
            </a:extLst>
          </p:cNvPr>
          <p:cNvGrpSpPr/>
          <p:nvPr/>
        </p:nvGrpSpPr>
        <p:grpSpPr>
          <a:xfrm>
            <a:off x="7087301" y="3789005"/>
            <a:ext cx="779695" cy="400110"/>
            <a:chOff x="10638246" y="986979"/>
            <a:chExt cx="779695" cy="400110"/>
          </a:xfrm>
        </p:grpSpPr>
        <p:sp>
          <p:nvSpPr>
            <p:cNvPr id="44" name="Abgerundetes Rechteck 51">
              <a:extLst>
                <a:ext uri="{FF2B5EF4-FFF2-40B4-BE49-F238E27FC236}">
                  <a16:creationId xmlns:a16="http://schemas.microsoft.com/office/drawing/2014/main" xmlns="" id="{99B2CD9C-694D-4FE9-BBD9-08AAA1D1559C}"/>
                </a:ext>
              </a:extLst>
            </p:cNvPr>
            <p:cNvSpPr/>
            <p:nvPr/>
          </p:nvSpPr>
          <p:spPr>
            <a:xfrm>
              <a:off x="10650119" y="1006033"/>
              <a:ext cx="756257" cy="322013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n w="9525">
                  <a:noFill/>
                </a:ln>
                <a:solidFill>
                  <a:srgbClr val="FEFF01"/>
                </a:solidFill>
              </a:endParaRP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xmlns="" id="{68CDB8DF-08AE-4502-B6C6-84E2B79524BE}"/>
                </a:ext>
              </a:extLst>
            </p:cNvPr>
            <p:cNvSpPr txBox="1"/>
            <p:nvPr/>
          </p:nvSpPr>
          <p:spPr>
            <a:xfrm>
              <a:off x="10638246" y="986979"/>
              <a:ext cx="779695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9525">
                    <a:noFill/>
                  </a:ln>
                  <a:solidFill>
                    <a:srgbClr val="FEFF01"/>
                  </a:solidFill>
                </a:rPr>
                <a:t>1223</a:t>
              </a:r>
            </a:p>
          </p:txBody>
        </p:sp>
      </p:grpSp>
      <p:pic>
        <p:nvPicPr>
          <p:cNvPr id="46" name="Picture 7" descr="C:\Users\sholleis\Diss\Konferenzen und Meetings\2018 ASC\Talk\spot6.jpg">
            <a:extLst>
              <a:ext uri="{FF2B5EF4-FFF2-40B4-BE49-F238E27FC236}">
                <a16:creationId xmlns:a16="http://schemas.microsoft.com/office/drawing/2014/main" xmlns="" id="{DFDEC57B-798C-4889-9DAC-BE6D2433C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90" y="4511726"/>
            <a:ext cx="225587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hteck 46">
            <a:extLst>
              <a:ext uri="{FF2B5EF4-FFF2-40B4-BE49-F238E27FC236}">
                <a16:creationId xmlns:a16="http://schemas.microsoft.com/office/drawing/2014/main" xmlns="" id="{662F48B9-8AEE-4CE3-A2D0-C8534D925B86}"/>
              </a:ext>
            </a:extLst>
          </p:cNvPr>
          <p:cNvSpPr/>
          <p:nvPr/>
        </p:nvSpPr>
        <p:spPr>
          <a:xfrm>
            <a:off x="5122916" y="4194064"/>
            <a:ext cx="198000" cy="196152"/>
          </a:xfrm>
          <a:prstGeom prst="rect">
            <a:avLst/>
          </a:prstGeom>
          <a:noFill/>
          <a:ln w="19050"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xmlns="" id="{EB4BE14E-576A-4A6A-9F90-4A1E6498BA14}"/>
              </a:ext>
            </a:extLst>
          </p:cNvPr>
          <p:cNvSpPr/>
          <p:nvPr/>
        </p:nvSpPr>
        <p:spPr>
          <a:xfrm>
            <a:off x="6568274" y="2277412"/>
            <a:ext cx="518934" cy="518934"/>
          </a:xfrm>
          <a:prstGeom prst="ellipse">
            <a:avLst/>
          </a:prstGeom>
          <a:noFill/>
          <a:ln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xmlns="" id="{E912E812-AF50-4EBE-ABAC-ADBFFCF0918E}"/>
              </a:ext>
            </a:extLst>
          </p:cNvPr>
          <p:cNvCxnSpPr/>
          <p:nvPr/>
        </p:nvCxnSpPr>
        <p:spPr>
          <a:xfrm flipV="1">
            <a:off x="5100870" y="2637443"/>
            <a:ext cx="1467404" cy="840482"/>
          </a:xfrm>
          <a:prstGeom prst="straightConnector1">
            <a:avLst/>
          </a:prstGeom>
          <a:ln w="25400">
            <a:solidFill>
              <a:srgbClr val="FB11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lipse 49">
            <a:extLst>
              <a:ext uri="{FF2B5EF4-FFF2-40B4-BE49-F238E27FC236}">
                <a16:creationId xmlns:a16="http://schemas.microsoft.com/office/drawing/2014/main" xmlns="" id="{A35EA4B5-6666-4CE3-8821-CB1395468472}"/>
              </a:ext>
            </a:extLst>
          </p:cNvPr>
          <p:cNvSpPr/>
          <p:nvPr/>
        </p:nvSpPr>
        <p:spPr>
          <a:xfrm>
            <a:off x="1830624" y="3278193"/>
            <a:ext cx="518934" cy="518934"/>
          </a:xfrm>
          <a:prstGeom prst="ellipse">
            <a:avLst/>
          </a:prstGeom>
          <a:noFill/>
          <a:ln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xmlns="" id="{660B7826-0ACD-4DED-B627-74F655E8FD83}"/>
              </a:ext>
            </a:extLst>
          </p:cNvPr>
          <p:cNvSpPr/>
          <p:nvPr/>
        </p:nvSpPr>
        <p:spPr>
          <a:xfrm>
            <a:off x="2097562" y="5076718"/>
            <a:ext cx="518934" cy="518934"/>
          </a:xfrm>
          <a:prstGeom prst="ellipse">
            <a:avLst/>
          </a:prstGeom>
          <a:noFill/>
          <a:ln>
            <a:solidFill>
              <a:srgbClr val="FEF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xmlns="" id="{FA470B90-A3E5-4C27-AC8D-462E898EE63B}"/>
              </a:ext>
            </a:extLst>
          </p:cNvPr>
          <p:cNvSpPr/>
          <p:nvPr/>
        </p:nvSpPr>
        <p:spPr>
          <a:xfrm>
            <a:off x="6526764" y="3905210"/>
            <a:ext cx="518934" cy="518934"/>
          </a:xfrm>
          <a:prstGeom prst="ellipse">
            <a:avLst/>
          </a:prstGeom>
          <a:noFill/>
          <a:ln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xmlns="" id="{E061CB8D-56A4-493B-8D0F-7AA712A241D1}"/>
              </a:ext>
            </a:extLst>
          </p:cNvPr>
          <p:cNvSpPr/>
          <p:nvPr/>
        </p:nvSpPr>
        <p:spPr>
          <a:xfrm>
            <a:off x="4379479" y="5498891"/>
            <a:ext cx="518934" cy="518934"/>
          </a:xfrm>
          <a:prstGeom prst="ellipse">
            <a:avLst/>
          </a:prstGeom>
          <a:noFill/>
          <a:ln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xmlns="" id="{4C79B3EE-5F8A-4B84-A3F7-4FB16A22CA69}"/>
              </a:ext>
            </a:extLst>
          </p:cNvPr>
          <p:cNvSpPr/>
          <p:nvPr/>
        </p:nvSpPr>
        <p:spPr>
          <a:xfrm>
            <a:off x="6688374" y="5428258"/>
            <a:ext cx="518934" cy="518934"/>
          </a:xfrm>
          <a:prstGeom prst="ellipse">
            <a:avLst/>
          </a:prstGeom>
          <a:noFill/>
          <a:ln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xmlns="" id="{7FAD7225-9AA8-4327-BD77-49AFB7AA1C21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2622870" y="4194064"/>
            <a:ext cx="1942764" cy="1018086"/>
          </a:xfrm>
          <a:prstGeom prst="straightConnector1">
            <a:avLst/>
          </a:prstGeom>
          <a:ln w="25400">
            <a:solidFill>
              <a:srgbClr val="FEFF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xmlns="" id="{DDDAF2D6-54B7-4CE0-9223-4FDC60160CF1}"/>
              </a:ext>
            </a:extLst>
          </p:cNvPr>
          <p:cNvCxnSpPr/>
          <p:nvPr/>
        </p:nvCxnSpPr>
        <p:spPr>
          <a:xfrm>
            <a:off x="5328903" y="4379173"/>
            <a:ext cx="1367458" cy="1206751"/>
          </a:xfrm>
          <a:prstGeom prst="straightConnector1">
            <a:avLst/>
          </a:prstGeom>
          <a:ln w="25400">
            <a:solidFill>
              <a:srgbClr val="FB11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hteck 56">
            <a:extLst>
              <a:ext uri="{FF2B5EF4-FFF2-40B4-BE49-F238E27FC236}">
                <a16:creationId xmlns:a16="http://schemas.microsoft.com/office/drawing/2014/main" xmlns="" id="{33EEB666-F60F-42F1-870F-27619FD9EBF4}"/>
              </a:ext>
            </a:extLst>
          </p:cNvPr>
          <p:cNvSpPr/>
          <p:nvPr/>
        </p:nvSpPr>
        <p:spPr>
          <a:xfrm>
            <a:off x="4998976" y="3819166"/>
            <a:ext cx="198000" cy="196152"/>
          </a:xfrm>
          <a:prstGeom prst="rect">
            <a:avLst/>
          </a:prstGeom>
          <a:noFill/>
          <a:ln w="19050">
            <a:solidFill>
              <a:srgbClr val="FB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xmlns="" id="{6750C139-2ADD-44F7-9041-82A69EC340AD}"/>
              </a:ext>
            </a:extLst>
          </p:cNvPr>
          <p:cNvCxnSpPr>
            <a:endCxn id="52" idx="2"/>
          </p:cNvCxnSpPr>
          <p:nvPr/>
        </p:nvCxnSpPr>
        <p:spPr>
          <a:xfrm>
            <a:off x="5186546" y="3901218"/>
            <a:ext cx="1340218" cy="263459"/>
          </a:xfrm>
          <a:prstGeom prst="straightConnector1">
            <a:avLst/>
          </a:prstGeom>
          <a:ln w="25400">
            <a:solidFill>
              <a:srgbClr val="FB11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xmlns="" id="{A56CC3D5-F0A8-4559-8D47-EC92644D9BB1}"/>
              </a:ext>
            </a:extLst>
          </p:cNvPr>
          <p:cNvCxnSpPr/>
          <p:nvPr/>
        </p:nvCxnSpPr>
        <p:spPr>
          <a:xfrm flipH="1">
            <a:off x="4630281" y="4586368"/>
            <a:ext cx="332178" cy="841890"/>
          </a:xfrm>
          <a:prstGeom prst="straightConnector1">
            <a:avLst/>
          </a:prstGeom>
          <a:ln w="25400">
            <a:solidFill>
              <a:srgbClr val="FB11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uppieren 59">
            <a:extLst>
              <a:ext uri="{FF2B5EF4-FFF2-40B4-BE49-F238E27FC236}">
                <a16:creationId xmlns:a16="http://schemas.microsoft.com/office/drawing/2014/main" xmlns="" id="{4E52E425-668F-4D9C-96EA-2A479042A4EA}"/>
              </a:ext>
            </a:extLst>
          </p:cNvPr>
          <p:cNvGrpSpPr/>
          <p:nvPr/>
        </p:nvGrpSpPr>
        <p:grpSpPr>
          <a:xfrm>
            <a:off x="4939055" y="5661168"/>
            <a:ext cx="779695" cy="400110"/>
            <a:chOff x="10638246" y="986979"/>
            <a:chExt cx="779695" cy="400110"/>
          </a:xfrm>
        </p:grpSpPr>
        <p:sp>
          <p:nvSpPr>
            <p:cNvPr id="61" name="Abgerundetes Rechteck 82">
              <a:extLst>
                <a:ext uri="{FF2B5EF4-FFF2-40B4-BE49-F238E27FC236}">
                  <a16:creationId xmlns:a16="http://schemas.microsoft.com/office/drawing/2014/main" xmlns="" id="{C809BEAB-AF41-4B38-BA08-4144B169711C}"/>
                </a:ext>
              </a:extLst>
            </p:cNvPr>
            <p:cNvSpPr/>
            <p:nvPr/>
          </p:nvSpPr>
          <p:spPr>
            <a:xfrm>
              <a:off x="10650119" y="1006033"/>
              <a:ext cx="756257" cy="322013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n w="9525">
                  <a:noFill/>
                </a:ln>
                <a:solidFill>
                  <a:srgbClr val="FEFF01"/>
                </a:solidFill>
              </a:endParaRP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xmlns="" id="{E54B4334-90A4-45EA-8080-41EF8136858B}"/>
                </a:ext>
              </a:extLst>
            </p:cNvPr>
            <p:cNvSpPr txBox="1"/>
            <p:nvPr/>
          </p:nvSpPr>
          <p:spPr>
            <a:xfrm>
              <a:off x="10638246" y="986979"/>
              <a:ext cx="779695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9525">
                    <a:noFill/>
                  </a:ln>
                  <a:solidFill>
                    <a:srgbClr val="FEFF01"/>
                  </a:solidFill>
                </a:rPr>
                <a:t>1223</a:t>
              </a:r>
            </a:p>
          </p:txBody>
        </p: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xmlns="" id="{F394518D-30A2-445F-AFC0-13AC148175E5}"/>
              </a:ext>
            </a:extLst>
          </p:cNvPr>
          <p:cNvGrpSpPr/>
          <p:nvPr/>
        </p:nvGrpSpPr>
        <p:grpSpPr>
          <a:xfrm>
            <a:off x="7087208" y="5861223"/>
            <a:ext cx="779695" cy="400110"/>
            <a:chOff x="10638246" y="986979"/>
            <a:chExt cx="779695" cy="400110"/>
          </a:xfrm>
        </p:grpSpPr>
        <p:sp>
          <p:nvSpPr>
            <p:cNvPr id="64" name="Abgerundetes Rechteck 86">
              <a:extLst>
                <a:ext uri="{FF2B5EF4-FFF2-40B4-BE49-F238E27FC236}">
                  <a16:creationId xmlns:a16="http://schemas.microsoft.com/office/drawing/2014/main" xmlns="" id="{5F4889A5-08FA-4122-AEBA-A8F282624710}"/>
                </a:ext>
              </a:extLst>
            </p:cNvPr>
            <p:cNvSpPr/>
            <p:nvPr/>
          </p:nvSpPr>
          <p:spPr>
            <a:xfrm>
              <a:off x="10650119" y="1006033"/>
              <a:ext cx="756257" cy="322013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n w="9525">
                  <a:noFill/>
                </a:ln>
                <a:solidFill>
                  <a:srgbClr val="FEFF01"/>
                </a:solidFill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xmlns="" id="{E30A89E2-A7CD-47CD-9735-EAF8C1F61FFA}"/>
                </a:ext>
              </a:extLst>
            </p:cNvPr>
            <p:cNvSpPr txBox="1"/>
            <p:nvPr/>
          </p:nvSpPr>
          <p:spPr>
            <a:xfrm>
              <a:off x="10638246" y="986979"/>
              <a:ext cx="779695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9525">
                    <a:noFill/>
                  </a:ln>
                  <a:solidFill>
                    <a:srgbClr val="FEFF01"/>
                  </a:solidFill>
                </a:rPr>
                <a:t>1223</a:t>
              </a:r>
            </a:p>
          </p:txBody>
        </p: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xmlns="" id="{ABA335F8-8EE9-4D3B-A077-49AF29B9162C}"/>
              </a:ext>
            </a:extLst>
          </p:cNvPr>
          <p:cNvGrpSpPr/>
          <p:nvPr/>
        </p:nvGrpSpPr>
        <p:grpSpPr>
          <a:xfrm>
            <a:off x="6947841" y="1791783"/>
            <a:ext cx="779695" cy="400110"/>
            <a:chOff x="10638246" y="986979"/>
            <a:chExt cx="779695" cy="400110"/>
          </a:xfrm>
          <a:solidFill>
            <a:srgbClr val="92D050"/>
          </a:solidFill>
        </p:grpSpPr>
        <p:sp>
          <p:nvSpPr>
            <p:cNvPr id="67" name="Abgerundetes Rechteck 89">
              <a:extLst>
                <a:ext uri="{FF2B5EF4-FFF2-40B4-BE49-F238E27FC236}">
                  <a16:creationId xmlns:a16="http://schemas.microsoft.com/office/drawing/2014/main" xmlns="" id="{67A4999D-E3AC-4E4C-AE92-D92D5ABE0C43}"/>
                </a:ext>
              </a:extLst>
            </p:cNvPr>
            <p:cNvSpPr/>
            <p:nvPr/>
          </p:nvSpPr>
          <p:spPr>
            <a:xfrm>
              <a:off x="10650119" y="1006033"/>
              <a:ext cx="756257" cy="32201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n w="9525">
                  <a:noFill/>
                </a:ln>
                <a:solidFill>
                  <a:srgbClr val="FEFF01"/>
                </a:solidFill>
              </a:endParaRPr>
            </a:p>
          </p:txBody>
        </p: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xmlns="" id="{0A910623-F8C3-450D-AFE5-AAC883DDEDB9}"/>
                </a:ext>
              </a:extLst>
            </p:cNvPr>
            <p:cNvSpPr txBox="1"/>
            <p:nvPr/>
          </p:nvSpPr>
          <p:spPr>
            <a:xfrm>
              <a:off x="10638246" y="986979"/>
              <a:ext cx="77969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9525">
                    <a:noFill/>
                  </a:ln>
                  <a:solidFill>
                    <a:srgbClr val="FEFF01"/>
                  </a:solidFill>
                </a:rPr>
                <a:t>1223</a:t>
              </a:r>
            </a:p>
          </p:txBody>
        </p: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xmlns="" id="{7E3A77A3-18A7-4D03-9C1B-B9CC82F1C3A6}"/>
              </a:ext>
            </a:extLst>
          </p:cNvPr>
          <p:cNvGrpSpPr/>
          <p:nvPr/>
        </p:nvGrpSpPr>
        <p:grpSpPr>
          <a:xfrm>
            <a:off x="4728019" y="6002235"/>
            <a:ext cx="917054" cy="400110"/>
            <a:chOff x="9631630" y="1795546"/>
            <a:chExt cx="917054" cy="400110"/>
          </a:xfrm>
        </p:grpSpPr>
        <p:sp>
          <p:nvSpPr>
            <p:cNvPr id="70" name="Abgerundetes Rechteck 92">
              <a:extLst>
                <a:ext uri="{FF2B5EF4-FFF2-40B4-BE49-F238E27FC236}">
                  <a16:creationId xmlns:a16="http://schemas.microsoft.com/office/drawing/2014/main" xmlns="" id="{B947783D-3AD7-4DD4-861C-0FD78FE47F70}"/>
                </a:ext>
              </a:extLst>
            </p:cNvPr>
            <p:cNvSpPr/>
            <p:nvPr/>
          </p:nvSpPr>
          <p:spPr>
            <a:xfrm>
              <a:off x="9684568" y="1844731"/>
              <a:ext cx="811178" cy="270000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n w="9525">
                  <a:noFill/>
                </a:ln>
                <a:solidFill>
                  <a:srgbClr val="FB118C"/>
                </a:solidFill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xmlns="" id="{79A7A045-F916-4113-B47D-E8A6877E83F8}"/>
                </a:ext>
              </a:extLst>
            </p:cNvPr>
            <p:cNvSpPr txBox="1"/>
            <p:nvPr/>
          </p:nvSpPr>
          <p:spPr>
            <a:xfrm>
              <a:off x="9631630" y="1795546"/>
              <a:ext cx="9170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9525">
                    <a:noFill/>
                  </a:ln>
                  <a:solidFill>
                    <a:srgbClr val="FB118C"/>
                  </a:solidFill>
                </a:rPr>
                <a:t>1234?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xmlns="" id="{2A70BC21-F9A0-47AC-8943-FC18D8E8FE0D}"/>
              </a:ext>
            </a:extLst>
          </p:cNvPr>
          <p:cNvGrpSpPr/>
          <p:nvPr/>
        </p:nvGrpSpPr>
        <p:grpSpPr>
          <a:xfrm>
            <a:off x="7048399" y="2132850"/>
            <a:ext cx="917054" cy="400110"/>
            <a:chOff x="9631630" y="1795546"/>
            <a:chExt cx="917054" cy="400110"/>
          </a:xfrm>
        </p:grpSpPr>
        <p:sp>
          <p:nvSpPr>
            <p:cNvPr id="73" name="Abgerundetes Rechteck 95">
              <a:extLst>
                <a:ext uri="{FF2B5EF4-FFF2-40B4-BE49-F238E27FC236}">
                  <a16:creationId xmlns:a16="http://schemas.microsoft.com/office/drawing/2014/main" xmlns="" id="{386257C7-1CB3-4C21-8664-0132E02F3B2D}"/>
                </a:ext>
              </a:extLst>
            </p:cNvPr>
            <p:cNvSpPr/>
            <p:nvPr/>
          </p:nvSpPr>
          <p:spPr>
            <a:xfrm>
              <a:off x="9684568" y="1844731"/>
              <a:ext cx="811178" cy="270000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n w="9525">
                  <a:noFill/>
                </a:ln>
                <a:solidFill>
                  <a:srgbClr val="FB118C"/>
                </a:solidFill>
              </a:endParaRPr>
            </a:p>
          </p:txBody>
        </p:sp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xmlns="" id="{E8FA2508-F108-426D-86EC-6A3C1824A849}"/>
                </a:ext>
              </a:extLst>
            </p:cNvPr>
            <p:cNvSpPr txBox="1"/>
            <p:nvPr/>
          </p:nvSpPr>
          <p:spPr>
            <a:xfrm>
              <a:off x="9631630" y="1795546"/>
              <a:ext cx="9170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9525">
                    <a:noFill/>
                  </a:ln>
                  <a:solidFill>
                    <a:srgbClr val="FB118C"/>
                  </a:solidFill>
                </a:rPr>
                <a:t>1234?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xmlns="" id="{519161FC-C47B-4CF9-87D7-0BA68674B2B5}"/>
              </a:ext>
            </a:extLst>
          </p:cNvPr>
          <p:cNvGrpSpPr/>
          <p:nvPr/>
        </p:nvGrpSpPr>
        <p:grpSpPr>
          <a:xfrm>
            <a:off x="1426933" y="3822611"/>
            <a:ext cx="779695" cy="400110"/>
            <a:chOff x="10638246" y="986979"/>
            <a:chExt cx="779695" cy="400110"/>
          </a:xfrm>
        </p:grpSpPr>
        <p:sp>
          <p:nvSpPr>
            <p:cNvPr id="76" name="Abgerundetes Rechteck 98">
              <a:extLst>
                <a:ext uri="{FF2B5EF4-FFF2-40B4-BE49-F238E27FC236}">
                  <a16:creationId xmlns:a16="http://schemas.microsoft.com/office/drawing/2014/main" xmlns="" id="{8D9D723B-7933-422C-8294-403974127CA3}"/>
                </a:ext>
              </a:extLst>
            </p:cNvPr>
            <p:cNvSpPr/>
            <p:nvPr/>
          </p:nvSpPr>
          <p:spPr>
            <a:xfrm>
              <a:off x="10650119" y="1006033"/>
              <a:ext cx="756257" cy="322013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n w="9525">
                  <a:noFill/>
                </a:ln>
                <a:solidFill>
                  <a:srgbClr val="FEFF01"/>
                </a:solidFill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xmlns="" id="{1B2BD5A4-F579-4A3C-8979-E39895D1DDEA}"/>
                </a:ext>
              </a:extLst>
            </p:cNvPr>
            <p:cNvSpPr txBox="1"/>
            <p:nvPr/>
          </p:nvSpPr>
          <p:spPr>
            <a:xfrm>
              <a:off x="10638246" y="986979"/>
              <a:ext cx="779695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9525">
                    <a:noFill/>
                  </a:ln>
                  <a:solidFill>
                    <a:srgbClr val="FEFF01"/>
                  </a:solidFill>
                </a:rPr>
                <a:t>1223</a:t>
              </a:r>
            </a:p>
          </p:txBody>
        </p:sp>
      </p:grpSp>
      <p:sp>
        <p:nvSpPr>
          <p:cNvPr id="78" name="Textfeld 77">
            <a:extLst>
              <a:ext uri="{FF2B5EF4-FFF2-40B4-BE49-F238E27FC236}">
                <a16:creationId xmlns:a16="http://schemas.microsoft.com/office/drawing/2014/main" xmlns="" id="{AC2833C0-57F2-4748-A549-E3FA6E035951}"/>
              </a:ext>
            </a:extLst>
          </p:cNvPr>
          <p:cNvSpPr txBox="1"/>
          <p:nvPr/>
        </p:nvSpPr>
        <p:spPr>
          <a:xfrm>
            <a:off x="1557314" y="4865338"/>
            <a:ext cx="546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n w="9525">
                  <a:noFill/>
                </a:ln>
                <a:solidFill>
                  <a:srgbClr val="FFFF00"/>
                </a:solidFill>
              </a:rPr>
              <a:t>Cu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xmlns="" id="{F80DA5D7-3CC8-4D27-9FFF-28AC8EA7DC82}"/>
              </a:ext>
            </a:extLst>
          </p:cNvPr>
          <p:cNvSpPr/>
          <p:nvPr/>
        </p:nvSpPr>
        <p:spPr>
          <a:xfrm>
            <a:off x="1145214" y="2070542"/>
            <a:ext cx="41508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sym typeface="Wingdings"/>
              </a:rPr>
              <a:t>Correlation of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sym typeface="Wingdings"/>
              </a:rPr>
              <a:t>sc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Wingdings"/>
              </a:rPr>
              <a:t> properties with microstructural features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412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04418" cy="576064"/>
          </a:xfrm>
        </p:spPr>
        <p:txBody>
          <a:bodyPr/>
          <a:lstStyle/>
          <a:p>
            <a:r>
              <a:rPr lang="de-AT" dirty="0"/>
              <a:t>µHall: </a:t>
            </a:r>
            <a:r>
              <a:rPr lang="de-AT" dirty="0" err="1"/>
              <a:t>Magnetic</a:t>
            </a:r>
            <a:r>
              <a:rPr lang="de-AT" dirty="0"/>
              <a:t> </a:t>
            </a:r>
            <a:r>
              <a:rPr lang="de-AT" dirty="0" err="1"/>
              <a:t>field</a:t>
            </a:r>
            <a:r>
              <a:rPr lang="de-AT" dirty="0"/>
              <a:t> </a:t>
            </a:r>
            <a:r>
              <a:rPr lang="de-AT" dirty="0" err="1"/>
              <a:t>mapping</a:t>
            </a:r>
            <a:endParaRPr lang="de-AT" dirty="0"/>
          </a:p>
        </p:txBody>
      </p:sp>
      <p:pic>
        <p:nvPicPr>
          <p:cNvPr id="80" name="Picture 3" descr="C:\Users\sholleis\Diss\Konferenzen und Meetings\2018 ASEM\mapping1.png">
            <a:extLst>
              <a:ext uri="{FF2B5EF4-FFF2-40B4-BE49-F238E27FC236}">
                <a16:creationId xmlns:a16="http://schemas.microsoft.com/office/drawing/2014/main" xmlns="" id="{8ED2A056-D6F4-4F5A-BB8D-6A0B17B32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88" y="2924944"/>
            <a:ext cx="8376852" cy="32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feld 80">
            <a:extLst>
              <a:ext uri="{FF2B5EF4-FFF2-40B4-BE49-F238E27FC236}">
                <a16:creationId xmlns:a16="http://schemas.microsoft.com/office/drawing/2014/main" xmlns="" id="{5D927722-14A6-4CB4-943B-B4C58401CD7E}"/>
              </a:ext>
            </a:extLst>
          </p:cNvPr>
          <p:cNvSpPr txBox="1"/>
          <p:nvPr/>
        </p:nvSpPr>
        <p:spPr>
          <a:xfrm>
            <a:off x="154968" y="2060848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sym typeface="Wingdings"/>
              </a:rPr>
              <a:t>Comparison between remnant magnetic field and local composition of the superconductor</a:t>
            </a:r>
          </a:p>
        </p:txBody>
      </p:sp>
    </p:spTree>
    <p:extLst>
      <p:ext uri="{BB962C8B-B14F-4D97-AF65-F5344CB8AC3E}">
        <p14:creationId xmlns:p14="http://schemas.microsoft.com/office/powerpoint/2010/main" val="41969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6484618B-937C-4A36-910C-851585B70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Nb</a:t>
            </a:r>
            <a:r>
              <a:rPr lang="de-DE" baseline="-25000" dirty="0"/>
              <a:t>3</a:t>
            </a:r>
            <a:r>
              <a:rPr lang="de-DE" dirty="0"/>
              <a:t>Sn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artificial</a:t>
            </a:r>
            <a:r>
              <a:rPr lang="de-DE" dirty="0"/>
              <a:t> </a:t>
            </a:r>
            <a:r>
              <a:rPr lang="de-DE" dirty="0" err="1"/>
              <a:t>pinning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84E3E28F-A3DD-4FC7-A49D-494230D74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24" y="2000241"/>
            <a:ext cx="7429552" cy="3805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dirty="0" smtClean="0"/>
              <a:t>Formation </a:t>
            </a:r>
            <a:r>
              <a:rPr lang="de-DE" dirty="0" err="1" smtClean="0"/>
              <a:t>of</a:t>
            </a:r>
            <a:r>
              <a:rPr lang="de-DE" dirty="0" smtClean="0"/>
              <a:t> ZrO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HfO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 err="1" smtClean="0"/>
              <a:t>precipitates</a:t>
            </a:r>
            <a:endParaRPr lang="de-DE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dirty="0" err="1" smtClean="0"/>
              <a:t>Grain</a:t>
            </a:r>
            <a:r>
              <a:rPr lang="de-DE" dirty="0" smtClean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refinement</a:t>
            </a:r>
            <a:r>
              <a:rPr lang="de-DE" dirty="0"/>
              <a:t>  </a:t>
            </a:r>
            <a:r>
              <a:rPr lang="de-DE" dirty="0" smtClean="0"/>
              <a:t>(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grain</a:t>
            </a:r>
            <a:r>
              <a:rPr lang="de-DE" dirty="0" smtClean="0"/>
              <a:t> </a:t>
            </a:r>
            <a:r>
              <a:rPr lang="de-DE" dirty="0" err="1" smtClean="0"/>
              <a:t>boundaries</a:t>
            </a:r>
            <a:r>
              <a:rPr lang="de-DE" dirty="0" smtClean="0"/>
              <a:t>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dirty="0" smtClean="0"/>
              <a:t>Additional </a:t>
            </a:r>
            <a:r>
              <a:rPr lang="de-DE" dirty="0" err="1" smtClean="0"/>
              <a:t>pinning</a:t>
            </a:r>
            <a:r>
              <a:rPr lang="de-DE" dirty="0" smtClean="0"/>
              <a:t> </a:t>
            </a:r>
            <a:r>
              <a:rPr lang="de-DE" dirty="0" err="1" smtClean="0"/>
              <a:t>centers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8496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187132" y="2060848"/>
            <a:ext cx="7488564" cy="1656184"/>
            <a:chOff x="187132" y="1916832"/>
            <a:chExt cx="7488564" cy="1656184"/>
          </a:xfrm>
        </p:grpSpPr>
        <p:sp>
          <p:nvSpPr>
            <p:cNvPr id="20" name="Abgerundetes Rechteck 19"/>
            <p:cNvSpPr/>
            <p:nvPr/>
          </p:nvSpPr>
          <p:spPr>
            <a:xfrm>
              <a:off x="187132" y="1916832"/>
              <a:ext cx="7488564" cy="165618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9012" y="1997685"/>
              <a:ext cx="2008238" cy="1431315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12033" y="2011342"/>
              <a:ext cx="2342078" cy="1404000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>
            <a:xfrm>
              <a:off x="4887676" y="2492012"/>
              <a:ext cx="26440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dirty="0"/>
                <a:t>16 T </a:t>
              </a:r>
              <a:r>
                <a:rPr lang="de-AT" dirty="0" err="1"/>
                <a:t>dipole</a:t>
              </a:r>
              <a:r>
                <a:rPr lang="de-AT" dirty="0"/>
                <a:t> </a:t>
              </a:r>
              <a:r>
                <a:rPr lang="de-AT" dirty="0" err="1"/>
                <a:t>magnets</a:t>
              </a:r>
              <a:endParaRPr lang="de-AT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dirty="0"/>
                <a:t>1500 A/mm</a:t>
              </a:r>
              <a:r>
                <a:rPr lang="de-AT" baseline="30000" dirty="0"/>
                <a:t>2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dirty="0"/>
                <a:t>4.2 K</a:t>
              </a:r>
            </a:p>
          </p:txBody>
        </p:sp>
        <p:sp>
          <p:nvSpPr>
            <p:cNvPr id="4" name="Abgerundetes Rechteck 3"/>
            <p:cNvSpPr/>
            <p:nvPr/>
          </p:nvSpPr>
          <p:spPr>
            <a:xfrm>
              <a:off x="4941051" y="2007895"/>
              <a:ext cx="2458818" cy="36000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/>
                <a:t>Nb</a:t>
              </a:r>
              <a:r>
                <a:rPr lang="de-AT" baseline="-25000" dirty="0"/>
                <a:t>3</a:t>
              </a:r>
              <a:r>
                <a:rPr lang="de-AT" dirty="0"/>
                <a:t>Sn </a:t>
              </a:r>
              <a:r>
                <a:rPr lang="de-AT" dirty="0" err="1"/>
                <a:t>Conductor</a:t>
              </a:r>
              <a:r>
                <a:rPr lang="de-AT" dirty="0"/>
                <a:t> R&amp;D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1043608" y="4221088"/>
            <a:ext cx="7488564" cy="1656184"/>
            <a:chOff x="1043608" y="4005064"/>
            <a:chExt cx="7488564" cy="1656184"/>
          </a:xfrm>
        </p:grpSpPr>
        <p:sp>
          <p:nvSpPr>
            <p:cNvPr id="23" name="Abgerundetes Rechteck 22"/>
            <p:cNvSpPr/>
            <p:nvPr/>
          </p:nvSpPr>
          <p:spPr>
            <a:xfrm>
              <a:off x="1043608" y="4005064"/>
              <a:ext cx="7488564" cy="165618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444" y="4092324"/>
              <a:ext cx="2166897" cy="1446103"/>
            </a:xfrm>
            <a:prstGeom prst="rect">
              <a:avLst/>
            </a:prstGeom>
          </p:spPr>
        </p:pic>
        <p:sp>
          <p:nvSpPr>
            <p:cNvPr id="19" name="Textfeld 18"/>
            <p:cNvSpPr txBox="1"/>
            <p:nvPr/>
          </p:nvSpPr>
          <p:spPr>
            <a:xfrm>
              <a:off x="1191674" y="4519039"/>
              <a:ext cx="482075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sz="1600"/>
                <a:t>Low impedance coating for reduction of beam-induced RF image currents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sz="1600"/>
                <a:t>Operation at 50 K for</a:t>
              </a:r>
              <a:br>
                <a:rPr lang="de-AT" sz="1600"/>
              </a:br>
              <a:r>
                <a:rPr lang="de-AT" sz="1600"/>
                <a:t>reduced cryogenic power consumption</a:t>
              </a:r>
              <a:endParaRPr lang="de-AT"/>
            </a:p>
          </p:txBody>
        </p:sp>
        <p:sp>
          <p:nvSpPr>
            <p:cNvPr id="5" name="Abgerundetes Rechteck 4"/>
            <p:cNvSpPr/>
            <p:nvPr/>
          </p:nvSpPr>
          <p:spPr>
            <a:xfrm>
              <a:off x="1293540" y="4108277"/>
              <a:ext cx="3457312" cy="36000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/>
                <a:t>Beam Screen Development (HTS)</a:t>
              </a:r>
            </a:p>
          </p:txBody>
        </p:sp>
      </p:grpSp>
      <p:pic>
        <p:nvPicPr>
          <p:cNvPr id="1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7993" y="1001415"/>
            <a:ext cx="645188" cy="411362"/>
          </a:xfrm>
          <a:prstGeom prst="rect">
            <a:avLst/>
          </a:prstGeom>
        </p:spPr>
      </p:pic>
      <p:pic>
        <p:nvPicPr>
          <p:cNvPr id="15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991" y="978766"/>
            <a:ext cx="684689" cy="43401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77" y="1004730"/>
            <a:ext cx="1642163" cy="40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55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6B9C3F9-7C68-449A-A553-FA52E6DB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Nb</a:t>
            </a:r>
            <a:r>
              <a:rPr lang="de-DE" baseline="-25000" dirty="0" smtClean="0"/>
              <a:t>3</a:t>
            </a:r>
            <a:r>
              <a:rPr lang="de-DE" dirty="0" smtClean="0"/>
              <a:t>Sn </a:t>
            </a:r>
            <a:r>
              <a:rPr lang="de-DE" dirty="0" err="1" smtClean="0"/>
              <a:t>with</a:t>
            </a:r>
            <a:r>
              <a:rPr lang="de-DE" dirty="0" smtClean="0"/>
              <a:t> APC</a:t>
            </a:r>
            <a:endParaRPr lang="de-A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416" y="1988840"/>
            <a:ext cx="2062956" cy="412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3">
            <a:extLst>
              <a:ext uri="{FF2B5EF4-FFF2-40B4-BE49-F238E27FC236}">
                <a16:creationId xmlns:a16="http://schemas.microsoft.com/office/drawing/2014/main" xmlns="" id="{40A246BC-B6CC-4736-8CDB-87D114F068D4}"/>
              </a:ext>
            </a:extLst>
          </p:cNvPr>
          <p:cNvSpPr txBox="1">
            <a:spLocks/>
          </p:cNvSpPr>
          <p:nvPr/>
        </p:nvSpPr>
        <p:spPr bwMode="auto">
          <a:xfrm>
            <a:off x="3471664" y="1988840"/>
            <a:ext cx="2520280" cy="412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1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20000"/>
              <a:buFont typeface="Symbol" pitchFamily="18" charset="2"/>
              <a:buChar char="-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664" y="1988839"/>
            <a:ext cx="2069954" cy="4125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2"/>
          <a:stretch/>
        </p:blipFill>
        <p:spPr bwMode="auto">
          <a:xfrm>
            <a:off x="5703912" y="1988840"/>
            <a:ext cx="1676400" cy="23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630" y="4350497"/>
            <a:ext cx="2123052" cy="1786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603877" y="2020100"/>
            <a:ext cx="671979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TEM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729069" y="2013958"/>
            <a:ext cx="559769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TKD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2603877" y="6136658"/>
            <a:ext cx="395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Grain</a:t>
            </a:r>
            <a:r>
              <a:rPr lang="de-DE" dirty="0" smtClean="0"/>
              <a:t> </a:t>
            </a:r>
            <a:r>
              <a:rPr lang="de-DE" dirty="0" err="1" smtClean="0"/>
              <a:t>refinement</a:t>
            </a:r>
            <a:r>
              <a:rPr lang="de-DE" dirty="0" smtClean="0"/>
              <a:t> </a:t>
            </a:r>
            <a:r>
              <a:rPr lang="de-DE" dirty="0" err="1" smtClean="0"/>
              <a:t>determined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TKD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63340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6B9C3F9-7C68-449A-A553-FA52E6DB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Nb</a:t>
            </a:r>
            <a:r>
              <a:rPr lang="de-DE" baseline="-25000" dirty="0" smtClean="0"/>
              <a:t>3</a:t>
            </a:r>
            <a:r>
              <a:rPr lang="de-DE" dirty="0" smtClean="0"/>
              <a:t>Sn </a:t>
            </a:r>
            <a:r>
              <a:rPr lang="de-DE" dirty="0" err="1" smtClean="0"/>
              <a:t>with</a:t>
            </a:r>
            <a:r>
              <a:rPr lang="de-DE" dirty="0" smtClean="0"/>
              <a:t> APC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755577" y="5013176"/>
            <a:ext cx="4172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Sample </a:t>
            </a:r>
            <a:r>
              <a:rPr lang="de-DE" dirty="0" err="1" smtClean="0"/>
              <a:t>thickness</a:t>
            </a:r>
            <a:r>
              <a:rPr lang="de-DE" dirty="0" smtClean="0"/>
              <a:t> </a:t>
            </a:r>
            <a:r>
              <a:rPr lang="de-DE" dirty="0" err="1" smtClean="0"/>
              <a:t>determined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EELS</a:t>
            </a:r>
          </a:p>
          <a:p>
            <a:r>
              <a:rPr lang="de-DE" dirty="0" err="1" smtClean="0"/>
              <a:t>Estimation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APC </a:t>
            </a:r>
            <a:r>
              <a:rPr lang="de-DE" dirty="0" err="1" smtClean="0"/>
              <a:t>density</a:t>
            </a:r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628800"/>
            <a:ext cx="6624736" cy="329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64" y="4149080"/>
            <a:ext cx="2557661" cy="204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827584" y="1700808"/>
            <a:ext cx="3100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>
                <a:solidFill>
                  <a:schemeClr val="bg1"/>
                </a:solidFill>
              </a:rPr>
              <a:t>5900–6400 </a:t>
            </a:r>
            <a:r>
              <a:rPr lang="de-AT" dirty="0" err="1">
                <a:solidFill>
                  <a:schemeClr val="bg1"/>
                </a:solidFill>
              </a:rPr>
              <a:t>precipitates</a:t>
            </a:r>
            <a:r>
              <a:rPr lang="de-AT" dirty="0">
                <a:solidFill>
                  <a:schemeClr val="bg1"/>
                </a:solidFill>
              </a:rPr>
              <a:t>/µm</a:t>
            </a:r>
            <a:r>
              <a:rPr lang="de-AT" baseline="30000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42180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687DFCF-4EBA-4DD4-A8FA-29FE4AC4F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Scientific </a:t>
            </a:r>
            <a:r>
              <a:rPr lang="de-DE" dirty="0" smtClean="0"/>
              <a:t>Output FCC </a:t>
            </a:r>
            <a:r>
              <a:rPr lang="de-DE" dirty="0" err="1" smtClean="0"/>
              <a:t>related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97320FBE-D8E7-4A59-86AC-545CB22D8A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7224" y="2000240"/>
            <a:ext cx="6379072" cy="412592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2016 – 2021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14 Publications in Journals</a:t>
            </a:r>
          </a:p>
          <a:p>
            <a:r>
              <a:rPr lang="de-DE" dirty="0" smtClean="0"/>
              <a:t>11 Poster </a:t>
            </a:r>
            <a:r>
              <a:rPr lang="de-DE" dirty="0" err="1" smtClean="0"/>
              <a:t>Presentations</a:t>
            </a:r>
            <a:endParaRPr lang="de-DE" dirty="0" smtClean="0"/>
          </a:p>
          <a:p>
            <a:r>
              <a:rPr lang="de-DE" dirty="0" smtClean="0"/>
              <a:t>20 Talks</a:t>
            </a:r>
          </a:p>
          <a:p>
            <a:endParaRPr lang="de-DE" dirty="0"/>
          </a:p>
          <a:p>
            <a:r>
              <a:rPr lang="de-DE" dirty="0" smtClean="0"/>
              <a:t>3 </a:t>
            </a:r>
            <a:r>
              <a:rPr lang="de-DE" dirty="0" err="1" smtClean="0"/>
              <a:t>PhD</a:t>
            </a:r>
            <a:r>
              <a:rPr lang="de-DE" dirty="0" smtClean="0"/>
              <a:t>  </a:t>
            </a:r>
            <a:r>
              <a:rPr lang="de-DE" dirty="0" err="1" smtClean="0"/>
              <a:t>and</a:t>
            </a:r>
            <a:r>
              <a:rPr lang="de-DE" dirty="0" smtClean="0"/>
              <a:t>  2 </a:t>
            </a:r>
            <a:r>
              <a:rPr lang="de-DE" dirty="0" err="1" smtClean="0"/>
              <a:t>PhD</a:t>
            </a: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AT" dirty="0"/>
          </a:p>
          <a:p>
            <a:endParaRPr lang="de-DE" dirty="0" smtClean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B940AA23-02DE-46DC-8CAC-9F6E3C5C1F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365104"/>
            <a:ext cx="1703982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154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Goal of the investigation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86833806"/>
              </p:ext>
            </p:extLst>
          </p:nvPr>
        </p:nvGraphicFramePr>
        <p:xfrm>
          <a:off x="1547664" y="20292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Pfeil nach links 6"/>
          <p:cNvSpPr/>
          <p:nvPr/>
        </p:nvSpPr>
        <p:spPr>
          <a:xfrm>
            <a:off x="5796136" y="2276872"/>
            <a:ext cx="2198390" cy="1512168"/>
          </a:xfrm>
          <a:prstGeom prst="leftArrow">
            <a:avLst>
              <a:gd name="adj1" fmla="val 66378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</a:rPr>
              <a:t>SEM, TEM</a:t>
            </a:r>
          </a:p>
          <a:p>
            <a:pPr algn="ctr"/>
            <a:r>
              <a:rPr lang="de-AT">
                <a:solidFill>
                  <a:schemeClr val="tx1"/>
                </a:solidFill>
              </a:rPr>
              <a:t>EDX</a:t>
            </a:r>
          </a:p>
        </p:txBody>
      </p:sp>
      <p:sp>
        <p:nvSpPr>
          <p:cNvPr id="9" name="Pfeil nach rechts 8"/>
          <p:cNvSpPr/>
          <p:nvPr/>
        </p:nvSpPr>
        <p:spPr>
          <a:xfrm>
            <a:off x="395536" y="3988668"/>
            <a:ext cx="2126382" cy="1512168"/>
          </a:xfrm>
          <a:prstGeom prst="rightArrow">
            <a:avLst>
              <a:gd name="adj1" fmla="val 65117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SHPM, SQUID- </a:t>
            </a:r>
            <a:r>
              <a:rPr lang="de-AT" dirty="0" err="1">
                <a:solidFill>
                  <a:schemeClr val="tx1"/>
                </a:solidFill>
              </a:rPr>
              <a:t>magnetometry</a:t>
            </a:r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DE" dirty="0">
                <a:solidFill>
                  <a:schemeClr val="tx1"/>
                </a:solidFill>
              </a:rPr>
              <a:t>Irradiation</a:t>
            </a:r>
            <a:endParaRPr lang="de-AT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32584" y="1943619"/>
            <a:ext cx="1403945" cy="49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Logo Atominstitut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0890"/>
            <a:ext cx="14382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2838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 at ATI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Measurements of the critical currents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Irradiation experiments of superconducting materials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Magnetic field mapping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Search for material </a:t>
            </a:r>
            <a:r>
              <a:rPr lang="en-US" dirty="0" err="1" smtClean="0"/>
              <a:t>inhomogeneities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Finding the relationship between microstructure and superconducting properties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Picture 2" descr="C:\Users\sholleis\Argonne\Data\Seminar\eisba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272" y="988456"/>
            <a:ext cx="571905" cy="55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156176" y="1052736"/>
            <a:ext cx="16600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n-lt"/>
              </a:rPr>
              <a:t>Low Temperature Physics and Superconductivity</a:t>
            </a:r>
            <a:endParaRPr lang="de-AT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77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How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achieve</a:t>
            </a:r>
            <a:r>
              <a:rPr lang="de-AT" dirty="0" smtClean="0"/>
              <a:t> </a:t>
            </a:r>
            <a:r>
              <a:rPr lang="de-AT" dirty="0" err="1" smtClean="0"/>
              <a:t>J</a:t>
            </a:r>
            <a:r>
              <a:rPr lang="de-AT" baseline="-25000" dirty="0" err="1" smtClean="0"/>
              <a:t>c</a:t>
            </a:r>
            <a:r>
              <a:rPr lang="de-AT" dirty="0" smtClean="0"/>
              <a:t>=1500 A/mm</a:t>
            </a:r>
            <a:r>
              <a:rPr lang="de-AT" baseline="30000" dirty="0" smtClean="0"/>
              <a:t>2</a:t>
            </a:r>
            <a:r>
              <a:rPr lang="de-AT" dirty="0" smtClean="0"/>
              <a:t>?</a:t>
            </a:r>
            <a:endParaRPr lang="de-AT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467544" y="1772816"/>
            <a:ext cx="7488564" cy="1656184"/>
            <a:chOff x="187132" y="1916832"/>
            <a:chExt cx="7488564" cy="1656184"/>
          </a:xfrm>
        </p:grpSpPr>
        <p:sp>
          <p:nvSpPr>
            <p:cNvPr id="6" name="Abgerundetes Rechteck 5"/>
            <p:cNvSpPr/>
            <p:nvPr/>
          </p:nvSpPr>
          <p:spPr>
            <a:xfrm>
              <a:off x="187132" y="1916832"/>
              <a:ext cx="7488564" cy="165618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9012" y="1997685"/>
              <a:ext cx="2008238" cy="1431315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12033" y="2011342"/>
              <a:ext cx="2342078" cy="1404000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4887676" y="2492012"/>
              <a:ext cx="26440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dirty="0"/>
                <a:t>16 T </a:t>
              </a:r>
              <a:r>
                <a:rPr lang="de-AT" dirty="0" err="1"/>
                <a:t>dipole</a:t>
              </a:r>
              <a:r>
                <a:rPr lang="de-AT" dirty="0"/>
                <a:t> </a:t>
              </a:r>
              <a:r>
                <a:rPr lang="de-AT" dirty="0" err="1"/>
                <a:t>magnets</a:t>
              </a:r>
              <a:endParaRPr lang="de-AT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dirty="0"/>
                <a:t>1500 A/mm</a:t>
              </a:r>
              <a:r>
                <a:rPr lang="de-AT" baseline="30000" dirty="0"/>
                <a:t>2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dirty="0"/>
                <a:t>4.2 K</a:t>
              </a:r>
            </a:p>
          </p:txBody>
        </p:sp>
        <p:sp>
          <p:nvSpPr>
            <p:cNvPr id="10" name="Abgerundetes Rechteck 9"/>
            <p:cNvSpPr/>
            <p:nvPr/>
          </p:nvSpPr>
          <p:spPr>
            <a:xfrm>
              <a:off x="4941051" y="2007895"/>
              <a:ext cx="2458818" cy="36000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/>
                <a:t>Nb</a:t>
              </a:r>
              <a:r>
                <a:rPr lang="de-AT" baseline="-25000" dirty="0"/>
                <a:t>3</a:t>
              </a:r>
              <a:r>
                <a:rPr lang="de-AT" dirty="0"/>
                <a:t>Sn </a:t>
              </a:r>
              <a:r>
                <a:rPr lang="de-AT" dirty="0" err="1"/>
                <a:t>Conductor</a:t>
              </a:r>
              <a:r>
                <a:rPr lang="de-AT" dirty="0"/>
                <a:t> R&amp;D</a:t>
              </a: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1456098" y="3860164"/>
            <a:ext cx="5214889" cy="1951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Two main concepts: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Artificial pinning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Reduction of </a:t>
            </a:r>
            <a:r>
              <a:rPr lang="en-US" sz="2800" dirty="0" err="1" smtClean="0"/>
              <a:t>inhomogeneities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30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671374760"/>
              </p:ext>
            </p:extLst>
          </p:nvPr>
        </p:nvGraphicFramePr>
        <p:xfrm>
          <a:off x="1115616" y="1813272"/>
          <a:ext cx="71287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5661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Irradiation experiments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9462" y="2680873"/>
            <a:ext cx="3552859" cy="2664644"/>
          </a:xfrm>
        </p:spPr>
      </p:pic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3707904" y="2204864"/>
            <a:ext cx="4752529" cy="4125923"/>
          </a:xfrm>
        </p:spPr>
        <p:txBody>
          <a:bodyPr/>
          <a:lstStyle/>
          <a:p>
            <a:r>
              <a:rPr lang="en-US" dirty="0" smtClean="0"/>
              <a:t>Irradiation of short wire samples in the TRIGA Mark-II reactor at </a:t>
            </a:r>
            <a:r>
              <a:rPr lang="en-US" dirty="0" err="1" smtClean="0"/>
              <a:t>Atominstitut</a:t>
            </a:r>
            <a:endParaRPr lang="en-US" dirty="0" smtClean="0"/>
          </a:p>
          <a:p>
            <a:r>
              <a:rPr lang="en-US" dirty="0" smtClean="0"/>
              <a:t>Sequential irradiation in relatively small steps in order to assess </a:t>
            </a:r>
            <a:r>
              <a:rPr lang="en-US" dirty="0" err="1" smtClean="0"/>
              <a:t>fluence</a:t>
            </a:r>
            <a:r>
              <a:rPr lang="en-US" dirty="0" smtClean="0"/>
              <a:t> dependence of superconducting properties</a:t>
            </a:r>
          </a:p>
          <a:p>
            <a:r>
              <a:rPr lang="en-US" dirty="0" smtClean="0"/>
              <a:t>Very important also for nuclear 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Irradiation experiments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53" y="2204864"/>
            <a:ext cx="4443547" cy="3001854"/>
          </a:xfrm>
        </p:spPr>
      </p:pic>
      <p:sp>
        <p:nvSpPr>
          <p:cNvPr id="5" name="Inhaltsplatzhalter 4"/>
          <p:cNvSpPr>
            <a:spLocks noGrp="1"/>
          </p:cNvSpPr>
          <p:nvPr>
            <p:ph sz="half" idx="4294967295"/>
          </p:nvPr>
        </p:nvSpPr>
        <p:spPr>
          <a:xfrm>
            <a:off x="4582264" y="2326398"/>
            <a:ext cx="4319587" cy="2880320"/>
          </a:xfrm>
        </p:spPr>
        <p:txBody>
          <a:bodyPr/>
          <a:lstStyle/>
          <a:p>
            <a:r>
              <a:rPr lang="en-US" sz="2000" dirty="0" smtClean="0"/>
              <a:t>Critical current density increases significantly in irradiated wires because of </a:t>
            </a:r>
            <a:r>
              <a:rPr lang="en-US" sz="2000" dirty="0" err="1" smtClean="0"/>
              <a:t>nano</a:t>
            </a:r>
            <a:r>
              <a:rPr lang="en-US" sz="2000" dirty="0" smtClean="0"/>
              <a:t>-sized defects.</a:t>
            </a:r>
          </a:p>
          <a:p>
            <a:r>
              <a:rPr lang="en-US" sz="2000" dirty="0" smtClean="0"/>
              <a:t>FCC target was obtained in industrial 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Sn wire!</a:t>
            </a:r>
          </a:p>
          <a:p>
            <a:r>
              <a:rPr lang="en-US" sz="2000" dirty="0" smtClean="0"/>
              <a:t>Only model system. Later realized by oxide </a:t>
            </a:r>
            <a:r>
              <a:rPr lang="en-US" sz="2000" dirty="0" err="1" smtClean="0"/>
              <a:t>nano</a:t>
            </a:r>
            <a:r>
              <a:rPr lang="en-US" sz="2000" dirty="0" smtClean="0"/>
              <a:t>-particles in prototype wires.</a:t>
            </a:r>
            <a:endParaRPr lang="en-US" sz="2000" dirty="0"/>
          </a:p>
        </p:txBody>
      </p:sp>
      <p:sp>
        <p:nvSpPr>
          <p:cNvPr id="7" name="Rechteck 6"/>
          <p:cNvSpPr/>
          <p:nvPr/>
        </p:nvSpPr>
        <p:spPr>
          <a:xfrm>
            <a:off x="5004048" y="6165304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200" dirty="0"/>
              <a:t>Baumgartner, T. </a:t>
            </a:r>
            <a:r>
              <a:rPr lang="de-AT" sz="1200" i="1" dirty="0"/>
              <a:t>et al</a:t>
            </a:r>
            <a:r>
              <a:rPr lang="en-US" sz="1200" dirty="0"/>
              <a:t>., </a:t>
            </a:r>
            <a:r>
              <a:rPr lang="en-US" sz="1200" i="1" dirty="0"/>
              <a:t>Sci. Rep. </a:t>
            </a:r>
            <a:r>
              <a:rPr lang="en-US" sz="1200" b="1" i="1" dirty="0"/>
              <a:t>5, 10236;  </a:t>
            </a:r>
            <a:br>
              <a:rPr lang="en-US" sz="1200" b="1" i="1" dirty="0"/>
            </a:br>
            <a:r>
              <a:rPr lang="en-US" sz="1200" b="1" i="1" dirty="0" err="1"/>
              <a:t>doi</a:t>
            </a:r>
            <a:r>
              <a:rPr lang="en-US" sz="1200" b="1" i="1" dirty="0"/>
              <a:t>: 10.1038/srep10236  </a:t>
            </a:r>
            <a:r>
              <a:rPr lang="de-AT" sz="1200" dirty="0"/>
              <a:t>(2015).</a:t>
            </a:r>
          </a:p>
        </p:txBody>
      </p:sp>
    </p:spTree>
    <p:extLst>
      <p:ext uri="{BB962C8B-B14F-4D97-AF65-F5344CB8AC3E}">
        <p14:creationId xmlns:p14="http://schemas.microsoft.com/office/powerpoint/2010/main" val="74220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_Powerpoint_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el mit weißem Rahmen und dunklem Logo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nhalt_weiß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TU_Powerpoint_Vorlage</Template>
  <TotalTime>0</TotalTime>
  <Words>1003</Words>
  <Application>Microsoft Office PowerPoint</Application>
  <PresentationFormat>Bildschirmpräsentation (4:3)</PresentationFormat>
  <Paragraphs>210</Paragraphs>
  <Slides>32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4</vt:i4>
      </vt:variant>
      <vt:variant>
        <vt:lpstr>Folientitel</vt:lpstr>
      </vt:variant>
      <vt:variant>
        <vt:i4>32</vt:i4>
      </vt:variant>
    </vt:vector>
  </HeadingPairs>
  <TitlesOfParts>
    <vt:vector size="36" baseType="lpstr">
      <vt:lpstr>TU_Powerpoint_Vorlage</vt:lpstr>
      <vt:lpstr>Titel mit weißem Rahmen und dunklem Logo</vt:lpstr>
      <vt:lpstr>Inhalt_blauer_Rahmen</vt:lpstr>
      <vt:lpstr>Inhalt_weißer_Rahmen</vt:lpstr>
      <vt:lpstr>TU Wien Contribution during  FCC Study (2016-2021)</vt:lpstr>
      <vt:lpstr>Research Projects</vt:lpstr>
      <vt:lpstr>PowerPoint-Präsentation</vt:lpstr>
      <vt:lpstr>Goal of the investigation</vt:lpstr>
      <vt:lpstr>Investigations at ATI</vt:lpstr>
      <vt:lpstr>How to achieve Jc=1500 A/mm2?</vt:lpstr>
      <vt:lpstr>Introduction</vt:lpstr>
      <vt:lpstr>Irradiation experiments</vt:lpstr>
      <vt:lpstr>Irradiation experiments</vt:lpstr>
      <vt:lpstr>Artificial pinning centers</vt:lpstr>
      <vt:lpstr>Magnetometry - SHPM</vt:lpstr>
      <vt:lpstr>Sample preparation for Micro Hall Scanner </vt:lpstr>
      <vt:lpstr>Magnetic Inhomogeneities</vt:lpstr>
      <vt:lpstr>Meißner scans of RRP-Ti wire</vt:lpstr>
      <vt:lpstr>Sample Preparation of subelement</vt:lpstr>
      <vt:lpstr>Magnetic Inhomogeneities</vt:lpstr>
      <vt:lpstr>Investigations at USTEM</vt:lpstr>
      <vt:lpstr>Composition Gradients</vt:lpstr>
      <vt:lpstr>Nb3Sn Conductor R&amp;D</vt:lpstr>
      <vt:lpstr>Investigated Nb3Sn wires</vt:lpstr>
      <vt:lpstr>Sn distribution within PIT-Ta</vt:lpstr>
      <vt:lpstr>Irradiated RRP-Ti wire </vt:lpstr>
      <vt:lpstr>Irradiation experiments</vt:lpstr>
      <vt:lpstr>Tl1223 for Beam Screens</vt:lpstr>
      <vt:lpstr>What influences sc properties</vt:lpstr>
      <vt:lpstr>Beam Screen Development (HTS)</vt:lpstr>
      <vt:lpstr>Beam Screen Development (HTS)</vt:lpstr>
      <vt:lpstr>µHall: Magnetic field mapping</vt:lpstr>
      <vt:lpstr>Nb3Sn with artificial pinning</vt:lpstr>
      <vt:lpstr>Nb3Sn with APC</vt:lpstr>
      <vt:lpstr>Nb3Sn with APC</vt:lpstr>
      <vt:lpstr>Scientific Output FCC related</vt:lpstr>
    </vt:vector>
  </TitlesOfParts>
  <Company>TU Wien - Campusversion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Johannes</dc:creator>
  <cp:lastModifiedBy>Johannes B</cp:lastModifiedBy>
  <cp:revision>947</cp:revision>
  <cp:lastPrinted>2017-07-18T12:23:31Z</cp:lastPrinted>
  <dcterms:created xsi:type="dcterms:W3CDTF">2010-03-08T15:32:51Z</dcterms:created>
  <dcterms:modified xsi:type="dcterms:W3CDTF">2021-10-11T07:08:22Z</dcterms:modified>
</cp:coreProperties>
</file>