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1"/>
  </p:notesMasterIdLst>
  <p:handoutMasterIdLst>
    <p:handoutMasterId r:id="rId62"/>
  </p:handoutMasterIdLst>
  <p:sldIdLst>
    <p:sldId id="259" r:id="rId2"/>
    <p:sldId id="728" r:id="rId3"/>
    <p:sldId id="345" r:id="rId4"/>
    <p:sldId id="695" r:id="rId5"/>
    <p:sldId id="331" r:id="rId6"/>
    <p:sldId id="603" r:id="rId7"/>
    <p:sldId id="329" r:id="rId8"/>
    <p:sldId id="574" r:id="rId9"/>
    <p:sldId id="730" r:id="rId10"/>
    <p:sldId id="588" r:id="rId11"/>
    <p:sldId id="587" r:id="rId12"/>
    <p:sldId id="340" r:id="rId13"/>
    <p:sldId id="737" r:id="rId14"/>
    <p:sldId id="733" r:id="rId15"/>
    <p:sldId id="361" r:id="rId16"/>
    <p:sldId id="729" r:id="rId17"/>
    <p:sldId id="696" r:id="rId18"/>
    <p:sldId id="614" r:id="rId19"/>
    <p:sldId id="726" r:id="rId20"/>
    <p:sldId id="734" r:id="rId21"/>
    <p:sldId id="727" r:id="rId22"/>
    <p:sldId id="724" r:id="rId23"/>
    <p:sldId id="258" r:id="rId24"/>
    <p:sldId id="270" r:id="rId25"/>
    <p:sldId id="312" r:id="rId26"/>
    <p:sldId id="318" r:id="rId27"/>
    <p:sldId id="606" r:id="rId28"/>
    <p:sldId id="620" r:id="rId29"/>
    <p:sldId id="735" r:id="rId30"/>
    <p:sldId id="613" r:id="rId31"/>
    <p:sldId id="736" r:id="rId32"/>
    <p:sldId id="611" r:id="rId33"/>
    <p:sldId id="612" r:id="rId34"/>
    <p:sldId id="597" r:id="rId35"/>
    <p:sldId id="719" r:id="rId36"/>
    <p:sldId id="721" r:id="rId37"/>
    <p:sldId id="723" r:id="rId38"/>
    <p:sldId id="637" r:id="rId39"/>
    <p:sldId id="675" r:id="rId40"/>
    <p:sldId id="704" r:id="rId41"/>
    <p:sldId id="669" r:id="rId42"/>
    <p:sldId id="666" r:id="rId43"/>
    <p:sldId id="392" r:id="rId44"/>
    <p:sldId id="374" r:id="rId45"/>
    <p:sldId id="341" r:id="rId46"/>
    <p:sldId id="691" r:id="rId47"/>
    <p:sldId id="692" r:id="rId48"/>
    <p:sldId id="291" r:id="rId49"/>
    <p:sldId id="712" r:id="rId50"/>
    <p:sldId id="713" r:id="rId51"/>
    <p:sldId id="640" r:id="rId52"/>
    <p:sldId id="641" r:id="rId53"/>
    <p:sldId id="642" r:id="rId54"/>
    <p:sldId id="643" r:id="rId55"/>
    <p:sldId id="644" r:id="rId56"/>
    <p:sldId id="646" r:id="rId57"/>
    <p:sldId id="647" r:id="rId58"/>
    <p:sldId id="648" r:id="rId59"/>
    <p:sldId id="649" r:id="rId60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FB334167-1933-8A45-99E2-A509345C48F9}">
          <p14:sldIdLst>
            <p14:sldId id="259"/>
            <p14:sldId id="728"/>
            <p14:sldId id="345"/>
            <p14:sldId id="695"/>
            <p14:sldId id="331"/>
            <p14:sldId id="603"/>
            <p14:sldId id="329"/>
            <p14:sldId id="574"/>
            <p14:sldId id="730"/>
            <p14:sldId id="588"/>
            <p14:sldId id="587"/>
            <p14:sldId id="340"/>
            <p14:sldId id="737"/>
            <p14:sldId id="733"/>
            <p14:sldId id="361"/>
            <p14:sldId id="729"/>
            <p14:sldId id="696"/>
            <p14:sldId id="614"/>
            <p14:sldId id="726"/>
            <p14:sldId id="734"/>
            <p14:sldId id="727"/>
            <p14:sldId id="724"/>
          </p14:sldIdLst>
        </p14:section>
        <p14:section name="BACKUP SLIDES" id="{4D61454A-F15E-0848-B871-B9AF649A1ED8}">
          <p14:sldIdLst>
            <p14:sldId id="258"/>
            <p14:sldId id="270"/>
            <p14:sldId id="312"/>
            <p14:sldId id="318"/>
            <p14:sldId id="606"/>
            <p14:sldId id="620"/>
            <p14:sldId id="735"/>
            <p14:sldId id="613"/>
          </p14:sldIdLst>
        </p14:section>
        <p14:section name="Timing" id="{72434492-7E7D-A24F-A525-CE27897BBED3}">
          <p14:sldIdLst>
            <p14:sldId id="736"/>
            <p14:sldId id="611"/>
            <p14:sldId id="612"/>
            <p14:sldId id="597"/>
          </p14:sldIdLst>
        </p14:section>
        <p14:section name="CMOS" id="{4C5338C3-1077-DA40-85F4-AFA722176582}">
          <p14:sldIdLst>
            <p14:sldId id="719"/>
            <p14:sldId id="721"/>
            <p14:sldId id="723"/>
          </p14:sldIdLst>
        </p14:section>
        <p14:section name="Belle II" id="{5790AE55-B04D-7842-803D-42384F513C90}">
          <p14:sldIdLst>
            <p14:sldId id="637"/>
            <p14:sldId id="675"/>
            <p14:sldId id="704"/>
            <p14:sldId id="669"/>
            <p14:sldId id="666"/>
            <p14:sldId id="392"/>
            <p14:sldId id="374"/>
            <p14:sldId id="341"/>
            <p14:sldId id="691"/>
            <p14:sldId id="692"/>
            <p14:sldId id="291"/>
          </p14:sldIdLst>
        </p14:section>
        <p14:section name="CRESST" id="{3F5F7E5A-8C08-1946-B7F9-C387A42D2BB1}">
          <p14:sldIdLst>
            <p14:sldId id="712"/>
            <p14:sldId id="713"/>
            <p14:sldId id="640"/>
            <p14:sldId id="641"/>
            <p14:sldId id="642"/>
            <p14:sldId id="643"/>
            <p14:sldId id="644"/>
            <p14:sldId id="646"/>
            <p14:sldId id="647"/>
            <p14:sldId id="648"/>
            <p14:sldId id="64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1A0"/>
    <a:srgbClr val="0144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3621" autoAdjust="0"/>
    <p:restoredTop sz="89602"/>
  </p:normalViewPr>
  <p:slideViewPr>
    <p:cSldViewPr>
      <p:cViewPr varScale="1">
        <p:scale>
          <a:sx n="136" d="100"/>
          <a:sy n="136" d="100"/>
        </p:scale>
        <p:origin x="216" y="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2" d="100"/>
        <a:sy n="7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7E16AA1-6312-A247-8E52-A0E34EF08B43}" type="datetimeFigureOut">
              <a:rPr lang="en-US"/>
              <a:pPr>
                <a:defRPr/>
              </a:pPr>
              <a:t>10/11/21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AA72BC49-BC1D-C941-9576-F239A99BC0D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6916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noProof="0"/>
              <a:t>Textmasterformate durch Klicken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C3E2303-6516-574F-A0DB-7C49AE29FFD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340382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3E2303-6516-574F-A0DB-7C49AE29FFD5}" type="slidenum">
              <a:rPr lang="de-AT" smtClean="0"/>
              <a:pPr>
                <a:defRPr/>
              </a:pPr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55518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A83C-8CA0-6D44-8763-A4835DD08AA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0932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3E2303-6516-574F-A0DB-7C49AE29FFD5}" type="slidenum">
              <a:rPr lang="de-AT" smtClean="0"/>
              <a:pPr>
                <a:defRPr/>
              </a:pPr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09184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/>
              <a:t>Low material </a:t>
            </a:r>
            <a:r>
              <a:rPr lang="de-AT" dirty="0" err="1"/>
              <a:t>budget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essential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precise</a:t>
            </a:r>
            <a:r>
              <a:rPr lang="de-AT" dirty="0"/>
              <a:t> track </a:t>
            </a:r>
            <a:r>
              <a:rPr lang="de-AT" dirty="0" err="1"/>
              <a:t>reconstruction</a:t>
            </a:r>
            <a:r>
              <a:rPr lang="de-AT" dirty="0"/>
              <a:t>, Coulomb </a:t>
            </a:r>
            <a:r>
              <a:rPr lang="de-AT" dirty="0" err="1"/>
              <a:t>scattering</a:t>
            </a:r>
            <a:r>
              <a:rPr lang="de-AT" dirty="0"/>
              <a:t> </a:t>
            </a:r>
            <a:r>
              <a:rPr lang="de-AT" dirty="0" err="1"/>
              <a:t>deflects</a:t>
            </a:r>
            <a:r>
              <a:rPr lang="de-AT" dirty="0"/>
              <a:t> </a:t>
            </a:r>
            <a:r>
              <a:rPr lang="de-AT" dirty="0" err="1"/>
              <a:t>path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2E1DDD-8355-4FAB-9ACF-90AEAC6D4B36}" type="slidenum">
              <a:rPr lang="de-AT" altLang="en-US" smtClean="0"/>
              <a:pPr/>
              <a:t>8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2012654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2CF67-4603-444D-8763-14C5A58511CD}" type="slidenum">
              <a:rPr lang="de-AT" smtClean="0"/>
              <a:pPr/>
              <a:t>41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846313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1136AC-4358-0045-9D95-E0D33537A4A4}" type="slidenum">
              <a:rPr lang="de-AT"/>
              <a:pPr/>
              <a:t>43</a:t>
            </a:fld>
            <a:endParaRPr lang="de-AT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74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tif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6381328"/>
            <a:ext cx="4608512" cy="407987"/>
          </a:xfrm>
        </p:spPr>
        <p:txBody>
          <a:bodyPr anchor="ctr"/>
          <a:lstStyle>
            <a:lvl1pPr marL="0" indent="0">
              <a:buFontTx/>
              <a:buNone/>
              <a:defRPr sz="1600">
                <a:solidFill>
                  <a:srgbClr val="2B55A3"/>
                </a:solidFill>
              </a:defRPr>
            </a:lvl1pPr>
          </a:lstStyle>
          <a:p>
            <a:pPr lvl="0"/>
            <a:r>
              <a:rPr lang="en-US" noProof="0" dirty="0"/>
              <a:t>Conference on Nose-Picking</a:t>
            </a:r>
            <a:endParaRPr lang="de-AT" noProof="0" dirty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4797326"/>
            <a:ext cx="7773988" cy="1223962"/>
          </a:xfrm>
        </p:spPr>
        <p:txBody>
          <a:bodyPr/>
          <a:lstStyle>
            <a:lvl1pPr>
              <a:defRPr>
                <a:solidFill>
                  <a:srgbClr val="2B55A3"/>
                </a:solidFill>
              </a:defRPr>
            </a:lvl1pPr>
          </a:lstStyle>
          <a:p>
            <a:pPr lvl="0"/>
            <a:r>
              <a:rPr lang="de-AT" noProof="0" dirty="0"/>
              <a:t>Title </a:t>
            </a:r>
            <a:r>
              <a:rPr lang="de-AT" noProof="0" dirty="0" err="1"/>
              <a:t>of</a:t>
            </a:r>
            <a:r>
              <a:rPr lang="de-AT" noProof="0" dirty="0"/>
              <a:t> </a:t>
            </a:r>
            <a:r>
              <a:rPr lang="de-AT" noProof="0" dirty="0" err="1"/>
              <a:t>my</a:t>
            </a:r>
            <a:r>
              <a:rPr lang="de-AT" noProof="0" dirty="0"/>
              <a:t> </a:t>
            </a:r>
            <a:r>
              <a:rPr lang="de-AT" noProof="0" dirty="0" err="1"/>
              <a:t>presentation</a:t>
            </a:r>
            <a:endParaRPr lang="de-AT" noProof="0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5724525" y="6381750"/>
            <a:ext cx="2770188" cy="333375"/>
          </a:xfrm>
        </p:spPr>
        <p:txBody>
          <a:bodyPr anchor="t"/>
          <a:lstStyle>
            <a:lvl1pPr algn="r">
              <a:defRPr sz="1600" smtClean="0">
                <a:solidFill>
                  <a:srgbClr val="2B55A3"/>
                </a:solidFill>
              </a:defRPr>
            </a:lvl1pPr>
          </a:lstStyle>
          <a:p>
            <a:pPr>
              <a:defRPr/>
            </a:pPr>
            <a:r>
              <a:rPr lang="de-AT"/>
              <a:t>11 Oct 2021</a:t>
            </a:r>
            <a:endParaRPr lang="de-AT" dirty="0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124075" y="5903913"/>
            <a:ext cx="4895850" cy="477837"/>
          </a:xfrm>
        </p:spPr>
        <p:txBody>
          <a:bodyPr anchor="t"/>
          <a:lstStyle>
            <a:lvl1pPr>
              <a:defRPr sz="1800" smtClean="0">
                <a:solidFill>
                  <a:srgbClr val="2B55A3"/>
                </a:solidFill>
              </a:defRPr>
            </a:lvl1pPr>
          </a:lstStyle>
          <a:p>
            <a:pPr>
              <a:defRPr/>
            </a:pPr>
            <a:r>
              <a:rPr lang="de-AT"/>
              <a:t>Thomas Bergauer</a:t>
            </a:r>
            <a:endParaRPr lang="de-AT" dirty="0"/>
          </a:p>
        </p:txBody>
      </p:sp>
      <p:sp>
        <p:nvSpPr>
          <p:cNvPr id="10" name="Rectangle 8"/>
          <p:cNvSpPr/>
          <p:nvPr userDrawn="1"/>
        </p:nvSpPr>
        <p:spPr>
          <a:xfrm>
            <a:off x="-2" y="-2"/>
            <a:ext cx="9144001" cy="792000"/>
          </a:xfrm>
          <a:prstGeom prst="rect">
            <a:avLst/>
          </a:prstGeom>
          <a:solidFill>
            <a:srgbClr val="2B55A3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550"/>
            <a:ext cx="1728192" cy="973095"/>
          </a:xfrm>
          <a:prstGeom prst="rect">
            <a:avLst/>
          </a:prstGeom>
        </p:spPr>
      </p:pic>
      <p:pic>
        <p:nvPicPr>
          <p:cNvPr id="19" name="OEAW_Logo_Kurzform_white.pdf" descr="OEAW_Logo_Kurzform_white.pd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86276" y="44625"/>
            <a:ext cx="799580" cy="6926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9F2A030-405F-7D44-924F-87040DD38B8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5357" y="765175"/>
            <a:ext cx="9144000" cy="3767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636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980605"/>
            <a:ext cx="4038600" cy="540114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980603"/>
            <a:ext cx="4038600" cy="25924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4C16C-BD16-7C44-832A-DE734755740D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627572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Inhaltsplatzhalter 3">
            <a:extLst>
              <a:ext uri="{FF2B5EF4-FFF2-40B4-BE49-F238E27FC236}">
                <a16:creationId xmlns:a16="http://schemas.microsoft.com/office/drawing/2014/main" id="{64EBF55B-D105-7C40-9821-80EE45BFB50D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4647819" y="3788915"/>
            <a:ext cx="4038600" cy="259283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10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980729"/>
            <a:ext cx="4248472" cy="54010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GB" dirty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C12CB-A520-4F4E-BEA4-45EB8084916E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4716016" y="980729"/>
            <a:ext cx="4125144" cy="54010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19410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zwei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980729"/>
            <a:ext cx="4248472" cy="54010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GB" dirty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C12CB-A520-4F4E-BEA4-45EB8084916E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4"/>
          </p:nvPr>
        </p:nvSpPr>
        <p:spPr>
          <a:xfrm>
            <a:off x="4716016" y="980603"/>
            <a:ext cx="4125144" cy="26644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GB" dirty="0"/>
          </a:p>
        </p:txBody>
      </p:sp>
      <p:sp>
        <p:nvSpPr>
          <p:cNvPr id="8" name="Inhaltsplatzhalter 2"/>
          <p:cNvSpPr>
            <a:spLocks noGrp="1"/>
          </p:cNvSpPr>
          <p:nvPr>
            <p:ph idx="15"/>
          </p:nvPr>
        </p:nvSpPr>
        <p:spPr>
          <a:xfrm>
            <a:off x="4716016" y="3716907"/>
            <a:ext cx="4125144" cy="266484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0736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785818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ja-JP" altLang="en-US"/>
              <a:t>マスタ タイトルの書式設定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 altLang="ja-JP">
                <a:solidFill>
                  <a:prstClr val="black"/>
                </a:solidFill>
              </a:rPr>
              <a:t>11 Oct 2021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‹Nr.›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/>
                </a:solidFill>
              </a:rPr>
              <a:t>Thomas Bergauer</a:t>
            </a: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035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576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28775"/>
            <a:ext cx="8229600" cy="47529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GB" dirty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C12CB-A520-4F4E-BEA4-45EB8084916E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9604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54010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GB" dirty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C12CB-A520-4F4E-BEA4-45EB8084916E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Mastertitelformat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6C127A-6F19-D94F-8B76-56A22D13A708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11 Oct 2021</a:t>
            </a:r>
          </a:p>
        </p:txBody>
      </p:sp>
    </p:spTree>
    <p:extLst>
      <p:ext uri="{BB962C8B-B14F-4D97-AF65-F5344CB8AC3E}">
        <p14:creationId xmlns:p14="http://schemas.microsoft.com/office/powerpoint/2010/main" val="457993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576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7529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4C16C-BD16-7C44-832A-DE734755740D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7678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en-GB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30F80-8576-7948-912F-D38EC69AD057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4067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57626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</a:lstStyle>
          <a:p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GB" dirty="0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B7BD1-E9BF-7749-A3F5-3EE35DCA2D2A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8431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7E9F2-43D0-A14A-816D-8882112F51C7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  <a:ln>
            <a:noFill/>
          </a:ln>
        </p:spPr>
        <p:txBody>
          <a:bodyPr anchor="ctr"/>
          <a:lstStyle>
            <a:lvl1pPr marL="0" indent="0" algn="ctr">
              <a:buNone/>
              <a:defRPr b="1">
                <a:ln>
                  <a:solidFill>
                    <a:schemeClr val="tx2">
                      <a:satMod val="155000"/>
                    </a:schemeClr>
                  </a:solidFill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7125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54E6196-65B6-AE43-85DF-96FD4C8FE68F}" type="slidenum">
              <a:rPr lang="de-AT"/>
              <a:pPr/>
              <a:t>‹Nr.›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/>
              <a:t>Thomas Bergauer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/>
              <a:t>11 Oct 2021</a:t>
            </a:r>
          </a:p>
        </p:txBody>
      </p:sp>
    </p:spTree>
    <p:extLst>
      <p:ext uri="{BB962C8B-B14F-4D97-AF65-F5344CB8AC3E}">
        <p14:creationId xmlns:p14="http://schemas.microsoft.com/office/powerpoint/2010/main" val="1472530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2" y="-2"/>
            <a:ext cx="9144001" cy="792000"/>
          </a:xfrm>
          <a:prstGeom prst="rect">
            <a:avLst/>
          </a:prstGeom>
          <a:solidFill>
            <a:srgbClr val="2B55A3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Placeholder 9"/>
          <p:cNvSpPr>
            <a:spLocks noGrp="1" noChangeArrowheads="1"/>
          </p:cNvSpPr>
          <p:nvPr>
            <p:ph type="title"/>
          </p:nvPr>
        </p:nvSpPr>
        <p:spPr bwMode="auto">
          <a:xfrm>
            <a:off x="1728190" y="44624"/>
            <a:ext cx="6228186" cy="69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en-US" dirty="0"/>
              <a:t>Titelmasterformat durch Klicken bearbeiten</a:t>
            </a:r>
          </a:p>
        </p:txBody>
      </p:sp>
      <p:sp>
        <p:nvSpPr>
          <p:cNvPr id="11" name="Text Placeholder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24745"/>
            <a:ext cx="8229600" cy="5257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altLang="en-US" dirty="0"/>
              <a:t>Textmasterformate durch Klicken bearbeiten</a:t>
            </a:r>
          </a:p>
          <a:p>
            <a:pPr lvl="1"/>
            <a:r>
              <a:rPr lang="de-AT" altLang="en-US" dirty="0"/>
              <a:t>Zweite Ebene</a:t>
            </a:r>
          </a:p>
          <a:p>
            <a:pPr lvl="2"/>
            <a:r>
              <a:rPr lang="de-AT" altLang="en-US" dirty="0"/>
              <a:t>Dritte Ebene</a:t>
            </a:r>
          </a:p>
          <a:p>
            <a:pPr lvl="3"/>
            <a:r>
              <a:rPr lang="de-AT" altLang="en-US" dirty="0"/>
              <a:t>Vierte Ebene</a:t>
            </a:r>
          </a:p>
          <a:p>
            <a:pPr lvl="4"/>
            <a:r>
              <a:rPr lang="de-AT" altLang="en-US" dirty="0"/>
              <a:t>Fünfte Ebene</a:t>
            </a:r>
          </a:p>
        </p:txBody>
      </p:sp>
      <p:sp>
        <p:nvSpPr>
          <p:cNvPr id="12" name="Line 10"/>
          <p:cNvSpPr>
            <a:spLocks noChangeShapeType="1"/>
          </p:cNvSpPr>
          <p:nvPr userDrawn="1"/>
        </p:nvSpPr>
        <p:spPr bwMode="auto">
          <a:xfrm>
            <a:off x="0" y="6597650"/>
            <a:ext cx="9144000" cy="0"/>
          </a:xfrm>
          <a:prstGeom prst="line">
            <a:avLst/>
          </a:prstGeom>
          <a:noFill/>
          <a:ln w="25400">
            <a:solidFill>
              <a:srgbClr val="0061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89900" y="6597650"/>
            <a:ext cx="1054100" cy="2603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61A0"/>
                </a:solidFill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fld id="{52C37F56-A4F5-9F48-891B-C17B85D3275D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14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1050" y="6597650"/>
            <a:ext cx="4824413" cy="2603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solidFill>
                  <a:srgbClr val="0061A0"/>
                </a:solidFill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de-AT"/>
              <a:t>Thomas Bergauer</a:t>
            </a:r>
            <a:endParaRPr lang="de-AT" dirty="0"/>
          </a:p>
        </p:txBody>
      </p:sp>
      <p:sp>
        <p:nvSpPr>
          <p:cNvPr id="15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1835150" cy="2603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0061A0"/>
                </a:solidFill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de-AT"/>
              <a:t>11 Oct 2021</a:t>
            </a:r>
            <a:endParaRPr lang="de-AT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550"/>
            <a:ext cx="1728192" cy="973095"/>
          </a:xfrm>
          <a:prstGeom prst="rect">
            <a:avLst/>
          </a:prstGeom>
        </p:spPr>
      </p:pic>
      <p:pic>
        <p:nvPicPr>
          <p:cNvPr id="23" name="OEAW_Logo_Kurzform_white.pdf" descr="OEAW_Logo_Kurzform_white.pdf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8286276" y="44625"/>
            <a:ext cx="799580" cy="692696"/>
          </a:xfrm>
          <a:prstGeom prst="rect">
            <a:avLst/>
          </a:prstGeom>
          <a:ln w="12700">
            <a:miter lim="4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84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85" r:id="rId9"/>
    <p:sldLayoutId id="2147483686" r:id="rId10"/>
    <p:sldLayoutId id="2147483687" r:id="rId11"/>
    <p:sldLayoutId id="2147483688" r:id="rId12"/>
    <p:sldLayoutId id="2147483690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5.gi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microsoft.com/office/2007/relationships/hdphoto" Target="../media/hdphoto6.wdp"/><Relationship Id="rId7" Type="http://schemas.openxmlformats.org/officeDocument/2006/relationships/image" Target="../media/image50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9.xml"/><Relationship Id="rId5" Type="http://schemas.microsoft.com/office/2007/relationships/hdphoto" Target="../media/hdphoto7.wdp"/><Relationship Id="rId4" Type="http://schemas.openxmlformats.org/officeDocument/2006/relationships/image" Target="../media/image6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73.jpeg"/><Relationship Id="rId4" Type="http://schemas.openxmlformats.org/officeDocument/2006/relationships/image" Target="../media/image7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8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9.jpg"/><Relationship Id="rId4" Type="http://schemas.openxmlformats.org/officeDocument/2006/relationships/image" Target="../media/image88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jpg"/><Relationship Id="rId3" Type="http://schemas.openxmlformats.org/officeDocument/2006/relationships/image" Target="../media/image91.jpeg"/><Relationship Id="rId7" Type="http://schemas.openxmlformats.org/officeDocument/2006/relationships/image" Target="../media/image94.jp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3.png"/><Relationship Id="rId5" Type="http://schemas.microsoft.com/office/2007/relationships/hdphoto" Target="../media/hdphoto8.wdp"/><Relationship Id="rId4" Type="http://schemas.openxmlformats.org/officeDocument/2006/relationships/image" Target="../media/image9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10.xml"/><Relationship Id="rId4" Type="http://schemas.microsoft.com/office/2007/relationships/hdphoto" Target="../media/hdphoto7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jpg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jpg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jp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08.png"/><Relationship Id="rId4" Type="http://schemas.openxmlformats.org/officeDocument/2006/relationships/image" Target="../media/image107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europractice-ic.com/" TargetMode="External"/><Relationship Id="rId2" Type="http://schemas.openxmlformats.org/officeDocument/2006/relationships/hyperlink" Target="http://www.europractice.stfc.ac.uk/" TargetMode="Externa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hyperlink" Target="https://mycmp.fr/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image" Target="../media/image113.gi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8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image" Target="../media/image17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6" Type="http://schemas.microsoft.com/office/2007/relationships/hdphoto" Target="../media/hdphoto2.wdp"/><Relationship Id="rId11" Type="http://schemas.microsoft.com/office/2007/relationships/hdphoto" Target="../media/hdphoto4.wdp"/><Relationship Id="rId5" Type="http://schemas.openxmlformats.org/officeDocument/2006/relationships/image" Target="../media/image13.png"/><Relationship Id="rId15" Type="http://schemas.microsoft.com/office/2007/relationships/hdphoto" Target="../media/hdphoto5.wdp"/><Relationship Id="rId10" Type="http://schemas.openxmlformats.org/officeDocument/2006/relationships/image" Target="../media/image16.png"/><Relationship Id="rId4" Type="http://schemas.microsoft.com/office/2007/relationships/hdphoto" Target="../media/hdphoto1.wdp"/><Relationship Id="rId9" Type="http://schemas.microsoft.com/office/2007/relationships/hdphoto" Target="../media/hdphoto3.wdp"/><Relationship Id="rId14" Type="http://schemas.openxmlformats.org/officeDocument/2006/relationships/image" Target="../media/image1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emf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7" Type="http://schemas.openxmlformats.org/officeDocument/2006/relationships/image" Target="../media/image122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5.png"/><Relationship Id="rId4" Type="http://schemas.openxmlformats.org/officeDocument/2006/relationships/image" Target="../media/image12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wmf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0.emf"/><Relationship Id="rId5" Type="http://schemas.openxmlformats.org/officeDocument/2006/relationships/image" Target="../media/image129.wmf"/><Relationship Id="rId4" Type="http://schemas.openxmlformats.org/officeDocument/2006/relationships/image" Target="../media/image128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emf"/><Relationship Id="rId2" Type="http://schemas.openxmlformats.org/officeDocument/2006/relationships/image" Target="../media/image131.JPG"/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em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7.png"/><Relationship Id="rId5" Type="http://schemas.openxmlformats.org/officeDocument/2006/relationships/image" Target="../media/image136.png"/><Relationship Id="rId4" Type="http://schemas.openxmlformats.org/officeDocument/2006/relationships/image" Target="../media/image135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8.emf"/><Relationship Id="rId1" Type="http://schemas.openxmlformats.org/officeDocument/2006/relationships/slideLayout" Target="../slideLayouts/slideLayout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jpe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1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jpe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1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jpe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10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10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9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emf"/><Relationship Id="rId1" Type="http://schemas.openxmlformats.org/officeDocument/2006/relationships/slideLayout" Target="../slideLayouts/slideLayout10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55.png"/><Relationship Id="rId4" Type="http://schemas.openxmlformats.org/officeDocument/2006/relationships/image" Target="../media/image154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image" Target="../media/image156.em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58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emf"/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79512" y="6344443"/>
            <a:ext cx="4608512" cy="407987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chemeClr val="tx1"/>
                </a:solidFill>
                <a:cs typeface="+mn-cs"/>
              </a:rPr>
              <a:t>Austrian FCC Meeting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3568" y="4509120"/>
            <a:ext cx="7773988" cy="100811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chemeClr val="tx1"/>
                </a:solidFill>
              </a:rPr>
              <a:t>Hardware Activities at HEPHY</a:t>
            </a:r>
            <a:endParaRPr lang="en-US" sz="2000" dirty="0">
              <a:solidFill>
                <a:schemeClr val="tx1"/>
              </a:solidFill>
              <a:cs typeface="+mj-c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156176" y="6344443"/>
            <a:ext cx="2770188" cy="333375"/>
          </a:xfrm>
        </p:spPr>
        <p:txBody>
          <a:bodyPr/>
          <a:lstStyle/>
          <a:p>
            <a:pPr>
              <a:defRPr/>
            </a:pPr>
            <a:r>
              <a:rPr lang="de-AT">
                <a:solidFill>
                  <a:schemeClr val="tx1"/>
                </a:solidFill>
              </a:rPr>
              <a:t>11 Oct 2021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124075" y="5517232"/>
            <a:ext cx="4895850" cy="720080"/>
          </a:xfrm>
        </p:spPr>
        <p:txBody>
          <a:bodyPr/>
          <a:lstStyle/>
          <a:p>
            <a:pPr>
              <a:defRPr/>
            </a:pPr>
            <a:r>
              <a:rPr lang="en-US">
                <a:solidFill>
                  <a:schemeClr val="tx1"/>
                </a:solidFill>
              </a:rPr>
              <a:t>Thomas Bergauer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1ACD3424-5ED2-C84F-A479-7B12C43518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980729"/>
            <a:ext cx="5616624" cy="3561759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b="1" dirty="0"/>
              <a:t>Wafer layouts for both strip sensors of Tracker and </a:t>
            </a:r>
            <a:r>
              <a:rPr lang="en-US" b="1" dirty="0" err="1"/>
              <a:t>HGCal</a:t>
            </a:r>
            <a:r>
              <a:rPr lang="en-US" b="1" dirty="0"/>
              <a:t> sensors is fully driven by us at HEPHY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Main sensor, test structures</a:t>
            </a:r>
          </a:p>
          <a:p>
            <a:pPr>
              <a:lnSpc>
                <a:spcPct val="120000"/>
              </a:lnSpc>
            </a:pPr>
            <a:r>
              <a:rPr lang="en-US" dirty="0"/>
              <a:t>Using self-developed framework based on open source tools</a:t>
            </a:r>
          </a:p>
          <a:p>
            <a:pPr>
              <a:lnSpc>
                <a:spcPct val="120000"/>
              </a:lnSpc>
            </a:pPr>
            <a:r>
              <a:rPr lang="en-US" dirty="0"/>
              <a:t>Needs negotiations with vendors on details (e.g. design rules, dicing precision,..)</a:t>
            </a:r>
          </a:p>
          <a:p>
            <a:pPr>
              <a:lnSpc>
                <a:spcPct val="120000"/>
              </a:lnSpc>
            </a:pPr>
            <a:r>
              <a:rPr lang="en-US" dirty="0"/>
              <a:t>Supported by TCAD simulations for optimizing different aspects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E.g. periphery simulation</a:t>
            </a:r>
          </a:p>
          <a:p>
            <a:endParaRPr lang="en-US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FBDBF77-0E10-BF42-A358-4A2117C68E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10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7684870-DF79-B14D-9B25-594439F38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4B77ED1-C083-C441-A740-3AF94116E3A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DB22C37C-FE5D-FC46-97F8-60F4ADFB0E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44624"/>
            <a:ext cx="9144000" cy="720080"/>
          </a:xfrm>
        </p:spPr>
        <p:txBody>
          <a:bodyPr/>
          <a:lstStyle/>
          <a:p>
            <a:r>
              <a:rPr lang="en-US" dirty="0"/>
              <a:t>Sensor Design</a:t>
            </a:r>
          </a:p>
        </p:txBody>
      </p:sp>
      <p:grpSp>
        <p:nvGrpSpPr>
          <p:cNvPr id="11" name="Gruppierung 11">
            <a:extLst>
              <a:ext uri="{FF2B5EF4-FFF2-40B4-BE49-F238E27FC236}">
                <a16:creationId xmlns:a16="http://schemas.microsoft.com/office/drawing/2014/main" id="{BEB7734E-C68B-E848-AC71-545B21095B5A}"/>
              </a:ext>
            </a:extLst>
          </p:cNvPr>
          <p:cNvGrpSpPr/>
          <p:nvPr/>
        </p:nvGrpSpPr>
        <p:grpSpPr>
          <a:xfrm>
            <a:off x="6444208" y="1140761"/>
            <a:ext cx="3061323" cy="2715130"/>
            <a:chOff x="-307291" y="4559024"/>
            <a:chExt cx="3347119" cy="3030692"/>
          </a:xfrm>
        </p:grpSpPr>
        <p:pic>
          <p:nvPicPr>
            <p:cNvPr id="12" name="Picture 7">
              <a:extLst>
                <a:ext uri="{FF2B5EF4-FFF2-40B4-BE49-F238E27FC236}">
                  <a16:creationId xmlns:a16="http://schemas.microsoft.com/office/drawing/2014/main" id="{2F35E62A-8FD9-504E-919D-1EA2371A3D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07291" y="4559024"/>
              <a:ext cx="2796005" cy="2798288"/>
            </a:xfrm>
            <a:prstGeom prst="rect">
              <a:avLst/>
            </a:prstGeom>
          </p:spPr>
        </p:pic>
        <p:sp>
          <p:nvSpPr>
            <p:cNvPr id="13" name="TextBox 15">
              <a:extLst>
                <a:ext uri="{FF2B5EF4-FFF2-40B4-BE49-F238E27FC236}">
                  <a16:creationId xmlns:a16="http://schemas.microsoft.com/office/drawing/2014/main" id="{41D6ADD2-338F-6340-9879-53A26A24DB0A}"/>
                </a:ext>
              </a:extLst>
            </p:cNvPr>
            <p:cNvSpPr txBox="1"/>
            <p:nvPr/>
          </p:nvSpPr>
          <p:spPr>
            <a:xfrm>
              <a:off x="1239108" y="7297701"/>
              <a:ext cx="1800720" cy="292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sz="1100" dirty="0"/>
                <a:t>2S Wafer </a:t>
              </a:r>
              <a:r>
                <a:rPr lang="de-AT" sz="1100" dirty="0" err="1"/>
                <a:t>layout</a:t>
              </a:r>
              <a:endParaRPr lang="en-GB" sz="1100" dirty="0"/>
            </a:p>
          </p:txBody>
        </p:sp>
      </p:grpSp>
      <p:pic>
        <p:nvPicPr>
          <p:cNvPr id="17" name="Grafik 16" descr="Bildschirmausschnitt">
            <a:extLst>
              <a:ext uri="{FF2B5EF4-FFF2-40B4-BE49-F238E27FC236}">
                <a16:creationId xmlns:a16="http://schemas.microsoft.com/office/drawing/2014/main" id="{81F0576A-4BE5-974A-AE7F-8BC692D02D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4542488"/>
            <a:ext cx="2411760" cy="1923832"/>
          </a:xfrm>
          <a:prstGeom prst="rect">
            <a:avLst/>
          </a:prstGeom>
        </p:spPr>
      </p:pic>
      <p:pic>
        <p:nvPicPr>
          <p:cNvPr id="18" name="Grafik 17" descr="Bildschirmausschnitt">
            <a:extLst>
              <a:ext uri="{FF2B5EF4-FFF2-40B4-BE49-F238E27FC236}">
                <a16:creationId xmlns:a16="http://schemas.microsoft.com/office/drawing/2014/main" id="{2B5C8566-8C97-AF40-912F-31FAB926C55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27" y="4843207"/>
            <a:ext cx="3289266" cy="132239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56A3BA19-AEE6-5F46-A33C-464BA6CD03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0023" y="3959394"/>
            <a:ext cx="2511788" cy="2506925"/>
          </a:xfrm>
          <a:prstGeom prst="rect">
            <a:avLst/>
          </a:prstGeom>
        </p:spPr>
      </p:pic>
      <p:sp>
        <p:nvSpPr>
          <p:cNvPr id="19" name="TextBox 15">
            <a:extLst>
              <a:ext uri="{FF2B5EF4-FFF2-40B4-BE49-F238E27FC236}">
                <a16:creationId xmlns:a16="http://schemas.microsoft.com/office/drawing/2014/main" id="{C9CDDB52-3C61-5845-8D74-3B9B7D243AD3}"/>
              </a:ext>
            </a:extLst>
          </p:cNvPr>
          <p:cNvSpPr txBox="1"/>
          <p:nvPr/>
        </p:nvSpPr>
        <p:spPr>
          <a:xfrm>
            <a:off x="7111718" y="6335514"/>
            <a:ext cx="21848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100" dirty="0" err="1"/>
              <a:t>HGCal</a:t>
            </a:r>
            <a:r>
              <a:rPr lang="de-AT" sz="1100" dirty="0"/>
              <a:t> </a:t>
            </a:r>
            <a:r>
              <a:rPr lang="de-AT" sz="1100" dirty="0" err="1"/>
              <a:t>full</a:t>
            </a:r>
            <a:r>
              <a:rPr lang="de-AT" sz="1100" dirty="0"/>
              <a:t> </a:t>
            </a:r>
            <a:r>
              <a:rPr lang="de-AT" sz="1100" dirty="0" err="1"/>
              <a:t>wafer</a:t>
            </a:r>
            <a:r>
              <a:rPr lang="de-AT" sz="1100" dirty="0"/>
              <a:t> LD </a:t>
            </a:r>
            <a:r>
              <a:rPr lang="de-AT" sz="1100" dirty="0" err="1"/>
              <a:t>layout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850397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898EE39C-5412-1345-AF20-5114636A72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88604" y="1087090"/>
            <a:ext cx="4715444" cy="5294660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b="1" dirty="0"/>
              <a:t>Goal: fully reproduce strip-sensor measurements</a:t>
            </a:r>
          </a:p>
          <a:p>
            <a:pPr>
              <a:lnSpc>
                <a:spcPct val="120000"/>
              </a:lnSpc>
            </a:pPr>
            <a:r>
              <a:rPr lang="en-US" dirty="0"/>
              <a:t>Better understanding on Electric field, currents, breakdown behavior, interstrip characteristics,..</a:t>
            </a:r>
          </a:p>
          <a:p>
            <a:pPr marL="0" indent="0">
              <a:lnSpc>
                <a:spcPct val="120000"/>
              </a:lnSpc>
              <a:buNone/>
            </a:pPr>
            <a:endParaRPr lang="en-US" b="1" dirty="0"/>
          </a:p>
          <a:p>
            <a:pPr marL="0" indent="0">
              <a:lnSpc>
                <a:spcPct val="120000"/>
              </a:lnSpc>
              <a:buNone/>
            </a:pPr>
            <a:r>
              <a:rPr lang="en-US" b="1" dirty="0"/>
              <a:t>Performed tasks at HEPHY:</a:t>
            </a:r>
          </a:p>
          <a:p>
            <a:pPr>
              <a:lnSpc>
                <a:spcPct val="120000"/>
              </a:lnSpc>
            </a:pPr>
            <a:r>
              <a:rPr lang="en-US" dirty="0"/>
              <a:t>Improved/tuned sensor mesh and design</a:t>
            </a:r>
          </a:p>
          <a:p>
            <a:pPr>
              <a:lnSpc>
                <a:spcPct val="120000"/>
              </a:lnSpc>
            </a:pPr>
            <a:r>
              <a:rPr lang="en-US" dirty="0"/>
              <a:t>Improved physics models</a:t>
            </a:r>
          </a:p>
          <a:p>
            <a:pPr>
              <a:lnSpc>
                <a:spcPct val="120000"/>
              </a:lnSpc>
            </a:pPr>
            <a:r>
              <a:rPr lang="en-US" dirty="0"/>
              <a:t>Includes “real” doping profiles as result of scanning resistance profiling (SRP)</a:t>
            </a:r>
          </a:p>
          <a:p>
            <a:pPr>
              <a:lnSpc>
                <a:spcPct val="120000"/>
              </a:lnSpc>
            </a:pPr>
            <a:r>
              <a:rPr lang="en-US" dirty="0"/>
              <a:t>Added additional traps, revealed by DLTS (deep level transient spectroscopy) in unirradiated sensors</a:t>
            </a:r>
          </a:p>
          <a:p>
            <a:pPr>
              <a:lnSpc>
                <a:spcPct val="120000"/>
              </a:lnSpc>
            </a:pPr>
            <a:r>
              <a:rPr lang="en-US" dirty="0"/>
              <a:t>Further improvements by determining the correct charge carrier lifetime through GCD measurements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85F89CE-EEFC-E14F-8AF5-6EDDF0F3F7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4C16C-BD16-7C44-832A-DE734755740D}" type="slidenum">
              <a:rPr lang="de-AT" smtClean="0"/>
              <a:pPr>
                <a:defRPr/>
              </a:pPr>
              <a:t>11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01BBAF1-F64B-544F-B1CA-DC42E594F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77F3AAD8-04FA-CD4B-825D-5E3310D6C34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5E9B740A-8BFE-A748-93AD-422F11D7810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19672" y="44624"/>
            <a:ext cx="6398220" cy="720080"/>
          </a:xfrm>
        </p:spPr>
        <p:txBody>
          <a:bodyPr/>
          <a:lstStyle/>
          <a:p>
            <a:r>
              <a:rPr lang="en-US" dirty="0"/>
              <a:t>Sensor Simulation</a:t>
            </a:r>
          </a:p>
        </p:txBody>
      </p:sp>
      <p:pic>
        <p:nvPicPr>
          <p:cNvPr id="14" name="Inhaltsplatzhalter 13">
            <a:extLst>
              <a:ext uri="{FF2B5EF4-FFF2-40B4-BE49-F238E27FC236}">
                <a16:creationId xmlns:a16="http://schemas.microsoft.com/office/drawing/2014/main" id="{C62C713C-83EC-394C-AF64-8B9D2FC9C43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79" y="1087090"/>
            <a:ext cx="3711187" cy="1913263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E2B4968B-45F4-4344-91C9-B51521D478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475" t="4867" r="14952" b="84068"/>
          <a:stretch/>
        </p:blipFill>
        <p:spPr>
          <a:xfrm>
            <a:off x="5834982" y="3146990"/>
            <a:ext cx="3024336" cy="335408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B2FCB1CA-BC5C-D146-87C6-2122D915A7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1061" y="3857648"/>
            <a:ext cx="4213221" cy="2536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2079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322158" y="942181"/>
            <a:ext cx="6192688" cy="3765714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000" b="1" dirty="0"/>
              <a:t>We worked with Infineon to find a “second source” for large-area planar Si sensors</a:t>
            </a:r>
          </a:p>
          <a:p>
            <a:pPr>
              <a:lnSpc>
                <a:spcPct val="120000"/>
              </a:lnSpc>
            </a:pPr>
            <a:r>
              <a:rPr lang="en-US" sz="1600" dirty="0"/>
              <a:t>2009: Project started by private contacts as a bottom-up approach</a:t>
            </a:r>
          </a:p>
          <a:p>
            <a:pPr>
              <a:lnSpc>
                <a:spcPct val="120000"/>
              </a:lnSpc>
            </a:pPr>
            <a:r>
              <a:rPr lang="en-US" sz="1600" dirty="0"/>
              <a:t>2012-2014: production of 6” p-on-n sensors</a:t>
            </a:r>
          </a:p>
          <a:p>
            <a:pPr lvl="1">
              <a:lnSpc>
                <a:spcPct val="120000"/>
              </a:lnSpc>
            </a:pPr>
            <a:r>
              <a:rPr lang="en-US" sz="1400" dirty="0"/>
              <a:t>Goal: </a:t>
            </a:r>
            <a:r>
              <a:rPr lang="en-US" sz="1400" b="1" dirty="0"/>
              <a:t>re-produce the current CMS tracker sensors</a:t>
            </a:r>
          </a:p>
          <a:p>
            <a:pPr lvl="1">
              <a:lnSpc>
                <a:spcPct val="120000"/>
              </a:lnSpc>
            </a:pPr>
            <a:r>
              <a:rPr lang="en-US" sz="1400" b="1" dirty="0"/>
              <a:t>Production workflow: </a:t>
            </a:r>
            <a:r>
              <a:rPr lang="en-US" sz="1400" dirty="0"/>
              <a:t>design by HEPHY, production at IFX, characterization (lab, beam tests,…) by HEPHY (mostly done in the framework of Bachelor’s and Masters’ theses)</a:t>
            </a:r>
          </a:p>
          <a:p>
            <a:pPr>
              <a:lnSpc>
                <a:spcPct val="120000"/>
              </a:lnSpc>
            </a:pPr>
            <a:r>
              <a:rPr lang="en-US" sz="1600" b="1" dirty="0"/>
              <a:t>2015: First AC-coupled sensor on 8” wafer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sz="1600" dirty="0"/>
              <a:t>2015-2017: production of first Si strip sensors on 8-inch FZ p-type wafers</a:t>
            </a: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sz="1600" dirty="0"/>
              <a:t>2016/17: production of pad sensors for </a:t>
            </a:r>
            <a:r>
              <a:rPr lang="en-US" sz="1600" dirty="0" err="1"/>
              <a:t>HGCal</a:t>
            </a:r>
            <a:r>
              <a:rPr lang="en-US" sz="1600" dirty="0"/>
              <a:t> and 6-inch p-type sensors for CMS Tracker</a:t>
            </a:r>
          </a:p>
          <a:p>
            <a:pPr>
              <a:lnSpc>
                <a:spcPct val="120000"/>
              </a:lnSpc>
            </a:pPr>
            <a:r>
              <a:rPr lang="en-US" sz="1600" dirty="0"/>
              <a:t>2018 program stopped due to economic reasons</a:t>
            </a:r>
          </a:p>
          <a:p>
            <a:pPr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12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Thomas Bergauer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/>
              <a:t>11 Oct 2021</a:t>
            </a:r>
          </a:p>
        </p:txBody>
      </p:sp>
      <p:sp>
        <p:nvSpPr>
          <p:cNvPr id="35" name="Foliennummernplatzhalter 4"/>
          <p:cNvSpPr txBox="1">
            <a:spLocks/>
          </p:cNvSpPr>
          <p:nvPr/>
        </p:nvSpPr>
        <p:spPr bwMode="auto">
          <a:xfrm>
            <a:off x="8089900" y="6597650"/>
            <a:ext cx="10541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AT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61A0"/>
                </a:solidFill>
                <a:latin typeface="Arial" charset="0"/>
                <a:ea typeface="ＭＳ Ｐゴシック" charset="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pPr>
              <a:defRPr/>
            </a:pPr>
            <a:fld id="{6ADAC2B2-042E-497A-AB82-9656B44F9A5C}" type="slidenum">
              <a:rPr lang="de-AT" smtClean="0"/>
              <a:pPr>
                <a:defRPr/>
              </a:pPr>
              <a:t>12</a:t>
            </a:fld>
            <a:endParaRPr lang="de-AT"/>
          </a:p>
        </p:txBody>
      </p:sp>
      <p:pic>
        <p:nvPicPr>
          <p:cNvPr id="65" name="Bild 6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68" b="98387" l="938" r="99219"/>
                    </a14:imgEffect>
                    <a14:imgEffect>
                      <a14:sharpenSoften amount="35000"/>
                    </a14:imgEffect>
                    <a14:imgEffect>
                      <a14:brightnessContrast bright="50000" contrast="-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5528" y="923766"/>
            <a:ext cx="1507309" cy="1460206"/>
          </a:xfrm>
          <a:prstGeom prst="rect">
            <a:avLst/>
          </a:prstGeom>
        </p:spPr>
      </p:pic>
      <p:sp>
        <p:nvSpPr>
          <p:cNvPr id="67" name="Textfeld 66"/>
          <p:cNvSpPr txBox="1"/>
          <p:nvPr/>
        </p:nvSpPr>
        <p:spPr>
          <a:xfrm>
            <a:off x="6684908" y="873347"/>
            <a:ext cx="9092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400" dirty="0"/>
              <a:t>6“ p-on-</a:t>
            </a:r>
            <a:r>
              <a:rPr lang="de-DE" sz="1400" dirty="0" err="1"/>
              <a:t>n</a:t>
            </a:r>
            <a:endParaRPr lang="de-DE" sz="1400" dirty="0"/>
          </a:p>
          <a:p>
            <a:pPr algn="r"/>
            <a:r>
              <a:rPr lang="de-DE" sz="1400" dirty="0"/>
              <a:t>Wafer:</a:t>
            </a:r>
          </a:p>
        </p:txBody>
      </p:sp>
      <p:grpSp>
        <p:nvGrpSpPr>
          <p:cNvPr id="13" name="Gruppierung 12"/>
          <p:cNvGrpSpPr>
            <a:grpSpLocks noChangeAspect="1"/>
          </p:cNvGrpSpPr>
          <p:nvPr/>
        </p:nvGrpSpPr>
        <p:grpSpPr>
          <a:xfrm>
            <a:off x="3476899" y="4680720"/>
            <a:ext cx="2783821" cy="1835000"/>
            <a:chOff x="3941666" y="4970838"/>
            <a:chExt cx="2286518" cy="1524345"/>
          </a:xfrm>
        </p:grpSpPr>
        <p:pic>
          <p:nvPicPr>
            <p:cNvPr id="12" name="Bild 11"/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41666" y="4970838"/>
              <a:ext cx="2286518" cy="1524345"/>
            </a:xfrm>
            <a:prstGeom prst="rect">
              <a:avLst/>
            </a:prstGeom>
          </p:spPr>
        </p:pic>
        <p:sp>
          <p:nvSpPr>
            <p:cNvPr id="20" name="Titel 6"/>
            <p:cNvSpPr txBox="1">
              <a:spLocks/>
            </p:cNvSpPr>
            <p:nvPr/>
          </p:nvSpPr>
          <p:spPr bwMode="auto">
            <a:xfrm>
              <a:off x="3941666" y="6097939"/>
              <a:ext cx="2286518" cy="397244"/>
            </a:xfrm>
            <a:prstGeom prst="rect">
              <a:avLst/>
            </a:prstGeom>
            <a:solidFill>
              <a:schemeClr val="tx1">
                <a:alpha val="32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=""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+mj-lt"/>
                  <a:ea typeface="+mj-ea"/>
                  <a:cs typeface="ＭＳ Ｐゴシック" charset="0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GB" sz="1050" b="0" dirty="0">
                  <a:solidFill>
                    <a:schemeClr val="bg1"/>
                  </a:solidFill>
                </a:rPr>
                <a:t>Former CERN DG </a:t>
              </a:r>
              <a:r>
                <a:rPr lang="en-GB" sz="1050" b="0" dirty="0" err="1">
                  <a:solidFill>
                    <a:schemeClr val="bg1"/>
                  </a:solidFill>
                </a:rPr>
                <a:t>Heuer</a:t>
              </a:r>
              <a:r>
                <a:rPr lang="en-GB" sz="1050" b="0" dirty="0">
                  <a:solidFill>
                    <a:schemeClr val="bg1"/>
                  </a:solidFill>
                </a:rPr>
                <a:t> with Infineon manager and M. </a:t>
              </a:r>
              <a:r>
                <a:rPr lang="en-GB" sz="1050" b="0" dirty="0" err="1">
                  <a:solidFill>
                    <a:schemeClr val="bg1"/>
                  </a:solidFill>
                </a:rPr>
                <a:t>Dragicevic</a:t>
              </a:r>
              <a:endParaRPr lang="en-GB" sz="1050" b="0" dirty="0">
                <a:solidFill>
                  <a:schemeClr val="bg1"/>
                </a:solidFill>
              </a:endParaRPr>
            </a:p>
          </p:txBody>
        </p:sp>
      </p:grpSp>
      <p:sp>
        <p:nvSpPr>
          <p:cNvPr id="26" name="Textplatzhalter 9">
            <a:extLst>
              <a:ext uri="{FF2B5EF4-FFF2-40B4-BE49-F238E27FC236}">
                <a16:creationId xmlns:a16="http://schemas.microsoft.com/office/drawing/2014/main" id="{63574067-F52E-2F4A-8E7B-A7B9A5767A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</p:spPr>
        <p:txBody>
          <a:bodyPr/>
          <a:lstStyle/>
          <a:p>
            <a:r>
              <a:rPr lang="en-US" dirty="0">
                <a:effectLst/>
              </a:rPr>
              <a:t>Sensor Production</a:t>
            </a:r>
          </a:p>
        </p:txBody>
      </p:sp>
      <p:pic>
        <p:nvPicPr>
          <p:cNvPr id="24" name="Picture 3">
            <a:extLst>
              <a:ext uri="{FF2B5EF4-FFF2-40B4-BE49-F238E27FC236}">
                <a16:creationId xmlns:a16="http://schemas.microsoft.com/office/drawing/2014/main" id="{4BD94218-972B-2642-A0AC-8B1137712F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665840" y="2529031"/>
            <a:ext cx="1832400" cy="1799938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935D9BF0-5D15-A84A-B46D-817216563A5C}"/>
              </a:ext>
            </a:extLst>
          </p:cNvPr>
          <p:cNvSpPr txBox="1"/>
          <p:nvPr/>
        </p:nvSpPr>
        <p:spPr>
          <a:xfrm>
            <a:off x="7008039" y="2627133"/>
            <a:ext cx="10534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8” p-type </a:t>
            </a:r>
          </a:p>
          <a:p>
            <a:r>
              <a:rPr lang="en-US" sz="1600" dirty="0">
                <a:solidFill>
                  <a:schemeClr val="bg1"/>
                </a:solidFill>
              </a:rPr>
              <a:t>strips</a:t>
            </a:r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8AA1DD9A-0781-534D-83B4-00951B2549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90810" y="5099914"/>
            <a:ext cx="1515920" cy="1460206"/>
          </a:xfrm>
          <a:prstGeom prst="rect">
            <a:avLst/>
          </a:prstGeom>
        </p:spPr>
      </p:pic>
      <p:sp>
        <p:nvSpPr>
          <p:cNvPr id="29" name="Textfeld 28">
            <a:extLst>
              <a:ext uri="{FF2B5EF4-FFF2-40B4-BE49-F238E27FC236}">
                <a16:creationId xmlns:a16="http://schemas.microsoft.com/office/drawing/2014/main" id="{9B2372DB-B1FE-4644-950E-80F5208A7C10}"/>
              </a:ext>
            </a:extLst>
          </p:cNvPr>
          <p:cNvSpPr txBox="1"/>
          <p:nvPr/>
        </p:nvSpPr>
        <p:spPr>
          <a:xfrm rot="16200000">
            <a:off x="6525254" y="5562019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6” CMS PS-S</a:t>
            </a:r>
          </a:p>
          <a:p>
            <a:pPr algn="ctr"/>
            <a:r>
              <a:rPr lang="en-US" sz="1600" dirty="0"/>
              <a:t>prototypes</a:t>
            </a:r>
          </a:p>
        </p:txBody>
      </p:sp>
      <p:grpSp>
        <p:nvGrpSpPr>
          <p:cNvPr id="30" name="Gruppierung 8">
            <a:extLst>
              <a:ext uri="{FF2B5EF4-FFF2-40B4-BE49-F238E27FC236}">
                <a16:creationId xmlns:a16="http://schemas.microsoft.com/office/drawing/2014/main" id="{AAC09900-9071-5248-BD27-A9B076285AD7}"/>
              </a:ext>
            </a:extLst>
          </p:cNvPr>
          <p:cNvGrpSpPr>
            <a:grpSpLocks noChangeAspect="1"/>
          </p:cNvGrpSpPr>
          <p:nvPr/>
        </p:nvGrpSpPr>
        <p:grpSpPr>
          <a:xfrm>
            <a:off x="382036" y="4683130"/>
            <a:ext cx="2906228" cy="1835000"/>
            <a:chOff x="3563887" y="4293096"/>
            <a:chExt cx="3311575" cy="2146196"/>
          </a:xfrm>
        </p:grpSpPr>
        <p:pic>
          <p:nvPicPr>
            <p:cNvPr id="31" name="Grafik 19" descr="C:\Users\bergi\Desktop\2015-10-28-Infineon-Technologies-Visit-Group2.jpg">
              <a:extLst>
                <a:ext uri="{FF2B5EF4-FFF2-40B4-BE49-F238E27FC236}">
                  <a16:creationId xmlns:a16="http://schemas.microsoft.com/office/drawing/2014/main" id="{96633F13-9450-A84B-9709-C17A23483ACA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3887" y="4293096"/>
              <a:ext cx="3311575" cy="214619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" name="Titel 6">
              <a:extLst>
                <a:ext uri="{FF2B5EF4-FFF2-40B4-BE49-F238E27FC236}">
                  <a16:creationId xmlns:a16="http://schemas.microsoft.com/office/drawing/2014/main" id="{FE31623B-EC0A-AB4B-9D5A-3562C74A18C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563887" y="6097118"/>
              <a:ext cx="3299574" cy="342174"/>
            </a:xfrm>
            <a:prstGeom prst="rect">
              <a:avLst/>
            </a:prstGeom>
            <a:solidFill>
              <a:schemeClr val="tx1">
                <a:alpha val="32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xmlns="" val="1"/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+mj-lt"/>
                  <a:ea typeface="+mj-ea"/>
                  <a:cs typeface="ＭＳ Ｐゴシック" charset="0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GB" sz="1050" b="0" dirty="0">
                  <a:solidFill>
                    <a:schemeClr val="bg1"/>
                  </a:solidFill>
                </a:rPr>
                <a:t>Infineon CEO together with HEPHY and CERN representatives</a:t>
              </a:r>
            </a:p>
          </p:txBody>
        </p:sp>
      </p:grpSp>
      <p:pic>
        <p:nvPicPr>
          <p:cNvPr id="22" name="Grafik 6">
            <a:extLst>
              <a:ext uri="{FF2B5EF4-FFF2-40B4-BE49-F238E27FC236}">
                <a16:creationId xmlns:a16="http://schemas.microsoft.com/office/drawing/2014/main" id="{71B88254-7C97-ED4E-A30F-0540797B543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7106" y="3124479"/>
            <a:ext cx="1810800" cy="1799957"/>
          </a:xfrm>
          <a:prstGeom prst="rect">
            <a:avLst/>
          </a:prstGeom>
        </p:spPr>
      </p:pic>
      <p:sp>
        <p:nvSpPr>
          <p:cNvPr id="27" name="Textfeld 26">
            <a:extLst>
              <a:ext uri="{FF2B5EF4-FFF2-40B4-BE49-F238E27FC236}">
                <a16:creationId xmlns:a16="http://schemas.microsoft.com/office/drawing/2014/main" id="{F2EE98EF-8687-7E40-A60D-5001298D5841}"/>
              </a:ext>
            </a:extLst>
          </p:cNvPr>
          <p:cNvSpPr txBox="1"/>
          <p:nvPr/>
        </p:nvSpPr>
        <p:spPr>
          <a:xfrm>
            <a:off x="7413314" y="4216204"/>
            <a:ext cx="16097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8” CMS </a:t>
            </a:r>
            <a:r>
              <a:rPr lang="en-US" sz="1600" dirty="0" err="1">
                <a:solidFill>
                  <a:schemeClr val="bg1"/>
                </a:solidFill>
              </a:rPr>
              <a:t>HGCal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prototypes</a:t>
            </a:r>
          </a:p>
        </p:txBody>
      </p:sp>
    </p:spTree>
    <p:extLst>
      <p:ext uri="{BB962C8B-B14F-4D97-AF65-F5344CB8AC3E}">
        <p14:creationId xmlns:p14="http://schemas.microsoft.com/office/powerpoint/2010/main" val="14144848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35D698D-146C-484D-8B7E-86D23CB244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1387" y="1124744"/>
            <a:ext cx="5328725" cy="525700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Characterizing sensors with several custom probe stations in our clean rooms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”custom” refers to develop both hardware and software to our own needs by help of our large electronics and mechanics groups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Tracker and </a:t>
            </a:r>
            <a:r>
              <a:rPr lang="en-US" dirty="0" err="1"/>
              <a:t>HGCal</a:t>
            </a:r>
            <a:r>
              <a:rPr lang="en-US" dirty="0"/>
              <a:t> in different status at the moment: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“Series production” of Tracker sensors require quality control of tracker sensors using full sensors and process control on dedicated test structures (PQC)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R&amp;D of </a:t>
            </a:r>
            <a:r>
              <a:rPr lang="en-US" dirty="0" err="1"/>
              <a:t>HGCal</a:t>
            </a:r>
            <a:r>
              <a:rPr lang="en-US" dirty="0"/>
              <a:t> sensors to qualify 8” process of HPK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Bulk irradiation tests (neutrons)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Gamma/X-Ray irradiations for Oxide studies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Full wafer characterization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Backside fragility</a:t>
            </a:r>
          </a:p>
        </p:txBody>
      </p:sp>
      <p:pic>
        <p:nvPicPr>
          <p:cNvPr id="12" name="Inhaltsplatzhalter 11">
            <a:extLst>
              <a:ext uri="{FF2B5EF4-FFF2-40B4-BE49-F238E27FC236}">
                <a16:creationId xmlns:a16="http://schemas.microsoft.com/office/drawing/2014/main" id="{0FF86404-76F8-344A-9C19-7606AF160DE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856043" y="1241533"/>
            <a:ext cx="3036569" cy="2277427"/>
          </a:xfr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3A21751-34C7-1943-A954-4A61AE9357C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4C16C-BD16-7C44-832A-DE734755740D}" type="slidenum">
              <a:rPr lang="de-AT" smtClean="0"/>
              <a:pPr>
                <a:defRPr/>
              </a:pPr>
              <a:t>13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03A78E0-6026-B743-B99B-DCE8E7227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7985422-B171-534B-A0BB-91B65609D0EC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23430C0-4B79-4E4F-8D11-6826CB03BF1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Sensor Testing</a:t>
            </a:r>
          </a:p>
        </p:txBody>
      </p:sp>
      <p:pic>
        <p:nvPicPr>
          <p:cNvPr id="14" name="Inhaltsplatzhalter 13">
            <a:extLst>
              <a:ext uri="{FF2B5EF4-FFF2-40B4-BE49-F238E27FC236}">
                <a16:creationId xmlns:a16="http://schemas.microsoft.com/office/drawing/2014/main" id="{DA1968A0-B05C-4246-9F8E-602EE2DEF3CE}"/>
              </a:ext>
            </a:extLst>
          </p:cNvPr>
          <p:cNvPicPr>
            <a:picLocks noGrp="1" noChangeAspect="1"/>
          </p:cNvPicPr>
          <p:nvPr>
            <p:ph sz="half" idx="14"/>
          </p:nvPr>
        </p:nvPicPr>
        <p:blipFill>
          <a:blip r:embed="rId3"/>
          <a:stretch>
            <a:fillRect/>
          </a:stretch>
        </p:blipFill>
        <p:spPr>
          <a:xfrm>
            <a:off x="5856043" y="4077072"/>
            <a:ext cx="3036569" cy="2277427"/>
          </a:xfr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1CC8FAF9-5519-AF48-B17C-F53C572075D1}"/>
              </a:ext>
            </a:extLst>
          </p:cNvPr>
          <p:cNvSpPr txBox="1"/>
          <p:nvPr/>
        </p:nvSpPr>
        <p:spPr>
          <a:xfrm>
            <a:off x="5856043" y="1241533"/>
            <a:ext cx="1351652" cy="369332"/>
          </a:xfrm>
          <a:prstGeom prst="rect">
            <a:avLst/>
          </a:prstGeom>
          <a:solidFill>
            <a:schemeClr val="accent4">
              <a:lumMod val="75000"/>
              <a:lumOff val="25000"/>
              <a:alpha val="85607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PQC Setup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5A3B489-71DF-4944-8532-F4DA4EB75BDD}"/>
              </a:ext>
            </a:extLst>
          </p:cNvPr>
          <p:cNvSpPr txBox="1"/>
          <p:nvPr/>
        </p:nvSpPr>
        <p:spPr>
          <a:xfrm>
            <a:off x="5863544" y="4077072"/>
            <a:ext cx="1544012" cy="369332"/>
          </a:xfrm>
          <a:prstGeom prst="rect">
            <a:avLst/>
          </a:prstGeom>
          <a:solidFill>
            <a:schemeClr val="accent4">
              <a:lumMod val="75000"/>
              <a:lumOff val="25000"/>
              <a:alpha val="85607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HGCal</a:t>
            </a:r>
            <a:r>
              <a:rPr lang="en-US" dirty="0">
                <a:solidFill>
                  <a:schemeClr val="bg1"/>
                </a:solidFill>
              </a:rPr>
              <a:t> Setup</a:t>
            </a:r>
          </a:p>
        </p:txBody>
      </p:sp>
    </p:spTree>
    <p:extLst>
      <p:ext uri="{BB962C8B-B14F-4D97-AF65-F5344CB8AC3E}">
        <p14:creationId xmlns:p14="http://schemas.microsoft.com/office/powerpoint/2010/main" val="35395208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D4A14FAF-0899-0042-86E2-54A3366FC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Medaustron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123DB4EC-F1B0-4B4B-916B-879DDCF396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Medical Imaging at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14EBED-BFD7-E543-9A38-806D011CEF8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4C16C-BD16-7C44-832A-DE734755740D}" type="slidenum">
              <a:rPr lang="de-AT" smtClean="0"/>
              <a:pPr>
                <a:defRPr/>
              </a:pPr>
              <a:t>14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F11C4E8-568E-AA47-B057-A4B65B25B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6425DDE-5E51-9A4A-998E-8B614311B9CD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</p:spTree>
    <p:extLst>
      <p:ext uri="{BB962C8B-B14F-4D97-AF65-F5344CB8AC3E}">
        <p14:creationId xmlns:p14="http://schemas.microsoft.com/office/powerpoint/2010/main" val="4288125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51652EE5-6764-8A48-AB67-FFA9C77A04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9512" y="1124743"/>
            <a:ext cx="4752528" cy="5257007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b="1" dirty="0"/>
              <a:t>MedAustron: Austrian hadron cancer therapy center</a:t>
            </a:r>
          </a:p>
          <a:p>
            <a:pPr>
              <a:lnSpc>
                <a:spcPct val="120000"/>
              </a:lnSpc>
            </a:pPr>
            <a:r>
              <a:rPr lang="en-US" dirty="0"/>
              <a:t>Based on CERN PIMMS study</a:t>
            </a:r>
          </a:p>
          <a:p>
            <a:pPr>
              <a:lnSpc>
                <a:spcPct val="120000"/>
              </a:lnSpc>
            </a:pPr>
            <a:r>
              <a:rPr lang="en-US" dirty="0"/>
              <a:t>Became operational end of 2016</a:t>
            </a:r>
          </a:p>
          <a:p>
            <a:pPr>
              <a:lnSpc>
                <a:spcPct val="120000"/>
              </a:lnSpc>
            </a:pPr>
            <a:r>
              <a:rPr lang="en-US" dirty="0"/>
              <a:t>Patient treatment using proton and carbon beams utilizing Bragg peak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Protons: 60 MeV to 800 MeV, Clinical energies ≤ 250 MeV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Carbon ions: 120 MeV/u to 400 MeV/u</a:t>
            </a:r>
            <a:br>
              <a:rPr lang="en-US" dirty="0"/>
            </a:b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Dedicated non-clinical irradiation room (IR1) for research</a:t>
            </a:r>
          </a:p>
          <a:p>
            <a:pPr>
              <a:lnSpc>
                <a:spcPct val="120000"/>
              </a:lnSpc>
            </a:pPr>
            <a:r>
              <a:rPr lang="en-US" dirty="0"/>
              <a:t>We perform regular beam tests there and collaborating with a group of TU Wien to establish an </a:t>
            </a:r>
            <a:r>
              <a:rPr lang="en-US" b="1" dirty="0"/>
              <a:t>Ion-CT system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23D34F7-89E2-BD44-B33E-32B0CD8ECC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6C127A-6F19-D94F-8B76-56A22D13A708}" type="slidenum">
              <a:rPr lang="de-AT" smtClean="0"/>
              <a:pPr>
                <a:defRPr/>
              </a:pPr>
              <a:t>15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8E2D23C-DCCE-4142-B10C-60041E552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66F61687-208F-154E-AE5E-B8B7CCD9126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051796B-1A72-D344-BC33-CC3D919CFB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medAustron</a:t>
            </a:r>
            <a:endParaRPr lang="en-US" dirty="0"/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7AEE2376-4B93-A247-BE33-E9E424D949FD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981075"/>
            <a:ext cx="3885560" cy="2592388"/>
          </a:xfrm>
          <a:prstGeom prst="rect">
            <a:avLst/>
          </a:prstGeom>
        </p:spPr>
      </p:pic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ECE0B8AF-E054-9547-91EF-294E72E015ED}"/>
              </a:ext>
            </a:extLst>
          </p:cNvPr>
          <p:cNvPicPr>
            <a:picLocks noGrp="1"/>
          </p:cNvPicPr>
          <p:nvPr>
            <p:ph sz="half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092" y="3897313"/>
            <a:ext cx="3456516" cy="259238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038F32F-5E27-CB4C-AAAD-AE1C067244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465667"/>
            <a:ext cx="1724195" cy="1727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2687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02F96C9B-F232-D14E-9F24-0E3E83A7A9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980605"/>
            <a:ext cx="4038600" cy="3524219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“Ion CT” by measuring stopping power in object per voxel needs</a:t>
            </a:r>
          </a:p>
          <a:p>
            <a:pPr>
              <a:lnSpc>
                <a:spcPct val="120000"/>
              </a:lnSpc>
            </a:pPr>
            <a:r>
              <a:rPr lang="en-US" dirty="0"/>
              <a:t>Tracker (similar beam telescope)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Currently DSSDs</a:t>
            </a:r>
          </a:p>
          <a:p>
            <a:pPr>
              <a:lnSpc>
                <a:spcPct val="120000"/>
              </a:lnSpc>
            </a:pPr>
            <a:r>
              <a:rPr lang="en-US" dirty="0"/>
              <a:t>Calorimeter to measure residual energy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Sandwich </a:t>
            </a:r>
            <a:r>
              <a:rPr lang="en-US" dirty="0" err="1"/>
              <a:t>calo</a:t>
            </a:r>
            <a:r>
              <a:rPr lang="en-US" dirty="0"/>
              <a:t> using scintillator planes and </a:t>
            </a:r>
            <a:r>
              <a:rPr lang="en-US" dirty="0" err="1"/>
              <a:t>SiPM</a:t>
            </a:r>
            <a:r>
              <a:rPr lang="en-US" dirty="0"/>
              <a:t> readout</a:t>
            </a:r>
          </a:p>
          <a:p>
            <a:pPr>
              <a:lnSpc>
                <a:spcPct val="120000"/>
              </a:lnSpc>
            </a:pPr>
            <a:r>
              <a:rPr lang="en-US" dirty="0"/>
              <a:t>Image Reconstruction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11AFE65-CA34-954E-BDBA-16AB3A758C0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4C16C-BD16-7C44-832A-DE734755740D}" type="slidenum">
              <a:rPr lang="de-AT" smtClean="0"/>
              <a:pPr>
                <a:defRPr/>
              </a:pPr>
              <a:t>16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409D5BB-D65E-DD47-A692-050BB9F53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7738DAD-88E8-F14C-BA15-62A5DA4ED500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DDA485B5-7760-B14C-96E3-E20D79BEE4F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Ion Imaging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DB8A8EC-47D1-7044-A8BC-91ACECDAF5B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/>
        </p:blipFill>
        <p:spPr bwMode="auto">
          <a:xfrm>
            <a:off x="4925817" y="945884"/>
            <a:ext cx="4108254" cy="161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AA0F03C-1237-5D44-B855-1970DB741640}"/>
              </a:ext>
            </a:extLst>
          </p:cNvPr>
          <p:cNvPicPr>
            <a:picLocks noGrp="1" noChangeAspect="1" noChangeArrowheads="1"/>
          </p:cNvPicPr>
          <p:nvPr>
            <p:ph sz="half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52036" y="4504824"/>
            <a:ext cx="4038600" cy="1956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28C73C0E-A45C-E54E-BB6D-953741905D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0176" y="2620272"/>
            <a:ext cx="4279535" cy="1801237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9C81BDE8-70EA-EB42-B630-EC616A98FC6D}"/>
              </a:ext>
            </a:extLst>
          </p:cNvPr>
          <p:cNvSpPr txBox="1"/>
          <p:nvPr/>
        </p:nvSpPr>
        <p:spPr>
          <a:xfrm>
            <a:off x="803345" y="6199932"/>
            <a:ext cx="901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Phantom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AD568E9B-63DE-CE4D-9E66-40ED4B98F811}"/>
              </a:ext>
            </a:extLst>
          </p:cNvPr>
          <p:cNvSpPr txBox="1"/>
          <p:nvPr/>
        </p:nvSpPr>
        <p:spPr>
          <a:xfrm>
            <a:off x="2593352" y="6187979"/>
            <a:ext cx="1875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Reconstructed image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A1D15C-48AE-8F46-9076-DD8E68A8F3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70" y="4646910"/>
            <a:ext cx="1712634" cy="154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2913B8E4-490F-1842-96EA-E0EA72DE74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427635" y="4641454"/>
            <a:ext cx="2207270" cy="154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73256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796CCE82-4BEA-EF4B-BCFC-D36EF1D71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692696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000" dirty="0" err="1">
                <a:ln>
                  <a:solidFill>
                    <a:schemeClr val="tx2">
                      <a:satMod val="155000"/>
                    </a:schemeClr>
                  </a:solidFill>
                </a:ln>
                <a:effectLst>
                  <a:reflection blurRad="6350" stA="55000" endA="300" endPos="45500" dir="5400000" sy="-100000" algn="bl" rotWithShape="0"/>
                </a:effectLst>
                <a:latin typeface="+mn-lt"/>
                <a:ea typeface="+mn-ea"/>
              </a:rPr>
              <a:t>pCT</a:t>
            </a:r>
            <a:r>
              <a:rPr lang="en-US" sz="3000" dirty="0">
                <a:ln>
                  <a:solidFill>
                    <a:schemeClr val="tx2">
                      <a:satMod val="155000"/>
                    </a:schemeClr>
                  </a:solidFill>
                </a:ln>
                <a:effectLst>
                  <a:reflection blurRad="6350" stA="55000" endA="300" endPos="45500" dir="5400000" sy="-100000" algn="bl" rotWithShape="0"/>
                </a:effectLst>
                <a:latin typeface="+mn-lt"/>
                <a:ea typeface="+mn-ea"/>
              </a:rPr>
              <a:t> Tracker Upgrade: Monolithic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79FEEE90-3B90-0F4F-857D-3CC495DC2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256245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b="1" dirty="0"/>
              <a:t>D</a:t>
            </a:r>
            <a:r>
              <a:rPr lang="en-US" dirty="0"/>
              <a:t>epleted </a:t>
            </a:r>
            <a:r>
              <a:rPr lang="en-US" b="1" dirty="0"/>
              <a:t>Monolithic</a:t>
            </a:r>
            <a:r>
              <a:rPr lang="en-US" dirty="0"/>
              <a:t> </a:t>
            </a:r>
            <a:r>
              <a:rPr lang="en-US" b="1" dirty="0"/>
              <a:t>A</a:t>
            </a:r>
            <a:r>
              <a:rPr lang="en-US" dirty="0"/>
              <a:t>ctive </a:t>
            </a:r>
            <a:r>
              <a:rPr lang="en-US" b="1" dirty="0"/>
              <a:t>P</a:t>
            </a:r>
            <a:r>
              <a:rPr lang="en-US" dirty="0"/>
              <a:t>ixel </a:t>
            </a:r>
            <a:r>
              <a:rPr lang="en-US" b="1" dirty="0"/>
              <a:t>S</a:t>
            </a:r>
            <a:r>
              <a:rPr lang="en-US" dirty="0"/>
              <a:t>ensor combines both active sensing element and readout electronics into one device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Sensor development becomes chip development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Generally agreed that this technology will be the future of Si sensors in HEP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Deep wells fully shield CMOS electronics from active volume and allows full CMOS electronics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54C460-B2FF-A946-AD7D-729B536CE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1F1F5CD-6430-4747-B401-20F450129A3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pic>
        <p:nvPicPr>
          <p:cNvPr id="16" name="Picture 6" descr="ttachment.jpeg">
            <a:extLst>
              <a:ext uri="{FF2B5EF4-FFF2-40B4-BE49-F238E27FC236}">
                <a16:creationId xmlns:a16="http://schemas.microsoft.com/office/drawing/2014/main" id="{DE38C769-43DC-854B-BAB8-BB18B78596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5" y="4351444"/>
            <a:ext cx="3625360" cy="215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Pfeil nach rechts 16">
            <a:extLst>
              <a:ext uri="{FF2B5EF4-FFF2-40B4-BE49-F238E27FC236}">
                <a16:creationId xmlns:a16="http://schemas.microsoft.com/office/drawing/2014/main" id="{5EBE5E2F-3AC2-0A49-A6F8-F8987D7FFD54}"/>
              </a:ext>
            </a:extLst>
          </p:cNvPr>
          <p:cNvSpPr/>
          <p:nvPr/>
        </p:nvSpPr>
        <p:spPr>
          <a:xfrm>
            <a:off x="3956273" y="4924551"/>
            <a:ext cx="1013965" cy="1008859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02997D32-2DF3-9741-A6D6-5E4D71F96E0B}"/>
              </a:ext>
            </a:extLst>
          </p:cNvPr>
          <p:cNvSpPr txBox="1">
            <a:spLocks/>
          </p:cNvSpPr>
          <p:nvPr/>
        </p:nvSpPr>
        <p:spPr>
          <a:xfrm>
            <a:off x="4993012" y="3932317"/>
            <a:ext cx="3944072" cy="6109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anchor="ctr">
            <a:noAutofit/>
          </a:bodyPr>
          <a:lstStyle>
            <a:lvl1pPr marL="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rtl="0" latinLnBrk="0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pl-PL" sz="2400" b="1" dirty="0">
                <a:solidFill>
                  <a:schemeClr val="tx2"/>
                </a:solidFill>
              </a:rPr>
              <a:t>DMAPS (</a:t>
            </a:r>
            <a:r>
              <a:rPr lang="pl-PL" sz="2400" b="1" dirty="0" err="1">
                <a:solidFill>
                  <a:schemeClr val="tx2"/>
                </a:solidFill>
              </a:rPr>
              <a:t>a.k.a</a:t>
            </a:r>
            <a:r>
              <a:rPr lang="pl-PL" sz="2400" b="1" dirty="0">
                <a:solidFill>
                  <a:schemeClr val="tx2"/>
                </a:solidFill>
              </a:rPr>
              <a:t>. HV-CMOS)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4A18F9B-ECBF-DC4C-9BBB-3B73C9A644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17</a:t>
            </a:fld>
            <a:endParaRPr lang="de-AT"/>
          </a:p>
        </p:txBody>
      </p:sp>
      <p:pic>
        <p:nvPicPr>
          <p:cNvPr id="12" name="Inhaltsplatzhalter 14">
            <a:extLst>
              <a:ext uri="{FF2B5EF4-FFF2-40B4-BE49-F238E27FC236}">
                <a16:creationId xmlns:a16="http://schemas.microsoft.com/office/drawing/2014/main" id="{DB67F3D5-C269-0A44-8392-D189F59A97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128" t="36851" r="9345" b="13761"/>
          <a:stretch/>
        </p:blipFill>
        <p:spPr>
          <a:xfrm>
            <a:off x="401704" y="3888155"/>
            <a:ext cx="3067526" cy="2479156"/>
          </a:xfrm>
          <a:prstGeom prst="rect">
            <a:avLst/>
          </a:prstGeom>
        </p:spPr>
      </p:pic>
      <p:pic>
        <p:nvPicPr>
          <p:cNvPr id="15" name="Inhaltsplatzhalter 12">
            <a:extLst>
              <a:ext uri="{FF2B5EF4-FFF2-40B4-BE49-F238E27FC236}">
                <a16:creationId xmlns:a16="http://schemas.microsoft.com/office/drawing/2014/main" id="{B56C48E2-6725-2B4F-AC38-B86B44CB459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2308" b="63792" l="39894" r="93322"/>
                    </a14:imgEffect>
                  </a14:imgLayer>
                </a14:imgProps>
              </a:ext>
            </a:extLst>
          </a:blip>
          <a:srcRect l="33216" t="32711" r="6316" b="32272"/>
          <a:stretch/>
        </p:blipFill>
        <p:spPr>
          <a:xfrm>
            <a:off x="401704" y="3616282"/>
            <a:ext cx="3430198" cy="1853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2181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744FBE2-2291-5F40-95AA-9C4D4E2174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4C16C-BD16-7C44-832A-DE734755740D}" type="slidenum">
              <a:rPr lang="de-AT" smtClean="0"/>
              <a:pPr>
                <a:defRPr/>
              </a:pPr>
              <a:t>18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D74F3B-2AA9-144F-A63B-BF7DA9ECF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813F71F-4B9F-C34B-BE52-E087C56C6AB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6A605FE-EF46-0744-915F-40DFC3A1A9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03648" y="44624"/>
            <a:ext cx="6686252" cy="720080"/>
          </a:xfrm>
        </p:spPr>
        <p:txBody>
          <a:bodyPr/>
          <a:lstStyle/>
          <a:p>
            <a:r>
              <a:rPr lang="de-DE" dirty="0"/>
              <a:t>Ion Imaging </a:t>
            </a:r>
            <a:r>
              <a:rPr lang="de-DE" dirty="0" err="1"/>
              <a:t>Tracker</a:t>
            </a:r>
            <a:r>
              <a:rPr lang="de-DE" dirty="0"/>
              <a:t> Upgrade</a:t>
            </a:r>
          </a:p>
        </p:txBody>
      </p:sp>
      <p:pic>
        <p:nvPicPr>
          <p:cNvPr id="16" name="Inhaltsplatzhalter 15">
            <a:extLst>
              <a:ext uri="{FF2B5EF4-FFF2-40B4-BE49-F238E27FC236}">
                <a16:creationId xmlns:a16="http://schemas.microsoft.com/office/drawing/2014/main" id="{19C9B4D3-D2CA-D24F-851A-D0745E29500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 rot="16200000">
            <a:off x="5618292" y="618593"/>
            <a:ext cx="2640882" cy="3521176"/>
          </a:xfrm>
        </p:spPr>
      </p:pic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56F4E608-AA0B-C046-877F-AC564000C7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980605"/>
            <a:ext cx="4546848" cy="2829472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b="1" dirty="0"/>
              <a:t>MALTA HV CMOS </a:t>
            </a:r>
          </a:p>
          <a:p>
            <a:pPr>
              <a:lnSpc>
                <a:spcPct val="120000"/>
              </a:lnSpc>
            </a:pPr>
            <a:r>
              <a:rPr lang="en-US" dirty="0" err="1"/>
              <a:t>TowerJazz</a:t>
            </a:r>
            <a:r>
              <a:rPr lang="en-US" dirty="0"/>
              <a:t> 180nm</a:t>
            </a:r>
          </a:p>
          <a:p>
            <a:pPr>
              <a:lnSpc>
                <a:spcPct val="120000"/>
              </a:lnSpc>
            </a:pPr>
            <a:r>
              <a:rPr lang="en-US" dirty="0"/>
              <a:t>512×512 square pixels, pitch 36.4 µm -&gt; 1.8</a:t>
            </a:r>
            <a:r>
              <a:rPr lang="en-US" baseline="30000" dirty="0"/>
              <a:t>2</a:t>
            </a:r>
            <a:r>
              <a:rPr lang="en-US" dirty="0"/>
              <a:t> cm</a:t>
            </a:r>
            <a:r>
              <a:rPr lang="en-US" baseline="30000" dirty="0"/>
              <a:t>2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asynchronous readout</a:t>
            </a:r>
          </a:p>
          <a:p>
            <a:pPr marL="0" indent="0">
              <a:lnSpc>
                <a:spcPct val="120000"/>
              </a:lnSpc>
              <a:buNone/>
            </a:pPr>
            <a:br>
              <a:rPr lang="en-US" dirty="0"/>
            </a:br>
            <a:r>
              <a:rPr lang="en-US" dirty="0"/>
              <a:t>Tested in beam time at </a:t>
            </a:r>
            <a:r>
              <a:rPr lang="en-US" dirty="0" err="1"/>
              <a:t>MedAustron</a:t>
            </a:r>
            <a:r>
              <a:rPr lang="en-US" dirty="0"/>
              <a:t> in summer 2019:</a:t>
            </a:r>
          </a:p>
          <a:p>
            <a:pPr>
              <a:lnSpc>
                <a:spcPct val="120000"/>
              </a:lnSpc>
            </a:pPr>
            <a:r>
              <a:rPr lang="en-US" dirty="0"/>
              <a:t>4 sensor planes of </a:t>
            </a:r>
            <a:r>
              <a:rPr lang="de-AT" dirty="0"/>
              <a:t>MALTA-C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Epi</a:t>
            </a:r>
            <a:r>
              <a:rPr lang="de-AT" dirty="0"/>
              <a:t> </a:t>
            </a:r>
            <a:r>
              <a:rPr lang="de-AT" dirty="0" err="1"/>
              <a:t>substrate</a:t>
            </a:r>
            <a:r>
              <a:rPr lang="de-AT" dirty="0"/>
              <a:t> </a:t>
            </a:r>
            <a:r>
              <a:rPr lang="en-US" dirty="0"/>
              <a:t>used as „proof of principle“ as high-rate replacement</a:t>
            </a:r>
          </a:p>
          <a:p>
            <a:pPr>
              <a:lnSpc>
                <a:spcPct val="120000"/>
              </a:lnSpc>
            </a:pPr>
            <a:r>
              <a:rPr lang="en-US" dirty="0"/>
              <a:t>Due to small chip size no “phantom”</a:t>
            </a:r>
          </a:p>
          <a:p>
            <a:pPr>
              <a:lnSpc>
                <a:spcPct val="120000"/>
              </a:lnSpc>
            </a:pPr>
            <a:r>
              <a:rPr lang="en-US" dirty="0"/>
              <a:t>Plot below shows </a:t>
            </a:r>
            <a:r>
              <a:rPr lang="en-US" dirty="0" err="1"/>
              <a:t>hitmap</a:t>
            </a:r>
            <a:r>
              <a:rPr lang="en-US" dirty="0"/>
              <a:t> of not fully centered beam</a:t>
            </a:r>
          </a:p>
        </p:txBody>
      </p:sp>
      <p:pic>
        <p:nvPicPr>
          <p:cNvPr id="19" name="Inhaltsplatzhalter 18">
            <a:extLst>
              <a:ext uri="{FF2B5EF4-FFF2-40B4-BE49-F238E27FC236}">
                <a16:creationId xmlns:a16="http://schemas.microsoft.com/office/drawing/2014/main" id="{4273DAC9-3680-4148-AE88-F91A361AEC6F}"/>
              </a:ext>
            </a:extLst>
          </p:cNvPr>
          <p:cNvPicPr>
            <a:picLocks noGrp="1" noChangeAspect="1"/>
          </p:cNvPicPr>
          <p:nvPr>
            <p:ph sz="half" idx="14"/>
          </p:nvPr>
        </p:nvPicPr>
        <p:blipFill>
          <a:blip r:embed="rId3"/>
          <a:stretch>
            <a:fillRect/>
          </a:stretch>
        </p:blipFill>
        <p:spPr>
          <a:xfrm>
            <a:off x="5210475" y="3810077"/>
            <a:ext cx="3456516" cy="2592387"/>
          </a:xfr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00D713C-D396-8C44-A403-0E5D3FB6AF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635" y="3636921"/>
            <a:ext cx="4824413" cy="2798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7263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2C690CA-882B-5342-B8AE-8A756FE41A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0729"/>
            <a:ext cx="4762872" cy="5401022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b="1" dirty="0"/>
              <a:t>Current Projects: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RD50-MPW (2|3)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OBELIX (Belle-II Upgrade)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err="1"/>
              <a:t>HiBPM</a:t>
            </a:r>
            <a:r>
              <a:rPr lang="en-US" dirty="0"/>
              <a:t> Readout chip</a:t>
            </a:r>
            <a:br>
              <a:rPr lang="en-US" dirty="0"/>
            </a:br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b="1" dirty="0"/>
              <a:t>Available foundries/processes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err="1"/>
              <a:t>Lfoundry</a:t>
            </a:r>
            <a:r>
              <a:rPr lang="en-US" dirty="0"/>
              <a:t> 150nm (LF15A)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 err="1"/>
              <a:t>Towerjazz</a:t>
            </a:r>
            <a:r>
              <a:rPr lang="en-US" dirty="0"/>
              <a:t> </a:t>
            </a:r>
            <a:r>
              <a:rPr lang="de-AT" dirty="0"/>
              <a:t>180 </a:t>
            </a:r>
            <a:r>
              <a:rPr lang="de-AT" dirty="0" err="1"/>
              <a:t>nm</a:t>
            </a:r>
            <a:r>
              <a:rPr lang="de-AT" dirty="0"/>
              <a:t> CMOS Imaging </a:t>
            </a:r>
            <a:r>
              <a:rPr lang="de-AT" dirty="0" err="1"/>
              <a:t>Process</a:t>
            </a:r>
            <a:r>
              <a:rPr lang="de-AT" dirty="0"/>
              <a:t> (TS18IS)</a:t>
            </a:r>
            <a:endParaRPr lang="en-US" dirty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STM </a:t>
            </a:r>
            <a:r>
              <a:rPr lang="en-US" dirty="0" err="1"/>
              <a:t>BiCMOS</a:t>
            </a:r>
            <a:r>
              <a:rPr lang="en-US" dirty="0"/>
              <a:t> Bipolar/CMOS combination</a:t>
            </a:r>
            <a:br>
              <a:rPr lang="en-US" dirty="0"/>
            </a:br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b="1" dirty="0"/>
              <a:t>Setups/Readout systems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Chip design Software infrastructure (Cadence, Mentor,… tools)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FPGA design (Xilinx, Altera) and test stands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A689C6-4BA8-054C-B854-68D6B16CA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FAEA5471-F328-0148-A051-C717EF353D0D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DEE5E02-A035-6049-B30D-4680358C33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DMAPS/CMOS at HEPHY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C7A6A44-1673-C746-AA4C-9C99197557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9749" y="4605596"/>
            <a:ext cx="2597040" cy="1652662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B2927E7C-1CD2-CD45-8484-D9D58693FE73}"/>
              </a:ext>
            </a:extLst>
          </p:cNvPr>
          <p:cNvSpPr txBox="1"/>
          <p:nvPr/>
        </p:nvSpPr>
        <p:spPr>
          <a:xfrm>
            <a:off x="6119749" y="4328597"/>
            <a:ext cx="24961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Current periphery of RD50-MPW3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C5399A1-1DFD-0A49-8C1B-D146B4765D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19</a:t>
            </a:fld>
            <a:endParaRPr lang="de-AT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2024548-7CB2-B644-B61E-B59A476906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525" y="1104096"/>
            <a:ext cx="3405230" cy="2122017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9A7A6E34-48AD-DE43-9C2B-234C856D51F9}"/>
              </a:ext>
            </a:extLst>
          </p:cNvPr>
          <p:cNvSpPr txBox="1"/>
          <p:nvPr/>
        </p:nvSpPr>
        <p:spPr>
          <a:xfrm>
            <a:off x="6708718" y="2870905"/>
            <a:ext cx="2435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/>
              <a:t>RD50-MPW2 as seen </a:t>
            </a:r>
          </a:p>
          <a:p>
            <a:pPr algn="r"/>
            <a:r>
              <a:rPr lang="en-US" sz="1200" dirty="0"/>
              <a:t>through confocal 3D microscope</a:t>
            </a:r>
          </a:p>
        </p:txBody>
      </p:sp>
    </p:spTree>
    <p:extLst>
      <p:ext uri="{BB962C8B-B14F-4D97-AF65-F5344CB8AC3E}">
        <p14:creationId xmlns:p14="http://schemas.microsoft.com/office/powerpoint/2010/main" val="1216824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4E86A56-291E-E644-9415-55B319A9E3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4C16C-BD16-7C44-832A-DE734755740D}" type="slidenum">
              <a:rPr lang="de-AT" smtClean="0"/>
              <a:pPr>
                <a:defRPr/>
              </a:pPr>
              <a:t>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F92A9E2-C1ED-004B-882F-9902C63E7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5B322A00-A26E-3F42-BAD8-5F40783D2938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916A1718-7CAB-7646-AAB0-9002F1A5AB1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44624"/>
            <a:ext cx="9144000" cy="720080"/>
          </a:xfrm>
        </p:spPr>
        <p:txBody>
          <a:bodyPr/>
          <a:lstStyle/>
          <a:p>
            <a:r>
              <a:rPr lang="en-US" dirty="0"/>
              <a:t>HEPHY</a:t>
            </a:r>
          </a:p>
        </p:txBody>
      </p:sp>
      <p:grpSp>
        <p:nvGrpSpPr>
          <p:cNvPr id="9" name="Gruppierung 2">
            <a:extLst>
              <a:ext uri="{FF2B5EF4-FFF2-40B4-BE49-F238E27FC236}">
                <a16:creationId xmlns:a16="http://schemas.microsoft.com/office/drawing/2014/main" id="{AC5FA6F6-545B-974B-B8A2-67C2F07D9352}"/>
              </a:ext>
            </a:extLst>
          </p:cNvPr>
          <p:cNvGrpSpPr/>
          <p:nvPr/>
        </p:nvGrpSpPr>
        <p:grpSpPr>
          <a:xfrm>
            <a:off x="5455730" y="999271"/>
            <a:ext cx="3303570" cy="2473325"/>
            <a:chOff x="3374335" y="1447777"/>
            <a:chExt cx="3303570" cy="247332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621AFF4-D689-AD41-AE2A-4DCCE27050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883905" y="1624361"/>
              <a:ext cx="2794000" cy="223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1">
              <a:extLst>
                <a:ext uri="{FF2B5EF4-FFF2-40B4-BE49-F238E27FC236}">
                  <a16:creationId xmlns:a16="http://schemas.microsoft.com/office/drawing/2014/main" id="{860CA901-E285-0848-B9F0-6B9FF1F617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>
              <a:off x="3374335" y="1447777"/>
              <a:ext cx="553998" cy="2473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>
              <a:prstTxWarp prst="textNoShape">
                <a:avLst/>
              </a:prstTxWarp>
              <a:spAutoFit/>
            </a:bodyPr>
            <a:lstStyle/>
            <a:p>
              <a:r>
                <a:rPr lang="de-DE" sz="1200" dirty="0"/>
                <a:t>Institut für Hochenergiephysik</a:t>
              </a:r>
            </a:p>
            <a:p>
              <a:r>
                <a:rPr lang="de-DE" sz="1200" dirty="0" err="1"/>
                <a:t>Nikolsdoerfer</a:t>
              </a:r>
              <a:r>
                <a:rPr lang="de-DE" sz="1200" dirty="0"/>
                <a:t> Gasse 18 </a:t>
              </a:r>
              <a:endParaRPr lang="de-AT" sz="1200" dirty="0"/>
            </a:p>
          </p:txBody>
        </p:sp>
      </p:grpSp>
      <p:grpSp>
        <p:nvGrpSpPr>
          <p:cNvPr id="12" name="Gruppierung 1">
            <a:extLst>
              <a:ext uri="{FF2B5EF4-FFF2-40B4-BE49-F238E27FC236}">
                <a16:creationId xmlns:a16="http://schemas.microsoft.com/office/drawing/2014/main" id="{83B260C6-DF8C-CC48-9CB0-14BF6A749CDE}"/>
              </a:ext>
            </a:extLst>
          </p:cNvPr>
          <p:cNvGrpSpPr/>
          <p:nvPr/>
        </p:nvGrpSpPr>
        <p:grpSpPr>
          <a:xfrm>
            <a:off x="5220386" y="3677757"/>
            <a:ext cx="3538914" cy="2621656"/>
            <a:chOff x="5067299" y="1095376"/>
            <a:chExt cx="3538914" cy="2621656"/>
          </a:xfrm>
        </p:grpSpPr>
        <p:sp>
          <p:nvSpPr>
            <p:cNvPr id="13" name="Text Box 10">
              <a:extLst>
                <a:ext uri="{FF2B5EF4-FFF2-40B4-BE49-F238E27FC236}">
                  <a16:creationId xmlns:a16="http://schemas.microsoft.com/office/drawing/2014/main" id="{E33FB158-FD29-2A4D-9BDB-E06362CB7A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>
              <a:off x="5067299" y="1095376"/>
              <a:ext cx="731838" cy="259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>
              <a:prstTxWarp prst="textNoShape">
                <a:avLst/>
              </a:prstTxWarp>
              <a:spAutoFit/>
            </a:bodyPr>
            <a:lstStyle/>
            <a:p>
              <a:r>
                <a:rPr lang="de-DE" sz="1200"/>
                <a:t>Österreichische Akademie der Wissenschaften</a:t>
              </a:r>
            </a:p>
            <a:p>
              <a:r>
                <a:rPr lang="de-DE" sz="1200" dirty="0"/>
                <a:t>Hauptgebäude, Ignatz Seipel Platz</a:t>
              </a:r>
            </a:p>
          </p:txBody>
        </p:sp>
        <p:grpSp>
          <p:nvGrpSpPr>
            <p:cNvPr id="14" name="Group 9">
              <a:extLst>
                <a:ext uri="{FF2B5EF4-FFF2-40B4-BE49-F238E27FC236}">
                  <a16:creationId xmlns:a16="http://schemas.microsoft.com/office/drawing/2014/main" id="{F0C26FDA-347D-844C-8FC6-FE367E9CD401}"/>
                </a:ext>
              </a:extLst>
            </p:cNvPr>
            <p:cNvGrpSpPr/>
            <p:nvPr/>
          </p:nvGrpSpPr>
          <p:grpSpPr>
            <a:xfrm>
              <a:off x="5796136" y="1268760"/>
              <a:ext cx="2810077" cy="2448272"/>
              <a:chOff x="6228184" y="1412776"/>
              <a:chExt cx="2810077" cy="2420888"/>
            </a:xfrm>
          </p:grpSpPr>
          <p:pic>
            <p:nvPicPr>
              <p:cNvPr id="15" name="Picture 10">
                <a:extLst>
                  <a:ext uri="{FF2B5EF4-FFF2-40B4-BE49-F238E27FC236}">
                    <a16:creationId xmlns:a16="http://schemas.microsoft.com/office/drawing/2014/main" id="{FE5D3115-1BF3-3A4A-9989-34C94C3268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28184" y="1412776"/>
                <a:ext cx="2810077" cy="2420888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6" name="Picture 11">
                <a:extLst>
                  <a:ext uri="{FF2B5EF4-FFF2-40B4-BE49-F238E27FC236}">
                    <a16:creationId xmlns:a16="http://schemas.microsoft.com/office/drawing/2014/main" id="{E42EC0A1-C230-434B-864C-B7964283CC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71600" y="3140968"/>
                <a:ext cx="676664" cy="648072"/>
              </a:xfrm>
              <a:prstGeom prst="rect">
                <a:avLst/>
              </a:prstGeom>
              <a:effectLst>
                <a:outerShdw blurRad="50800" dist="88900" dir="2700000" algn="tl" rotWithShape="0">
                  <a:srgbClr val="000000">
                    <a:alpha val="60000"/>
                  </a:srgbClr>
                </a:outerShdw>
              </a:effectLst>
            </p:spPr>
          </p:pic>
        </p:grpSp>
      </p:grpSp>
      <p:sp>
        <p:nvSpPr>
          <p:cNvPr id="18" name="Inhaltsplatzhalter 1">
            <a:extLst>
              <a:ext uri="{FF2B5EF4-FFF2-40B4-BE49-F238E27FC236}">
                <a16:creationId xmlns:a16="http://schemas.microsoft.com/office/drawing/2014/main" id="{A855E264-9A4B-9F46-B76B-58177EB323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6375"/>
            <a:ext cx="4690864" cy="5055376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000" b="1" dirty="0">
                <a:ea typeface="Arial" charset="0"/>
                <a:cs typeface="Arial" charset="0"/>
              </a:rPr>
              <a:t>Institute for High Energy Physics (HEPHY)</a:t>
            </a:r>
          </a:p>
          <a:p>
            <a:pPr lvl="1" eaLnBrk="1" hangingPunct="1"/>
            <a:r>
              <a:rPr lang="en-US" sz="1700" dirty="0">
                <a:ea typeface="Arial" charset="0"/>
                <a:cs typeface="Arial" charset="0"/>
              </a:rPr>
              <a:t>Founded 1966 to take advantage of Austria’s CERN membership (1959)</a:t>
            </a:r>
          </a:p>
          <a:p>
            <a:pPr lvl="1" eaLnBrk="1" hangingPunct="1"/>
            <a:r>
              <a:rPr lang="en-US" sz="1700" dirty="0">
                <a:ea typeface="Arial" charset="0"/>
                <a:cs typeface="Arial" charset="0"/>
              </a:rPr>
              <a:t>Situated in Vienna, two locations</a:t>
            </a:r>
          </a:p>
          <a:p>
            <a:pPr lvl="1" eaLnBrk="1" hangingPunct="1"/>
            <a:r>
              <a:rPr lang="en-US" sz="1700" dirty="0">
                <a:ea typeface="Arial" charset="0"/>
                <a:cs typeface="Arial" charset="0"/>
              </a:rPr>
              <a:t>Staff: ~80 people</a:t>
            </a:r>
            <a:br>
              <a:rPr lang="en-US" sz="1700" dirty="0">
                <a:ea typeface="Arial" charset="0"/>
                <a:cs typeface="Arial" charset="0"/>
              </a:rPr>
            </a:br>
            <a:endParaRPr lang="en-US" sz="1800" dirty="0">
              <a:ea typeface="Arial" charset="0"/>
              <a:cs typeface="Arial" charset="0"/>
            </a:endParaRPr>
          </a:p>
          <a:p>
            <a:pPr marL="57150" indent="0" eaLnBrk="1" hangingPunct="1">
              <a:buNone/>
            </a:pPr>
            <a:r>
              <a:rPr lang="en-US" sz="1600" dirty="0">
                <a:ea typeface="Arial" charset="0"/>
                <a:cs typeface="Arial" charset="0"/>
              </a:rPr>
              <a:t>Belongs to</a:t>
            </a:r>
          </a:p>
          <a:p>
            <a:pPr marL="0" indent="0" eaLnBrk="1" hangingPunct="1">
              <a:buNone/>
            </a:pPr>
            <a:r>
              <a:rPr lang="en-US" sz="2000" b="1" dirty="0">
                <a:ea typeface="Arial" charset="0"/>
                <a:cs typeface="Arial" charset="0"/>
              </a:rPr>
              <a:t>Austrian Academy of Sciences (ÖAW/OEAW)</a:t>
            </a:r>
          </a:p>
          <a:p>
            <a:pPr lvl="1" eaLnBrk="1" hangingPunct="1"/>
            <a:r>
              <a:rPr lang="en-US" sz="1700" dirty="0">
                <a:ea typeface="Arial" charset="0"/>
                <a:cs typeface="Arial" charset="0"/>
              </a:rPr>
              <a:t>Founded 1847 as “scientific club”</a:t>
            </a:r>
          </a:p>
          <a:p>
            <a:pPr lvl="1" eaLnBrk="1" hangingPunct="1"/>
            <a:r>
              <a:rPr lang="en-US" sz="1700" dirty="0">
                <a:ea typeface="Arial" charset="0"/>
                <a:cs typeface="Arial" charset="0"/>
              </a:rPr>
              <a:t>Nowadays the largest non-university institution for basic research in Austria</a:t>
            </a:r>
          </a:p>
          <a:p>
            <a:pPr lvl="1" eaLnBrk="1" hangingPunct="1"/>
            <a:r>
              <a:rPr lang="en-US" sz="1700" dirty="0">
                <a:ea typeface="Arial" charset="0"/>
                <a:cs typeface="Arial" charset="0"/>
              </a:rPr>
              <a:t>28 Institutes with around 1450 staff</a:t>
            </a:r>
          </a:p>
          <a:p>
            <a:pPr lvl="2" eaLnBrk="1" hangingPunct="1"/>
            <a:r>
              <a:rPr lang="en-US" sz="1400" dirty="0">
                <a:ea typeface="Arial" charset="0"/>
                <a:cs typeface="Arial" charset="0"/>
              </a:rPr>
              <a:t>Humanities</a:t>
            </a:r>
          </a:p>
          <a:p>
            <a:pPr lvl="2" eaLnBrk="1" hangingPunct="1"/>
            <a:r>
              <a:rPr lang="en-US" sz="1400" dirty="0">
                <a:ea typeface="Arial" charset="0"/>
                <a:cs typeface="Arial" charset="0"/>
              </a:rPr>
              <a:t>Natural sciences</a:t>
            </a:r>
          </a:p>
        </p:txBody>
      </p:sp>
    </p:spTree>
    <p:extLst>
      <p:ext uri="{BB962C8B-B14F-4D97-AF65-F5344CB8AC3E}">
        <p14:creationId xmlns:p14="http://schemas.microsoft.com/office/powerpoint/2010/main" val="14652498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C8F55EF0-E45F-1E45-BE0D-02AC76EE26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3256" y="1045680"/>
            <a:ext cx="4588244" cy="1935888"/>
          </a:xfrm>
          <a:prstGeom prst="rect">
            <a:avLst/>
          </a:prstGeom>
        </p:spPr>
      </p:pic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593BF976-AEA0-EC46-B04A-DC5F6A537A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9749" y="1054244"/>
            <a:ext cx="4588244" cy="540114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Use Time-of-flight (</a:t>
            </a:r>
            <a:r>
              <a:rPr lang="en-US" dirty="0" err="1"/>
              <a:t>ToF</a:t>
            </a:r>
            <a:r>
              <a:rPr lang="en-US" dirty="0"/>
              <a:t>) concept to reconstruct residual energy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Precision timing based on Low Gain Avalanche Detectors (LGAD) a.k.a. UFSD needed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LGAD have an additional deep implant layer to create locally a high electric field to initiate an avalanche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First tests performed successfully at MedAustron reaching 40ps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System concept currently studied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Taking advantage of developments of MTD layer of CMS Upgrade (and FCC later)</a:t>
            </a:r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EEA57CDD-1087-F445-B55F-76A15C05C11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98602" y="3109696"/>
            <a:ext cx="4038600" cy="1183571"/>
          </a:xfr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661AF04-1C71-A646-821B-B6AA18E68A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20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EE69A77-3F62-6549-816F-078D7BC78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0C4BA4A-EB76-9546-BEAE-9DACADC1BB6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E2223DF-D1CD-104C-B6AA-77C4569C47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44624"/>
            <a:ext cx="9144000" cy="720080"/>
          </a:xfrm>
        </p:spPr>
        <p:txBody>
          <a:bodyPr/>
          <a:lstStyle/>
          <a:p>
            <a:r>
              <a:rPr lang="en-US" dirty="0" err="1"/>
              <a:t>pCT</a:t>
            </a:r>
            <a:r>
              <a:rPr lang="en-US" dirty="0"/>
              <a:t> calorimeter upgrade</a:t>
            </a:r>
          </a:p>
        </p:txBody>
      </p:sp>
      <p:pic>
        <p:nvPicPr>
          <p:cNvPr id="12" name="Inhaltsplatzhalter 11">
            <a:extLst>
              <a:ext uri="{FF2B5EF4-FFF2-40B4-BE49-F238E27FC236}">
                <a16:creationId xmlns:a16="http://schemas.microsoft.com/office/drawing/2014/main" id="{8AAAEDB9-34B1-5342-BD5A-07DE8ED29BCC}"/>
              </a:ext>
            </a:extLst>
          </p:cNvPr>
          <p:cNvPicPr>
            <a:picLocks noGrp="1" noChangeAspect="1"/>
          </p:cNvPicPr>
          <p:nvPr>
            <p:ph sz="half" idx="14"/>
          </p:nvPr>
        </p:nvPicPr>
        <p:blipFill>
          <a:blip r:embed="rId4"/>
          <a:stretch>
            <a:fillRect/>
          </a:stretch>
        </p:blipFill>
        <p:spPr>
          <a:xfrm>
            <a:off x="4810219" y="4421395"/>
            <a:ext cx="2683202" cy="2145576"/>
          </a:xfr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43F06918-9CA6-154C-8112-7EDB617534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1" r="18500" b="9836"/>
          <a:stretch/>
        </p:blipFill>
        <p:spPr bwMode="auto">
          <a:xfrm>
            <a:off x="7529533" y="4527634"/>
            <a:ext cx="1458942" cy="1637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72926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2BA983B-58E1-754C-8058-7E6381D7C1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HEPHY is very active detector development and well prepared for future detectors at FCC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Current projects: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CMS Phase-II Upgrades: Tracker and </a:t>
            </a:r>
            <a:r>
              <a:rPr lang="en-US" dirty="0" err="1"/>
              <a:t>HGCal</a:t>
            </a:r>
            <a:endParaRPr lang="en-US" dirty="0"/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Belle II: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Silicon Vertex Detector (installed 2019) with key contributions to electronics, mechanics, readout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Belle-II Upgrade (DMAPS-based currently starting)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Dark Matter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CRESST (with COSINUS, NUCLEUS)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DANAE: DEPFET Silicon sensor based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Medical application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Ion Imaging: Hardware setup and image reconstruction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Ideal test bed for new concepts (DMAPS, LGAD sensors,…)</a:t>
            </a:r>
            <a:br>
              <a:rPr lang="en-US" dirty="0"/>
            </a:br>
            <a:endParaRPr lang="en-US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Rich expertise in all aspects of detector development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Sensor Design, Simulation, Implementation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Detector Module design, assembly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Electronics &amp; FPGA design, hardware and firmware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Cleanroom laboratories with several test stands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Most recently: ASIC and DMAPS Sensor Design, Precision Timing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E75B0B5-10D5-E84E-9EC4-E0D4E35F47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21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73E241F-3E6C-844B-8BE3-83CA7810C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6CBC905-7637-6347-A0AE-6652FF55366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1DCA060-94FE-F640-8B7C-E54B22D7CC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40214525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FE61398E-AE60-7F4E-83FC-88AB0A043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0B0ADD8B-9120-5546-9CCB-822C967CA6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End.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7088D09-E706-F549-9D0A-88BA366C3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F7A4B499-D930-544D-B6E5-15F7D372E119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DC81C12-0DF6-DA41-9ED1-2E5970DF96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6C127A-6F19-D94F-8B76-56A22D13A708}" type="slidenum">
              <a:rPr lang="de-AT" smtClean="0"/>
              <a:pPr>
                <a:defRPr/>
              </a:pPr>
              <a:t>22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750430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6C127A-6F19-D94F-8B76-56A22D13A708}" type="slidenum">
              <a:rPr lang="de-AT" smtClean="0"/>
              <a:pPr>
                <a:defRPr/>
              </a:pPr>
              <a:t>23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LHC Roadmap</a:t>
            </a:r>
          </a:p>
        </p:txBody>
      </p:sp>
      <p:pic>
        <p:nvPicPr>
          <p:cNvPr id="16" name="Content Placeholder 8">
            <a:extLst>
              <a:ext uri="{FF2B5EF4-FFF2-40B4-BE49-F238E27FC236}">
                <a16:creationId xmlns:a16="http://schemas.microsoft.com/office/drawing/2014/main" id="{71AC3027-17DC-0749-B6FC-73CA331E6B6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tretch/>
        </p:blipFill>
        <p:spPr>
          <a:xfrm>
            <a:off x="5004048" y="998877"/>
            <a:ext cx="4089619" cy="1540142"/>
          </a:xfrm>
        </p:spPr>
      </p:pic>
      <p:sp>
        <p:nvSpPr>
          <p:cNvPr id="19" name="Inhaltsplatzhalter 18">
            <a:extLst>
              <a:ext uri="{FF2B5EF4-FFF2-40B4-BE49-F238E27FC236}">
                <a16:creationId xmlns:a16="http://schemas.microsoft.com/office/drawing/2014/main" id="{5DB3E595-5BAA-4748-ABC1-4F3C6F5325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9511" y="1124321"/>
            <a:ext cx="4667123" cy="525700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Most of our work is now for Phase-II Upgrades (LS3)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What is the next European project after HL-LHC?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HE-LHC, FCC, CLIC, ILC,…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Development for detector technologies need to start well in advance</a:t>
            </a:r>
            <a:br>
              <a:rPr lang="en-US" dirty="0"/>
            </a:b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European Strategy for Particle Physics Update 2020~2030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Scheduled for approval in 2020</a:t>
            </a:r>
          </a:p>
          <a:p>
            <a:pPr lvl="2">
              <a:lnSpc>
                <a:spcPct val="120000"/>
              </a:lnSpc>
            </a:pPr>
            <a:r>
              <a:rPr lang="de-AT" dirty="0"/>
              <a:t>Open Symposium May 2019 Granada (Spain)</a:t>
            </a:r>
            <a:endParaRPr lang="en-US" dirty="0"/>
          </a:p>
          <a:p>
            <a:pPr>
              <a:lnSpc>
                <a:spcPct val="120000"/>
              </a:lnSpc>
            </a:pPr>
            <a:endParaRPr lang="en-US" dirty="0"/>
          </a:p>
        </p:txBody>
      </p:sp>
      <p:pic>
        <p:nvPicPr>
          <p:cNvPr id="20" name="Inhaltsplatzhalter 17">
            <a:extLst>
              <a:ext uri="{FF2B5EF4-FFF2-40B4-BE49-F238E27FC236}">
                <a16:creationId xmlns:a16="http://schemas.microsoft.com/office/drawing/2014/main" id="{6E81EAA4-5B47-6149-B34F-0F7CB47F8DFA}"/>
              </a:ext>
            </a:extLst>
          </p:cNvPr>
          <p:cNvPicPr>
            <a:picLocks noGrp="1" noChangeAspect="1"/>
          </p:cNvPicPr>
          <p:nvPr>
            <p:ph sz="half" idx="14"/>
          </p:nvPr>
        </p:nvPicPr>
        <p:blipFill rotWithShape="1">
          <a:blip r:embed="rId3"/>
          <a:srcRect b="84671"/>
          <a:stretch/>
        </p:blipFill>
        <p:spPr>
          <a:xfrm>
            <a:off x="4846635" y="2706119"/>
            <a:ext cx="4034731" cy="370051"/>
          </a:xfrm>
        </p:spPr>
      </p:pic>
      <p:pic>
        <p:nvPicPr>
          <p:cNvPr id="21" name="Picture 2" descr="Attachment.png">
            <a:extLst>
              <a:ext uri="{FF2B5EF4-FFF2-40B4-BE49-F238E27FC236}">
                <a16:creationId xmlns:a16="http://schemas.microsoft.com/office/drawing/2014/main" id="{5EA10E50-EFB4-E044-995A-82DB01D0D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923" y="4855428"/>
            <a:ext cx="3783834" cy="170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Inhaltsplatzhalter 17">
            <a:extLst>
              <a:ext uri="{FF2B5EF4-FFF2-40B4-BE49-F238E27FC236}">
                <a16:creationId xmlns:a16="http://schemas.microsoft.com/office/drawing/2014/main" id="{C3471372-D9DD-7B44-A4FF-116915562C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294"/>
          <a:stretch/>
        </p:blipFill>
        <p:spPr bwMode="auto">
          <a:xfrm>
            <a:off x="4846635" y="3111725"/>
            <a:ext cx="4034731" cy="1586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69132B1E-138C-8443-8354-3CA716D4DD5C}"/>
              </a:ext>
            </a:extLst>
          </p:cNvPr>
          <p:cNvSpPr txBox="1"/>
          <p:nvPr/>
        </p:nvSpPr>
        <p:spPr>
          <a:xfrm>
            <a:off x="5364088" y="6025875"/>
            <a:ext cx="659155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FCC</a:t>
            </a:r>
          </a:p>
        </p:txBody>
      </p:sp>
    </p:spTree>
    <p:extLst>
      <p:ext uri="{BB962C8B-B14F-4D97-AF65-F5344CB8AC3E}">
        <p14:creationId xmlns:p14="http://schemas.microsoft.com/office/powerpoint/2010/main" val="1704082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397587" y="1490610"/>
            <a:ext cx="4248472" cy="4563748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                     is a CERN R&amp;D collaboration with currently </a:t>
            </a:r>
            <a:br>
              <a:rPr lang="en-US" dirty="0"/>
            </a:br>
            <a:r>
              <a:rPr lang="en-US" dirty="0"/>
              <a:t>63 institutes (370 authors)</a:t>
            </a:r>
          </a:p>
          <a:p>
            <a:pPr>
              <a:lnSpc>
                <a:spcPct val="120000"/>
              </a:lnSpc>
            </a:pPr>
            <a:r>
              <a:rPr lang="en-US" dirty="0"/>
              <a:t>Initially focused on radiation hardness of silicon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widened its scope, e.g. towards timing detectors (LGADs)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Recently started also HV-CMOS developments</a:t>
            </a:r>
            <a:br>
              <a:rPr lang="en-US" dirty="0"/>
            </a:b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Covers now all Si development paths we see important for future HEP detectors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Thus we joined RD50 in Dec 2017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24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CERN RD50 collaboration</a:t>
            </a:r>
          </a:p>
        </p:txBody>
      </p:sp>
      <p:pic>
        <p:nvPicPr>
          <p:cNvPr id="11" name="Inhaltsplatzhalter 10"/>
          <p:cNvPicPr>
            <a:picLocks noGrp="1" noChangeAspect="1"/>
          </p:cNvPicPr>
          <p:nvPr>
            <p:ph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742" y="981075"/>
            <a:ext cx="3982434" cy="2986826"/>
          </a:xfrm>
        </p:spPr>
      </p:pic>
      <p:pic>
        <p:nvPicPr>
          <p:cNvPr id="12" name="Picture 2" descr="ttachmen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87" y="1009188"/>
            <a:ext cx="1403648" cy="845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ttachment.jpeg"/>
          <p:cNvPicPr>
            <a:picLocks noGrp="1" noChangeAspect="1" noChangeArrowheads="1"/>
          </p:cNvPicPr>
          <p:nvPr>
            <p:ph idx="1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697692"/>
            <a:ext cx="2490295" cy="1684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feld 12"/>
          <p:cNvSpPr txBox="1"/>
          <p:nvPr/>
        </p:nvSpPr>
        <p:spPr>
          <a:xfrm>
            <a:off x="5148064" y="4222829"/>
            <a:ext cx="37375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Weightfield2 (1</a:t>
            </a:r>
            <a:r>
              <a:rPr lang="en-US" baseline="30000" dirty="0"/>
              <a:t>st</a:t>
            </a:r>
            <a:r>
              <a:rPr lang="en-US" dirty="0"/>
              <a:t> version created at</a:t>
            </a:r>
          </a:p>
          <a:p>
            <a:r>
              <a:rPr lang="en-US" dirty="0"/>
              <a:t>HEPHY):</a:t>
            </a:r>
          </a:p>
        </p:txBody>
      </p:sp>
    </p:spTree>
    <p:extLst>
      <p:ext uri="{BB962C8B-B14F-4D97-AF65-F5344CB8AC3E}">
        <p14:creationId xmlns:p14="http://schemas.microsoft.com/office/powerpoint/2010/main" val="41444344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61F2EDB-3B32-EE42-AE77-016640517C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980729"/>
            <a:ext cx="5400600" cy="2953293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b="1" dirty="0"/>
              <a:t>CMS is planning to build a High Granularity Calorimeter for Phase-II at HL-LHC</a:t>
            </a:r>
          </a:p>
          <a:p>
            <a:pPr>
              <a:lnSpc>
                <a:spcPct val="120000"/>
              </a:lnSpc>
            </a:pPr>
            <a:r>
              <a:rPr lang="en-US" sz="3200" dirty="0"/>
              <a:t>Covering </a:t>
            </a:r>
            <a:r>
              <a:rPr lang="el-GR" sz="3200" dirty="0"/>
              <a:t>1.5 &lt; η &lt; 3.0</a:t>
            </a:r>
            <a:endParaRPr lang="en-US" sz="3200" dirty="0"/>
          </a:p>
          <a:p>
            <a:pPr>
              <a:lnSpc>
                <a:spcPct val="120000"/>
              </a:lnSpc>
            </a:pPr>
            <a:r>
              <a:rPr lang="en-US" sz="3200" dirty="0"/>
              <a:t>Features unprecedented transverse and longitudinal segmentation</a:t>
            </a:r>
            <a:endParaRPr lang="en-US" b="1" dirty="0"/>
          </a:p>
          <a:p>
            <a:pPr lvl="1">
              <a:lnSpc>
                <a:spcPct val="120000"/>
              </a:lnSpc>
            </a:pPr>
            <a:r>
              <a:rPr lang="en-US" sz="2900" dirty="0"/>
              <a:t>Silicon in high radiation areas</a:t>
            </a:r>
          </a:p>
          <a:p>
            <a:pPr lvl="1">
              <a:lnSpc>
                <a:spcPct val="120000"/>
              </a:lnSpc>
            </a:pPr>
            <a:r>
              <a:rPr lang="en-US" sz="2900" dirty="0"/>
              <a:t>Scintillating tiles in the low-radiation region of CE-H (Mixed Silicon-Scintillator cassettes)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C96E3F0-3FF8-CD4E-84BD-13BC6ACFB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DF47ED9-65FC-4241-9C2A-9B46EEDA6659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6C22E0C-AF38-3A40-8FD1-DD1D054AB6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708" b="71326"/>
          <a:stretch/>
        </p:blipFill>
        <p:spPr>
          <a:xfrm>
            <a:off x="144264" y="4477122"/>
            <a:ext cx="3580722" cy="2039066"/>
          </a:xfrm>
          <a:prstGeom prst="rect">
            <a:avLst/>
          </a:prstGeom>
        </p:spPr>
      </p:pic>
      <p:pic>
        <p:nvPicPr>
          <p:cNvPr id="8" name="Picture 2" descr="Attachment.png">
            <a:extLst>
              <a:ext uri="{FF2B5EF4-FFF2-40B4-BE49-F238E27FC236}">
                <a16:creationId xmlns:a16="http://schemas.microsoft.com/office/drawing/2014/main" id="{71885EE2-CECA-E146-8947-BA7C5CC79B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282271"/>
            <a:ext cx="1509689" cy="2120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Attachment.png">
            <a:extLst>
              <a:ext uri="{FF2B5EF4-FFF2-40B4-BE49-F238E27FC236}">
                <a16:creationId xmlns:a16="http://schemas.microsoft.com/office/drawing/2014/main" id="{4EA6A6A7-E006-A245-9378-B0FCC47088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8693" y="3901962"/>
            <a:ext cx="2315858" cy="1292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9DDFEB46-14CC-0540-B557-C8ACC4A03183}"/>
              </a:ext>
            </a:extLst>
          </p:cNvPr>
          <p:cNvSpPr txBox="1"/>
          <p:nvPr/>
        </p:nvSpPr>
        <p:spPr>
          <a:xfrm>
            <a:off x="4020123" y="5542830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Cassettes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35BC1E4B-8A9F-614D-BE9D-61882FFD09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850" y="969283"/>
            <a:ext cx="3090872" cy="2974035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58637ABD-FC52-CD41-8112-9257A669A8D2}"/>
              </a:ext>
            </a:extLst>
          </p:cNvPr>
          <p:cNvSpPr txBox="1"/>
          <p:nvPr/>
        </p:nvSpPr>
        <p:spPr>
          <a:xfrm>
            <a:off x="6156176" y="3379255"/>
            <a:ext cx="96781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b="1" dirty="0"/>
              <a:t>Silicon</a:t>
            </a:r>
            <a:endParaRPr lang="en-US" b="1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32EE32D-7CAA-7444-92EA-5045E3E49DB9}"/>
              </a:ext>
            </a:extLst>
          </p:cNvPr>
          <p:cNvSpPr txBox="1"/>
          <p:nvPr/>
        </p:nvSpPr>
        <p:spPr>
          <a:xfrm>
            <a:off x="6935371" y="1912013"/>
            <a:ext cx="136815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b="1" dirty="0" err="1"/>
              <a:t>Scintillator</a:t>
            </a:r>
            <a:endParaRPr lang="en-US" b="1" dirty="0"/>
          </a:p>
        </p:txBody>
      </p:sp>
      <p:pic>
        <p:nvPicPr>
          <p:cNvPr id="14" name="Picture 2" descr="Attachment.png">
            <a:extLst>
              <a:ext uri="{FF2B5EF4-FFF2-40B4-BE49-F238E27FC236}">
                <a16:creationId xmlns:a16="http://schemas.microsoft.com/office/drawing/2014/main" id="{A3B7C155-7E68-5246-A6D4-05130D323E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126079"/>
            <a:ext cx="2404642" cy="2396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1701C6AB-82D0-D44E-BA6F-B3E43062EA8E}"/>
              </a:ext>
            </a:extLst>
          </p:cNvPr>
          <p:cNvSpPr txBox="1"/>
          <p:nvPr/>
        </p:nvSpPr>
        <p:spPr>
          <a:xfrm>
            <a:off x="7380312" y="4477122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Silicon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5A0C412-A84A-D84C-A457-BC2B4A59DC44}"/>
              </a:ext>
            </a:extLst>
          </p:cNvPr>
          <p:cNvSpPr txBox="1"/>
          <p:nvPr/>
        </p:nvSpPr>
        <p:spPr>
          <a:xfrm>
            <a:off x="7766000" y="5912162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Scintillators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B58A5A-E963-374B-933E-1533796824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25</a:t>
            </a:fld>
            <a:endParaRPr lang="de-AT"/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5570F7F6-21FE-F24D-8342-E083AB064F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75656" y="44624"/>
            <a:ext cx="6264696" cy="720080"/>
          </a:xfrm>
        </p:spPr>
        <p:txBody>
          <a:bodyPr/>
          <a:lstStyle/>
          <a:p>
            <a:r>
              <a:rPr lang="en-US" sz="2800" dirty="0"/>
              <a:t>CMS High Granularity Calorimeter</a:t>
            </a:r>
          </a:p>
        </p:txBody>
      </p:sp>
    </p:spTree>
    <p:extLst>
      <p:ext uri="{BB962C8B-B14F-4D97-AF65-F5344CB8AC3E}">
        <p14:creationId xmlns:p14="http://schemas.microsoft.com/office/powerpoint/2010/main" val="20753434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54BB0B6-9317-574C-9A11-B2069175AE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046185"/>
            <a:ext cx="4896544" cy="533556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err="1"/>
              <a:t>Fluence</a:t>
            </a:r>
            <a:r>
              <a:rPr lang="en-US" dirty="0"/>
              <a:t> is n-dominated </a:t>
            </a:r>
            <a:r>
              <a:rPr lang="en-US" dirty="0" err="1"/>
              <a:t>w.r.t</a:t>
            </a:r>
            <a:r>
              <a:rPr lang="en-US" dirty="0"/>
              <a:t>. charged hadrons (90%/10%)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No validated irradiation model in TCAD up to fluence of 10</a:t>
            </a:r>
            <a:r>
              <a:rPr lang="en-US" baseline="30000" dirty="0"/>
              <a:t>16 </a:t>
            </a:r>
            <a:r>
              <a:rPr lang="en-US" dirty="0" err="1"/>
              <a:t>n</a:t>
            </a:r>
            <a:r>
              <a:rPr lang="en-US" baseline="-25000" dirty="0" err="1"/>
              <a:t>eq</a:t>
            </a:r>
            <a:br>
              <a:rPr lang="en-US" dirty="0"/>
            </a:b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Deployment of thinner sensors in the higher ﬂuence regions of the calorimeter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improved charge collection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reduced leakage current</a:t>
            </a:r>
          </a:p>
          <a:p>
            <a:pPr>
              <a:lnSpc>
                <a:spcPct val="120000"/>
              </a:lnSpc>
            </a:pPr>
            <a:r>
              <a:rPr lang="en-US" dirty="0"/>
              <a:t>Typical signals in calorimeter much higher than MIPs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MIP sensitivity needed for energy calibration (e.g. isolated muons)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5FA8201-D59A-204F-99BE-1E245A7102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26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F81E4F0-59AC-234A-98A0-1CD762A26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77F0F85-C10F-9B4A-B538-EFBBE54B446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E749AE4-4D17-FE47-81F4-FB4C274A0C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Radiation Hardness</a:t>
            </a: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CDB47243-2CB0-4C46-93BB-A2D2CB272D0B}"/>
              </a:ext>
            </a:extLst>
          </p:cNvPr>
          <p:cNvGrpSpPr/>
          <p:nvPr/>
        </p:nvGrpSpPr>
        <p:grpSpPr>
          <a:xfrm>
            <a:off x="5940152" y="3600823"/>
            <a:ext cx="2871051" cy="2780928"/>
            <a:chOff x="5797614" y="1124744"/>
            <a:chExt cx="2871051" cy="2780928"/>
          </a:xfrm>
        </p:grpSpPr>
        <p:pic>
          <p:nvPicPr>
            <p:cNvPr id="8" name="Picture 2" descr="Attachment.png">
              <a:extLst>
                <a:ext uri="{FF2B5EF4-FFF2-40B4-BE49-F238E27FC236}">
                  <a16:creationId xmlns:a16="http://schemas.microsoft.com/office/drawing/2014/main" id="{89E9AB86-172B-FA4D-BF84-52C0655CF7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7614" y="1124744"/>
              <a:ext cx="2871051" cy="27809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2A549773-0334-AB49-9A61-FF2065D5639B}"/>
                </a:ext>
              </a:extLst>
            </p:cNvPr>
            <p:cNvSpPr/>
            <p:nvPr/>
          </p:nvSpPr>
          <p:spPr>
            <a:xfrm>
              <a:off x="6804248" y="1124744"/>
              <a:ext cx="98985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l-GR" dirty="0"/>
                <a:t>300 μ</a:t>
              </a:r>
              <a:r>
                <a:rPr lang="en-US" dirty="0"/>
                <a:t>m </a:t>
              </a: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FB1A70BE-7C05-2B43-A1F5-021408C210FB}"/>
                </a:ext>
              </a:extLst>
            </p:cNvPr>
            <p:cNvSpPr/>
            <p:nvPr/>
          </p:nvSpPr>
          <p:spPr>
            <a:xfrm>
              <a:off x="6804774" y="1819853"/>
              <a:ext cx="95891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120 </a:t>
              </a:r>
              <a:r>
                <a:rPr lang="el-GR" dirty="0"/>
                <a:t>μ</a:t>
              </a:r>
              <a:r>
                <a:rPr lang="en-US" dirty="0"/>
                <a:t>m</a:t>
              </a: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4192849A-F5C5-5F4C-B25E-7AEA745E4B36}"/>
                </a:ext>
              </a:extLst>
            </p:cNvPr>
            <p:cNvSpPr/>
            <p:nvPr/>
          </p:nvSpPr>
          <p:spPr>
            <a:xfrm>
              <a:off x="6804248" y="1450521"/>
              <a:ext cx="95891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200 </a:t>
              </a:r>
              <a:r>
                <a:rPr lang="el-GR" dirty="0"/>
                <a:t>μ</a:t>
              </a:r>
              <a:r>
                <a:rPr lang="en-US" dirty="0"/>
                <a:t>m</a:t>
              </a:r>
            </a:p>
          </p:txBody>
        </p:sp>
      </p:grpSp>
      <p:pic>
        <p:nvPicPr>
          <p:cNvPr id="12" name="Grafik 11">
            <a:extLst>
              <a:ext uri="{FF2B5EF4-FFF2-40B4-BE49-F238E27FC236}">
                <a16:creationId xmlns:a16="http://schemas.microsoft.com/office/drawing/2014/main" id="{1241A7FC-8EF2-C446-860B-BA6BC5AEE3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986" y="1046186"/>
            <a:ext cx="3682510" cy="2338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0067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Bild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256" y="2636912"/>
            <a:ext cx="3503717" cy="2060284"/>
          </a:xfrm>
          <a:prstGeom prst="rect">
            <a:avLst/>
          </a:prstGeom>
        </p:spPr>
      </p:pic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>
          <a:xfrm>
            <a:off x="179512" y="1052674"/>
            <a:ext cx="5338936" cy="525700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Access to </a:t>
            </a:r>
            <a:r>
              <a:rPr lang="en-US" dirty="0" err="1"/>
              <a:t>Triga</a:t>
            </a:r>
            <a:r>
              <a:rPr lang="en-US" dirty="0"/>
              <a:t> Mark II nuclear reactor at TU Vienna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Similar to JSI Ljubljana, but only 2x10 cm wide samples possible (no larger irradiation channel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Distance to HEPHY 30 minutes by car or public transport</a:t>
            </a:r>
            <a:br>
              <a:rPr lang="en-US" dirty="0"/>
            </a:b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Cold Chuck available at HEPHY for characterization of irradiated sensors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Self-made Peltier-based system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6”, to be upgraded to 8” for </a:t>
            </a:r>
            <a:r>
              <a:rPr lang="en-US" dirty="0" err="1"/>
              <a:t>HGCal</a:t>
            </a: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/>
              <a:t>Used for irradiation studies of Infineon sensors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Study to understand </a:t>
            </a:r>
            <a:r>
              <a:rPr lang="en-US" dirty="0" err="1"/>
              <a:t>E</a:t>
            </a:r>
            <a:r>
              <a:rPr lang="en-US" baseline="-25000" dirty="0" err="1"/>
              <a:t>eff</a:t>
            </a:r>
            <a:r>
              <a:rPr lang="en-US" dirty="0"/>
              <a:t> as current has to be scaled to +20°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27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Sensor Irradiation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90941" y="908720"/>
            <a:ext cx="1893418" cy="1733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Bild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468" y="4653136"/>
            <a:ext cx="3299603" cy="1917435"/>
          </a:xfrm>
          <a:prstGeom prst="rect">
            <a:avLst/>
          </a:prstGeom>
        </p:spPr>
      </p:pic>
      <p:pic>
        <p:nvPicPr>
          <p:cNvPr id="16" name="Bild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901" y="1554921"/>
            <a:ext cx="1622987" cy="1081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9899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2D166-4B4E-1D4A-B37C-EF6788C0A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PQC: Tracker &amp; </a:t>
            </a:r>
            <a:r>
              <a:rPr lang="en-US" dirty="0" err="1"/>
              <a:t>HGCal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AD777-B124-6F4C-918F-965C98E0D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993538"/>
            <a:ext cx="4824414" cy="5401022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PQC</a:t>
            </a:r>
            <a:r>
              <a:rPr lang="en-US" dirty="0"/>
              <a:t> - </a:t>
            </a:r>
            <a:r>
              <a:rPr lang="en-US" b="1" dirty="0"/>
              <a:t>P</a:t>
            </a:r>
            <a:r>
              <a:rPr lang="en-US" dirty="0"/>
              <a:t>rocess </a:t>
            </a:r>
            <a:r>
              <a:rPr lang="en-US" b="1" dirty="0"/>
              <a:t>Q</a:t>
            </a:r>
            <a:r>
              <a:rPr lang="en-US" dirty="0"/>
              <a:t>uality </a:t>
            </a:r>
            <a:r>
              <a:rPr lang="en-US" b="1" dirty="0"/>
              <a:t>C</a:t>
            </a:r>
            <a:r>
              <a:rPr lang="en-US" dirty="0"/>
              <a:t>ontrol: Use test structures to asses the quality (stability) of the production process</a:t>
            </a:r>
          </a:p>
          <a:p>
            <a:pPr lvl="1"/>
            <a:r>
              <a:rPr lang="en-US" dirty="0"/>
              <a:t>6” AC coupled (Tracker 2S and PS-s)</a:t>
            </a:r>
          </a:p>
          <a:p>
            <a:pPr lvl="1"/>
            <a:r>
              <a:rPr lang="en-US" dirty="0"/>
              <a:t>6” DC coupled (Tracker PS-p)</a:t>
            </a:r>
          </a:p>
          <a:p>
            <a:pPr lvl="1"/>
            <a:r>
              <a:rPr lang="en-US" dirty="0"/>
              <a:t>8” DC coupled (</a:t>
            </a:r>
            <a:r>
              <a:rPr lang="en-US" dirty="0" err="1"/>
              <a:t>HGCal</a:t>
            </a:r>
            <a:r>
              <a:rPr lang="en-US" dirty="0"/>
              <a:t>)</a:t>
            </a:r>
          </a:p>
          <a:p>
            <a:r>
              <a:rPr lang="en-US" dirty="0"/>
              <a:t>Same set of test structures on all wafers</a:t>
            </a:r>
          </a:p>
          <a:p>
            <a:r>
              <a:rPr lang="en-US" dirty="0"/>
              <a:t>Use </a:t>
            </a:r>
            <a:r>
              <a:rPr lang="en-US" dirty="0" err="1"/>
              <a:t>standardised</a:t>
            </a:r>
            <a:r>
              <a:rPr lang="en-US" dirty="0"/>
              <a:t> pattern of 20 connection pads: flute</a:t>
            </a:r>
          </a:p>
          <a:p>
            <a:pPr lvl="1"/>
            <a:r>
              <a:rPr lang="en-US" dirty="0"/>
              <a:t>Connect using </a:t>
            </a:r>
            <a:r>
              <a:rPr lang="en-US" dirty="0" err="1"/>
              <a:t>standardised</a:t>
            </a:r>
            <a:r>
              <a:rPr lang="en-US" dirty="0"/>
              <a:t> probe cards</a:t>
            </a:r>
          </a:p>
          <a:p>
            <a:pPr lvl="1"/>
            <a:r>
              <a:rPr lang="en-US" dirty="0"/>
              <a:t>Use switching to access all structures on one flute</a:t>
            </a:r>
          </a:p>
          <a:p>
            <a:pPr lvl="1"/>
            <a:r>
              <a:rPr lang="en-US" dirty="0"/>
              <a:t>Automatic movement to next flute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01FF0D-58DB-BA44-879B-83C76569F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  <a:endParaRPr lang="de-AT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6BED269-9C02-074C-B900-428D100129F0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  <a:endParaRPr lang="de-AT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5CD9554-2DB3-B142-B86F-4F8212493C21}"/>
              </a:ext>
            </a:extLst>
          </p:cNvPr>
          <p:cNvGrpSpPr/>
          <p:nvPr/>
        </p:nvGrpSpPr>
        <p:grpSpPr>
          <a:xfrm>
            <a:off x="5196271" y="2084476"/>
            <a:ext cx="1303929" cy="1260000"/>
            <a:chOff x="5127840" y="805485"/>
            <a:chExt cx="1941325" cy="1857208"/>
          </a:xfrm>
        </p:grpSpPr>
        <p:pic>
          <p:nvPicPr>
            <p:cNvPr id="4103" name="Picture 7">
              <a:extLst>
                <a:ext uri="{FF2B5EF4-FFF2-40B4-BE49-F238E27FC236}">
                  <a16:creationId xmlns:a16="http://schemas.microsoft.com/office/drawing/2014/main" id="{26DD5CE4-BF6F-3B4C-A2ED-D1628D70DAF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03" r="10977"/>
            <a:stretch/>
          </p:blipFill>
          <p:spPr bwMode="auto">
            <a:xfrm>
              <a:off x="5127840" y="805485"/>
              <a:ext cx="1941325" cy="18572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3548FED-0E57-C447-9E97-C5AE4803B7E8}"/>
                </a:ext>
              </a:extLst>
            </p:cNvPr>
            <p:cNvSpPr txBox="1"/>
            <p:nvPr/>
          </p:nvSpPr>
          <p:spPr>
            <a:xfrm>
              <a:off x="5446798" y="824077"/>
              <a:ext cx="6848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PS-s</a:t>
              </a:r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27EAE361-9C2D-A941-A8CA-A0D58E1241A0}"/>
                </a:ext>
              </a:extLst>
            </p:cNvPr>
            <p:cNvSpPr/>
            <p:nvPr/>
          </p:nvSpPr>
          <p:spPr>
            <a:xfrm>
              <a:off x="5220073" y="1124744"/>
              <a:ext cx="288032" cy="1224136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238C563C-9618-DE4E-A7F3-4936AC10F0A9}"/>
                </a:ext>
              </a:extLst>
            </p:cNvPr>
            <p:cNvSpPr/>
            <p:nvPr/>
          </p:nvSpPr>
          <p:spPr>
            <a:xfrm>
              <a:off x="6702744" y="1130024"/>
              <a:ext cx="288032" cy="1224136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57504AA-7D16-BF40-A0E0-A95B6EAD24A8}"/>
              </a:ext>
            </a:extLst>
          </p:cNvPr>
          <p:cNvGrpSpPr/>
          <p:nvPr/>
        </p:nvGrpSpPr>
        <p:grpSpPr>
          <a:xfrm>
            <a:off x="5159100" y="834995"/>
            <a:ext cx="1347055" cy="1260000"/>
            <a:chOff x="7092691" y="838864"/>
            <a:chExt cx="1941327" cy="1857210"/>
          </a:xfrm>
        </p:grpSpPr>
        <p:pic>
          <p:nvPicPr>
            <p:cNvPr id="4102" name="Picture 6">
              <a:extLst>
                <a:ext uri="{FF2B5EF4-FFF2-40B4-BE49-F238E27FC236}">
                  <a16:creationId xmlns:a16="http://schemas.microsoft.com/office/drawing/2014/main" id="{63F514AD-90A9-324D-A4EC-A6FB183E599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926" r="11754"/>
            <a:stretch/>
          </p:blipFill>
          <p:spPr bwMode="auto">
            <a:xfrm>
              <a:off x="7092691" y="838864"/>
              <a:ext cx="1941327" cy="18572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8DED8BB-7840-8D41-9733-15A2B5305AA3}"/>
                </a:ext>
              </a:extLst>
            </p:cNvPr>
            <p:cNvSpPr txBox="1"/>
            <p:nvPr/>
          </p:nvSpPr>
          <p:spPr>
            <a:xfrm>
              <a:off x="7474466" y="838864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2S</a:t>
              </a:r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928EB0EA-9EDC-3B4B-8C71-613E0D313D61}"/>
                </a:ext>
              </a:extLst>
            </p:cNvPr>
            <p:cNvSpPr/>
            <p:nvPr/>
          </p:nvSpPr>
          <p:spPr>
            <a:xfrm>
              <a:off x="7258587" y="1124744"/>
              <a:ext cx="288032" cy="1224136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9C45192E-E7B9-004E-8F93-189A632BC649}"/>
                </a:ext>
              </a:extLst>
            </p:cNvPr>
            <p:cNvSpPr/>
            <p:nvPr/>
          </p:nvSpPr>
          <p:spPr>
            <a:xfrm>
              <a:off x="8645239" y="1120017"/>
              <a:ext cx="288032" cy="1224136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E169953-D572-9642-97F1-4816A814DD07}"/>
              </a:ext>
            </a:extLst>
          </p:cNvPr>
          <p:cNvGrpSpPr/>
          <p:nvPr/>
        </p:nvGrpSpPr>
        <p:grpSpPr>
          <a:xfrm>
            <a:off x="6724557" y="759066"/>
            <a:ext cx="1807883" cy="1868721"/>
            <a:chOff x="5281615" y="3977093"/>
            <a:chExt cx="2546094" cy="260552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909C29C-2AF2-9144-AA70-E3480CBBCD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0614" b="88889" l="6504" r="94004">
                          <a14:foregroundMark x1="12638" y1="26783" x2="12638" y2="26783"/>
                          <a14:foregroundMark x1="15314" y1="23673" x2="15314" y2="23673"/>
                          <a14:foregroundMark x1="12223" y1="24005" x2="51753" y2="12355"/>
                          <a14:foregroundMark x1="51753" y1="12355" x2="71310" y2="13723"/>
                          <a14:foregroundMark x1="71310" y1="13723" x2="93266" y2="48964"/>
                          <a14:foregroundMark x1="93266" y1="48964" x2="91006" y2="66418"/>
                          <a14:foregroundMark x1="91006" y1="66418" x2="62085" y2="88640"/>
                          <a14:foregroundMark x1="62085" y1="88640" x2="43035" y2="88930"/>
                          <a14:foregroundMark x1="43035" y1="88930" x2="24400" y2="81633"/>
                          <a14:foregroundMark x1="24400" y1="81633" x2="15683" y2="65837"/>
                          <a14:foregroundMark x1="15683" y1="65837" x2="13792" y2="25415"/>
                          <a14:foregroundMark x1="7657" y1="33997" x2="4751" y2="51161"/>
                          <a14:foregroundMark x1="4751" y1="51161" x2="11393" y2="67496"/>
                          <a14:foregroundMark x1="11393" y1="67496" x2="24539" y2="81177"/>
                          <a14:foregroundMark x1="24539" y1="81177" x2="42435" y2="87811"/>
                          <a14:foregroundMark x1="42435" y1="87811" x2="63745" y2="88599"/>
                          <a14:foregroundMark x1="63745" y1="88599" x2="81319" y2="79229"/>
                          <a14:foregroundMark x1="81319" y1="79229" x2="94004" y2="44983"/>
                          <a14:foregroundMark x1="94004" y1="44983" x2="89483" y2="28358"/>
                          <a14:foregroundMark x1="89483" y1="28358" x2="76199" y2="16211"/>
                          <a14:foregroundMark x1="76199" y1="16211" x2="37454" y2="8997"/>
                          <a14:foregroundMark x1="37454" y1="8997" x2="18220" y2="15796"/>
                          <a14:foregroundMark x1="18220" y1="15796" x2="6919" y2="29436"/>
                          <a14:foregroundMark x1="6919" y1="29436" x2="6919" y2="34660"/>
                          <a14:foregroundMark x1="71079" y1="13391" x2="27537" y2="10614"/>
                          <a14:foregroundMark x1="27537" y1="10614" x2="6504" y2="32960"/>
                          <a14:foregroundMark x1="33625" y1="12355" x2="22186" y2="18864"/>
                          <a14:foregroundMark x1="41651" y1="10987" x2="65729" y2="11650"/>
                          <a14:foregroundMark x1="92851" y1="38806" x2="94004" y2="56177"/>
                          <a14:foregroundMark x1="94004" y1="56177" x2="87823" y2="72803"/>
                          <a14:foregroundMark x1="87823" y1="72803" x2="82565" y2="77612"/>
                        </a14:backgroundRemoval>
                      </a14:imgEffect>
                    </a14:imgLayer>
                  </a14:imgProps>
                </a:ext>
              </a:extLst>
            </a:blip>
            <a:srcRect t="3367" b="4651"/>
            <a:stretch/>
          </p:blipFill>
          <p:spPr>
            <a:xfrm>
              <a:off x="5281615" y="3977093"/>
              <a:ext cx="2546094" cy="2605520"/>
            </a:xfrm>
            <a:prstGeom prst="rect">
              <a:avLst/>
            </a:prstGeom>
          </p:spPr>
        </p:pic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0A55032F-92E4-9B42-8174-3E8684E58F9A}"/>
                </a:ext>
              </a:extLst>
            </p:cNvPr>
            <p:cNvSpPr/>
            <p:nvPr/>
          </p:nvSpPr>
          <p:spPr>
            <a:xfrm rot="1800000">
              <a:off x="5503556" y="4149080"/>
              <a:ext cx="288032" cy="1224136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6B888333-892E-DE40-99AB-43B52DCF079A}"/>
                </a:ext>
              </a:extLst>
            </p:cNvPr>
            <p:cNvSpPr/>
            <p:nvPr/>
          </p:nvSpPr>
          <p:spPr>
            <a:xfrm rot="1800000">
              <a:off x="7317737" y="5206265"/>
              <a:ext cx="288032" cy="1224136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F4D9BEC-2AB4-C247-97F7-4A2CE6930923}"/>
                </a:ext>
              </a:extLst>
            </p:cNvPr>
            <p:cNvSpPr txBox="1"/>
            <p:nvPr/>
          </p:nvSpPr>
          <p:spPr>
            <a:xfrm>
              <a:off x="6135010" y="4044114"/>
              <a:ext cx="1095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HGC HD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DA322A93-C2D2-674A-BFE7-26061937AD5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7951" b="27950"/>
          <a:stretch/>
        </p:blipFill>
        <p:spPr>
          <a:xfrm>
            <a:off x="6566435" y="2562760"/>
            <a:ext cx="2305807" cy="113128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ACD1B65-67DC-C247-A3A0-762A100F7E30}"/>
              </a:ext>
            </a:extLst>
          </p:cNvPr>
          <p:cNvSpPr txBox="1"/>
          <p:nvPr/>
        </p:nvSpPr>
        <p:spPr>
          <a:xfrm>
            <a:off x="7761356" y="2678542"/>
            <a:ext cx="1111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PQC Flutes</a:t>
            </a:r>
          </a:p>
        </p:txBody>
      </p:sp>
      <p:pic>
        <p:nvPicPr>
          <p:cNvPr id="27" name="Grafik 7" descr="Ein Bild, das drinnen, Objekt enthält.&#10;&#10;Automatisch generierte Beschreibung">
            <a:extLst>
              <a:ext uri="{FF2B5EF4-FFF2-40B4-BE49-F238E27FC236}">
                <a16:creationId xmlns:a16="http://schemas.microsoft.com/office/drawing/2014/main" id="{67A74FC8-B05B-B24D-B568-B809AC8640F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43" b="13076"/>
          <a:stretch/>
        </p:blipFill>
        <p:spPr>
          <a:xfrm>
            <a:off x="5585957" y="4748448"/>
            <a:ext cx="3457954" cy="1794180"/>
          </a:xfrm>
          <a:prstGeom prst="rect">
            <a:avLst/>
          </a:prstGeom>
        </p:spPr>
      </p:pic>
      <p:pic>
        <p:nvPicPr>
          <p:cNvPr id="28" name="Grafik 8">
            <a:extLst>
              <a:ext uri="{FF2B5EF4-FFF2-40B4-BE49-F238E27FC236}">
                <a16:creationId xmlns:a16="http://schemas.microsoft.com/office/drawing/2014/main" id="{F33842C7-DF36-184B-B117-F382720C391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04" t="27103" r="1928" b="13833"/>
          <a:stretch/>
        </p:blipFill>
        <p:spPr>
          <a:xfrm rot="10800000">
            <a:off x="6408726" y="3725479"/>
            <a:ext cx="1843588" cy="996319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F199ADD-4791-8641-90D6-B39D772FD8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8D50D2-570E-5741-B8A0-5264D420920A}" type="slidenum">
              <a:rPr lang="de-AT" smtClean="0"/>
              <a:pPr>
                <a:defRPr/>
              </a:pPr>
              <a:t>28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78381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wafer-size-history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6136" y="4247424"/>
            <a:ext cx="3096344" cy="139994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29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418968" cy="720080"/>
          </a:xfrm>
        </p:spPr>
        <p:txBody>
          <a:bodyPr/>
          <a:lstStyle/>
          <a:p>
            <a:r>
              <a:rPr lang="en-US" dirty="0">
                <a:effectLst/>
              </a:rPr>
              <a:t>DD with Industry</a:t>
            </a:r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91" t="9799" r="12586" b="6272"/>
          <a:stretch/>
        </p:blipFill>
        <p:spPr bwMode="auto">
          <a:xfrm>
            <a:off x="5292080" y="1376619"/>
            <a:ext cx="372568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251520" y="980728"/>
            <a:ext cx="5040560" cy="5472607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600" b="1" dirty="0"/>
              <a:t>Silicon is a key detector technology for future HEP experiments</a:t>
            </a:r>
          </a:p>
          <a:p>
            <a:pPr>
              <a:lnSpc>
                <a:spcPct val="120000"/>
              </a:lnSpc>
            </a:pPr>
            <a:r>
              <a:rPr lang="en-US" sz="1600" dirty="0"/>
              <a:t>All LHC experiment upgrades will use Silicon detectors</a:t>
            </a:r>
          </a:p>
          <a:p>
            <a:pPr>
              <a:lnSpc>
                <a:spcPct val="120000"/>
              </a:lnSpc>
            </a:pPr>
            <a:r>
              <a:rPr lang="en-US" sz="1600" dirty="0"/>
              <a:t>But Silicon detectors are a major cost driver</a:t>
            </a:r>
            <a:br>
              <a:rPr lang="en-US" sz="1600" dirty="0"/>
            </a:br>
            <a:endParaRPr lang="en-US" sz="16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1600" b="1" dirty="0"/>
              <a:t>Silicon detector areas used in HEP</a:t>
            </a:r>
          </a:p>
          <a:p>
            <a:pPr>
              <a:lnSpc>
                <a:spcPct val="120000"/>
              </a:lnSpc>
            </a:pPr>
            <a:r>
              <a:rPr lang="en-US" sz="1600" dirty="0"/>
              <a:t>From a few cm</a:t>
            </a:r>
            <a:r>
              <a:rPr lang="en-US" sz="1600" baseline="30000" dirty="0"/>
              <a:t>2</a:t>
            </a:r>
            <a:r>
              <a:rPr lang="en-US" sz="1600" dirty="0"/>
              <a:t> at NA11 up to 200 m</a:t>
            </a:r>
            <a:r>
              <a:rPr lang="en-US" sz="1600" baseline="30000" dirty="0"/>
              <a:t>2</a:t>
            </a:r>
            <a:r>
              <a:rPr lang="en-US" sz="1600" dirty="0"/>
              <a:t> (CMS)</a:t>
            </a:r>
          </a:p>
          <a:p>
            <a:pPr>
              <a:lnSpc>
                <a:spcPct val="120000"/>
              </a:lnSpc>
            </a:pPr>
            <a:r>
              <a:rPr lang="en-US" sz="1600" dirty="0"/>
              <a:t>Tracker Upgrades of CMS and ATLAS (~200 m</a:t>
            </a:r>
            <a:r>
              <a:rPr lang="en-US" sz="1600" baseline="30000" dirty="0"/>
              <a:t>2</a:t>
            </a:r>
            <a:r>
              <a:rPr lang="en-US" sz="1600" dirty="0"/>
              <a:t> each)</a:t>
            </a:r>
          </a:p>
          <a:p>
            <a:pPr>
              <a:lnSpc>
                <a:spcPct val="120000"/>
              </a:lnSpc>
            </a:pPr>
            <a:r>
              <a:rPr lang="en-US" sz="1600" dirty="0"/>
              <a:t>Significant increase for CMS Highly Granular Calorimeter (</a:t>
            </a:r>
            <a:r>
              <a:rPr lang="en-US" sz="1600" dirty="0" err="1"/>
              <a:t>HGCal</a:t>
            </a:r>
            <a:r>
              <a:rPr lang="en-US" sz="1600" dirty="0"/>
              <a:t>) by ~ 600 m</a:t>
            </a:r>
            <a:r>
              <a:rPr lang="en-US" sz="1600" baseline="30000" dirty="0"/>
              <a:t>2</a:t>
            </a:r>
            <a:br>
              <a:rPr lang="en-US" sz="1600" dirty="0"/>
            </a:br>
            <a:endParaRPr lang="en-US" sz="16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1600" b="1" dirty="0"/>
              <a:t>Wafer Sizes used for HEP detectors</a:t>
            </a:r>
          </a:p>
          <a:p>
            <a:pPr>
              <a:lnSpc>
                <a:spcPct val="120000"/>
              </a:lnSpc>
            </a:pPr>
            <a:r>
              <a:rPr lang="en-US" sz="1600" dirty="0"/>
              <a:t>NA11 started with 2-3 inches (1980)</a:t>
            </a:r>
          </a:p>
          <a:p>
            <a:pPr>
              <a:lnSpc>
                <a:spcPct val="120000"/>
              </a:lnSpc>
            </a:pPr>
            <a:r>
              <a:rPr lang="en-US" sz="1600" dirty="0"/>
              <a:t>Today 6 inch (150 mm) is standard </a:t>
            </a:r>
            <a:br>
              <a:rPr lang="en-US" sz="1600" dirty="0"/>
            </a:br>
            <a:r>
              <a:rPr lang="en-US" sz="1600" dirty="0"/>
              <a:t>(used by LHC Experiments) </a:t>
            </a:r>
            <a:br>
              <a:rPr lang="en-US" sz="1600" dirty="0"/>
            </a:br>
            <a:r>
              <a:rPr lang="en-US" sz="1600" dirty="0">
                <a:sym typeface="Wingdings"/>
              </a:rPr>
              <a:t> </a:t>
            </a:r>
            <a:r>
              <a:rPr lang="en-US" sz="1600" dirty="0"/>
              <a:t>Introduced in the industry in the 80ies</a:t>
            </a:r>
          </a:p>
          <a:p>
            <a:pPr>
              <a:lnSpc>
                <a:spcPct val="120000"/>
              </a:lnSpc>
            </a:pPr>
            <a:endParaRPr lang="en-US" sz="16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1600" b="1" dirty="0"/>
              <a:t>Producers</a:t>
            </a:r>
          </a:p>
          <a:p>
            <a:pPr>
              <a:lnSpc>
                <a:spcPct val="120000"/>
              </a:lnSpc>
            </a:pPr>
            <a:r>
              <a:rPr lang="en-US" sz="1600" dirty="0"/>
              <a:t>Only one high-quality high-volume producer available during LHC construction</a:t>
            </a:r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0293" y="5906780"/>
            <a:ext cx="3125693" cy="474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071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feld 24">
            <a:extLst>
              <a:ext uri="{FF2B5EF4-FFF2-40B4-BE49-F238E27FC236}">
                <a16:creationId xmlns:a16="http://schemas.microsoft.com/office/drawing/2014/main" id="{6EE557BC-35BB-C74F-9436-24FC76770DD6}"/>
              </a:ext>
            </a:extLst>
          </p:cNvPr>
          <p:cNvSpPr txBox="1"/>
          <p:nvPr/>
        </p:nvSpPr>
        <p:spPr>
          <a:xfrm>
            <a:off x="5533265" y="2198387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Intensity Frontier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5B2055E-5CB7-9A4D-B995-64EEBDD14434}"/>
              </a:ext>
            </a:extLst>
          </p:cNvPr>
          <p:cNvSpPr txBox="1"/>
          <p:nvPr/>
        </p:nvSpPr>
        <p:spPr>
          <a:xfrm>
            <a:off x="1597086" y="2143059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Energy Frontier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1CDED1E-BF6C-A546-978C-1E424BED4537}"/>
              </a:ext>
            </a:extLst>
          </p:cNvPr>
          <p:cNvSpPr txBox="1"/>
          <p:nvPr/>
        </p:nvSpPr>
        <p:spPr>
          <a:xfrm>
            <a:off x="1513729" y="4850810"/>
            <a:ext cx="19415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/>
              <a:t>Astroparticle</a:t>
            </a:r>
            <a:endParaRPr lang="en-US" dirty="0"/>
          </a:p>
          <a:p>
            <a:pPr algn="ctr"/>
            <a:r>
              <a:rPr lang="en-US" dirty="0"/>
              <a:t>(non-accelerator)</a:t>
            </a:r>
          </a:p>
          <a:p>
            <a:pPr algn="ctr"/>
            <a:r>
              <a:rPr lang="en-US" dirty="0"/>
              <a:t> Frontier</a:t>
            </a:r>
          </a:p>
        </p:txBody>
      </p:sp>
      <p:sp>
        <p:nvSpPr>
          <p:cNvPr id="19470" name="Footer Placeholder 1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Thomas Bergauer</a:t>
            </a:r>
            <a:endParaRPr lang="de-AT" dirty="0"/>
          </a:p>
        </p:txBody>
      </p:sp>
      <p:sp>
        <p:nvSpPr>
          <p:cNvPr id="19468" name="Date Placeholder 14"/>
          <p:cNvSpPr>
            <a:spLocks noGrp="1"/>
          </p:cNvSpPr>
          <p:nvPr>
            <p:ph type="dt" sz="half" idx="12"/>
          </p:nvPr>
        </p:nvSpPr>
        <p:spPr>
          <a:noFill/>
        </p:spPr>
        <p:txBody>
          <a:bodyPr/>
          <a:lstStyle/>
          <a:p>
            <a:r>
              <a:rPr lang="de-AT"/>
              <a:t>11 Oct 2021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Frontiers in HEP @ HEPHY</a:t>
            </a:r>
          </a:p>
        </p:txBody>
      </p:sp>
      <p:grpSp>
        <p:nvGrpSpPr>
          <p:cNvPr id="16" name="Gruppierung 15"/>
          <p:cNvGrpSpPr/>
          <p:nvPr/>
        </p:nvGrpSpPr>
        <p:grpSpPr>
          <a:xfrm>
            <a:off x="827584" y="1255705"/>
            <a:ext cx="3313850" cy="2215903"/>
            <a:chOff x="2862973" y="4182491"/>
            <a:chExt cx="3313850" cy="221590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2862973" y="4187435"/>
              <a:ext cx="3313850" cy="22109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>
              <a:spLocks noChangeArrowheads="1"/>
            </p:cNvSpPr>
            <p:nvPr/>
          </p:nvSpPr>
          <p:spPr bwMode="auto">
            <a:xfrm>
              <a:off x="2863890" y="4182491"/>
              <a:ext cx="3312933" cy="369332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56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</a:rPr>
                <a:t>CMS @ CERN</a:t>
              </a:r>
            </a:p>
          </p:txBody>
        </p:sp>
      </p:grpSp>
      <p:grpSp>
        <p:nvGrpSpPr>
          <p:cNvPr id="15" name="Gruppierung 14"/>
          <p:cNvGrpSpPr/>
          <p:nvPr/>
        </p:nvGrpSpPr>
        <p:grpSpPr>
          <a:xfrm>
            <a:off x="4789435" y="1260649"/>
            <a:ext cx="3390747" cy="2210959"/>
            <a:chOff x="9418887" y="1354278"/>
            <a:chExt cx="2536163" cy="174978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18887" y="1354278"/>
              <a:ext cx="2536163" cy="1749784"/>
            </a:xfrm>
            <a:prstGeom prst="rect">
              <a:avLst/>
            </a:prstGeom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4" name="TextBox 13"/>
            <p:cNvSpPr txBox="1">
              <a:spLocks noChangeArrowheads="1"/>
            </p:cNvSpPr>
            <p:nvPr/>
          </p:nvSpPr>
          <p:spPr bwMode="auto">
            <a:xfrm>
              <a:off x="9418887" y="1357815"/>
              <a:ext cx="2536162" cy="292295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56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>
                  <a:solidFill>
                    <a:schemeClr val="bg1"/>
                  </a:solidFill>
                </a:rPr>
                <a:t>Belle @ </a:t>
              </a:r>
              <a:r>
                <a:rPr lang="en-GB" dirty="0">
                  <a:solidFill>
                    <a:schemeClr val="bg1"/>
                  </a:solidFill>
                </a:rPr>
                <a:t>KEK</a:t>
              </a:r>
            </a:p>
          </p:txBody>
        </p:sp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D60F0348-48F3-1340-B595-AAA60D0E4102}"/>
              </a:ext>
            </a:extLst>
          </p:cNvPr>
          <p:cNvGrpSpPr/>
          <p:nvPr/>
        </p:nvGrpSpPr>
        <p:grpSpPr>
          <a:xfrm>
            <a:off x="809427" y="3929529"/>
            <a:ext cx="3312933" cy="2210199"/>
            <a:chOff x="828501" y="3950833"/>
            <a:chExt cx="3312933" cy="2210199"/>
          </a:xfrm>
        </p:grpSpPr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DD1B8F0C-0E36-A54C-BF23-673D80CB80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28501" y="3950833"/>
              <a:ext cx="3312933" cy="2210199"/>
            </a:xfrm>
            <a:prstGeom prst="rect">
              <a:avLst/>
            </a:prstGeom>
          </p:spPr>
        </p:pic>
        <p:sp>
          <p:nvSpPr>
            <p:cNvPr id="21" name="TextBox 13">
              <a:extLst>
                <a:ext uri="{FF2B5EF4-FFF2-40B4-BE49-F238E27FC236}">
                  <a16:creationId xmlns:a16="http://schemas.microsoft.com/office/drawing/2014/main" id="{AA11594C-F126-8E4C-BC43-2F617B93CB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501" y="5791700"/>
              <a:ext cx="3312933" cy="369332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56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</a:rPr>
                <a:t>CRESST @ LNGS</a:t>
              </a:r>
            </a:p>
          </p:txBody>
        </p: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81743371-61C8-5C4B-8685-D062A2846A80}"/>
              </a:ext>
            </a:extLst>
          </p:cNvPr>
          <p:cNvGrpSpPr/>
          <p:nvPr/>
        </p:nvGrpSpPr>
        <p:grpSpPr>
          <a:xfrm>
            <a:off x="4789435" y="3950073"/>
            <a:ext cx="3395734" cy="2210959"/>
            <a:chOff x="4789435" y="3950073"/>
            <a:chExt cx="3395734" cy="2210959"/>
          </a:xfrm>
        </p:grpSpPr>
        <p:pic>
          <p:nvPicPr>
            <p:cNvPr id="3074" name="Picture 2">
              <a:extLst>
                <a:ext uri="{FF2B5EF4-FFF2-40B4-BE49-F238E27FC236}">
                  <a16:creationId xmlns:a16="http://schemas.microsoft.com/office/drawing/2014/main" id="{BE905556-B7A4-6143-A789-C4EEECB6DF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9435" y="3950073"/>
              <a:ext cx="3395734" cy="22109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13">
              <a:extLst>
                <a:ext uri="{FF2B5EF4-FFF2-40B4-BE49-F238E27FC236}">
                  <a16:creationId xmlns:a16="http://schemas.microsoft.com/office/drawing/2014/main" id="{C9BD827E-F7EE-FE4A-BF47-72BA3248EB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9435" y="5822478"/>
              <a:ext cx="3390746" cy="338554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56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1600" dirty="0">
                  <a:solidFill>
                    <a:schemeClr val="bg1"/>
                  </a:solidFill>
                </a:rPr>
                <a:t>Medical Imaging @ </a:t>
              </a:r>
              <a:r>
                <a:rPr lang="en-GB" sz="1600" dirty="0" err="1">
                  <a:solidFill>
                    <a:schemeClr val="bg1"/>
                  </a:solidFill>
                </a:rPr>
                <a:t>MedAustron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FC772EA-7945-9E4D-B535-B7AB926040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943612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1E16CC2-450F-C347-B9EF-C3B69F8269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48889" y="1016463"/>
            <a:ext cx="4703147" cy="5401146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Currently using Double-sided strip sensors and FADC readout very similar to Belle-II SVD</a:t>
            </a:r>
          </a:p>
          <a:p>
            <a:pPr>
              <a:lnSpc>
                <a:spcPct val="120000"/>
              </a:lnSpc>
            </a:pPr>
            <a:r>
              <a:rPr lang="en-US" dirty="0"/>
              <a:t>Sensors: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Size: (2.56 × 5.12) cm</a:t>
            </a:r>
            <a:r>
              <a:rPr lang="en-US" baseline="30000" dirty="0"/>
              <a:t>2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Thickness: 300 µm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Pitch 50 / 100 µm (Strips: 512)</a:t>
            </a:r>
          </a:p>
          <a:p>
            <a:pPr>
              <a:lnSpc>
                <a:spcPct val="120000"/>
              </a:lnSpc>
            </a:pPr>
            <a:r>
              <a:rPr lang="en-US" dirty="0"/>
              <a:t>DAQ: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Readout chain APV </a:t>
            </a:r>
            <a:r>
              <a:rPr lang="en-US" dirty="0">
                <a:sym typeface="Wingdings" pitchFamily="2" charset="2"/>
              </a:rPr>
              <a:t> FADC  VME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ym typeface="Wingdings" pitchFamily="2" charset="2"/>
              </a:rPr>
              <a:t>Max. event rate: 500Hz 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ym typeface="Wingdings" pitchFamily="2" charset="2"/>
              </a:rPr>
              <a:t> 90 minutes to record one image with 1E6 tracks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ym typeface="Wingdings" pitchFamily="2" charset="2"/>
              </a:rPr>
              <a:t> 11 days for full </a:t>
            </a:r>
            <a:r>
              <a:rPr lang="en-US" dirty="0" err="1">
                <a:sym typeface="Wingdings" pitchFamily="2" charset="2"/>
              </a:rPr>
              <a:t>iCT</a:t>
            </a:r>
            <a:r>
              <a:rPr lang="en-US" dirty="0">
                <a:sym typeface="Wingdings" pitchFamily="2" charset="2"/>
              </a:rPr>
              <a:t> 3D reconstruction (many images under different angles)</a:t>
            </a:r>
          </a:p>
          <a:p>
            <a:pPr lvl="1">
              <a:lnSpc>
                <a:spcPct val="120000"/>
              </a:lnSpc>
            </a:pPr>
            <a:r>
              <a:rPr lang="en-US" dirty="0">
                <a:sym typeface="Wingdings" pitchFamily="2" charset="2"/>
              </a:rPr>
              <a:t>Planned short-term upgrade: Gbit Ethernet instead of VME readout to increase speed (will also implemented into SVD for speeding up local runs)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D8E786D-FFB3-7948-90C6-15EDAF0E74B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4C16C-BD16-7C44-832A-DE734755740D}" type="slidenum">
              <a:rPr lang="de-AT" smtClean="0"/>
              <a:pPr>
                <a:defRPr/>
              </a:pPr>
              <a:t>30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0E49B6-FA31-2B4E-B2BE-51CF8A962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B30BA86B-FF42-3C42-80AC-930E24777E4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12801662-5504-5044-ADB2-0DD3FCF619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14172" y="44624"/>
            <a:ext cx="5854172" cy="720080"/>
          </a:xfrm>
        </p:spPr>
        <p:txBody>
          <a:bodyPr/>
          <a:lstStyle/>
          <a:p>
            <a:r>
              <a:rPr lang="de-DE" dirty="0"/>
              <a:t>Ion Imaging </a:t>
            </a:r>
            <a:r>
              <a:rPr lang="de-DE" dirty="0" err="1"/>
              <a:t>Tracker</a:t>
            </a:r>
            <a:endParaRPr lang="de-DE" dirty="0"/>
          </a:p>
        </p:txBody>
      </p:sp>
      <p:pic>
        <p:nvPicPr>
          <p:cNvPr id="15" name="Inhaltsplatzhalter 14">
            <a:extLst>
              <a:ext uri="{FF2B5EF4-FFF2-40B4-BE49-F238E27FC236}">
                <a16:creationId xmlns:a16="http://schemas.microsoft.com/office/drawing/2014/main" id="{A05A5657-A06E-9B49-B472-507DEEB1382F}"/>
              </a:ext>
            </a:extLst>
          </p:cNvPr>
          <p:cNvPicPr>
            <a:picLocks noGrp="1" noChangeAspect="1"/>
          </p:cNvPicPr>
          <p:nvPr>
            <p:ph sz="half" idx="14"/>
          </p:nvPr>
        </p:nvPicPr>
        <p:blipFill rotWithShape="1">
          <a:blip r:embed="rId2"/>
          <a:srcRect l="30128" t="36851" r="9345" b="13761"/>
          <a:stretch/>
        </p:blipFill>
        <p:spPr>
          <a:xfrm>
            <a:off x="5464914" y="1165869"/>
            <a:ext cx="3067526" cy="2479156"/>
          </a:xfrm>
        </p:spPr>
      </p:pic>
      <p:pic>
        <p:nvPicPr>
          <p:cNvPr id="13" name="Inhaltsplatzhalter 12">
            <a:extLst>
              <a:ext uri="{FF2B5EF4-FFF2-40B4-BE49-F238E27FC236}">
                <a16:creationId xmlns:a16="http://schemas.microsoft.com/office/drawing/2014/main" id="{EF9B60CB-0B88-6D4A-93EE-E0948868FD2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2308" b="63792" l="39894" r="93322"/>
                    </a14:imgEffect>
                  </a14:imgLayer>
                </a14:imgProps>
              </a:ext>
            </a:extLst>
          </a:blip>
          <a:srcRect l="33216" t="32711" r="6316" b="32272"/>
          <a:stretch/>
        </p:blipFill>
        <p:spPr>
          <a:xfrm>
            <a:off x="5464914" y="893996"/>
            <a:ext cx="3430198" cy="1853991"/>
          </a:xfrm>
        </p:spPr>
      </p:pic>
      <p:sp>
        <p:nvSpPr>
          <p:cNvPr id="16" name="Inhaltsplatzhalter 7">
            <a:extLst>
              <a:ext uri="{FF2B5EF4-FFF2-40B4-BE49-F238E27FC236}">
                <a16:creationId xmlns:a16="http://schemas.microsoft.com/office/drawing/2014/main" id="{8708A1F6-5B42-9C46-9A6A-290E3C1D5B32}"/>
              </a:ext>
            </a:extLst>
          </p:cNvPr>
          <p:cNvSpPr txBox="1">
            <a:spLocks/>
          </p:cNvSpPr>
          <p:nvPr/>
        </p:nvSpPr>
        <p:spPr bwMode="auto">
          <a:xfrm>
            <a:off x="4952036" y="3824773"/>
            <a:ext cx="4038600" cy="2592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rgbClr val="0061A0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rgbClr val="0061A0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rgbClr val="0061A0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rgbClr val="0061A0"/>
                </a:solidFill>
                <a:latin typeface="+mn-lt"/>
                <a:ea typeface="+mn-ea"/>
              </a:defRPr>
            </a:lvl9pPr>
          </a:lstStyle>
          <a:p>
            <a:r>
              <a:rPr lang="en-US" kern="0" dirty="0"/>
              <a:t>Particle rates for clinical use (10</a:t>
            </a:r>
            <a:r>
              <a:rPr lang="en-US" kern="0" baseline="30000" dirty="0"/>
              <a:t>9</a:t>
            </a:r>
            <a:r>
              <a:rPr lang="en-US" kern="0" dirty="0"/>
              <a:t> particles/s) are too high for both </a:t>
            </a:r>
          </a:p>
          <a:p>
            <a:pPr lvl="1"/>
            <a:r>
              <a:rPr lang="en-US" kern="0" dirty="0"/>
              <a:t>detectors (ghost, pile-up) and </a:t>
            </a:r>
          </a:p>
          <a:p>
            <a:pPr lvl="1"/>
            <a:r>
              <a:rPr lang="en-US" kern="0" dirty="0"/>
              <a:t>readout (trigger rate max 100kHz)</a:t>
            </a:r>
          </a:p>
          <a:p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10060376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F116DAF2-7F72-8C43-A732-29D27BEEDD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488" y="1048706"/>
            <a:ext cx="5040560" cy="280910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CMS currently sees 32 pp collisions per event (pile-up) in average</a:t>
            </a:r>
            <a:br>
              <a:rPr lang="en-US" dirty="0"/>
            </a:b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CMS will suffer from a pile-up of ~200 collisions per event at HL-LHC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Too many ambiguities for vertexing and track reconstruction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170CEE1-9B11-E145-B885-66B2A412B8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6C127A-6F19-D94F-8B76-56A22D13A708}" type="slidenum">
              <a:rPr lang="de-AT" smtClean="0"/>
              <a:pPr>
                <a:defRPr/>
              </a:pPr>
              <a:t>31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698FD77-5B70-3B48-96AD-0A2B1E379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A6D1707-EB17-4840-B54D-8761918A4338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44689C6-501D-1A4F-B947-C937FAFEEE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Tracking in 4D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AFBF0604-05C9-5D43-8E9A-6A627532EB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854" b="31912"/>
          <a:stretch/>
        </p:blipFill>
        <p:spPr>
          <a:xfrm>
            <a:off x="611560" y="3857807"/>
            <a:ext cx="8035048" cy="2271973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EAA2E512-CA10-4048-AAB7-88A8DD7410B0}"/>
              </a:ext>
            </a:extLst>
          </p:cNvPr>
          <p:cNvSpPr txBox="1"/>
          <p:nvPr/>
        </p:nvSpPr>
        <p:spPr>
          <a:xfrm>
            <a:off x="522079" y="6160341"/>
            <a:ext cx="3916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Real event with pile-up of 78 in CMS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48255F95-7926-D440-858D-03462AEDB7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175" y="980728"/>
            <a:ext cx="3615825" cy="2711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4442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F116DAF2-7F72-8C43-A732-29D27BEEDD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980729"/>
            <a:ext cx="8712968" cy="1152127"/>
          </a:xfrm>
        </p:spPr>
        <p:txBody>
          <a:bodyPr>
            <a:normAutofit/>
          </a:bodyPr>
          <a:lstStyle/>
          <a:p>
            <a:r>
              <a:rPr lang="de-AT" dirty="0"/>
              <a:t>„Tracking in 4D“ </a:t>
            </a:r>
            <a:r>
              <a:rPr lang="de-AT" dirty="0" err="1"/>
              <a:t>allows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reduce</a:t>
            </a:r>
            <a:r>
              <a:rPr lang="de-AT" dirty="0"/>
              <a:t> pile-</a:t>
            </a:r>
            <a:r>
              <a:rPr lang="de-AT" dirty="0" err="1"/>
              <a:t>up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HL-LHC </a:t>
            </a:r>
            <a:r>
              <a:rPr lang="de-AT" dirty="0" err="1"/>
              <a:t>area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current</a:t>
            </a:r>
            <a:r>
              <a:rPr lang="de-AT" dirty="0"/>
              <a:t> </a:t>
            </a:r>
            <a:r>
              <a:rPr lang="de-AT" dirty="0" err="1"/>
              <a:t>levels</a:t>
            </a:r>
            <a:endParaRPr lang="de-AT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170CEE1-9B11-E145-B885-66B2A412B8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6C127A-6F19-D94F-8B76-56A22D13A708}" type="slidenum">
              <a:rPr lang="de-AT" smtClean="0"/>
              <a:pPr>
                <a:defRPr/>
              </a:pPr>
              <a:t>32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698FD77-5B70-3B48-96AD-0A2B1E379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A6D1707-EB17-4840-B54D-8761918A4338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344689C6-501D-1A4F-B947-C937FAFEEE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Tracking in 4D</a:t>
            </a:r>
          </a:p>
        </p:txBody>
      </p:sp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97D3869E-F309-E248-83D1-0F823A48E879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2"/>
          <a:stretch>
            <a:fillRect/>
          </a:stretch>
        </p:blipFill>
        <p:spPr>
          <a:xfrm>
            <a:off x="1120279" y="2636912"/>
            <a:ext cx="6903441" cy="3825657"/>
          </a:xfr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A3316867-B91B-9646-A45B-234C6DD7621B}"/>
              </a:ext>
            </a:extLst>
          </p:cNvPr>
          <p:cNvSpPr txBox="1"/>
          <p:nvPr/>
        </p:nvSpPr>
        <p:spPr>
          <a:xfrm>
            <a:off x="755576" y="2132499"/>
            <a:ext cx="6622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Simulation of pile-up of 200 and 30ps timing resolution of MTD:</a:t>
            </a:r>
          </a:p>
        </p:txBody>
      </p:sp>
    </p:spTree>
    <p:extLst>
      <p:ext uri="{BB962C8B-B14F-4D97-AF65-F5344CB8AC3E}">
        <p14:creationId xmlns:p14="http://schemas.microsoft.com/office/powerpoint/2010/main" val="15136562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3F08E8D6-6430-3342-BC72-FF58BF1C6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Tracking in 4D</a:t>
            </a:r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C8454318-A714-FB4C-88E6-4B8BB6C590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301" y="1700808"/>
            <a:ext cx="8979397" cy="4176464"/>
          </a:xfr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C76E0D8-780E-3C47-8F50-5DF191E0EE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33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E45ABFC-1FCA-A345-BB47-E09B6D1DF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9F587F1-58D4-8F41-BCCF-4C405EFD6A5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</p:spTree>
    <p:extLst>
      <p:ext uri="{BB962C8B-B14F-4D97-AF65-F5344CB8AC3E}">
        <p14:creationId xmlns:p14="http://schemas.microsoft.com/office/powerpoint/2010/main" val="34741840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A189CAF-19F7-6543-8CAC-40B2EFEAD5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1520" y="1187677"/>
            <a:ext cx="4759413" cy="5194073"/>
          </a:xfrm>
        </p:spPr>
        <p:txBody>
          <a:bodyPr>
            <a:normAutofit/>
          </a:bodyPr>
          <a:lstStyle/>
          <a:p>
            <a:r>
              <a:rPr lang="en-US" sz="2400" dirty="0"/>
              <a:t>Circular collider with 80-100 km circumference</a:t>
            </a:r>
          </a:p>
          <a:p>
            <a:pPr lvl="1"/>
            <a:r>
              <a:rPr lang="en-US" sz="2000" dirty="0"/>
              <a:t>Different flavors: FCC-</a:t>
            </a:r>
            <a:r>
              <a:rPr lang="en-US" sz="2000" dirty="0" err="1"/>
              <a:t>ee</a:t>
            </a:r>
            <a:r>
              <a:rPr lang="en-US" sz="2000" dirty="0"/>
              <a:t>, FCC-eh, FCC-</a:t>
            </a:r>
            <a:r>
              <a:rPr lang="en-US" sz="2000" dirty="0" err="1"/>
              <a:t>hh</a:t>
            </a:r>
            <a:br>
              <a:rPr lang="en-US" sz="2000" dirty="0"/>
            </a:br>
            <a:endParaRPr lang="en-US" sz="2000" dirty="0"/>
          </a:p>
          <a:p>
            <a:r>
              <a:rPr lang="en-US" sz="2400" dirty="0"/>
              <a:t>Detector concepts: scaled versions of ATLAS and CMS</a:t>
            </a:r>
          </a:p>
          <a:p>
            <a:pPr lvl="1"/>
            <a:r>
              <a:rPr lang="en-US" sz="2000" dirty="0"/>
              <a:t>Forward detectors up to </a:t>
            </a:r>
            <a:r>
              <a:rPr lang="en-US" sz="2000" dirty="0" err="1"/>
              <a:t>η</a:t>
            </a:r>
            <a:r>
              <a:rPr lang="en-US" sz="2000" dirty="0"/>
              <a:t>&lt;6</a:t>
            </a:r>
          </a:p>
          <a:p>
            <a:pPr lvl="1"/>
            <a:r>
              <a:rPr lang="en-US" sz="2000" dirty="0"/>
              <a:t>Tremendous particle fluence of ~6x10</a:t>
            </a:r>
            <a:r>
              <a:rPr lang="en-US" sz="2000" baseline="30000" dirty="0"/>
              <a:t>17</a:t>
            </a:r>
            <a:r>
              <a:rPr lang="en-US" sz="2000" dirty="0"/>
              <a:t> </a:t>
            </a:r>
            <a:r>
              <a:rPr lang="en-US" sz="2000" dirty="0" err="1"/>
              <a:t>n</a:t>
            </a:r>
            <a:r>
              <a:rPr lang="en-US" sz="2000" baseline="-25000" dirty="0" err="1"/>
              <a:t>eq</a:t>
            </a:r>
            <a:r>
              <a:rPr lang="en-US" sz="2000" baseline="-25000" dirty="0"/>
              <a:t> </a:t>
            </a:r>
            <a:r>
              <a:rPr lang="en-US" sz="2000" dirty="0"/>
              <a:t>cm</a:t>
            </a:r>
            <a:r>
              <a:rPr lang="en-US" sz="2000" baseline="30000" dirty="0"/>
              <a:t>-2 </a:t>
            </a:r>
            <a:r>
              <a:rPr lang="en-US" sz="2000" dirty="0"/>
              <a:t>&amp; TID ~0.4GGy 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b="1" dirty="0">
                <a:sym typeface="Wingdings" pitchFamily="2" charset="2"/>
              </a:rPr>
              <a:t>ultra-high radiation tolerant detectors</a:t>
            </a:r>
            <a:endParaRPr lang="en-US" sz="2000" b="1" dirty="0"/>
          </a:p>
          <a:p>
            <a:pPr lvl="1"/>
            <a:r>
              <a:rPr lang="en-US" sz="2000" dirty="0"/>
              <a:t>Pile up of 1000 mitigated by timing 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b="1" dirty="0">
                <a:sym typeface="Wingdings" pitchFamily="2" charset="2"/>
              </a:rPr>
              <a:t>ultra-fast detectors</a:t>
            </a:r>
            <a:endParaRPr lang="en-US" sz="2000" b="1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1E3CC3-25EA-BD48-A977-0DDFC724C9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4C16C-BD16-7C44-832A-DE734755740D}" type="slidenum">
              <a:rPr lang="de-AT" smtClean="0"/>
              <a:pPr>
                <a:defRPr/>
              </a:pPr>
              <a:t>34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66E32AC-C6A1-C848-B8AE-5F0D6411B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FB44D5C-919F-5E49-B53C-E5CBE8B034A5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FF13959-C476-104D-8F7F-3E59438457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Future Circular Collider</a:t>
            </a:r>
          </a:p>
        </p:txBody>
      </p:sp>
      <p:pic>
        <p:nvPicPr>
          <p:cNvPr id="9" name="Bild 8">
            <a:extLst>
              <a:ext uri="{FF2B5EF4-FFF2-40B4-BE49-F238E27FC236}">
                <a16:creationId xmlns:a16="http://schemas.microsoft.com/office/drawing/2014/main" id="{5BCE3D1A-8D74-B64D-ADA8-F26298D8927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0"/>
          <a:stretch/>
        </p:blipFill>
        <p:spPr>
          <a:xfrm>
            <a:off x="5332178" y="1462425"/>
            <a:ext cx="3585044" cy="1560078"/>
          </a:xfrm>
          <a:prstGeom prst="rect">
            <a:avLst/>
          </a:prstGeom>
        </p:spPr>
      </p:pic>
      <p:pic>
        <p:nvPicPr>
          <p:cNvPr id="10" name="Bild 11">
            <a:extLst>
              <a:ext uri="{FF2B5EF4-FFF2-40B4-BE49-F238E27FC236}">
                <a16:creationId xmlns:a16="http://schemas.microsoft.com/office/drawing/2014/main" id="{08038DE5-9204-314C-8C0A-D57CEF2CF32B}"/>
              </a:ext>
            </a:extLst>
          </p:cNvPr>
          <p:cNvPicPr>
            <a:picLocks noGrp="1" noChangeAspect="1"/>
          </p:cNvPicPr>
          <p:nvPr>
            <p:ph sz="half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3720225"/>
            <a:ext cx="4038600" cy="2454451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B36D2C79-718B-D74F-A8A3-E2AF2B8955D9}"/>
              </a:ext>
            </a:extLst>
          </p:cNvPr>
          <p:cNvSpPr/>
          <p:nvPr/>
        </p:nvSpPr>
        <p:spPr>
          <a:xfrm>
            <a:off x="5508104" y="2976792"/>
            <a:ext cx="226215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100" dirty="0" err="1">
                <a:latin typeface="FreeSans"/>
              </a:rPr>
              <a:t>Z.Drásal</a:t>
            </a:r>
            <a:r>
              <a:rPr lang="de-AT" sz="1100" dirty="0">
                <a:latin typeface="FreeSans"/>
              </a:rPr>
              <a:t>, Vertex 2017 Asturias Spain </a:t>
            </a:r>
            <a:endParaRPr lang="de-AT" sz="11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E2277FFE-826F-3A48-9486-439E9D8AF248}"/>
              </a:ext>
            </a:extLst>
          </p:cNvPr>
          <p:cNvSpPr/>
          <p:nvPr/>
        </p:nvSpPr>
        <p:spPr>
          <a:xfrm>
            <a:off x="5436096" y="6043871"/>
            <a:ext cx="226215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sz="1100" dirty="0" err="1">
                <a:latin typeface="FreeSans"/>
              </a:rPr>
              <a:t>Z.Drásal</a:t>
            </a:r>
            <a:r>
              <a:rPr lang="de-AT" sz="1100" dirty="0">
                <a:latin typeface="FreeSans"/>
              </a:rPr>
              <a:t>, Vertex 2017 Asturias Spain </a:t>
            </a:r>
            <a:endParaRPr lang="de-AT" sz="1100" dirty="0"/>
          </a:p>
        </p:txBody>
      </p:sp>
    </p:spTree>
    <p:extLst>
      <p:ext uri="{BB962C8B-B14F-4D97-AF65-F5344CB8AC3E}">
        <p14:creationId xmlns:p14="http://schemas.microsoft.com/office/powerpoint/2010/main" val="27097087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nhaltsplatzhalter 13">
            <a:extLst>
              <a:ext uri="{FF2B5EF4-FFF2-40B4-BE49-F238E27FC236}">
                <a16:creationId xmlns:a16="http://schemas.microsoft.com/office/drawing/2014/main" id="{143F0355-47B1-A34A-B30F-BBABA883C1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921330" y="2697929"/>
            <a:ext cx="1712152" cy="1284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D951F5E-E349-AB45-89FA-1C11C8DC96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56036" y="1113748"/>
            <a:ext cx="4358600" cy="5466667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Depleted Monolithic Active Pixel Sensors became available due to availability of: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HV processes in CMOS foundries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high resistivity bulk material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At a couple of foundries</a:t>
            </a:r>
            <a:br>
              <a:rPr lang="en-US" dirty="0"/>
            </a:br>
            <a:endParaRPr lang="en-US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Examples: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b="1" dirty="0"/>
              <a:t>MAPS: </a:t>
            </a:r>
            <a:r>
              <a:rPr lang="en-US" dirty="0"/>
              <a:t>Mimosa Series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Quite old, charge collection due diffusion only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Different foundries and processes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b="1" dirty="0"/>
              <a:t>DMAPS: </a:t>
            </a:r>
            <a:r>
              <a:rPr lang="en-US" i="1" dirty="0"/>
              <a:t>ALPIDE, MALTA</a:t>
            </a:r>
            <a:r>
              <a:rPr lang="en-US" dirty="0"/>
              <a:t> and </a:t>
            </a:r>
            <a:r>
              <a:rPr lang="en-US" i="1" dirty="0" err="1"/>
              <a:t>Monopix</a:t>
            </a:r>
            <a:endParaRPr lang="en-US" dirty="0"/>
          </a:p>
          <a:p>
            <a:pPr lvl="1"/>
            <a:r>
              <a:rPr lang="en-US" dirty="0" err="1"/>
              <a:t>TowerJazz</a:t>
            </a:r>
            <a:r>
              <a:rPr lang="en-US" dirty="0"/>
              <a:t> Imaging process, 6 metal layers, small (180 nm) feature size, deep p-well</a:t>
            </a:r>
          </a:p>
          <a:p>
            <a:pPr lvl="1"/>
            <a:r>
              <a:rPr lang="en-US" dirty="0"/>
              <a:t>Process modified to optimize charge collection</a:t>
            </a:r>
          </a:p>
          <a:p>
            <a:pPr lvl="1"/>
            <a:r>
              <a:rPr lang="en-US" dirty="0"/>
              <a:t>RD50 </a:t>
            </a:r>
            <a:r>
              <a:rPr lang="en-US" dirty="0" err="1"/>
              <a:t>Lfoundry</a:t>
            </a:r>
            <a:r>
              <a:rPr lang="en-US" dirty="0"/>
              <a:t> and others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Still R&amp;D issues to solve. E.g.: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Backplane metallization, biasing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Radiation hardness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Large sensors (stitching)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Thin, flexible silicon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D1BC7A0-9BC6-9943-ADB3-FC8CA4D9F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C723A06-865A-2249-AD2E-8219F19B49FA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CCAA51D-B0E2-4B47-92EC-00F46158104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44624"/>
            <a:ext cx="9144000" cy="720080"/>
          </a:xfrm>
        </p:spPr>
        <p:txBody>
          <a:bodyPr/>
          <a:lstStyle/>
          <a:p>
            <a:r>
              <a:rPr lang="en-US" dirty="0"/>
              <a:t>DMAPS (HV/HR-CMOS)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CBDBE5FE-C224-0C43-A2D6-D6330F9741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8378" y="1222294"/>
            <a:ext cx="4006704" cy="899292"/>
          </a:xfrm>
          <a:prstGeom prst="rect">
            <a:avLst/>
          </a:prstGeom>
        </p:spPr>
      </p:pic>
      <p:pic>
        <p:nvPicPr>
          <p:cNvPr id="14" name="Inhaltsplatzhalter 11">
            <a:extLst>
              <a:ext uri="{FF2B5EF4-FFF2-40B4-BE49-F238E27FC236}">
                <a16:creationId xmlns:a16="http://schemas.microsoft.com/office/drawing/2014/main" id="{98E73A2D-C766-5C4E-9BA3-E4ECAB5453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054045" y="2708920"/>
            <a:ext cx="1832169" cy="121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71591852-9BC1-734C-A394-363C586318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0604" y="4796617"/>
            <a:ext cx="3925385" cy="1441978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DB6BED28-3CE6-634D-A428-3EA53752874F}"/>
              </a:ext>
            </a:extLst>
          </p:cNvPr>
          <p:cNvSpPr txBox="1"/>
          <p:nvPr/>
        </p:nvSpPr>
        <p:spPr>
          <a:xfrm>
            <a:off x="7054045" y="2697930"/>
            <a:ext cx="1893467" cy="276999"/>
          </a:xfrm>
          <a:prstGeom prst="rect">
            <a:avLst/>
          </a:prstGeom>
          <a:solidFill>
            <a:schemeClr val="bg2">
              <a:lumMod val="75000"/>
              <a:alpha val="71692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Malta test at MedAustron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605133B7-338B-1041-9E99-1327887D51D2}"/>
              </a:ext>
            </a:extLst>
          </p:cNvPr>
          <p:cNvSpPr txBox="1"/>
          <p:nvPr/>
        </p:nvSpPr>
        <p:spPr>
          <a:xfrm>
            <a:off x="4932040" y="2697929"/>
            <a:ext cx="1712151" cy="276999"/>
          </a:xfrm>
          <a:prstGeom prst="rect">
            <a:avLst/>
          </a:prstGeom>
          <a:solidFill>
            <a:schemeClr val="bg2">
              <a:lumMod val="75000"/>
              <a:alpha val="71692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RD50-MPW1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27B16E76-2A68-0C46-A733-34DDB7024F9A}"/>
              </a:ext>
            </a:extLst>
          </p:cNvPr>
          <p:cNvSpPr txBox="1"/>
          <p:nvPr/>
        </p:nvSpPr>
        <p:spPr>
          <a:xfrm>
            <a:off x="4932040" y="4484098"/>
            <a:ext cx="20104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Modified </a:t>
            </a:r>
            <a:r>
              <a:rPr lang="en-US" sz="1100" dirty="0" err="1"/>
              <a:t>Towerjazz</a:t>
            </a:r>
            <a:r>
              <a:rPr lang="en-US" sz="1100" dirty="0"/>
              <a:t> process: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9E65F09A-970C-7841-A606-136924DCC3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4C16C-BD16-7C44-832A-DE734755740D}" type="slidenum">
              <a:rPr lang="de-AT" smtClean="0"/>
              <a:pPr>
                <a:defRPr/>
              </a:pPr>
              <a:t>35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820354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CAC2E36-E806-9842-8C4F-F7A55D5430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528" y="980605"/>
            <a:ext cx="5544616" cy="5401146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700" b="1" dirty="0"/>
              <a:t>Demand of detectors/chips for HEP still vanishingly small compared to big industry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Access through and help by proxies (</a:t>
            </a:r>
            <a:r>
              <a:rPr lang="en-US" dirty="0" err="1"/>
              <a:t>Europratice</a:t>
            </a:r>
            <a:r>
              <a:rPr lang="en-US" dirty="0"/>
              <a:t>, CERN,..) mandatory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b="1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 err="1"/>
              <a:t>Europractice</a:t>
            </a:r>
            <a:r>
              <a:rPr lang="en-US" b="1" dirty="0"/>
              <a:t> IC initiative: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Software services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Provides all necessary software tools for ASIC / FPGA development, chip simulation, verification, versioning (Cadence,…)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1600" dirty="0">
                <a:latin typeface="Courier" pitchFamily="2" charset="0"/>
                <a:hlinkClick r:id="rId2"/>
              </a:rPr>
              <a:t>http://</a:t>
            </a:r>
            <a:r>
              <a:rPr lang="en-US" sz="1600" dirty="0" err="1">
                <a:latin typeface="Courier" pitchFamily="2" charset="0"/>
                <a:hlinkClick r:id="rId2"/>
              </a:rPr>
              <a:t>www.europractice.stfc.ac.uk</a:t>
            </a:r>
            <a:r>
              <a:rPr lang="en-US" sz="1600" dirty="0">
                <a:latin typeface="Courier" pitchFamily="2" charset="0"/>
                <a:hlinkClick r:id="rId2"/>
              </a:rPr>
              <a:t>/</a:t>
            </a:r>
            <a:endParaRPr lang="en-US" sz="1600" dirty="0">
              <a:latin typeface="Courier" pitchFamily="2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Foundry access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Multi-project wafer runs organized by Europractice: cost-effective way for prototyping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1600" dirty="0">
                <a:latin typeface="Courier" pitchFamily="2" charset="0"/>
                <a:hlinkClick r:id="rId3"/>
              </a:rPr>
              <a:t>https://europractice-ic.com/</a:t>
            </a:r>
            <a:endParaRPr lang="en-US" sz="1600" dirty="0">
              <a:latin typeface="Courier" pitchFamily="2" charset="0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</a:pPr>
            <a:endParaRPr lang="en-US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700" b="1" dirty="0"/>
              <a:t>Different other foundry/process options: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TSMC 65nm via CERN frame contract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STM, </a:t>
            </a:r>
            <a:r>
              <a:rPr lang="en-US" dirty="0" err="1"/>
              <a:t>ONSemi</a:t>
            </a:r>
            <a:r>
              <a:rPr lang="en-US" dirty="0"/>
              <a:t>, AMS,.. via CMP </a:t>
            </a:r>
            <a:r>
              <a:rPr lang="en-US" sz="1600" dirty="0">
                <a:latin typeface="Courier" pitchFamily="2" charset="0"/>
                <a:hlinkClick r:id="rId4"/>
              </a:rPr>
              <a:t>https://mycmp.fr/</a:t>
            </a:r>
            <a:endParaRPr lang="en-US" dirty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endParaRPr lang="en-US" dirty="0"/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B775CA80-FA24-1A4F-A743-0C108A1786D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6012159" y="1009409"/>
            <a:ext cx="2905524" cy="2592388"/>
          </a:xfrm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342BEE7-8B01-DE45-AB72-E4E305B0A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DA74923A-5B1C-684A-90AD-5B144C404399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FC61CA3-23DF-E94D-9A52-8BBE947CB0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15616" y="44624"/>
            <a:ext cx="6974284" cy="720080"/>
          </a:xfrm>
        </p:spPr>
        <p:txBody>
          <a:bodyPr/>
          <a:lstStyle/>
          <a:p>
            <a:r>
              <a:rPr lang="en-US" dirty="0"/>
              <a:t>Access to Foundries and Tools</a:t>
            </a:r>
          </a:p>
        </p:txBody>
      </p:sp>
      <p:pic>
        <p:nvPicPr>
          <p:cNvPr id="12" name="Inhaltsplatzhalter 11">
            <a:extLst>
              <a:ext uri="{FF2B5EF4-FFF2-40B4-BE49-F238E27FC236}">
                <a16:creationId xmlns:a16="http://schemas.microsoft.com/office/drawing/2014/main" id="{10992673-5C10-574F-91FF-454302ECC63C}"/>
              </a:ext>
            </a:extLst>
          </p:cNvPr>
          <p:cNvPicPr>
            <a:picLocks noGrp="1" noChangeAspect="1"/>
          </p:cNvPicPr>
          <p:nvPr>
            <p:ph sz="half" idx="14"/>
          </p:nvPr>
        </p:nvPicPr>
        <p:blipFill>
          <a:blip r:embed="rId6"/>
          <a:stretch>
            <a:fillRect/>
          </a:stretch>
        </p:blipFill>
        <p:spPr>
          <a:xfrm>
            <a:off x="6012160" y="3803530"/>
            <a:ext cx="2905523" cy="2592387"/>
          </a:xfr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0797B4A-F18A-2A41-BE9D-02B650C978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4C16C-BD16-7C44-832A-DE734755740D}" type="slidenum">
              <a:rPr lang="de-AT" smtClean="0"/>
              <a:pPr>
                <a:defRPr/>
              </a:pPr>
              <a:t>36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78292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CDAE04B-512C-B24F-9168-FD131F9369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4727" y="1074520"/>
            <a:ext cx="4038600" cy="5401146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Typical setup consists of: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FPGA Evaluation board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Xilinx, </a:t>
            </a:r>
            <a:r>
              <a:rPr lang="en-US" dirty="0" err="1"/>
              <a:t>Trenz</a:t>
            </a:r>
            <a:r>
              <a:rPr lang="en-US" dirty="0"/>
              <a:t>, </a:t>
            </a:r>
            <a:r>
              <a:rPr lang="en-US" dirty="0" err="1"/>
              <a:t>Enclustra</a:t>
            </a:r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ASIC-specific chip board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Custom FPGA firmware written in VHDL/Verilog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SoC-Mini Linux distribution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Typically an ethernet connection to PC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Setup used for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R&amp;D, debugging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lab measurements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beam tests at </a:t>
            </a:r>
            <a:r>
              <a:rPr lang="en-US" dirty="0" err="1"/>
              <a:t>testbeam</a:t>
            </a:r>
            <a:r>
              <a:rPr lang="en-US" dirty="0"/>
              <a:t> facilities, e.g. CERN, MedAustron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A4BCEB1-4B5E-0343-AC14-8B12B8693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ED1124DD-293E-7248-BF63-C7277C5BA317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3E78A0D-5B70-844E-A69A-0F6EA71531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87624" y="44624"/>
            <a:ext cx="6902276" cy="720080"/>
          </a:xfrm>
        </p:spPr>
        <p:txBody>
          <a:bodyPr/>
          <a:lstStyle/>
          <a:p>
            <a:r>
              <a:rPr lang="en-US" dirty="0"/>
              <a:t>Hardware for Prototype tests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1416837-279C-9B44-ABE7-42B152871239}"/>
              </a:ext>
            </a:extLst>
          </p:cNvPr>
          <p:cNvPicPr>
            <a:picLocks noGrp="1" noChangeAspect="1" noChangeArrowheads="1"/>
          </p:cNvPicPr>
          <p:nvPr>
            <p:ph sz="half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163" y="4724831"/>
            <a:ext cx="4038600" cy="1563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page9image1815629840">
            <a:extLst>
              <a:ext uri="{FF2B5EF4-FFF2-40B4-BE49-F238E27FC236}">
                <a16:creationId xmlns:a16="http://schemas.microsoft.com/office/drawing/2014/main" id="{4B57D69B-5647-9943-A2A8-6711D2405A15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163" y="1074520"/>
            <a:ext cx="4038600" cy="3228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C16FBA13-D28D-E648-ADEA-482AA45C76A8}"/>
              </a:ext>
            </a:extLst>
          </p:cNvPr>
          <p:cNvSpPr txBox="1"/>
          <p:nvPr/>
        </p:nvSpPr>
        <p:spPr>
          <a:xfrm>
            <a:off x="4963171" y="1261446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Caribou System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031CE1D0-E62F-DC47-99EA-A730DA2F4CE9}"/>
              </a:ext>
            </a:extLst>
          </p:cNvPr>
          <p:cNvSpPr/>
          <p:nvPr/>
        </p:nvSpPr>
        <p:spPr>
          <a:xfrm>
            <a:off x="4856163" y="4432216"/>
            <a:ext cx="2192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dirty="0">
                <a:latin typeface="Calibri" panose="020F0502020204030204" pitchFamily="34" charset="0"/>
              </a:rPr>
              <a:t>BDAQ </a:t>
            </a:r>
            <a:r>
              <a:rPr lang="de-AT" dirty="0" err="1">
                <a:latin typeface="Calibri" panose="020F0502020204030204" pitchFamily="34" charset="0"/>
              </a:rPr>
              <a:t>readout</a:t>
            </a:r>
            <a:r>
              <a:rPr lang="de-AT" dirty="0">
                <a:latin typeface="Calibri" panose="020F0502020204030204" pitchFamily="34" charset="0"/>
              </a:rPr>
              <a:t> </a:t>
            </a:r>
            <a:r>
              <a:rPr lang="de-AT" dirty="0" err="1">
                <a:latin typeface="Calibri" panose="020F0502020204030204" pitchFamily="34" charset="0"/>
              </a:rPr>
              <a:t>board</a:t>
            </a:r>
            <a:r>
              <a:rPr lang="de-AT" dirty="0">
                <a:latin typeface="Calibri" panose="020F0502020204030204" pitchFamily="34" charset="0"/>
              </a:rPr>
              <a:t> </a:t>
            </a:r>
            <a:endParaRPr lang="de-AT" dirty="0">
              <a:effectLst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3EAA16E5-C86A-9A4D-94A2-FF22E57C352F}"/>
              </a:ext>
            </a:extLst>
          </p:cNvPr>
          <p:cNvSpPr/>
          <p:nvPr/>
        </p:nvSpPr>
        <p:spPr>
          <a:xfrm>
            <a:off x="7085370" y="4425614"/>
            <a:ext cx="21387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dirty="0">
                <a:latin typeface="Calibri" panose="020F0502020204030204" pitchFamily="34" charset="0"/>
              </a:rPr>
              <a:t>Monopix2 </a:t>
            </a:r>
            <a:r>
              <a:rPr lang="de-AT" dirty="0" err="1">
                <a:latin typeface="Calibri" panose="020F0502020204030204" pitchFamily="34" charset="0"/>
              </a:rPr>
              <a:t>chipboard</a:t>
            </a:r>
            <a:endParaRPr lang="de-AT" dirty="0">
              <a:effectLst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BE001D2-4592-4B47-AE33-B8DE6032E244}"/>
              </a:ext>
            </a:extLst>
          </p:cNvPr>
          <p:cNvSpPr txBox="1"/>
          <p:nvPr/>
        </p:nvSpPr>
        <p:spPr>
          <a:xfrm>
            <a:off x="4708006" y="1813630"/>
            <a:ext cx="12811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RD50 MPW2 </a:t>
            </a:r>
          </a:p>
          <a:p>
            <a:r>
              <a:rPr lang="en-US" sz="1400" dirty="0"/>
              <a:t>chipboard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90EB099-CA21-0342-9E9E-DFFC313C8E7E}"/>
              </a:ext>
            </a:extLst>
          </p:cNvPr>
          <p:cNvSpPr txBox="1"/>
          <p:nvPr/>
        </p:nvSpPr>
        <p:spPr>
          <a:xfrm>
            <a:off x="6137283" y="2041981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Main board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DA55004-460B-E645-9189-D3E85219EC79}"/>
              </a:ext>
            </a:extLst>
          </p:cNvPr>
          <p:cNvSpPr txBox="1"/>
          <p:nvPr/>
        </p:nvSpPr>
        <p:spPr>
          <a:xfrm>
            <a:off x="7073991" y="1057319"/>
            <a:ext cx="203587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FPGA evaluation board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0437BE6-B47F-B24C-BC05-3B802B1B2D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4C16C-BD16-7C44-832A-DE734755740D}" type="slidenum">
              <a:rPr lang="de-AT" smtClean="0"/>
              <a:pPr>
                <a:defRPr/>
              </a:pPr>
              <a:t>37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5471447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>
            <a:extLst>
              <a:ext uri="{FF2B5EF4-FFF2-40B4-BE49-F238E27FC236}">
                <a16:creationId xmlns:a16="http://schemas.microsoft.com/office/drawing/2014/main" id="{7FDBC10E-7A78-584E-8D62-2EB59F96C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60B742E2-33E0-6F42-B27E-DEE97B2B14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b="1" dirty="0"/>
              <a:t>The Intensity Frontier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6714F1B-CB40-5846-8333-432D00BE38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38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EF28379-0715-0C40-8E53-A7CE93BF8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FF536601-2C9B-124E-92DB-142194D7475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27 Feb 2020</a:t>
            </a:r>
          </a:p>
        </p:txBody>
      </p:sp>
      <p:grpSp>
        <p:nvGrpSpPr>
          <p:cNvPr id="15" name="Gruppierung 14">
            <a:extLst>
              <a:ext uri="{FF2B5EF4-FFF2-40B4-BE49-F238E27FC236}">
                <a16:creationId xmlns:a16="http://schemas.microsoft.com/office/drawing/2014/main" id="{5B5905ED-41A3-B640-84C7-ABA5CCFAD596}"/>
              </a:ext>
            </a:extLst>
          </p:cNvPr>
          <p:cNvGrpSpPr/>
          <p:nvPr/>
        </p:nvGrpSpPr>
        <p:grpSpPr>
          <a:xfrm>
            <a:off x="722313" y="1218041"/>
            <a:ext cx="3390747" cy="2210959"/>
            <a:chOff x="9418887" y="1354278"/>
            <a:chExt cx="2536163" cy="1749784"/>
          </a:xfrm>
        </p:grpSpPr>
        <p:pic>
          <p:nvPicPr>
            <p:cNvPr id="16" name="Picture 10">
              <a:extLst>
                <a:ext uri="{FF2B5EF4-FFF2-40B4-BE49-F238E27FC236}">
                  <a16:creationId xmlns:a16="http://schemas.microsoft.com/office/drawing/2014/main" id="{BFE87A5D-A1AB-1744-A285-879AD3E67D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18887" y="1354278"/>
              <a:ext cx="2536163" cy="1749784"/>
            </a:xfrm>
            <a:prstGeom prst="rect">
              <a:avLst/>
            </a:prstGeom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7" name="TextBox 13">
              <a:extLst>
                <a:ext uri="{FF2B5EF4-FFF2-40B4-BE49-F238E27FC236}">
                  <a16:creationId xmlns:a16="http://schemas.microsoft.com/office/drawing/2014/main" id="{B295DD36-CA35-F24B-807B-E94DC361A4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18887" y="1357815"/>
              <a:ext cx="2536162" cy="292295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56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>
                  <a:solidFill>
                    <a:schemeClr val="bg1"/>
                  </a:solidFill>
                </a:rPr>
                <a:t>Belle @ </a:t>
              </a:r>
              <a:r>
                <a:rPr lang="en-GB" dirty="0">
                  <a:solidFill>
                    <a:schemeClr val="bg1"/>
                  </a:solidFill>
                </a:rPr>
                <a:t>KEK</a:t>
              </a:r>
            </a:p>
          </p:txBody>
        </p:sp>
      </p:grp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5E184DBF-1906-9B44-928E-F92AF971F0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907966" y="947416"/>
            <a:ext cx="2236034" cy="1727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</p:spTree>
    <p:extLst>
      <p:ext uri="{BB962C8B-B14F-4D97-AF65-F5344CB8AC3E}">
        <p14:creationId xmlns:p14="http://schemas.microsoft.com/office/powerpoint/2010/main" val="20268618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3" descr="0000002a.projlum(2).gi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45" t="8620" r="4026" b="17369"/>
          <a:stretch/>
        </p:blipFill>
        <p:spPr>
          <a:xfrm>
            <a:off x="468313" y="3562178"/>
            <a:ext cx="4065701" cy="29484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SuperKEKB</a:t>
            </a:r>
            <a:r>
              <a:rPr lang="en-US" dirty="0"/>
              <a:t> / Belle II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12515" y="1078646"/>
            <a:ext cx="8215489" cy="2117202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kumimoji="1" lang="en-US" altLang="ja-JP" sz="1800" dirty="0" err="1">
                <a:ea typeface="ＭＳ Ｐゴシック" charset="-128"/>
                <a:cs typeface="ＭＳ Ｐゴシック" charset="-128"/>
                <a:sym typeface="Symbol" charset="2"/>
              </a:rPr>
              <a:t>SuperKEKB</a:t>
            </a:r>
            <a:r>
              <a:rPr kumimoji="1" lang="en-US" altLang="ja-JP" sz="1800" dirty="0">
                <a:ea typeface="ＭＳ Ｐゴシック" charset="-128"/>
                <a:cs typeface="ＭＳ Ｐゴシック" charset="-128"/>
                <a:sym typeface="Symbol" charset="2"/>
              </a:rPr>
              <a:t>: e</a:t>
            </a:r>
            <a:r>
              <a:rPr kumimoji="1" lang="en-US" altLang="ja-JP" sz="1800" baseline="30000" dirty="0">
                <a:ea typeface="ＭＳ Ｐゴシック" charset="-128"/>
                <a:cs typeface="ＭＳ Ｐゴシック" charset="-128"/>
                <a:sym typeface="Symbol" charset="2"/>
              </a:rPr>
              <a:t>-</a:t>
            </a:r>
            <a:r>
              <a:rPr kumimoji="1" lang="en-US" altLang="ja-JP" sz="1800" dirty="0">
                <a:ea typeface="ＭＳ Ｐゴシック" charset="-128"/>
                <a:cs typeface="ＭＳ Ｐゴシック" charset="-128"/>
                <a:sym typeface="Symbol" charset="2"/>
              </a:rPr>
              <a:t>/e</a:t>
            </a:r>
            <a:r>
              <a:rPr kumimoji="1" lang="en-US" altLang="ja-JP" sz="1800" baseline="30000" dirty="0">
                <a:ea typeface="ＭＳ Ｐゴシック" charset="-128"/>
                <a:cs typeface="ＭＳ Ｐゴシック" charset="-128"/>
                <a:sym typeface="Symbol" charset="2"/>
              </a:rPr>
              <a:t>+</a:t>
            </a:r>
            <a:r>
              <a:rPr kumimoji="1" lang="en-US" altLang="ja-JP" sz="1800" dirty="0">
                <a:ea typeface="ＭＳ Ｐゴシック" charset="-128"/>
                <a:cs typeface="ＭＳ Ｐゴシック" charset="-128"/>
                <a:sym typeface="Symbol" charset="2"/>
              </a:rPr>
              <a:t> collider at KEK, Tsukuba, Japan </a:t>
            </a:r>
            <a:r>
              <a:rPr kumimoji="1" lang="en-US" altLang="ja-JP" sz="1800" dirty="0">
                <a:ea typeface="ＭＳ Ｐゴシック" charset="-128"/>
                <a:cs typeface="ＭＳ Ｐゴシック" charset="-128"/>
                <a:sym typeface="Wingdings" panose="05000000000000000000" pitchFamily="2" charset="2"/>
              </a:rPr>
              <a:t> B factory</a:t>
            </a:r>
            <a:endParaRPr kumimoji="1" lang="en-US" altLang="ja-JP" sz="1800" dirty="0">
              <a:ea typeface="ＭＳ Ｐゴシック" charset="-128"/>
              <a:cs typeface="ＭＳ Ｐゴシック" charset="-128"/>
              <a:sym typeface="Symbol" charset="2"/>
            </a:endParaRPr>
          </a:p>
          <a:p>
            <a:pPr>
              <a:lnSpc>
                <a:spcPct val="110000"/>
              </a:lnSpc>
            </a:pPr>
            <a:r>
              <a:rPr kumimoji="1" lang="en-US" altLang="ja-JP" sz="1800" dirty="0">
                <a:ea typeface="ＭＳ Ｐゴシック" charset="-128"/>
                <a:cs typeface="ＭＳ Ｐゴシック" charset="-128"/>
                <a:sym typeface="Symbol" charset="2"/>
              </a:rPr>
              <a:t>40-fold increase in</a:t>
            </a:r>
            <a:r>
              <a:rPr kumimoji="1" lang="en-US" altLang="ja-JP" sz="1800" dirty="0">
                <a:ea typeface="ＭＳ Ｐゴシック" charset="-128"/>
                <a:cs typeface="ＭＳ Ｐゴシック" charset="-128"/>
              </a:rPr>
              <a:t> peak luminosity </a:t>
            </a:r>
            <a:r>
              <a:rPr kumimoji="1" lang="en-US" altLang="ja-JP" sz="1800" dirty="0">
                <a:ea typeface="ＭＳ Ｐゴシック" charset="-128"/>
                <a:cs typeface="ＭＳ Ｐゴシック" charset="-128"/>
                <a:sym typeface="Symbol" charset="2"/>
              </a:rPr>
              <a:t>to 810</a:t>
            </a:r>
            <a:r>
              <a:rPr kumimoji="1" lang="en-US" altLang="ja-JP" sz="1800" baseline="30000" dirty="0">
                <a:ea typeface="ＭＳ Ｐゴシック" charset="-128"/>
                <a:cs typeface="ＭＳ Ｐゴシック" charset="-128"/>
                <a:sym typeface="Symbol" charset="2"/>
              </a:rPr>
              <a:t>35 </a:t>
            </a:r>
            <a:r>
              <a:rPr kumimoji="1" lang="en-US" altLang="ja-JP" sz="1800" dirty="0">
                <a:ea typeface="ＭＳ Ｐゴシック" charset="-128"/>
                <a:cs typeface="ＭＳ Ｐゴシック" charset="-128"/>
                <a:sym typeface="Symbol" charset="2"/>
              </a:rPr>
              <a:t>cm</a:t>
            </a:r>
            <a:r>
              <a:rPr kumimoji="1" lang="en-US" altLang="ja-JP" sz="1800" baseline="30000" dirty="0">
                <a:ea typeface="ＭＳ Ｐゴシック" charset="-128"/>
                <a:cs typeface="ＭＳ Ｐゴシック" charset="-128"/>
                <a:sym typeface="Symbol" charset="2"/>
              </a:rPr>
              <a:t>-2</a:t>
            </a:r>
            <a:r>
              <a:rPr kumimoji="1" lang="en-US" altLang="ja-JP" sz="1800" dirty="0">
                <a:ea typeface="ＭＳ Ｐゴシック" charset="-128"/>
                <a:cs typeface="ＭＳ Ｐゴシック" charset="-128"/>
                <a:sym typeface="Symbol" charset="2"/>
              </a:rPr>
              <a:t>s</a:t>
            </a:r>
            <a:r>
              <a:rPr kumimoji="1" lang="en-US" altLang="ja-JP" sz="1800" baseline="30000" dirty="0">
                <a:ea typeface="ＭＳ Ｐゴシック" charset="-128"/>
                <a:cs typeface="ＭＳ Ｐゴシック" charset="-128"/>
                <a:sym typeface="Symbol" charset="2"/>
              </a:rPr>
              <a:t>-1</a:t>
            </a:r>
            <a:r>
              <a:rPr kumimoji="1" lang="en-US" altLang="ja-JP" sz="1800" dirty="0">
                <a:ea typeface="ＭＳ Ｐゴシック" charset="-128"/>
                <a:cs typeface="ＭＳ Ｐゴシック" charset="-128"/>
                <a:sym typeface="Symbol" charset="2"/>
              </a:rPr>
              <a:t>  110</a:t>
            </a:r>
            <a:r>
              <a:rPr kumimoji="1" lang="en-US" altLang="ja-JP" sz="1800" baseline="30000" dirty="0">
                <a:ea typeface="ＭＳ Ｐゴシック" charset="-128"/>
                <a:cs typeface="ＭＳ Ｐゴシック" charset="-128"/>
                <a:sym typeface="Symbol" charset="2"/>
              </a:rPr>
              <a:t>10</a:t>
            </a:r>
            <a:r>
              <a:rPr kumimoji="1" lang="en-US" altLang="ja-JP" sz="1800" dirty="0">
                <a:ea typeface="ＭＳ Ｐゴシック" charset="-128"/>
                <a:cs typeface="ＭＳ Ｐゴシック" charset="-128"/>
                <a:sym typeface="Symbol" charset="2"/>
              </a:rPr>
              <a:t> BB / year</a:t>
            </a:r>
          </a:p>
          <a:p>
            <a:pPr>
              <a:lnSpc>
                <a:spcPct val="110000"/>
              </a:lnSpc>
            </a:pPr>
            <a:r>
              <a:rPr kumimoji="1" lang="en-US" altLang="ja-JP" sz="1800" dirty="0">
                <a:ea typeface="ＭＳ Ｐゴシック" charset="-128"/>
                <a:cs typeface="ＭＳ Ｐゴシック" charset="-128"/>
                <a:sym typeface="Symbol" charset="2"/>
              </a:rPr>
              <a:t>50-fold increase in integrated luminosity until 2023 w.r.t. Belle</a:t>
            </a:r>
          </a:p>
          <a:p>
            <a:pPr>
              <a:lnSpc>
                <a:spcPct val="110000"/>
              </a:lnSpc>
            </a:pPr>
            <a:r>
              <a:rPr kumimoji="1" lang="en-US" altLang="ja-JP" sz="1800" dirty="0">
                <a:ea typeface="ＭＳ Ｐゴシック" charset="-128"/>
                <a:cs typeface="ＭＳ Ｐゴシック" charset="-128"/>
              </a:rPr>
              <a:t>Refurbishment of accelerator and detector required</a:t>
            </a:r>
          </a:p>
          <a:p>
            <a:pPr marL="685800" lvl="1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400" dirty="0" err="1">
                <a:cs typeface="Arial" pitchFamily="34" charset="0"/>
              </a:rPr>
              <a:t>Nano</a:t>
            </a:r>
            <a:r>
              <a:rPr lang="en-US" sz="1400" dirty="0">
                <a:cs typeface="Arial" pitchFamily="34" charset="0"/>
              </a:rPr>
              <a:t>-beams with cross-sections of ~10 µm x 60 nm</a:t>
            </a:r>
          </a:p>
          <a:p>
            <a:pPr marL="685800" lvl="1">
              <a:lnSpc>
                <a:spcPct val="1100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en-US" sz="1400" dirty="0">
                <a:cs typeface="Arial" pitchFamily="34" charset="0"/>
              </a:rPr>
              <a:t>10 mm radius beam pipe at interaction region</a:t>
            </a:r>
            <a:endParaRPr kumimoji="1" lang="en-US" sz="1400" dirty="0">
              <a:ea typeface="ＭＳ Ｐゴシック" charset="-128"/>
              <a:cs typeface="ＭＳ Ｐゴシック" charset="-128"/>
            </a:endParaRPr>
          </a:p>
          <a:p>
            <a:endParaRPr lang="de-AT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FED3B-E701-7A46-9E74-E3F964011E46}" type="slidenum">
              <a:rPr lang="en-US" smtClean="0"/>
              <a:t>39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Thomas Bergauer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/>
              <a:t>27 Feb 2020</a:t>
            </a:r>
            <a:endParaRPr lang="en-US"/>
          </a:p>
        </p:txBody>
      </p:sp>
      <p:pic>
        <p:nvPicPr>
          <p:cNvPr id="7" name="Picture 10" descr="superkekb_bel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2466" y="2852936"/>
            <a:ext cx="3966038" cy="3744416"/>
          </a:xfrm>
          <a:prstGeom prst="rect">
            <a:avLst/>
          </a:prstGeom>
          <a:noFill/>
        </p:spPr>
      </p:pic>
      <p:sp>
        <p:nvSpPr>
          <p:cNvPr id="17" name="Rectangle 20"/>
          <p:cNvSpPr>
            <a:spLocks/>
          </p:cNvSpPr>
          <p:nvPr/>
        </p:nvSpPr>
        <p:spPr bwMode="auto">
          <a:xfrm>
            <a:off x="6478540" y="3562178"/>
            <a:ext cx="1621852" cy="307777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lIns="0" tIns="0" rIns="40638" bIns="0">
            <a:spAutoFit/>
          </a:bodyPr>
          <a:lstStyle/>
          <a:p>
            <a:r>
              <a:rPr lang="en-US" altLang="ja-JP" sz="2000" dirty="0">
                <a:solidFill>
                  <a:srgbClr val="0000FF"/>
                </a:solidFill>
                <a:latin typeface="Futura" charset="0"/>
              </a:rPr>
              <a:t>e</a:t>
            </a:r>
            <a:r>
              <a:rPr lang="en-US" altLang="ja-JP" sz="2000" baseline="30000" dirty="0">
                <a:solidFill>
                  <a:srgbClr val="0000FF"/>
                </a:solidFill>
                <a:latin typeface="Futura" charset="0"/>
              </a:rPr>
              <a:t>-</a:t>
            </a:r>
            <a:r>
              <a:rPr lang="en-US" altLang="ja-JP" sz="2000" dirty="0">
                <a:solidFill>
                  <a:srgbClr val="0000FF"/>
                </a:solidFill>
                <a:latin typeface="Futura" charset="0"/>
              </a:rPr>
              <a:t> 7GeV 2.6 A</a:t>
            </a:r>
          </a:p>
        </p:txBody>
      </p:sp>
      <p:sp>
        <p:nvSpPr>
          <p:cNvPr id="18" name="Rectangle 21"/>
          <p:cNvSpPr>
            <a:spLocks/>
          </p:cNvSpPr>
          <p:nvPr/>
        </p:nvSpPr>
        <p:spPr bwMode="auto">
          <a:xfrm>
            <a:off x="7020272" y="2420888"/>
            <a:ext cx="1663530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40638" bIns="0">
            <a:spAutoFit/>
          </a:bodyPr>
          <a:lstStyle/>
          <a:p>
            <a:r>
              <a:rPr lang="en-US" altLang="ja-JP" sz="2000" dirty="0">
                <a:solidFill>
                  <a:srgbClr val="FF0000"/>
                </a:solidFill>
                <a:latin typeface="Futura" charset="0"/>
              </a:rPr>
              <a:t>e</a:t>
            </a:r>
            <a:r>
              <a:rPr lang="en-US" altLang="ja-JP" sz="2000" baseline="30000" dirty="0">
                <a:solidFill>
                  <a:srgbClr val="FF0000"/>
                </a:solidFill>
                <a:latin typeface="Futura" charset="0"/>
              </a:rPr>
              <a:t>+</a:t>
            </a:r>
            <a:r>
              <a:rPr lang="en-US" altLang="ja-JP" sz="2000" dirty="0">
                <a:solidFill>
                  <a:srgbClr val="FF0000"/>
                </a:solidFill>
                <a:latin typeface="Futura" charset="0"/>
              </a:rPr>
              <a:t> 4GeV 3.6 A</a:t>
            </a:r>
          </a:p>
        </p:txBody>
      </p:sp>
      <p:cxnSp>
        <p:nvCxnSpPr>
          <p:cNvPr id="19" name="直線矢印コネクタ 14"/>
          <p:cNvCxnSpPr/>
          <p:nvPr/>
        </p:nvCxnSpPr>
        <p:spPr>
          <a:xfrm>
            <a:off x="7051391" y="3149930"/>
            <a:ext cx="425530" cy="70922"/>
          </a:xfrm>
          <a:prstGeom prst="straightConnector1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Line 48"/>
          <p:cNvSpPr>
            <a:spLocks noChangeShapeType="1"/>
          </p:cNvSpPr>
          <p:nvPr/>
        </p:nvSpPr>
        <p:spPr bwMode="auto">
          <a:xfrm flipH="1" flipV="1">
            <a:off x="7264156" y="2866243"/>
            <a:ext cx="425530" cy="70922"/>
          </a:xfrm>
          <a:prstGeom prst="line">
            <a:avLst/>
          </a:prstGeom>
          <a:noFill/>
          <a:ln w="38100">
            <a:solidFill>
              <a:srgbClr val="F7020B"/>
            </a:solidFill>
            <a:round/>
            <a:headEnd/>
            <a:tailEnd type="arrow" w="med" len="med"/>
          </a:ln>
        </p:spPr>
        <p:txBody>
          <a:bodyPr wrap="none" anchor="ctr"/>
          <a:lstStyle/>
          <a:p>
            <a:endParaRPr lang="ja-JP" altLang="en-US"/>
          </a:p>
        </p:txBody>
      </p:sp>
      <p:cxnSp>
        <p:nvCxnSpPr>
          <p:cNvPr id="8" name="Gerader Verbinder 7"/>
          <p:cNvCxnSpPr/>
          <p:nvPr/>
        </p:nvCxnSpPr>
        <p:spPr>
          <a:xfrm>
            <a:off x="995817" y="4119017"/>
            <a:ext cx="3363703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feld 30"/>
          <p:cNvSpPr txBox="1"/>
          <p:nvPr/>
        </p:nvSpPr>
        <p:spPr>
          <a:xfrm rot="16200000">
            <a:off x="-290040" y="5554350"/>
            <a:ext cx="1627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000" dirty="0"/>
              <a:t>Peak </a:t>
            </a:r>
            <a:r>
              <a:rPr lang="de-AT" sz="1000" dirty="0" err="1"/>
              <a:t>luminosity</a:t>
            </a:r>
            <a:endParaRPr lang="de-AT" sz="1000" dirty="0"/>
          </a:p>
          <a:p>
            <a:pPr algn="ctr"/>
            <a:r>
              <a:rPr lang="de-AT" sz="1000" dirty="0"/>
              <a:t>[cm</a:t>
            </a:r>
            <a:r>
              <a:rPr lang="de-AT" sz="1000" baseline="30000" dirty="0"/>
              <a:t>-2</a:t>
            </a:r>
            <a:r>
              <a:rPr lang="de-AT" sz="1000" dirty="0"/>
              <a:t>s</a:t>
            </a:r>
            <a:r>
              <a:rPr lang="de-AT" sz="1000" baseline="30000" dirty="0"/>
              <a:t>-1</a:t>
            </a:r>
            <a:r>
              <a:rPr lang="de-AT" sz="1000" dirty="0"/>
              <a:t>]</a:t>
            </a:r>
          </a:p>
        </p:txBody>
      </p:sp>
      <p:sp>
        <p:nvSpPr>
          <p:cNvPr id="32" name="Textfeld 31"/>
          <p:cNvSpPr txBox="1"/>
          <p:nvPr/>
        </p:nvSpPr>
        <p:spPr>
          <a:xfrm rot="16200000">
            <a:off x="-275998" y="4024232"/>
            <a:ext cx="1627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000" dirty="0"/>
              <a:t>Integrated </a:t>
            </a:r>
            <a:r>
              <a:rPr lang="de-AT" sz="1000" dirty="0" err="1"/>
              <a:t>luminosity</a:t>
            </a:r>
            <a:endParaRPr lang="de-AT" sz="1000" dirty="0"/>
          </a:p>
          <a:p>
            <a:pPr algn="ctr"/>
            <a:r>
              <a:rPr lang="de-AT" sz="1000" dirty="0"/>
              <a:t>[ab</a:t>
            </a:r>
            <a:r>
              <a:rPr lang="de-AT" sz="1000" baseline="30000" dirty="0"/>
              <a:t>-1</a:t>
            </a:r>
            <a:r>
              <a:rPr lang="de-AT" sz="1000" dirty="0"/>
              <a:t>] 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3269049" y="6325829"/>
            <a:ext cx="13028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050" dirty="0" err="1"/>
              <a:t>Calendar</a:t>
            </a:r>
            <a:r>
              <a:rPr lang="de-AT" sz="1050" dirty="0"/>
              <a:t> </a:t>
            </a:r>
            <a:r>
              <a:rPr lang="de-AT" sz="1050" dirty="0" err="1"/>
              <a:t>year</a:t>
            </a:r>
            <a:endParaRPr lang="de-AT" sz="1050" dirty="0"/>
          </a:p>
        </p:txBody>
      </p:sp>
      <p:sp>
        <p:nvSpPr>
          <p:cNvPr id="34" name="Textfeld 33"/>
          <p:cNvSpPr txBox="1"/>
          <p:nvPr/>
        </p:nvSpPr>
        <p:spPr>
          <a:xfrm>
            <a:off x="1302304" y="3734429"/>
            <a:ext cx="2585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400" dirty="0"/>
              <a:t>Target </a:t>
            </a:r>
            <a:r>
              <a:rPr lang="de-AT" sz="1400" dirty="0" err="1"/>
              <a:t>of</a:t>
            </a:r>
            <a:r>
              <a:rPr lang="de-AT" sz="1400" dirty="0"/>
              <a:t> </a:t>
            </a:r>
            <a:r>
              <a:rPr lang="de-AT" sz="1400" dirty="0" err="1"/>
              <a:t>SuperKEKB</a:t>
            </a:r>
            <a:r>
              <a:rPr lang="de-AT" sz="1400" dirty="0"/>
              <a:t> / Belle II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8089900" y="2727743"/>
            <a:ext cx="65434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AT" sz="1200" dirty="0"/>
              <a:t>Belle II</a:t>
            </a:r>
          </a:p>
        </p:txBody>
      </p:sp>
    </p:spTree>
    <p:extLst>
      <p:ext uri="{BB962C8B-B14F-4D97-AF65-F5344CB8AC3E}">
        <p14:creationId xmlns:p14="http://schemas.microsoft.com/office/powerpoint/2010/main" val="4036440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B8124DE-A153-E84B-A771-B51E8A6D8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1C5B79F-37DE-A34B-86D3-257287DC5864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70537C1-7753-BB42-BA5A-A82BD8E894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44624"/>
            <a:ext cx="9144000" cy="720080"/>
          </a:xfrm>
        </p:spPr>
        <p:txBody>
          <a:bodyPr/>
          <a:lstStyle/>
          <a:p>
            <a:r>
              <a:rPr lang="de-DE" dirty="0"/>
              <a:t>Experimental Expertise @ HEPHY</a:t>
            </a:r>
          </a:p>
        </p:txBody>
      </p:sp>
      <p:grpSp>
        <p:nvGrpSpPr>
          <p:cNvPr id="6" name="Group 13">
            <a:extLst>
              <a:ext uri="{FF2B5EF4-FFF2-40B4-BE49-F238E27FC236}">
                <a16:creationId xmlns:a16="http://schemas.microsoft.com/office/drawing/2014/main" id="{121E932F-34A6-BD4F-9831-065AC3243417}"/>
              </a:ext>
            </a:extLst>
          </p:cNvPr>
          <p:cNvGrpSpPr/>
          <p:nvPr/>
        </p:nvGrpSpPr>
        <p:grpSpPr>
          <a:xfrm>
            <a:off x="323528" y="1115543"/>
            <a:ext cx="2736304" cy="2457473"/>
            <a:chOff x="323528" y="908720"/>
            <a:chExt cx="2736304" cy="2457473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82D4285D-0AC5-E647-BA2E-4500AB2E38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528" y="908720"/>
              <a:ext cx="1944216" cy="1886497"/>
            </a:xfrm>
            <a:prstGeom prst="rect">
              <a:avLst/>
            </a:prstGeom>
          </p:spPr>
        </p:pic>
        <p:pic>
          <p:nvPicPr>
            <p:cNvPr id="8" name="Picture 5">
              <a:extLst>
                <a:ext uri="{FF2B5EF4-FFF2-40B4-BE49-F238E27FC236}">
                  <a16:creationId xmlns:a16="http://schemas.microsoft.com/office/drawing/2014/main" id="{1EA35943-BDFB-4C4F-A7C8-5FD99973B7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667" b="99167" l="2276" r="98331">
                          <a14:foregroundMark x1="5463" y1="10333" x2="8194" y2="10333"/>
                          <a14:foregroundMark x1="6222" y1="23167" x2="8498" y2="23167"/>
                          <a14:foregroundMark x1="6525" y1="50000" x2="8194" y2="50500"/>
                          <a14:foregroundMark x1="9560" y1="5167" x2="9256" y2="94333"/>
                          <a14:foregroundMark x1="9105" y1="95000" x2="5463" y2="97333"/>
                          <a14:foregroundMark x1="2276" y1="97333" x2="6070" y2="94667"/>
                          <a14:foregroundMark x1="7739" y1="5833" x2="5008" y2="3000"/>
                          <a14:foregroundMark x1="3490" y1="2833" x2="3490" y2="4000"/>
                          <a14:foregroundMark x1="13505" y1="77000" x2="13505" y2="77000"/>
                          <a14:foregroundMark x1="32170" y1="12167" x2="32322" y2="85167"/>
                          <a14:foregroundMark x1="40061" y1="11667" x2="42185" y2="81500"/>
                          <a14:foregroundMark x1="69196" y1="45333" x2="69196" y2="4533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656" y="1844824"/>
              <a:ext cx="1584176" cy="1442579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6">
              <a:extLst>
                <a:ext uri="{FF2B5EF4-FFF2-40B4-BE49-F238E27FC236}">
                  <a16:creationId xmlns:a16="http://schemas.microsoft.com/office/drawing/2014/main" id="{83A2701C-5DAF-224A-BAAC-EDF40F54355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7000" b="91000" l="559" r="94406">
                          <a14:foregroundMark x1="14825" y1="84833" x2="14825" y2="84833"/>
                          <a14:foregroundMark x1="17063" y1="86667" x2="17063" y2="86667"/>
                          <a14:foregroundMark x1="16783" y1="68000" x2="3357" y2="75000"/>
                          <a14:foregroundMark x1="12308" y1="56167" x2="1119" y2="62333"/>
                          <a14:foregroundMark x1="22797" y1="83000" x2="699" y2="91000"/>
                          <a14:foregroundMark x1="21259" y1="40667" x2="21259" y2="40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2564904"/>
              <a:ext cx="955180" cy="801289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Content Placeholder 2">
              <a:extLst>
                <a:ext uri="{FF2B5EF4-FFF2-40B4-BE49-F238E27FC236}">
                  <a16:creationId xmlns:a16="http://schemas.microsoft.com/office/drawing/2014/main" id="{E610F9BE-A547-494F-94AD-67FD09A63815}"/>
                </a:ext>
              </a:extLst>
            </p:cNvPr>
            <p:cNvSpPr txBox="1">
              <a:spLocks/>
            </p:cNvSpPr>
            <p:nvPr/>
          </p:nvSpPr>
          <p:spPr>
            <a:xfrm>
              <a:off x="323528" y="2060848"/>
              <a:ext cx="2592288" cy="720080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000">
                  <a:solidFill>
                    <a:srgbClr val="0061A0"/>
                  </a:solidFill>
                  <a:latin typeface="+mn-lt"/>
                  <a:ea typeface="+mn-ea"/>
                  <a:cs typeface="ＭＳ Ｐゴシック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600">
                  <a:solidFill>
                    <a:srgbClr val="0061A0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200">
                  <a:solidFill>
                    <a:srgbClr val="0061A0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0061A0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1A0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1A0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1A0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1A0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1A0"/>
                  </a:solidFill>
                  <a:latin typeface="+mn-lt"/>
                  <a:ea typeface="+mn-ea"/>
                </a:defRPr>
              </a:lvl9pPr>
            </a:lstStyle>
            <a:p>
              <a:pPr marL="0" indent="0" algn="ctr">
                <a:buFontTx/>
                <a:buNone/>
              </a:pPr>
              <a:r>
                <a:rPr lang="en-GB" b="1" dirty="0">
                  <a:solidFill>
                    <a:srgbClr val="FFFFFF"/>
                  </a:solidFill>
                  <a:effectLst>
                    <a:glow rad="63500">
                      <a:schemeClr val="accent4">
                        <a:satMod val="175000"/>
                        <a:alpha val="40000"/>
                      </a:schemeClr>
                    </a:glow>
                  </a:effectLst>
                </a:rPr>
                <a:t>Electronics</a:t>
              </a:r>
            </a:p>
          </p:txBody>
        </p:sp>
      </p:grpSp>
      <p:grpSp>
        <p:nvGrpSpPr>
          <p:cNvPr id="11" name="Group 27">
            <a:extLst>
              <a:ext uri="{FF2B5EF4-FFF2-40B4-BE49-F238E27FC236}">
                <a16:creationId xmlns:a16="http://schemas.microsoft.com/office/drawing/2014/main" id="{8C595BD1-686F-E743-8ED7-A97E0173D125}"/>
              </a:ext>
            </a:extLst>
          </p:cNvPr>
          <p:cNvGrpSpPr/>
          <p:nvPr/>
        </p:nvGrpSpPr>
        <p:grpSpPr>
          <a:xfrm>
            <a:off x="5724128" y="1025733"/>
            <a:ext cx="3312368" cy="2619291"/>
            <a:chOff x="5724128" y="1025733"/>
            <a:chExt cx="3312368" cy="2619291"/>
          </a:xfrm>
        </p:grpSpPr>
        <p:pic>
          <p:nvPicPr>
            <p:cNvPr id="12" name="Picture 7" descr="Screen Shot 2014-05-27 at 15.52.23.png">
              <a:extLst>
                <a:ext uri="{FF2B5EF4-FFF2-40B4-BE49-F238E27FC236}">
                  <a16:creationId xmlns:a16="http://schemas.microsoft.com/office/drawing/2014/main" id="{41A7E7F0-50A3-114A-9C17-B03CE8FD444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1025733"/>
              <a:ext cx="3201422" cy="18001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9" descr="Infineon-CMS-Tracker-8inch-Wafer-1-3.jpg">
              <a:extLst>
                <a:ext uri="{FF2B5EF4-FFF2-40B4-BE49-F238E27FC236}">
                  <a16:creationId xmlns:a16="http://schemas.microsoft.com/office/drawing/2014/main" id="{95C3C403-7D4C-6643-B9A3-66CF380D3AF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649" b="100000" l="0" r="9937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184" y="1601797"/>
              <a:ext cx="1945150" cy="187220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" name="Picture 10" descr="infineon_run1_fronside.jpg">
              <a:extLst>
                <a:ext uri="{FF2B5EF4-FFF2-40B4-BE49-F238E27FC236}">
                  <a16:creationId xmlns:a16="http://schemas.microsoft.com/office/drawing/2014/main" id="{642A7C88-7163-AA48-BA05-6540312CBFF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968" b="99355" l="1250" r="99375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2279" y="2249869"/>
              <a:ext cx="1440160" cy="139515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5" name="Content Placeholder 2">
              <a:extLst>
                <a:ext uri="{FF2B5EF4-FFF2-40B4-BE49-F238E27FC236}">
                  <a16:creationId xmlns:a16="http://schemas.microsoft.com/office/drawing/2014/main" id="{279BA5B3-BA75-364B-B143-961003BE58F0}"/>
                </a:ext>
              </a:extLst>
            </p:cNvPr>
            <p:cNvSpPr txBox="1">
              <a:spLocks/>
            </p:cNvSpPr>
            <p:nvPr/>
          </p:nvSpPr>
          <p:spPr>
            <a:xfrm>
              <a:off x="5724128" y="2177861"/>
              <a:ext cx="3312368" cy="1368152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000">
                  <a:solidFill>
                    <a:srgbClr val="0061A0"/>
                  </a:solidFill>
                  <a:latin typeface="+mn-lt"/>
                  <a:ea typeface="+mn-ea"/>
                  <a:cs typeface="ＭＳ Ｐゴシック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600">
                  <a:solidFill>
                    <a:srgbClr val="0061A0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200">
                  <a:solidFill>
                    <a:srgbClr val="0061A0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0061A0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1A0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1A0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1A0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1A0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1A0"/>
                  </a:solidFill>
                  <a:latin typeface="+mn-lt"/>
                  <a:ea typeface="+mn-ea"/>
                </a:defRPr>
              </a:lvl9pPr>
            </a:lstStyle>
            <a:p>
              <a:pPr marL="0" indent="0" algn="ctr">
                <a:buFontTx/>
                <a:buNone/>
              </a:pPr>
              <a:r>
                <a:rPr lang="en-GB" b="1" dirty="0">
                  <a:solidFill>
                    <a:srgbClr val="FFFFFF"/>
                  </a:solidFill>
                  <a:effectLst>
                    <a:glow rad="63500">
                      <a:schemeClr val="accent4">
                        <a:satMod val="175000"/>
                        <a:alpha val="40000"/>
                      </a:schemeClr>
                    </a:glow>
                  </a:effectLst>
                </a:rPr>
                <a:t>Semiconductor</a:t>
              </a:r>
            </a:p>
            <a:p>
              <a:pPr marL="0" indent="0" algn="ctr">
                <a:buFontTx/>
                <a:buNone/>
              </a:pPr>
              <a:r>
                <a:rPr lang="en-GB" b="1" dirty="0">
                  <a:solidFill>
                    <a:srgbClr val="FFFFFF"/>
                  </a:solidFill>
                  <a:effectLst>
                    <a:glow rad="63500">
                      <a:schemeClr val="accent4">
                        <a:satMod val="175000"/>
                        <a:alpha val="40000"/>
                      </a:schemeClr>
                    </a:glow>
                  </a:effectLst>
                </a:rPr>
                <a:t>Sensors</a:t>
              </a:r>
            </a:p>
          </p:txBody>
        </p:sp>
      </p:grpSp>
      <p:grpSp>
        <p:nvGrpSpPr>
          <p:cNvPr id="16" name="Group 26">
            <a:extLst>
              <a:ext uri="{FF2B5EF4-FFF2-40B4-BE49-F238E27FC236}">
                <a16:creationId xmlns:a16="http://schemas.microsoft.com/office/drawing/2014/main" id="{41792C44-04EB-5B49-8B5A-0B3A4AC74FFF}"/>
              </a:ext>
            </a:extLst>
          </p:cNvPr>
          <p:cNvGrpSpPr/>
          <p:nvPr/>
        </p:nvGrpSpPr>
        <p:grpSpPr>
          <a:xfrm>
            <a:off x="1261317" y="3524956"/>
            <a:ext cx="5758955" cy="3024449"/>
            <a:chOff x="1261317" y="3524956"/>
            <a:chExt cx="5758955" cy="3024449"/>
          </a:xfrm>
        </p:grpSpPr>
        <p:pic>
          <p:nvPicPr>
            <p:cNvPr id="17" name="Picture 15" descr="DSC00284.JPG">
              <a:extLst>
                <a:ext uri="{FF2B5EF4-FFF2-40B4-BE49-F238E27FC236}">
                  <a16:creationId xmlns:a16="http://schemas.microsoft.com/office/drawing/2014/main" id="{E75CB88C-485A-FE4F-8256-B232FF735B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31" t="13438" r="23018" b="20668"/>
            <a:stretch/>
          </p:blipFill>
          <p:spPr>
            <a:xfrm>
              <a:off x="2845493" y="3524956"/>
              <a:ext cx="3240360" cy="2305807"/>
            </a:xfrm>
            <a:prstGeom prst="rect">
              <a:avLst/>
            </a:prstGeom>
          </p:spPr>
        </p:pic>
        <p:pic>
          <p:nvPicPr>
            <p:cNvPr id="18" name="Picture 14" descr="SVD mit neuen Rippen.png">
              <a:extLst>
                <a:ext uri="{FF2B5EF4-FFF2-40B4-BE49-F238E27FC236}">
                  <a16:creationId xmlns:a16="http://schemas.microsoft.com/office/drawing/2014/main" id="{294E9945-9F51-F747-9DB2-CC04EA7955A0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1317" y="4461061"/>
              <a:ext cx="2678688" cy="199227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9" name="Picture 19" descr="pt_Modul_2.jpeg">
              <a:extLst>
                <a:ext uri="{FF2B5EF4-FFF2-40B4-BE49-F238E27FC236}">
                  <a16:creationId xmlns:a16="http://schemas.microsoft.com/office/drawing/2014/main" id="{51B37B52-9AEA-D241-A145-9055C026D71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9602" b="73302" l="250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5693" y="4965117"/>
              <a:ext cx="2374579" cy="158428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0" name="Content Placeholder 2">
              <a:extLst>
                <a:ext uri="{FF2B5EF4-FFF2-40B4-BE49-F238E27FC236}">
                  <a16:creationId xmlns:a16="http://schemas.microsoft.com/office/drawing/2014/main" id="{C66B9153-819B-A046-808A-946D2A6505E9}"/>
                </a:ext>
              </a:extLst>
            </p:cNvPr>
            <p:cNvSpPr txBox="1">
              <a:spLocks/>
            </p:cNvSpPr>
            <p:nvPr/>
          </p:nvSpPr>
          <p:spPr>
            <a:xfrm>
              <a:off x="2699792" y="4869160"/>
              <a:ext cx="3312368" cy="1080120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000">
                  <a:solidFill>
                    <a:srgbClr val="0061A0"/>
                  </a:solidFill>
                  <a:latin typeface="+mn-lt"/>
                  <a:ea typeface="+mn-ea"/>
                  <a:cs typeface="ＭＳ Ｐゴシック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600">
                  <a:solidFill>
                    <a:srgbClr val="0061A0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200">
                  <a:solidFill>
                    <a:srgbClr val="0061A0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0061A0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1A0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1A0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1A0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1A0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rgbClr val="0061A0"/>
                  </a:solidFill>
                  <a:latin typeface="+mn-lt"/>
                  <a:ea typeface="+mn-ea"/>
                </a:defRPr>
              </a:lvl9pPr>
            </a:lstStyle>
            <a:p>
              <a:pPr marL="0" indent="0" algn="ctr">
                <a:buFontTx/>
                <a:buNone/>
              </a:pPr>
              <a:r>
                <a:rPr lang="en-GB" b="1" dirty="0">
                  <a:solidFill>
                    <a:srgbClr val="FFFFFF"/>
                  </a:solidFill>
                  <a:effectLst>
                    <a:glow rad="63500">
                      <a:schemeClr val="accent4">
                        <a:satMod val="175000"/>
                        <a:alpha val="40000"/>
                      </a:schemeClr>
                    </a:glow>
                  </a:effectLst>
                </a:rPr>
                <a:t>Detector Modules</a:t>
              </a:r>
            </a:p>
          </p:txBody>
        </p:sp>
      </p:grpSp>
      <p:sp>
        <p:nvSpPr>
          <p:cNvPr id="21" name="Foliennummernplatzhalter 20">
            <a:extLst>
              <a:ext uri="{FF2B5EF4-FFF2-40B4-BE49-F238E27FC236}">
                <a16:creationId xmlns:a16="http://schemas.microsoft.com/office/drawing/2014/main" id="{0A23AFF9-9F7A-1147-A55D-29598C9A92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997E9F2-43D0-A14A-816D-8882112F51C7}" type="slidenum">
              <a:rPr lang="de-AT" smtClean="0"/>
              <a:pPr>
                <a:defRPr/>
              </a:pPr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6156596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グループ化 13"/>
          <p:cNvGrpSpPr/>
          <p:nvPr/>
        </p:nvGrpSpPr>
        <p:grpSpPr>
          <a:xfrm>
            <a:off x="323528" y="836712"/>
            <a:ext cx="8712968" cy="5616624"/>
            <a:chOff x="56168" y="211917"/>
            <a:chExt cx="9015823" cy="6084938"/>
          </a:xfrm>
        </p:grpSpPr>
        <p:pic>
          <p:nvPicPr>
            <p:cNvPr id="30105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751911"/>
              <a:ext cx="7848872" cy="55449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7" name="直線矢印コネクタ 6"/>
            <p:cNvCxnSpPr/>
            <p:nvPr/>
          </p:nvCxnSpPr>
          <p:spPr>
            <a:xfrm>
              <a:off x="539552" y="2348880"/>
              <a:ext cx="2201437" cy="519233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/>
            <p:cNvSpPr txBox="1"/>
            <p:nvPr/>
          </p:nvSpPr>
          <p:spPr>
            <a:xfrm>
              <a:off x="467544" y="2733666"/>
              <a:ext cx="17656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>
                  <a:solidFill>
                    <a:srgbClr val="0000FF"/>
                  </a:solidFill>
                </a:rPr>
                <a:t>electron  (7GeV)</a:t>
              </a:r>
              <a:endParaRPr kumimoji="1" lang="ja-JP" altLang="en-US" sz="1600" dirty="0">
                <a:solidFill>
                  <a:srgbClr val="0000FF"/>
                </a:solidFill>
              </a:endParaRPr>
            </a:p>
          </p:txBody>
        </p:sp>
        <p:cxnSp>
          <p:nvCxnSpPr>
            <p:cNvPr id="9" name="直線矢印コネクタ 8"/>
            <p:cNvCxnSpPr/>
            <p:nvPr/>
          </p:nvCxnSpPr>
          <p:spPr>
            <a:xfrm>
              <a:off x="6893185" y="3882405"/>
              <a:ext cx="1604567" cy="410691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テキスト ボックス 9"/>
            <p:cNvSpPr txBox="1"/>
            <p:nvPr/>
          </p:nvSpPr>
          <p:spPr>
            <a:xfrm>
              <a:off x="6893184" y="4365104"/>
              <a:ext cx="17832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>
                  <a:solidFill>
                    <a:srgbClr val="FF0000"/>
                  </a:solidFill>
                </a:rPr>
                <a:t>positron (4GeV)</a:t>
              </a:r>
              <a:endParaRPr kumimoji="1" lang="ja-JP" alt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13" name="角丸四角形吹き出し 12"/>
            <p:cNvSpPr/>
            <p:nvPr/>
          </p:nvSpPr>
          <p:spPr>
            <a:xfrm>
              <a:off x="3635895" y="211917"/>
              <a:ext cx="5256585" cy="1020577"/>
            </a:xfrm>
            <a:prstGeom prst="wedgeRoundRectCallout">
              <a:avLst>
                <a:gd name="adj1" fmla="val -19653"/>
                <a:gd name="adj2" fmla="val 67413"/>
                <a:gd name="adj3" fmla="val 16667"/>
              </a:avLst>
            </a:prstGeom>
            <a:solidFill>
              <a:schemeClr val="accent3">
                <a:lumMod val="65000"/>
                <a:alpha val="30000"/>
              </a:schemeClr>
            </a:solidFill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kumimoji="1" lang="en-US" altLang="ja-JP" sz="1600" dirty="0"/>
                <a:t>K</a:t>
              </a:r>
              <a:r>
                <a:rPr kumimoji="1" lang="en-US" altLang="ja-JP" sz="1600" baseline="-25000" dirty="0"/>
                <a:t>L</a:t>
              </a:r>
              <a:r>
                <a:rPr kumimoji="1" lang="en-US" altLang="ja-JP" sz="1600" dirty="0"/>
                <a:t> and </a:t>
              </a:r>
              <a:r>
                <a:rPr kumimoji="1" lang="en-US" altLang="ja-JP" sz="1600" dirty="0" err="1"/>
                <a:t>muon</a:t>
              </a:r>
              <a:r>
                <a:rPr kumimoji="1" lang="en-US" altLang="ja-JP" sz="1600" dirty="0"/>
                <a:t> detector:</a:t>
              </a:r>
            </a:p>
            <a:p>
              <a:r>
                <a:rPr lang="en-US" altLang="ja-JP" sz="1400" dirty="0"/>
                <a:t>Resistive Plate Counter (barrel outer layers)</a:t>
              </a:r>
            </a:p>
            <a:p>
              <a:r>
                <a:rPr lang="en-US" altLang="ja-JP" sz="1400" dirty="0"/>
                <a:t>Scintillator + WLSF + MPPC (end-caps, inner 2 barrel layers)</a:t>
              </a:r>
              <a:endParaRPr lang="ja-JP" altLang="en-US" sz="1400" dirty="0"/>
            </a:p>
          </p:txBody>
        </p:sp>
        <p:sp>
          <p:nvSpPr>
            <p:cNvPr id="15" name="角丸四角形吹き出し 14"/>
            <p:cNvSpPr/>
            <p:nvPr/>
          </p:nvSpPr>
          <p:spPr>
            <a:xfrm>
              <a:off x="5580112" y="2247679"/>
              <a:ext cx="3491879" cy="824541"/>
            </a:xfrm>
            <a:prstGeom prst="wedgeRoundRectCallout">
              <a:avLst>
                <a:gd name="adj1" fmla="val -79046"/>
                <a:gd name="adj2" fmla="val 26744"/>
                <a:gd name="adj3" fmla="val 16667"/>
              </a:avLst>
            </a:prstGeom>
            <a:solidFill>
              <a:schemeClr val="lt1">
                <a:tint val="100000"/>
                <a:shade val="100000"/>
                <a:satMod val="100000"/>
                <a:alpha val="30000"/>
              </a:schemeClr>
            </a:solidFill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kumimoji="1" lang="en-US" altLang="ja-JP" sz="1600" dirty="0"/>
                <a:t>Particle Identification </a:t>
              </a:r>
            </a:p>
            <a:p>
              <a:r>
                <a:rPr lang="en-US" altLang="ja-JP" sz="1400" dirty="0"/>
                <a:t>Time-of-Propagation counter (barrel)</a:t>
              </a:r>
            </a:p>
            <a:p>
              <a:r>
                <a:rPr lang="en-US" altLang="ja-JP" sz="1400" dirty="0"/>
                <a:t>Prox. focusing Aerogel RICH (</a:t>
              </a:r>
              <a:r>
                <a:rPr lang="en-US" altLang="ja-JP" sz="1400" dirty="0" err="1"/>
                <a:t>fwd</a:t>
              </a:r>
              <a:r>
                <a:rPr lang="en-US" altLang="ja-JP" sz="1400" dirty="0"/>
                <a:t>)</a:t>
              </a:r>
            </a:p>
          </p:txBody>
        </p:sp>
        <p:sp>
          <p:nvSpPr>
            <p:cNvPr id="16" name="角丸四角形吹き出し 15"/>
            <p:cNvSpPr/>
            <p:nvPr/>
          </p:nvSpPr>
          <p:spPr>
            <a:xfrm>
              <a:off x="827584" y="4734436"/>
              <a:ext cx="3407959" cy="854804"/>
            </a:xfrm>
            <a:prstGeom prst="wedgeRoundRectCallout">
              <a:avLst>
                <a:gd name="adj1" fmla="val 47309"/>
                <a:gd name="adj2" fmla="val -192294"/>
                <a:gd name="adj3" fmla="val 16667"/>
              </a:avLst>
            </a:prstGeom>
            <a:solidFill>
              <a:schemeClr val="accent3">
                <a:lumMod val="75000"/>
                <a:alpha val="30000"/>
              </a:schemeClr>
            </a:solidFill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altLang="ja-JP" dirty="0"/>
                <a:t>Central Drift Chamber</a:t>
              </a:r>
            </a:p>
            <a:p>
              <a:pPr lvl="0"/>
              <a:r>
                <a:rPr kumimoji="0" lang="en-US" altLang="ja-JP" sz="1600" dirty="0">
                  <a:solidFill>
                    <a:schemeClr val="tx1"/>
                  </a:solidFill>
                  <a:ea typeface="ヒラギノ角ゴ ProN W3" pitchFamily="-109" charset="-128"/>
                  <a:sym typeface="Optima" pitchFamily="-109" charset="0"/>
                </a:rPr>
                <a:t>He(50%):C</a:t>
              </a:r>
              <a:r>
                <a:rPr kumimoji="0" lang="en-US" altLang="ja-JP" sz="1600" baseline="-6000" dirty="0">
                  <a:solidFill>
                    <a:schemeClr val="tx1"/>
                  </a:solidFill>
                  <a:ea typeface="ヒラギノ角ゴ ProN W3" pitchFamily="-109" charset="-128"/>
                  <a:sym typeface="Optima" pitchFamily="-109" charset="0"/>
                </a:rPr>
                <a:t>2</a:t>
              </a:r>
              <a:r>
                <a:rPr kumimoji="0" lang="en-US" altLang="ja-JP" sz="1600" dirty="0">
                  <a:solidFill>
                    <a:schemeClr val="tx1"/>
                  </a:solidFill>
                  <a:ea typeface="ヒラギノ角ゴ ProN W3" pitchFamily="-109" charset="-128"/>
                  <a:sym typeface="Optima" pitchFamily="-109" charset="0"/>
                </a:rPr>
                <a:t>H</a:t>
              </a:r>
              <a:r>
                <a:rPr kumimoji="0" lang="en-US" altLang="ja-JP" sz="1600" baseline="-6000" dirty="0">
                  <a:solidFill>
                    <a:schemeClr val="tx1"/>
                  </a:solidFill>
                  <a:ea typeface="ヒラギノ角ゴ ProN W3" pitchFamily="-109" charset="-128"/>
                  <a:sym typeface="Optima" pitchFamily="-109" charset="0"/>
                </a:rPr>
                <a:t>6</a:t>
              </a:r>
              <a:r>
                <a:rPr kumimoji="0" lang="en-US" altLang="ja-JP" sz="1600" dirty="0">
                  <a:solidFill>
                    <a:schemeClr val="tx1"/>
                  </a:solidFill>
                  <a:ea typeface="ヒラギノ角ゴ ProN W3" pitchFamily="-109" charset="-128"/>
                  <a:sym typeface="Optima" pitchFamily="-109" charset="0"/>
                </a:rPr>
                <a:t>(50%)</a:t>
              </a:r>
              <a:r>
                <a:rPr lang="en-US" altLang="ja-JP" sz="1600" dirty="0"/>
                <a:t>, Small cells, long lever arm,  fast electronics</a:t>
              </a:r>
            </a:p>
          </p:txBody>
        </p:sp>
        <p:sp>
          <p:nvSpPr>
            <p:cNvPr id="17" name="角丸四角形吹き出し 16"/>
            <p:cNvSpPr/>
            <p:nvPr/>
          </p:nvSpPr>
          <p:spPr>
            <a:xfrm>
              <a:off x="179512" y="1232494"/>
              <a:ext cx="3456383" cy="896548"/>
            </a:xfrm>
            <a:prstGeom prst="wedgeRoundRectCallout">
              <a:avLst>
                <a:gd name="adj1" fmla="val 39635"/>
                <a:gd name="adj2" fmla="val 78790"/>
                <a:gd name="adj3" fmla="val 16667"/>
              </a:avLst>
            </a:prstGeom>
            <a:solidFill>
              <a:schemeClr val="accent3">
                <a:lumMod val="75000"/>
                <a:alpha val="30000"/>
              </a:schemeClr>
            </a:solidFill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altLang="ja-JP" sz="1600" dirty="0"/>
                <a:t>EM Calorimeter:</a:t>
              </a:r>
            </a:p>
            <a:p>
              <a:r>
                <a:rPr lang="en-US" altLang="ja-JP" sz="1400" dirty="0" err="1"/>
                <a:t>CsI</a:t>
              </a:r>
              <a:r>
                <a:rPr lang="en-US" altLang="ja-JP" sz="1400" dirty="0"/>
                <a:t>(</a:t>
              </a:r>
              <a:r>
                <a:rPr lang="en-US" altLang="ja-JP" sz="1400" dirty="0" err="1"/>
                <a:t>Tl</a:t>
              </a:r>
              <a:r>
                <a:rPr lang="en-US" altLang="ja-JP" sz="1400" dirty="0"/>
                <a:t>), waveform sampling (baseline)</a:t>
              </a:r>
            </a:p>
            <a:p>
              <a:r>
                <a:rPr lang="en-US" altLang="ja-JP" sz="1400" dirty="0"/>
                <a:t>(opt.) Pure </a:t>
              </a:r>
              <a:r>
                <a:rPr lang="en-US" altLang="ja-JP" sz="1400" dirty="0" err="1"/>
                <a:t>CsI</a:t>
              </a:r>
              <a:r>
                <a:rPr lang="en-US" altLang="ja-JP" sz="1400" dirty="0"/>
                <a:t> for end-caps</a:t>
              </a:r>
            </a:p>
          </p:txBody>
        </p:sp>
        <p:sp>
          <p:nvSpPr>
            <p:cNvPr id="18" name="角丸四角形吹き出し 17"/>
            <p:cNvSpPr/>
            <p:nvPr/>
          </p:nvSpPr>
          <p:spPr>
            <a:xfrm>
              <a:off x="56168" y="3848419"/>
              <a:ext cx="3031300" cy="648072"/>
            </a:xfrm>
            <a:prstGeom prst="wedgeRoundRectCallout">
              <a:avLst>
                <a:gd name="adj1" fmla="val 78119"/>
                <a:gd name="adj2" fmla="val -154880"/>
                <a:gd name="adj3" fmla="val 16667"/>
              </a:avLst>
            </a:prstGeom>
            <a:solidFill>
              <a:schemeClr val="lt1">
                <a:tint val="100000"/>
                <a:shade val="100000"/>
                <a:satMod val="100000"/>
                <a:alpha val="30000"/>
              </a:schemeClr>
            </a:solidFill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altLang="ja-JP" sz="1600" dirty="0"/>
                <a:t>Vertex Detector</a:t>
              </a:r>
            </a:p>
            <a:p>
              <a:r>
                <a:rPr lang="en-US" altLang="ja-JP" sz="1200" dirty="0"/>
                <a:t>2 layers DEPFET + 4 layers DSSD</a:t>
              </a:r>
            </a:p>
          </p:txBody>
        </p:sp>
        <p:sp>
          <p:nvSpPr>
            <p:cNvPr id="19" name="角丸四角形吹き出し 18"/>
            <p:cNvSpPr/>
            <p:nvPr/>
          </p:nvSpPr>
          <p:spPr>
            <a:xfrm>
              <a:off x="56168" y="3170079"/>
              <a:ext cx="2283583" cy="648072"/>
            </a:xfrm>
            <a:prstGeom prst="wedgeRoundRectCallout">
              <a:avLst>
                <a:gd name="adj1" fmla="val 116633"/>
                <a:gd name="adj2" fmla="val -59492"/>
                <a:gd name="adj3" fmla="val 16667"/>
              </a:avLst>
            </a:prstGeom>
            <a:solidFill>
              <a:schemeClr val="lt1">
                <a:tint val="100000"/>
                <a:shade val="100000"/>
                <a:satMod val="100000"/>
                <a:alpha val="30000"/>
              </a:schemeClr>
            </a:solidFill>
            <a:ln>
              <a:solidFill>
                <a:srgbClr val="92D05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altLang="ja-JP" sz="1600" dirty="0"/>
                <a:t>Beryllium beam pipe</a:t>
              </a:r>
            </a:p>
            <a:p>
              <a:r>
                <a:rPr lang="en-US" altLang="ja-JP" sz="1600" dirty="0"/>
                <a:t>2cm diameter</a:t>
              </a:r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836712"/>
            <a:ext cx="3563888" cy="611806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Belle II Detector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AT" altLang="ja-JP">
                <a:solidFill>
                  <a:prstClr val="black"/>
                </a:solidFill>
              </a:rPr>
              <a:t>11 Oct 2021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/>
                </a:solidFill>
              </a:rPr>
              <a:t>Thomas Bergauer</a:t>
            </a: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>
                <a:solidFill>
                  <a:prstClr val="black"/>
                </a:solidFill>
              </a:rPr>
              <a:pPr algn="r"/>
              <a:t>40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9762D7DB-49D5-114C-A33B-B4052E8F21A2}"/>
              </a:ext>
            </a:extLst>
          </p:cNvPr>
          <p:cNvSpPr txBox="1">
            <a:spLocks/>
          </p:cNvSpPr>
          <p:nvPr/>
        </p:nvSpPr>
        <p:spPr bwMode="auto">
          <a:xfrm>
            <a:off x="1728190" y="44624"/>
            <a:ext cx="6228186" cy="69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kern="0" dirty="0"/>
              <a:t>Belle II Experiment @ KEK</a:t>
            </a:r>
          </a:p>
        </p:txBody>
      </p:sp>
    </p:spTree>
    <p:extLst>
      <p:ext uri="{BB962C8B-B14F-4D97-AF65-F5344CB8AC3E}">
        <p14:creationId xmlns:p14="http://schemas.microsoft.com/office/powerpoint/2010/main" val="103996705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VXD with SVD-Rev2.2 PXD- Rev12.d -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288" y="1124744"/>
            <a:ext cx="7002246" cy="4082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Belle II Silicon Vertex Detector </a:t>
            </a:r>
          </a:p>
        </p:txBody>
      </p:sp>
      <p:sp>
        <p:nvSpPr>
          <p:cNvPr id="48" name="Content Placeholder 47"/>
          <p:cNvSpPr>
            <a:spLocks noGrp="1"/>
          </p:cNvSpPr>
          <p:nvPr>
            <p:ph idx="1"/>
          </p:nvPr>
        </p:nvSpPr>
        <p:spPr>
          <a:xfrm>
            <a:off x="1043608" y="5423265"/>
            <a:ext cx="6675328" cy="1011510"/>
          </a:xfrm>
        </p:spPr>
        <p:txBody>
          <a:bodyPr>
            <a:normAutofit fontScale="85000" lnSpcReduction="20000"/>
          </a:bodyPr>
          <a:lstStyle/>
          <a:p>
            <a:r>
              <a:rPr lang="en-US" sz="1800" dirty="0"/>
              <a:t>Four layers of double sided silicon strip detectors (made from 6” wafers)</a:t>
            </a:r>
          </a:p>
          <a:p>
            <a:r>
              <a:rPr lang="en-US" sz="1800" dirty="0"/>
              <a:t>Radii of SVD layers: 38 / 80 / 115 / 140 mm</a:t>
            </a:r>
          </a:p>
          <a:p>
            <a:r>
              <a:rPr lang="en-US" sz="1800" dirty="0"/>
              <a:t>2,3,4 or 5 sensors per ladder</a:t>
            </a:r>
          </a:p>
          <a:p>
            <a:r>
              <a:rPr lang="en-US" sz="1800" dirty="0"/>
              <a:t>Belle II Vertex Detector (VXD) = SVD + PXD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noProof="0" smtClean="0"/>
              <a:pPr/>
              <a:t>41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Thomas Bergauer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noProof="0"/>
              <a:t>11 Oct 2021</a:t>
            </a:r>
            <a:endParaRPr lang="en-US" noProof="0" dirty="0"/>
          </a:p>
        </p:txBody>
      </p:sp>
      <p:sp>
        <p:nvSpPr>
          <p:cNvPr id="9" name="TextBox 8"/>
          <p:cNvSpPr txBox="1"/>
          <p:nvPr/>
        </p:nvSpPr>
        <p:spPr>
          <a:xfrm>
            <a:off x="2471834" y="4078051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Ladders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3042881" y="2157814"/>
            <a:ext cx="24247" cy="1844713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075073" y="2327726"/>
            <a:ext cx="220813" cy="1674801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2845098" y="1891163"/>
            <a:ext cx="222030" cy="2111364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067128" y="2445846"/>
            <a:ext cx="437996" cy="1571296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204398" y="3519748"/>
            <a:ext cx="1050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End rings</a:t>
            </a:r>
          </a:p>
        </p:txBody>
      </p:sp>
      <p:cxnSp>
        <p:nvCxnSpPr>
          <p:cNvPr id="20" name="Straight Arrow Connector 19"/>
          <p:cNvCxnSpPr>
            <a:stCxn id="19" idx="0"/>
          </p:cNvCxnSpPr>
          <p:nvPr/>
        </p:nvCxnSpPr>
        <p:spPr>
          <a:xfrm flipV="1">
            <a:off x="1729542" y="2157814"/>
            <a:ext cx="513401" cy="1361934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9" idx="0"/>
          </p:cNvCxnSpPr>
          <p:nvPr/>
        </p:nvCxnSpPr>
        <p:spPr>
          <a:xfrm flipV="1">
            <a:off x="1729542" y="2327726"/>
            <a:ext cx="722927" cy="1192022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9" idx="0"/>
          </p:cNvCxnSpPr>
          <p:nvPr/>
        </p:nvCxnSpPr>
        <p:spPr>
          <a:xfrm flipV="1">
            <a:off x="1729542" y="2502451"/>
            <a:ext cx="988665" cy="1017297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85733" y="1342841"/>
            <a:ext cx="1412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Carbon fiber</a:t>
            </a:r>
            <a:br>
              <a:rPr lang="en-US" dirty="0"/>
            </a:br>
            <a:r>
              <a:rPr lang="en-US" dirty="0"/>
              <a:t>(CF) cone</a:t>
            </a:r>
          </a:p>
        </p:txBody>
      </p:sp>
      <p:cxnSp>
        <p:nvCxnSpPr>
          <p:cNvPr id="37" name="Straight Arrow Connector 36"/>
          <p:cNvCxnSpPr>
            <a:stCxn id="36" idx="2"/>
          </p:cNvCxnSpPr>
          <p:nvPr/>
        </p:nvCxnSpPr>
        <p:spPr>
          <a:xfrm>
            <a:off x="892016" y="1989172"/>
            <a:ext cx="1184047" cy="291279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224324" y="1514095"/>
            <a:ext cx="11641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End flange</a:t>
            </a:r>
          </a:p>
        </p:txBody>
      </p:sp>
      <p:cxnSp>
        <p:nvCxnSpPr>
          <p:cNvPr id="41" name="Straight Arrow Connector 40"/>
          <p:cNvCxnSpPr>
            <a:stCxn id="40" idx="2"/>
          </p:cNvCxnSpPr>
          <p:nvPr/>
        </p:nvCxnSpPr>
        <p:spPr>
          <a:xfrm flipH="1">
            <a:off x="6665064" y="1852649"/>
            <a:ext cx="1141310" cy="284270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8"/>
          <p:cNvSpPr txBox="1"/>
          <p:nvPr/>
        </p:nvSpPr>
        <p:spPr>
          <a:xfrm>
            <a:off x="2703661" y="4669383"/>
            <a:ext cx="2815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Pixel Detector (PXD)</a:t>
            </a:r>
            <a:br>
              <a:rPr lang="en-US" dirty="0"/>
            </a:br>
            <a:r>
              <a:rPr lang="en-US" sz="1200" dirty="0"/>
              <a:t>(inside SVD </a:t>
            </a:r>
            <a:r>
              <a:rPr lang="en-US" sz="1200" dirty="0">
                <a:sym typeface="Wingdings" panose="05000000000000000000" pitchFamily="2" charset="2"/>
              </a:rPr>
              <a:t> </a:t>
            </a:r>
            <a:r>
              <a:rPr lang="en-US" sz="1200" dirty="0"/>
              <a:t>individual sub-detector)</a:t>
            </a:r>
          </a:p>
        </p:txBody>
      </p:sp>
      <p:cxnSp>
        <p:nvCxnSpPr>
          <p:cNvPr id="45" name="Straight Arrow Connector 16"/>
          <p:cNvCxnSpPr>
            <a:stCxn id="44" idx="0"/>
          </p:cNvCxnSpPr>
          <p:nvPr/>
        </p:nvCxnSpPr>
        <p:spPr>
          <a:xfrm flipH="1" flipV="1">
            <a:off x="3680818" y="2719945"/>
            <a:ext cx="430440" cy="1949438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39"/>
          <p:cNvSpPr txBox="1"/>
          <p:nvPr/>
        </p:nvSpPr>
        <p:spPr>
          <a:xfrm>
            <a:off x="5401127" y="1285385"/>
            <a:ext cx="1507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Outer CF shell</a:t>
            </a:r>
          </a:p>
        </p:txBody>
      </p:sp>
      <p:cxnSp>
        <p:nvCxnSpPr>
          <p:cNvPr id="55" name="Straight Arrow Connector 40"/>
          <p:cNvCxnSpPr>
            <a:stCxn id="54" idx="2"/>
          </p:cNvCxnSpPr>
          <p:nvPr/>
        </p:nvCxnSpPr>
        <p:spPr>
          <a:xfrm flipH="1">
            <a:off x="5673999" y="1623939"/>
            <a:ext cx="480700" cy="365233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39"/>
          <p:cNvSpPr txBox="1"/>
          <p:nvPr/>
        </p:nvSpPr>
        <p:spPr>
          <a:xfrm>
            <a:off x="7020645" y="4500106"/>
            <a:ext cx="11641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Beam pipe</a:t>
            </a:r>
          </a:p>
        </p:txBody>
      </p:sp>
      <p:cxnSp>
        <p:nvCxnSpPr>
          <p:cNvPr id="62" name="Straight Arrow Connector 40"/>
          <p:cNvCxnSpPr>
            <a:stCxn id="61" idx="0"/>
          </p:cNvCxnSpPr>
          <p:nvPr/>
        </p:nvCxnSpPr>
        <p:spPr>
          <a:xfrm flipH="1" flipV="1">
            <a:off x="7020645" y="3886006"/>
            <a:ext cx="582050" cy="61410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270709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SVD Ladder Design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53752E-CC6F-4124-AE2E-5DD91DD2A8C1}" type="slidenum">
              <a:rPr lang="de-AT" smtClean="0"/>
              <a:pPr>
                <a:defRPr/>
              </a:pPr>
              <a:t>42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Thomas Bergauer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/>
              <a:t>11 Oct 2021</a:t>
            </a:r>
          </a:p>
        </p:txBody>
      </p:sp>
      <p:pic>
        <p:nvPicPr>
          <p:cNvPr id="36" name="図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7" r="5870"/>
          <a:stretch/>
        </p:blipFill>
        <p:spPr>
          <a:xfrm>
            <a:off x="2051720" y="3942348"/>
            <a:ext cx="3888802" cy="2285715"/>
          </a:xfrm>
          <a:prstGeom prst="rect">
            <a:avLst/>
          </a:prstGeom>
        </p:spPr>
      </p:pic>
      <p:pic>
        <p:nvPicPr>
          <p:cNvPr id="37" name="図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1" r="4740"/>
          <a:stretch/>
        </p:blipFill>
        <p:spPr>
          <a:xfrm>
            <a:off x="2051639" y="3323934"/>
            <a:ext cx="4918422" cy="2605715"/>
          </a:xfrm>
          <a:prstGeom prst="rect">
            <a:avLst/>
          </a:prstGeom>
        </p:spPr>
      </p:pic>
      <p:pic>
        <p:nvPicPr>
          <p:cNvPr id="38" name="図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3" r="8522"/>
          <a:stretch/>
        </p:blipFill>
        <p:spPr>
          <a:xfrm>
            <a:off x="1619672" y="2070140"/>
            <a:ext cx="6110793" cy="3382857"/>
          </a:xfrm>
          <a:prstGeom prst="rect">
            <a:avLst/>
          </a:prstGeom>
        </p:spPr>
      </p:pic>
      <p:pic>
        <p:nvPicPr>
          <p:cNvPr id="39" name="図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4" r="3739"/>
          <a:stretch/>
        </p:blipFill>
        <p:spPr>
          <a:xfrm>
            <a:off x="1260432" y="1134036"/>
            <a:ext cx="7487951" cy="3794286"/>
          </a:xfrm>
          <a:prstGeom prst="rect">
            <a:avLst/>
          </a:prstGeom>
        </p:spPr>
      </p:pic>
      <p:sp>
        <p:nvSpPr>
          <p:cNvPr id="42" name="テキスト ボックス 14"/>
          <p:cNvSpPr txBox="1"/>
          <p:nvPr/>
        </p:nvSpPr>
        <p:spPr>
          <a:xfrm>
            <a:off x="340067" y="980728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L6 Ladder</a:t>
            </a:r>
            <a:endParaRPr kumimoji="1" lang="ja-JP" altLang="en-US" dirty="0"/>
          </a:p>
        </p:txBody>
      </p:sp>
      <p:sp>
        <p:nvSpPr>
          <p:cNvPr id="43" name="テキスト ボックス 15"/>
          <p:cNvSpPr txBox="1"/>
          <p:nvPr/>
        </p:nvSpPr>
        <p:spPr>
          <a:xfrm>
            <a:off x="322361" y="2167232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L5 Ladder</a:t>
            </a:r>
            <a:endParaRPr kumimoji="1" lang="ja-JP" altLang="en-US" dirty="0"/>
          </a:p>
        </p:txBody>
      </p:sp>
      <p:sp>
        <p:nvSpPr>
          <p:cNvPr id="44" name="テキスト ボックス 16"/>
          <p:cNvSpPr txBox="1"/>
          <p:nvPr/>
        </p:nvSpPr>
        <p:spPr>
          <a:xfrm>
            <a:off x="346365" y="3268077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L4 Ladder</a:t>
            </a:r>
            <a:endParaRPr kumimoji="1" lang="ja-JP" altLang="en-US" dirty="0"/>
          </a:p>
        </p:txBody>
      </p:sp>
      <p:sp>
        <p:nvSpPr>
          <p:cNvPr id="45" name="テキスト ボックス 17"/>
          <p:cNvSpPr txBox="1"/>
          <p:nvPr/>
        </p:nvSpPr>
        <p:spPr>
          <a:xfrm>
            <a:off x="346364" y="4027316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L3 Ladder</a:t>
            </a:r>
            <a:endParaRPr kumimoji="1" lang="ja-JP" altLang="en-US" dirty="0"/>
          </a:p>
        </p:txBody>
      </p:sp>
      <p:sp>
        <p:nvSpPr>
          <p:cNvPr id="46" name="テキスト ボックス 18"/>
          <p:cNvSpPr txBox="1"/>
          <p:nvPr/>
        </p:nvSpPr>
        <p:spPr>
          <a:xfrm>
            <a:off x="2546017" y="1196171"/>
            <a:ext cx="1229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FWD module</a:t>
            </a:r>
            <a:endParaRPr kumimoji="1" lang="ja-JP" altLang="en-US" sz="1400" dirty="0"/>
          </a:p>
        </p:txBody>
      </p:sp>
      <p:sp>
        <p:nvSpPr>
          <p:cNvPr id="47" name="テキスト ボックス 19"/>
          <p:cNvSpPr txBox="1"/>
          <p:nvPr/>
        </p:nvSpPr>
        <p:spPr>
          <a:xfrm>
            <a:off x="7308304" y="3533289"/>
            <a:ext cx="1241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B</a:t>
            </a:r>
            <a:r>
              <a:rPr kumimoji="1" lang="en-US" altLang="ja-JP" sz="1400" dirty="0"/>
              <a:t>WD module</a:t>
            </a:r>
            <a:endParaRPr kumimoji="1" lang="ja-JP" altLang="en-US" sz="1400" dirty="0"/>
          </a:p>
        </p:txBody>
      </p:sp>
      <p:sp>
        <p:nvSpPr>
          <p:cNvPr id="48" name="テキスト ボックス 20"/>
          <p:cNvSpPr txBox="1"/>
          <p:nvPr/>
        </p:nvSpPr>
        <p:spPr>
          <a:xfrm>
            <a:off x="4125580" y="1733089"/>
            <a:ext cx="10550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Origami +z</a:t>
            </a:r>
          </a:p>
        </p:txBody>
      </p:sp>
      <p:sp>
        <p:nvSpPr>
          <p:cNvPr id="49" name="テキスト ボックス 21"/>
          <p:cNvSpPr txBox="1"/>
          <p:nvPr/>
        </p:nvSpPr>
        <p:spPr>
          <a:xfrm>
            <a:off x="4924889" y="2185233"/>
            <a:ext cx="1050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Origami </a:t>
            </a:r>
            <a:r>
              <a:rPr kumimoji="1" lang="en-US" altLang="ja-JP" sz="1400" dirty="0" err="1"/>
              <a:t>ce</a:t>
            </a:r>
            <a:endParaRPr kumimoji="1" lang="ja-JP" altLang="en-US" sz="1400" dirty="0"/>
          </a:p>
        </p:txBody>
      </p:sp>
      <p:sp>
        <p:nvSpPr>
          <p:cNvPr id="50" name="テキスト ボックス 22"/>
          <p:cNvSpPr txBox="1"/>
          <p:nvPr/>
        </p:nvSpPr>
        <p:spPr>
          <a:xfrm>
            <a:off x="6005009" y="2781042"/>
            <a:ext cx="10102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Origami -z</a:t>
            </a:r>
            <a:endParaRPr kumimoji="1" lang="ja-JP" altLang="en-US" sz="1400" dirty="0"/>
          </a:p>
        </p:txBody>
      </p:sp>
      <p:cxnSp>
        <p:nvCxnSpPr>
          <p:cNvPr id="51" name="直線コネクタ 23"/>
          <p:cNvCxnSpPr>
            <a:cxnSpLocks noChangeAspect="1"/>
          </p:cNvCxnSpPr>
          <p:nvPr/>
        </p:nvCxnSpPr>
        <p:spPr>
          <a:xfrm flipH="1">
            <a:off x="4591666" y="2904895"/>
            <a:ext cx="2837883" cy="210839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25"/>
          <p:cNvCxnSpPr>
            <a:cxnSpLocks noChangeAspect="1"/>
          </p:cNvCxnSpPr>
          <p:nvPr/>
        </p:nvCxnSpPr>
        <p:spPr>
          <a:xfrm flipH="1">
            <a:off x="3481975" y="2256823"/>
            <a:ext cx="2837883" cy="210839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26"/>
          <p:cNvCxnSpPr>
            <a:cxnSpLocks noChangeAspect="1"/>
          </p:cNvCxnSpPr>
          <p:nvPr/>
        </p:nvCxnSpPr>
        <p:spPr>
          <a:xfrm flipH="1">
            <a:off x="3229288" y="1628914"/>
            <a:ext cx="1933109" cy="143619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右矢印 34"/>
          <p:cNvSpPr/>
          <p:nvPr/>
        </p:nvSpPr>
        <p:spPr>
          <a:xfrm rot="2056289">
            <a:off x="6514141" y="2276033"/>
            <a:ext cx="520189" cy="2037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右矢印 35"/>
          <p:cNvSpPr/>
          <p:nvPr/>
        </p:nvSpPr>
        <p:spPr>
          <a:xfrm rot="2056289" flipH="1" flipV="1">
            <a:off x="5781169" y="1807517"/>
            <a:ext cx="520189" cy="2037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36"/>
          <p:cNvSpPr txBox="1"/>
          <p:nvPr/>
        </p:nvSpPr>
        <p:spPr>
          <a:xfrm>
            <a:off x="6933975" y="2523674"/>
            <a:ext cx="662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B</a:t>
            </a:r>
            <a:r>
              <a:rPr kumimoji="1" lang="en-US" altLang="ja-JP" dirty="0"/>
              <a:t>WD</a:t>
            </a:r>
            <a:endParaRPr kumimoji="1" lang="ja-JP" altLang="en-US" dirty="0"/>
          </a:p>
        </p:txBody>
      </p:sp>
      <p:sp>
        <p:nvSpPr>
          <p:cNvPr id="57" name="テキスト ボックス 37"/>
          <p:cNvSpPr txBox="1"/>
          <p:nvPr/>
        </p:nvSpPr>
        <p:spPr>
          <a:xfrm>
            <a:off x="5277791" y="1422068"/>
            <a:ext cx="651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F</a:t>
            </a:r>
            <a:r>
              <a:rPr kumimoji="1" lang="en-US" altLang="ja-JP" dirty="0"/>
              <a:t>W</a:t>
            </a:r>
            <a:r>
              <a:rPr kumimoji="1" lang="de-AT" altLang="ja-JP" dirty="0"/>
              <a:t>D</a:t>
            </a:r>
            <a:endParaRPr kumimoji="1" lang="ja-JP" altLang="en-US" dirty="0"/>
          </a:p>
        </p:txBody>
      </p:sp>
      <p:cxnSp>
        <p:nvCxnSpPr>
          <p:cNvPr id="58" name="直線コネクタ 6"/>
          <p:cNvCxnSpPr>
            <a:cxnSpLocks noChangeAspect="1"/>
          </p:cNvCxnSpPr>
          <p:nvPr/>
        </p:nvCxnSpPr>
        <p:spPr>
          <a:xfrm>
            <a:off x="2166822" y="1166716"/>
            <a:ext cx="6246062" cy="367625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40"/>
          <p:cNvCxnSpPr>
            <a:cxnSpLocks noChangeAspect="1"/>
          </p:cNvCxnSpPr>
          <p:nvPr/>
        </p:nvCxnSpPr>
        <p:spPr>
          <a:xfrm>
            <a:off x="2076207" y="2156038"/>
            <a:ext cx="5437416" cy="32003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41"/>
          <p:cNvCxnSpPr>
            <a:cxnSpLocks noChangeAspect="1"/>
          </p:cNvCxnSpPr>
          <p:nvPr/>
        </p:nvCxnSpPr>
        <p:spPr>
          <a:xfrm>
            <a:off x="2242922" y="3265001"/>
            <a:ext cx="4428865" cy="260670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テキスト ボックス 24"/>
          <p:cNvSpPr txBox="1"/>
          <p:nvPr/>
        </p:nvSpPr>
        <p:spPr>
          <a:xfrm>
            <a:off x="7942927" y="4858707"/>
            <a:ext cx="1093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Cooling pipe</a:t>
            </a:r>
            <a:endParaRPr kumimoji="1" lang="ja-JP" altLang="en-US" sz="1400" dirty="0"/>
          </a:p>
        </p:txBody>
      </p:sp>
      <p:sp>
        <p:nvSpPr>
          <p:cNvPr id="62" name="テキスト ボックス 42"/>
          <p:cNvSpPr txBox="1"/>
          <p:nvPr/>
        </p:nvSpPr>
        <p:spPr>
          <a:xfrm>
            <a:off x="7235467" y="5353585"/>
            <a:ext cx="1093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Cooling pipe</a:t>
            </a:r>
            <a:endParaRPr kumimoji="1" lang="ja-JP" altLang="en-US" sz="1400" dirty="0"/>
          </a:p>
        </p:txBody>
      </p:sp>
      <p:sp>
        <p:nvSpPr>
          <p:cNvPr id="63" name="テキスト ボックス 43"/>
          <p:cNvSpPr txBox="1"/>
          <p:nvPr/>
        </p:nvSpPr>
        <p:spPr>
          <a:xfrm>
            <a:off x="6430759" y="5866819"/>
            <a:ext cx="1093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Cooling pipe</a:t>
            </a:r>
            <a:endParaRPr kumimoji="1" lang="ja-JP" altLang="en-US" sz="1400" dirty="0"/>
          </a:p>
        </p:txBody>
      </p:sp>
      <p:pic>
        <p:nvPicPr>
          <p:cNvPr id="34" name="図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9" t="24876" r="15611" b="18481"/>
          <a:stretch/>
        </p:blipFill>
        <p:spPr>
          <a:xfrm flipH="1" flipV="1">
            <a:off x="2843808" y="5238490"/>
            <a:ext cx="2238546" cy="1266431"/>
          </a:xfrm>
          <a:prstGeom prst="rect">
            <a:avLst/>
          </a:prstGeom>
        </p:spPr>
      </p:pic>
      <p:pic>
        <p:nvPicPr>
          <p:cNvPr id="35" name="図 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38" t="27516" r="19278" b="26857"/>
          <a:stretch/>
        </p:blipFill>
        <p:spPr>
          <a:xfrm flipH="1" flipV="1">
            <a:off x="221313" y="5261625"/>
            <a:ext cx="1903312" cy="1021131"/>
          </a:xfrm>
          <a:prstGeom prst="rect">
            <a:avLst/>
          </a:prstGeom>
        </p:spPr>
      </p:pic>
      <p:sp>
        <p:nvSpPr>
          <p:cNvPr id="65" name="テキスト ボックス 38"/>
          <p:cNvSpPr txBox="1"/>
          <p:nvPr/>
        </p:nvSpPr>
        <p:spPr>
          <a:xfrm>
            <a:off x="2339752" y="5810261"/>
            <a:ext cx="1241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400" dirty="0"/>
              <a:t>B</a:t>
            </a:r>
            <a:r>
              <a:rPr kumimoji="1" lang="en-US" altLang="ja-JP" sz="1400" dirty="0"/>
              <a:t>WD module</a:t>
            </a:r>
            <a:endParaRPr kumimoji="1" lang="ja-JP" altLang="en-US" sz="1400" dirty="0"/>
          </a:p>
        </p:txBody>
      </p:sp>
      <p:sp>
        <p:nvSpPr>
          <p:cNvPr id="66" name="テキスト ボックス 39"/>
          <p:cNvSpPr txBox="1"/>
          <p:nvPr/>
        </p:nvSpPr>
        <p:spPr>
          <a:xfrm>
            <a:off x="1259632" y="5299107"/>
            <a:ext cx="1229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400" dirty="0"/>
              <a:t>F</a:t>
            </a:r>
            <a:r>
              <a:rPr kumimoji="1" lang="en-US" altLang="ja-JP" sz="1400" dirty="0"/>
              <a:t>WD module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67397585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Double-sided strip sensors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268760"/>
            <a:ext cx="4608512" cy="3169567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000" dirty="0"/>
              <a:t>Sensor Properties: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Double-sided with perpendicular strips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AC-coupled readout with poly-silicon resistor 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N-bulk, 300/320 </a:t>
            </a:r>
            <a:r>
              <a:rPr lang="en-US" sz="2000"/>
              <a:t>micron thickness</a:t>
            </a:r>
            <a:endParaRPr lang="en-US" sz="2000" b="1" dirty="0"/>
          </a:p>
          <a:p>
            <a:pPr>
              <a:lnSpc>
                <a:spcPct val="120000"/>
              </a:lnSpc>
            </a:pPr>
            <a:r>
              <a:rPr lang="en-US" sz="2000" dirty="0"/>
              <a:t>Three layouts only:</a:t>
            </a:r>
            <a:endParaRPr lang="en-US" sz="2000" b="1" dirty="0"/>
          </a:p>
          <a:p>
            <a:pPr lvl="1">
              <a:lnSpc>
                <a:spcPct val="120000"/>
              </a:lnSpc>
              <a:defRPr/>
            </a:pPr>
            <a:r>
              <a:rPr lang="en-US" sz="2000" dirty="0"/>
              <a:t>Rectangular small for layer 3 (HPK)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000" dirty="0"/>
              <a:t>Rectangular large for layers 4-6 (HPK)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2000" dirty="0"/>
              <a:t>Trapezoidal for forward layers 4-6 (Micron)</a:t>
            </a:r>
          </a:p>
          <a:p>
            <a:pPr>
              <a:lnSpc>
                <a:spcPct val="120000"/>
              </a:lnSpc>
            </a:pPr>
            <a:endParaRPr lang="en-US" sz="2000" dirty="0"/>
          </a:p>
        </p:txBody>
      </p:sp>
      <p:graphicFrame>
        <p:nvGraphicFramePr>
          <p:cNvPr id="14" name="表 2"/>
          <p:cNvGraphicFramePr>
            <a:graphicFrameLocks noGrp="1"/>
          </p:cNvGraphicFramePr>
          <p:nvPr/>
        </p:nvGraphicFramePr>
        <p:xfrm>
          <a:off x="-2605" y="4409727"/>
          <a:ext cx="9145017" cy="1691640"/>
        </p:xfrm>
        <a:graphic>
          <a:graphicData uri="http://schemas.openxmlformats.org/drawingml/2006/table">
            <a:tbl>
              <a:tblPr firstRow="1" bandRow="1"/>
              <a:tblGrid>
                <a:gridCol w="13064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64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64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64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643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064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0643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dirty="0"/>
                        <a:t>Readout strips(p/</a:t>
                      </a:r>
                      <a:r>
                        <a:rPr kumimoji="1" lang="en-US" altLang="ja-JP" sz="1600" dirty="0" err="1"/>
                        <a:t>R</a:t>
                      </a:r>
                      <a:r>
                        <a:rPr kumimoji="1" lang="en-US" altLang="ja-JP" sz="1600" dirty="0" err="1">
                          <a:latin typeface="Symbol" pitchFamily="18" charset="2"/>
                        </a:rPr>
                        <a:t>f</a:t>
                      </a:r>
                      <a:r>
                        <a:rPr kumimoji="1" lang="en-US" altLang="ja-JP" sz="1600" dirty="0"/>
                        <a:t>)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Readout strips(n/z)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Readout pitch (p/</a:t>
                      </a:r>
                      <a:r>
                        <a:rPr kumimoji="1" lang="en-US" altLang="ja-JP" sz="1600" dirty="0" err="1"/>
                        <a:t>R</a:t>
                      </a:r>
                      <a:r>
                        <a:rPr kumimoji="1" lang="en-US" altLang="ja-JP" sz="1600" dirty="0" err="1">
                          <a:latin typeface="Symbol" pitchFamily="18" charset="2"/>
                        </a:rPr>
                        <a:t>f</a:t>
                      </a:r>
                      <a:r>
                        <a:rPr kumimoji="1" lang="en-US" altLang="ja-JP" sz="1600" dirty="0"/>
                        <a:t>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Readout pitch(n/z)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dirty="0"/>
                        <a:t>Sensors # (+</a:t>
                      </a:r>
                      <a:r>
                        <a:rPr kumimoji="1" lang="en-US" altLang="ja-JP" sz="1600" baseline="0" dirty="0"/>
                        <a:t> spares)</a:t>
                      </a:r>
                      <a:endParaRPr kumimoji="1" lang="ja-JP" altLang="en-US" sz="1600" baseline="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altLang="ja-JP" sz="1600" dirty="0"/>
                        <a:t>Active area</a:t>
                      </a:r>
                      <a:br>
                        <a:rPr lang="en-US" altLang="ja-JP" sz="1600" dirty="0"/>
                      </a:br>
                      <a:r>
                        <a:rPr lang="en-US" altLang="ja-JP" sz="1600" dirty="0"/>
                        <a:t>(mm</a:t>
                      </a:r>
                      <a:r>
                        <a:rPr lang="en-US" altLang="ja-JP" sz="1600" baseline="30000" dirty="0"/>
                        <a:t>2</a:t>
                      </a:r>
                      <a:r>
                        <a:rPr lang="en-US" altLang="ja-JP" sz="1600" dirty="0"/>
                        <a:t>)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dirty="0"/>
                        <a:t>Large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dirty="0"/>
                        <a:t>768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dirty="0"/>
                        <a:t>512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l-GR" altLang="ja-JP" sz="1600" dirty="0"/>
                        <a:t>75 μ</a:t>
                      </a:r>
                      <a:r>
                        <a:rPr lang="en-US" altLang="ja-JP" sz="1600" dirty="0"/>
                        <a:t>m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dirty="0"/>
                        <a:t>240 </a:t>
                      </a:r>
                      <a:r>
                        <a:rPr lang="el-GR" altLang="ja-JP" sz="1600" dirty="0"/>
                        <a:t>μ</a:t>
                      </a:r>
                      <a:r>
                        <a:rPr lang="en-US" altLang="ja-JP" sz="1600" dirty="0"/>
                        <a:t>m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rPr>
                        <a:t>120+18</a:t>
                      </a:r>
                      <a:endParaRPr kumimoji="1" lang="ja-JP" altLang="en-US" sz="1600" kern="1200" dirty="0">
                        <a:solidFill>
                          <a:schemeClr val="dk1"/>
                        </a:solidFill>
                        <a:latin typeface="Calibri"/>
                        <a:ea typeface=""/>
                        <a:cs typeface="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altLang="ja-JP" sz="900" dirty="0"/>
                        <a:t>122.90x57.72</a:t>
                      </a:r>
                      <a:br>
                        <a:rPr lang="en-US" altLang="ja-JP" sz="900" dirty="0"/>
                      </a:br>
                      <a:r>
                        <a:rPr lang="en-US" altLang="ja-JP" sz="900" dirty="0"/>
                        <a:t>=7029.88 </a:t>
                      </a:r>
                      <a:endParaRPr kumimoji="1" lang="ja-JP" altLang="en-US" sz="9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dirty="0"/>
                        <a:t>Trapezoidal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dirty="0"/>
                        <a:t>768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dirty="0"/>
                        <a:t>512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altLang="ja-JP" sz="1600" dirty="0"/>
                        <a:t>50-</a:t>
                      </a:r>
                      <a:r>
                        <a:rPr lang="el-GR" altLang="ja-JP" sz="1600" dirty="0"/>
                        <a:t>75 μ</a:t>
                      </a:r>
                      <a:r>
                        <a:rPr lang="en-US" altLang="ja-JP" sz="1600" dirty="0"/>
                        <a:t>m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240 </a:t>
                      </a:r>
                      <a:r>
                        <a:rPr lang="el-GR" altLang="ja-JP" sz="1600" dirty="0"/>
                        <a:t>μ</a:t>
                      </a:r>
                      <a:r>
                        <a:rPr lang="en-US" altLang="ja-JP" sz="1600" dirty="0"/>
                        <a:t>m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rPr>
                        <a:t>38+6</a:t>
                      </a:r>
                      <a:endParaRPr kumimoji="1" lang="ja-JP" altLang="en-US" sz="1600" kern="1200" dirty="0">
                        <a:solidFill>
                          <a:schemeClr val="dk1"/>
                        </a:solidFill>
                        <a:latin typeface="Calibri"/>
                        <a:ea typeface=""/>
                        <a:cs typeface="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altLang="ja-JP" sz="900" dirty="0"/>
                        <a:t>122.76x(57.59+38.42)/2=5893.09</a:t>
                      </a:r>
                      <a:endParaRPr kumimoji="1" lang="ja-JP" altLang="en-US" sz="9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dirty="0"/>
                        <a:t>Small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dirty="0"/>
                        <a:t>768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dirty="0"/>
                        <a:t>768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l-GR" altLang="ja-JP" sz="1600" dirty="0"/>
                        <a:t>5</a:t>
                      </a:r>
                      <a:r>
                        <a:rPr lang="en-US" altLang="ja-JP" sz="1600" dirty="0"/>
                        <a:t>0</a:t>
                      </a:r>
                      <a:r>
                        <a:rPr lang="el-GR" altLang="ja-JP" sz="1600" dirty="0"/>
                        <a:t> μ</a:t>
                      </a:r>
                      <a:r>
                        <a:rPr lang="en-US" altLang="ja-JP" sz="1600" dirty="0"/>
                        <a:t>m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160 </a:t>
                      </a:r>
                      <a:r>
                        <a:rPr lang="el-GR" altLang="ja-JP" sz="1600" dirty="0"/>
                        <a:t>μ</a:t>
                      </a:r>
                      <a:r>
                        <a:rPr lang="en-US" altLang="ja-JP" sz="1600" dirty="0"/>
                        <a:t>m</a:t>
                      </a:r>
                      <a:endParaRPr kumimoji="1" lang="ja-JP" altLang="en-US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kumimoji="1" lang="en-US" altLang="ja-JP" sz="1600" kern="1200" dirty="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rPr>
                        <a:t>14+4</a:t>
                      </a:r>
                      <a:endParaRPr kumimoji="1" lang="ja-JP" altLang="en-US" sz="1600" kern="1200" dirty="0">
                        <a:solidFill>
                          <a:schemeClr val="dk1"/>
                        </a:solidFill>
                        <a:latin typeface="Calibri"/>
                        <a:ea typeface=""/>
                        <a:cs typeface="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r>
                        <a:rPr lang="en-US" altLang="ja-JP" sz="900" dirty="0"/>
                        <a:t>122.90x38.55</a:t>
                      </a:r>
                      <a:br>
                        <a:rPr lang="en-US" altLang="ja-JP" sz="900" dirty="0"/>
                      </a:br>
                      <a:r>
                        <a:rPr lang="en-US" altLang="ja-JP" sz="900" dirty="0"/>
                        <a:t>=4737.80</a:t>
                      </a:r>
                      <a:endParaRPr kumimoji="1" lang="ja-JP" altLang="en-US" sz="9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Date Placeholder 5"/>
          <p:cNvSpPr>
            <a:spLocks noGrp="1"/>
          </p:cNvSpPr>
          <p:nvPr>
            <p:ph type="dt" sz="half" idx="12"/>
          </p:nvPr>
        </p:nvSpPr>
        <p:spPr>
          <a:xfrm>
            <a:off x="0" y="6597650"/>
            <a:ext cx="1835150" cy="260350"/>
          </a:xfrm>
        </p:spPr>
        <p:txBody>
          <a:bodyPr/>
          <a:lstStyle/>
          <a:p>
            <a:r>
              <a:rPr lang="de-AT"/>
              <a:t>27 Feb 2020</a:t>
            </a: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</p:spPr>
        <p:txBody>
          <a:bodyPr/>
          <a:lstStyle/>
          <a:p>
            <a:fld id="{802673FC-46A7-DE44-8FB6-472C25C8D079}" type="slidenum">
              <a:rPr lang="de-AT" smtClean="0"/>
              <a:pPr/>
              <a:t>43</a:t>
            </a:fld>
            <a:endParaRPr lang="de-AT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</p:spPr>
        <p:txBody>
          <a:bodyPr/>
          <a:lstStyle/>
          <a:p>
            <a:r>
              <a:rPr lang="en-US"/>
              <a:t>Thomas Bergauer</a:t>
            </a:r>
            <a:endParaRPr lang="de-AT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6883"/>
          <a:stretch>
            <a:fillRect/>
          </a:stretch>
        </p:blipFill>
        <p:spPr bwMode="auto">
          <a:xfrm>
            <a:off x="4720828" y="1781646"/>
            <a:ext cx="4417413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4" descr="Micron 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4368" y="1637630"/>
            <a:ext cx="1023347" cy="410294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15" name="Picture 12" descr="Hamamatsu-logo-web-PIOB.gi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182" r="50368" b="-2274"/>
          <a:stretch>
            <a:fillRect/>
          </a:stretch>
        </p:blipFill>
        <p:spPr bwMode="auto">
          <a:xfrm>
            <a:off x="5148064" y="3365822"/>
            <a:ext cx="2786062" cy="35242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1238135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WaferMicron1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27381" y="3645024"/>
            <a:ext cx="2808312" cy="2769041"/>
          </a:xfrm>
          <a:noFill/>
        </p:spPr>
      </p:pic>
      <p:sp>
        <p:nvSpPr>
          <p:cNvPr id="11267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012FFD31-73E2-4585-9C2C-F17D771A17D9}" type="slidenum">
              <a:rPr lang="de-AT" smtClean="0">
                <a:solidFill>
                  <a:srgbClr val="0061A0"/>
                </a:solidFill>
              </a:rPr>
              <a:pPr eaLnBrk="1" hangingPunct="1"/>
              <a:t>44</a:t>
            </a:fld>
            <a:endParaRPr lang="de-AT">
              <a:solidFill>
                <a:srgbClr val="0061A0"/>
              </a:solidFill>
            </a:endParaRPr>
          </a:p>
        </p:txBody>
      </p:sp>
      <p:sp>
        <p:nvSpPr>
          <p:cNvPr id="1126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>
                <a:solidFill>
                  <a:srgbClr val="0061A0"/>
                </a:solidFill>
              </a:rPr>
              <a:t>Thomas Bergauer</a:t>
            </a:r>
            <a:endParaRPr lang="de-AT">
              <a:solidFill>
                <a:srgbClr val="0061A0"/>
              </a:solidFill>
            </a:endParaRPr>
          </a:p>
        </p:txBody>
      </p:sp>
      <p:sp>
        <p:nvSpPr>
          <p:cNvPr id="11269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de-AT">
                <a:solidFill>
                  <a:srgbClr val="0061A0"/>
                </a:solidFill>
              </a:rPr>
              <a:t>27 Feb 2020</a:t>
            </a:r>
          </a:p>
        </p:txBody>
      </p:sp>
      <p:sp>
        <p:nvSpPr>
          <p:cNvPr id="112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Sensors for Forward Region</a:t>
            </a:r>
          </a:p>
        </p:txBody>
      </p:sp>
      <p:sp>
        <p:nvSpPr>
          <p:cNvPr id="11272" name="Content Placeholder 2"/>
          <p:cNvSpPr txBox="1">
            <a:spLocks/>
          </p:cNvSpPr>
          <p:nvPr/>
        </p:nvSpPr>
        <p:spPr bwMode="auto">
          <a:xfrm>
            <a:off x="251520" y="1268760"/>
            <a:ext cx="4352503" cy="487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rgbClr val="0061A0"/>
                </a:solidFill>
              </a:rPr>
              <a:t>Trapezoidal sensor for forward region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rgbClr val="0061A0"/>
                </a:solidFill>
              </a:rPr>
              <a:t>Designed completely in-house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rgbClr val="0061A0"/>
                </a:solidFill>
              </a:rPr>
              <a:t>Production at Micron Inc.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rgbClr val="0061A0"/>
                </a:solidFill>
              </a:rPr>
              <a:t>Testing again in-house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rgbClr val="0061A0"/>
                </a:solidFill>
              </a:rPr>
              <a:t>Double sided with orthogonal strips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rgbClr val="0061A0"/>
                </a:solidFill>
              </a:rPr>
              <a:t>Special isolation measure necessary on ohmic side (p-stop)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n-US" sz="2000" dirty="0">
                <a:solidFill>
                  <a:srgbClr val="0061A0"/>
                </a:solidFill>
              </a:rPr>
              <a:t>Different p-stop layouts on test sensors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en-US" sz="2000" dirty="0" err="1">
                <a:solidFill>
                  <a:srgbClr val="0061A0"/>
                </a:solidFill>
              </a:rPr>
              <a:t>Testbeam</a:t>
            </a:r>
            <a:r>
              <a:rPr lang="en-US" sz="2000" dirty="0">
                <a:solidFill>
                  <a:srgbClr val="0061A0"/>
                </a:solidFill>
              </a:rPr>
              <a:t> and irradiation study to determine best structure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788197" y="3789040"/>
            <a:ext cx="1223963" cy="811832"/>
            <a:chOff x="4355976" y="1916833"/>
            <a:chExt cx="1223963" cy="811832"/>
          </a:xfrm>
        </p:grpSpPr>
        <p:pic>
          <p:nvPicPr>
            <p:cNvPr id="11281" name="Picture 2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665467" y="1607342"/>
              <a:ext cx="604982" cy="1223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4" name="TextBox 14"/>
            <p:cNvSpPr txBox="1">
              <a:spLocks noChangeArrowheads="1"/>
            </p:cNvSpPr>
            <p:nvPr/>
          </p:nvSpPr>
          <p:spPr bwMode="auto">
            <a:xfrm>
              <a:off x="4427984" y="2420888"/>
              <a:ext cx="53392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1400" dirty="0">
                  <a:solidFill>
                    <a:srgbClr val="0061A0"/>
                  </a:solidFill>
                </a:rPr>
                <a:t>Atoll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788197" y="4653136"/>
            <a:ext cx="1218794" cy="869573"/>
            <a:chOff x="4355976" y="2762083"/>
            <a:chExt cx="1218794" cy="869573"/>
          </a:xfrm>
        </p:grpSpPr>
        <p:pic>
          <p:nvPicPr>
            <p:cNvPr id="11282" name="Picture 23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5976" y="2762083"/>
              <a:ext cx="1218794" cy="656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5" name="TextBox 20"/>
            <p:cNvSpPr txBox="1">
              <a:spLocks noChangeArrowheads="1"/>
            </p:cNvSpPr>
            <p:nvPr/>
          </p:nvSpPr>
          <p:spPr bwMode="auto">
            <a:xfrm>
              <a:off x="4369344" y="3323879"/>
              <a:ext cx="91298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1400" dirty="0">
                  <a:solidFill>
                    <a:srgbClr val="0061A0"/>
                  </a:solidFill>
                </a:rPr>
                <a:t>Common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788196" y="5596232"/>
            <a:ext cx="1172275" cy="857104"/>
            <a:chOff x="4355975" y="3645025"/>
            <a:chExt cx="1172275" cy="857104"/>
          </a:xfrm>
        </p:grpSpPr>
        <p:pic>
          <p:nvPicPr>
            <p:cNvPr id="11280" name="Picture 21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611913" y="3389087"/>
              <a:ext cx="660400" cy="1172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TextBox 21"/>
            <p:cNvSpPr txBox="1">
              <a:spLocks noChangeArrowheads="1"/>
            </p:cNvSpPr>
            <p:nvPr/>
          </p:nvSpPr>
          <p:spPr bwMode="auto">
            <a:xfrm>
              <a:off x="4361144" y="4194352"/>
              <a:ext cx="100301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1400" dirty="0">
                  <a:solidFill>
                    <a:srgbClr val="0061A0"/>
                  </a:solidFill>
                </a:rPr>
                <a:t>Combined</a:t>
              </a:r>
            </a:p>
          </p:txBody>
        </p:sp>
      </p:grpSp>
      <p:cxnSp>
        <p:nvCxnSpPr>
          <p:cNvPr id="24" name="Straight Arrow Connector 23"/>
          <p:cNvCxnSpPr>
            <a:cxnSpLocks noChangeShapeType="1"/>
          </p:cNvCxnSpPr>
          <p:nvPr/>
        </p:nvCxnSpPr>
        <p:spPr bwMode="auto">
          <a:xfrm>
            <a:off x="5795333" y="4149080"/>
            <a:ext cx="1152128" cy="360040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7" name="Straight Arrow Connector 26"/>
          <p:cNvCxnSpPr>
            <a:cxnSpLocks noChangeShapeType="1"/>
          </p:cNvCxnSpPr>
          <p:nvPr/>
        </p:nvCxnSpPr>
        <p:spPr bwMode="auto">
          <a:xfrm>
            <a:off x="5867341" y="4941168"/>
            <a:ext cx="1080120" cy="144016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9" name="Straight Arrow Connector 28"/>
          <p:cNvCxnSpPr>
            <a:cxnSpLocks noChangeShapeType="1"/>
          </p:cNvCxnSpPr>
          <p:nvPr/>
        </p:nvCxnSpPr>
        <p:spPr bwMode="auto">
          <a:xfrm flipV="1">
            <a:off x="5795333" y="5517232"/>
            <a:ext cx="1152128" cy="360040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3" name="直線矢印コネクタ 7">
            <a:extLst>
              <a:ext uri="{FF2B5EF4-FFF2-40B4-BE49-F238E27FC236}">
                <a16:creationId xmlns:a16="http://schemas.microsoft.com/office/drawing/2014/main" id="{43129877-4DD2-FA44-AB7F-7556818B49F0}"/>
              </a:ext>
            </a:extLst>
          </p:cNvPr>
          <p:cNvCxnSpPr/>
          <p:nvPr/>
        </p:nvCxnSpPr>
        <p:spPr>
          <a:xfrm>
            <a:off x="4387878" y="-1111455"/>
            <a:ext cx="0" cy="111895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テキスト ボックス 8">
            <a:extLst>
              <a:ext uri="{FF2B5EF4-FFF2-40B4-BE49-F238E27FC236}">
                <a16:creationId xmlns:a16="http://schemas.microsoft.com/office/drawing/2014/main" id="{D1295955-F7C2-F14F-A5D6-96FF5D66B0CD}"/>
              </a:ext>
            </a:extLst>
          </p:cNvPr>
          <p:cNvSpPr txBox="1"/>
          <p:nvPr/>
        </p:nvSpPr>
        <p:spPr>
          <a:xfrm rot="16200000">
            <a:off x="4475466" y="2072551"/>
            <a:ext cx="1742334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ja-JP" dirty="0">
                <a:latin typeface="+mj-lt"/>
              </a:rPr>
              <a:t>Sensor thickness</a:t>
            </a:r>
            <a:br>
              <a:rPr kumimoji="1" lang="en-US" altLang="ja-JP" dirty="0">
                <a:latin typeface="+mj-lt"/>
              </a:rPr>
            </a:br>
            <a:r>
              <a:rPr kumimoji="1" lang="en-US" altLang="ja-JP" dirty="0">
                <a:latin typeface="+mj-lt"/>
              </a:rPr>
              <a:t>= 300-320</a:t>
            </a:r>
            <a:r>
              <a:rPr kumimoji="1" lang="el-GR" altLang="ja-JP" dirty="0">
                <a:latin typeface="Calibri"/>
              </a:rPr>
              <a:t>μ</a:t>
            </a:r>
            <a:r>
              <a:rPr kumimoji="1" lang="en-US" altLang="ja-JP" dirty="0">
                <a:latin typeface="Calibri"/>
              </a:rPr>
              <a:t>m</a:t>
            </a:r>
            <a:endParaRPr kumimoji="1" lang="ja-JP" altLang="en-US" dirty="0">
              <a:latin typeface="+mj-lt"/>
            </a:endParaRPr>
          </a:p>
        </p:txBody>
      </p:sp>
      <p:pic>
        <p:nvPicPr>
          <p:cNvPr id="26" name="図 18" descr="dssd.new.eps">
            <a:extLst>
              <a:ext uri="{FF2B5EF4-FFF2-40B4-BE49-F238E27FC236}">
                <a16:creationId xmlns:a16="http://schemas.microsoft.com/office/drawing/2014/main" id="{A0DB5202-E15E-DB48-A755-515F146C89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7341" y="1127741"/>
            <a:ext cx="2929604" cy="2270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01598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1520" y="1196752"/>
            <a:ext cx="5328592" cy="5256585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GB" b="1" dirty="0"/>
              <a:t>Design and construction </a:t>
            </a:r>
            <a:r>
              <a:rPr lang="en-GB" dirty="0"/>
              <a:t>of the Belle II Silicon Vertex Detector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“Origami Module”: Highly integrated and lightweight module</a:t>
            </a:r>
          </a:p>
          <a:p>
            <a:pPr lvl="2">
              <a:lnSpc>
                <a:spcPct val="120000"/>
              </a:lnSpc>
            </a:pPr>
            <a:r>
              <a:rPr lang="en-GB" dirty="0"/>
              <a:t>Carbon-fibre reinforced ribs</a:t>
            </a:r>
          </a:p>
          <a:p>
            <a:pPr lvl="2">
              <a:lnSpc>
                <a:spcPct val="120000"/>
              </a:lnSpc>
            </a:pPr>
            <a:r>
              <a:rPr lang="en-GB" dirty="0"/>
              <a:t>6” DSSD, Kapton flex PCB</a:t>
            </a:r>
          </a:p>
          <a:p>
            <a:pPr lvl="2">
              <a:lnSpc>
                <a:spcPct val="120000"/>
              </a:lnSpc>
            </a:pPr>
            <a:r>
              <a:rPr lang="en-GB" dirty="0"/>
              <a:t>CO</a:t>
            </a:r>
            <a:r>
              <a:rPr lang="en-GB" baseline="-25000" dirty="0"/>
              <a:t>2</a:t>
            </a:r>
            <a:r>
              <a:rPr lang="en-GB" dirty="0"/>
              <a:t> cooling</a:t>
            </a:r>
          </a:p>
          <a:p>
            <a:pPr lvl="2">
              <a:lnSpc>
                <a:spcPct val="120000"/>
              </a:lnSpc>
            </a:pPr>
            <a:r>
              <a:rPr lang="en-GB" dirty="0"/>
              <a:t>Material budget 0.55 X</a:t>
            </a:r>
            <a:r>
              <a:rPr lang="en-GB" baseline="-25000" dirty="0"/>
              <a:t>0</a:t>
            </a:r>
            <a:r>
              <a:rPr lang="en-GB" dirty="0"/>
              <a:t> (averaged)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Design developed at HEPHY starting in 2008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Ladder assembly in-house finished 2017</a:t>
            </a:r>
          </a:p>
          <a:p>
            <a:pPr lvl="1">
              <a:lnSpc>
                <a:spcPct val="120000"/>
              </a:lnSpc>
            </a:pP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997E9F2-43D0-A14A-816D-8882112F51C7}" type="slidenum">
              <a:rPr lang="de-AT" smtClean="0"/>
              <a:pPr>
                <a:defRPr/>
              </a:pPr>
              <a:t>45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  <a:endParaRPr lang="de-AT" dirty="0"/>
          </a:p>
        </p:txBody>
      </p:sp>
      <p:pic>
        <p:nvPicPr>
          <p:cNvPr id="10" name="Picture 9" descr="_DSC551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964559"/>
            <a:ext cx="2880320" cy="191271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212239" y="124529"/>
            <a:ext cx="478804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Detector Module Assembly</a:t>
            </a:r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B1A02EB5-FB07-7A4A-A5F3-4A56EAC4F8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8618" y="1003703"/>
            <a:ext cx="3385381" cy="2425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211598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rafik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280" y="1597753"/>
            <a:ext cx="2527060" cy="4757479"/>
          </a:xfrm>
          <a:prstGeom prst="rect">
            <a:avLst/>
          </a:prstGeom>
        </p:spPr>
      </p:pic>
      <p:sp>
        <p:nvSpPr>
          <p:cNvPr id="1536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Half-Ladder Assembly</a:t>
            </a:r>
          </a:p>
        </p:txBody>
      </p:sp>
      <p:sp>
        <p:nvSpPr>
          <p:cNvPr id="15364" name="Fußzeilenplatzhalt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400"/>
              <a:t>Thomas Bergauer</a:t>
            </a:r>
            <a:endParaRPr lang="de-AT" altLang="en-US" sz="1400"/>
          </a:p>
        </p:txBody>
      </p:sp>
      <p:sp>
        <p:nvSpPr>
          <p:cNvPr id="15365" name="Datumsplatzhalt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en-US" sz="1400"/>
              <a:t>27 Feb 2020</a:t>
            </a:r>
          </a:p>
        </p:txBody>
      </p:sp>
      <p:cxnSp>
        <p:nvCxnSpPr>
          <p:cNvPr id="60" name="Gerade Verbindung mit Pfeil 59"/>
          <p:cNvCxnSpPr/>
          <p:nvPr/>
        </p:nvCxnSpPr>
        <p:spPr>
          <a:xfrm>
            <a:off x="3059832" y="3933056"/>
            <a:ext cx="432048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>
            <a:spLocks noChangeArrowheads="1"/>
          </p:cNvSpPr>
          <p:nvPr/>
        </p:nvSpPr>
        <p:spPr bwMode="auto">
          <a:xfrm>
            <a:off x="1618883" y="1844824"/>
            <a:ext cx="13080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dirty="0"/>
              <a:t>Sub Process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/>
          <a:srcRect l="23734" t="32622" r="7475" b="6310"/>
          <a:stretch/>
        </p:blipFill>
        <p:spPr>
          <a:xfrm>
            <a:off x="6228184" y="3212976"/>
            <a:ext cx="2811934" cy="1872208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4"/>
          <a:srcRect t="37400" b="37664"/>
          <a:stretch/>
        </p:blipFill>
        <p:spPr>
          <a:xfrm>
            <a:off x="2944118" y="5290674"/>
            <a:ext cx="6096000" cy="1140082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5"/>
          <a:srcRect t="42125" r="6295" b="16925"/>
          <a:stretch/>
        </p:blipFill>
        <p:spPr>
          <a:xfrm>
            <a:off x="3577625" y="1414249"/>
            <a:ext cx="4828986" cy="1582703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6"/>
          <a:srcRect l="11019" t="12200" r="22832" b="15351"/>
          <a:stretch/>
        </p:blipFill>
        <p:spPr>
          <a:xfrm>
            <a:off x="3577625" y="3071538"/>
            <a:ext cx="2599970" cy="2135689"/>
          </a:xfrm>
          <a:prstGeom prst="rect">
            <a:avLst/>
          </a:prstGeom>
        </p:spPr>
      </p:pic>
      <p:sp>
        <p:nvSpPr>
          <p:cNvPr id="7" name="Foliennummernplatzhalt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53752E-CC6F-4124-AE2E-5DD91DD2A8C1}" type="slidenum">
              <a:rPr lang="de-AT" smtClean="0"/>
              <a:pPr>
                <a:defRPr/>
              </a:pPr>
              <a:t>46</a:t>
            </a:fld>
            <a:endParaRPr lang="de-AT"/>
          </a:p>
        </p:txBody>
      </p:sp>
      <p:sp>
        <p:nvSpPr>
          <p:cNvPr id="13" name="Textfeld 12"/>
          <p:cNvSpPr txBox="1"/>
          <p:nvPr/>
        </p:nvSpPr>
        <p:spPr>
          <a:xfrm>
            <a:off x="6701384" y="2730487"/>
            <a:ext cx="176202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j-lt"/>
              </a:rPr>
              <a:t>RS5 on assembly base</a:t>
            </a:r>
            <a:endParaRPr lang="en-US" sz="1200" dirty="0">
              <a:latin typeface="+mj-lt"/>
              <a:cs typeface="+mn-cs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577625" y="4946684"/>
            <a:ext cx="187262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j-lt"/>
              </a:rPr>
              <a:t>BW sub-assembly gluing</a:t>
            </a:r>
            <a:endParaRPr lang="en-US" sz="1200" dirty="0">
              <a:latin typeface="+mj-lt"/>
              <a:cs typeface="+mn-cs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6196754" y="4808184"/>
            <a:ext cx="186461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j-lt"/>
              </a:rPr>
              <a:t>FW sub-assembly gluing</a:t>
            </a:r>
            <a:endParaRPr lang="en-US" sz="1200" dirty="0">
              <a:latin typeface="+mj-lt"/>
              <a:cs typeface="+mn-cs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2942576" y="6179454"/>
            <a:ext cx="169148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j-lt"/>
              </a:rPr>
              <a:t>Completed half-ladder</a:t>
            </a:r>
            <a:endParaRPr lang="en-US" sz="1200" dirty="0">
              <a:latin typeface="+mj-lt"/>
              <a:cs typeface="+mn-cs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5C330CF-8B7A-C844-AF87-36ED36671A17}"/>
              </a:ext>
            </a:extLst>
          </p:cNvPr>
          <p:cNvSpPr txBox="1"/>
          <p:nvPr/>
        </p:nvSpPr>
        <p:spPr>
          <a:xfrm>
            <a:off x="338572" y="961470"/>
            <a:ext cx="5117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2015: </a:t>
            </a:r>
            <a:r>
              <a:rPr lang="de-DE" dirty="0" err="1"/>
              <a:t>Assembly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 at HEPHY Clean </a:t>
            </a:r>
            <a:r>
              <a:rPr lang="de-DE" dirty="0" err="1"/>
              <a:t>room</a:t>
            </a:r>
            <a:r>
              <a:rPr lang="de-DE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36468389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473D88-437C-5A4E-85EA-9D7107874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Belle II SVD Electronics</a:t>
            </a:r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6F649119-04ED-2A4F-9B11-6674ADBADF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0280" y="1093386"/>
            <a:ext cx="7743439" cy="5256212"/>
          </a:xfr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2EF5122-B46A-594C-9182-A157B0A45E9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47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008BB55-9297-2442-8F9A-B300C9689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D037D305-9F29-2742-AFCC-182FDCBF89F0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/>
              <a:t>11 Oct 2021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BDEEA2D-FACC-7843-B5A0-FCFD5C2E96C3}"/>
              </a:ext>
            </a:extLst>
          </p:cNvPr>
          <p:cNvSpPr txBox="1"/>
          <p:nvPr/>
        </p:nvSpPr>
        <p:spPr>
          <a:xfrm>
            <a:off x="179512" y="908720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Belle II Electronics Chain: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E44AB76-63B2-AA47-B497-9911FB83EDCF}"/>
              </a:ext>
            </a:extLst>
          </p:cNvPr>
          <p:cNvSpPr/>
          <p:nvPr/>
        </p:nvSpPr>
        <p:spPr>
          <a:xfrm>
            <a:off x="539552" y="1309896"/>
            <a:ext cx="5400600" cy="241159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CD010FD-72C8-A64C-97F8-748192B00635}"/>
              </a:ext>
            </a:extLst>
          </p:cNvPr>
          <p:cNvSpPr txBox="1"/>
          <p:nvPr/>
        </p:nvSpPr>
        <p:spPr>
          <a:xfrm>
            <a:off x="4842283" y="130989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48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9882250-4589-DD48-83B0-180DD121B433}"/>
              </a:ext>
            </a:extLst>
          </p:cNvPr>
          <p:cNvSpPr txBox="1"/>
          <p:nvPr/>
        </p:nvSpPr>
        <p:spPr>
          <a:xfrm>
            <a:off x="2555776" y="134143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02454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3" y="998128"/>
            <a:ext cx="3816025" cy="223663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Belle II SVD – Activities and Status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34039" y="1124744"/>
            <a:ext cx="4320481" cy="5040560"/>
          </a:xfrm>
        </p:spPr>
        <p:txBody>
          <a:bodyPr>
            <a:noAutofit/>
          </a:bodyPr>
          <a:lstStyle/>
          <a:p>
            <a:r>
              <a:rPr lang="en-US" sz="2400" dirty="0"/>
              <a:t>October 2018</a:t>
            </a:r>
          </a:p>
          <a:p>
            <a:pPr lvl="1"/>
            <a:r>
              <a:rPr lang="en-US" sz="2000" dirty="0">
                <a:solidFill>
                  <a:srgbClr val="00B050"/>
                </a:solidFill>
              </a:rPr>
              <a:t>Marriage of PXD+SVD = VXD</a:t>
            </a:r>
          </a:p>
          <a:p>
            <a:pPr lvl="1"/>
            <a:r>
              <a:rPr lang="en-US" sz="2000" dirty="0"/>
              <a:t>Commissioning of VXD</a:t>
            </a:r>
          </a:p>
          <a:p>
            <a:pPr lvl="1"/>
            <a:r>
              <a:rPr lang="en-US" sz="2000" dirty="0"/>
              <a:t>Outer cabling from dock boxes to FADC crates</a:t>
            </a:r>
          </a:p>
          <a:p>
            <a:r>
              <a:rPr lang="en-US" sz="2400" dirty="0"/>
              <a:t>November 2018</a:t>
            </a:r>
            <a:endParaRPr lang="en-US" sz="2000" dirty="0">
              <a:solidFill>
                <a:srgbClr val="00B050"/>
              </a:solidFill>
            </a:endParaRPr>
          </a:p>
          <a:p>
            <a:pPr lvl="1"/>
            <a:r>
              <a:rPr lang="en-US" sz="2000" dirty="0">
                <a:solidFill>
                  <a:srgbClr val="00B050"/>
                </a:solidFill>
              </a:rPr>
              <a:t>Installation of VXD</a:t>
            </a:r>
          </a:p>
          <a:p>
            <a:pPr lvl="1"/>
            <a:r>
              <a:rPr lang="en-US" sz="2000" dirty="0"/>
              <a:t>Inner cabling between detector and dock boxes</a:t>
            </a:r>
            <a:endParaRPr lang="en-US" sz="2000" dirty="0">
              <a:solidFill>
                <a:srgbClr val="00B050"/>
              </a:solidFill>
            </a:endParaRPr>
          </a:p>
          <a:p>
            <a:r>
              <a:rPr lang="en-US" sz="2400" dirty="0"/>
              <a:t>December 2018</a:t>
            </a:r>
          </a:p>
          <a:p>
            <a:pPr lvl="1"/>
            <a:r>
              <a:rPr lang="en-US" sz="2000" dirty="0"/>
              <a:t>Completion of cabling and services</a:t>
            </a:r>
          </a:p>
          <a:p>
            <a:pPr lvl="1"/>
            <a:r>
              <a:rPr lang="en-US" sz="2000" dirty="0">
                <a:solidFill>
                  <a:srgbClr val="00B050"/>
                </a:solidFill>
              </a:rPr>
              <a:t>Commissioning of installed Vertex Detector (VXD)</a:t>
            </a:r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/>
              <a:t>11 Oct 2021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Thomas Bergauer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753752E-CC6F-4124-AE2E-5DD91DD2A8C1}" type="slidenum">
              <a:rPr lang="de-AT" smtClean="0"/>
              <a:pPr>
                <a:defRPr/>
              </a:pPr>
              <a:t>48</a:t>
            </a:fld>
            <a:endParaRPr lang="de-AT"/>
          </a:p>
        </p:txBody>
      </p:sp>
      <p:sp>
        <p:nvSpPr>
          <p:cNvPr id="5" name="Textfeld 4"/>
          <p:cNvSpPr txBox="1"/>
          <p:nvPr/>
        </p:nvSpPr>
        <p:spPr>
          <a:xfrm>
            <a:off x="6012160" y="2853234"/>
            <a:ext cx="2579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>
                <a:solidFill>
                  <a:schemeClr val="bg1">
                    <a:lumMod val="95000"/>
                  </a:schemeClr>
                </a:solidFill>
              </a:rPr>
              <a:t>PXD + SVD </a:t>
            </a:r>
            <a:r>
              <a:rPr lang="de-AT" dirty="0" err="1">
                <a:solidFill>
                  <a:schemeClr val="bg1">
                    <a:lumMod val="95000"/>
                  </a:schemeClr>
                </a:solidFill>
              </a:rPr>
              <a:t>marriage</a:t>
            </a:r>
            <a:r>
              <a:rPr lang="de-AT" dirty="0">
                <a:solidFill>
                  <a:schemeClr val="bg1">
                    <a:lumMod val="95000"/>
                  </a:schemeClr>
                </a:solidFill>
              </a:rPr>
              <a:t> (+X)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51" r="25850"/>
          <a:stretch/>
        </p:blipFill>
        <p:spPr>
          <a:xfrm rot="5400000">
            <a:off x="4958269" y="3595483"/>
            <a:ext cx="2660995" cy="2281406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5408774" y="5694940"/>
            <a:ext cx="1827522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AT" dirty="0"/>
              <a:t>VXD </a:t>
            </a:r>
            <a:r>
              <a:rPr lang="de-AT" dirty="0" err="1"/>
              <a:t>installation</a:t>
            </a:r>
            <a:endParaRPr lang="de-AT" dirty="0"/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59"/>
          <a:stretch/>
        </p:blipFill>
        <p:spPr>
          <a:xfrm rot="5400000">
            <a:off x="6927052" y="4029651"/>
            <a:ext cx="2660996" cy="1413073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7627537" y="5543464"/>
            <a:ext cx="1260025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de-AT" sz="1400" dirty="0" err="1"/>
              <a:t>installed</a:t>
            </a:r>
            <a:r>
              <a:rPr lang="de-AT" sz="1400" dirty="0"/>
              <a:t> </a:t>
            </a:r>
            <a:br>
              <a:rPr lang="de-AT" sz="1400" dirty="0"/>
            </a:br>
            <a:r>
              <a:rPr lang="de-AT" sz="1400" dirty="0"/>
              <a:t>FADC </a:t>
            </a:r>
            <a:r>
              <a:rPr lang="de-AT" sz="1400" dirty="0" err="1"/>
              <a:t>boards</a:t>
            </a:r>
            <a:endParaRPr lang="de-AT" sz="1400" dirty="0"/>
          </a:p>
        </p:txBody>
      </p:sp>
    </p:spTree>
    <p:extLst>
      <p:ext uri="{BB962C8B-B14F-4D97-AF65-F5344CB8AC3E}">
        <p14:creationId xmlns:p14="http://schemas.microsoft.com/office/powerpoint/2010/main" val="284602316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>
            <a:extLst>
              <a:ext uri="{FF2B5EF4-FFF2-40B4-BE49-F238E27FC236}">
                <a16:creationId xmlns:a16="http://schemas.microsoft.com/office/drawing/2014/main" id="{7FDBC10E-7A78-584E-8D62-2EB59F96C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60B742E2-33E0-6F42-B27E-DEE97B2B14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b="1" dirty="0"/>
              <a:t>The Cosmic Frontier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6714F1B-CB40-5846-8333-432D00BE38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49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EF28379-0715-0C40-8E53-A7CE93BF8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FF536601-2C9B-124E-92DB-142194D7475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27 Feb 2020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BACC6E3-A4CE-4848-B333-8A81097792C0}"/>
              </a:ext>
            </a:extLst>
          </p:cNvPr>
          <p:cNvGrpSpPr/>
          <p:nvPr/>
        </p:nvGrpSpPr>
        <p:grpSpPr>
          <a:xfrm>
            <a:off x="722313" y="1218801"/>
            <a:ext cx="3312933" cy="2210199"/>
            <a:chOff x="828501" y="3950833"/>
            <a:chExt cx="3312933" cy="2210199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BA8746F4-47C8-1547-81D0-FE1F160CB1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8501" y="3950833"/>
              <a:ext cx="3312933" cy="2210199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D26966A-FD94-754D-9CCB-19481DE1C1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8501" y="5791700"/>
              <a:ext cx="3312933" cy="369332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56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</a:rPr>
                <a:t>CRESST @ LNGS</a:t>
              </a:r>
            </a:p>
          </p:txBody>
        </p:sp>
      </p:grpSp>
      <p:pic>
        <p:nvPicPr>
          <p:cNvPr id="15" name="Inhaltsplatzhalter 9">
            <a:extLst>
              <a:ext uri="{FF2B5EF4-FFF2-40B4-BE49-F238E27FC236}">
                <a16:creationId xmlns:a16="http://schemas.microsoft.com/office/drawing/2014/main" id="{5AE97596-B9B1-8F47-9BDA-E572D07AA2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907966" y="947416"/>
            <a:ext cx="2236034" cy="1727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</p:spTree>
    <p:extLst>
      <p:ext uri="{BB962C8B-B14F-4D97-AF65-F5344CB8AC3E}">
        <p14:creationId xmlns:p14="http://schemas.microsoft.com/office/powerpoint/2010/main" val="3130261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sz="half" idx="1"/>
          </p:nvPr>
        </p:nvSpPr>
        <p:spPr>
          <a:xfrm>
            <a:off x="313042" y="1036801"/>
            <a:ext cx="6250812" cy="2401825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1800" b="1" dirty="0"/>
              <a:t>We are operating high level equipment for sensor characterization and module construction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Several probe stations for sensor tests (own developments)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Semi-automatized module assembly (CMM, glue robot)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Fully automatic thin-wire bonding machine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Microscopes for optical measurements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Radioactive sources and Lasers for signal stimulation (TCT)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Software frameworks for sensor design and simulation (TCAD)</a:t>
            </a:r>
          </a:p>
          <a:p>
            <a:pPr lvl="1">
              <a:spcBef>
                <a:spcPts val="0"/>
              </a:spcBef>
            </a:pPr>
            <a:r>
              <a:rPr lang="en-US" sz="1400" dirty="0"/>
              <a:t>Chip design Workflow (Cadence, Mentor, SOS,….)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Infrastructure at HEPHY</a:t>
            </a:r>
          </a:p>
        </p:txBody>
      </p:sp>
      <p:grpSp>
        <p:nvGrpSpPr>
          <p:cNvPr id="25" name="Gruppierung 24"/>
          <p:cNvGrpSpPr/>
          <p:nvPr/>
        </p:nvGrpSpPr>
        <p:grpSpPr>
          <a:xfrm>
            <a:off x="446406" y="5042433"/>
            <a:ext cx="4045907" cy="1481790"/>
            <a:chOff x="1043608" y="4911208"/>
            <a:chExt cx="3208265" cy="1481790"/>
          </a:xfrm>
        </p:grpSpPr>
        <p:pic>
          <p:nvPicPr>
            <p:cNvPr id="2" name="Bild 1"/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3608" y="4911208"/>
              <a:ext cx="3208265" cy="1481790"/>
            </a:xfrm>
            <a:prstGeom prst="rect">
              <a:avLst/>
            </a:prstGeom>
          </p:spPr>
        </p:pic>
        <p:sp>
          <p:nvSpPr>
            <p:cNvPr id="15" name="Titel 6"/>
            <p:cNvSpPr txBox="1">
              <a:spLocks/>
            </p:cNvSpPr>
            <p:nvPr/>
          </p:nvSpPr>
          <p:spPr bwMode="auto">
            <a:xfrm>
              <a:off x="2737109" y="6127452"/>
              <a:ext cx="1514763" cy="265545"/>
            </a:xfrm>
            <a:prstGeom prst="rect">
              <a:avLst/>
            </a:prstGeom>
            <a:solidFill>
              <a:schemeClr val="tx1">
                <a:alpha val="32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=""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+mj-lt"/>
                  <a:ea typeface="+mj-ea"/>
                  <a:cs typeface="ＭＳ Ｐゴシック" charset="0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GB" sz="1050" b="0">
                  <a:solidFill>
                    <a:schemeClr val="bg1"/>
                  </a:solidFill>
                </a:rPr>
                <a:t>QTC/SQC Setup</a:t>
              </a:r>
              <a:endParaRPr lang="en-GB" sz="1050" b="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Gruppierung 22"/>
          <p:cNvGrpSpPr/>
          <p:nvPr/>
        </p:nvGrpSpPr>
        <p:grpSpPr>
          <a:xfrm>
            <a:off x="4598621" y="5042433"/>
            <a:ext cx="1975720" cy="1481789"/>
            <a:chOff x="4382597" y="4911208"/>
            <a:chExt cx="1975720" cy="1481789"/>
          </a:xfrm>
        </p:grpSpPr>
        <p:pic>
          <p:nvPicPr>
            <p:cNvPr id="13" name="Bild 12"/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4382598" y="4911208"/>
              <a:ext cx="1975718" cy="1481789"/>
            </a:xfrm>
            <a:prstGeom prst="rect">
              <a:avLst/>
            </a:prstGeom>
          </p:spPr>
        </p:pic>
        <p:sp>
          <p:nvSpPr>
            <p:cNvPr id="16" name="Titel 6"/>
            <p:cNvSpPr txBox="1">
              <a:spLocks/>
            </p:cNvSpPr>
            <p:nvPr/>
          </p:nvSpPr>
          <p:spPr bwMode="auto">
            <a:xfrm>
              <a:off x="4382597" y="6127451"/>
              <a:ext cx="1975720" cy="265545"/>
            </a:xfrm>
            <a:prstGeom prst="rect">
              <a:avLst/>
            </a:prstGeom>
            <a:solidFill>
              <a:schemeClr val="tx1">
                <a:alpha val="32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=""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+mj-lt"/>
                  <a:ea typeface="+mj-ea"/>
                  <a:cs typeface="ＭＳ Ｐゴシック" charset="0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GB" sz="1050" b="0" dirty="0" err="1">
                  <a:solidFill>
                    <a:schemeClr val="bg1"/>
                  </a:solidFill>
                </a:rPr>
                <a:t>HGCCal</a:t>
              </a:r>
              <a:r>
                <a:rPr lang="en-GB" sz="1050" b="0" dirty="0">
                  <a:solidFill>
                    <a:schemeClr val="bg1"/>
                  </a:solidFill>
                </a:rPr>
                <a:t> Setup</a:t>
              </a:r>
            </a:p>
          </p:txBody>
        </p:sp>
      </p:grpSp>
      <p:grpSp>
        <p:nvGrpSpPr>
          <p:cNvPr id="24" name="Gruppierung 23"/>
          <p:cNvGrpSpPr/>
          <p:nvPr/>
        </p:nvGrpSpPr>
        <p:grpSpPr>
          <a:xfrm>
            <a:off x="4593875" y="3438628"/>
            <a:ext cx="1980466" cy="1485350"/>
            <a:chOff x="4377851" y="3307403"/>
            <a:chExt cx="1980466" cy="1485350"/>
          </a:xfrm>
        </p:grpSpPr>
        <p:pic>
          <p:nvPicPr>
            <p:cNvPr id="11" name="Bild 10"/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77851" y="3307403"/>
              <a:ext cx="1980465" cy="1485349"/>
            </a:xfrm>
            <a:prstGeom prst="rect">
              <a:avLst/>
            </a:prstGeom>
          </p:spPr>
        </p:pic>
        <p:sp>
          <p:nvSpPr>
            <p:cNvPr id="17" name="Titel 6"/>
            <p:cNvSpPr txBox="1">
              <a:spLocks/>
            </p:cNvSpPr>
            <p:nvPr/>
          </p:nvSpPr>
          <p:spPr bwMode="auto">
            <a:xfrm>
              <a:off x="4382597" y="4527208"/>
              <a:ext cx="1975720" cy="265545"/>
            </a:xfrm>
            <a:prstGeom prst="rect">
              <a:avLst/>
            </a:prstGeom>
            <a:solidFill>
              <a:schemeClr val="tx1">
                <a:alpha val="32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=""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+mj-lt"/>
                  <a:ea typeface="+mj-ea"/>
                  <a:cs typeface="ＭＳ Ｐゴシック" charset="0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GB" sz="1050" b="0" dirty="0">
                  <a:solidFill>
                    <a:schemeClr val="bg1"/>
                  </a:solidFill>
                </a:rPr>
                <a:t>Laser Setup</a:t>
              </a:r>
            </a:p>
          </p:txBody>
        </p:sp>
      </p:grpSp>
      <p:grpSp>
        <p:nvGrpSpPr>
          <p:cNvPr id="21" name="Gruppierung 20"/>
          <p:cNvGrpSpPr/>
          <p:nvPr/>
        </p:nvGrpSpPr>
        <p:grpSpPr>
          <a:xfrm>
            <a:off x="6770713" y="1101154"/>
            <a:ext cx="1975720" cy="1317146"/>
            <a:chOff x="6561438" y="1122831"/>
            <a:chExt cx="1975720" cy="1317146"/>
          </a:xfrm>
        </p:grpSpPr>
        <p:pic>
          <p:nvPicPr>
            <p:cNvPr id="3" name="Bild 2"/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61438" y="1122831"/>
              <a:ext cx="1975720" cy="1317146"/>
            </a:xfrm>
            <a:prstGeom prst="rect">
              <a:avLst/>
            </a:prstGeom>
          </p:spPr>
        </p:pic>
        <p:sp>
          <p:nvSpPr>
            <p:cNvPr id="18" name="Titel 6"/>
            <p:cNvSpPr txBox="1">
              <a:spLocks/>
            </p:cNvSpPr>
            <p:nvPr/>
          </p:nvSpPr>
          <p:spPr bwMode="auto">
            <a:xfrm>
              <a:off x="6561438" y="2174431"/>
              <a:ext cx="1975720" cy="265545"/>
            </a:xfrm>
            <a:prstGeom prst="rect">
              <a:avLst/>
            </a:prstGeom>
            <a:solidFill>
              <a:schemeClr val="tx1">
                <a:alpha val="32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=""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+mj-lt"/>
                  <a:ea typeface="+mj-ea"/>
                  <a:cs typeface="ＭＳ Ｐゴシック" charset="0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GB" sz="1050" b="0" dirty="0">
                  <a:solidFill>
                    <a:schemeClr val="bg1"/>
                  </a:solidFill>
                </a:rPr>
                <a:t>PQC Setup</a:t>
              </a:r>
            </a:p>
          </p:txBody>
        </p:sp>
      </p:grpSp>
      <p:grpSp>
        <p:nvGrpSpPr>
          <p:cNvPr id="10" name="Gruppierung 9"/>
          <p:cNvGrpSpPr/>
          <p:nvPr/>
        </p:nvGrpSpPr>
        <p:grpSpPr>
          <a:xfrm>
            <a:off x="6765622" y="2624374"/>
            <a:ext cx="1975721" cy="1317147"/>
            <a:chOff x="6561438" y="2533388"/>
            <a:chExt cx="1975721" cy="1317147"/>
          </a:xfrm>
        </p:grpSpPr>
        <p:pic>
          <p:nvPicPr>
            <p:cNvPr id="4" name="Bild 3"/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61438" y="2533388"/>
              <a:ext cx="1975720" cy="1317147"/>
            </a:xfrm>
            <a:prstGeom prst="rect">
              <a:avLst/>
            </a:prstGeom>
          </p:spPr>
        </p:pic>
        <p:sp>
          <p:nvSpPr>
            <p:cNvPr id="19" name="Titel 6"/>
            <p:cNvSpPr txBox="1">
              <a:spLocks/>
            </p:cNvSpPr>
            <p:nvPr/>
          </p:nvSpPr>
          <p:spPr bwMode="auto">
            <a:xfrm>
              <a:off x="6561439" y="3573016"/>
              <a:ext cx="1975720" cy="277519"/>
            </a:xfrm>
            <a:prstGeom prst="rect">
              <a:avLst/>
            </a:prstGeom>
            <a:solidFill>
              <a:schemeClr val="tx1">
                <a:alpha val="32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=""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+mj-lt"/>
                  <a:ea typeface="+mj-ea"/>
                  <a:cs typeface="ＭＳ Ｐゴシック" charset="0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GB" sz="1050" b="0" dirty="0">
                  <a:solidFill>
                    <a:schemeClr val="bg1"/>
                  </a:solidFill>
                </a:rPr>
                <a:t>Probe station 3</a:t>
              </a:r>
            </a:p>
          </p:txBody>
        </p:sp>
      </p:grpSp>
      <p:grpSp>
        <p:nvGrpSpPr>
          <p:cNvPr id="31" name="Gruppierung 30"/>
          <p:cNvGrpSpPr/>
          <p:nvPr/>
        </p:nvGrpSpPr>
        <p:grpSpPr>
          <a:xfrm>
            <a:off x="6770713" y="4147596"/>
            <a:ext cx="1982469" cy="2377748"/>
            <a:chOff x="6770713" y="4060845"/>
            <a:chExt cx="1982469" cy="2377748"/>
          </a:xfrm>
        </p:grpSpPr>
        <p:pic>
          <p:nvPicPr>
            <p:cNvPr id="30" name="Bild 29"/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70714" y="4060846"/>
              <a:ext cx="1982468" cy="2377747"/>
            </a:xfrm>
            <a:prstGeom prst="rect">
              <a:avLst/>
            </a:prstGeom>
          </p:spPr>
        </p:pic>
        <p:sp>
          <p:nvSpPr>
            <p:cNvPr id="20" name="Titel 6"/>
            <p:cNvSpPr txBox="1">
              <a:spLocks/>
            </p:cNvSpPr>
            <p:nvPr/>
          </p:nvSpPr>
          <p:spPr bwMode="auto">
            <a:xfrm>
              <a:off x="6770713" y="4060845"/>
              <a:ext cx="1982466" cy="282589"/>
            </a:xfrm>
            <a:prstGeom prst="rect">
              <a:avLst/>
            </a:prstGeom>
            <a:solidFill>
              <a:schemeClr val="tx1">
                <a:alpha val="62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FAA26D3D-D897-4be2-8F04-BA451C77F1D7}">
                <ma14:placeholderFlag xmlns=""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+mj-lt"/>
                  <a:ea typeface="+mj-ea"/>
                  <a:cs typeface="ＭＳ Ｐゴシック" charset="0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GB" sz="1050" b="0">
                  <a:solidFill>
                    <a:schemeClr val="bg1"/>
                  </a:solidFill>
                </a:rPr>
                <a:t>Climatic Chamber</a:t>
              </a:r>
              <a:endParaRPr lang="en-GB" sz="1050" b="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6" name="Bild 25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1849" y="3438627"/>
            <a:ext cx="1980465" cy="1485349"/>
          </a:xfrm>
          <a:prstGeom prst="rect">
            <a:avLst/>
          </a:prstGeom>
        </p:spPr>
      </p:pic>
      <p:pic>
        <p:nvPicPr>
          <p:cNvPr id="27" name="Bild 26"/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06" y="3438627"/>
            <a:ext cx="1980466" cy="1485349"/>
          </a:xfrm>
          <a:prstGeom prst="rect">
            <a:avLst/>
          </a:prstGeom>
        </p:spPr>
      </p:pic>
      <p:sp>
        <p:nvSpPr>
          <p:cNvPr id="28" name="Titel 6"/>
          <p:cNvSpPr txBox="1">
            <a:spLocks/>
          </p:cNvSpPr>
          <p:nvPr/>
        </p:nvSpPr>
        <p:spPr bwMode="auto">
          <a:xfrm>
            <a:off x="2503906" y="4711204"/>
            <a:ext cx="1982466" cy="209769"/>
          </a:xfrm>
          <a:prstGeom prst="rect">
            <a:avLst/>
          </a:prstGeom>
          <a:solidFill>
            <a:schemeClr val="tx1">
              <a:alpha val="62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050" b="0" dirty="0">
                <a:solidFill>
                  <a:schemeClr val="bg1"/>
                </a:solidFill>
              </a:rPr>
              <a:t>Thin-wire </a:t>
            </a:r>
            <a:r>
              <a:rPr lang="en-GB" sz="1050" b="0">
                <a:solidFill>
                  <a:schemeClr val="bg1"/>
                </a:solidFill>
              </a:rPr>
              <a:t>bonding machine</a:t>
            </a:r>
            <a:endParaRPr lang="en-GB" sz="1050" b="0" dirty="0">
              <a:solidFill>
                <a:schemeClr val="bg1"/>
              </a:solidFill>
            </a:endParaRPr>
          </a:p>
        </p:txBody>
      </p:sp>
      <p:sp>
        <p:nvSpPr>
          <p:cNvPr id="29" name="Titel 6"/>
          <p:cNvSpPr txBox="1">
            <a:spLocks/>
          </p:cNvSpPr>
          <p:nvPr/>
        </p:nvSpPr>
        <p:spPr bwMode="auto">
          <a:xfrm>
            <a:off x="444406" y="4711204"/>
            <a:ext cx="1982466" cy="209769"/>
          </a:xfrm>
          <a:prstGeom prst="rect">
            <a:avLst/>
          </a:prstGeom>
          <a:solidFill>
            <a:schemeClr val="tx1">
              <a:alpha val="62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61A0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050" b="0" dirty="0">
                <a:solidFill>
                  <a:schemeClr val="bg1"/>
                </a:solidFill>
              </a:rPr>
              <a:t>Coordinate Measurements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13C09F75-3F35-074F-B38F-0DE6B24575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4C16C-BD16-7C44-832A-DE734755740D}" type="slidenum">
              <a:rPr lang="de-AT" smtClean="0"/>
              <a:pPr>
                <a:defRPr/>
              </a:pPr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3601213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BFFC5C83-E71A-2748-BD1A-E64953C179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088790"/>
            <a:ext cx="4038600" cy="529296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Working group on “Rare Event Searches” is </a:t>
            </a:r>
            <a:r>
              <a:rPr lang="en-US" dirty="0" err="1"/>
              <a:t>synergetically</a:t>
            </a:r>
            <a:r>
              <a:rPr lang="en-US" dirty="0"/>
              <a:t> working on these projects:</a:t>
            </a:r>
          </a:p>
          <a:p>
            <a:endParaRPr lang="en-US" dirty="0"/>
          </a:p>
          <a:p>
            <a:r>
              <a:rPr lang="en-US" dirty="0"/>
              <a:t>DANAE: Search for very low-mass dark matter particles interacting with electrons</a:t>
            </a:r>
          </a:p>
          <a:p>
            <a:endParaRPr lang="en-US" dirty="0"/>
          </a:p>
          <a:p>
            <a:r>
              <a:rPr lang="en-US" dirty="0"/>
              <a:t>CRESST III: Search for low-mass dark matter particles interacting with atomic nuclei</a:t>
            </a:r>
          </a:p>
          <a:p>
            <a:endParaRPr lang="en-US" dirty="0"/>
          </a:p>
          <a:p>
            <a:r>
              <a:rPr lang="en-US" dirty="0"/>
              <a:t>COSINUS: Clarify the long-standing dark matter claim from DAMA</a:t>
            </a:r>
          </a:p>
          <a:p>
            <a:endParaRPr lang="en-US" dirty="0"/>
          </a:p>
          <a:p>
            <a:r>
              <a:rPr lang="en-US" dirty="0"/>
              <a:t>NUCLEUS: Precisely measure coherent, elastic neutrino nucleus scattering (</a:t>
            </a:r>
            <a:r>
              <a:rPr lang="en-US" dirty="0" err="1"/>
              <a:t>CEvNS</a:t>
            </a:r>
            <a:r>
              <a:rPr lang="en-US" dirty="0"/>
              <a:t>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CD61706-B136-EB44-BABE-A5C86DD3750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56C127A-6F19-D94F-8B76-56A22D13A708}" type="slidenum">
              <a:rPr lang="de-AT" smtClean="0"/>
              <a:pPr>
                <a:defRPr/>
              </a:pPr>
              <a:t>50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9934C57-13E7-A64F-B56A-57798D293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D0128DB-4D6A-7B49-9044-15682FBFC9F0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27 Feb 2020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92635C8-7044-234F-81CC-A6D2F2C53D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Rare Event Searches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C2D4801-AA4E-144D-9E85-F0B3F986DCD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6921" y="1088790"/>
            <a:ext cx="3459879" cy="259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nhaltsplatzhalter 12">
            <a:extLst>
              <a:ext uri="{FF2B5EF4-FFF2-40B4-BE49-F238E27FC236}">
                <a16:creationId xmlns:a16="http://schemas.microsoft.com/office/drawing/2014/main" id="{F845C42E-0AA6-DB4F-A9A7-D2365BF4FC5A}"/>
              </a:ext>
            </a:extLst>
          </p:cNvPr>
          <p:cNvPicPr>
            <a:picLocks noGrp="1" noChangeAspect="1"/>
          </p:cNvPicPr>
          <p:nvPr>
            <p:ph sz="half" idx="14"/>
          </p:nvPr>
        </p:nvPicPr>
        <p:blipFill>
          <a:blip r:embed="rId3"/>
          <a:stretch>
            <a:fillRect/>
          </a:stretch>
        </p:blipFill>
        <p:spPr>
          <a:xfrm>
            <a:off x="5226921" y="3843220"/>
            <a:ext cx="3452021" cy="2592387"/>
          </a:xfrm>
        </p:spPr>
      </p:pic>
    </p:spTree>
    <p:extLst>
      <p:ext uri="{BB962C8B-B14F-4D97-AF65-F5344CB8AC3E}">
        <p14:creationId xmlns:p14="http://schemas.microsoft.com/office/powerpoint/2010/main" val="45079862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>
            <a:extLst>
              <a:ext uri="{FF2B5EF4-FFF2-40B4-BE49-F238E27FC236}">
                <a16:creationId xmlns:a16="http://schemas.microsoft.com/office/drawing/2014/main" id="{7FBE14B6-6A5A-494D-A006-CB848379C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Synergy, more than a buzzword:</a:t>
            </a:r>
          </a:p>
        </p:txBody>
      </p:sp>
      <p:graphicFrame>
        <p:nvGraphicFramePr>
          <p:cNvPr id="11" name="Inhaltsplatzhalter 10">
            <a:extLst>
              <a:ext uri="{FF2B5EF4-FFF2-40B4-BE49-F238E27FC236}">
                <a16:creationId xmlns:a16="http://schemas.microsoft.com/office/drawing/2014/main" id="{6665B55E-8BCA-1240-B716-A4AB6118CA2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628775"/>
          <a:ext cx="8229600" cy="3749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353529532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033103905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051440268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30058248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9022907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Experiment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Technology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Signal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Physics Case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74034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DANAE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Search for very low-mass dark matter particles interacting with electrons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Silicon (DEPFET)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Electron recoil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dirty="0"/>
                        <a:t>Dark Matter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9192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CRESST 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Search for low-mass dark matter particles interacting with atomic nuclei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dirty="0"/>
                        <a:t>Cryogenic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US" dirty="0"/>
                        <a:t>Nuclear recoil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22445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COSINUS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Clarify the long-standing dark matter claim from DAMA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48796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NUCLEUS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Precisely measure coherent, elastic neutrino nucleus scattering (</a:t>
                      </a:r>
                      <a:r>
                        <a:rPr lang="en-US" sz="1200" dirty="0" err="1"/>
                        <a:t>CEvNS</a:t>
                      </a:r>
                      <a:r>
                        <a:rPr lang="en-US" sz="1200" dirty="0"/>
                        <a:t>)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CEvNS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6328542"/>
                  </a:ext>
                </a:extLst>
              </a:tr>
            </a:tbl>
          </a:graphicData>
        </a:graphic>
      </p:graphicFrame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4F71E6B-0176-714A-A5A3-0D02651FFF5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4C16C-BD16-7C44-832A-DE734755740D}" type="slidenum">
              <a:rPr lang="de-AT" smtClean="0"/>
              <a:pPr>
                <a:defRPr/>
              </a:pPr>
              <a:t>51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0E32E3-18CE-3D42-BF62-42BE98B63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D5826B65-1957-4440-9A6B-2763E03173C7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27 Feb 2020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DAC45E0-33CA-974E-8559-443B4B1642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44624"/>
            <a:ext cx="9144000" cy="720080"/>
          </a:xfrm>
        </p:spPr>
        <p:txBody>
          <a:bodyPr/>
          <a:lstStyle/>
          <a:p>
            <a:r>
              <a:rPr lang="en-US" dirty="0"/>
              <a:t>Rare Event Searches</a:t>
            </a:r>
          </a:p>
        </p:txBody>
      </p:sp>
    </p:spTree>
    <p:extLst>
      <p:ext uri="{BB962C8B-B14F-4D97-AF65-F5344CB8AC3E}">
        <p14:creationId xmlns:p14="http://schemas.microsoft.com/office/powerpoint/2010/main" val="153354439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F3E33E4C-0A4D-D34D-9781-110C2CFBF07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Nothing found in classic WIMP windows</a:t>
            </a:r>
          </a:p>
          <a:p>
            <a:pPr lvl="1"/>
            <a:r>
              <a:rPr lang="en-US" dirty="0"/>
              <a:t>Also no candidate by SUSY</a:t>
            </a:r>
          </a:p>
          <a:p>
            <a:r>
              <a:rPr lang="en-US" dirty="0"/>
              <a:t>dark matter detection using ionization signal from </a:t>
            </a:r>
            <a:r>
              <a:rPr lang="en-US" b="1" dirty="0"/>
              <a:t>Dark</a:t>
            </a:r>
            <a:r>
              <a:rPr lang="en-US" dirty="0"/>
              <a:t> </a:t>
            </a:r>
            <a:r>
              <a:rPr lang="en-US" b="1" dirty="0"/>
              <a:t>Matter-</a:t>
            </a:r>
            <a:r>
              <a:rPr lang="en-US" dirty="0"/>
              <a:t> </a:t>
            </a:r>
            <a:r>
              <a:rPr lang="en-US" b="1" dirty="0"/>
              <a:t>electron</a:t>
            </a:r>
            <a:r>
              <a:rPr lang="en-US" dirty="0"/>
              <a:t> scattering</a:t>
            </a:r>
          </a:p>
          <a:p>
            <a:pPr lvl="1"/>
            <a:r>
              <a:rPr lang="en-US" dirty="0"/>
              <a:t>inelastic nature of scattering and increased energy transfer possible due to lightness of electron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5" name="Inhaltsplatzhalter 14">
            <a:extLst>
              <a:ext uri="{FF2B5EF4-FFF2-40B4-BE49-F238E27FC236}">
                <a16:creationId xmlns:a16="http://schemas.microsoft.com/office/drawing/2014/main" id="{B52160F8-1FD4-DF45-A4BB-A99235401B9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r="16303" b="765"/>
          <a:stretch/>
        </p:blipFill>
        <p:spPr>
          <a:xfrm>
            <a:off x="4572000" y="1091463"/>
            <a:ext cx="4410133" cy="3218149"/>
          </a:xfr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EAEEFF4-F0AE-8642-A8D2-3C5B071159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52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B33E86-45EE-D140-A1AE-6B0DB410C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5615C6B8-D85C-CD47-A853-D7F0FD5D5DB0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27 Feb 2020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1A4841E8-C5CD-4840-9401-0DB3AA5324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DANAE – Dark Matter Detection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C6AB6C07-486C-7347-B280-BE60BC032618}"/>
              </a:ext>
            </a:extLst>
          </p:cNvPr>
          <p:cNvPicPr>
            <a:picLocks noGrp="1" noChangeAspect="1" noChangeArrowheads="1"/>
          </p:cNvPicPr>
          <p:nvPr>
            <p:ph sz="half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163" y="4636371"/>
            <a:ext cx="4038600" cy="185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31365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B9A4276E-F4B0-FC42-952C-A791FC4F98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1520" y="980605"/>
            <a:ext cx="4752528" cy="540114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DEPFET: </a:t>
            </a:r>
            <a:r>
              <a:rPr lang="en-US" dirty="0" err="1"/>
              <a:t>DEPleted</a:t>
            </a:r>
            <a:r>
              <a:rPr lang="en-US" dirty="0"/>
              <a:t> Field Effect Transistor</a:t>
            </a:r>
          </a:p>
          <a:p>
            <a:pPr lvl="1"/>
            <a:r>
              <a:rPr lang="en-US" dirty="0"/>
              <a:t>Charges are collected at internal gate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modulation of current in FET</a:t>
            </a:r>
          </a:p>
          <a:p>
            <a:pPr lvl="1"/>
            <a:r>
              <a:rPr lang="en-US" dirty="0"/>
              <a:t>Well-established concept (e.g. BELLE-II)</a:t>
            </a:r>
          </a:p>
          <a:p>
            <a:r>
              <a:rPr lang="en-US" dirty="0"/>
              <a:t>RNDR-DEPFET</a:t>
            </a:r>
          </a:p>
          <a:p>
            <a:pPr lvl="1"/>
            <a:r>
              <a:rPr lang="en-US" dirty="0"/>
              <a:t>Modified to host two internal gates</a:t>
            </a:r>
          </a:p>
          <a:p>
            <a:pPr lvl="1"/>
            <a:r>
              <a:rPr lang="en-US" dirty="0"/>
              <a:t>Charge transfer between gates 1 &amp; 2 with n transfers</a:t>
            </a:r>
          </a:p>
          <a:p>
            <a:pPr lvl="1"/>
            <a:r>
              <a:rPr lang="en-US" dirty="0"/>
              <a:t>Noise scales with 1/sqrt(n)</a:t>
            </a:r>
          </a:p>
          <a:p>
            <a:pPr lvl="1"/>
            <a:r>
              <a:rPr lang="en-US" dirty="0"/>
              <a:t>Minimum noise levels defined by leakage current</a:t>
            </a:r>
          </a:p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E75A29D-980D-244E-A719-46FC5B0EAF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4C16C-BD16-7C44-832A-DE734755740D}" type="slidenum">
              <a:rPr lang="de-AT" smtClean="0"/>
              <a:pPr>
                <a:defRPr/>
              </a:pPr>
              <a:t>53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E9AE6FB-BCE9-024E-AA83-36595DD2E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A7FB679-DDCD-F048-8A0F-554C98349AF5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27 Feb 2020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369EDB5-D789-0C49-B5B8-ED3266A53E0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DANAE – Key Principle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8CC6BFBE-37D6-184D-B9FE-99F80F8063E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731" y="1028055"/>
            <a:ext cx="3098219" cy="259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4F5B487D-9318-3546-9CDC-E6FE135F4471}"/>
              </a:ext>
            </a:extLst>
          </p:cNvPr>
          <p:cNvPicPr>
            <a:picLocks noGrp="1" noChangeAspect="1" noChangeArrowheads="1"/>
          </p:cNvPicPr>
          <p:nvPr>
            <p:ph sz="half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767" y="3822454"/>
            <a:ext cx="3664239" cy="2592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888955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9FADC0F-ADBC-E94A-B733-9164F208139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DANAE Test setup available at HLL Munich</a:t>
            </a:r>
          </a:p>
          <a:p>
            <a:pPr lvl="1"/>
            <a:r>
              <a:rPr lang="en-US" dirty="0"/>
              <a:t>Stirling cooler &amp; vacuum chamber</a:t>
            </a:r>
          </a:p>
          <a:p>
            <a:pPr lvl="1"/>
            <a:r>
              <a:rPr lang="en-US" dirty="0"/>
              <a:t>To be transferred to Vienna</a:t>
            </a:r>
          </a:p>
          <a:p>
            <a:r>
              <a:rPr lang="en-US" dirty="0"/>
              <a:t>DEPFET Sensor prototype detector matrix</a:t>
            </a:r>
          </a:p>
          <a:p>
            <a:pPr lvl="1"/>
            <a:r>
              <a:rPr lang="en-US" dirty="0"/>
              <a:t>64x64 pixels </a:t>
            </a:r>
            <a:r>
              <a:rPr lang="en-US" dirty="0" err="1"/>
              <a:t>á</a:t>
            </a:r>
            <a:r>
              <a:rPr lang="en-US" dirty="0"/>
              <a:t> 75x75x450µm</a:t>
            </a:r>
          </a:p>
          <a:p>
            <a:pPr lvl="1"/>
            <a:r>
              <a:rPr lang="en-US" dirty="0"/>
              <a:t>Sensitive volume: 24mg</a:t>
            </a:r>
          </a:p>
          <a:p>
            <a:pPr lvl="1"/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D810E31-2B04-014A-BB60-A5BB3E5DD1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4C16C-BD16-7C44-832A-DE734755740D}" type="slidenum">
              <a:rPr lang="de-AT" smtClean="0"/>
              <a:pPr>
                <a:defRPr/>
              </a:pPr>
              <a:t>54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9F3727E-B93F-BE49-AAC2-78D4AC187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E1C3595B-0D37-0C4A-BE32-D4C4188BF342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27 Feb 2020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E54F8EE2-7FDC-CC41-8B02-DCBA3F8276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DANAE Implementation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22C1D9E8-144D-7647-8D5F-72208EF4AFE9}"/>
              </a:ext>
            </a:extLst>
          </p:cNvPr>
          <p:cNvPicPr>
            <a:picLocks noGrp="1" noChangeAspect="1" noChangeArrowheads="1"/>
          </p:cNvPicPr>
          <p:nvPr>
            <p:ph sz="half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561" y="3789363"/>
            <a:ext cx="3459878" cy="2592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2B373E10-1E0C-BE43-83ED-9F7298A06B8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80603"/>
            <a:ext cx="1936841" cy="259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>
            <a:extLst>
              <a:ext uri="{FF2B5EF4-FFF2-40B4-BE49-F238E27FC236}">
                <a16:creationId xmlns:a16="http://schemas.microsoft.com/office/drawing/2014/main" id="{2FA1C40B-4E73-B740-A08A-074F78F391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4883" y="980603"/>
            <a:ext cx="2144120" cy="2592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527955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93703866-2403-DF40-96CE-4F7971A93C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9512" y="980605"/>
            <a:ext cx="4316288" cy="5401146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C</a:t>
            </a:r>
            <a:r>
              <a:rPr lang="en-US" dirty="0"/>
              <a:t>ryogenic </a:t>
            </a:r>
            <a:r>
              <a:rPr lang="en-US" b="1" dirty="0"/>
              <a:t>R</a:t>
            </a:r>
            <a:r>
              <a:rPr lang="en-US" dirty="0"/>
              <a:t>are </a:t>
            </a:r>
            <a:r>
              <a:rPr lang="en-US" b="1" dirty="0"/>
              <a:t>E</a:t>
            </a:r>
            <a:r>
              <a:rPr lang="en-US" dirty="0"/>
              <a:t>vent </a:t>
            </a:r>
            <a:r>
              <a:rPr lang="en-US" b="1" dirty="0"/>
              <a:t>S</a:t>
            </a:r>
            <a:r>
              <a:rPr lang="en-US" dirty="0"/>
              <a:t>earch with </a:t>
            </a:r>
            <a:r>
              <a:rPr lang="en-US" b="1" dirty="0"/>
              <a:t>S</a:t>
            </a:r>
            <a:r>
              <a:rPr lang="en-US" dirty="0"/>
              <a:t>uperconducting </a:t>
            </a:r>
            <a:r>
              <a:rPr lang="en-US" b="1" dirty="0"/>
              <a:t>T</a:t>
            </a:r>
            <a:r>
              <a:rPr lang="en-US" dirty="0"/>
              <a:t>hermometers</a:t>
            </a:r>
          </a:p>
          <a:p>
            <a:pPr lvl="1"/>
            <a:r>
              <a:rPr lang="en-US" dirty="0"/>
              <a:t>Direct detection of dark matter particles via their scattering off target nuclei</a:t>
            </a:r>
          </a:p>
          <a:p>
            <a:pPr lvl="1"/>
            <a:endParaRPr lang="en-US" dirty="0"/>
          </a:p>
          <a:p>
            <a:r>
              <a:rPr lang="en-US" b="1" dirty="0"/>
              <a:t>Scintillating</a:t>
            </a:r>
            <a:r>
              <a:rPr lang="en-US" dirty="0"/>
              <a:t> </a:t>
            </a:r>
            <a:r>
              <a:rPr lang="en-US" b="1" dirty="0"/>
              <a:t>CaWO</a:t>
            </a:r>
            <a:r>
              <a:rPr lang="en-US" b="1" baseline="-25000" dirty="0"/>
              <a:t>4</a:t>
            </a:r>
            <a:r>
              <a:rPr lang="en-US" b="1" dirty="0"/>
              <a:t> </a:t>
            </a:r>
            <a:r>
              <a:rPr lang="en-US" dirty="0"/>
              <a:t>crystals as target operated as</a:t>
            </a:r>
          </a:p>
          <a:p>
            <a:pPr lvl="1"/>
            <a:r>
              <a:rPr lang="en-US" dirty="0"/>
              <a:t>Cryogenic calorimeter</a:t>
            </a:r>
          </a:p>
          <a:p>
            <a:pPr lvl="1"/>
            <a:r>
              <a:rPr lang="en-US" dirty="0"/>
              <a:t>Cryogenic light detector to detect scintillation light</a:t>
            </a:r>
          </a:p>
          <a:p>
            <a:pPr lvl="1"/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6F5015C-60E0-4145-BB5E-652311D1DD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4C16C-BD16-7C44-832A-DE734755740D}" type="slidenum">
              <a:rPr lang="de-AT" smtClean="0"/>
              <a:pPr>
                <a:defRPr/>
              </a:pPr>
              <a:t>55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506DE54-F10B-1A4B-B787-6E64F8B45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6BA413F0-12B6-6249-9B9D-79F070CA42B4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27 Feb 2020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95485C4B-5489-694A-AB3F-813052C71E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CRESST at LNGS Gran </a:t>
            </a:r>
            <a:r>
              <a:rPr lang="en-US" dirty="0" err="1"/>
              <a:t>Sasso</a:t>
            </a:r>
            <a:endParaRPr lang="en-US" dirty="0"/>
          </a:p>
        </p:txBody>
      </p:sp>
      <p:pic>
        <p:nvPicPr>
          <p:cNvPr id="12" name="Inhaltsplatzhalter 11">
            <a:extLst>
              <a:ext uri="{FF2B5EF4-FFF2-40B4-BE49-F238E27FC236}">
                <a16:creationId xmlns:a16="http://schemas.microsoft.com/office/drawing/2014/main" id="{DF02BDFE-C828-6542-9F08-9C58F48628AD}"/>
              </a:ext>
            </a:extLst>
          </p:cNvPr>
          <p:cNvPicPr>
            <a:picLocks noGrp="1" noChangeAspect="1"/>
          </p:cNvPicPr>
          <p:nvPr>
            <p:ph sz="half" idx="14"/>
          </p:nvPr>
        </p:nvPicPr>
        <p:blipFill>
          <a:blip r:embed="rId2"/>
          <a:stretch>
            <a:fillRect/>
          </a:stretch>
        </p:blipFill>
        <p:spPr>
          <a:xfrm>
            <a:off x="4648200" y="3949700"/>
            <a:ext cx="4038600" cy="2271712"/>
          </a:xfrm>
          <a:prstGeom prst="rect">
            <a:avLst/>
          </a:prstGeom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EC3ACEFE-BF96-B040-B3F2-92CFAA22C8D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142456"/>
            <a:ext cx="4038600" cy="226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065113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8A9DC93-B40D-9A4E-BB0B-F7E1E04A9B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9" y="980605"/>
            <a:ext cx="4824413" cy="5401146"/>
          </a:xfrm>
        </p:spPr>
        <p:txBody>
          <a:bodyPr>
            <a:normAutofit/>
          </a:bodyPr>
          <a:lstStyle/>
          <a:p>
            <a:r>
              <a:rPr lang="en-US" dirty="0"/>
              <a:t>Cryogenic Detector with Phonons (&gt;90%)</a:t>
            </a:r>
          </a:p>
          <a:p>
            <a:pPr lvl="1"/>
            <a:r>
              <a:rPr lang="en-US" dirty="0"/>
              <a:t>Transition Edge Sensor (SQUID-type)</a:t>
            </a:r>
          </a:p>
          <a:p>
            <a:pPr lvl="1"/>
            <a:r>
              <a:rPr lang="en-US" dirty="0"/>
              <a:t>Ultimate energy resolution is determined by how well you can measure T against thermodynamic fluctuations</a:t>
            </a:r>
          </a:p>
          <a:p>
            <a:r>
              <a:rPr lang="en-US" dirty="0"/>
              <a:t>Scintillation </a:t>
            </a:r>
            <a:br>
              <a:rPr lang="en-US" dirty="0"/>
            </a:br>
            <a:r>
              <a:rPr lang="en-US" dirty="0"/>
              <a:t>light (few %)</a:t>
            </a:r>
          </a:p>
          <a:p>
            <a:pPr lvl="1"/>
            <a:r>
              <a:rPr lang="en-US" dirty="0"/>
              <a:t>Particle type</a:t>
            </a:r>
            <a:br>
              <a:rPr lang="en-US" dirty="0"/>
            </a:br>
            <a:r>
              <a:rPr lang="en-US" dirty="0"/>
              <a:t>dependent</a:t>
            </a:r>
          </a:p>
          <a:p>
            <a:pPr lvl="1"/>
            <a:endParaRPr lang="en-US" dirty="0"/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4E5C6830-B288-F148-8DD2-BD1751F554D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t="9213"/>
          <a:stretch/>
        </p:blipFill>
        <p:spPr>
          <a:xfrm>
            <a:off x="5152985" y="923112"/>
            <a:ext cx="3851446" cy="2353561"/>
          </a:xfr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FB776E0-0696-844C-B251-47AACFAFFF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4C16C-BD16-7C44-832A-DE734755740D}" type="slidenum">
              <a:rPr lang="de-AT" smtClean="0"/>
              <a:pPr>
                <a:defRPr/>
              </a:pPr>
              <a:t>56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67BA9FB-BD13-C744-9477-A8872B9A3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8B8939C-DECC-C742-A635-1FCB429F378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27 Feb 2020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917039A-1931-1A45-B010-F568E8AB3E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CRESST Detectors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51280910-79EE-A541-9795-EBDB799D7A70}"/>
              </a:ext>
            </a:extLst>
          </p:cNvPr>
          <p:cNvPicPr>
            <a:picLocks noGrp="1" noChangeAspect="1" noChangeArrowheads="1"/>
          </p:cNvPicPr>
          <p:nvPr>
            <p:ph sz="half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163" y="4085682"/>
            <a:ext cx="4038600" cy="2353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>
            <a:extLst>
              <a:ext uri="{FF2B5EF4-FFF2-40B4-BE49-F238E27FC236}">
                <a16:creationId xmlns:a16="http://schemas.microsoft.com/office/drawing/2014/main" id="{B288BA54-B43D-A843-9353-8F39AAF153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8750" y="4394980"/>
            <a:ext cx="1586040" cy="1734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>
            <a:extLst>
              <a:ext uri="{FF2B5EF4-FFF2-40B4-BE49-F238E27FC236}">
                <a16:creationId xmlns:a16="http://schemas.microsoft.com/office/drawing/2014/main" id="{819D6271-9B1E-C945-93F2-715598A6F4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176" y="3006969"/>
            <a:ext cx="1829824" cy="1243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58671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726A853F-6050-3942-A252-D2BC69D9C3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CRESST-III</a:t>
            </a:r>
          </a:p>
          <a:p>
            <a:r>
              <a:rPr lang="en-US" dirty="0"/>
              <a:t>Run 1: 07/2016 – 02/2018</a:t>
            </a:r>
          </a:p>
          <a:p>
            <a:pPr lvl="1"/>
            <a:r>
              <a:rPr lang="en-US" dirty="0"/>
              <a:t>30eV threshold reached</a:t>
            </a:r>
          </a:p>
          <a:p>
            <a:pPr lvl="1"/>
            <a:r>
              <a:rPr lang="en-US" dirty="0"/>
              <a:t>Leading sensitivity over one order of magnitude: 160MeV/c</a:t>
            </a:r>
            <a:r>
              <a:rPr lang="en-US" baseline="30000" dirty="0"/>
              <a:t>2</a:t>
            </a:r>
            <a:r>
              <a:rPr lang="en-US" dirty="0"/>
              <a:t> – 1.8GeV/c</a:t>
            </a:r>
            <a:r>
              <a:rPr lang="en-US" baseline="30000" dirty="0"/>
              <a:t>2</a:t>
            </a:r>
          </a:p>
          <a:p>
            <a:r>
              <a:rPr lang="en-US" dirty="0"/>
              <a:t>Run 2: 12/2018 – 10/2019</a:t>
            </a:r>
          </a:p>
          <a:p>
            <a:pPr lvl="1"/>
            <a:r>
              <a:rPr lang="en-US" dirty="0"/>
              <a:t>Upgraded detector modules with dedicated hardware changes to understand unexplained rise</a:t>
            </a:r>
          </a:p>
          <a:p>
            <a:r>
              <a:rPr lang="en-US" dirty="0"/>
              <a:t>Run 3: &gt;01/2020</a:t>
            </a:r>
          </a:p>
          <a:p>
            <a:pPr lvl="1"/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round with additional modifications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558D8AC-7FEA-CC42-B812-7AB98ECE8C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4C16C-BD16-7C44-832A-DE734755740D}" type="slidenum">
              <a:rPr lang="de-AT" smtClean="0"/>
              <a:pPr>
                <a:defRPr/>
              </a:pPr>
              <a:t>57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659BA8-8325-454A-9179-7335683C7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927C882-DFDF-084B-853B-A189DB4021EC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27 Feb 2020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DAE6D3A-5581-EF4F-8D10-D31F31FEF9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CRRESST-III Timeline</a:t>
            </a:r>
          </a:p>
        </p:txBody>
      </p:sp>
    </p:spTree>
    <p:extLst>
      <p:ext uri="{BB962C8B-B14F-4D97-AF65-F5344CB8AC3E}">
        <p14:creationId xmlns:p14="http://schemas.microsoft.com/office/powerpoint/2010/main" val="191111349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5EC23995-97FF-804E-9379-14B42B9473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9400" y="1138910"/>
            <a:ext cx="5987008" cy="3737577"/>
          </a:xfrm>
        </p:spPr>
        <p:txBody>
          <a:bodyPr>
            <a:normAutofit/>
          </a:bodyPr>
          <a:lstStyle/>
          <a:p>
            <a:r>
              <a:rPr lang="en-US" dirty="0"/>
              <a:t>COSINUS: Testing the DAMA signal with cryogenic </a:t>
            </a:r>
            <a:r>
              <a:rPr lang="en-US" dirty="0" err="1"/>
              <a:t>NaI</a:t>
            </a:r>
            <a:r>
              <a:rPr lang="en-US" dirty="0"/>
              <a:t> detectors</a:t>
            </a:r>
          </a:p>
          <a:p>
            <a:pPr lvl="1"/>
            <a:r>
              <a:rPr lang="en-US" dirty="0"/>
              <a:t>Re-use technology of CRESST</a:t>
            </a:r>
          </a:p>
          <a:p>
            <a:pPr lvl="1"/>
            <a:r>
              <a:rPr lang="en-US" dirty="0"/>
              <a:t>First data taking planned 2022</a:t>
            </a:r>
          </a:p>
          <a:p>
            <a:r>
              <a:rPr lang="en-US" dirty="0"/>
              <a:t>DAMA/LIBRA claimed DM signal with statistical significance of 11.9</a:t>
            </a:r>
            <a:r>
              <a:rPr lang="el-GR" dirty="0"/>
              <a:t>σ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1F08618-26DE-6941-B30A-62B7DB3C87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58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F87AB91-DCD2-6A43-8AE7-56F2E96D1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444D02F-326F-6345-B1A7-D6ED2BF00B46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27 Feb 2020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012C98E-5889-7B48-93D1-0B013AEC4D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44624"/>
            <a:ext cx="9144000" cy="720080"/>
          </a:xfrm>
        </p:spPr>
        <p:txBody>
          <a:bodyPr/>
          <a:lstStyle/>
          <a:p>
            <a:r>
              <a:rPr lang="en-US" dirty="0"/>
              <a:t>COSINUS</a:t>
            </a:r>
          </a:p>
        </p:txBody>
      </p:sp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0E385D34-87CD-0F4D-B00C-1677EDFDD162}"/>
              </a:ext>
            </a:extLst>
          </p:cNvPr>
          <p:cNvPicPr>
            <a:picLocks noGrp="1" noChangeAspect="1"/>
          </p:cNvPicPr>
          <p:nvPr>
            <p:ph sz="half" idx="14"/>
          </p:nvPr>
        </p:nvPicPr>
        <p:blipFill rotWithShape="1">
          <a:blip r:embed="rId2"/>
          <a:srcRect l="24858" r="23277"/>
          <a:stretch/>
        </p:blipFill>
        <p:spPr>
          <a:xfrm>
            <a:off x="6364211" y="1008701"/>
            <a:ext cx="2619016" cy="2840455"/>
          </a:xfrm>
          <a:prstGeom prst="rect">
            <a:avLst/>
          </a:prstGeom>
        </p:spPr>
      </p:pic>
      <p:pic>
        <p:nvPicPr>
          <p:cNvPr id="9224" name="Picture 8">
            <a:extLst>
              <a:ext uri="{FF2B5EF4-FFF2-40B4-BE49-F238E27FC236}">
                <a16:creationId xmlns:a16="http://schemas.microsoft.com/office/drawing/2014/main" id="{39AEBA18-7146-164F-8A0E-28BFD0C583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" y="4955333"/>
            <a:ext cx="6377900" cy="156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C63EB490-2FAD-5F4E-91EF-533A3D483BF1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065058"/>
            <a:ext cx="2374900" cy="237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719823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318F2697-9E24-594B-AAF4-1D8BCCD2CC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1521" y="980605"/>
            <a:ext cx="4676414" cy="5401146"/>
          </a:xfrm>
        </p:spPr>
        <p:txBody>
          <a:bodyPr>
            <a:normAutofit fontScale="92500"/>
          </a:bodyPr>
          <a:lstStyle/>
          <a:p>
            <a:r>
              <a:rPr lang="en-US" dirty="0"/>
              <a:t>Study neutrino-induced nuclei recoil</a:t>
            </a:r>
          </a:p>
          <a:p>
            <a:pPr lvl="1"/>
            <a:r>
              <a:rPr lang="en-US" dirty="0"/>
              <a:t>Using reactor neutrinos at high flux</a:t>
            </a:r>
          </a:p>
          <a:p>
            <a:pPr lvl="1"/>
            <a:r>
              <a:rPr lang="en-US" dirty="0"/>
              <a:t>Challenges: recoil energies below 100eV </a:t>
            </a:r>
            <a:r>
              <a:rPr lang="en-US" dirty="0">
                <a:sym typeface="Wingdings" pitchFamily="2" charset="2"/>
              </a:rPr>
              <a:t> ultra-low thresholds required</a:t>
            </a:r>
          </a:p>
          <a:p>
            <a:r>
              <a:rPr lang="en-US" dirty="0">
                <a:sym typeface="Wingdings" pitchFamily="2" charset="2"/>
              </a:rPr>
              <a:t>Nucleus collaboration: 5 institutes with ~40 members</a:t>
            </a:r>
          </a:p>
          <a:p>
            <a:r>
              <a:rPr lang="en-US" dirty="0"/>
              <a:t>Scientific Goals:</a:t>
            </a:r>
          </a:p>
          <a:p>
            <a:pPr lvl="1"/>
            <a:r>
              <a:rPr lang="en-US" dirty="0"/>
              <a:t>Measurement of weak mixing angle</a:t>
            </a:r>
          </a:p>
          <a:p>
            <a:pPr lvl="1"/>
            <a:r>
              <a:rPr lang="en-US" dirty="0"/>
              <a:t>Approach neutrino floor</a:t>
            </a:r>
          </a:p>
        </p:txBody>
      </p:sp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9C5B180F-772C-9447-BFFF-4100379F8B7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t="14603"/>
          <a:stretch/>
        </p:blipFill>
        <p:spPr>
          <a:xfrm>
            <a:off x="4927935" y="909757"/>
            <a:ext cx="4038600" cy="2044619"/>
          </a:xfr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D03944A-4E7E-C248-823B-378C8E9EBF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59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86F5C8C-6D7A-1E4F-90DC-7CC8BFC76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9D186D0-71B4-B548-AD57-DB273A05AD54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27 Feb 2020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FD88B21C-3A8C-6348-B9E3-7F93A38C87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Nucleus</a:t>
            </a:r>
          </a:p>
        </p:txBody>
      </p:sp>
      <p:pic>
        <p:nvPicPr>
          <p:cNvPr id="12" name="Inhaltsplatzhalter 11">
            <a:extLst>
              <a:ext uri="{FF2B5EF4-FFF2-40B4-BE49-F238E27FC236}">
                <a16:creationId xmlns:a16="http://schemas.microsoft.com/office/drawing/2014/main" id="{624DB430-F915-F746-BEEC-2FEFE2F16C9F}"/>
              </a:ext>
            </a:extLst>
          </p:cNvPr>
          <p:cNvPicPr>
            <a:picLocks noGrp="1" noChangeAspect="1"/>
          </p:cNvPicPr>
          <p:nvPr>
            <p:ph sz="half" idx="14"/>
          </p:nvPr>
        </p:nvPicPr>
        <p:blipFill>
          <a:blip r:embed="rId3"/>
          <a:stretch>
            <a:fillRect/>
          </a:stretch>
        </p:blipFill>
        <p:spPr>
          <a:xfrm>
            <a:off x="4929085" y="3034146"/>
            <a:ext cx="4038600" cy="227171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5E50AF2E-6719-5445-82F7-5D07CB44AA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6215" y="4918433"/>
            <a:ext cx="2602097" cy="157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755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>
            <a:extLst>
              <a:ext uri="{FF2B5EF4-FFF2-40B4-BE49-F238E27FC236}">
                <a16:creationId xmlns:a16="http://schemas.microsoft.com/office/drawing/2014/main" id="{7FDBC10E-7A78-584E-8D62-2EB59F96C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60B742E2-33E0-6F42-B27E-DEE97B2B14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b="1" dirty="0"/>
              <a:t>The Energy Frontier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6714F1B-CB40-5846-8333-432D00BE38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6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EF28379-0715-0C40-8E53-A7CE93BF8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FF536601-2C9B-124E-92DB-142194D7475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grpSp>
        <p:nvGrpSpPr>
          <p:cNvPr id="7" name="Gruppierung 15">
            <a:extLst>
              <a:ext uri="{FF2B5EF4-FFF2-40B4-BE49-F238E27FC236}">
                <a16:creationId xmlns:a16="http://schemas.microsoft.com/office/drawing/2014/main" id="{89DA897B-25D1-E942-87A1-61B61A4F19DA}"/>
              </a:ext>
            </a:extLst>
          </p:cNvPr>
          <p:cNvGrpSpPr/>
          <p:nvPr/>
        </p:nvGrpSpPr>
        <p:grpSpPr>
          <a:xfrm>
            <a:off x="827584" y="1255705"/>
            <a:ext cx="3313850" cy="2215903"/>
            <a:chOff x="2862973" y="4182491"/>
            <a:chExt cx="3313850" cy="2215903"/>
          </a:xfrm>
        </p:grpSpPr>
        <p:pic>
          <p:nvPicPr>
            <p:cNvPr id="8" name="Picture 11">
              <a:extLst>
                <a:ext uri="{FF2B5EF4-FFF2-40B4-BE49-F238E27FC236}">
                  <a16:creationId xmlns:a16="http://schemas.microsoft.com/office/drawing/2014/main" id="{69046283-2D7C-804C-A51E-AE5FB7329B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2862973" y="4187435"/>
              <a:ext cx="3313850" cy="22109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12">
              <a:extLst>
                <a:ext uri="{FF2B5EF4-FFF2-40B4-BE49-F238E27FC236}">
                  <a16:creationId xmlns:a16="http://schemas.microsoft.com/office/drawing/2014/main" id="{539E547F-50E6-F94F-9ED4-05AE6AEF14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63890" y="4182491"/>
              <a:ext cx="3312933" cy="369332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56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</a:rPr>
                <a:t>CMS @ CERN</a:t>
              </a:r>
            </a:p>
          </p:txBody>
        </p:sp>
      </p:grp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F9E3349C-5E04-5247-8BA5-98F0F053B6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907966" y="947416"/>
            <a:ext cx="2236034" cy="1727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1573100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nhaltsplatzhalt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12218" y="4724995"/>
            <a:ext cx="2294720" cy="1728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sp>
        <p:nvSpPr>
          <p:cNvPr id="11" name="Inhaltsplatzhalter 10"/>
          <p:cNvSpPr>
            <a:spLocks noGrp="1"/>
          </p:cNvSpPr>
          <p:nvPr>
            <p:ph sz="half" idx="1"/>
          </p:nvPr>
        </p:nvSpPr>
        <p:spPr>
          <a:xfrm>
            <a:off x="251519" y="1052735"/>
            <a:ext cx="5760641" cy="5400749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800" b="1" dirty="0"/>
              <a:t>LHC Long Shutdown 3 (LS3) in 2025-2027</a:t>
            </a:r>
          </a:p>
          <a:p>
            <a:pPr>
              <a:lnSpc>
                <a:spcPct val="120000"/>
              </a:lnSpc>
            </a:pPr>
            <a:r>
              <a:rPr lang="en-US" sz="1800" dirty="0"/>
              <a:t>Accelerator upgrade to High-Luminosity (HL)-LHC</a:t>
            </a:r>
          </a:p>
          <a:p>
            <a:pPr>
              <a:lnSpc>
                <a:spcPct val="120000"/>
              </a:lnSpc>
            </a:pPr>
            <a:r>
              <a:rPr lang="en-US" sz="1800" dirty="0"/>
              <a:t>Upgrade of experiments necessary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Existing systems reach end of life (radiation damage)</a:t>
            </a:r>
          </a:p>
          <a:p>
            <a:pPr lvl="1">
              <a:lnSpc>
                <a:spcPct val="120000"/>
              </a:lnSpc>
            </a:pPr>
            <a:r>
              <a:rPr lang="en-US" sz="1600" dirty="0"/>
              <a:t>Increase in luminosity at HL-LHC: 300 </a:t>
            </a:r>
            <a:r>
              <a:rPr lang="en-US" sz="1600" dirty="0">
                <a:sym typeface="Wingdings"/>
              </a:rPr>
              <a:t> 3000 fb</a:t>
            </a:r>
            <a:r>
              <a:rPr lang="en-US" sz="1600" baseline="30000" dirty="0">
                <a:sym typeface="Wingdings"/>
              </a:rPr>
              <a:t>-1</a:t>
            </a:r>
            <a:r>
              <a:rPr lang="en-US" sz="1600" dirty="0">
                <a:sym typeface="Wingdings"/>
              </a:rPr>
              <a:t> </a:t>
            </a:r>
            <a:r>
              <a:rPr lang="en-US" sz="1600" dirty="0">
                <a:sym typeface="Wingdings" pitchFamily="2" charset="2"/>
              </a:rPr>
              <a:t> More radiation hard material necessary</a:t>
            </a:r>
          </a:p>
          <a:p>
            <a:pPr lvl="1">
              <a:lnSpc>
                <a:spcPct val="120000"/>
              </a:lnSpc>
            </a:pPr>
            <a:r>
              <a:rPr lang="en-US" sz="1600" dirty="0">
                <a:sym typeface="Wingdings" pitchFamily="2" charset="2"/>
              </a:rPr>
              <a:t>Increase in pile-ups  new techniques necessary</a:t>
            </a:r>
          </a:p>
          <a:p>
            <a:pPr lvl="2">
              <a:lnSpc>
                <a:spcPct val="120000"/>
              </a:lnSpc>
            </a:pPr>
            <a:r>
              <a:rPr lang="en-US" sz="1500" dirty="0">
                <a:sym typeface="Wingdings" pitchFamily="2" charset="2"/>
              </a:rPr>
              <a:t>“Track trigger” in Tracker</a:t>
            </a:r>
          </a:p>
          <a:p>
            <a:pPr lvl="2">
              <a:lnSpc>
                <a:spcPct val="120000"/>
              </a:lnSpc>
            </a:pPr>
            <a:r>
              <a:rPr lang="en-US" sz="1500" dirty="0">
                <a:sym typeface="Wingdings" pitchFamily="2" charset="2"/>
              </a:rPr>
              <a:t>Timing layer as complete new subdetector of CMS</a:t>
            </a:r>
            <a:endParaRPr lang="en-US" sz="1500" dirty="0"/>
          </a:p>
          <a:p>
            <a:pPr lvl="1">
              <a:lnSpc>
                <a:spcPct val="120000"/>
              </a:lnSpc>
            </a:pPr>
            <a:endParaRPr lang="en-US" sz="16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1800" b="1" dirty="0"/>
              <a:t>Phase-II Upgrade of CMS:</a:t>
            </a:r>
          </a:p>
          <a:p>
            <a:pPr>
              <a:lnSpc>
                <a:spcPct val="120000"/>
              </a:lnSpc>
            </a:pPr>
            <a:r>
              <a:rPr lang="en-US" sz="1800" b="1" dirty="0"/>
              <a:t>Complete exchange of Outer Tracker </a:t>
            </a:r>
            <a:br>
              <a:rPr lang="en-US" sz="1800" dirty="0"/>
            </a:br>
            <a:r>
              <a:rPr lang="en-US" sz="1800" dirty="0">
                <a:sym typeface="Wingdings"/>
              </a:rPr>
              <a:t> 200 m</a:t>
            </a:r>
            <a:r>
              <a:rPr lang="en-US" sz="1800" baseline="30000" dirty="0">
                <a:sym typeface="Wingdings"/>
              </a:rPr>
              <a:t>2</a:t>
            </a:r>
            <a:r>
              <a:rPr lang="en-US" sz="1800" dirty="0">
                <a:sym typeface="Wingdings"/>
              </a:rPr>
              <a:t> Si Sensors needed</a:t>
            </a:r>
            <a:endParaRPr lang="en-US" sz="1800" dirty="0"/>
          </a:p>
          <a:p>
            <a:pPr>
              <a:lnSpc>
                <a:spcPct val="120000"/>
              </a:lnSpc>
            </a:pPr>
            <a:r>
              <a:rPr lang="en-US" sz="1800" b="1" dirty="0"/>
              <a:t>New Highly Granularity Calorimeter (</a:t>
            </a:r>
            <a:r>
              <a:rPr lang="en-US" sz="1800" b="1" dirty="0" err="1"/>
              <a:t>HGCal</a:t>
            </a:r>
            <a:r>
              <a:rPr lang="en-US" sz="1800" b="1" dirty="0"/>
              <a:t>)</a:t>
            </a:r>
            <a:br>
              <a:rPr lang="en-US" sz="1800" dirty="0"/>
            </a:br>
            <a:r>
              <a:rPr lang="en-US" sz="1800" dirty="0">
                <a:sym typeface="Wingdings"/>
              </a:rPr>
              <a:t> 600 m</a:t>
            </a:r>
            <a:r>
              <a:rPr lang="en-US" sz="1800" baseline="30000" dirty="0">
                <a:sym typeface="Wingdings"/>
              </a:rPr>
              <a:t>2</a:t>
            </a:r>
            <a:r>
              <a:rPr lang="en-US" sz="1800" dirty="0">
                <a:sym typeface="Wingdings"/>
              </a:rPr>
              <a:t> Si Sensors (8 inch)</a:t>
            </a:r>
          </a:p>
          <a:p>
            <a:pPr>
              <a:lnSpc>
                <a:spcPct val="120000"/>
              </a:lnSpc>
            </a:pPr>
            <a:r>
              <a:rPr lang="en-US" sz="1800" dirty="0">
                <a:sym typeface="Wingdings"/>
              </a:rPr>
              <a:t>New Timing Layer </a:t>
            </a:r>
            <a:br>
              <a:rPr lang="en-US" sz="1800" dirty="0">
                <a:sym typeface="Wingdings"/>
              </a:rPr>
            </a:br>
            <a:r>
              <a:rPr lang="en-US" sz="1800" dirty="0">
                <a:sym typeface="Wingdings" pitchFamily="2" charset="2"/>
              </a:rPr>
              <a:t> Ultra-Fast detectors to enable “4D” tracking”</a:t>
            </a:r>
            <a:endParaRPr lang="en-US" sz="1800" dirty="0">
              <a:sym typeface="Wingding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4C16C-BD16-7C44-832A-DE734755740D}" type="slidenum">
              <a:rPr lang="de-AT" smtClean="0"/>
              <a:pPr>
                <a:defRPr/>
              </a:pPr>
              <a:t>7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CMS Phase-II Upgrades</a:t>
            </a:r>
          </a:p>
        </p:txBody>
      </p:sp>
      <p:pic>
        <p:nvPicPr>
          <p:cNvPr id="13" name="Picture 18"/>
          <p:cNvPicPr>
            <a:picLocks noGrp="1" noChangeAspect="1"/>
          </p:cNvPicPr>
          <p:nvPr>
            <p:ph sz="half" idx="2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1" y="892636"/>
            <a:ext cx="2994778" cy="1968810"/>
          </a:xfrm>
          <a:prstGeom prst="rect">
            <a:avLst/>
          </a:prstGeom>
          <a:ln>
            <a:noFill/>
          </a:ln>
        </p:spPr>
      </p:pic>
      <p:sp>
        <p:nvSpPr>
          <p:cNvPr id="22" name="Textfeld 21"/>
          <p:cNvSpPr txBox="1"/>
          <p:nvPr/>
        </p:nvSpPr>
        <p:spPr>
          <a:xfrm>
            <a:off x="6789700" y="4580830"/>
            <a:ext cx="12266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Layout of </a:t>
            </a:r>
            <a:r>
              <a:rPr lang="en-US" sz="1100" dirty="0" err="1"/>
              <a:t>HGCal</a:t>
            </a:r>
            <a:endParaRPr lang="en-US" sz="1100" dirty="0"/>
          </a:p>
        </p:txBody>
      </p:sp>
      <p:cxnSp>
        <p:nvCxnSpPr>
          <p:cNvPr id="24" name="Gerade Verbindung mit Pfeil 23"/>
          <p:cNvCxnSpPr/>
          <p:nvPr/>
        </p:nvCxnSpPr>
        <p:spPr>
          <a:xfrm flipH="1">
            <a:off x="6827684" y="1877041"/>
            <a:ext cx="405456" cy="9761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/>
          <p:nvPr/>
        </p:nvCxnSpPr>
        <p:spPr>
          <a:xfrm>
            <a:off x="7628856" y="1877041"/>
            <a:ext cx="811414" cy="27758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Datumsplatzhalt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pic>
        <p:nvPicPr>
          <p:cNvPr id="16" name="Content Placeholder 6" descr="CMS Tracker">
            <a:extLst>
              <a:ext uri="{FF2B5EF4-FFF2-40B4-BE49-F238E27FC236}">
                <a16:creationId xmlns:a16="http://schemas.microsoft.com/office/drawing/2014/main" id="{B9860E19-0AF8-2343-858D-2687FF93546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1" b="6182"/>
          <a:stretch/>
        </p:blipFill>
        <p:spPr bwMode="auto">
          <a:xfrm>
            <a:off x="5696034" y="2955097"/>
            <a:ext cx="2055423" cy="1229750"/>
          </a:xfrm>
          <a:prstGeom prst="roundRect">
            <a:avLst>
              <a:gd name="adj" fmla="val 2387"/>
            </a:avLst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E7149112-BFAF-0449-B20E-B12EC13A8F08}"/>
              </a:ext>
            </a:extLst>
          </p:cNvPr>
          <p:cNvGrpSpPr/>
          <p:nvPr/>
        </p:nvGrpSpPr>
        <p:grpSpPr>
          <a:xfrm>
            <a:off x="251518" y="2796213"/>
            <a:ext cx="7894763" cy="2865035"/>
            <a:chOff x="251518" y="2796213"/>
            <a:chExt cx="7894763" cy="2865035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F83190CF-D965-0747-B570-63B1967FAE8C}"/>
                </a:ext>
              </a:extLst>
            </p:cNvPr>
            <p:cNvSpPr/>
            <p:nvPr/>
          </p:nvSpPr>
          <p:spPr>
            <a:xfrm>
              <a:off x="251518" y="4437112"/>
              <a:ext cx="5106055" cy="1224136"/>
            </a:xfrm>
            <a:prstGeom prst="rect">
              <a:avLst/>
            </a:prstGeom>
            <a:noFill/>
            <a:ln w="508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Abgerundetes Rechteck 6">
              <a:extLst>
                <a:ext uri="{FF2B5EF4-FFF2-40B4-BE49-F238E27FC236}">
                  <a16:creationId xmlns:a16="http://schemas.microsoft.com/office/drawing/2014/main" id="{87CFBF01-BB97-1644-BDF0-0DF98C409BF1}"/>
                </a:ext>
              </a:extLst>
            </p:cNvPr>
            <p:cNvSpPr/>
            <p:nvPr/>
          </p:nvSpPr>
          <p:spPr>
            <a:xfrm>
              <a:off x="4628763" y="2796213"/>
              <a:ext cx="3517518" cy="2046227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Big responsibility and commitments in both projects as institute members are convenors of working groups for sensor development in both subdetectors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1750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F4B34F-5661-44CB-8285-D69DBB73B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solidFill>
                  <a:schemeClr val="tx1"/>
                </a:solidFill>
              </a:rPr>
              <a:t>Completely replace Outer tracker for Phase II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Inhaltsplatzhalter 8">
                <a:extLst>
                  <a:ext uri="{FF2B5EF4-FFF2-40B4-BE49-F238E27FC236}">
                    <a16:creationId xmlns:a16="http://schemas.microsoft.com/office/drawing/2014/main" id="{88423269-D1A0-46CA-947C-3F2E69F6DD26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4355976" y="1628775"/>
                <a:ext cx="4330824" cy="4752975"/>
              </a:xfrm>
            </p:spPr>
            <p:txBody>
              <a:bodyPr/>
              <a:lstStyle/>
              <a:p>
                <a:r>
                  <a:rPr lang="en-US" sz="2400" dirty="0"/>
                  <a:t>Maintain physics performance</a:t>
                </a:r>
              </a:p>
              <a:p>
                <a:pPr lvl="1"/>
                <a:r>
                  <a:rPr lang="en-US" sz="2000" dirty="0"/>
                  <a:t>Track trigger concept</a:t>
                </a:r>
              </a:p>
              <a:p>
                <a:r>
                  <a:rPr lang="en-US" sz="2400" dirty="0"/>
                  <a:t>Increase radiation hardness</a:t>
                </a:r>
              </a:p>
              <a:p>
                <a:pPr lvl="1"/>
                <a:r>
                  <a:rPr lang="en-US" sz="2000" dirty="0"/>
                  <a:t>2.3 ⨉ 10</a:t>
                </a:r>
                <a:r>
                  <a:rPr lang="en-US" sz="2000" baseline="30000" dirty="0"/>
                  <a:t>16 </a:t>
                </a:r>
                <a:r>
                  <a:rPr lang="en-US" sz="2000" dirty="0" err="1"/>
                  <a:t>n</a:t>
                </a:r>
                <a:r>
                  <a:rPr lang="en-US" sz="2000" baseline="-25000" dirty="0" err="1"/>
                  <a:t>eq</a:t>
                </a:r>
                <a:r>
                  <a:rPr lang="en-US" sz="2000" dirty="0"/>
                  <a:t>/cm</a:t>
                </a:r>
                <a:r>
                  <a:rPr lang="en-US" sz="2000" baseline="30000" dirty="0"/>
                  <a:t>2 </a:t>
                </a:r>
                <a:r>
                  <a:rPr lang="en-US" sz="2000" dirty="0">
                    <a:sym typeface="Wingdings"/>
                  </a:rPr>
                  <a:t> </a:t>
                </a:r>
                <a:r>
                  <a:rPr lang="en-US" sz="2000" dirty="0"/>
                  <a:t>Pixel</a:t>
                </a:r>
              </a:p>
              <a:p>
                <a:pPr lvl="1"/>
                <a:r>
                  <a:rPr lang="en-US" sz="2000" dirty="0"/>
                  <a:t>1 ⨉ 10</a:t>
                </a:r>
                <a:r>
                  <a:rPr lang="en-US" sz="2000" baseline="30000" dirty="0"/>
                  <a:t>15 </a:t>
                </a:r>
                <a:r>
                  <a:rPr lang="en-US" sz="2000" dirty="0" err="1"/>
                  <a:t>n</a:t>
                </a:r>
                <a:r>
                  <a:rPr lang="en-US" sz="2000" baseline="-25000" dirty="0" err="1"/>
                  <a:t>eq</a:t>
                </a:r>
                <a:r>
                  <a:rPr lang="en-US" sz="2000" dirty="0"/>
                  <a:t>/cm</a:t>
                </a:r>
                <a:r>
                  <a:rPr lang="en-US" sz="2000" baseline="30000" dirty="0"/>
                  <a:t>2 </a:t>
                </a:r>
                <a:r>
                  <a:rPr lang="en-US" sz="2000" dirty="0">
                    <a:sym typeface="Wingdings"/>
                  </a:rPr>
                  <a:t> </a:t>
                </a:r>
                <a:r>
                  <a:rPr lang="en-US" sz="2000" dirty="0"/>
                  <a:t>Strips</a:t>
                </a:r>
              </a:p>
              <a:p>
                <a:r>
                  <a:rPr lang="en-US" sz="2400" dirty="0"/>
                  <a:t>Reduce material budget</a:t>
                </a:r>
              </a:p>
              <a:p>
                <a:r>
                  <a:rPr lang="en-US" sz="2400" dirty="0"/>
                  <a:t>Extend tracking acceptance</a:t>
                </a: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𝜂</m:t>
                        </m:r>
                      </m:e>
                    </m:d>
                    <m:r>
                      <a:rPr lang="en-US" sz="200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=2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.4  ➔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𝜂</m:t>
                        </m:r>
                      </m:e>
                    </m:d>
                    <m:r>
                      <a:rPr lang="en-US" sz="200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=4</m:t>
                    </m:r>
                  </m:oMath>
                </a14:m>
                <a:endParaRPr lang="en-US" sz="2000" dirty="0"/>
              </a:p>
              <a:p>
                <a:r>
                  <a:rPr lang="en-US" sz="2400" dirty="0"/>
                  <a:t>Increase granularity</a:t>
                </a:r>
              </a:p>
              <a:p>
                <a:pPr lvl="1"/>
                <a:r>
                  <a:rPr lang="en-US" sz="2000" dirty="0"/>
                  <a:t>Keep channel occupancy below 1 % at high pile-up</a:t>
                </a:r>
              </a:p>
            </p:txBody>
          </p:sp>
        </mc:Choice>
        <mc:Fallback xmlns="">
          <p:sp>
            <p:nvSpPr>
              <p:cNvPr id="9" name="Inhaltsplatzhalter 8">
                <a:extLst>
                  <a:ext uri="{FF2B5EF4-FFF2-40B4-BE49-F238E27FC236}">
                    <a16:creationId xmlns:a16="http://schemas.microsoft.com/office/drawing/2014/main" id="{88423269-D1A0-46CA-947C-3F2E69F6DD2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355976" y="1628775"/>
                <a:ext cx="4330824" cy="4752975"/>
              </a:xfrm>
              <a:blipFill>
                <a:blip r:embed="rId3"/>
                <a:stretch>
                  <a:fillRect l="-1754" t="-798" r="-1170" b="-13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9EE93B9-CB08-48FE-856A-442EAF62DB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CDB90-4027-4416-AB17-F3160C77E149}" type="slidenum">
              <a:rPr lang="de-AT" altLang="en-US" smtClean="0"/>
              <a:pPr/>
              <a:t>8</a:t>
            </a:fld>
            <a:endParaRPr lang="de-AT" alt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E5C7B4B-AE8B-4FEF-97AC-8603525ED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en-US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9FC1E77-A7E7-4A28-B686-5080B448B4C3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altLang="en-US"/>
              <a:t>11 Oct 2021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DA9C604-92D8-4957-9038-039436D688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44624"/>
            <a:ext cx="9144000" cy="720080"/>
          </a:xfrm>
        </p:spPr>
        <p:txBody>
          <a:bodyPr/>
          <a:lstStyle/>
          <a:p>
            <a:r>
              <a:rPr lang="de-AT" dirty="0"/>
              <a:t>CMS </a:t>
            </a:r>
            <a:r>
              <a:rPr lang="de-AT" dirty="0" err="1"/>
              <a:t>Tracker</a:t>
            </a:r>
            <a:r>
              <a:rPr lang="de-AT" dirty="0"/>
              <a:t> Upgrade</a:t>
            </a:r>
            <a:endParaRPr lang="en-GB" dirty="0"/>
          </a:p>
        </p:txBody>
      </p:sp>
      <p:pic>
        <p:nvPicPr>
          <p:cNvPr id="10" name="Picture 1">
            <a:extLst>
              <a:ext uri="{FF2B5EF4-FFF2-40B4-BE49-F238E27FC236}">
                <a16:creationId xmlns:a16="http://schemas.microsoft.com/office/drawing/2014/main" id="{BD7230C2-8263-47E8-99D4-08C3C829ED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845" y="2611663"/>
            <a:ext cx="3672408" cy="1142389"/>
          </a:xfrm>
          <a:prstGeom prst="rect">
            <a:avLst/>
          </a:prstGeom>
        </p:spPr>
      </p:pic>
      <p:pic>
        <p:nvPicPr>
          <p:cNvPr id="11" name="Picture 5">
            <a:extLst>
              <a:ext uri="{FF2B5EF4-FFF2-40B4-BE49-F238E27FC236}">
                <a16:creationId xmlns:a16="http://schemas.microsoft.com/office/drawing/2014/main" id="{C817C7CB-B690-41C5-877D-9D4B700467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901" y="5276233"/>
            <a:ext cx="2914295" cy="1255462"/>
          </a:xfrm>
          <a:prstGeom prst="rect">
            <a:avLst/>
          </a:prstGeom>
        </p:spPr>
      </p:pic>
      <p:pic>
        <p:nvPicPr>
          <p:cNvPr id="12" name="Picture 10">
            <a:extLst>
              <a:ext uri="{FF2B5EF4-FFF2-40B4-BE49-F238E27FC236}">
                <a16:creationId xmlns:a16="http://schemas.microsoft.com/office/drawing/2014/main" id="{5237FE71-E405-4B2A-BA27-8DE926AF26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988" y="3798742"/>
            <a:ext cx="3214122" cy="1454592"/>
          </a:xfrm>
          <a:prstGeom prst="rect">
            <a:avLst/>
          </a:prstGeom>
        </p:spPr>
      </p:pic>
      <p:pic>
        <p:nvPicPr>
          <p:cNvPr id="13" name="Picture 11">
            <a:extLst>
              <a:ext uri="{FF2B5EF4-FFF2-40B4-BE49-F238E27FC236}">
                <a16:creationId xmlns:a16="http://schemas.microsoft.com/office/drawing/2014/main" id="{C64654FB-1E63-4103-A153-935F1852C1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506" y="1452560"/>
            <a:ext cx="3601086" cy="1132018"/>
          </a:xfrm>
          <a:prstGeom prst="rect">
            <a:avLst/>
          </a:prstGeom>
        </p:spPr>
      </p:pic>
      <p:sp>
        <p:nvSpPr>
          <p:cNvPr id="14" name="Pfeil nach rechts 10">
            <a:extLst>
              <a:ext uri="{FF2B5EF4-FFF2-40B4-BE49-F238E27FC236}">
                <a16:creationId xmlns:a16="http://schemas.microsoft.com/office/drawing/2014/main" id="{46987335-D0EF-431D-8F84-403A49DE8B82}"/>
              </a:ext>
            </a:extLst>
          </p:cNvPr>
          <p:cNvSpPr/>
          <p:nvPr/>
        </p:nvSpPr>
        <p:spPr>
          <a:xfrm>
            <a:off x="3903102" y="1821810"/>
            <a:ext cx="448912" cy="393518"/>
          </a:xfrm>
          <a:prstGeom prst="rightArrow">
            <a:avLst/>
          </a:prstGeom>
          <a:solidFill>
            <a:srgbClr val="0061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5" name="Pfeil nach rechts 10">
            <a:extLst>
              <a:ext uri="{FF2B5EF4-FFF2-40B4-BE49-F238E27FC236}">
                <a16:creationId xmlns:a16="http://schemas.microsoft.com/office/drawing/2014/main" id="{87361A71-DA38-49F1-B460-BBB2D7C14D2D}"/>
              </a:ext>
            </a:extLst>
          </p:cNvPr>
          <p:cNvSpPr/>
          <p:nvPr/>
        </p:nvSpPr>
        <p:spPr>
          <a:xfrm>
            <a:off x="3911027" y="2910061"/>
            <a:ext cx="448912" cy="393518"/>
          </a:xfrm>
          <a:prstGeom prst="rightArrow">
            <a:avLst/>
          </a:prstGeom>
          <a:solidFill>
            <a:srgbClr val="0061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6" name="Pfeil nach rechts 10">
            <a:extLst>
              <a:ext uri="{FF2B5EF4-FFF2-40B4-BE49-F238E27FC236}">
                <a16:creationId xmlns:a16="http://schemas.microsoft.com/office/drawing/2014/main" id="{768C48F5-4B9F-4D91-B399-F56AB1018F94}"/>
              </a:ext>
            </a:extLst>
          </p:cNvPr>
          <p:cNvSpPr/>
          <p:nvPr/>
        </p:nvSpPr>
        <p:spPr>
          <a:xfrm>
            <a:off x="3906886" y="4003193"/>
            <a:ext cx="453052" cy="393518"/>
          </a:xfrm>
          <a:prstGeom prst="rightArrow">
            <a:avLst/>
          </a:prstGeom>
          <a:solidFill>
            <a:srgbClr val="0061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7" name="Pfeil nach rechts 10">
            <a:extLst>
              <a:ext uri="{FF2B5EF4-FFF2-40B4-BE49-F238E27FC236}">
                <a16:creationId xmlns:a16="http://schemas.microsoft.com/office/drawing/2014/main" id="{0BFADC5B-099B-434E-9F3D-C54BE1B41413}"/>
              </a:ext>
            </a:extLst>
          </p:cNvPr>
          <p:cNvSpPr/>
          <p:nvPr/>
        </p:nvSpPr>
        <p:spPr>
          <a:xfrm>
            <a:off x="3903761" y="5245672"/>
            <a:ext cx="456836" cy="393518"/>
          </a:xfrm>
          <a:prstGeom prst="rightArrow">
            <a:avLst/>
          </a:prstGeom>
          <a:solidFill>
            <a:srgbClr val="0061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61F05C68-E9BA-47BB-8EE1-584E378B07E5}"/>
              </a:ext>
            </a:extLst>
          </p:cNvPr>
          <p:cNvSpPr/>
          <p:nvPr/>
        </p:nvSpPr>
        <p:spPr>
          <a:xfrm>
            <a:off x="206919" y="1459522"/>
            <a:ext cx="3696183" cy="1125415"/>
          </a:xfrm>
          <a:prstGeom prst="rect">
            <a:avLst/>
          </a:prstGeom>
          <a:noFill/>
          <a:ln w="38100">
            <a:solidFill>
              <a:srgbClr val="0061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9A83C3DF-0CA6-4F4C-8CC5-6CC79BE2525A}"/>
              </a:ext>
            </a:extLst>
          </p:cNvPr>
          <p:cNvSpPr/>
          <p:nvPr/>
        </p:nvSpPr>
        <p:spPr>
          <a:xfrm>
            <a:off x="206919" y="2584937"/>
            <a:ext cx="3696183" cy="1181747"/>
          </a:xfrm>
          <a:prstGeom prst="rect">
            <a:avLst/>
          </a:prstGeom>
          <a:noFill/>
          <a:ln w="38100">
            <a:solidFill>
              <a:srgbClr val="0061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869A115E-8501-48B0-A193-64F2B3D810CC}"/>
              </a:ext>
            </a:extLst>
          </p:cNvPr>
          <p:cNvSpPr/>
          <p:nvPr/>
        </p:nvSpPr>
        <p:spPr>
          <a:xfrm>
            <a:off x="210882" y="3766684"/>
            <a:ext cx="3696182" cy="1486650"/>
          </a:xfrm>
          <a:prstGeom prst="rect">
            <a:avLst/>
          </a:prstGeom>
          <a:noFill/>
          <a:ln w="38100">
            <a:solidFill>
              <a:srgbClr val="0061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D097299F-B755-4E6E-9751-809864C5AD43}"/>
              </a:ext>
            </a:extLst>
          </p:cNvPr>
          <p:cNvSpPr/>
          <p:nvPr/>
        </p:nvSpPr>
        <p:spPr>
          <a:xfrm>
            <a:off x="206921" y="5248867"/>
            <a:ext cx="3696181" cy="1310195"/>
          </a:xfrm>
          <a:prstGeom prst="rect">
            <a:avLst/>
          </a:prstGeom>
          <a:noFill/>
          <a:ln w="38100">
            <a:solidFill>
              <a:srgbClr val="0061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770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C6ABF03B-5815-2B48-ACBA-1C8975B13D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478716"/>
            <a:ext cx="3547709" cy="318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C38EF29-688B-E443-83F8-B541D6F37E25}"/>
              </a:ext>
            </a:extLst>
          </p:cNvPr>
          <p:cNvPicPr>
            <a:picLocks noGrp="1" noChangeAspect="1" noChangeArrowheads="1"/>
          </p:cNvPicPr>
          <p:nvPr>
            <p:ph sz="half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589" y="4397923"/>
            <a:ext cx="2160080" cy="208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68A5C5B-F45A-0C46-94E0-AC704D9C76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27860" y="980604"/>
            <a:ext cx="5776366" cy="5401146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/>
              <a:t>Calorimeter Endcap or </a:t>
            </a:r>
            <a:r>
              <a:rPr lang="en-US" b="1" u="sng" dirty="0"/>
              <a:t>H</a:t>
            </a:r>
            <a:r>
              <a:rPr lang="en-US" dirty="0"/>
              <a:t>igh </a:t>
            </a:r>
            <a:r>
              <a:rPr lang="en-US" b="1" u="sng" dirty="0"/>
              <a:t>G</a:t>
            </a:r>
            <a:r>
              <a:rPr lang="en-US" dirty="0"/>
              <a:t>ranularity </a:t>
            </a:r>
            <a:r>
              <a:rPr lang="en-US" b="1" u="sng" dirty="0" err="1"/>
              <a:t>CAL</a:t>
            </a:r>
            <a:r>
              <a:rPr lang="en-US" dirty="0" err="1"/>
              <a:t>orimeter</a:t>
            </a:r>
            <a:endParaRPr lang="en-US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CALICE-inspired imaging calorimeter optimized for particle ﬂow analysis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AT" dirty="0"/>
              <a:t>Covers </a:t>
            </a:r>
            <a:r>
              <a:rPr lang="el-GR" dirty="0"/>
              <a:t>1.5 &lt; η &lt; 3.0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215 tons per endcap, full system at -35°C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>
                <a:solidFill>
                  <a:srgbClr val="00B050"/>
                </a:solidFill>
              </a:rPr>
              <a:t>Silicon part: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>
                <a:solidFill>
                  <a:srgbClr val="00B050"/>
                </a:solidFill>
              </a:rPr>
              <a:t>∼620 m</a:t>
            </a:r>
            <a:r>
              <a:rPr lang="en-US" baseline="30000" dirty="0">
                <a:solidFill>
                  <a:srgbClr val="00B050"/>
                </a:solidFill>
              </a:rPr>
              <a:t>2</a:t>
            </a:r>
            <a:r>
              <a:rPr lang="en-US" dirty="0">
                <a:solidFill>
                  <a:srgbClr val="00B050"/>
                </a:solidFill>
              </a:rPr>
              <a:t> of silicon sensors, 8” (200mm wafers)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>
                <a:solidFill>
                  <a:srgbClr val="00B050"/>
                </a:solidFill>
              </a:rPr>
              <a:t>∼6M channels in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>
                <a:solidFill>
                  <a:srgbClr val="00B050"/>
                </a:solidFill>
              </a:rPr>
              <a:t>~30k modules, two cell sizes 0.5 and 1.1 cm</a:t>
            </a:r>
            <a:r>
              <a:rPr lang="en-US" baseline="30000" dirty="0">
                <a:solidFill>
                  <a:srgbClr val="00B050"/>
                </a:solidFill>
              </a:rPr>
              <a:t>2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>
                <a:solidFill>
                  <a:srgbClr val="0070C0"/>
                </a:solidFill>
              </a:rPr>
              <a:t>Scintillator part: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>
                <a:solidFill>
                  <a:srgbClr val="0070C0"/>
                </a:solidFill>
              </a:rPr>
              <a:t>∼400 m</a:t>
            </a:r>
            <a:r>
              <a:rPr lang="en-US" baseline="30000" dirty="0">
                <a:solidFill>
                  <a:srgbClr val="0070C0"/>
                </a:solidFill>
              </a:rPr>
              <a:t>2</a:t>
            </a:r>
            <a:r>
              <a:rPr lang="en-US" dirty="0">
                <a:solidFill>
                  <a:srgbClr val="0070C0"/>
                </a:solidFill>
              </a:rPr>
              <a:t> of scintillator,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>
                <a:solidFill>
                  <a:srgbClr val="0070C0"/>
                </a:solidFill>
              </a:rPr>
              <a:t>∼240k tiles + </a:t>
            </a:r>
            <a:r>
              <a:rPr lang="en-US" dirty="0" err="1">
                <a:solidFill>
                  <a:srgbClr val="0070C0"/>
                </a:solidFill>
              </a:rPr>
              <a:t>SiPMs</a:t>
            </a:r>
            <a:r>
              <a:rPr lang="en-US" dirty="0">
                <a:solidFill>
                  <a:srgbClr val="0070C0"/>
                </a:solidFill>
              </a:rPr>
              <a:t> in ∼4000 boards, </a:t>
            </a:r>
            <a:br>
              <a:rPr lang="en-US" dirty="0">
                <a:solidFill>
                  <a:srgbClr val="0070C0"/>
                </a:solidFill>
              </a:rPr>
            </a:br>
            <a:r>
              <a:rPr lang="en-US" dirty="0">
                <a:solidFill>
                  <a:srgbClr val="0070C0"/>
                </a:solidFill>
              </a:rPr>
              <a:t>two tile size 4–30 cm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El.-mag. section CE-E: </a:t>
            </a:r>
            <a:r>
              <a:rPr lang="en-US" b="1" dirty="0">
                <a:solidFill>
                  <a:srgbClr val="00B050"/>
                </a:solidFill>
              </a:rPr>
              <a:t>Si</a:t>
            </a:r>
            <a:r>
              <a:rPr lang="en-US" dirty="0"/>
              <a:t>, Cu, </a:t>
            </a:r>
            <a:r>
              <a:rPr lang="en-US" dirty="0" err="1"/>
              <a:t>CuW</a:t>
            </a:r>
            <a:r>
              <a:rPr lang="en-US" dirty="0"/>
              <a:t>, Pb absorbers, 28 layers, 25X</a:t>
            </a:r>
            <a:r>
              <a:rPr lang="en-US" baseline="-25000" dirty="0"/>
              <a:t>0</a:t>
            </a:r>
            <a:r>
              <a:rPr lang="en-US" dirty="0"/>
              <a:t> &amp; ∼1.3</a:t>
            </a:r>
            <a:r>
              <a:rPr lang="el-GR" dirty="0"/>
              <a:t>λ </a:t>
            </a:r>
            <a:endParaRPr lang="de-AT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Hadronic section CE-H: </a:t>
            </a:r>
            <a:r>
              <a:rPr lang="en-US" b="1" dirty="0" err="1">
                <a:solidFill>
                  <a:srgbClr val="00B050"/>
                </a:solidFill>
              </a:rPr>
              <a:t>Si</a:t>
            </a:r>
            <a:r>
              <a:rPr lang="en-US" dirty="0" err="1"/>
              <a:t>+</a:t>
            </a:r>
            <a:r>
              <a:rPr lang="en-US" sz="2900" dirty="0" err="1">
                <a:solidFill>
                  <a:srgbClr val="0070C0"/>
                </a:solidFill>
              </a:rPr>
              <a:t>scintillator</a:t>
            </a:r>
            <a:r>
              <a:rPr lang="en-US" sz="2900" dirty="0">
                <a:solidFill>
                  <a:srgbClr val="0070C0"/>
                </a:solidFill>
              </a:rPr>
              <a:t>/</a:t>
            </a:r>
            <a:r>
              <a:rPr lang="en-US" sz="2900" dirty="0" err="1">
                <a:solidFill>
                  <a:srgbClr val="0070C0"/>
                </a:solidFill>
              </a:rPr>
              <a:t>SiPM</a:t>
            </a:r>
            <a:r>
              <a:rPr lang="en-US" dirty="0"/>
              <a:t>, steel absorbers, 22 layers, ∼ 8.5</a:t>
            </a:r>
            <a:r>
              <a:rPr lang="el-GR" dirty="0"/>
              <a:t>λ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CA48198-9160-D34F-9B0D-373B66A9135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4C16C-BD16-7C44-832A-DE734755740D}" type="slidenum">
              <a:rPr lang="de-AT" smtClean="0"/>
              <a:pPr>
                <a:defRPr/>
              </a:pPr>
              <a:t>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5494A3B-12C6-B24A-8F35-5F5BEDA60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Thomas Bergauer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872B8BA5-83A2-B94D-9927-C0C1FE516AC4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11 Oct 2021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DFC76A9-3E4A-3C4F-B4EA-7DC669A706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High Granularity Calorimeter</a:t>
            </a:r>
          </a:p>
        </p:txBody>
      </p:sp>
      <p:pic>
        <p:nvPicPr>
          <p:cNvPr id="12" name="Picture 2" descr="Attachment.png">
            <a:extLst>
              <a:ext uri="{FF2B5EF4-FFF2-40B4-BE49-F238E27FC236}">
                <a16:creationId xmlns:a16="http://schemas.microsoft.com/office/drawing/2014/main" id="{D4E31B5E-8874-6E43-9E4C-53B832C3E78A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349" y="980604"/>
            <a:ext cx="1578674" cy="1573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094F3F73-20C3-C848-BF77-89873ACABAEC}"/>
              </a:ext>
            </a:extLst>
          </p:cNvPr>
          <p:cNvSpPr txBox="1"/>
          <p:nvPr/>
        </p:nvSpPr>
        <p:spPr>
          <a:xfrm>
            <a:off x="7341900" y="941464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“disc”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33D39DA-2018-9F45-8802-06597ABE3B2F}"/>
              </a:ext>
            </a:extLst>
          </p:cNvPr>
          <p:cNvSpPr txBox="1"/>
          <p:nvPr/>
        </p:nvSpPr>
        <p:spPr>
          <a:xfrm>
            <a:off x="6004226" y="6252314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“Si module”</a:t>
            </a:r>
          </a:p>
        </p:txBody>
      </p:sp>
    </p:spTree>
    <p:extLst>
      <p:ext uri="{BB962C8B-B14F-4D97-AF65-F5344CB8AC3E}">
        <p14:creationId xmlns:p14="http://schemas.microsoft.com/office/powerpoint/2010/main" val="4101374637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4263</Words>
  <Application>Microsoft Macintosh PowerPoint</Application>
  <PresentationFormat>Bildschirmpräsentation (4:3)</PresentationFormat>
  <Paragraphs>819</Paragraphs>
  <Slides>59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59</vt:i4>
      </vt:variant>
    </vt:vector>
  </HeadingPairs>
  <TitlesOfParts>
    <vt:vector size="68" baseType="lpstr">
      <vt:lpstr>Arial</vt:lpstr>
      <vt:lpstr>Calibri</vt:lpstr>
      <vt:lpstr>Cambria Math</vt:lpstr>
      <vt:lpstr>Courier</vt:lpstr>
      <vt:lpstr>FreeSans</vt:lpstr>
      <vt:lpstr>Futura</vt:lpstr>
      <vt:lpstr>Symbol</vt:lpstr>
      <vt:lpstr>Wingdings</vt:lpstr>
      <vt:lpstr>Standarddesign</vt:lpstr>
      <vt:lpstr>Hardware Activities at HEPHY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Completely replace Outer tracker for Phase II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Medaustron</vt:lpstr>
      <vt:lpstr>PowerPoint-Präsentation</vt:lpstr>
      <vt:lpstr>PowerPoint-Präsentation</vt:lpstr>
      <vt:lpstr>pCT Tracker Upgrade: Monolithic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PQC: Tracker &amp; HGCal</vt:lpstr>
      <vt:lpstr>PowerPoint-Präsentation</vt:lpstr>
      <vt:lpstr>PowerPoint-Präsentation</vt:lpstr>
      <vt:lpstr>PowerPoint-Präsentation</vt:lpstr>
      <vt:lpstr>PowerPoint-Präsentation</vt:lpstr>
      <vt:lpstr>Tracking in 4D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SuperKEKB / Belle II</vt:lpstr>
      <vt:lpstr>Belle II Detector</vt:lpstr>
      <vt:lpstr>Belle II Silicon Vertex Detector </vt:lpstr>
      <vt:lpstr>SVD Ladder Design</vt:lpstr>
      <vt:lpstr>Double-sided strip sensors</vt:lpstr>
      <vt:lpstr>Sensors for Forward Region</vt:lpstr>
      <vt:lpstr>PowerPoint-Präsentation</vt:lpstr>
      <vt:lpstr>Half-Ladder Assembly</vt:lpstr>
      <vt:lpstr>Belle II SVD Electronics</vt:lpstr>
      <vt:lpstr>Belle II SVD – Activities and Status</vt:lpstr>
      <vt:lpstr>PowerPoint-Präsentation</vt:lpstr>
      <vt:lpstr>PowerPoint-Präsentation</vt:lpstr>
      <vt:lpstr>Synergy, more than a buzzword: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HEPHY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Thomas Bergauer</dc:creator>
  <cp:lastModifiedBy>Thomas Bergauer</cp:lastModifiedBy>
  <cp:revision>961</cp:revision>
  <dcterms:created xsi:type="dcterms:W3CDTF">2008-09-01T14:36:39Z</dcterms:created>
  <dcterms:modified xsi:type="dcterms:W3CDTF">2021-10-11T09:58:17Z</dcterms:modified>
</cp:coreProperties>
</file>