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3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theme/theme4.xml" ContentType="application/vnd.openxmlformats-officedocument.theme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5.xml" ContentType="application/vnd.openxmlformats-officedocument.theme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theme/theme6.xml" ContentType="application/vnd.openxmlformats-officedocument.theme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theme/theme7.xml" ContentType="application/vnd.openxmlformats-officedocument.theme+xml"/>
  <Override PartName="/ppt/theme/themeOverride1.xml" ContentType="application/vnd.openxmlformats-officedocument.themeOverride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theme/theme8.xml" ContentType="application/vnd.openxmlformats-officedocument.theme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theme/theme9.xml" ContentType="application/vnd.openxmlformats-officedocument.theme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theme/theme10.xml" ContentType="application/vnd.openxmlformats-officedocument.theme+xml"/>
  <Override PartName="/ppt/theme/theme11.xml" ContentType="application/vnd.openxmlformats-officedocument.theme+xml"/>
  <Override PartName="/ppt/theme/theme1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908" r:id="rId1"/>
    <p:sldMasterId id="2147483991" r:id="rId2"/>
    <p:sldMasterId id="2147484026" r:id="rId3"/>
    <p:sldMasterId id="2147484083" r:id="rId4"/>
    <p:sldMasterId id="2147484091" r:id="rId5"/>
    <p:sldMasterId id="2147484099" r:id="rId6"/>
    <p:sldMasterId id="2147484107" r:id="rId7"/>
    <p:sldMasterId id="2147484120" r:id="rId8"/>
    <p:sldMasterId id="2147484128" r:id="rId9"/>
    <p:sldMasterId id="2147484168" r:id="rId10"/>
  </p:sldMasterIdLst>
  <p:notesMasterIdLst>
    <p:notesMasterId r:id="rId28"/>
  </p:notesMasterIdLst>
  <p:handoutMasterIdLst>
    <p:handoutMasterId r:id="rId29"/>
  </p:handoutMasterIdLst>
  <p:sldIdLst>
    <p:sldId id="1276" r:id="rId11"/>
    <p:sldId id="1090" r:id="rId12"/>
    <p:sldId id="1243" r:id="rId13"/>
    <p:sldId id="2036" r:id="rId14"/>
    <p:sldId id="999" r:id="rId15"/>
    <p:sldId id="2033" r:id="rId16"/>
    <p:sldId id="1411" r:id="rId17"/>
    <p:sldId id="2020" r:id="rId18"/>
    <p:sldId id="1330" r:id="rId19"/>
    <p:sldId id="1398" r:id="rId20"/>
    <p:sldId id="2038" r:id="rId21"/>
    <p:sldId id="1250" r:id="rId22"/>
    <p:sldId id="1413" r:id="rId23"/>
    <p:sldId id="1408" r:id="rId24"/>
    <p:sldId id="1414" r:id="rId25"/>
    <p:sldId id="2034" r:id="rId26"/>
    <p:sldId id="2032" r:id="rId27"/>
  </p:sldIdLst>
  <p:sldSz cx="12192000" cy="6858000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9" userDrawn="1">
          <p15:clr>
            <a:srgbClr val="A4A3A4"/>
          </p15:clr>
        </p15:guide>
        <p15:guide id="2" pos="2209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sonneman" initials="s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8F1FC"/>
    <a:srgbClr val="0000CC"/>
    <a:srgbClr val="0000FF"/>
    <a:srgbClr val="6699FF"/>
    <a:srgbClr val="FF7C80"/>
    <a:srgbClr val="0C377B"/>
    <a:srgbClr val="003399"/>
    <a:srgbClr val="000000"/>
    <a:srgbClr val="66FF66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580" autoAdjust="0"/>
    <p:restoredTop sz="86410" autoAdjust="0"/>
  </p:normalViewPr>
  <p:slideViewPr>
    <p:cSldViewPr>
      <p:cViewPr varScale="1">
        <p:scale>
          <a:sx n="57" d="100"/>
          <a:sy n="57" d="100"/>
        </p:scale>
        <p:origin x="268" y="5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-1716"/>
    </p:cViewPr>
  </p:outlineViewPr>
  <p:notesTextViewPr>
    <p:cViewPr>
      <p:scale>
        <a:sx n="20" d="100"/>
        <a:sy n="20" d="100"/>
      </p:scale>
      <p:origin x="0" y="0"/>
    </p:cViewPr>
  </p:notesTextViewPr>
  <p:sorterViewPr>
    <p:cViewPr>
      <p:scale>
        <a:sx n="125" d="100"/>
        <a:sy n="125" d="100"/>
      </p:scale>
      <p:origin x="0" y="-6600"/>
    </p:cViewPr>
  </p:sorterViewPr>
  <p:notesViewPr>
    <p:cSldViewPr>
      <p:cViewPr varScale="1">
        <p:scale>
          <a:sx n="101" d="100"/>
          <a:sy n="101" d="100"/>
        </p:scale>
        <p:origin x="-3576" y="-90"/>
      </p:cViewPr>
      <p:guideLst>
        <p:guide orient="horz" pos="2929"/>
        <p:guide pos="2209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3.xml"/><Relationship Id="rId18" Type="http://schemas.openxmlformats.org/officeDocument/2006/relationships/slide" Target="slides/slide8.xml"/><Relationship Id="rId26" Type="http://schemas.openxmlformats.org/officeDocument/2006/relationships/slide" Target="slides/slide16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1.xml"/><Relationship Id="rId34" Type="http://schemas.openxmlformats.org/officeDocument/2006/relationships/tableStyles" Target="tableStyles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2.xml"/><Relationship Id="rId17" Type="http://schemas.openxmlformats.org/officeDocument/2006/relationships/slide" Target="slides/slide7.xml"/><Relationship Id="rId25" Type="http://schemas.openxmlformats.org/officeDocument/2006/relationships/slide" Target="slides/slide15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6.xml"/><Relationship Id="rId20" Type="http://schemas.openxmlformats.org/officeDocument/2006/relationships/slide" Target="slides/slide10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1.xml"/><Relationship Id="rId24" Type="http://schemas.openxmlformats.org/officeDocument/2006/relationships/slide" Target="slides/slide14.xml"/><Relationship Id="rId32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5.xml"/><Relationship Id="rId23" Type="http://schemas.openxmlformats.org/officeDocument/2006/relationships/slide" Target="slides/slide13.xml"/><Relationship Id="rId28" Type="http://schemas.openxmlformats.org/officeDocument/2006/relationships/notesMaster" Target="notesMasters/notesMaster1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9.xml"/><Relationship Id="rId31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4.xml"/><Relationship Id="rId22" Type="http://schemas.openxmlformats.org/officeDocument/2006/relationships/slide" Target="slides/slide12.xml"/><Relationship Id="rId27" Type="http://schemas.openxmlformats.org/officeDocument/2006/relationships/slide" Target="slides/slide17.xml"/><Relationship Id="rId30" Type="http://schemas.openxmlformats.org/officeDocument/2006/relationships/commentAuthors" Target="commentAuthors.xml"/><Relationship Id="rId8" Type="http://schemas.openxmlformats.org/officeDocument/2006/relationships/slideMaster" Target="slideMasters/slideMaster8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3037840" cy="464820"/>
          </a:xfrm>
          <a:prstGeom prst="rect">
            <a:avLst/>
          </a:prstGeom>
        </p:spPr>
        <p:txBody>
          <a:bodyPr vert="horz" lIns="92153" tIns="46077" rIns="92153" bIns="46077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1"/>
            <a:ext cx="3037840" cy="464820"/>
          </a:xfrm>
          <a:prstGeom prst="rect">
            <a:avLst/>
          </a:prstGeom>
        </p:spPr>
        <p:txBody>
          <a:bodyPr vert="horz" lIns="92153" tIns="46077" rIns="92153" bIns="46077" rtlCol="0"/>
          <a:lstStyle>
            <a:lvl1pPr algn="r">
              <a:defRPr sz="1200"/>
            </a:lvl1pPr>
          </a:lstStyle>
          <a:p>
            <a:fld id="{CB310BA0-050A-4997-B1AC-FD3BCC455418}" type="datetimeFigureOut">
              <a:rPr lang="en-GB" smtClean="0"/>
              <a:t>08/10/2021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8"/>
            <a:ext cx="3037840" cy="464820"/>
          </a:xfrm>
          <a:prstGeom prst="rect">
            <a:avLst/>
          </a:prstGeom>
        </p:spPr>
        <p:txBody>
          <a:bodyPr vert="horz" lIns="92153" tIns="46077" rIns="92153" bIns="46077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8"/>
            <a:ext cx="3037840" cy="464820"/>
          </a:xfrm>
          <a:prstGeom prst="rect">
            <a:avLst/>
          </a:prstGeom>
        </p:spPr>
        <p:txBody>
          <a:bodyPr vert="horz" lIns="92153" tIns="46077" rIns="92153" bIns="46077" rtlCol="0" anchor="b"/>
          <a:lstStyle>
            <a:lvl1pPr algn="r">
              <a:defRPr sz="1200"/>
            </a:lvl1pPr>
          </a:lstStyle>
          <a:p>
            <a:fld id="{2299761C-D337-4915-A6DD-157470CC097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147410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3037840" cy="464820"/>
          </a:xfrm>
          <a:prstGeom prst="rect">
            <a:avLst/>
          </a:prstGeom>
        </p:spPr>
        <p:txBody>
          <a:bodyPr vert="horz" lIns="92153" tIns="46077" rIns="92153" bIns="46077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1"/>
            <a:ext cx="3037840" cy="464820"/>
          </a:xfrm>
          <a:prstGeom prst="rect">
            <a:avLst/>
          </a:prstGeom>
        </p:spPr>
        <p:txBody>
          <a:bodyPr vert="horz" lIns="92153" tIns="46077" rIns="92153" bIns="46077" rtlCol="0"/>
          <a:lstStyle>
            <a:lvl1pPr algn="r">
              <a:defRPr sz="1200"/>
            </a:lvl1pPr>
          </a:lstStyle>
          <a:p>
            <a:fld id="{F8632A1A-D26E-42D0-A2DF-B39D9B2C3CCA}" type="datetimeFigureOut">
              <a:rPr lang="en-GB" smtClean="0"/>
              <a:pPr/>
              <a:t>08/10/2021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06400" y="696913"/>
            <a:ext cx="61976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153" tIns="46077" rIns="92153" bIns="46077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1" y="4415791"/>
            <a:ext cx="5608320" cy="4183381"/>
          </a:xfrm>
          <a:prstGeom prst="rect">
            <a:avLst/>
          </a:prstGeom>
        </p:spPr>
        <p:txBody>
          <a:bodyPr vert="horz" lIns="92153" tIns="46077" rIns="92153" bIns="46077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8"/>
            <a:ext cx="3037840" cy="464820"/>
          </a:xfrm>
          <a:prstGeom prst="rect">
            <a:avLst/>
          </a:prstGeom>
        </p:spPr>
        <p:txBody>
          <a:bodyPr vert="horz" lIns="92153" tIns="46077" rIns="92153" bIns="46077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8"/>
            <a:ext cx="3037840" cy="464820"/>
          </a:xfrm>
          <a:prstGeom prst="rect">
            <a:avLst/>
          </a:prstGeom>
        </p:spPr>
        <p:txBody>
          <a:bodyPr vert="horz" lIns="92153" tIns="46077" rIns="92153" bIns="46077" rtlCol="0" anchor="b"/>
          <a:lstStyle>
            <a:lvl1pPr algn="r">
              <a:defRPr sz="1200"/>
            </a:lvl1pPr>
          </a:lstStyle>
          <a:p>
            <a:fld id="{05604DCD-C511-4B12-9DBB-AC80DD19A492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61239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B957210-7F66-4993-86DA-C4808AC66EF9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3633422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957210-7F66-4993-86DA-C4808AC66EF9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2475331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B957210-7F66-4993-86DA-C4808AC66EF9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7261675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85750" indent="-285750">
              <a:buFont typeface="Arial" pitchFamily="34" charset="0"/>
              <a:buChar char="•"/>
            </a:pPr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</a:rPr>
              <a:t>“Continuous flow” operation: succession of 8 months operation, 4 months installation shutdown (LEP-like) </a:t>
            </a:r>
            <a:endParaRPr lang="de-DE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de-DE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Three sets of cavities to cover all options (+ booster):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GB" u="sng" dirty="0">
                <a:solidFill>
                  <a:schemeClr val="tx1">
                    <a:lumMod val="65000"/>
                    <a:lumOff val="35000"/>
                  </a:schemeClr>
                </a:solidFill>
              </a:rPr>
              <a:t>high intensity (Z, </a:t>
            </a:r>
            <a:r>
              <a:rPr lang="en-GB" u="sng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FCC_hh</a:t>
            </a:r>
            <a:r>
              <a:rPr lang="en-GB" u="sng" dirty="0">
                <a:solidFill>
                  <a:schemeClr val="tx1">
                    <a:lumMod val="65000"/>
                    <a:lumOff val="35000"/>
                  </a:schemeClr>
                </a:solidFill>
              </a:rPr>
              <a:t>):</a:t>
            </a:r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400 MHz mono-cell cavities, ≈1MW RF source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GB" u="sng" dirty="0">
                <a:solidFill>
                  <a:schemeClr val="tx1">
                    <a:lumMod val="65000"/>
                    <a:lumOff val="35000"/>
                  </a:schemeClr>
                </a:solidFill>
              </a:rPr>
              <a:t>high energy (H, t):</a:t>
            </a:r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400 MHz four-cell cavities   -&gt; will be used for the W machine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GB" u="sng" dirty="0">
                <a:solidFill>
                  <a:schemeClr val="tx1">
                    <a:lumMod val="65000"/>
                    <a:lumOff val="35000"/>
                  </a:schemeClr>
                </a:solidFill>
              </a:rPr>
              <a:t>booster and t machine complement:</a:t>
            </a:r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800 MHz four-cell cavities (400 MHz would do the job as well)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GB" b="1" dirty="0">
                <a:solidFill>
                  <a:srgbClr val="FF0000"/>
                </a:solidFill>
              </a:rPr>
              <a:t>High energy</a:t>
            </a:r>
            <a:r>
              <a:rPr lang="en-GB" b="1" baseline="0" dirty="0">
                <a:solidFill>
                  <a:srgbClr val="FF0000"/>
                </a:solidFill>
              </a:rPr>
              <a:t> set for the W-machine not optimal (20-30% reduction of beam current) – building &amp; installing 48 specialized CM would impact more (&gt;&gt;1 </a:t>
            </a:r>
            <a:r>
              <a:rPr lang="en-GB" b="1" baseline="0">
                <a:solidFill>
                  <a:srgbClr val="FF0000"/>
                </a:solidFill>
              </a:rPr>
              <a:t>year delay)</a:t>
            </a:r>
            <a:endParaRPr lang="en-GB" b="1" dirty="0">
              <a:solidFill>
                <a:srgbClr val="FF0000"/>
              </a:solidFill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</a:rPr>
              <a:t>Optimize the re-use of the 100MW, 400MHz RF power &amp; controls hardware installed for the ‘Z-machine’ 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de-DE" dirty="0">
                <a:solidFill>
                  <a:schemeClr val="tx1">
                    <a:lumMod val="65000"/>
                    <a:lumOff val="35000"/>
                  </a:schemeClr>
                </a:solidFill>
              </a:rPr>
              <a:t>design an easily adaptable and modular RF power distribution system</a:t>
            </a:r>
            <a:endParaRPr lang="en-GB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3EBDC04-82DE-414C-8AF1-057005818799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5543922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charset="0"/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5604DCD-C511-4B12-9DBB-AC80DD19A492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0357437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B957210-7F66-4993-86DA-C4808AC66EF9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3128025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5604DCD-C511-4B12-9DBB-AC80DD19A492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3551816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5604DCD-C511-4B12-9DBB-AC80DD19A492}" type="slidenum">
              <a:rPr lang="en-GB" smtClean="0"/>
              <a:pPr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182183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4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5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6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slideMaster" Target="../slideMasters/slideMaster7.xml"/><Relationship Id="rId1" Type="http://schemas.openxmlformats.org/officeDocument/2006/relationships/themeOverride" Target="../theme/themeOverride1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8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9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9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9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0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3D3CB2-CB46-4D73-9AF3-8191DEA4D6E1}" type="datetimeFigureOut">
              <a:rPr lang="en-GB" smtClean="0"/>
              <a:t>08/10/2021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4100A-E962-4EDC-8177-67B64A99A0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755086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3D3CB2-CB46-4D73-9AF3-8191DEA4D6E1}" type="datetimeFigureOut">
              <a:rPr lang="en-GB" smtClean="0"/>
              <a:t>08/10/2021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4100A-E962-4EDC-8177-67B64A99A0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960544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3D3CB2-CB46-4D73-9AF3-8191DEA4D6E1}" type="datetimeFigureOut">
              <a:rPr lang="en-GB" smtClean="0"/>
              <a:t>08/10/2021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4100A-E962-4EDC-8177-67B64A99A0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112769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dirty="0"/>
              <a:t>Click to edit Master text styles</a:t>
            </a:r>
          </a:p>
          <a:p>
            <a:pPr lvl="1" eaLnBrk="1" latinLnBrk="0" hangingPunct="1"/>
            <a:r>
              <a:rPr lang="en-US" dirty="0"/>
              <a:t>Second level</a:t>
            </a:r>
          </a:p>
          <a:p>
            <a:pPr lvl="2" eaLnBrk="1" latinLnBrk="0" hangingPunct="1"/>
            <a:r>
              <a:rPr lang="en-US" dirty="0"/>
              <a:t>Third level</a:t>
            </a:r>
          </a:p>
          <a:p>
            <a:pPr lvl="3" eaLnBrk="1" latinLnBrk="0" hangingPunct="1"/>
            <a:r>
              <a:rPr lang="en-US" dirty="0"/>
              <a:t>Fourth level</a:t>
            </a:r>
          </a:p>
          <a:p>
            <a:pPr lvl="4" eaLnBrk="1" latinLnBrk="0" hangingPunct="1"/>
            <a:r>
              <a:rPr lang="en-US" dirty="0"/>
              <a:t>Fifth level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35130106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792023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4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3573728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55635" y="2420889"/>
            <a:ext cx="1563273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68853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8"/>
            <a:ext cx="10363200" cy="1470025"/>
          </a:xfrm>
          <a:prstGeom prst="rect">
            <a:avLst/>
          </a:prstGeom>
        </p:spPr>
        <p:txBody>
          <a:bodyPr/>
          <a:lstStyle>
            <a:lvl1pPr>
              <a:defRPr>
                <a:effectLst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13084503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dirty="0"/>
              <a:t>Click to edit Master text styles</a:t>
            </a:r>
          </a:p>
          <a:p>
            <a:pPr lvl="1" eaLnBrk="1" latinLnBrk="0" hangingPunct="1"/>
            <a:r>
              <a:rPr lang="en-US" dirty="0"/>
              <a:t>Second level</a:t>
            </a:r>
          </a:p>
          <a:p>
            <a:pPr lvl="2" eaLnBrk="1" latinLnBrk="0" hangingPunct="1"/>
            <a:r>
              <a:rPr lang="en-US" dirty="0"/>
              <a:t>Third level</a:t>
            </a:r>
          </a:p>
          <a:p>
            <a:pPr lvl="3" eaLnBrk="1" latinLnBrk="0" hangingPunct="1"/>
            <a:r>
              <a:rPr lang="en-US" dirty="0"/>
              <a:t>Fourth level</a:t>
            </a:r>
          </a:p>
          <a:p>
            <a:pPr lvl="4" eaLnBrk="1" latinLnBrk="0" hangingPunct="1"/>
            <a:r>
              <a:rPr lang="en-US" dirty="0"/>
              <a:t>Fifth level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3131695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398988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4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8399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3D3CB2-CB46-4D73-9AF3-8191DEA4D6E1}" type="datetimeFigureOut">
              <a:rPr lang="en-GB" smtClean="0"/>
              <a:t>08/10/2021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4100A-E962-4EDC-8177-67B64A99A0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9041019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55635" y="2420889"/>
            <a:ext cx="1563273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087863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8"/>
            <a:ext cx="10363200" cy="1470025"/>
          </a:xfrm>
          <a:prstGeom prst="rect">
            <a:avLst/>
          </a:prstGeom>
        </p:spPr>
        <p:txBody>
          <a:bodyPr/>
          <a:lstStyle>
            <a:lvl1pPr>
              <a:defRPr>
                <a:effectLst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74824331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639"/>
            <a:ext cx="9956800" cy="1143000"/>
          </a:xfrm>
        </p:spPr>
        <p:txBody>
          <a:bodyPr/>
          <a:lstStyle/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4876800" cy="4350384"/>
          </a:xfrm>
        </p:spPr>
        <p:txBody>
          <a:bodyPr/>
          <a:lstStyle>
            <a:lvl1pPr>
              <a:defRPr sz="3467"/>
            </a:lvl1pPr>
            <a:lvl2pPr>
              <a:defRPr sz="2933"/>
            </a:lvl2pPr>
            <a:lvl3pPr>
              <a:defRPr sz="2667"/>
            </a:lvl3pPr>
            <a:lvl4pPr>
              <a:defRPr sz="2400"/>
            </a:lvl4pPr>
            <a:lvl5pPr>
              <a:defRPr sz="24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689600" y="1600201"/>
            <a:ext cx="4876800" cy="4350385"/>
          </a:xfrm>
        </p:spPr>
        <p:txBody>
          <a:bodyPr/>
          <a:lstStyle>
            <a:lvl1pPr>
              <a:defRPr sz="3467"/>
            </a:lvl1pPr>
            <a:lvl2pPr>
              <a:defRPr sz="2933"/>
            </a:lvl2pPr>
            <a:lvl3pPr>
              <a:defRPr sz="2667"/>
            </a:lvl3pPr>
            <a:lvl4pPr>
              <a:defRPr sz="2400"/>
            </a:lvl4pPr>
            <a:lvl5pPr>
              <a:defRPr sz="24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23/11/2018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Etude FCC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362991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320"/>
            <a:ext cx="9960864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313C2E-7FA5-4B7C-A308-45FA82448DF2}" type="datetime1">
              <a:rPr lang="en-US" smtClean="0"/>
              <a:t>10/8/2021</a:t>
            </a:fld>
            <a:endParaRPr lang="en-US" dirty="0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Document reference</a:t>
            </a:r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123958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dirty="0"/>
              <a:t>Click to edit Master text styles</a:t>
            </a:r>
          </a:p>
          <a:p>
            <a:pPr lvl="1" eaLnBrk="1" latinLnBrk="0" hangingPunct="1"/>
            <a:r>
              <a:rPr lang="en-US" dirty="0"/>
              <a:t>Second level</a:t>
            </a:r>
          </a:p>
          <a:p>
            <a:pPr lvl="2" eaLnBrk="1" latinLnBrk="0" hangingPunct="1"/>
            <a:r>
              <a:rPr lang="en-US" dirty="0"/>
              <a:t>Third level</a:t>
            </a:r>
          </a:p>
          <a:p>
            <a:pPr lvl="3" eaLnBrk="1" latinLnBrk="0" hangingPunct="1"/>
            <a:r>
              <a:rPr lang="en-US" dirty="0"/>
              <a:t>Fourth level</a:t>
            </a:r>
          </a:p>
          <a:p>
            <a:pPr lvl="4" eaLnBrk="1" latinLnBrk="0" hangingPunct="1"/>
            <a:r>
              <a:rPr lang="en-US" dirty="0"/>
              <a:t>Fifth level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34193840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922008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4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7785183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55635" y="2420889"/>
            <a:ext cx="1563273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03638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8"/>
            <a:ext cx="10363200" cy="1470025"/>
          </a:xfrm>
          <a:prstGeom prst="rect">
            <a:avLst/>
          </a:prstGeom>
        </p:spPr>
        <p:txBody>
          <a:bodyPr/>
          <a:lstStyle>
            <a:lvl1pPr>
              <a:defRPr>
                <a:effectLst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5673949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639"/>
            <a:ext cx="9956800" cy="1143000"/>
          </a:xfrm>
        </p:spPr>
        <p:txBody>
          <a:bodyPr/>
          <a:lstStyle/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4876800" cy="4350384"/>
          </a:xfrm>
        </p:spPr>
        <p:txBody>
          <a:bodyPr/>
          <a:lstStyle>
            <a:lvl1pPr>
              <a:defRPr sz="3467"/>
            </a:lvl1pPr>
            <a:lvl2pPr>
              <a:defRPr sz="2933"/>
            </a:lvl2pPr>
            <a:lvl3pPr>
              <a:defRPr sz="2667"/>
            </a:lvl3pPr>
            <a:lvl4pPr>
              <a:defRPr sz="2400"/>
            </a:lvl4pPr>
            <a:lvl5pPr>
              <a:defRPr sz="24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689600" y="1600201"/>
            <a:ext cx="4876800" cy="4350385"/>
          </a:xfrm>
        </p:spPr>
        <p:txBody>
          <a:bodyPr/>
          <a:lstStyle>
            <a:lvl1pPr>
              <a:defRPr sz="3467"/>
            </a:lvl1pPr>
            <a:lvl2pPr>
              <a:defRPr sz="2933"/>
            </a:lvl2pPr>
            <a:lvl3pPr>
              <a:defRPr sz="2667"/>
            </a:lvl3pPr>
            <a:lvl4pPr>
              <a:defRPr sz="2400"/>
            </a:lvl4pPr>
            <a:lvl5pPr>
              <a:defRPr sz="24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23/11/2018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Etude FCC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70858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3D3CB2-CB46-4D73-9AF3-8191DEA4D6E1}" type="datetimeFigureOut">
              <a:rPr lang="en-GB" smtClean="0"/>
              <a:t>08/10/2021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4100A-E962-4EDC-8177-67B64A99A0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69051156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320"/>
            <a:ext cx="9960864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313C2E-7FA5-4B7C-A308-45FA82448DF2}" type="datetime1">
              <a:rPr lang="en-US" smtClean="0"/>
              <a:t>10/8/2021</a:t>
            </a:fld>
            <a:endParaRPr lang="en-US" dirty="0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Document reference</a:t>
            </a:r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80999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2BBC8E7-271C-4CC9-BD82-E90B3E797D9C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1571625" y="6581775"/>
            <a:ext cx="914400" cy="914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96922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dirty="0"/>
              <a:t>Click to edit Master text styles</a:t>
            </a:r>
          </a:p>
          <a:p>
            <a:pPr lvl="1" eaLnBrk="1" latinLnBrk="0" hangingPunct="1"/>
            <a:r>
              <a:rPr lang="en-US" dirty="0"/>
              <a:t>Second level</a:t>
            </a:r>
          </a:p>
          <a:p>
            <a:pPr lvl="2" eaLnBrk="1" latinLnBrk="0" hangingPunct="1"/>
            <a:r>
              <a:rPr lang="en-US" dirty="0"/>
              <a:t>Third level</a:t>
            </a:r>
          </a:p>
          <a:p>
            <a:pPr lvl="3" eaLnBrk="1" latinLnBrk="0" hangingPunct="1"/>
            <a:r>
              <a:rPr lang="en-US" dirty="0"/>
              <a:t>Fourth level</a:t>
            </a:r>
          </a:p>
          <a:p>
            <a:pPr lvl="4" eaLnBrk="1" latinLnBrk="0" hangingPunct="1"/>
            <a:r>
              <a:rPr lang="en-US" dirty="0"/>
              <a:t>Fifth level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12330789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285596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4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3609855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55635" y="2420889"/>
            <a:ext cx="1563273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072161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8"/>
            <a:ext cx="10363200" cy="1470025"/>
          </a:xfrm>
          <a:prstGeom prst="rect">
            <a:avLst/>
          </a:prstGeom>
        </p:spPr>
        <p:txBody>
          <a:bodyPr/>
          <a:lstStyle>
            <a:lvl1pPr>
              <a:defRPr>
                <a:effectLst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8821978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639"/>
            <a:ext cx="9956800" cy="1143000"/>
          </a:xfrm>
        </p:spPr>
        <p:txBody>
          <a:bodyPr/>
          <a:lstStyle/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4876800" cy="4350384"/>
          </a:xfrm>
        </p:spPr>
        <p:txBody>
          <a:bodyPr/>
          <a:lstStyle>
            <a:lvl1pPr>
              <a:defRPr sz="3467"/>
            </a:lvl1pPr>
            <a:lvl2pPr>
              <a:defRPr sz="2933"/>
            </a:lvl2pPr>
            <a:lvl3pPr>
              <a:defRPr sz="2667"/>
            </a:lvl3pPr>
            <a:lvl4pPr>
              <a:defRPr sz="2400"/>
            </a:lvl4pPr>
            <a:lvl5pPr>
              <a:defRPr sz="24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689600" y="1600201"/>
            <a:ext cx="4876800" cy="4350385"/>
          </a:xfrm>
        </p:spPr>
        <p:txBody>
          <a:bodyPr/>
          <a:lstStyle>
            <a:lvl1pPr>
              <a:defRPr sz="3467"/>
            </a:lvl1pPr>
            <a:lvl2pPr>
              <a:defRPr sz="2933"/>
            </a:lvl2pPr>
            <a:lvl3pPr>
              <a:defRPr sz="2667"/>
            </a:lvl3pPr>
            <a:lvl4pPr>
              <a:defRPr sz="2400"/>
            </a:lvl4pPr>
            <a:lvl5pPr>
              <a:defRPr sz="24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23/11/2018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Etude FCC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91479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320"/>
            <a:ext cx="9960864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313C2E-7FA5-4B7C-A308-45FA82448DF2}" type="datetime1">
              <a:rPr lang="en-US" smtClean="0"/>
              <a:t>10/8/2021</a:t>
            </a:fld>
            <a:endParaRPr lang="en-US" dirty="0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Document reference</a:t>
            </a:r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39713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dirty="0"/>
              <a:t>Click to edit Master text styles</a:t>
            </a:r>
          </a:p>
          <a:p>
            <a:pPr lvl="1" eaLnBrk="1" latinLnBrk="0" hangingPunct="1"/>
            <a:r>
              <a:rPr lang="en-US" dirty="0"/>
              <a:t>Second level</a:t>
            </a:r>
          </a:p>
          <a:p>
            <a:pPr lvl="2" eaLnBrk="1" latinLnBrk="0" hangingPunct="1"/>
            <a:r>
              <a:rPr lang="en-US" dirty="0"/>
              <a:t>Third level</a:t>
            </a:r>
          </a:p>
          <a:p>
            <a:pPr lvl="3" eaLnBrk="1" latinLnBrk="0" hangingPunct="1"/>
            <a:r>
              <a:rPr lang="en-US" dirty="0"/>
              <a:t>Fourth level</a:t>
            </a:r>
          </a:p>
          <a:p>
            <a:pPr lvl="4" eaLnBrk="1" latinLnBrk="0" hangingPunct="1"/>
            <a:r>
              <a:rPr lang="en-US" dirty="0"/>
              <a:t>Fifth level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30849775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3D3CB2-CB46-4D73-9AF3-8191DEA4D6E1}" type="datetimeFigureOut">
              <a:rPr lang="en-GB" smtClean="0"/>
              <a:t>08/10/2021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4100A-E962-4EDC-8177-67B64A99A0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20596677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2BBC8E7-271C-4CC9-BD82-E90B3E797D9C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1571625" y="6581775"/>
            <a:ext cx="914400" cy="914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100733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4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3982472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55635" y="2420889"/>
            <a:ext cx="1563273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269255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8"/>
            <a:ext cx="10363200" cy="1470025"/>
          </a:xfrm>
          <a:prstGeom prst="rect">
            <a:avLst/>
          </a:prstGeom>
        </p:spPr>
        <p:txBody>
          <a:bodyPr/>
          <a:lstStyle>
            <a:lvl1pPr>
              <a:defRPr>
                <a:effectLst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947121460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639"/>
            <a:ext cx="9956800" cy="1143000"/>
          </a:xfrm>
        </p:spPr>
        <p:txBody>
          <a:bodyPr/>
          <a:lstStyle/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4876800" cy="4350384"/>
          </a:xfrm>
        </p:spPr>
        <p:txBody>
          <a:bodyPr/>
          <a:lstStyle>
            <a:lvl1pPr>
              <a:defRPr sz="3467"/>
            </a:lvl1pPr>
            <a:lvl2pPr>
              <a:defRPr sz="2933"/>
            </a:lvl2pPr>
            <a:lvl3pPr>
              <a:defRPr sz="2667"/>
            </a:lvl3pPr>
            <a:lvl4pPr>
              <a:defRPr sz="2400"/>
            </a:lvl4pPr>
            <a:lvl5pPr>
              <a:defRPr sz="24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689600" y="1600201"/>
            <a:ext cx="4876800" cy="4350385"/>
          </a:xfrm>
        </p:spPr>
        <p:txBody>
          <a:bodyPr/>
          <a:lstStyle>
            <a:lvl1pPr>
              <a:defRPr sz="3467"/>
            </a:lvl1pPr>
            <a:lvl2pPr>
              <a:defRPr sz="2933"/>
            </a:lvl2pPr>
            <a:lvl3pPr>
              <a:defRPr sz="2667"/>
            </a:lvl3pPr>
            <a:lvl4pPr>
              <a:defRPr sz="2400"/>
            </a:lvl4pPr>
            <a:lvl5pPr>
              <a:defRPr sz="24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23/11/2018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Etude FCC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1992505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320"/>
            <a:ext cx="9960864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313C2E-7FA5-4B7C-A308-45FA82448DF2}" type="datetime1">
              <a:rPr lang="en-US" smtClean="0"/>
              <a:t>10/8/2021</a:t>
            </a:fld>
            <a:endParaRPr lang="en-US" dirty="0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Document reference</a:t>
            </a:r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6888814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77D464-F2C3-40D3-BA9A-1E9F2F555AF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3A6EC1C-F64E-47F0-982D-C3F18B8C9E2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9BF084-36BD-4485-8855-10687ACF09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B0A7D-053C-4B3D-B8E5-E134885EC78B}" type="datetimeFigureOut">
              <a:rPr lang="en-GB" smtClean="0"/>
              <a:t>08/10/2021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F81A6BB-0DD0-48E5-98D0-ED81E77192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57796A0-B509-4A60-9FA4-E35BD66A37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FE0D73-E3F1-4020-909A-F4D44EB9264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06204490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F92D5E-5604-4EE9-B73A-95BA9658D8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53EBB19-534B-4A11-AAFB-C1A3CF24E73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65D2CFD-6059-4C03-AC5A-57FE17A79F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B0A7D-053C-4B3D-B8E5-E134885EC78B}" type="datetimeFigureOut">
              <a:rPr lang="en-GB" smtClean="0"/>
              <a:t>08/10/2021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40DAA66-B42D-47D6-90C7-46E7DBC3A0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95730FF-F7B0-401A-84C1-E66F531872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FE0D73-E3F1-4020-909A-F4D44EB9264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53451333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A6AB37-F305-4059-8366-93574D44AB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2C924C3-879F-4486-8D4A-1BBA9ED2962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083AA3F-5DA3-4A61-9984-38D6FB668A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B0A7D-053C-4B3D-B8E5-E134885EC78B}" type="datetimeFigureOut">
              <a:rPr lang="en-GB" smtClean="0"/>
              <a:t>08/10/2021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866047F-93DF-43E6-87EC-496D5CA6C2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2A45BED-DDDD-446A-81B0-F006939D5A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FE0D73-E3F1-4020-909A-F4D44EB9264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8155548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3F74C4-2979-455D-96C7-0047D4455A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529323B-64D6-4559-BC34-9ADEBED213A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953E205-0231-4158-9D8D-AB15DFE634E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30C159C-71AF-4B59-918F-125B140709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B0A7D-053C-4B3D-B8E5-E134885EC78B}" type="datetimeFigureOut">
              <a:rPr lang="en-GB" smtClean="0"/>
              <a:t>08/10/2021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8BBF4AD-AC96-4A68-827A-559A84EC79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A1AC2B8-1863-4C8F-8DC7-A3934ED349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FE0D73-E3F1-4020-909A-F4D44EB9264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3636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3D3CB2-CB46-4D73-9AF3-8191DEA4D6E1}" type="datetimeFigureOut">
              <a:rPr lang="en-GB" smtClean="0"/>
              <a:t>08/10/2021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4100A-E962-4EDC-8177-67B64A99A0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26712037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5D1D4B-6CA2-4A19-8D0B-DEAEA25B1B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C8FAF82-9376-44E7-B681-B98520C4CAE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EF358B2-B395-4861-B11C-B766496E99C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0220A90-1F59-48BF-B973-FBD1367A773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D33733E-9F28-4A81-A8EB-9CEF5C59402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9710273-E00A-4E80-AE4A-8BEB021E1B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B0A7D-053C-4B3D-B8E5-E134885EC78B}" type="datetimeFigureOut">
              <a:rPr lang="en-GB" smtClean="0"/>
              <a:t>08/10/2021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C13A1E7-E8FE-460C-9F3E-7A917B12C1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A2635FF-1C1D-4EBD-8E90-2FDE76B67D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FE0D73-E3F1-4020-909A-F4D44EB9264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8258484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91707B-2A1D-47A5-AFD4-0CB1A5F64E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500D337-4F2A-41B5-9420-33340FD60C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B0A7D-053C-4B3D-B8E5-E134885EC78B}" type="datetimeFigureOut">
              <a:rPr lang="en-GB" smtClean="0"/>
              <a:t>08/10/2021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34430B6-1112-45ED-9A6B-595D2441E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856EE06-E2D3-4EC5-A077-768115705C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FE0D73-E3F1-4020-909A-F4D44EB9264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39271844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F8A52B1-07D5-4E7E-BCBC-307E33229F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B0A7D-053C-4B3D-B8E5-E134885EC78B}" type="datetimeFigureOut">
              <a:rPr lang="en-GB" smtClean="0"/>
              <a:t>08/10/2021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DA1A721-4F0A-495C-89CA-6C26E94338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37BCC3A-89D1-47C8-A421-CB9F3EEE8F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FE0D73-E3F1-4020-909A-F4D44EB9264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6458720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3A08DC-0637-446F-AA37-ED6B25A177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E291809-6E17-43B0-BBA6-347B22DF9A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D1E9351-0A11-4EE4-BC6A-74929FDC431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ABC103C-2AEE-4046-8D58-B7F131A95A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B0A7D-053C-4B3D-B8E5-E134885EC78B}" type="datetimeFigureOut">
              <a:rPr lang="en-GB" smtClean="0"/>
              <a:t>08/10/2021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0DEAB3-22F1-41C5-BD49-09243FA6C3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60D6199-7997-4158-839F-0E66CE20D8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FE0D73-E3F1-4020-909A-F4D44EB9264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4800330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92FD91-E0D9-42D1-91F1-A6B1FF80FB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DD573AC-7AC8-4674-A5FC-98FCDDD34F6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0AA89F0-250A-4C38-A95F-36B1A69AAA2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5BF4658-BD80-42C4-90D4-FEE5C3EBD9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B0A7D-053C-4B3D-B8E5-E134885EC78B}" type="datetimeFigureOut">
              <a:rPr lang="en-GB" smtClean="0"/>
              <a:t>08/10/2021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36626B-5DF7-4D0E-93BE-BC2BAF9B42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08253A9-1FB1-4F88-8B9C-773030CFE0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FE0D73-E3F1-4020-909A-F4D44EB9264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30880771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BC5D18-DD52-4F87-B073-D894C1FBFA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7285582-FB3C-4E9C-8546-1795030B1A7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7F0EEAF-D368-4647-8B66-5D759C36CB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B0A7D-053C-4B3D-B8E5-E134885EC78B}" type="datetimeFigureOut">
              <a:rPr lang="en-GB" smtClean="0"/>
              <a:t>08/10/2021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2F961C0-118E-46DD-AE57-E86715C161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D80401A-39B1-4356-9BE1-1329DC1039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FE0D73-E3F1-4020-909A-F4D44EB9264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6166016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7A05F41-6D1F-4A5D-BFAE-C9F63D222DB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7A6A125-BED6-4B1C-9C3A-F7AD45D16E0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598C1C-1725-4353-B00F-0DA3733C24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B0A7D-053C-4B3D-B8E5-E134885EC78B}" type="datetimeFigureOut">
              <a:rPr lang="en-GB" smtClean="0"/>
              <a:t>08/10/2021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D3038AD-5532-4566-99D2-8E67B39BFD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91C28CC-7E3D-4180-879A-4A5EC970A3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FE0D73-E3F1-4020-909A-F4D44EB9264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13554439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4" descr="logooutline.eps">
            <a:extLst>
              <a:ext uri="{FF2B5EF4-FFF2-40B4-BE49-F238E27FC236}">
                <a16:creationId xmlns:a16="http://schemas.microsoft.com/office/drawing/2014/main" id="{8D449FEE-16DF-EA4D-91B8-5D59EB4D81DE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5367" y="2181225"/>
            <a:ext cx="3361267" cy="2495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7440798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dirty="0"/>
              <a:t>Click to edit Master text styles</a:t>
            </a:r>
          </a:p>
          <a:p>
            <a:pPr lvl="1" eaLnBrk="1" latinLnBrk="0" hangingPunct="1"/>
            <a:r>
              <a:rPr lang="en-US" dirty="0"/>
              <a:t>Second level</a:t>
            </a:r>
          </a:p>
          <a:p>
            <a:pPr lvl="2" eaLnBrk="1" latinLnBrk="0" hangingPunct="1"/>
            <a:r>
              <a:rPr lang="en-US" dirty="0"/>
              <a:t>Third level</a:t>
            </a:r>
          </a:p>
          <a:p>
            <a:pPr lvl="3" eaLnBrk="1" latinLnBrk="0" hangingPunct="1"/>
            <a:r>
              <a:rPr lang="en-US" dirty="0"/>
              <a:t>Fourth level</a:t>
            </a:r>
          </a:p>
          <a:p>
            <a:pPr lvl="4" eaLnBrk="1" latinLnBrk="0" hangingPunct="1"/>
            <a:r>
              <a:rPr lang="en-US" dirty="0"/>
              <a:t>Fifth level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6357720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531705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3D3CB2-CB46-4D73-9AF3-8191DEA4D6E1}" type="datetimeFigureOut">
              <a:rPr lang="en-GB" smtClean="0"/>
              <a:t>08/10/2021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4100A-E962-4EDC-8177-67B64A99A0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23201791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4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8552369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55635" y="2420889"/>
            <a:ext cx="1563273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302335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8"/>
            <a:ext cx="10363200" cy="1470025"/>
          </a:xfrm>
          <a:prstGeom prst="rect">
            <a:avLst/>
          </a:prstGeom>
        </p:spPr>
        <p:txBody>
          <a:bodyPr/>
          <a:lstStyle>
            <a:lvl1pPr>
              <a:defRPr>
                <a:effectLst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023545962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639"/>
            <a:ext cx="9956800" cy="1143000"/>
          </a:xfrm>
        </p:spPr>
        <p:txBody>
          <a:bodyPr/>
          <a:lstStyle/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4876800" cy="4350384"/>
          </a:xfrm>
        </p:spPr>
        <p:txBody>
          <a:bodyPr/>
          <a:lstStyle>
            <a:lvl1pPr>
              <a:defRPr sz="3467"/>
            </a:lvl1pPr>
            <a:lvl2pPr>
              <a:defRPr sz="2933"/>
            </a:lvl2pPr>
            <a:lvl3pPr>
              <a:defRPr sz="2667"/>
            </a:lvl3pPr>
            <a:lvl4pPr>
              <a:defRPr sz="2400"/>
            </a:lvl4pPr>
            <a:lvl5pPr>
              <a:defRPr sz="24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689600" y="1600201"/>
            <a:ext cx="4876800" cy="4350385"/>
          </a:xfrm>
        </p:spPr>
        <p:txBody>
          <a:bodyPr/>
          <a:lstStyle>
            <a:lvl1pPr>
              <a:defRPr sz="3467"/>
            </a:lvl1pPr>
            <a:lvl2pPr>
              <a:defRPr sz="2933"/>
            </a:lvl2pPr>
            <a:lvl3pPr>
              <a:defRPr sz="2667"/>
            </a:lvl3pPr>
            <a:lvl4pPr>
              <a:defRPr sz="2400"/>
            </a:lvl4pPr>
            <a:lvl5pPr>
              <a:defRPr sz="24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23/11/2018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Etude FCC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8919484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320"/>
            <a:ext cx="9960864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313C2E-7FA5-4B7C-A308-45FA82448DF2}" type="datetime1">
              <a:rPr lang="en-US" smtClean="0"/>
              <a:t>10/8/2021</a:t>
            </a:fld>
            <a:endParaRPr lang="en-US" dirty="0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Document reference</a:t>
            </a:r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4159399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78503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85228" y="6350851"/>
            <a:ext cx="63116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22/03/2021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Michael Benedikt | Deliverables and timeline of the FCC Feasibility Study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8442406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401239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85228" y="6350851"/>
            <a:ext cx="63116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22/03/2021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Michael Benedikt | Deliverables and timeline of the FCC Feasibility Study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3731049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85228" y="6350851"/>
            <a:ext cx="63116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22/03/2021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Michael Benedikt | Deliverables and timeline of the FCC Feasibility Study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32303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3D3CB2-CB46-4D73-9AF3-8191DEA4D6E1}" type="datetimeFigureOut">
              <a:rPr lang="en-GB" smtClean="0"/>
              <a:t>08/10/2021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4100A-E962-4EDC-8177-67B64A99A0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53856685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85228" y="6350851"/>
            <a:ext cx="63116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22/03/2021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Michael Benedikt | Deliverables and timeline of the FCC Feasibility Study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151600711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52466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85228" y="6350851"/>
            <a:ext cx="63116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22/03/2021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Michael Benedikt | Deliverables and timeline of the FCC Feasibility Study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8246090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85228" y="6350851"/>
            <a:ext cx="63116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22/03/2021</a:t>
            </a:r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Michael Benedikt | Deliverables and timeline of the FCC Feasibility Study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8376777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85228" y="6350851"/>
            <a:ext cx="63116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22/03/2021</a:t>
            </a:r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Michael Benedikt | Deliverables and timeline of the FCC Feasibility Study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8241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3485228" y="6350851"/>
            <a:ext cx="63116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22/03/2021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Michael Benedikt | Deliverables and timeline of the FCC Feasibility Study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4201841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3485228" y="6350851"/>
            <a:ext cx="63116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22/03/2021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Michael Benedikt | Deliverables and timeline of the FCC Feasibility Study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06784514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3485228" y="6350851"/>
            <a:ext cx="63116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22/03/2021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Michael Benedikt | Deliverables and timeline of the FCC Feasibility Study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1819584362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>
          <a:xfrm>
            <a:off x="3485228" y="6350851"/>
            <a:ext cx="63116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22/03/2021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Michael Benedikt | Deliverables and timeline of the FCC Feasibility Study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169268956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>
          <a:xfrm>
            <a:off x="3485228" y="6350851"/>
            <a:ext cx="63116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22/03/2021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Michael Benedikt | Deliverables and timeline of the FCC Feasibility Study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098553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>
          <a:xfrm>
            <a:off x="3485228" y="6350851"/>
            <a:ext cx="63116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22/03/2021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Michael Benedikt | Deliverables and timeline of the FCC Feasibility Study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426153912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3D3CB2-CB46-4D73-9AF3-8191DEA4D6E1}" type="datetimeFigureOut">
              <a:rPr lang="en-GB" smtClean="0"/>
              <a:t>08/10/2021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4100A-E962-4EDC-8177-67B64A99A0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98653263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>
          <a:xfrm>
            <a:off x="3485228" y="6350851"/>
            <a:ext cx="63116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22/03/2021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Michael Benedikt | Deliverables and timeline of the FCC Feasibility Study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414672127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>
          <a:xfrm>
            <a:off x="3485228" y="6350851"/>
            <a:ext cx="63116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22/03/2021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Michael Benedikt | Deliverables and timeline of the FCC Feasibility Study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776417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85228" y="6350851"/>
            <a:ext cx="63116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22/03/2021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Michael Benedikt | Deliverables and timeline of the FCC Feasibility Study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855920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85228" y="6350851"/>
            <a:ext cx="63116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22/03/2021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Michael Benedikt | Deliverables and timeline of the FCC Feasibility Study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2225222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85228" y="6350851"/>
            <a:ext cx="63116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22/03/2021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Michael Benedikt | Deliverables and timeline of the FCC Feasibility Study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9574996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6954187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 dirty="0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2"/>
          </p:nvPr>
        </p:nvSpPr>
        <p:spPr>
          <a:xfrm>
            <a:off x="3349514" y="6258662"/>
            <a:ext cx="115475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6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22/03/2021</a:t>
            </a:r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666675" y="6258662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6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Michael Benedikt | Deliverables and timeline of the FCC Feasibility Study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1354102" y="6258662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3176955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able of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0400" y="1872000"/>
            <a:ext cx="5364000" cy="4118400"/>
          </a:xfrm>
        </p:spPr>
        <p:txBody>
          <a:bodyPr/>
          <a:lstStyle>
            <a:lvl1pPr>
              <a:spcBef>
                <a:spcPts val="1851"/>
              </a:spcBef>
              <a:defRPr sz="1867" b="1"/>
            </a:lvl1pPr>
            <a:lvl2pPr marL="629984" indent="0">
              <a:buNone/>
              <a:tabLst>
                <a:tab pos="5273868" algn="r"/>
              </a:tabLst>
              <a:defRPr/>
            </a:lvl2pPr>
            <a:lvl3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3pPr>
            <a:lvl4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4pPr>
            <a:lvl5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5pPr>
          </a:lstStyle>
          <a:p>
            <a:pPr lvl="0"/>
            <a:r>
              <a:rPr lang="en-US" noProof="0" dirty="0"/>
              <a:t>Chapter Title</a:t>
            </a:r>
          </a:p>
          <a:p>
            <a:pPr lvl="1"/>
            <a:r>
              <a:rPr lang="en-US" noProof="0" dirty="0"/>
              <a:t>Subchapter Level 1	1</a:t>
            </a:r>
          </a:p>
          <a:p>
            <a:pPr lvl="2"/>
            <a:r>
              <a:rPr lang="en-US" noProof="0" dirty="0"/>
              <a:t>Subchapter Level 2	1</a:t>
            </a:r>
          </a:p>
          <a:p>
            <a:pPr lvl="3"/>
            <a:r>
              <a:rPr lang="en-US" noProof="0" dirty="0"/>
              <a:t>Subchapter Level 2	1</a:t>
            </a:r>
          </a:p>
          <a:p>
            <a:pPr lvl="4"/>
            <a:r>
              <a:rPr lang="en-US" noProof="0" dirty="0"/>
              <a:t>Subchapter Level 2	1</a:t>
            </a:r>
          </a:p>
        </p:txBody>
      </p:sp>
      <p:sp>
        <p:nvSpPr>
          <p:cNvPr id="12" name="Textplatzhalter 8">
            <a:extLst>
              <a:ext uri="{FF2B5EF4-FFF2-40B4-BE49-F238E27FC236}">
                <a16:creationId xmlns:a16="http://schemas.microsoft.com/office/drawing/2014/main" id="{E69F34A5-EA9B-4A0A-A8FB-63CF2456D5B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249600" y="1872000"/>
            <a:ext cx="5364000" cy="4118400"/>
          </a:xfrm>
        </p:spPr>
        <p:txBody>
          <a:bodyPr/>
          <a:lstStyle>
            <a:lvl1pPr>
              <a:spcBef>
                <a:spcPts val="1851"/>
              </a:spcBef>
              <a:defRPr sz="1867" b="1"/>
            </a:lvl1pPr>
            <a:lvl2pPr marL="629984" indent="0">
              <a:buNone/>
              <a:tabLst>
                <a:tab pos="5273868" algn="r"/>
              </a:tabLst>
              <a:defRPr/>
            </a:lvl2pPr>
            <a:lvl3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3pPr>
            <a:lvl4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4pPr>
            <a:lvl5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5pPr>
          </a:lstStyle>
          <a:p>
            <a:pPr lvl="0"/>
            <a:r>
              <a:rPr lang="en-US" noProof="0" dirty="0"/>
              <a:t>Chapter Title</a:t>
            </a:r>
          </a:p>
          <a:p>
            <a:pPr lvl="1"/>
            <a:r>
              <a:rPr lang="en-US" noProof="0" dirty="0"/>
              <a:t>Subchapter Level 1	1</a:t>
            </a:r>
          </a:p>
          <a:p>
            <a:pPr lvl="2"/>
            <a:r>
              <a:rPr lang="en-US" noProof="0" dirty="0"/>
              <a:t>Subchapter Level 2	1</a:t>
            </a:r>
          </a:p>
          <a:p>
            <a:pPr lvl="3"/>
            <a:r>
              <a:rPr lang="en-US" noProof="0" dirty="0"/>
              <a:t>Subchapter Level 2	1</a:t>
            </a:r>
          </a:p>
          <a:p>
            <a:pPr lvl="4"/>
            <a:r>
              <a:rPr lang="en-US" noProof="0" dirty="0"/>
              <a:t>Subchapter Level 2	1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24C33D56-EDA7-4D6B-80CE-52842ECCEC5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Title</a:t>
            </a:r>
          </a:p>
        </p:txBody>
      </p:sp>
    </p:spTree>
    <p:extLst>
      <p:ext uri="{BB962C8B-B14F-4D97-AF65-F5344CB8AC3E}">
        <p14:creationId xmlns:p14="http://schemas.microsoft.com/office/powerpoint/2010/main" val="3008334957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0400" y="1872797"/>
            <a:ext cx="5364000" cy="283411"/>
          </a:xfrm>
        </p:spPr>
        <p:txBody>
          <a:bodyPr>
            <a:noAutofit/>
          </a:bodyPr>
          <a:lstStyle>
            <a:lvl1pPr>
              <a:defRPr sz="1867" b="1"/>
            </a:lvl1pPr>
            <a:lvl2pPr marL="0" indent="0">
              <a:buFontTx/>
              <a:buNone/>
              <a:defRPr sz="1800" b="1"/>
            </a:lvl2pPr>
            <a:lvl3pPr marL="0" indent="0">
              <a:buFontTx/>
              <a:buNone/>
              <a:defRPr sz="1800" b="1"/>
            </a:lvl3pPr>
            <a:lvl4pPr marL="0" indent="0">
              <a:buFontTx/>
              <a:buNone/>
              <a:defRPr sz="1800" b="1"/>
            </a:lvl4pPr>
            <a:lvl5pPr marL="0" indent="0">
              <a:buFontTx/>
              <a:buNone/>
              <a:defRPr sz="180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0400" y="2327400"/>
            <a:ext cx="11017800" cy="3663000"/>
          </a:xfrm>
        </p:spPr>
        <p:txBody>
          <a:bodyPr/>
          <a:lstStyle>
            <a:lvl1pPr>
              <a:lnSpc>
                <a:spcPts val="2600"/>
              </a:lnSpc>
              <a:defRPr sz="2133"/>
            </a:lvl1pPr>
            <a:lvl2pPr marL="453589" indent="-453589">
              <a:lnSpc>
                <a:spcPts val="2600"/>
              </a:lnSpc>
              <a:defRPr sz="2133"/>
            </a:lvl2pPr>
            <a:lvl3pPr marL="907177" indent="-453589">
              <a:lnSpc>
                <a:spcPts val="2600"/>
              </a:lnSpc>
              <a:defRPr sz="2133"/>
            </a:lvl3pPr>
            <a:lvl4pPr marL="1360766" indent="-453589">
              <a:lnSpc>
                <a:spcPts val="2600"/>
              </a:lnSpc>
              <a:defRPr sz="2133"/>
            </a:lvl4pPr>
            <a:lvl5pPr marL="1814355" indent="-453589">
              <a:lnSpc>
                <a:spcPts val="2600"/>
              </a:lnSpc>
              <a:defRPr sz="2133"/>
            </a:lvl5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4946405-6429-4EE3-9329-FF6E5526F37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EE0778A-932A-4793-BF0E-632C848BAD2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0551" y="6165000"/>
            <a:ext cx="5364163" cy="455400"/>
          </a:xfrm>
        </p:spPr>
        <p:txBody>
          <a:bodyPr>
            <a:noAutofit/>
          </a:bodyPr>
          <a:lstStyle>
            <a:lvl1pPr>
              <a:lnSpc>
                <a:spcPts val="1351"/>
              </a:lnSpc>
              <a:defRPr sz="1000"/>
            </a:lvl1pPr>
            <a:lvl2pPr marL="0" indent="0">
              <a:lnSpc>
                <a:spcPts val="1351"/>
              </a:lnSpc>
              <a:buNone/>
              <a:defRPr sz="1000"/>
            </a:lvl2pPr>
            <a:lvl3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3pPr>
            <a:lvl4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4pPr>
            <a:lvl5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399574854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+ Text +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1660400" y="69891"/>
            <a:ext cx="385972" cy="226761"/>
          </a:xfrm>
          <a:prstGeom prst="rect">
            <a:avLst/>
          </a:prstGeom>
        </p:spPr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287400" y="1904399"/>
            <a:ext cx="5272200" cy="3810855"/>
          </a:xfr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0400" y="1872797"/>
            <a:ext cx="5364000" cy="283411"/>
          </a:xfrm>
        </p:spPr>
        <p:txBody>
          <a:bodyPr>
            <a:noAutofit/>
          </a:bodyPr>
          <a:lstStyle>
            <a:lvl1pPr>
              <a:defRPr sz="1800" b="1"/>
            </a:lvl1pPr>
            <a:lvl2pPr marL="0" indent="0">
              <a:buFontTx/>
              <a:buNone/>
              <a:defRPr sz="1800" b="1"/>
            </a:lvl2pPr>
            <a:lvl3pPr marL="0" indent="0">
              <a:buFontTx/>
              <a:buNone/>
              <a:defRPr sz="1800" b="1"/>
            </a:lvl3pPr>
            <a:lvl4pPr marL="0" indent="0">
              <a:buFontTx/>
              <a:buNone/>
              <a:defRPr sz="1800" b="1"/>
            </a:lvl4pPr>
            <a:lvl5pPr marL="0" indent="0">
              <a:buFontTx/>
              <a:buNone/>
              <a:defRPr sz="1800" b="1"/>
            </a:lvl5pPr>
          </a:lstStyle>
          <a:p>
            <a:pPr lvl="0"/>
            <a:r>
              <a:rPr lang="en-US" noProof="0" dirty="0"/>
              <a:t>Add </a:t>
            </a:r>
            <a:r>
              <a:rPr lang="de-DE" dirty="0" err="1"/>
              <a:t>Subtitle</a:t>
            </a:r>
            <a:endParaRPr lang="de-DE" dirty="0"/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0400" y="2327400"/>
            <a:ext cx="5364000" cy="366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9" name="Textplatzhalter 4">
            <a:extLst>
              <a:ext uri="{FF2B5EF4-FFF2-40B4-BE49-F238E27FC236}">
                <a16:creationId xmlns:a16="http://schemas.microsoft.com/office/drawing/2014/main" id="{4359674F-CF32-4FA5-9124-DD44149261BE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240016" y="5823266"/>
            <a:ext cx="5364000" cy="278062"/>
          </a:xfrm>
        </p:spPr>
        <p:txBody>
          <a:bodyPr wrap="none">
            <a:noAutofit/>
          </a:bodyPr>
          <a:lstStyle>
            <a:lvl1pPr>
              <a:lnSpc>
                <a:spcPts val="1350"/>
              </a:lnSpc>
              <a:defRPr sz="1000" b="0"/>
            </a:lvl1pPr>
            <a:lvl2pPr marL="0" indent="0">
              <a:lnSpc>
                <a:spcPts val="1350"/>
              </a:lnSpc>
              <a:buFontTx/>
              <a:buNone/>
              <a:defRPr sz="1000" b="0"/>
            </a:lvl2pPr>
            <a:lvl3pPr marL="0" indent="0">
              <a:lnSpc>
                <a:spcPts val="1350"/>
              </a:lnSpc>
              <a:buFontTx/>
              <a:buNone/>
              <a:defRPr sz="1000" b="0"/>
            </a:lvl3pPr>
            <a:lvl4pPr marL="0" indent="0">
              <a:lnSpc>
                <a:spcPts val="1350"/>
              </a:lnSpc>
              <a:buFontTx/>
              <a:buNone/>
              <a:defRPr sz="1000" b="0"/>
            </a:lvl4pPr>
            <a:lvl5pPr marL="0" indent="0">
              <a:lnSpc>
                <a:spcPts val="1350"/>
              </a:lnSpc>
              <a:buFontTx/>
              <a:buNone/>
              <a:defRPr sz="1000" b="0"/>
            </a:lvl5pPr>
            <a:lvl6pPr marL="2286000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25D6EFE5-C676-44A1-95E3-7BF41C1B224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10" name="Textplatzhalter 5">
            <a:extLst>
              <a:ext uri="{FF2B5EF4-FFF2-40B4-BE49-F238E27FC236}">
                <a16:creationId xmlns:a16="http://schemas.microsoft.com/office/drawing/2014/main" id="{798E3C2C-C457-4971-B195-C7CE1F91188A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0550" y="6165000"/>
            <a:ext cx="5364163" cy="455400"/>
          </a:xfrm>
        </p:spPr>
        <p:txBody>
          <a:bodyPr>
            <a:noAutofit/>
          </a:bodyPr>
          <a:lstStyle>
            <a:lvl1pPr>
              <a:lnSpc>
                <a:spcPts val="1350"/>
              </a:lnSpc>
              <a:defRPr sz="1000"/>
            </a:lvl1pPr>
            <a:lvl2pPr marL="0" indent="0">
              <a:lnSpc>
                <a:spcPts val="1350"/>
              </a:lnSpc>
              <a:buNone/>
              <a:defRPr sz="1000"/>
            </a:lvl2pPr>
            <a:lvl3pPr marL="0" indent="0">
              <a:lnSpc>
                <a:spcPts val="1350"/>
              </a:lnSpc>
              <a:buFont typeface="Arial" panose="020B0604020202020204" pitchFamily="34" charset="0"/>
              <a:buNone/>
              <a:defRPr sz="1000"/>
            </a:lvl3pPr>
            <a:lvl4pPr marL="0" indent="0">
              <a:lnSpc>
                <a:spcPts val="1350"/>
              </a:lnSpc>
              <a:buFont typeface="Arial" panose="020B0604020202020204" pitchFamily="34" charset="0"/>
              <a:buNone/>
              <a:defRPr sz="1000"/>
            </a:lvl4pPr>
            <a:lvl5pPr marL="0" indent="0">
              <a:lnSpc>
                <a:spcPts val="1350"/>
              </a:lnSpc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4302930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3D3CB2-CB46-4D73-9AF3-8191DEA4D6E1}" type="datetimeFigureOut">
              <a:rPr lang="en-GB" smtClean="0"/>
              <a:t>08/10/2021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4100A-E962-4EDC-8177-67B64A99A0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4509045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+ Imag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1660400" y="69891"/>
            <a:ext cx="385972" cy="226761"/>
          </a:xfrm>
          <a:prstGeom prst="rect">
            <a:avLst/>
          </a:prstGeom>
        </p:spPr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22800" y="1904399"/>
            <a:ext cx="5272200" cy="3810855"/>
          </a:xfrm>
        </p:spPr>
        <p:txBody>
          <a:bodyPr/>
          <a:lstStyle/>
          <a:p>
            <a:r>
              <a:rPr lang="en-US" noProof="0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249600" y="1872797"/>
            <a:ext cx="5364000" cy="283411"/>
          </a:xfrm>
        </p:spPr>
        <p:txBody>
          <a:bodyPr>
            <a:noAutofit/>
          </a:bodyPr>
          <a:lstStyle>
            <a:lvl1pPr>
              <a:defRPr sz="1800" b="1"/>
            </a:lvl1pPr>
            <a:lvl2pPr marL="0" indent="0">
              <a:buFontTx/>
              <a:buNone/>
              <a:defRPr sz="1800" b="1"/>
            </a:lvl2pPr>
            <a:lvl3pPr marL="0" indent="0">
              <a:buFontTx/>
              <a:buNone/>
              <a:defRPr sz="1800" b="1"/>
            </a:lvl3pPr>
            <a:lvl4pPr marL="0" indent="0">
              <a:buFontTx/>
              <a:buNone/>
              <a:defRPr sz="1800" b="1"/>
            </a:lvl4pPr>
            <a:lvl5pPr marL="0" indent="0">
              <a:buFontTx/>
              <a:buNone/>
              <a:defRPr sz="180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249600" y="2327400"/>
            <a:ext cx="5364000" cy="366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 err="1"/>
              <a:t>Zweite</a:t>
            </a:r>
            <a:r>
              <a:rPr lang="en-US" noProof="0" dirty="0"/>
              <a:t> Ebene</a:t>
            </a:r>
          </a:p>
          <a:p>
            <a:pPr lvl="3"/>
            <a:r>
              <a:rPr lang="en-US" noProof="0" dirty="0" err="1"/>
              <a:t>Dritte</a:t>
            </a:r>
            <a:r>
              <a:rPr lang="en-US" noProof="0" dirty="0"/>
              <a:t> Ebene</a:t>
            </a:r>
          </a:p>
          <a:p>
            <a:pPr lvl="4"/>
            <a:r>
              <a:rPr lang="en-US" noProof="0" dirty="0" err="1"/>
              <a:t>Vierte</a:t>
            </a:r>
            <a:r>
              <a:rPr lang="en-US" noProof="0" dirty="0"/>
              <a:t> Ebene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3BB9C48B-306B-4B7C-AF00-BA6C2F3CB51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9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10" name="Textplatzhalter 5">
            <a:extLst>
              <a:ext uri="{FF2B5EF4-FFF2-40B4-BE49-F238E27FC236}">
                <a16:creationId xmlns:a16="http://schemas.microsoft.com/office/drawing/2014/main" id="{E54D6B9B-188A-4CB1-80C1-74394219DCF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0550" y="6165000"/>
            <a:ext cx="5364163" cy="455400"/>
          </a:xfrm>
        </p:spPr>
        <p:txBody>
          <a:bodyPr>
            <a:noAutofit/>
          </a:bodyPr>
          <a:lstStyle>
            <a:lvl1pPr>
              <a:lnSpc>
                <a:spcPts val="1350"/>
              </a:lnSpc>
              <a:defRPr sz="1000"/>
            </a:lvl1pPr>
            <a:lvl2pPr marL="0" indent="0">
              <a:lnSpc>
                <a:spcPts val="1350"/>
              </a:lnSpc>
              <a:buNone/>
              <a:defRPr sz="1000"/>
            </a:lvl2pPr>
            <a:lvl3pPr marL="0" indent="0">
              <a:lnSpc>
                <a:spcPts val="1350"/>
              </a:lnSpc>
              <a:buFont typeface="Arial" panose="020B0604020202020204" pitchFamily="34" charset="0"/>
              <a:buNone/>
              <a:defRPr sz="1000"/>
            </a:lvl3pPr>
            <a:lvl4pPr marL="0" indent="0">
              <a:lnSpc>
                <a:spcPts val="1350"/>
              </a:lnSpc>
              <a:buFont typeface="Arial" panose="020B0604020202020204" pitchFamily="34" charset="0"/>
              <a:buNone/>
              <a:defRPr sz="1000"/>
            </a:lvl4pPr>
            <a:lvl5pPr marL="0" indent="0">
              <a:lnSpc>
                <a:spcPts val="1350"/>
              </a:lnSpc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835144600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dirty="0"/>
              <a:t>Click to edit Master text styles</a:t>
            </a:r>
          </a:p>
          <a:p>
            <a:pPr lvl="1" eaLnBrk="1" latinLnBrk="0" hangingPunct="1"/>
            <a:r>
              <a:rPr lang="en-US" dirty="0"/>
              <a:t>Second level</a:t>
            </a:r>
          </a:p>
          <a:p>
            <a:pPr lvl="2" eaLnBrk="1" latinLnBrk="0" hangingPunct="1"/>
            <a:r>
              <a:rPr lang="en-US" dirty="0"/>
              <a:t>Third level</a:t>
            </a:r>
          </a:p>
          <a:p>
            <a:pPr lvl="3" eaLnBrk="1" latinLnBrk="0" hangingPunct="1"/>
            <a:r>
              <a:rPr lang="en-US" dirty="0"/>
              <a:t>Fourth level</a:t>
            </a:r>
          </a:p>
          <a:p>
            <a:pPr lvl="4" eaLnBrk="1" latinLnBrk="0" hangingPunct="1"/>
            <a:r>
              <a:rPr lang="en-US" dirty="0"/>
              <a:t>Fifth level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9654055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842380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4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7788222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55635" y="2420889"/>
            <a:ext cx="1563273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264595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8"/>
            <a:ext cx="10363200" cy="1470025"/>
          </a:xfrm>
          <a:prstGeom prst="rect">
            <a:avLst/>
          </a:prstGeom>
        </p:spPr>
        <p:txBody>
          <a:bodyPr/>
          <a:lstStyle>
            <a:lvl1pPr>
              <a:defRPr>
                <a:effectLst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8525306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639"/>
            <a:ext cx="9956800" cy="1143000"/>
          </a:xfrm>
        </p:spPr>
        <p:txBody>
          <a:bodyPr/>
          <a:lstStyle/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4876800" cy="4350384"/>
          </a:xfrm>
        </p:spPr>
        <p:txBody>
          <a:bodyPr/>
          <a:lstStyle>
            <a:lvl1pPr>
              <a:defRPr sz="3467"/>
            </a:lvl1pPr>
            <a:lvl2pPr>
              <a:defRPr sz="2933"/>
            </a:lvl2pPr>
            <a:lvl3pPr>
              <a:defRPr sz="2667"/>
            </a:lvl3pPr>
            <a:lvl4pPr>
              <a:defRPr sz="2400"/>
            </a:lvl4pPr>
            <a:lvl5pPr>
              <a:defRPr sz="24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689600" y="1600201"/>
            <a:ext cx="4876800" cy="4350385"/>
          </a:xfrm>
        </p:spPr>
        <p:txBody>
          <a:bodyPr/>
          <a:lstStyle>
            <a:lvl1pPr>
              <a:defRPr sz="3467"/>
            </a:lvl1pPr>
            <a:lvl2pPr>
              <a:defRPr sz="2933"/>
            </a:lvl2pPr>
            <a:lvl3pPr>
              <a:defRPr sz="2667"/>
            </a:lvl3pPr>
            <a:lvl4pPr>
              <a:defRPr sz="2400"/>
            </a:lvl4pPr>
            <a:lvl5pPr>
              <a:defRPr sz="24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23/11/2018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Etude FCC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45639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320"/>
            <a:ext cx="9960864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313C2E-7FA5-4B7C-A308-45FA82448DF2}" type="datetime1">
              <a:rPr lang="en-US" smtClean="0"/>
              <a:t>10/8/2021</a:t>
            </a:fld>
            <a:endParaRPr lang="en-US" dirty="0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Document reference</a:t>
            </a:r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30923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theme" Target="../theme/theme10.xml"/><Relationship Id="rId3" Type="http://schemas.openxmlformats.org/officeDocument/2006/relationships/slideLayout" Target="../slideLayouts/slideLayout93.xml"/><Relationship Id="rId7" Type="http://schemas.openxmlformats.org/officeDocument/2006/relationships/slideLayout" Target="../slideLayouts/slideLayout97.xml"/><Relationship Id="rId2" Type="http://schemas.openxmlformats.org/officeDocument/2006/relationships/slideLayout" Target="../slideLayouts/slideLayout92.xml"/><Relationship Id="rId1" Type="http://schemas.openxmlformats.org/officeDocument/2006/relationships/slideLayout" Target="../slideLayouts/slideLayout91.xml"/><Relationship Id="rId6" Type="http://schemas.openxmlformats.org/officeDocument/2006/relationships/slideLayout" Target="../slideLayouts/slideLayout96.xml"/><Relationship Id="rId5" Type="http://schemas.openxmlformats.org/officeDocument/2006/relationships/slideLayout" Target="../slideLayouts/slideLayout95.xml"/><Relationship Id="rId4" Type="http://schemas.openxmlformats.org/officeDocument/2006/relationships/slideLayout" Target="../slideLayouts/slideLayout94.xml"/><Relationship Id="rId9" Type="http://schemas.openxmlformats.org/officeDocument/2006/relationships/image" Target="../media/image1.emf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7" Type="http://schemas.openxmlformats.org/officeDocument/2006/relationships/image" Target="../media/image1.emf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theme" Target="../theme/theme3.xml"/><Relationship Id="rId3" Type="http://schemas.openxmlformats.org/officeDocument/2006/relationships/slideLayout" Target="../slideLayouts/slideLayout19.xml"/><Relationship Id="rId7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8.xml"/><Relationship Id="rId1" Type="http://schemas.openxmlformats.org/officeDocument/2006/relationships/slideLayout" Target="../slideLayouts/slideLayout17.xml"/><Relationship Id="rId6" Type="http://schemas.openxmlformats.org/officeDocument/2006/relationships/slideLayout" Target="../slideLayouts/slideLayout22.xml"/><Relationship Id="rId5" Type="http://schemas.openxmlformats.org/officeDocument/2006/relationships/slideLayout" Target="../slideLayouts/slideLayout21.xml"/><Relationship Id="rId4" Type="http://schemas.openxmlformats.org/officeDocument/2006/relationships/slideLayout" Target="../slideLayouts/slideLayout20.xml"/><Relationship Id="rId9" Type="http://schemas.openxmlformats.org/officeDocument/2006/relationships/image" Target="../media/image1.emf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5" Type="http://schemas.openxmlformats.org/officeDocument/2006/relationships/slideLayout" Target="../slideLayouts/slideLayout28.xml"/><Relationship Id="rId10" Type="http://schemas.openxmlformats.org/officeDocument/2006/relationships/image" Target="../media/image1.emf"/><Relationship Id="rId4" Type="http://schemas.openxmlformats.org/officeDocument/2006/relationships/slideLayout" Target="../slideLayouts/slideLayout27.xml"/><Relationship Id="rId9" Type="http://schemas.openxmlformats.org/officeDocument/2006/relationships/theme" Target="../theme/theme4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theme" Target="../theme/theme5.xml"/><Relationship Id="rId3" Type="http://schemas.openxmlformats.org/officeDocument/2006/relationships/slideLayout" Target="../slideLayouts/slideLayout34.xml"/><Relationship Id="rId7" Type="http://schemas.openxmlformats.org/officeDocument/2006/relationships/slideLayout" Target="../slideLayouts/slideLayout38.xml"/><Relationship Id="rId2" Type="http://schemas.openxmlformats.org/officeDocument/2006/relationships/slideLayout" Target="../slideLayouts/slideLayout33.xml"/><Relationship Id="rId1" Type="http://schemas.openxmlformats.org/officeDocument/2006/relationships/slideLayout" Target="../slideLayouts/slideLayout32.xml"/><Relationship Id="rId6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5.xml"/><Relationship Id="rId9" Type="http://schemas.openxmlformats.org/officeDocument/2006/relationships/image" Target="../media/image1.emf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theme" Target="../theme/theme6.xml"/><Relationship Id="rId3" Type="http://schemas.openxmlformats.org/officeDocument/2006/relationships/slideLayout" Target="../slideLayouts/slideLayout41.xml"/><Relationship Id="rId7" Type="http://schemas.openxmlformats.org/officeDocument/2006/relationships/slideLayout" Target="../slideLayouts/slideLayout45.xml"/><Relationship Id="rId2" Type="http://schemas.openxmlformats.org/officeDocument/2006/relationships/slideLayout" Target="../slideLayouts/slideLayout40.xml"/><Relationship Id="rId1" Type="http://schemas.openxmlformats.org/officeDocument/2006/relationships/slideLayout" Target="../slideLayouts/slideLayout39.xml"/><Relationship Id="rId6" Type="http://schemas.openxmlformats.org/officeDocument/2006/relationships/slideLayout" Target="../slideLayouts/slideLayout44.xml"/><Relationship Id="rId5" Type="http://schemas.openxmlformats.org/officeDocument/2006/relationships/slideLayout" Target="../slideLayouts/slideLayout43.xml"/><Relationship Id="rId4" Type="http://schemas.openxmlformats.org/officeDocument/2006/relationships/slideLayout" Target="../slideLayouts/slideLayout42.xml"/><Relationship Id="rId9" Type="http://schemas.openxmlformats.org/officeDocument/2006/relationships/image" Target="../media/image1.emf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3.xml"/><Relationship Id="rId13" Type="http://schemas.openxmlformats.org/officeDocument/2006/relationships/theme" Target="../theme/theme7.xml"/><Relationship Id="rId3" Type="http://schemas.openxmlformats.org/officeDocument/2006/relationships/slideLayout" Target="../slideLayouts/slideLayout48.xml"/><Relationship Id="rId7" Type="http://schemas.openxmlformats.org/officeDocument/2006/relationships/slideLayout" Target="../slideLayouts/slideLayout52.xml"/><Relationship Id="rId12" Type="http://schemas.openxmlformats.org/officeDocument/2006/relationships/slideLayout" Target="../slideLayouts/slideLayout57.xml"/><Relationship Id="rId2" Type="http://schemas.openxmlformats.org/officeDocument/2006/relationships/slideLayout" Target="../slideLayouts/slideLayout47.xml"/><Relationship Id="rId1" Type="http://schemas.openxmlformats.org/officeDocument/2006/relationships/slideLayout" Target="../slideLayouts/slideLayout46.xml"/><Relationship Id="rId6" Type="http://schemas.openxmlformats.org/officeDocument/2006/relationships/slideLayout" Target="../slideLayouts/slideLayout51.xml"/><Relationship Id="rId11" Type="http://schemas.openxmlformats.org/officeDocument/2006/relationships/slideLayout" Target="../slideLayouts/slideLayout56.xml"/><Relationship Id="rId5" Type="http://schemas.openxmlformats.org/officeDocument/2006/relationships/slideLayout" Target="../slideLayouts/slideLayout50.xml"/><Relationship Id="rId10" Type="http://schemas.openxmlformats.org/officeDocument/2006/relationships/slideLayout" Target="../slideLayouts/slideLayout55.xml"/><Relationship Id="rId4" Type="http://schemas.openxmlformats.org/officeDocument/2006/relationships/slideLayout" Target="../slideLayouts/slideLayout49.xml"/><Relationship Id="rId9" Type="http://schemas.openxmlformats.org/officeDocument/2006/relationships/slideLayout" Target="../slideLayouts/slideLayout54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theme" Target="../theme/theme8.xml"/><Relationship Id="rId3" Type="http://schemas.openxmlformats.org/officeDocument/2006/relationships/slideLayout" Target="../slideLayouts/slideLayout60.xml"/><Relationship Id="rId7" Type="http://schemas.openxmlformats.org/officeDocument/2006/relationships/slideLayout" Target="../slideLayouts/slideLayout64.xml"/><Relationship Id="rId2" Type="http://schemas.openxmlformats.org/officeDocument/2006/relationships/slideLayout" Target="../slideLayouts/slideLayout59.xml"/><Relationship Id="rId1" Type="http://schemas.openxmlformats.org/officeDocument/2006/relationships/slideLayout" Target="../slideLayouts/slideLayout58.xml"/><Relationship Id="rId6" Type="http://schemas.openxmlformats.org/officeDocument/2006/relationships/slideLayout" Target="../slideLayouts/slideLayout63.xml"/><Relationship Id="rId5" Type="http://schemas.openxmlformats.org/officeDocument/2006/relationships/slideLayout" Target="../slideLayouts/slideLayout62.xml"/><Relationship Id="rId4" Type="http://schemas.openxmlformats.org/officeDocument/2006/relationships/slideLayout" Target="../slideLayouts/slideLayout61.xml"/><Relationship Id="rId9" Type="http://schemas.openxmlformats.org/officeDocument/2006/relationships/image" Target="../media/image1.emf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2.xml"/><Relationship Id="rId13" Type="http://schemas.openxmlformats.org/officeDocument/2006/relationships/slideLayout" Target="../slideLayouts/slideLayout77.xml"/><Relationship Id="rId18" Type="http://schemas.openxmlformats.org/officeDocument/2006/relationships/slideLayout" Target="../slideLayouts/slideLayout82.xml"/><Relationship Id="rId26" Type="http://schemas.openxmlformats.org/officeDocument/2006/relationships/slideLayout" Target="../slideLayouts/slideLayout90.xml"/><Relationship Id="rId3" Type="http://schemas.openxmlformats.org/officeDocument/2006/relationships/slideLayout" Target="../slideLayouts/slideLayout67.xml"/><Relationship Id="rId21" Type="http://schemas.openxmlformats.org/officeDocument/2006/relationships/slideLayout" Target="../slideLayouts/slideLayout85.xml"/><Relationship Id="rId7" Type="http://schemas.openxmlformats.org/officeDocument/2006/relationships/slideLayout" Target="../slideLayouts/slideLayout71.xml"/><Relationship Id="rId12" Type="http://schemas.openxmlformats.org/officeDocument/2006/relationships/slideLayout" Target="../slideLayouts/slideLayout76.xml"/><Relationship Id="rId17" Type="http://schemas.openxmlformats.org/officeDocument/2006/relationships/slideLayout" Target="../slideLayouts/slideLayout81.xml"/><Relationship Id="rId25" Type="http://schemas.openxmlformats.org/officeDocument/2006/relationships/slideLayout" Target="../slideLayouts/slideLayout89.xml"/><Relationship Id="rId2" Type="http://schemas.openxmlformats.org/officeDocument/2006/relationships/slideLayout" Target="../slideLayouts/slideLayout66.xml"/><Relationship Id="rId16" Type="http://schemas.openxmlformats.org/officeDocument/2006/relationships/slideLayout" Target="../slideLayouts/slideLayout80.xml"/><Relationship Id="rId20" Type="http://schemas.openxmlformats.org/officeDocument/2006/relationships/slideLayout" Target="../slideLayouts/slideLayout84.xml"/><Relationship Id="rId1" Type="http://schemas.openxmlformats.org/officeDocument/2006/relationships/slideLayout" Target="../slideLayouts/slideLayout65.xml"/><Relationship Id="rId6" Type="http://schemas.openxmlformats.org/officeDocument/2006/relationships/slideLayout" Target="../slideLayouts/slideLayout70.xml"/><Relationship Id="rId11" Type="http://schemas.openxmlformats.org/officeDocument/2006/relationships/slideLayout" Target="../slideLayouts/slideLayout75.xml"/><Relationship Id="rId24" Type="http://schemas.openxmlformats.org/officeDocument/2006/relationships/slideLayout" Target="../slideLayouts/slideLayout88.xml"/><Relationship Id="rId5" Type="http://schemas.openxmlformats.org/officeDocument/2006/relationships/slideLayout" Target="../slideLayouts/slideLayout69.xml"/><Relationship Id="rId15" Type="http://schemas.openxmlformats.org/officeDocument/2006/relationships/slideLayout" Target="../slideLayouts/slideLayout79.xml"/><Relationship Id="rId23" Type="http://schemas.openxmlformats.org/officeDocument/2006/relationships/slideLayout" Target="../slideLayouts/slideLayout87.xml"/><Relationship Id="rId28" Type="http://schemas.openxmlformats.org/officeDocument/2006/relationships/image" Target="../media/image4.png"/><Relationship Id="rId10" Type="http://schemas.openxmlformats.org/officeDocument/2006/relationships/slideLayout" Target="../slideLayouts/slideLayout74.xml"/><Relationship Id="rId19" Type="http://schemas.openxmlformats.org/officeDocument/2006/relationships/slideLayout" Target="../slideLayouts/slideLayout83.xml"/><Relationship Id="rId4" Type="http://schemas.openxmlformats.org/officeDocument/2006/relationships/slideLayout" Target="../slideLayouts/slideLayout68.xml"/><Relationship Id="rId9" Type="http://schemas.openxmlformats.org/officeDocument/2006/relationships/slideLayout" Target="../slideLayouts/slideLayout73.xml"/><Relationship Id="rId14" Type="http://schemas.openxmlformats.org/officeDocument/2006/relationships/slideLayout" Target="../slideLayouts/slideLayout78.xml"/><Relationship Id="rId22" Type="http://schemas.openxmlformats.org/officeDocument/2006/relationships/slideLayout" Target="../slideLayouts/slideLayout86.xml"/><Relationship Id="rId27" Type="http://schemas.openxmlformats.org/officeDocument/2006/relationships/theme" Target="../theme/theme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3D3CB2-CB46-4D73-9AF3-8191DEA4D6E1}" type="datetimeFigureOut">
              <a:rPr lang="en-GB" smtClean="0"/>
              <a:t>08/10/2021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F4100A-E962-4EDC-8177-67B64A99A0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450432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09" r:id="rId1"/>
    <p:sldLayoutId id="2147483910" r:id="rId2"/>
    <p:sldLayoutId id="2147483911" r:id="rId3"/>
    <p:sldLayoutId id="2147483912" r:id="rId4"/>
    <p:sldLayoutId id="2147483913" r:id="rId5"/>
    <p:sldLayoutId id="2147483914" r:id="rId6"/>
    <p:sldLayoutId id="2147483915" r:id="rId7"/>
    <p:sldLayoutId id="2147483916" r:id="rId8"/>
    <p:sldLayoutId id="2147483917" r:id="rId9"/>
    <p:sldLayoutId id="2147483918" r:id="rId10"/>
    <p:sldLayoutId id="214748391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Image 4" descr="bande-01.eps"/>
          <p:cNvPicPr>
            <a:picLocks noChangeAspect="1"/>
          </p:cNvPicPr>
          <p:nvPr userDrawn="1"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82813" y="6158311"/>
            <a:ext cx="9833867" cy="727073"/>
          </a:xfrm>
          <a:prstGeom prst="rect">
            <a:avLst/>
          </a:prstGeom>
        </p:spPr>
      </p:pic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1227765" y="274638"/>
            <a:ext cx="99568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/>
              <a:t>Cliquez et modifiez le titre</a:t>
            </a:r>
            <a:endParaRPr kumimoji="0" lang="en-US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1173856" y="1598526"/>
            <a:ext cx="995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327915" y="6338551"/>
            <a:ext cx="5184576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 dirty="0"/>
          </a:p>
        </p:txBody>
      </p:sp>
      <p:pic>
        <p:nvPicPr>
          <p:cNvPr id="7" name="Image 4" descr="bande-01.eps"/>
          <p:cNvPicPr>
            <a:picLocks noChangeAspect="1"/>
          </p:cNvPicPr>
          <p:nvPr userDrawn="1"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591" y="6158311"/>
            <a:ext cx="9833867" cy="727073"/>
          </a:xfrm>
          <a:prstGeom prst="rect">
            <a:avLst/>
          </a:prstGeom>
        </p:spPr>
      </p:pic>
      <p:sp>
        <p:nvSpPr>
          <p:cNvPr id="10" name="Slide Number Placeholder 2"/>
          <p:cNvSpPr txBox="1">
            <a:spLocks/>
          </p:cNvSpPr>
          <p:nvPr userDrawn="1"/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sz="120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5E24180-3870-468F-AE75-215A16BC9579}"/>
              </a:ext>
            </a:extLst>
          </p:cNvPr>
          <p:cNvSpPr txBox="1"/>
          <p:nvPr userDrawn="1"/>
        </p:nvSpPr>
        <p:spPr>
          <a:xfrm>
            <a:off x="695400" y="6244114"/>
            <a:ext cx="6197663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b="1" dirty="0">
                <a:solidFill>
                  <a:schemeClr val="bg1"/>
                </a:solidFill>
              </a:rPr>
              <a:t>FCC Feasibility Study</a:t>
            </a:r>
            <a:br>
              <a:rPr lang="en-GB" sz="1000" b="1" dirty="0">
                <a:solidFill>
                  <a:schemeClr val="bg1"/>
                </a:solidFill>
              </a:rPr>
            </a:br>
            <a:r>
              <a:rPr lang="en-US" sz="1000" b="0" dirty="0">
                <a:solidFill>
                  <a:schemeClr val="bg1"/>
                </a:solidFill>
              </a:rPr>
              <a:t>Michael Benedikt</a:t>
            </a:r>
          </a:p>
          <a:p>
            <a:r>
              <a:rPr lang="en-GB" sz="1000" b="0" baseline="0" dirty="0">
                <a:solidFill>
                  <a:schemeClr val="bg1"/>
                </a:solidFill>
              </a:rPr>
              <a:t>FCC Pakistan Engagement Meeting, 14</a:t>
            </a:r>
            <a:r>
              <a:rPr lang="en-GB" sz="1000" b="0" baseline="30000" dirty="0">
                <a:solidFill>
                  <a:schemeClr val="bg1"/>
                </a:solidFill>
              </a:rPr>
              <a:t>th</a:t>
            </a:r>
            <a:r>
              <a:rPr lang="en-GB" sz="1000" b="0" baseline="0" dirty="0">
                <a:solidFill>
                  <a:schemeClr val="bg1"/>
                </a:solidFill>
              </a:rPr>
              <a:t> September 2021</a:t>
            </a:r>
            <a:endParaRPr lang="en-GB" sz="1000" b="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8237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69" r:id="rId1"/>
    <p:sldLayoutId id="2147484170" r:id="rId2"/>
    <p:sldLayoutId id="2147484171" r:id="rId3"/>
    <p:sldLayoutId id="2147484172" r:id="rId4"/>
    <p:sldLayoutId id="2147484173" r:id="rId5"/>
    <p:sldLayoutId id="2147484174" r:id="rId6"/>
    <p:sldLayoutId id="2147484175" r:id="rId7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hf hdr="0" dt="0"/>
  <p:txStyles>
    <p:titleStyle>
      <a:lvl1pPr algn="l" rtl="0" eaLnBrk="1" latinLnBrk="0" hangingPunct="1">
        <a:spcBef>
          <a:spcPct val="0"/>
        </a:spcBef>
        <a:buNone/>
        <a:defRPr kumimoji="0"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accent1"/>
        </a:buClr>
        <a:buSzPct val="80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accent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Image 4" descr="bande-01.eps"/>
          <p:cNvPicPr>
            <a:picLocks noChangeAspect="1"/>
          </p:cNvPicPr>
          <p:nvPr userDrawn="1"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82813" y="6158311"/>
            <a:ext cx="9833867" cy="727073"/>
          </a:xfrm>
          <a:prstGeom prst="rect">
            <a:avLst/>
          </a:prstGeom>
        </p:spPr>
      </p:pic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1227765" y="274638"/>
            <a:ext cx="99568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/>
              <a:t>Cliquez et modifiez le titre</a:t>
            </a:r>
            <a:endParaRPr kumimoji="0" lang="en-US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1173856" y="1598526"/>
            <a:ext cx="995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327915" y="6338551"/>
            <a:ext cx="5184576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 dirty="0"/>
          </a:p>
        </p:txBody>
      </p:sp>
      <p:pic>
        <p:nvPicPr>
          <p:cNvPr id="7" name="Image 4" descr="bande-01.eps"/>
          <p:cNvPicPr>
            <a:picLocks noChangeAspect="1"/>
          </p:cNvPicPr>
          <p:nvPr userDrawn="1"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591" y="6158311"/>
            <a:ext cx="9833867" cy="727073"/>
          </a:xfrm>
          <a:prstGeom prst="rect">
            <a:avLst/>
          </a:prstGeom>
        </p:spPr>
      </p:pic>
      <p:sp>
        <p:nvSpPr>
          <p:cNvPr id="10" name="Slide Number Placeholder 2"/>
          <p:cNvSpPr txBox="1">
            <a:spLocks/>
          </p:cNvSpPr>
          <p:nvPr userDrawn="1"/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sz="1200" dirty="0"/>
          </a:p>
        </p:txBody>
      </p:sp>
      <p:sp>
        <p:nvSpPr>
          <p:cNvPr id="11" name="TextBox 10"/>
          <p:cNvSpPr txBox="1"/>
          <p:nvPr userDrawn="1"/>
        </p:nvSpPr>
        <p:spPr>
          <a:xfrm>
            <a:off x="695400" y="6244114"/>
            <a:ext cx="6197663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b="1" dirty="0">
                <a:solidFill>
                  <a:schemeClr val="bg1"/>
                </a:solidFill>
              </a:rPr>
              <a:t>FCC Accelerator Science &amp; Technology</a:t>
            </a:r>
          </a:p>
          <a:p>
            <a:r>
              <a:rPr lang="en-US" sz="1000" b="0" dirty="0">
                <a:solidFill>
                  <a:schemeClr val="bg1"/>
                </a:solidFill>
              </a:rPr>
              <a:t>Michael Benedikt</a:t>
            </a:r>
          </a:p>
          <a:p>
            <a:r>
              <a:rPr lang="en-GB" sz="1000" b="0" baseline="0" dirty="0">
                <a:solidFill>
                  <a:schemeClr val="bg1"/>
                </a:solidFill>
              </a:rPr>
              <a:t>Vienna, 11 October 2021</a:t>
            </a:r>
            <a:endParaRPr lang="en-GB" sz="1000" b="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11193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92" r:id="rId1"/>
    <p:sldLayoutId id="2147483993" r:id="rId2"/>
    <p:sldLayoutId id="2147483994" r:id="rId3"/>
    <p:sldLayoutId id="2147483995" r:id="rId4"/>
    <p:sldLayoutId id="2147483996" r:id="rId5"/>
  </p:sldLayoutIdLst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hf hdr="0" dt="0"/>
  <p:txStyles>
    <p:titleStyle>
      <a:lvl1pPr algn="l" rtl="0" eaLnBrk="1" latinLnBrk="0" hangingPunct="1">
        <a:spcBef>
          <a:spcPct val="0"/>
        </a:spcBef>
        <a:buNone/>
        <a:defRPr kumimoji="0"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accent1"/>
        </a:buClr>
        <a:buSzPct val="80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accent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Image 4" descr="bande-01.eps"/>
          <p:cNvPicPr>
            <a:picLocks noChangeAspect="1"/>
          </p:cNvPicPr>
          <p:nvPr userDrawn="1"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82813" y="6158311"/>
            <a:ext cx="9833867" cy="727073"/>
          </a:xfrm>
          <a:prstGeom prst="rect">
            <a:avLst/>
          </a:prstGeom>
        </p:spPr>
      </p:pic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1227765" y="274638"/>
            <a:ext cx="99568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/>
              <a:t>Cliquez et modifiez le titre</a:t>
            </a:r>
            <a:endParaRPr kumimoji="0" lang="en-US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1173856" y="1598526"/>
            <a:ext cx="995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327915" y="6338551"/>
            <a:ext cx="5184576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 dirty="0"/>
          </a:p>
        </p:txBody>
      </p:sp>
      <p:pic>
        <p:nvPicPr>
          <p:cNvPr id="7" name="Image 4" descr="bande-01.eps"/>
          <p:cNvPicPr>
            <a:picLocks noChangeAspect="1"/>
          </p:cNvPicPr>
          <p:nvPr userDrawn="1"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591" y="6158311"/>
            <a:ext cx="9833867" cy="727073"/>
          </a:xfrm>
          <a:prstGeom prst="rect">
            <a:avLst/>
          </a:prstGeom>
        </p:spPr>
      </p:pic>
      <p:sp>
        <p:nvSpPr>
          <p:cNvPr id="10" name="Slide Number Placeholder 2"/>
          <p:cNvSpPr txBox="1">
            <a:spLocks/>
          </p:cNvSpPr>
          <p:nvPr userDrawn="1"/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sz="120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F58F8EC-F9B2-4A58-8C17-0EA1EBCE416A}"/>
              </a:ext>
            </a:extLst>
          </p:cNvPr>
          <p:cNvSpPr txBox="1"/>
          <p:nvPr userDrawn="1"/>
        </p:nvSpPr>
        <p:spPr>
          <a:xfrm>
            <a:off x="695400" y="6244114"/>
            <a:ext cx="6197663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b="1" dirty="0">
                <a:solidFill>
                  <a:schemeClr val="bg1"/>
                </a:solidFill>
              </a:rPr>
              <a:t>FCC Accelerator Science &amp; Technology</a:t>
            </a:r>
          </a:p>
          <a:p>
            <a:r>
              <a:rPr lang="en-US" sz="1000" b="0" dirty="0">
                <a:solidFill>
                  <a:schemeClr val="bg1"/>
                </a:solidFill>
              </a:rPr>
              <a:t>Michael Benedikt</a:t>
            </a:r>
          </a:p>
          <a:p>
            <a:r>
              <a:rPr lang="en-GB" sz="1000" b="0" baseline="0" dirty="0">
                <a:solidFill>
                  <a:schemeClr val="bg1"/>
                </a:solidFill>
              </a:rPr>
              <a:t>Vienna, 11 October 2021</a:t>
            </a:r>
            <a:endParaRPr lang="en-GB" sz="1000" b="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47123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27" r:id="rId1"/>
    <p:sldLayoutId id="2147484028" r:id="rId2"/>
    <p:sldLayoutId id="2147484029" r:id="rId3"/>
    <p:sldLayoutId id="2147484030" r:id="rId4"/>
    <p:sldLayoutId id="2147484031" r:id="rId5"/>
    <p:sldLayoutId id="2147484032" r:id="rId6"/>
    <p:sldLayoutId id="2147484033" r:id="rId7"/>
  </p:sldLayoutIdLst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hf hdr="0" dt="0"/>
  <p:txStyles>
    <p:titleStyle>
      <a:lvl1pPr algn="l" rtl="0" eaLnBrk="1" latinLnBrk="0" hangingPunct="1">
        <a:spcBef>
          <a:spcPct val="0"/>
        </a:spcBef>
        <a:buNone/>
        <a:defRPr kumimoji="0"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accent1"/>
        </a:buClr>
        <a:buSzPct val="80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accent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Image 4" descr="bande-01.eps"/>
          <p:cNvPicPr>
            <a:picLocks noChangeAspect="1"/>
          </p:cNvPicPr>
          <p:nvPr userDrawn="1"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82813" y="6158311"/>
            <a:ext cx="9833867" cy="727073"/>
          </a:xfrm>
          <a:prstGeom prst="rect">
            <a:avLst/>
          </a:prstGeom>
        </p:spPr>
      </p:pic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1227765" y="274638"/>
            <a:ext cx="99568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/>
              <a:t>Cliquez et modifiez le titre</a:t>
            </a:r>
            <a:endParaRPr kumimoji="0" lang="en-US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1173856" y="1598526"/>
            <a:ext cx="995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327915" y="6338551"/>
            <a:ext cx="5184576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 dirty="0"/>
          </a:p>
        </p:txBody>
      </p:sp>
      <p:pic>
        <p:nvPicPr>
          <p:cNvPr id="7" name="Image 4" descr="bande-01.eps"/>
          <p:cNvPicPr>
            <a:picLocks noChangeAspect="1"/>
          </p:cNvPicPr>
          <p:nvPr userDrawn="1"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591" y="6158311"/>
            <a:ext cx="9833867" cy="727073"/>
          </a:xfrm>
          <a:prstGeom prst="rect">
            <a:avLst/>
          </a:prstGeom>
        </p:spPr>
      </p:pic>
      <p:sp>
        <p:nvSpPr>
          <p:cNvPr id="10" name="Slide Number Placeholder 2"/>
          <p:cNvSpPr txBox="1">
            <a:spLocks/>
          </p:cNvSpPr>
          <p:nvPr userDrawn="1"/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sz="120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71A8836-021C-4081-8D5A-33208F7902E4}"/>
              </a:ext>
            </a:extLst>
          </p:cNvPr>
          <p:cNvSpPr txBox="1"/>
          <p:nvPr userDrawn="1"/>
        </p:nvSpPr>
        <p:spPr>
          <a:xfrm>
            <a:off x="695400" y="6244114"/>
            <a:ext cx="6197663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b="1" dirty="0">
                <a:solidFill>
                  <a:schemeClr val="bg1"/>
                </a:solidFill>
              </a:rPr>
              <a:t>FCC Accelerator Science &amp; Technology</a:t>
            </a:r>
          </a:p>
          <a:p>
            <a:r>
              <a:rPr lang="en-US" sz="1000" b="0" dirty="0">
                <a:solidFill>
                  <a:schemeClr val="bg1"/>
                </a:solidFill>
              </a:rPr>
              <a:t>Michael Benedikt</a:t>
            </a:r>
          </a:p>
          <a:p>
            <a:r>
              <a:rPr lang="en-GB" sz="1000" b="0" baseline="0" dirty="0">
                <a:solidFill>
                  <a:schemeClr val="bg1"/>
                </a:solidFill>
              </a:rPr>
              <a:t>Vienna, 11 October 2021</a:t>
            </a:r>
            <a:endParaRPr lang="en-GB" sz="1000" b="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78779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84" r:id="rId1"/>
    <p:sldLayoutId id="2147484085" r:id="rId2"/>
    <p:sldLayoutId id="2147484086" r:id="rId3"/>
    <p:sldLayoutId id="2147484087" r:id="rId4"/>
    <p:sldLayoutId id="2147484088" r:id="rId5"/>
    <p:sldLayoutId id="2147484089" r:id="rId6"/>
    <p:sldLayoutId id="2147484090" r:id="rId7"/>
    <p:sldLayoutId id="2147484167" r:id="rId8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hf hdr="0" dt="0"/>
  <p:txStyles>
    <p:titleStyle>
      <a:lvl1pPr algn="l" rtl="0" eaLnBrk="1" latinLnBrk="0" hangingPunct="1">
        <a:spcBef>
          <a:spcPct val="0"/>
        </a:spcBef>
        <a:buNone/>
        <a:defRPr kumimoji="0"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accent1"/>
        </a:buClr>
        <a:buSzPct val="80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accent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Image 4" descr="bande-01.eps"/>
          <p:cNvPicPr>
            <a:picLocks noChangeAspect="1"/>
          </p:cNvPicPr>
          <p:nvPr userDrawn="1"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82813" y="6158311"/>
            <a:ext cx="9833867" cy="727073"/>
          </a:xfrm>
          <a:prstGeom prst="rect">
            <a:avLst/>
          </a:prstGeom>
        </p:spPr>
      </p:pic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1227765" y="274638"/>
            <a:ext cx="99568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/>
              <a:t>Cliquez et modifiez le titre</a:t>
            </a:r>
            <a:endParaRPr kumimoji="0" lang="en-US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1173856" y="1598526"/>
            <a:ext cx="995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327915" y="6338551"/>
            <a:ext cx="5184576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 dirty="0"/>
          </a:p>
        </p:txBody>
      </p:sp>
      <p:pic>
        <p:nvPicPr>
          <p:cNvPr id="7" name="Image 4" descr="bande-01.eps"/>
          <p:cNvPicPr>
            <a:picLocks noChangeAspect="1"/>
          </p:cNvPicPr>
          <p:nvPr userDrawn="1"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591" y="6158311"/>
            <a:ext cx="9833867" cy="727073"/>
          </a:xfrm>
          <a:prstGeom prst="rect">
            <a:avLst/>
          </a:prstGeom>
        </p:spPr>
      </p:pic>
      <p:sp>
        <p:nvSpPr>
          <p:cNvPr id="10" name="Slide Number Placeholder 2"/>
          <p:cNvSpPr txBox="1">
            <a:spLocks/>
          </p:cNvSpPr>
          <p:nvPr userDrawn="1"/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sz="1200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7519872-8670-476E-850C-89DBDBA58EE6}"/>
              </a:ext>
            </a:extLst>
          </p:cNvPr>
          <p:cNvSpPr txBox="1"/>
          <p:nvPr userDrawn="1"/>
        </p:nvSpPr>
        <p:spPr>
          <a:xfrm>
            <a:off x="695400" y="6244114"/>
            <a:ext cx="6197663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b="1" dirty="0">
                <a:solidFill>
                  <a:schemeClr val="bg1"/>
                </a:solidFill>
              </a:rPr>
              <a:t>FCC Accelerator Science &amp; Technology</a:t>
            </a:r>
          </a:p>
          <a:p>
            <a:r>
              <a:rPr lang="en-US" sz="1000" b="0" dirty="0">
                <a:solidFill>
                  <a:schemeClr val="bg1"/>
                </a:solidFill>
              </a:rPr>
              <a:t>Michael Benedikt</a:t>
            </a:r>
          </a:p>
          <a:p>
            <a:r>
              <a:rPr lang="en-GB" sz="1000" b="0" baseline="0" dirty="0">
                <a:solidFill>
                  <a:schemeClr val="bg1"/>
                </a:solidFill>
              </a:rPr>
              <a:t>Vienna, 11 October 2021</a:t>
            </a:r>
            <a:endParaRPr lang="en-GB" sz="1000" b="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21005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92" r:id="rId1"/>
    <p:sldLayoutId id="2147484093" r:id="rId2"/>
    <p:sldLayoutId id="2147484094" r:id="rId3"/>
    <p:sldLayoutId id="2147484095" r:id="rId4"/>
    <p:sldLayoutId id="2147484096" r:id="rId5"/>
    <p:sldLayoutId id="2147484097" r:id="rId6"/>
    <p:sldLayoutId id="2147484098" r:id="rId7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hf hdr="0" dt="0"/>
  <p:txStyles>
    <p:titleStyle>
      <a:lvl1pPr algn="l" rtl="0" eaLnBrk="1" latinLnBrk="0" hangingPunct="1">
        <a:spcBef>
          <a:spcPct val="0"/>
        </a:spcBef>
        <a:buNone/>
        <a:defRPr kumimoji="0"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accent1"/>
        </a:buClr>
        <a:buSzPct val="80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accent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Image 4" descr="bande-01.eps"/>
          <p:cNvPicPr>
            <a:picLocks noChangeAspect="1"/>
          </p:cNvPicPr>
          <p:nvPr userDrawn="1"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82813" y="6158311"/>
            <a:ext cx="9833867" cy="727073"/>
          </a:xfrm>
          <a:prstGeom prst="rect">
            <a:avLst/>
          </a:prstGeom>
        </p:spPr>
      </p:pic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1227765" y="274638"/>
            <a:ext cx="99568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/>
              <a:t>Cliquez et modifiez le titre</a:t>
            </a:r>
            <a:endParaRPr kumimoji="0" lang="en-US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1173856" y="1598526"/>
            <a:ext cx="995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327915" y="6338551"/>
            <a:ext cx="5184576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 dirty="0"/>
          </a:p>
        </p:txBody>
      </p:sp>
      <p:pic>
        <p:nvPicPr>
          <p:cNvPr id="7" name="Image 4" descr="bande-01.eps"/>
          <p:cNvPicPr>
            <a:picLocks noChangeAspect="1"/>
          </p:cNvPicPr>
          <p:nvPr userDrawn="1"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591" y="6158311"/>
            <a:ext cx="9833867" cy="727073"/>
          </a:xfrm>
          <a:prstGeom prst="rect">
            <a:avLst/>
          </a:prstGeom>
        </p:spPr>
      </p:pic>
      <p:sp>
        <p:nvSpPr>
          <p:cNvPr id="10" name="Slide Number Placeholder 2"/>
          <p:cNvSpPr txBox="1">
            <a:spLocks/>
          </p:cNvSpPr>
          <p:nvPr userDrawn="1"/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sz="120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63F5680-AACB-4767-95F6-6BB2C0CCE3BF}"/>
              </a:ext>
            </a:extLst>
          </p:cNvPr>
          <p:cNvSpPr txBox="1"/>
          <p:nvPr userDrawn="1"/>
        </p:nvSpPr>
        <p:spPr>
          <a:xfrm>
            <a:off x="695400" y="6244114"/>
            <a:ext cx="6197663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b="1" dirty="0">
                <a:solidFill>
                  <a:schemeClr val="bg1"/>
                </a:solidFill>
              </a:rPr>
              <a:t>FCC Accelerator Science &amp; Technology</a:t>
            </a:r>
          </a:p>
          <a:p>
            <a:r>
              <a:rPr lang="en-US" sz="1000" b="0" dirty="0">
                <a:solidFill>
                  <a:schemeClr val="bg1"/>
                </a:solidFill>
              </a:rPr>
              <a:t>Michael Benedikt</a:t>
            </a:r>
          </a:p>
          <a:p>
            <a:r>
              <a:rPr lang="en-GB" sz="1000" b="0" baseline="0" dirty="0">
                <a:solidFill>
                  <a:schemeClr val="bg1"/>
                </a:solidFill>
              </a:rPr>
              <a:t>Vienna, 11 October 2021</a:t>
            </a:r>
            <a:endParaRPr lang="en-GB" sz="1000" b="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18787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00" r:id="rId1"/>
    <p:sldLayoutId id="2147484101" r:id="rId2"/>
    <p:sldLayoutId id="2147484102" r:id="rId3"/>
    <p:sldLayoutId id="2147484103" r:id="rId4"/>
    <p:sldLayoutId id="2147484104" r:id="rId5"/>
    <p:sldLayoutId id="2147484105" r:id="rId6"/>
    <p:sldLayoutId id="2147484106" r:id="rId7"/>
  </p:sldLayoutIdLst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hf hdr="0" dt="0"/>
  <p:txStyles>
    <p:titleStyle>
      <a:lvl1pPr algn="l" rtl="0" eaLnBrk="1" latinLnBrk="0" hangingPunct="1">
        <a:spcBef>
          <a:spcPct val="0"/>
        </a:spcBef>
        <a:buNone/>
        <a:defRPr kumimoji="0"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accent1"/>
        </a:buClr>
        <a:buSzPct val="80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accent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D68D7C9-2905-4210-B202-DB72552A19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37C7CC4-A5B9-4B3D-8876-21A70324E8D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CBCA38F-2E10-4862-A635-0F5696DE089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0B0A7D-053C-4B3D-B8E5-E134885EC78B}" type="datetimeFigureOut">
              <a:rPr lang="en-GB" smtClean="0"/>
              <a:t>08/10/2021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C53B76-D220-40F8-8D2D-40DB699B0DC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4CC7A17-884E-4EAF-879E-CA555F319C4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FE0D73-E3F1-4020-909A-F4D44EB9264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137784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08" r:id="rId1"/>
    <p:sldLayoutId id="2147484109" r:id="rId2"/>
    <p:sldLayoutId id="2147484110" r:id="rId3"/>
    <p:sldLayoutId id="2147484111" r:id="rId4"/>
    <p:sldLayoutId id="2147484112" r:id="rId5"/>
    <p:sldLayoutId id="2147484113" r:id="rId6"/>
    <p:sldLayoutId id="2147484114" r:id="rId7"/>
    <p:sldLayoutId id="2147484115" r:id="rId8"/>
    <p:sldLayoutId id="2147484116" r:id="rId9"/>
    <p:sldLayoutId id="2147484117" r:id="rId10"/>
    <p:sldLayoutId id="2147484118" r:id="rId11"/>
    <p:sldLayoutId id="2147484119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Image 4" descr="bande-01.eps"/>
          <p:cNvPicPr>
            <a:picLocks noChangeAspect="1"/>
          </p:cNvPicPr>
          <p:nvPr userDrawn="1"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82813" y="6158311"/>
            <a:ext cx="9833867" cy="727073"/>
          </a:xfrm>
          <a:prstGeom prst="rect">
            <a:avLst/>
          </a:prstGeom>
        </p:spPr>
      </p:pic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1227765" y="274638"/>
            <a:ext cx="99568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/>
              <a:t>Cliquez et modifiez le titre</a:t>
            </a:r>
            <a:endParaRPr kumimoji="0" lang="en-US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1173856" y="1598526"/>
            <a:ext cx="995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327915" y="6338551"/>
            <a:ext cx="5184576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 dirty="0"/>
          </a:p>
        </p:txBody>
      </p:sp>
      <p:pic>
        <p:nvPicPr>
          <p:cNvPr id="7" name="Image 4" descr="bande-01.eps"/>
          <p:cNvPicPr>
            <a:picLocks noChangeAspect="1"/>
          </p:cNvPicPr>
          <p:nvPr userDrawn="1"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591" y="6158311"/>
            <a:ext cx="9833867" cy="727073"/>
          </a:xfrm>
          <a:prstGeom prst="rect">
            <a:avLst/>
          </a:prstGeom>
        </p:spPr>
      </p:pic>
      <p:sp>
        <p:nvSpPr>
          <p:cNvPr id="10" name="Slide Number Placeholder 2"/>
          <p:cNvSpPr txBox="1">
            <a:spLocks/>
          </p:cNvSpPr>
          <p:nvPr userDrawn="1"/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sz="120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0EC45CC-9394-409F-A400-57719D62D916}"/>
              </a:ext>
            </a:extLst>
          </p:cNvPr>
          <p:cNvSpPr txBox="1"/>
          <p:nvPr userDrawn="1"/>
        </p:nvSpPr>
        <p:spPr>
          <a:xfrm>
            <a:off x="695400" y="6244114"/>
            <a:ext cx="6197663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b="1" dirty="0">
                <a:solidFill>
                  <a:schemeClr val="bg1"/>
                </a:solidFill>
              </a:rPr>
              <a:t>FCC Accelerator Science &amp; Technology</a:t>
            </a:r>
          </a:p>
          <a:p>
            <a:r>
              <a:rPr lang="en-US" sz="1000" b="0" dirty="0">
                <a:solidFill>
                  <a:schemeClr val="bg1"/>
                </a:solidFill>
              </a:rPr>
              <a:t>Michael Benedikt</a:t>
            </a:r>
          </a:p>
          <a:p>
            <a:r>
              <a:rPr lang="en-GB" sz="1000" b="0" baseline="0" dirty="0">
                <a:solidFill>
                  <a:schemeClr val="bg1"/>
                </a:solidFill>
              </a:rPr>
              <a:t>Vienna, 11 October 2021</a:t>
            </a:r>
            <a:endParaRPr lang="en-GB" sz="1000" b="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57549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21" r:id="rId1"/>
    <p:sldLayoutId id="2147484122" r:id="rId2"/>
    <p:sldLayoutId id="2147484123" r:id="rId3"/>
    <p:sldLayoutId id="2147484124" r:id="rId4"/>
    <p:sldLayoutId id="2147484125" r:id="rId5"/>
    <p:sldLayoutId id="2147484126" r:id="rId6"/>
    <p:sldLayoutId id="2147484127" r:id="rId7"/>
  </p:sldLayoutIdLst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hf hdr="0" dt="0"/>
  <p:txStyles>
    <p:titleStyle>
      <a:lvl1pPr algn="l" rtl="0" eaLnBrk="1" latinLnBrk="0" hangingPunct="1">
        <a:spcBef>
          <a:spcPct val="0"/>
        </a:spcBef>
        <a:buNone/>
        <a:defRPr kumimoji="0"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accent1"/>
        </a:buClr>
        <a:buSzPct val="80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accent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15998"/>
            <a:ext cx="12192000" cy="542002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12E7002-3F6C-4029-BC44-CEAD1431E664}"/>
              </a:ext>
            </a:extLst>
          </p:cNvPr>
          <p:cNvSpPr txBox="1"/>
          <p:nvPr userDrawn="1"/>
        </p:nvSpPr>
        <p:spPr>
          <a:xfrm>
            <a:off x="911424" y="6328752"/>
            <a:ext cx="6197663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b="1" dirty="0">
                <a:solidFill>
                  <a:schemeClr val="bg1"/>
                </a:solidFill>
              </a:rPr>
              <a:t>FCC Accelerator Science &amp; Technology</a:t>
            </a:r>
          </a:p>
          <a:p>
            <a:r>
              <a:rPr lang="en-US" sz="1000" b="0" dirty="0">
                <a:solidFill>
                  <a:schemeClr val="bg1"/>
                </a:solidFill>
              </a:rPr>
              <a:t>Michael Benedikt</a:t>
            </a:r>
          </a:p>
          <a:p>
            <a:r>
              <a:rPr lang="en-GB" sz="1000" b="0" baseline="0" dirty="0">
                <a:solidFill>
                  <a:schemeClr val="bg1"/>
                </a:solidFill>
              </a:rPr>
              <a:t>Vienna, 11 October 2021</a:t>
            </a:r>
            <a:endParaRPr lang="en-GB" sz="1000" b="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39628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29" r:id="rId1"/>
    <p:sldLayoutId id="2147484130" r:id="rId2"/>
    <p:sldLayoutId id="2147484131" r:id="rId3"/>
    <p:sldLayoutId id="2147484132" r:id="rId4"/>
    <p:sldLayoutId id="2147484133" r:id="rId5"/>
    <p:sldLayoutId id="2147484134" r:id="rId6"/>
    <p:sldLayoutId id="2147484135" r:id="rId7"/>
    <p:sldLayoutId id="2147484136" r:id="rId8"/>
    <p:sldLayoutId id="2147484137" r:id="rId9"/>
    <p:sldLayoutId id="2147484138" r:id="rId10"/>
    <p:sldLayoutId id="2147484139" r:id="rId11"/>
    <p:sldLayoutId id="2147484140" r:id="rId12"/>
    <p:sldLayoutId id="2147484141" r:id="rId13"/>
    <p:sldLayoutId id="2147484142" r:id="rId14"/>
    <p:sldLayoutId id="2147484143" r:id="rId15"/>
    <p:sldLayoutId id="2147484144" r:id="rId16"/>
    <p:sldLayoutId id="2147484145" r:id="rId17"/>
    <p:sldLayoutId id="2147484146" r:id="rId18"/>
    <p:sldLayoutId id="2147484147" r:id="rId19"/>
    <p:sldLayoutId id="2147484148" r:id="rId20"/>
    <p:sldLayoutId id="2147484149" r:id="rId21"/>
    <p:sldLayoutId id="2147484150" r:id="rId22"/>
    <p:sldLayoutId id="2147484151" r:id="rId23"/>
    <p:sldLayoutId id="2147484152" r:id="rId24"/>
    <p:sldLayoutId id="2147484153" r:id="rId25"/>
    <p:sldLayoutId id="2147484154" r:id="rId26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>
          <p15:clr>
            <a:srgbClr val="F26B43"/>
          </p15:clr>
        </p15:guide>
        <p15:guide id="2" pos="3840">
          <p15:clr>
            <a:srgbClr val="F26B43"/>
          </p15:clr>
        </p15:guide>
        <p15:guide id="3" pos="7423">
          <p15:clr>
            <a:srgbClr val="F26B43"/>
          </p15:clr>
        </p15:guide>
        <p15:guide id="4" pos="257">
          <p15:clr>
            <a:srgbClr val="F26B43"/>
          </p15:clr>
        </p15:guide>
        <p15:guide id="6" pos="3795">
          <p15:clr>
            <a:srgbClr val="F26B43"/>
          </p15:clr>
        </p15:guide>
        <p15:guide id="7" pos="3885">
          <p15:clr>
            <a:srgbClr val="F26B43"/>
          </p15:clr>
        </p15:guide>
        <p15:guide id="8" pos="5087">
          <p15:clr>
            <a:srgbClr val="F26B43"/>
          </p15:clr>
        </p15:guide>
        <p15:guide id="9" pos="4997">
          <p15:clr>
            <a:srgbClr val="F26B43"/>
          </p15:clr>
        </p15:guide>
        <p15:guide id="10" pos="2683">
          <p15:clr>
            <a:srgbClr val="F26B43"/>
          </p15:clr>
        </p15:guide>
        <p15:guide id="11" pos="2593">
          <p15:clr>
            <a:srgbClr val="F26B43"/>
          </p15:clr>
        </p15:guide>
        <p15:guide id="12" orient="horz" pos="3906">
          <p15:clr>
            <a:srgbClr val="F26B43"/>
          </p15:clr>
        </p15:guide>
        <p15:guide id="13" orient="horz" pos="2409">
          <p15:clr>
            <a:srgbClr val="F26B43"/>
          </p15:clr>
        </p15:guide>
        <p15:guide id="14" orient="horz" pos="913">
          <p15:clr>
            <a:srgbClr val="F26B43"/>
          </p15:clr>
        </p15:guide>
        <p15:guide id="15" orient="horz" pos="1003">
          <p15:clr>
            <a:srgbClr val="F26B43"/>
          </p15:clr>
        </p15:guide>
        <p15:guide id="16" orient="horz" pos="2500">
          <p15:clr>
            <a:srgbClr val="F26B43"/>
          </p15:clr>
        </p15:guide>
        <p15:guide id="17" pos="6312">
          <p15:clr>
            <a:srgbClr val="F26B43"/>
          </p15:clr>
        </p15:guide>
        <p15:guide id="18" pos="622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emf"/><Relationship Id="rId7" Type="http://schemas.openxmlformats.org/officeDocument/2006/relationships/image" Target="../media/image10.png"/><Relationship Id="rId12" Type="http://schemas.openxmlformats.org/officeDocument/2006/relationships/image" Target="../media/image1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jpeg"/><Relationship Id="rId11" Type="http://schemas.openxmlformats.org/officeDocument/2006/relationships/hyperlink" Target="http://cern.ch/fcc" TargetMode="External"/><Relationship Id="rId5" Type="http://schemas.openxmlformats.org/officeDocument/2006/relationships/image" Target="../media/image8.png"/><Relationship Id="rId10" Type="http://schemas.openxmlformats.org/officeDocument/2006/relationships/image" Target="../media/image13.png"/><Relationship Id="rId4" Type="http://schemas.openxmlformats.org/officeDocument/2006/relationships/image" Target="../media/image7.png"/><Relationship Id="rId9" Type="http://schemas.openxmlformats.org/officeDocument/2006/relationships/image" Target="../media/image1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47.xml"/><Relationship Id="rId6" Type="http://schemas.openxmlformats.org/officeDocument/2006/relationships/image" Target="../media/image16.png"/><Relationship Id="rId5" Type="http://schemas.openxmlformats.org/officeDocument/2006/relationships/image" Target="../media/image38.jpeg"/><Relationship Id="rId4" Type="http://schemas.openxmlformats.org/officeDocument/2006/relationships/image" Target="../media/image3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39.emf"/><Relationship Id="rId1" Type="http://schemas.openxmlformats.org/officeDocument/2006/relationships/slideLayout" Target="../slideLayouts/slideLayout2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8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emf"/><Relationship Id="rId2" Type="http://schemas.openxmlformats.org/officeDocument/2006/relationships/image" Target="../media/image40.emf"/><Relationship Id="rId1" Type="http://schemas.openxmlformats.org/officeDocument/2006/relationships/slideLayout" Target="../slideLayouts/slideLayout32.xml"/><Relationship Id="rId5" Type="http://schemas.openxmlformats.org/officeDocument/2006/relationships/image" Target="../media/image16.png"/><Relationship Id="rId4" Type="http://schemas.openxmlformats.org/officeDocument/2006/relationships/image" Target="../media/image42.emf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8.gif"/><Relationship Id="rId3" Type="http://schemas.openxmlformats.org/officeDocument/2006/relationships/image" Target="../media/image43.png"/><Relationship Id="rId7" Type="http://schemas.openxmlformats.org/officeDocument/2006/relationships/image" Target="../media/image47.png"/><Relationship Id="rId12" Type="http://schemas.openxmlformats.org/officeDocument/2006/relationships/image" Target="../media/image1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0.xml"/><Relationship Id="rId6" Type="http://schemas.openxmlformats.org/officeDocument/2006/relationships/image" Target="../media/image46.png"/><Relationship Id="rId11" Type="http://schemas.openxmlformats.org/officeDocument/2006/relationships/image" Target="../media/image51.png"/><Relationship Id="rId5" Type="http://schemas.openxmlformats.org/officeDocument/2006/relationships/image" Target="../media/image45.png"/><Relationship Id="rId10" Type="http://schemas.openxmlformats.org/officeDocument/2006/relationships/image" Target="../media/image50.emf"/><Relationship Id="rId4" Type="http://schemas.openxmlformats.org/officeDocument/2006/relationships/image" Target="../media/image44.png"/><Relationship Id="rId9" Type="http://schemas.openxmlformats.org/officeDocument/2006/relationships/image" Target="../media/image49.JP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emf"/><Relationship Id="rId1" Type="http://schemas.openxmlformats.org/officeDocument/2006/relationships/slideLayout" Target="../slideLayouts/slideLayout24.xml"/><Relationship Id="rId5" Type="http://schemas.openxmlformats.org/officeDocument/2006/relationships/image" Target="../media/image16.png"/><Relationship Id="rId4" Type="http://schemas.openxmlformats.org/officeDocument/2006/relationships/image" Target="../media/image54.e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91.xml"/><Relationship Id="rId4" Type="http://schemas.openxmlformats.org/officeDocument/2006/relationships/image" Target="../media/image56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1.xml"/><Relationship Id="rId4" Type="http://schemas.openxmlformats.org/officeDocument/2006/relationships/image" Target="../media/image1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5.xml"/><Relationship Id="rId4" Type="http://schemas.openxmlformats.org/officeDocument/2006/relationships/image" Target="../media/image16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image" Target="../media/image20.png"/><Relationship Id="rId7" Type="http://schemas.openxmlformats.org/officeDocument/2006/relationships/image" Target="../media/image24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5.xml"/><Relationship Id="rId6" Type="http://schemas.openxmlformats.org/officeDocument/2006/relationships/image" Target="../media/image23.emf"/><Relationship Id="rId5" Type="http://schemas.openxmlformats.org/officeDocument/2006/relationships/image" Target="../media/image22.png"/><Relationship Id="rId4" Type="http://schemas.openxmlformats.org/officeDocument/2006/relationships/image" Target="../media/image21.png"/><Relationship Id="rId9" Type="http://schemas.openxmlformats.org/officeDocument/2006/relationships/image" Target="../media/image1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32.xml"/><Relationship Id="rId6" Type="http://schemas.openxmlformats.org/officeDocument/2006/relationships/image" Target="../media/image16.png"/><Relationship Id="rId5" Type="http://schemas.openxmlformats.org/officeDocument/2006/relationships/image" Target="../media/image29.jpeg"/><Relationship Id="rId4" Type="http://schemas.openxmlformats.org/officeDocument/2006/relationships/image" Target="../media/image2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9.xml"/><Relationship Id="rId6" Type="http://schemas.openxmlformats.org/officeDocument/2006/relationships/image" Target="../media/image32.jpeg"/><Relationship Id="rId5" Type="http://schemas.openxmlformats.org/officeDocument/2006/relationships/image" Target="../media/image31.png"/><Relationship Id="rId4" Type="http://schemas.openxmlformats.org/officeDocument/2006/relationships/image" Target="../media/image39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16.png"/><Relationship Id="rId4" Type="http://schemas.openxmlformats.org/officeDocument/2006/relationships/image" Target="../media/image3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Arc 9"/>
          <p:cNvSpPr/>
          <p:nvPr/>
        </p:nvSpPr>
        <p:spPr>
          <a:xfrm>
            <a:off x="583469" y="4094589"/>
            <a:ext cx="6030464" cy="1358292"/>
          </a:xfrm>
          <a:prstGeom prst="arc">
            <a:avLst>
              <a:gd name="adj1" fmla="val 11568746"/>
              <a:gd name="adj2" fmla="val 488561"/>
            </a:avLst>
          </a:prstGeom>
          <a:noFill/>
          <a:ln w="38100" cap="flat" cmpd="sng" algn="ctr">
            <a:solidFill>
              <a:schemeClr val="bg1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6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"/>
              <a:ea typeface="+mn-ea"/>
              <a:cs typeface="+mn-cs"/>
            </a:endParaRPr>
          </a:p>
        </p:txBody>
      </p:sp>
      <p:grpSp>
        <p:nvGrpSpPr>
          <p:cNvPr id="19" name="Group 18"/>
          <p:cNvGrpSpPr/>
          <p:nvPr/>
        </p:nvGrpSpPr>
        <p:grpSpPr>
          <a:xfrm>
            <a:off x="-906378" y="0"/>
            <a:ext cx="16992592" cy="6858000"/>
            <a:chOff x="786608" y="-54911"/>
            <a:chExt cx="12644785" cy="6917447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434218" y="-54911"/>
              <a:ext cx="9171384" cy="6917447"/>
            </a:xfrm>
            <a:prstGeom prst="rect">
              <a:avLst/>
            </a:prstGeom>
            <a:ln>
              <a:noFill/>
            </a:ln>
            <a:effectLst/>
          </p:spPr>
        </p:pic>
        <p:sp>
          <p:nvSpPr>
            <p:cNvPr id="7" name="Oval 6"/>
            <p:cNvSpPr/>
            <p:nvPr/>
          </p:nvSpPr>
          <p:spPr>
            <a:xfrm>
              <a:off x="3187800" y="4113292"/>
              <a:ext cx="2884972" cy="617406"/>
            </a:xfrm>
            <a:prstGeom prst="ellipse">
              <a:avLst/>
            </a:prstGeom>
            <a:noFill/>
            <a:ln w="38100" cap="flat" cmpd="sng" algn="ctr">
              <a:solidFill>
                <a:srgbClr val="00B0F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8" name="Oval 7"/>
            <p:cNvSpPr/>
            <p:nvPr/>
          </p:nvSpPr>
          <p:spPr>
            <a:xfrm>
              <a:off x="6072772" y="4196756"/>
              <a:ext cx="381668" cy="107375"/>
            </a:xfrm>
            <a:prstGeom prst="ellipse">
              <a:avLst/>
            </a:prstGeom>
            <a:noFill/>
            <a:ln w="28575" cap="flat" cmpd="sng" algn="ctr">
              <a:solidFill>
                <a:srgbClr val="33FF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23" name="Arc 22"/>
            <p:cNvSpPr/>
            <p:nvPr/>
          </p:nvSpPr>
          <p:spPr>
            <a:xfrm>
              <a:off x="3352800" y="3011602"/>
              <a:ext cx="10078593" cy="1638687"/>
            </a:xfrm>
            <a:prstGeom prst="arc">
              <a:avLst>
                <a:gd name="adj1" fmla="val 776254"/>
                <a:gd name="adj2" fmla="val 11036784"/>
              </a:avLst>
            </a:prstGeom>
            <a:ln w="28575" cap="rnd" cmpd="sng">
              <a:solidFill>
                <a:srgbClr val="FFFF00"/>
              </a:solidFill>
              <a:prstDash val="sysDash"/>
              <a:headEnd type="none"/>
              <a:tailEnd type="none"/>
            </a:ln>
            <a:effectLst>
              <a:glow rad="101600">
                <a:schemeClr val="accent4">
                  <a:satMod val="175000"/>
                  <a:alpha val="40000"/>
                </a:scheme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4572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5" name="Arc 24"/>
            <p:cNvSpPr/>
            <p:nvPr/>
          </p:nvSpPr>
          <p:spPr>
            <a:xfrm rot="10800000">
              <a:off x="786608" y="4073016"/>
              <a:ext cx="5667832" cy="1362322"/>
            </a:xfrm>
            <a:prstGeom prst="arc">
              <a:avLst>
                <a:gd name="adj1" fmla="val 413169"/>
                <a:gd name="adj2" fmla="val 11745777"/>
              </a:avLst>
            </a:prstGeom>
            <a:ln w="28575" cap="rnd" cmpd="sng">
              <a:solidFill>
                <a:schemeClr val="accent2"/>
              </a:solidFill>
              <a:prstDash val="solid"/>
              <a:headEnd type="none"/>
              <a:tailEnd type="none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4572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31" name="TextBox 30"/>
          <p:cNvSpPr txBox="1"/>
          <p:nvPr/>
        </p:nvSpPr>
        <p:spPr>
          <a:xfrm>
            <a:off x="9000082" y="4747472"/>
            <a:ext cx="8783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4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FCC</a:t>
            </a:r>
            <a:endParaRPr kumimoji="0" lang="en-GB" sz="2400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6698324" y="4090748"/>
            <a:ext cx="6515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400" b="0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PS</a:t>
            </a:r>
            <a:endParaRPr kumimoji="0" lang="en-GB" sz="2400" b="0" i="0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4033743" y="4741846"/>
            <a:ext cx="8875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400" b="0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SPS</a:t>
            </a:r>
            <a:endParaRPr kumimoji="0" lang="en-GB" sz="2400" b="0" i="0" u="none" strike="noStrike" kern="1200" cap="none" spc="0" normalizeH="0" baseline="0" noProof="0" dirty="0">
              <a:ln>
                <a:noFill/>
              </a:ln>
              <a:solidFill>
                <a:srgbClr val="00B0F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142603" y="3741747"/>
            <a:ext cx="92196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400" b="0" i="0" u="none" strike="noStrike" kern="120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LHC</a:t>
            </a:r>
            <a:endParaRPr kumimoji="0" lang="en-GB" sz="2400" b="0" i="0" u="none" strike="noStrike" kern="1200" cap="none" spc="0" normalizeH="0" baseline="0" noProof="0" dirty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798518" y="748066"/>
            <a:ext cx="11324623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400" b="1" dirty="0">
                <a:solidFill>
                  <a:srgbClr val="FFFF00"/>
                </a:solidFill>
              </a:rPr>
              <a:t>Status Report on FCC Accelerator Science and Technology</a:t>
            </a:r>
            <a:endParaRPr lang="de-DE" sz="5400" dirty="0">
              <a:solidFill>
                <a:schemeClr val="bg1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4595935" y="2396128"/>
            <a:ext cx="7637733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solidFill>
                  <a:schemeClr val="accent3">
                    <a:lumMod val="20000"/>
                    <a:lumOff val="80000"/>
                  </a:schemeClr>
                </a:solidFill>
                <a:latin typeface="Calibri" panose="020F0502020204030204" pitchFamily="34" charset="0"/>
              </a:rPr>
              <a:t>Michael Benedikt</a:t>
            </a:r>
            <a:r>
              <a:rPr lang="en-GB" sz="3600" dirty="0">
                <a:solidFill>
                  <a:schemeClr val="accent3">
                    <a:lumMod val="20000"/>
                    <a:lumOff val="80000"/>
                  </a:schemeClr>
                </a:solidFill>
                <a:latin typeface="Calibri" panose="020F0502020204030204" pitchFamily="34" charset="0"/>
              </a:rPr>
              <a:t>, CERN</a:t>
            </a:r>
          </a:p>
          <a:p>
            <a:pPr algn="ctr"/>
            <a:r>
              <a:rPr lang="en-GB" sz="3600" dirty="0">
                <a:solidFill>
                  <a:schemeClr val="accent3">
                    <a:lumMod val="20000"/>
                    <a:lumOff val="80000"/>
                  </a:schemeClr>
                </a:solidFill>
                <a:latin typeface="Calibri" panose="020F0502020204030204" pitchFamily="34" charset="0"/>
              </a:rPr>
              <a:t>Austrian FCC Meeting, </a:t>
            </a:r>
          </a:p>
          <a:p>
            <a:pPr algn="ctr"/>
            <a:r>
              <a:rPr lang="en-GB" sz="3600" dirty="0">
                <a:solidFill>
                  <a:schemeClr val="accent3">
                    <a:lumMod val="20000"/>
                    <a:lumOff val="80000"/>
                  </a:schemeClr>
                </a:solidFill>
                <a:latin typeface="Calibri" panose="020F0502020204030204" pitchFamily="34" charset="0"/>
              </a:rPr>
              <a:t>11 October 2021</a:t>
            </a:r>
          </a:p>
          <a:p>
            <a:pPr algn="ctr"/>
            <a:endParaRPr lang="en-GB" sz="3600" i="1" dirty="0">
              <a:solidFill>
                <a:schemeClr val="bg1">
                  <a:lumMod val="85000"/>
                </a:schemeClr>
              </a:solidFill>
              <a:latin typeface="Calibri" panose="020F0502020204030204" pitchFamily="34" charset="0"/>
            </a:endParaRPr>
          </a:p>
        </p:txBody>
      </p:sp>
      <p:sp>
        <p:nvSpPr>
          <p:cNvPr id="27" name="TextBox 2">
            <a:extLst>
              <a:ext uri="{FF2B5EF4-FFF2-40B4-BE49-F238E27FC236}">
                <a16:creationId xmlns:a16="http://schemas.microsoft.com/office/drawing/2014/main" id="{885E0B1D-EE02-4D08-B4B7-6B086A825C46}"/>
              </a:ext>
            </a:extLst>
          </p:cNvPr>
          <p:cNvSpPr txBox="1"/>
          <p:nvPr/>
        </p:nvSpPr>
        <p:spPr>
          <a:xfrm>
            <a:off x="8904312" y="6597352"/>
            <a:ext cx="165603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photo: J. Wenninger</a:t>
            </a: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254A8740-16D4-4760-ABC1-0CB85366A0F7}"/>
              </a:ext>
            </a:extLst>
          </p:cNvPr>
          <p:cNvSpPr/>
          <p:nvPr/>
        </p:nvSpPr>
        <p:spPr>
          <a:xfrm>
            <a:off x="336376" y="6259620"/>
            <a:ext cx="9144000" cy="46166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kumimoji="0" lang="en-US" sz="1200" b="0" i="1" u="none" strike="noStrike" kern="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 panose="020F0502020204030204"/>
              </a:rPr>
              <a:t>Work supported by the </a:t>
            </a:r>
            <a:r>
              <a:rPr kumimoji="0" lang="en-US" sz="1200" b="1" i="1" u="none" strike="noStrike" kern="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 panose="020F0502020204030204"/>
              </a:rPr>
              <a:t>European Commission </a:t>
            </a:r>
            <a:r>
              <a:rPr kumimoji="0" lang="en-US" sz="1200" b="0" i="1" u="none" strike="noStrike" kern="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 panose="020F0502020204030204"/>
              </a:rPr>
              <a:t>under </a:t>
            </a:r>
            <a:r>
              <a:rPr kumimoji="0" lang="en-GB" sz="1200" b="0" i="1" u="none" strike="noStrike" kern="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 panose="020F0502020204030204"/>
              </a:rPr>
              <a:t>the </a:t>
            </a:r>
            <a:r>
              <a:rPr kumimoji="0" lang="en-GB" sz="1200" b="1" i="1" u="none" strike="noStrike" kern="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 panose="020F0502020204030204"/>
              </a:rPr>
              <a:t>HORIZON 2020 projects </a:t>
            </a:r>
            <a:r>
              <a:rPr kumimoji="0" lang="en-GB" sz="1200" b="1" i="1" u="none" strike="noStrike" kern="0" cap="none" spc="0" normalizeH="0" baseline="0" noProof="0" dirty="0" err="1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 panose="020F0502020204030204"/>
              </a:rPr>
              <a:t>EuroCirCol</a:t>
            </a:r>
            <a:r>
              <a:rPr kumimoji="0" lang="en-GB" sz="1200" b="0" i="1" u="none" strike="noStrike" kern="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 panose="020F0502020204030204"/>
              </a:rPr>
              <a:t>, grant agreement 654305; </a:t>
            </a:r>
            <a:r>
              <a:rPr kumimoji="0" lang="en-GB" sz="1200" b="1" i="1" u="none" strike="noStrike" kern="0" cap="none" spc="0" normalizeH="0" baseline="0" noProof="0" dirty="0" err="1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 panose="020F0502020204030204"/>
              </a:rPr>
              <a:t>EASITrain</a:t>
            </a:r>
            <a:r>
              <a:rPr kumimoji="0" lang="en-GB" sz="1200" b="1" i="1" u="none" strike="noStrike" kern="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 panose="020F0502020204030204"/>
              </a:rPr>
              <a:t>, </a:t>
            </a:r>
            <a:r>
              <a:rPr kumimoji="0" lang="en-GB" sz="1200" b="0" i="1" u="none" strike="noStrike" kern="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 panose="020F0502020204030204"/>
              </a:rPr>
              <a:t>grant agreement no. 764879; </a:t>
            </a:r>
            <a:r>
              <a:rPr kumimoji="0" lang="en-GB" sz="1200" b="1" i="1" u="none" strike="noStrike" kern="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 panose="020F0502020204030204"/>
              </a:rPr>
              <a:t>ARIES</a:t>
            </a:r>
            <a:r>
              <a:rPr kumimoji="0" lang="en-GB" sz="1200" b="0" i="1" u="none" strike="noStrike" kern="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 panose="020F0502020204030204"/>
              </a:rPr>
              <a:t>, grant agreement 730871,</a:t>
            </a:r>
            <a:r>
              <a:rPr kumimoji="0" lang="en-GB" sz="1200" b="0" i="1" u="none" strike="noStrike" kern="0" cap="none" spc="0" normalizeH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 panose="020F0502020204030204"/>
              </a:rPr>
              <a:t> </a:t>
            </a:r>
            <a:r>
              <a:rPr kumimoji="0" lang="en-GB" sz="1200" b="1" i="1" u="none" strike="noStrike" kern="0" cap="none" spc="0" normalizeH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 panose="020F0502020204030204"/>
              </a:rPr>
              <a:t>FCCIS</a:t>
            </a:r>
            <a:r>
              <a:rPr kumimoji="0" lang="en-GB" sz="1200" b="0" i="1" u="none" strike="noStrike" kern="0" cap="none" spc="0" normalizeH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 panose="020F0502020204030204"/>
              </a:rPr>
              <a:t>, </a:t>
            </a:r>
            <a:r>
              <a:rPr lang="en-GB" sz="1200" i="1" kern="0" dirty="0">
                <a:solidFill>
                  <a:srgbClr val="0000CC"/>
                </a:solidFill>
              </a:rPr>
              <a:t>grant agreement 951754,</a:t>
            </a:r>
            <a:r>
              <a:rPr kumimoji="0" lang="en-GB" sz="1200" b="0" i="1" u="none" strike="noStrike" kern="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 panose="020F0502020204030204"/>
              </a:rPr>
              <a:t> </a:t>
            </a:r>
            <a:r>
              <a:rPr kumimoji="0" lang="en-GB" sz="1200" b="0" i="1" u="none" strike="noStrike" kern="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and </a:t>
            </a:r>
            <a:r>
              <a:rPr kumimoji="0" lang="en-GB" sz="1200" b="1" i="1" u="none" strike="noStrike" kern="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I.FAST,</a:t>
            </a:r>
            <a:r>
              <a:rPr kumimoji="0" lang="en-GB" sz="1200" b="0" i="1" u="none" strike="noStrike" kern="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grant agreement 101004730.</a:t>
            </a:r>
            <a:endParaRPr kumimoji="0" lang="en-GB" sz="1200" b="0" i="1" u="none" strike="noStrike" kern="0" cap="none" spc="0" normalizeH="0" baseline="0" noProof="0" dirty="0">
              <a:ln>
                <a:noFill/>
              </a:ln>
              <a:solidFill>
                <a:srgbClr val="0000CC"/>
              </a:solidFill>
              <a:effectLst/>
              <a:uLnTx/>
              <a:uFillTx/>
              <a:latin typeface="Calibri" panose="020F0502020204030204"/>
            </a:endParaRPr>
          </a:p>
        </p:txBody>
      </p:sp>
      <p:pic>
        <p:nvPicPr>
          <p:cNvPr id="45" name="Picture 44">
            <a:extLst>
              <a:ext uri="{FF2B5EF4-FFF2-40B4-BE49-F238E27FC236}">
                <a16:creationId xmlns:a16="http://schemas.microsoft.com/office/drawing/2014/main" id="{1D1F60EA-2701-4D84-AA78-272DEA2FD049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42608" y="6158120"/>
            <a:ext cx="2814032" cy="439232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6" name="TextBox 11">
            <a:extLst>
              <a:ext uri="{FF2B5EF4-FFF2-40B4-BE49-F238E27FC236}">
                <a16:creationId xmlns:a16="http://schemas.microsoft.com/office/drawing/2014/main" id="{35D5C610-92BF-4ACA-BD6F-9E763AC912C3}"/>
              </a:ext>
            </a:extLst>
          </p:cNvPr>
          <p:cNvSpPr txBox="1"/>
          <p:nvPr/>
        </p:nvSpPr>
        <p:spPr>
          <a:xfrm>
            <a:off x="390438" y="5517232"/>
            <a:ext cx="11466117" cy="72621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/>
          </a:p>
        </p:txBody>
      </p:sp>
      <p:pic>
        <p:nvPicPr>
          <p:cNvPr id="47" name="Picture 46">
            <a:extLst>
              <a:ext uri="{FF2B5EF4-FFF2-40B4-BE49-F238E27FC236}">
                <a16:creationId xmlns:a16="http://schemas.microsoft.com/office/drawing/2014/main" id="{A6F9B256-6972-4B30-AD3F-FDD6C64A23E5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391" y="5572343"/>
            <a:ext cx="1551182" cy="648723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48" name="Picture 47">
            <a:extLst>
              <a:ext uri="{FF2B5EF4-FFF2-40B4-BE49-F238E27FC236}">
                <a16:creationId xmlns:a16="http://schemas.microsoft.com/office/drawing/2014/main" id="{F5B25BE4-E4C9-446B-843A-99590BFBDAE0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59549" y="5560631"/>
            <a:ext cx="1302192" cy="6269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9" name="Picture 48">
            <a:extLst>
              <a:ext uri="{FF2B5EF4-FFF2-40B4-BE49-F238E27FC236}">
                <a16:creationId xmlns:a16="http://schemas.microsoft.com/office/drawing/2014/main" id="{9A162FAA-1BA1-4CAD-90C8-EA624DFEF9AF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02283" y="5572343"/>
            <a:ext cx="983594" cy="640080"/>
          </a:xfrm>
          <a:prstGeom prst="rect">
            <a:avLst/>
          </a:prstGeom>
        </p:spPr>
      </p:pic>
      <p:pic>
        <p:nvPicPr>
          <p:cNvPr id="50" name="Picture 49">
            <a:extLst>
              <a:ext uri="{FF2B5EF4-FFF2-40B4-BE49-F238E27FC236}">
                <a16:creationId xmlns:a16="http://schemas.microsoft.com/office/drawing/2014/main" id="{D5B0FEDA-D1C1-463A-95BF-B7DAC8FE278D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05" t="11250" r="6225" b="10001"/>
          <a:stretch/>
        </p:blipFill>
        <p:spPr>
          <a:xfrm>
            <a:off x="4972751" y="5565974"/>
            <a:ext cx="993246" cy="640080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52" name="Picture 51">
            <a:extLst>
              <a:ext uri="{FF2B5EF4-FFF2-40B4-BE49-F238E27FC236}">
                <a16:creationId xmlns:a16="http://schemas.microsoft.com/office/drawing/2014/main" id="{5786B6B1-4A82-437B-8B0F-4445B9D4CDE4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4313" y="5550094"/>
            <a:ext cx="1807908" cy="640080"/>
          </a:xfrm>
          <a:prstGeom prst="rect">
            <a:avLst/>
          </a:prstGeom>
        </p:spPr>
      </p:pic>
      <p:pic>
        <p:nvPicPr>
          <p:cNvPr id="53" name="Picture 52">
            <a:extLst>
              <a:ext uri="{FF2B5EF4-FFF2-40B4-BE49-F238E27FC236}">
                <a16:creationId xmlns:a16="http://schemas.microsoft.com/office/drawing/2014/main" id="{681B5742-71F9-4313-A343-B42421E146DC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1028209" y="5641821"/>
            <a:ext cx="601024" cy="640080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54" name="Rectangle 53">
            <a:extLst>
              <a:ext uri="{FF2B5EF4-FFF2-40B4-BE49-F238E27FC236}">
                <a16:creationId xmlns:a16="http://schemas.microsoft.com/office/drawing/2014/main" id="{233FF6E1-7024-4633-94D1-8097A4DFBEE6}"/>
              </a:ext>
            </a:extLst>
          </p:cNvPr>
          <p:cNvSpPr/>
          <p:nvPr/>
        </p:nvSpPr>
        <p:spPr>
          <a:xfrm>
            <a:off x="9295016" y="5879375"/>
            <a:ext cx="1664045" cy="338554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sng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Calibri"/>
                <a:cs typeface="Times New Roman"/>
                <a:hlinkClick r:id="rId11"/>
              </a:rPr>
              <a:t>http://cern.ch/fcc</a:t>
            </a: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29" name="Picture 28" descr="Logo, company name&#10;&#10;Description automatically generated">
            <a:extLst>
              <a:ext uri="{FF2B5EF4-FFF2-40B4-BE49-F238E27FC236}">
                <a16:creationId xmlns:a16="http://schemas.microsoft.com/office/drawing/2014/main" id="{F6746534-C50C-49B2-8C3C-AA2A4BC3D522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92472" y="5496734"/>
            <a:ext cx="1191835" cy="7350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563725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874B181A-ACC1-4BAB-B7AB-BDDD2F991200}"/>
              </a:ext>
            </a:extLst>
          </p:cNvPr>
          <p:cNvSpPr txBox="1">
            <a:spLocks/>
          </p:cNvSpPr>
          <p:nvPr/>
        </p:nvSpPr>
        <p:spPr>
          <a:xfrm>
            <a:off x="-28930" y="0"/>
            <a:ext cx="12192000" cy="1008112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+mj-cs"/>
              </a:rPr>
              <a:t>          FCC-</a:t>
            </a:r>
            <a:r>
              <a:rPr kumimoji="0" lang="en-US" altLang="en-US" sz="3600" b="1" i="0" u="none" strike="noStrike" kern="1200" cap="none" spc="0" normalizeH="0" baseline="0" noProof="0" dirty="0" err="1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+mj-cs"/>
              </a:rPr>
              <a:t>ee</a:t>
            </a:r>
            <a:r>
              <a:rPr kumimoji="0" lang="en-US" alt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+mj-cs"/>
              </a:rPr>
              <a:t> Machine Detector Interface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749669DC-47D8-4036-A847-BDB992F1C69E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226"/>
          <a:stretch/>
        </p:blipFill>
        <p:spPr>
          <a:xfrm>
            <a:off x="687975" y="3653673"/>
            <a:ext cx="4078686" cy="3172946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398206E1-EC29-4C5E-A1CE-25DA6E1AC15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98310" y="3472043"/>
            <a:ext cx="2482601" cy="3300991"/>
          </a:xfrm>
          <a:prstGeom prst="rect">
            <a:avLst/>
          </a:prstGeom>
        </p:spPr>
      </p:pic>
      <p:grpSp>
        <p:nvGrpSpPr>
          <p:cNvPr id="19" name="Group 18">
            <a:extLst>
              <a:ext uri="{FF2B5EF4-FFF2-40B4-BE49-F238E27FC236}">
                <a16:creationId xmlns:a16="http://schemas.microsoft.com/office/drawing/2014/main" id="{6271F349-E523-45FE-9BFE-776E7BB25BB7}"/>
              </a:ext>
            </a:extLst>
          </p:cNvPr>
          <p:cNvGrpSpPr/>
          <p:nvPr/>
        </p:nvGrpSpPr>
        <p:grpSpPr>
          <a:xfrm>
            <a:off x="39769" y="1027117"/>
            <a:ext cx="5934907" cy="2553888"/>
            <a:chOff x="1654734" y="779320"/>
            <a:chExt cx="5607369" cy="2553888"/>
          </a:xfrm>
        </p:grpSpPr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CD0E5411-0002-4C74-B0A3-AF5FE292B83B}"/>
                </a:ext>
              </a:extLst>
            </p:cNvPr>
            <p:cNvGrpSpPr/>
            <p:nvPr/>
          </p:nvGrpSpPr>
          <p:grpSpPr>
            <a:xfrm>
              <a:off x="1654734" y="779320"/>
              <a:ext cx="5607369" cy="2553888"/>
              <a:chOff x="1601230" y="749942"/>
              <a:chExt cx="5607369" cy="2553888"/>
            </a:xfrm>
          </p:grpSpPr>
          <p:pic>
            <p:nvPicPr>
              <p:cNvPr id="34" name="Content Placeholder 3">
                <a:extLst>
                  <a:ext uri="{FF2B5EF4-FFF2-40B4-BE49-F238E27FC236}">
                    <a16:creationId xmlns:a16="http://schemas.microsoft.com/office/drawing/2014/main" id="{1FA78632-6124-41ED-9088-E346031D430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601230" y="839899"/>
                <a:ext cx="5607369" cy="2463931"/>
              </a:xfrm>
              <a:prstGeom prst="rect">
                <a:avLst/>
              </a:prstGeom>
            </p:spPr>
          </p:pic>
          <p:sp>
            <p:nvSpPr>
              <p:cNvPr id="35" name="TextBox 13">
                <a:extLst>
                  <a:ext uri="{FF2B5EF4-FFF2-40B4-BE49-F238E27FC236}">
                    <a16:creationId xmlns:a16="http://schemas.microsoft.com/office/drawing/2014/main" id="{6F406C23-54A1-4326-B23D-A55CF995C181}"/>
                  </a:ext>
                </a:extLst>
              </p:cNvPr>
              <p:cNvSpPr txBox="1"/>
              <p:nvPr/>
            </p:nvSpPr>
            <p:spPr>
              <a:xfrm>
                <a:off x="3201524" y="1683439"/>
                <a:ext cx="987068" cy="276999"/>
              </a:xfrm>
              <a:prstGeom prst="rect">
                <a:avLst/>
              </a:prstGeom>
              <a:noFill/>
              <a:ln w="57150">
                <a:noFill/>
              </a:ln>
            </p:spPr>
            <p:txBody>
              <a:bodyPr wrap="square" rtlCol="0">
                <a:spAutoFit/>
              </a:bodyPr>
              <a:lstStyle>
                <a:defPPr>
                  <a:defRPr lang="it-IT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378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200" b="1" i="0" u="none" strike="noStrike" kern="1200" cap="none" spc="0" normalizeH="0" baseline="0" noProof="0" err="1">
                    <a:ln>
                      <a:noFill/>
                    </a:ln>
                    <a:solidFill>
                      <a:prstClr val="black">
                        <a:lumMod val="65000"/>
                        <a:lumOff val="35000"/>
                      </a:prstClr>
                    </a:solidFill>
                    <a:effectLst/>
                    <a:uLnTx/>
                    <a:uFillTx/>
                    <a:latin typeface="Calibri"/>
                    <a:ea typeface="ＭＳ Ｐゴシック" charset="0"/>
                    <a:cs typeface="+mn-cs"/>
                  </a:rPr>
                  <a:t>Lumical</a:t>
                </a:r>
                <a:endParaRPr kumimoji="0" lang="en-GB" sz="1200" b="1" i="0" u="none" strike="noStrike" kern="1200" cap="none" spc="0" normalizeH="0" baseline="0" noProof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Calibri"/>
                  <a:ea typeface="ＭＳ Ｐゴシック" charset="0"/>
                  <a:cs typeface="+mn-cs"/>
                </a:endParaRPr>
              </a:p>
            </p:txBody>
          </p:sp>
          <p:sp>
            <p:nvSpPr>
              <p:cNvPr id="36" name="TextBox 17">
                <a:extLst>
                  <a:ext uri="{FF2B5EF4-FFF2-40B4-BE49-F238E27FC236}">
                    <a16:creationId xmlns:a16="http://schemas.microsoft.com/office/drawing/2014/main" id="{38F46041-8B32-4FC7-A41B-56144B4C3286}"/>
                  </a:ext>
                </a:extLst>
              </p:cNvPr>
              <p:cNvSpPr txBox="1"/>
              <p:nvPr/>
            </p:nvSpPr>
            <p:spPr>
              <a:xfrm>
                <a:off x="3721153" y="1253893"/>
                <a:ext cx="1475371" cy="461665"/>
              </a:xfrm>
              <a:prstGeom prst="rect">
                <a:avLst/>
              </a:prstGeom>
              <a:noFill/>
              <a:ln w="57150">
                <a:noFill/>
              </a:ln>
            </p:spPr>
            <p:txBody>
              <a:bodyPr wrap="square" rtlCol="0">
                <a:spAutoFit/>
              </a:bodyPr>
              <a:lstStyle>
                <a:defPPr>
                  <a:defRPr lang="it-IT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378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200" b="1" i="0" u="none" strike="noStrike" kern="1200" cap="none" spc="0" normalizeH="0" baseline="0" noProof="0">
                    <a:ln>
                      <a:noFill/>
                    </a:ln>
                    <a:solidFill>
                      <a:srgbClr val="7030A0"/>
                    </a:solidFill>
                    <a:effectLst/>
                    <a:uLnTx/>
                    <a:uFillTx/>
                    <a:latin typeface="Calibri"/>
                    <a:ea typeface="ＭＳ Ｐゴシック" charset="0"/>
                    <a:cs typeface="+mn-cs"/>
                  </a:rPr>
                  <a:t>Compensating solenoid</a:t>
                </a:r>
              </a:p>
            </p:txBody>
          </p:sp>
          <p:sp>
            <p:nvSpPr>
              <p:cNvPr id="37" name="TextBox 18">
                <a:extLst>
                  <a:ext uri="{FF2B5EF4-FFF2-40B4-BE49-F238E27FC236}">
                    <a16:creationId xmlns:a16="http://schemas.microsoft.com/office/drawing/2014/main" id="{CCB825BB-083B-4038-B672-D06C701E8E23}"/>
                  </a:ext>
                </a:extLst>
              </p:cNvPr>
              <p:cNvSpPr txBox="1"/>
              <p:nvPr/>
            </p:nvSpPr>
            <p:spPr>
              <a:xfrm>
                <a:off x="5010494" y="749942"/>
                <a:ext cx="1251796" cy="461665"/>
              </a:xfrm>
              <a:prstGeom prst="rect">
                <a:avLst/>
              </a:prstGeom>
              <a:noFill/>
              <a:ln w="57150">
                <a:noFill/>
              </a:ln>
            </p:spPr>
            <p:txBody>
              <a:bodyPr wrap="square" rtlCol="0">
                <a:spAutoFit/>
              </a:bodyPr>
              <a:lstStyle>
                <a:defPPr>
                  <a:defRPr lang="it-IT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378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200" b="1" i="0" u="none" strike="noStrike" kern="1200" cap="none" spc="0" normalizeH="0" baseline="0" noProof="0">
                    <a:ln>
                      <a:noFill/>
                    </a:ln>
                    <a:solidFill>
                      <a:srgbClr val="0070C0"/>
                    </a:solidFill>
                    <a:effectLst/>
                    <a:uLnTx/>
                    <a:uFillTx/>
                    <a:latin typeface="Calibri"/>
                    <a:ea typeface="ＭＳ Ｐゴシック" charset="0"/>
                    <a:cs typeface="+mn-cs"/>
                  </a:rPr>
                  <a:t>screening</a:t>
                </a:r>
              </a:p>
              <a:p>
                <a:pPr marL="0" marR="0" lvl="0" indent="0" algn="ctr" defTabSz="914378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200" b="1" i="0" u="none" strike="noStrike" kern="1200" cap="none" spc="0" normalizeH="0" baseline="0" noProof="0">
                    <a:ln>
                      <a:noFill/>
                    </a:ln>
                    <a:solidFill>
                      <a:srgbClr val="0070C0"/>
                    </a:solidFill>
                    <a:effectLst/>
                    <a:uLnTx/>
                    <a:uFillTx/>
                    <a:latin typeface="Calibri"/>
                    <a:ea typeface="ＭＳ Ｐゴシック" charset="0"/>
                    <a:cs typeface="+mn-cs"/>
                  </a:rPr>
                  <a:t> solenoid</a:t>
                </a:r>
              </a:p>
            </p:txBody>
          </p:sp>
          <p:sp>
            <p:nvSpPr>
              <p:cNvPr id="38" name="TextBox 11">
                <a:extLst>
                  <a:ext uri="{FF2B5EF4-FFF2-40B4-BE49-F238E27FC236}">
                    <a16:creationId xmlns:a16="http://schemas.microsoft.com/office/drawing/2014/main" id="{BB17D7C5-FB39-441A-8ADE-690502ADF0B8}"/>
                  </a:ext>
                </a:extLst>
              </p:cNvPr>
              <p:cNvSpPr txBox="1"/>
              <p:nvPr/>
            </p:nvSpPr>
            <p:spPr>
              <a:xfrm rot="20614176">
                <a:off x="5860031" y="1255090"/>
                <a:ext cx="982986" cy="338554"/>
              </a:xfrm>
              <a:prstGeom prst="rect">
                <a:avLst/>
              </a:prstGeom>
              <a:noFill/>
              <a:ln w="12700">
                <a:noFill/>
              </a:ln>
            </p:spPr>
            <p:txBody>
              <a:bodyPr wrap="square" rtlCol="0">
                <a:spAutoFit/>
              </a:bodyPr>
              <a:lstStyle>
                <a:defPPr>
                  <a:defRPr lang="it-IT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378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600" b="1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 charset="0"/>
                    <a:cs typeface="+mn-cs"/>
                  </a:rPr>
                  <a:t>FF quads</a:t>
                </a:r>
              </a:p>
            </p:txBody>
          </p:sp>
        </p:grpSp>
        <p:sp>
          <p:nvSpPr>
            <p:cNvPr id="30" name="TextBox 9">
              <a:extLst>
                <a:ext uri="{FF2B5EF4-FFF2-40B4-BE49-F238E27FC236}">
                  <a16:creationId xmlns:a16="http://schemas.microsoft.com/office/drawing/2014/main" id="{1D2DF277-882D-4650-9EA3-45462438822A}"/>
                </a:ext>
              </a:extLst>
            </p:cNvPr>
            <p:cNvSpPr txBox="1"/>
            <p:nvPr/>
          </p:nvSpPr>
          <p:spPr>
            <a:xfrm rot="20020790">
              <a:off x="2431479" y="2148982"/>
              <a:ext cx="73945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it-IT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100 </a:t>
              </a:r>
              <a:r>
                <a:rPr kumimoji="0" lang="en-US" sz="1200" b="0" i="0" u="none" strike="noStrike" kern="1200" cap="none" spc="0" normalizeH="0" baseline="0" noProof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mrad</a:t>
              </a: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49B1F5B8-4EB9-4FB2-9CEE-E9CD8888B895}"/>
                </a:ext>
              </a:extLst>
            </p:cNvPr>
            <p:cNvCxnSpPr/>
            <p:nvPr/>
          </p:nvCxnSpPr>
          <p:spPr>
            <a:xfrm flipV="1">
              <a:off x="2247096" y="2051222"/>
              <a:ext cx="1418742" cy="651372"/>
            </a:xfrm>
            <a:prstGeom prst="line">
              <a:avLst/>
            </a:prstGeom>
            <a:noFill/>
            <a:ln w="9525" cap="flat" cmpd="sng" algn="ctr">
              <a:solidFill>
                <a:sysClr val="windowText" lastClr="000000"/>
              </a:solidFill>
              <a:prstDash val="dash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sp>
          <p:nvSpPr>
            <p:cNvPr id="32" name="TextBox 25">
              <a:extLst>
                <a:ext uri="{FF2B5EF4-FFF2-40B4-BE49-F238E27FC236}">
                  <a16:creationId xmlns:a16="http://schemas.microsoft.com/office/drawing/2014/main" id="{AA8F846D-3FC7-4912-8026-C8F0C19EA817}"/>
                </a:ext>
              </a:extLst>
            </p:cNvPr>
            <p:cNvSpPr txBox="1"/>
            <p:nvPr/>
          </p:nvSpPr>
          <p:spPr>
            <a:xfrm>
              <a:off x="2068333" y="2778428"/>
              <a:ext cx="403018" cy="27699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>
              <a:defPPr>
                <a:defRPr lang="it-IT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IP</a:t>
              </a:r>
            </a:p>
          </p:txBody>
        </p:sp>
        <p:sp>
          <p:nvSpPr>
            <p:cNvPr id="33" name="5-Point Star 26">
              <a:extLst>
                <a:ext uri="{FF2B5EF4-FFF2-40B4-BE49-F238E27FC236}">
                  <a16:creationId xmlns:a16="http://schemas.microsoft.com/office/drawing/2014/main" id="{F886F088-9C74-4AC7-9E94-D7306F318B35}"/>
                </a:ext>
              </a:extLst>
            </p:cNvPr>
            <p:cNvSpPr/>
            <p:nvPr/>
          </p:nvSpPr>
          <p:spPr>
            <a:xfrm>
              <a:off x="2108886" y="2609859"/>
              <a:ext cx="189470" cy="193283"/>
            </a:xfrm>
            <a:prstGeom prst="star5">
              <a:avLst/>
            </a:prstGeom>
            <a:solidFill>
              <a:srgbClr val="FFFD78"/>
            </a:solidFill>
            <a:ln w="9525" cap="flat" cmpd="sng" algn="ctr">
              <a:solidFill>
                <a:srgbClr val="4F81BD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>
              <a:defPPr>
                <a:defRPr lang="it-IT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pic>
        <p:nvPicPr>
          <p:cNvPr id="40" name="Content Placeholder 3">
            <a:extLst>
              <a:ext uri="{FF2B5EF4-FFF2-40B4-BE49-F238E27FC236}">
                <a16:creationId xmlns:a16="http://schemas.microsoft.com/office/drawing/2014/main" id="{F4736A1A-9F45-4442-ABFC-184D19F42891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39048" y="1008112"/>
            <a:ext cx="3241863" cy="2463931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AD309430-164C-49AA-B476-DB405EB2DE85}"/>
              </a:ext>
            </a:extLst>
          </p:cNvPr>
          <p:cNvSpPr txBox="1"/>
          <p:nvPr/>
        </p:nvSpPr>
        <p:spPr>
          <a:xfrm>
            <a:off x="6731901" y="3563716"/>
            <a:ext cx="2638928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prototype Q1</a:t>
            </a:r>
          </a:p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canted cosine theta</a:t>
            </a:r>
          </a:p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with fringe field</a:t>
            </a:r>
          </a:p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correction,</a:t>
            </a:r>
          </a:p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using LHC SC cable</a:t>
            </a:r>
          </a:p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field measurement</a:t>
            </a:r>
          </a:p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at warm</a:t>
            </a: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80CE9A14-292C-4259-9F7B-FA21A6D75CB7}"/>
              </a:ext>
            </a:extLst>
          </p:cNvPr>
          <p:cNvSpPr txBox="1"/>
          <p:nvPr/>
        </p:nvSpPr>
        <p:spPr>
          <a:xfrm>
            <a:off x="5650077" y="1093517"/>
            <a:ext cx="2692661" cy="19082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challenging integration:</a:t>
            </a:r>
          </a:p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 T detector solenoid,</a:t>
            </a:r>
          </a:p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luminosity monitor </a:t>
            </a:r>
          </a:p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(Bhabha scattering),</a:t>
            </a:r>
          </a:p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compensation &amp; </a:t>
            </a:r>
          </a:p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shielding solenoids </a:t>
            </a: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3AC1FB4A-5CE3-49BF-B327-2F843C1AB693}"/>
              </a:ext>
            </a:extLst>
          </p:cNvPr>
          <p:cNvSpPr txBox="1"/>
          <p:nvPr/>
        </p:nvSpPr>
        <p:spPr>
          <a:xfrm>
            <a:off x="4766661" y="3855969"/>
            <a:ext cx="1668727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narrow central chamber 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with 1 cm radius,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also avoids trapped modes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B7CF703E-5296-442D-BAE6-A5CFD6C7F6C1}"/>
              </a:ext>
            </a:extLst>
          </p:cNvPr>
          <p:cNvSpPr txBox="1"/>
          <p:nvPr/>
        </p:nvSpPr>
        <p:spPr>
          <a:xfrm>
            <a:off x="7454964" y="6254280"/>
            <a:ext cx="15265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highlight>
                  <a:srgbClr val="FFFF00"/>
                </a:highlight>
                <a:uLnTx/>
                <a:uFillTx/>
                <a:latin typeface="Calibri" panose="020F0502020204030204"/>
                <a:ea typeface="+mn-ea"/>
                <a:cs typeface="+mn-cs"/>
              </a:rPr>
              <a:t>M. Koratzinos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highlight>
                <a:srgbClr val="FFFF00"/>
              </a:highlight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72006E39-F808-43F4-9380-309A674E043E}"/>
              </a:ext>
            </a:extLst>
          </p:cNvPr>
          <p:cNvSpPr txBox="1"/>
          <p:nvPr/>
        </p:nvSpPr>
        <p:spPr>
          <a:xfrm>
            <a:off x="4385817" y="2978199"/>
            <a:ext cx="163948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highlight>
                  <a:srgbClr val="FFFF00"/>
                </a:highlight>
                <a:uLnTx/>
                <a:uFillTx/>
                <a:latin typeface="Calibri" panose="020F0502020204030204"/>
                <a:ea typeface="+mn-ea"/>
                <a:cs typeface="+mn-cs"/>
              </a:rPr>
              <a:t>M. Boscolo,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highlight>
                  <a:srgbClr val="FFFF00"/>
                </a:highlight>
                <a:uLnTx/>
                <a:uFillTx/>
                <a:latin typeface="Calibri" panose="020F0502020204030204"/>
                <a:ea typeface="+mn-ea"/>
                <a:cs typeface="+mn-cs"/>
              </a:rPr>
              <a:t>A. Novokhatski,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highlight>
                  <a:srgbClr val="FFFF00"/>
                </a:highlight>
                <a:uLnTx/>
                <a:uFillTx/>
                <a:latin typeface="Calibri" panose="020F0502020204030204"/>
                <a:ea typeface="+mn-ea"/>
                <a:cs typeface="+mn-cs"/>
              </a:rPr>
              <a:t>M. Sullivan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highlight>
                <a:srgbClr val="FFFF00"/>
              </a:highlight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174CBCB3-FEBA-4E82-BD36-A3CA75A3D22B}"/>
              </a:ext>
            </a:extLst>
          </p:cNvPr>
          <p:cNvSpPr txBox="1"/>
          <p:nvPr/>
        </p:nvSpPr>
        <p:spPr>
          <a:xfrm>
            <a:off x="154275" y="1193343"/>
            <a:ext cx="1767407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highlight>
                  <a:srgbClr val="FFFF00"/>
                </a:highlight>
                <a:uLnTx/>
                <a:uFillTx/>
                <a:latin typeface="Calibri" panose="020F0502020204030204"/>
                <a:ea typeface="+mn-ea"/>
                <a:cs typeface="+mn-cs"/>
              </a:rPr>
              <a:t>M. Dam,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highlight>
                  <a:srgbClr val="FFFF00"/>
                </a:highlight>
                <a:uLnTx/>
                <a:uFillTx/>
                <a:latin typeface="Calibri" panose="020F0502020204030204"/>
                <a:ea typeface="+mn-ea"/>
                <a:cs typeface="+mn-cs"/>
              </a:rPr>
              <a:t>A. Bogomyagkov,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highlight>
                  <a:srgbClr val="FFFF00"/>
                </a:highlight>
                <a:uLnTx/>
                <a:uFillTx/>
                <a:latin typeface="Calibri" panose="020F0502020204030204"/>
                <a:ea typeface="+mn-ea"/>
                <a:cs typeface="+mn-cs"/>
              </a:rPr>
              <a:t>E. Levichev,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highlight>
                  <a:srgbClr val="FFFF00"/>
                </a:highlight>
                <a:uLnTx/>
                <a:uFillTx/>
                <a:latin typeface="Calibri" panose="020F0502020204030204"/>
                <a:ea typeface="+mn-ea"/>
                <a:cs typeface="+mn-cs"/>
              </a:rPr>
              <a:t>M. Koratzinos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lphaUcPeriod"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highlight>
                <a:srgbClr val="FFFF00"/>
              </a:highlight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5" name="Picture 24" descr="A picture containing icon&#10;&#10;Description automatically generated">
            <a:extLst>
              <a:ext uri="{FF2B5EF4-FFF2-40B4-BE49-F238E27FC236}">
                <a16:creationId xmlns:a16="http://schemas.microsoft.com/office/drawing/2014/main" id="{C4B10A88-859F-4EF7-89D4-2044531FAC2B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275" y="187818"/>
            <a:ext cx="1935386" cy="6542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43988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itle 1">
            <a:extLst>
              <a:ext uri="{FF2B5EF4-FFF2-40B4-BE49-F238E27FC236}">
                <a16:creationId xmlns:a16="http://schemas.microsoft.com/office/drawing/2014/main" id="{D3B2AE68-57FB-4568-A3E5-167B90EA2687}"/>
              </a:ext>
            </a:extLst>
          </p:cNvPr>
          <p:cNvSpPr txBox="1">
            <a:spLocks/>
          </p:cNvSpPr>
          <p:nvPr/>
        </p:nvSpPr>
        <p:spPr>
          <a:xfrm>
            <a:off x="0" y="-46679"/>
            <a:ext cx="12192000" cy="767225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marR="0" lvl="0" indent="0" algn="ctr" defTabSz="914400" fontAlgn="auto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1" i="0" u="none" strike="noStrike" kern="0" cap="none" spc="0" normalizeH="0" baseline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defRPr>
            </a:lvl1pPr>
          </a:lstStyle>
          <a:p>
            <a:r>
              <a:rPr lang="en-US" sz="3200" dirty="0"/>
              <a:t>                 </a:t>
            </a:r>
            <a:r>
              <a:rPr lang="en-GB" sz="3200" dirty="0"/>
              <a:t>FCC </a:t>
            </a:r>
            <a:r>
              <a:rPr lang="en-GB" sz="3200" dirty="0" err="1"/>
              <a:t>hh</a:t>
            </a:r>
            <a:r>
              <a:rPr lang="en-GB" sz="3200" dirty="0"/>
              <a:t> basic design choices</a:t>
            </a:r>
          </a:p>
        </p:txBody>
      </p:sp>
      <p:pic>
        <p:nvPicPr>
          <p:cNvPr id="32" name="Picture 31" descr="layout_c.pdf">
            <a:extLst>
              <a:ext uri="{FF2B5EF4-FFF2-40B4-BE49-F238E27FC236}">
                <a16:creationId xmlns:a16="http://schemas.microsoft.com/office/drawing/2014/main" id="{D5E4771C-A92C-49EE-B495-6D44DCEE275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368" y="851371"/>
            <a:ext cx="5040560" cy="5250583"/>
          </a:xfrm>
          <a:prstGeom prst="rect">
            <a:avLst/>
          </a:prstGeom>
        </p:spPr>
      </p:pic>
      <p:sp>
        <p:nvSpPr>
          <p:cNvPr id="33" name="TextBox 32">
            <a:extLst>
              <a:ext uri="{FF2B5EF4-FFF2-40B4-BE49-F238E27FC236}">
                <a16:creationId xmlns:a16="http://schemas.microsoft.com/office/drawing/2014/main" id="{3A246ECC-10BC-4F4B-B1C8-97B5F70F0762}"/>
              </a:ext>
            </a:extLst>
          </p:cNvPr>
          <p:cNvSpPr txBox="1"/>
          <p:nvPr/>
        </p:nvSpPr>
        <p:spPr>
          <a:xfrm>
            <a:off x="5534025" y="871761"/>
            <a:ext cx="6538639" cy="52322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defTabSz="457200"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r>
              <a:rPr lang="de-DE" sz="2400" b="1" dirty="0">
                <a:solidFill>
                  <a:srgbClr val="002060"/>
                </a:solidFill>
                <a:latin typeface="Calibri" panose="020F0502020204030204"/>
              </a:rPr>
              <a:t>dual aperture superconducting magnets</a:t>
            </a:r>
          </a:p>
          <a:p>
            <a:pPr marL="285750" indent="-285750" defTabSz="457200"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r>
              <a:rPr lang="en-GB" sz="2400" b="1" dirty="0">
                <a:solidFill>
                  <a:srgbClr val="002060"/>
                </a:solidFill>
                <a:latin typeface="Calibri" panose="020F0502020204030204"/>
              </a:rPr>
              <a:t>two high-luminosity experiments (A &amp; G)</a:t>
            </a:r>
          </a:p>
          <a:p>
            <a:pPr marL="285750" indent="-285750" defTabSz="457200"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r>
              <a:rPr lang="en-GB" sz="2400" b="1" dirty="0">
                <a:solidFill>
                  <a:srgbClr val="002060"/>
                </a:solidFill>
                <a:latin typeface="Calibri" panose="020F0502020204030204"/>
              </a:rPr>
              <a:t>two other experiments (L &amp; B)</a:t>
            </a:r>
            <a:r>
              <a:rPr lang="en-GB" sz="2400" dirty="0">
                <a:solidFill>
                  <a:srgbClr val="002060"/>
                </a:solidFill>
                <a:latin typeface="Calibri" panose="020F0502020204030204"/>
              </a:rPr>
              <a:t> combined with </a:t>
            </a:r>
            <a:r>
              <a:rPr lang="de-DE" sz="2400" b="1" dirty="0">
                <a:solidFill>
                  <a:srgbClr val="002060"/>
                </a:solidFill>
                <a:latin typeface="Calibri" panose="020F0502020204030204"/>
              </a:rPr>
              <a:t>injection upstream </a:t>
            </a:r>
            <a:r>
              <a:rPr lang="de-DE" sz="2400" dirty="0">
                <a:solidFill>
                  <a:srgbClr val="002060"/>
                </a:solidFill>
                <a:latin typeface="Calibri" panose="020F0502020204030204"/>
              </a:rPr>
              <a:t>of experiments</a:t>
            </a:r>
          </a:p>
          <a:p>
            <a:pPr marL="342900" indent="-342900" defTabSz="457200">
              <a:buFont typeface="Arial"/>
              <a:buChar char="•"/>
              <a:defRPr/>
            </a:pPr>
            <a:r>
              <a:rPr lang="en-GB" sz="2400" b="1" dirty="0">
                <a:solidFill>
                  <a:srgbClr val="002060"/>
                </a:solidFill>
                <a:latin typeface="Calibri" panose="020F0502020204030204"/>
              </a:rPr>
              <a:t>two collimation insertions</a:t>
            </a:r>
          </a:p>
          <a:p>
            <a:pPr marL="800100" lvl="1" indent="-342900" defTabSz="457200">
              <a:buFont typeface="Arial"/>
              <a:buChar char="•"/>
              <a:defRPr/>
            </a:pPr>
            <a:r>
              <a:rPr lang="en-GB" sz="2400" dirty="0" err="1">
                <a:solidFill>
                  <a:srgbClr val="002060"/>
                </a:solidFill>
                <a:latin typeface="Calibri" panose="020F0502020204030204"/>
              </a:rPr>
              <a:t>betatron</a:t>
            </a:r>
            <a:r>
              <a:rPr lang="en-GB" sz="2400" dirty="0">
                <a:solidFill>
                  <a:srgbClr val="002060"/>
                </a:solidFill>
                <a:latin typeface="Calibri" panose="020F0502020204030204"/>
              </a:rPr>
              <a:t> cleaning (J)</a:t>
            </a:r>
          </a:p>
          <a:p>
            <a:pPr marL="800100" lvl="1" indent="-342900" defTabSz="457200">
              <a:spcAft>
                <a:spcPts val="1200"/>
              </a:spcAft>
              <a:buFont typeface="Arial"/>
              <a:buChar char="•"/>
              <a:defRPr/>
            </a:pPr>
            <a:r>
              <a:rPr lang="en-GB" sz="2400" dirty="0">
                <a:solidFill>
                  <a:srgbClr val="002060"/>
                </a:solidFill>
                <a:latin typeface="Calibri" panose="020F0502020204030204"/>
              </a:rPr>
              <a:t>momentum cleaning (F)</a:t>
            </a:r>
          </a:p>
          <a:p>
            <a:pPr marL="342900" indent="-342900" defTabSz="457200">
              <a:spcAft>
                <a:spcPts val="1200"/>
              </a:spcAft>
              <a:buFont typeface="Arial"/>
              <a:buChar char="•"/>
              <a:defRPr/>
            </a:pPr>
            <a:r>
              <a:rPr lang="en-GB" sz="2400" b="1" dirty="0">
                <a:solidFill>
                  <a:srgbClr val="002060"/>
                </a:solidFill>
                <a:latin typeface="Calibri" panose="020F0502020204030204"/>
              </a:rPr>
              <a:t>extraction/dump insertion (D)</a:t>
            </a:r>
          </a:p>
          <a:p>
            <a:pPr marL="342900" indent="-342900" defTabSz="457200">
              <a:spcAft>
                <a:spcPts val="1200"/>
              </a:spcAft>
              <a:buFont typeface="Arial"/>
              <a:buChar char="•"/>
              <a:defRPr/>
            </a:pPr>
            <a:r>
              <a:rPr lang="en-GB" sz="2400" b="1" dirty="0">
                <a:solidFill>
                  <a:srgbClr val="002060"/>
                </a:solidFill>
                <a:latin typeface="Calibri" panose="020F0502020204030204"/>
              </a:rPr>
              <a:t>RF insertion (H)</a:t>
            </a:r>
          </a:p>
          <a:p>
            <a:pPr marL="342900" indent="-342900" defTabSz="457200">
              <a:spcAft>
                <a:spcPts val="1200"/>
              </a:spcAft>
              <a:buFont typeface="Arial"/>
              <a:buChar char="•"/>
              <a:defRPr/>
            </a:pPr>
            <a:r>
              <a:rPr lang="en-GB" sz="2400" b="1" dirty="0">
                <a:solidFill>
                  <a:srgbClr val="002060"/>
                </a:solidFill>
                <a:latin typeface="Calibri" panose="020F0502020204030204"/>
              </a:rPr>
              <a:t>Injection from LHC (~3 </a:t>
            </a:r>
            <a:r>
              <a:rPr lang="en-GB" sz="2400" b="1" dirty="0" err="1">
                <a:solidFill>
                  <a:srgbClr val="002060"/>
                </a:solidFill>
                <a:latin typeface="Calibri" panose="020F0502020204030204"/>
              </a:rPr>
              <a:t>TeV</a:t>
            </a:r>
            <a:r>
              <a:rPr lang="en-GB" sz="2400" b="1" dirty="0">
                <a:solidFill>
                  <a:srgbClr val="002060"/>
                </a:solidFill>
                <a:latin typeface="Calibri" panose="020F0502020204030204"/>
              </a:rPr>
              <a:t>) or </a:t>
            </a:r>
            <a:r>
              <a:rPr lang="en-GB" sz="2400" b="1" dirty="0" err="1">
                <a:solidFill>
                  <a:srgbClr val="002060"/>
                </a:solidFill>
                <a:latin typeface="Calibri" panose="020F0502020204030204"/>
              </a:rPr>
              <a:t>scSPS</a:t>
            </a:r>
            <a:r>
              <a:rPr lang="en-GB" sz="2400" b="1" dirty="0">
                <a:solidFill>
                  <a:srgbClr val="002060"/>
                </a:solidFill>
                <a:latin typeface="Calibri" panose="020F0502020204030204"/>
              </a:rPr>
              <a:t> (~1.2 </a:t>
            </a:r>
            <a:r>
              <a:rPr lang="en-GB" sz="2400" b="1" dirty="0" err="1">
                <a:solidFill>
                  <a:srgbClr val="002060"/>
                </a:solidFill>
                <a:latin typeface="Calibri" panose="020F0502020204030204"/>
              </a:rPr>
              <a:t>TeV</a:t>
            </a:r>
            <a:r>
              <a:rPr lang="en-GB" sz="2400" b="1" dirty="0">
                <a:solidFill>
                  <a:srgbClr val="002060"/>
                </a:solidFill>
                <a:latin typeface="Calibri" panose="020F0502020204030204"/>
              </a:rPr>
              <a:t>)</a:t>
            </a:r>
          </a:p>
          <a:p>
            <a:pPr marL="342900" indent="-342900" defTabSz="457200">
              <a:spcAft>
                <a:spcPts val="1200"/>
              </a:spcAft>
              <a:buFont typeface="Arial"/>
              <a:buChar char="•"/>
              <a:defRPr/>
            </a:pPr>
            <a:r>
              <a:rPr lang="en-GB" sz="2400" b="1" dirty="0">
                <a:solidFill>
                  <a:srgbClr val="002060"/>
                </a:solidFill>
                <a:latin typeface="Calibri" panose="020F0502020204030204"/>
              </a:rPr>
              <a:t>Alternative layouts under study</a:t>
            </a:r>
            <a:endParaRPr lang="de-DE" sz="2400" b="1" dirty="0">
              <a:solidFill>
                <a:srgbClr val="002060"/>
              </a:solidFill>
              <a:latin typeface="Calibri" panose="020F0502020204030204"/>
            </a:endParaRPr>
          </a:p>
        </p:txBody>
      </p:sp>
      <p:pic>
        <p:nvPicPr>
          <p:cNvPr id="7" name="Picture 6" descr="A picture containing icon&#10;&#10;Description automatically generated">
            <a:extLst>
              <a:ext uri="{FF2B5EF4-FFF2-40B4-BE49-F238E27FC236}">
                <a16:creationId xmlns:a16="http://schemas.microsoft.com/office/drawing/2014/main" id="{41565A8A-A2F7-4270-9BAE-0E423B44379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35" y="-30778"/>
            <a:ext cx="1935386" cy="6542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45962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-12231" y="772875"/>
          <a:ext cx="12167409" cy="5801952"/>
        </p:xfrm>
        <a:graphic>
          <a:graphicData uri="http://schemas.openxmlformats.org/drawingml/2006/table">
            <a:tbl>
              <a:tblPr firstRow="1" bandRow="1"/>
              <a:tblGrid>
                <a:gridCol w="481208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5618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54822">
                  <a:extLst>
                    <a:ext uri="{9D8B030D-6E8A-4147-A177-3AD203B41FA5}">
                      <a16:colId xmlns:a16="http://schemas.microsoft.com/office/drawing/2014/main" val="2863035795"/>
                    </a:ext>
                  </a:extLst>
                </a:gridCol>
                <a:gridCol w="2481371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662945">
                  <a:extLst>
                    <a:ext uri="{9D8B030D-6E8A-4147-A177-3AD203B41FA5}">
                      <a16:colId xmlns:a16="http://schemas.microsoft.com/office/drawing/2014/main" val="2362098517"/>
                    </a:ext>
                  </a:extLst>
                </a:gridCol>
              </a:tblGrid>
              <a:tr h="525896"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GB" sz="2000" b="1" dirty="0">
                          <a:solidFill>
                            <a:schemeClr val="bg1"/>
                          </a:solidFill>
                        </a:rPr>
                        <a:t>parameter</a:t>
                      </a:r>
                    </a:p>
                  </a:txBody>
                  <a:tcPr anchor="ctr">
                    <a:lnL w="12700" cmpd="sng">
                      <a:solidFill>
                        <a:srgbClr val="A26B2D"/>
                      </a:solidFill>
                    </a:lnL>
                    <a:lnR>
                      <a:noFill/>
                    </a:lnR>
                    <a:lnT w="12700" cmpd="sng">
                      <a:solidFill>
                        <a:srgbClr val="A26B2D"/>
                      </a:solidFill>
                    </a:lnT>
                    <a:lnB w="12700" cmpd="sng">
                      <a:solidFill>
                        <a:srgbClr val="A26B2D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/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GB" sz="2000" b="1" dirty="0">
                          <a:solidFill>
                            <a:schemeClr val="bg1"/>
                          </a:solidFill>
                        </a:rPr>
                        <a:t>FCC-</a:t>
                      </a:r>
                      <a:r>
                        <a:rPr lang="en-GB" sz="2000" b="1" dirty="0" err="1">
                          <a:solidFill>
                            <a:schemeClr val="bg1"/>
                          </a:solidFill>
                        </a:rPr>
                        <a:t>hh</a:t>
                      </a:r>
                      <a:endParaRPr lang="en-GB" sz="20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mpd="sng">
                      <a:solidFill>
                        <a:srgbClr val="A26B2D"/>
                      </a:solidFill>
                    </a:lnT>
                    <a:lnB w="12700" cmpd="sng">
                      <a:solidFill>
                        <a:srgbClr val="A26B2D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de-AT" sz="2000" b="1" dirty="0">
                          <a:solidFill>
                            <a:schemeClr val="bg1"/>
                          </a:solidFill>
                        </a:rPr>
                        <a:t>HL-LHC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de-AT" sz="2000" b="1" dirty="0">
                          <a:solidFill>
                            <a:schemeClr val="bg1"/>
                          </a:solidFill>
                        </a:rPr>
                        <a:t>LHC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kumimoji="0" lang="en-GB" sz="1800" b="1" kern="120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collision energy </a:t>
                      </a:r>
                      <a:r>
                        <a:rPr kumimoji="0" lang="en-GB" sz="1800" b="1" kern="1200" dirty="0" err="1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cms</a:t>
                      </a:r>
                      <a:r>
                        <a:rPr kumimoji="0" lang="en-GB" sz="1800" b="1" kern="120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 [</a:t>
                      </a:r>
                      <a:r>
                        <a:rPr kumimoji="0" lang="en-GB" sz="1800" b="1" kern="1200" dirty="0" err="1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TeV</a:t>
                      </a:r>
                      <a:r>
                        <a:rPr kumimoji="0" lang="en-GB" sz="1800" b="1" kern="120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]</a:t>
                      </a:r>
                    </a:p>
                  </a:txBody>
                  <a:tcPr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A26B2D"/>
                      </a:solidFill>
                    </a:lnT>
                    <a:lnB w="12700" cmpd="sng">
                      <a:solidFill>
                        <a:srgbClr val="A26B2D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algn="ctr" rtl="0" eaLnBrk="1" latinLnBrk="0" hangingPunct="1"/>
                      <a:r>
                        <a:rPr kumimoji="0" lang="en-GB" sz="180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100</a:t>
                      </a: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A26B2D"/>
                      </a:solidFill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de-AT" sz="18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14</a:t>
                      </a: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de-AT" sz="18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14</a:t>
                      </a: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81093"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kumimoji="0" lang="en-GB" sz="1800" b="1" kern="120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dipole field [T]</a:t>
                      </a:r>
                    </a:p>
                  </a:txBody>
                  <a:tcPr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A26B2D"/>
                      </a:solidFill>
                    </a:lnT>
                    <a:lnB w="12700" cmpd="sng">
                      <a:solidFill>
                        <a:srgbClr val="A26B2D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0F0F0"/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16</a:t>
                      </a: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de-AT" sz="18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8.33</a:t>
                      </a: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de-AT" sz="18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8.33</a:t>
                      </a: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1552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AT" sz="1800" b="1" kern="120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circumference</a:t>
                      </a:r>
                      <a:r>
                        <a:rPr kumimoji="0" lang="de-AT" sz="1800" b="1" kern="1200" baseline="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GB" sz="18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[km]</a:t>
                      </a:r>
                      <a:endParaRPr kumimoji="0" lang="en-GB" sz="1800" b="1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de-AT" sz="180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97.75</a:t>
                      </a:r>
                      <a:endParaRPr kumimoji="0" lang="en-GB" sz="180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de-AT" sz="18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26.7</a:t>
                      </a: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de-AT" sz="18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26.7</a:t>
                      </a: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1552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kumimoji="0" lang="en-GB" sz="1800" b="1" kern="120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beam current [A]</a:t>
                      </a:r>
                    </a:p>
                  </a:txBody>
                  <a:tcPr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n-GB" sz="18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0.5</a:t>
                      </a: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de-AT" sz="18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1.1</a:t>
                      </a: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de-AT" sz="18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0.58</a:t>
                      </a: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kumimoji="0" lang="en-GB" sz="1800" b="1" kern="120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bunch intensity  [10</a:t>
                      </a:r>
                      <a:r>
                        <a:rPr kumimoji="0" lang="en-GB" sz="1800" b="1" kern="1200" baseline="3000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11</a:t>
                      </a:r>
                      <a:r>
                        <a:rPr kumimoji="0" lang="en-GB" sz="1800" b="1" kern="120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]</a:t>
                      </a:r>
                    </a:p>
                  </a:txBody>
                  <a:tcPr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n-GB" sz="180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GB" sz="1800" b="1" kern="120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1 </a:t>
                      </a:r>
                      <a:endParaRPr kumimoji="0" lang="en-GB" sz="180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n-GB" sz="18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2.2 </a:t>
                      </a: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n-US" sz="18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1.15</a:t>
                      </a:r>
                      <a:endParaRPr kumimoji="0" lang="en-GB" sz="18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A26B2D"/>
                      </a:solidFill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kumimoji="0" lang="en-GB" sz="1800" b="1" kern="120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bunch spacing  [ns]</a:t>
                      </a:r>
                    </a:p>
                  </a:txBody>
                  <a:tcPr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n-GB" sz="18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25</a:t>
                      </a: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GB" sz="18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25 </a:t>
                      </a: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n-GB" sz="18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25</a:t>
                      </a: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n-US" sz="18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25</a:t>
                      </a:r>
                      <a:endParaRPr kumimoji="0" lang="en-GB" sz="18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A26B2D"/>
                      </a:solidFill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kumimoji="0" lang="en-GB" sz="1800" b="1" kern="1200" dirty="0" err="1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synchr</a:t>
                      </a:r>
                      <a:r>
                        <a:rPr kumimoji="0" lang="en-GB" sz="1800" b="1" kern="120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. rad. power / ring [kW]</a:t>
                      </a:r>
                    </a:p>
                  </a:txBody>
                  <a:tcPr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n-GB" sz="180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2400</a:t>
                      </a: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n-GB" sz="18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7.3</a:t>
                      </a: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n-US" sz="18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3.6</a:t>
                      </a:r>
                      <a:endParaRPr kumimoji="0" lang="en-GB" sz="18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A26B2D"/>
                      </a:solidFill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99242539"/>
                  </a:ext>
                </a:extLst>
              </a:tr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kumimoji="0" lang="en-GB" sz="1800" b="1" kern="120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SR</a:t>
                      </a:r>
                      <a:r>
                        <a:rPr kumimoji="0" lang="en-GB" sz="1800" b="1" kern="1200" baseline="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 power / length [W/m/ap.]</a:t>
                      </a:r>
                      <a:endParaRPr kumimoji="0" lang="en-GB" sz="1800" b="1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n-US" sz="180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28.4</a:t>
                      </a:r>
                      <a:endParaRPr kumimoji="0" lang="en-GB" sz="180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n-US" sz="18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0.33</a:t>
                      </a:r>
                      <a:endParaRPr kumimoji="0" lang="en-GB" sz="18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n-US" sz="18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0.17</a:t>
                      </a:r>
                      <a:endParaRPr kumimoji="0" lang="en-GB" sz="18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A26B2D"/>
                      </a:solidFill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44200603"/>
                  </a:ext>
                </a:extLst>
              </a:tr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kumimoji="0" lang="en-GB" sz="1800" b="1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long. emit. damping time [h]</a:t>
                      </a:r>
                    </a:p>
                  </a:txBody>
                  <a:tcPr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n-US" sz="18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0.54</a:t>
                      </a:r>
                      <a:endParaRPr kumimoji="0" lang="en-GB" sz="18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n-US" sz="1800" b="1" kern="1200" baseline="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 12.9</a:t>
                      </a:r>
                      <a:endParaRPr kumimoji="0" lang="en-GB" sz="18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n-US" sz="18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12.9</a:t>
                      </a:r>
                      <a:endParaRPr kumimoji="0" lang="en-GB" sz="18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A26B2D"/>
                      </a:solidFill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13994486"/>
                  </a:ext>
                </a:extLst>
              </a:tr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AT" sz="1800" b="1" kern="120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beta*</a:t>
                      </a:r>
                      <a:r>
                        <a:rPr kumimoji="0" lang="de-AT" sz="1800" b="1" kern="1200" baseline="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GB" sz="18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[m]</a:t>
                      </a:r>
                      <a:endParaRPr kumimoji="0" lang="en-GB" sz="1800" b="1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de-AT" sz="18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1.1</a:t>
                      </a:r>
                      <a:endParaRPr kumimoji="0" lang="en-GB" sz="18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8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0.3</a:t>
                      </a:r>
                      <a:endParaRPr kumimoji="0" lang="en-GB" sz="18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AT" sz="18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0.15</a:t>
                      </a:r>
                      <a:r>
                        <a:rPr kumimoji="0" lang="de-AT" sz="1800" b="1" kern="1200" baseline="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 (min.)</a:t>
                      </a:r>
                      <a:endParaRPr kumimoji="0" lang="en-GB" sz="18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n-US" sz="18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0.55</a:t>
                      </a:r>
                      <a:endParaRPr kumimoji="0" lang="en-GB" sz="18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A26B2D"/>
                      </a:solidFill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39530520"/>
                  </a:ext>
                </a:extLst>
              </a:tr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1" kern="120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normalized emittance</a:t>
                      </a:r>
                      <a:r>
                        <a:rPr kumimoji="0" lang="en-US" sz="1800" b="1" kern="1200" baseline="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 [</a:t>
                      </a:r>
                      <a:r>
                        <a:rPr kumimoji="0" lang="en-US" sz="1800" b="1" kern="1200" baseline="0" dirty="0">
                          <a:solidFill>
                            <a:schemeClr val="dk1"/>
                          </a:solidFill>
                          <a:latin typeface="Symbol" panose="05050102010706020507" pitchFamily="18" charset="2"/>
                          <a:ea typeface="+mn-ea"/>
                          <a:cs typeface="+mn-cs"/>
                        </a:rPr>
                        <a:t>m</a:t>
                      </a:r>
                      <a:r>
                        <a:rPr kumimoji="0" lang="en-US" sz="1800" b="1" kern="1200" baseline="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m]</a:t>
                      </a:r>
                      <a:endParaRPr kumimoji="0" lang="en-GB" sz="1800" b="1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n-US" sz="18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2.2 </a:t>
                      </a:r>
                      <a:endParaRPr kumimoji="0" lang="en-GB" sz="18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2.5</a:t>
                      </a:r>
                      <a:endParaRPr kumimoji="0" lang="en-GB" sz="18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n-US" sz="18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3.75</a:t>
                      </a:r>
                      <a:endParaRPr kumimoji="0" lang="en-GB" sz="18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A26B2D"/>
                      </a:solidFill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74920261"/>
                  </a:ext>
                </a:extLst>
              </a:tr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kumimoji="0" lang="en-US" sz="1800" b="1" kern="120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peak luminosity [10</a:t>
                      </a:r>
                      <a:r>
                        <a:rPr kumimoji="0" lang="en-US" sz="1800" b="1" kern="1200" baseline="3000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34</a:t>
                      </a:r>
                      <a:r>
                        <a:rPr kumimoji="0" lang="en-US" sz="1800" b="1" kern="120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 cm</a:t>
                      </a:r>
                      <a:r>
                        <a:rPr kumimoji="0" lang="en-US" sz="1800" b="1" kern="1200" baseline="3000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-2</a:t>
                      </a:r>
                      <a:r>
                        <a:rPr kumimoji="0" lang="en-US" sz="1800" b="1" kern="120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s</a:t>
                      </a:r>
                      <a:r>
                        <a:rPr kumimoji="0" lang="en-US" sz="1800" b="1" kern="1200" baseline="3000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-1</a:t>
                      </a:r>
                      <a:r>
                        <a:rPr kumimoji="0" lang="en-US" sz="1800" b="1" kern="120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]</a:t>
                      </a:r>
                      <a:endParaRPr kumimoji="0" lang="en-GB" sz="1800" b="1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n-US" sz="180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5</a:t>
                      </a:r>
                      <a:endParaRPr kumimoji="0" lang="en-GB" sz="180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>
                          <a:solidFill>
                            <a:srgbClr val="FF0000"/>
                          </a:solidFill>
                        </a:rPr>
                        <a:t>30</a:t>
                      </a:r>
                      <a:endParaRPr kumimoji="0" lang="en-GB" sz="180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n-US" sz="1800" b="1" kern="120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5 (lev.)</a:t>
                      </a:r>
                      <a:endParaRPr kumimoji="0" lang="en-GB" sz="18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n-US" sz="18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1</a:t>
                      </a:r>
                      <a:endParaRPr kumimoji="0" lang="en-GB" sz="18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A26B2D"/>
                      </a:solidFill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59560122"/>
                  </a:ext>
                </a:extLst>
              </a:tr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kumimoji="0" lang="en-GB" sz="1800" b="1" kern="120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events/bunch crossing</a:t>
                      </a:r>
                    </a:p>
                  </a:txBody>
                  <a:tcPr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170</a:t>
                      </a: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1000</a:t>
                      </a: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n-GB" sz="18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132 </a:t>
                      </a: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n-US" sz="18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27</a:t>
                      </a:r>
                      <a:endParaRPr kumimoji="0" lang="en-GB" sz="18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A26B2D"/>
                      </a:solidFill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kumimoji="0" lang="en-GB" sz="1800" b="1" kern="120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stored energy/beam [GJ]</a:t>
                      </a:r>
                    </a:p>
                  </a:txBody>
                  <a:tcPr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8.4</a:t>
                      </a: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de-AT" sz="18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0.7</a:t>
                      </a:r>
                      <a:endParaRPr kumimoji="0" lang="en-GB" sz="18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n-US" sz="18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0.36</a:t>
                      </a:r>
                      <a:endParaRPr kumimoji="0" lang="en-GB" sz="18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A26B2D"/>
                      </a:solidFill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itle 1"/>
          <p:cNvSpPr txBox="1">
            <a:spLocks/>
          </p:cNvSpPr>
          <p:nvPr/>
        </p:nvSpPr>
        <p:spPr>
          <a:xfrm>
            <a:off x="0" y="-49765"/>
            <a:ext cx="12192000" cy="792407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8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         </a:t>
            </a: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FCC-</a:t>
            </a:r>
            <a:r>
              <a:rPr kumimoji="0" lang="en-US" sz="3600" b="1" i="0" u="none" strike="noStrike" kern="1200" cap="none" spc="0" normalizeH="0" baseline="0" noProof="0" dirty="0" err="1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hh</a:t>
            </a: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(pp) collider parameters (stage 2) </a:t>
            </a:r>
            <a:endParaRPr kumimoji="0" lang="en-US" sz="3600" b="1" i="0" u="none" strike="noStrike" kern="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Arial"/>
              <a:ea typeface="+mj-ea"/>
              <a:cs typeface="+mj-cs"/>
            </a:endParaRPr>
          </a:p>
        </p:txBody>
      </p:sp>
      <p:pic>
        <p:nvPicPr>
          <p:cNvPr id="8" name="Picture 7" descr="A picture containing icon&#10;&#10;Description automatically generated">
            <a:extLst>
              <a:ext uri="{FF2B5EF4-FFF2-40B4-BE49-F238E27FC236}">
                <a16:creationId xmlns:a16="http://schemas.microsoft.com/office/drawing/2014/main" id="{E4C8299B-0725-4215-BBB2-A1B59EB3505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35" y="-30778"/>
            <a:ext cx="1935386" cy="6542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437666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 txBox="1">
            <a:spLocks/>
          </p:cNvSpPr>
          <p:nvPr/>
        </p:nvSpPr>
        <p:spPr>
          <a:xfrm>
            <a:off x="0" y="0"/>
            <a:ext cx="12192000" cy="1008112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</a:t>
            </a:r>
            <a:r>
              <a:rPr lang="en-US" kern="0" dirty="0">
                <a:latin typeface="Arial" panose="020B0604020202020204" pitchFamily="34" charset="0"/>
                <a:cs typeface="Arial" panose="020B0604020202020204" pitchFamily="34" charset="0"/>
              </a:rPr>
              <a:t>w</a:t>
            </a:r>
            <a:r>
              <a:rPr kumimoji="0" lang="en-US" sz="3600" b="1" i="0" u="none" strike="noStrike" kern="0" cap="none" spc="0" normalizeH="0" baseline="0" noProof="0" dirty="0" err="1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orldwide</a:t>
            </a:r>
            <a:r>
              <a:rPr kumimoji="0" lang="en-US" sz="36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 FCC </a:t>
            </a: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Nb</a:t>
            </a:r>
            <a:r>
              <a:rPr kumimoji="0" lang="en-US" sz="3600" b="1" i="0" u="none" strike="noStrike" kern="1200" cap="none" spc="0" normalizeH="0" baseline="-2500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3</a:t>
            </a: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Sn program</a:t>
            </a:r>
            <a:endParaRPr kumimoji="0" lang="en-US" sz="1800" b="1" i="0" u="none" strike="noStrike" kern="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Arial"/>
              <a:ea typeface="+mj-ea"/>
              <a:cs typeface="+mj-cs"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240877B3-43DE-4EF7-8C76-994A8464CA2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9376" y="3296429"/>
            <a:ext cx="4762462" cy="2868875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40F29910-F164-4E4D-B5BC-FBFBB11A46BC}"/>
              </a:ext>
            </a:extLst>
          </p:cNvPr>
          <p:cNvSpPr/>
          <p:nvPr/>
        </p:nvSpPr>
        <p:spPr>
          <a:xfrm>
            <a:off x="93456" y="1052736"/>
            <a:ext cx="7802744" cy="1123384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2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Main </a:t>
            </a:r>
            <a:r>
              <a:rPr kumimoji="0" lang="fr-CH" sz="22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development</a:t>
            </a:r>
            <a:r>
              <a:rPr kumimoji="0" lang="fr-CH" sz="2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goal </a:t>
            </a:r>
            <a:r>
              <a:rPr kumimoji="0" lang="fr-CH" sz="22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is</a:t>
            </a:r>
            <a:r>
              <a:rPr kumimoji="0" lang="fr-CH" sz="2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fr-CH" sz="22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wire</a:t>
            </a:r>
            <a:r>
              <a:rPr kumimoji="0" lang="fr-CH" sz="2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performance </a:t>
            </a:r>
            <a:r>
              <a:rPr kumimoji="0" lang="fr-CH" sz="22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increase</a:t>
            </a:r>
            <a:r>
              <a:rPr kumimoji="0" lang="fr-CH" sz="2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: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CH" sz="20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J</a:t>
            </a:r>
            <a:r>
              <a:rPr kumimoji="0" lang="fr-CH" sz="2000" b="1" i="0" u="none" strike="noStrike" kern="1200" cap="none" spc="0" normalizeH="0" baseline="-2500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</a:t>
            </a:r>
            <a:r>
              <a:rPr kumimoji="0" lang="fr-CH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(16T, 4.2K) &gt; 1500 A/mm</a:t>
            </a:r>
            <a:r>
              <a:rPr kumimoji="0" lang="fr-CH" sz="2000" b="1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2 </a:t>
            </a:r>
            <a:r>
              <a:rPr kumimoji="0" lang="fr-CH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fr-CH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Wingdings" panose="05000000000000000000" pitchFamily="2" charset="2"/>
              </a:rPr>
              <a:t></a:t>
            </a:r>
            <a:r>
              <a:rPr kumimoji="0" lang="fr-CH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50% </a:t>
            </a:r>
            <a:r>
              <a:rPr kumimoji="0" lang="fr-CH" sz="20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increase</a:t>
            </a:r>
            <a:r>
              <a:rPr kumimoji="0" lang="fr-CH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fr-CH" sz="20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wrt</a:t>
            </a:r>
            <a:r>
              <a:rPr kumimoji="0" lang="fr-CH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HL-LHC </a:t>
            </a:r>
            <a:r>
              <a:rPr kumimoji="0" lang="fr-CH" sz="20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wire</a:t>
            </a:r>
            <a:r>
              <a:rPr kumimoji="0" lang="fr-CH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Reduction of coil &amp; magnet cross-section </a:t>
            </a:r>
            <a:endParaRPr kumimoji="0" lang="fr-CH" sz="20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20FCDC3B-CDC4-4599-9246-96F77D6D50F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62922" y="1105817"/>
            <a:ext cx="1524235" cy="1253206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8CC2DE62-A57E-4223-9283-703955897B69}"/>
              </a:ext>
            </a:extLst>
          </p:cNvPr>
          <p:cNvSpPr txBox="1"/>
          <p:nvPr/>
        </p:nvSpPr>
        <p:spPr>
          <a:xfrm>
            <a:off x="10835029" y="989217"/>
            <a:ext cx="997389" cy="45140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3150 mm</a:t>
            </a:r>
            <a:r>
              <a:rPr kumimoji="0" lang="en-GB" sz="1400" b="0" i="0" u="none" strike="noStrike" kern="1200" cap="none" spc="0" normalizeH="0" baseline="3000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2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400" b="0" i="0" u="none" strike="noStrike" kern="1200" cap="none" spc="0" normalizeH="0" baseline="3000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1D76138-940B-4F96-9163-D3C545BCD9E3}"/>
              </a:ext>
            </a:extLst>
          </p:cNvPr>
          <p:cNvSpPr txBox="1"/>
          <p:nvPr/>
        </p:nvSpPr>
        <p:spPr>
          <a:xfrm>
            <a:off x="9455864" y="1426963"/>
            <a:ext cx="12486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~1.7 times less SC</a:t>
            </a: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31767284-149F-4CC3-ADAA-C0D1BAB1726E}"/>
              </a:ext>
            </a:extLst>
          </p:cNvPr>
          <p:cNvCxnSpPr/>
          <p:nvPr/>
        </p:nvCxnSpPr>
        <p:spPr>
          <a:xfrm>
            <a:off x="9617620" y="1935250"/>
            <a:ext cx="726852" cy="5269"/>
          </a:xfrm>
          <a:prstGeom prst="straightConnector1">
            <a:avLst/>
          </a:prstGeom>
          <a:ln>
            <a:solidFill>
              <a:srgbClr val="00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56728703-1693-48E3-B00E-F93C84A6DA32}"/>
              </a:ext>
            </a:extLst>
          </p:cNvPr>
          <p:cNvSpPr txBox="1"/>
          <p:nvPr/>
        </p:nvSpPr>
        <p:spPr>
          <a:xfrm>
            <a:off x="8054871" y="2113692"/>
            <a:ext cx="124425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~10% margin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HL-LHC</a:t>
            </a:r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5D0DC2A7-4628-4A86-ACB1-1CDEC5A7C61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40216" y="1116249"/>
            <a:ext cx="1524235" cy="1253206"/>
          </a:xfrm>
          <a:prstGeom prst="rect">
            <a:avLst/>
          </a:prstGeom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424C22AC-B304-414D-A344-329685C07D17}"/>
              </a:ext>
            </a:extLst>
          </p:cNvPr>
          <p:cNvSpPr txBox="1"/>
          <p:nvPr/>
        </p:nvSpPr>
        <p:spPr>
          <a:xfrm>
            <a:off x="10764001" y="2069730"/>
            <a:ext cx="115076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~10% margin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FCC ultimate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D669540B-8BAD-4BFB-8B53-55EA90341BFC}"/>
              </a:ext>
            </a:extLst>
          </p:cNvPr>
          <p:cNvSpPr txBox="1"/>
          <p:nvPr/>
        </p:nvSpPr>
        <p:spPr>
          <a:xfrm>
            <a:off x="8400256" y="971741"/>
            <a:ext cx="99738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5400 mm</a:t>
            </a:r>
            <a:r>
              <a:rPr kumimoji="0" lang="en-GB" sz="1400" b="0" i="0" u="none" strike="noStrike" kern="1200" cap="none" spc="0" normalizeH="0" baseline="3000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2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65A3703B-9433-48A9-BCEE-7DB7F302AA74}"/>
              </a:ext>
            </a:extLst>
          </p:cNvPr>
          <p:cNvSpPr/>
          <p:nvPr/>
        </p:nvSpPr>
        <p:spPr>
          <a:xfrm>
            <a:off x="81703" y="2204864"/>
            <a:ext cx="5942289" cy="1015663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After 1-2 years development</a:t>
            </a: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, prototype Nb</a:t>
            </a:r>
            <a:r>
              <a:rPr kumimoji="0" lang="en-GB" sz="2000" b="1" i="0" u="none" strike="noStrike" kern="1200" cap="none" spc="0" normalizeH="0" baseline="-2500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3</a:t>
            </a: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Sn wires from several new industrial FCC partners already achieve HL-LHC </a:t>
            </a:r>
            <a:r>
              <a:rPr kumimoji="0" lang="en-GB" sz="2000" b="1" i="0" u="none" strike="noStrike" kern="1200" cap="none" spc="0" normalizeH="0" baseline="0" noProof="0" dirty="0" err="1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J</a:t>
            </a:r>
            <a:r>
              <a:rPr kumimoji="0" lang="en-GB" sz="2000" b="1" i="0" u="none" strike="noStrike" kern="1200" cap="none" spc="0" normalizeH="0" baseline="-25000" noProof="0" dirty="0" err="1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</a:t>
            </a: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performance</a:t>
            </a: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  <a:sym typeface="Symbol" panose="05050102010706020507" pitchFamily="18" charset="2"/>
            </a:endParaRP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1851C71F-FD50-49B5-B118-A12787950F9A}"/>
              </a:ext>
            </a:extLst>
          </p:cNvPr>
          <p:cNvSpPr/>
          <p:nvPr/>
        </p:nvSpPr>
        <p:spPr>
          <a:xfrm>
            <a:off x="6387598" y="2564904"/>
            <a:ext cx="5541050" cy="29854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FCC conductor development collaboration: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0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Bochvar</a:t>
            </a: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Institute </a:t>
            </a: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(production at </a:t>
            </a: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TVEL</a:t>
            </a: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), </a:t>
            </a: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Russia</a:t>
            </a: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Bruker,</a:t>
            </a: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Germany, </a:t>
            </a:r>
            <a:r>
              <a:rPr kumimoji="0" lang="en-GB" sz="20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Luvata</a:t>
            </a: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Pori, </a:t>
            </a: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Finland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KEK </a:t>
            </a: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(</a:t>
            </a:r>
            <a:r>
              <a:rPr kumimoji="0" lang="en-GB" sz="20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Jastec</a:t>
            </a: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and </a:t>
            </a: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Furukawa</a:t>
            </a: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), </a:t>
            </a: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Japan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KAT</a:t>
            </a: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, </a:t>
            </a: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Korea, </a:t>
            </a: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Columbus,</a:t>
            </a: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Italy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highlight>
                  <a:srgbClr val="00FFFF"/>
                </a:highlight>
                <a:uLnTx/>
                <a:uFillTx/>
                <a:latin typeface="Calibri"/>
                <a:ea typeface="+mn-ea"/>
                <a:cs typeface="+mn-cs"/>
              </a:rPr>
              <a:t>University of Geneva</a:t>
            </a: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highlight>
                  <a:srgbClr val="00FFFF"/>
                </a:highlight>
                <a:uLnTx/>
                <a:uFillTx/>
                <a:latin typeface="Calibri"/>
                <a:ea typeface="+mn-ea"/>
                <a:cs typeface="+mn-cs"/>
              </a:rPr>
              <a:t>, </a:t>
            </a: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highlight>
                  <a:srgbClr val="00FFFF"/>
                </a:highlight>
                <a:uLnTx/>
                <a:uFillTx/>
                <a:latin typeface="Calibri"/>
                <a:ea typeface="+mn-ea"/>
                <a:cs typeface="+mn-cs"/>
              </a:rPr>
              <a:t>Switzerland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highlight>
                  <a:srgbClr val="00FFFF"/>
                </a:highlight>
                <a:uLnTx/>
                <a:uFillTx/>
                <a:latin typeface="Calibri"/>
                <a:ea typeface="+mn-ea"/>
                <a:cs typeface="+mn-cs"/>
              </a:rPr>
              <a:t>Technical University of Vienna</a:t>
            </a: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highlight>
                  <a:srgbClr val="00FFFF"/>
                </a:highlight>
                <a:uLnTx/>
                <a:uFillTx/>
                <a:latin typeface="Calibri"/>
                <a:ea typeface="+mn-ea"/>
                <a:cs typeface="+mn-cs"/>
              </a:rPr>
              <a:t>, </a:t>
            </a: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highlight>
                  <a:srgbClr val="00FFFF"/>
                </a:highlight>
                <a:uLnTx/>
                <a:uFillTx/>
                <a:latin typeface="Calibri"/>
                <a:ea typeface="+mn-ea"/>
                <a:cs typeface="+mn-cs"/>
              </a:rPr>
              <a:t>Austria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SPIN</a:t>
            </a: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, </a:t>
            </a: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Italy, </a:t>
            </a: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University of Freiberg, </a:t>
            </a: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Germany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7E4D3E47-1C67-4CD1-A22F-22DEBE4EF817}"/>
              </a:ext>
            </a:extLst>
          </p:cNvPr>
          <p:cNvSpPr/>
          <p:nvPr/>
        </p:nvSpPr>
        <p:spPr>
          <a:xfrm>
            <a:off x="5519937" y="5500389"/>
            <a:ext cx="6672064" cy="1384995"/>
          </a:xfrm>
          <a:prstGeom prst="rect">
            <a:avLst/>
          </a:prstGeom>
          <a:solidFill>
            <a:srgbClr val="66FF66"/>
          </a:solidFill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2019/20 results from US, meeting FCC </a:t>
            </a:r>
            <a:r>
              <a:rPr kumimoji="0" lang="en-GB" sz="2400" b="1" i="0" u="none" strike="noStrike" kern="1200" cap="none" spc="0" normalizeH="0" baseline="0" noProof="0" dirty="0" err="1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J</a:t>
            </a:r>
            <a:r>
              <a:rPr kumimoji="0" lang="en-GB" sz="2400" b="1" i="0" u="none" strike="noStrike" kern="1200" cap="none" spc="0" normalizeH="0" baseline="-25000" noProof="0" dirty="0" err="1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</a:t>
            </a: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specs: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Florida State University: </a:t>
            </a: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h</a:t>
            </a:r>
            <a:r>
              <a:rPr kumimoji="0" lang="en-GB" sz="2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igh-J</a:t>
            </a:r>
            <a:r>
              <a:rPr kumimoji="0" lang="en-GB" sz="2000" b="0" i="0" u="none" strike="noStrike" kern="1200" cap="none" spc="0" normalizeH="0" baseline="-2500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</a:t>
            </a: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Nb</a:t>
            </a:r>
            <a:r>
              <a:rPr kumimoji="0" lang="en-GB" sz="2000" b="0" i="0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3</a:t>
            </a: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Sn via </a:t>
            </a:r>
            <a:r>
              <a:rPr kumimoji="0" lang="en-GB" sz="2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Hf</a:t>
            </a: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addition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Hyper Tech /Ohio SU/FNAL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: </a:t>
            </a: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high-</a:t>
            </a:r>
            <a:r>
              <a:rPr kumimoji="0" lang="en-GB" sz="2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J</a:t>
            </a:r>
            <a:r>
              <a:rPr kumimoji="0" lang="en-GB" sz="2000" b="0" i="0" u="none" strike="noStrike" kern="1200" cap="none" spc="0" normalizeH="0" baseline="-2500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</a:t>
            </a:r>
            <a:r>
              <a:rPr kumimoji="0" lang="en-GB" sz="2000" b="0" i="0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Nb</a:t>
            </a:r>
            <a:r>
              <a:rPr kumimoji="0" lang="en-GB" sz="2000" b="0" i="0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3</a:t>
            </a: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Sn via artificial pinning centres based on </a:t>
            </a:r>
            <a:r>
              <a:rPr kumimoji="0" lang="en-GB" sz="2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Zr</a:t>
            </a: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oxide.</a:t>
            </a:r>
          </a:p>
        </p:txBody>
      </p:sp>
      <p:pic>
        <p:nvPicPr>
          <p:cNvPr id="21" name="Picture 20" descr="A picture containing icon&#10;&#10;Description automatically generated">
            <a:extLst>
              <a:ext uri="{FF2B5EF4-FFF2-40B4-BE49-F238E27FC236}">
                <a16:creationId xmlns:a16="http://schemas.microsoft.com/office/drawing/2014/main" id="{56502351-9D07-4ED6-BD99-1B00139F2E0A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352" y="127214"/>
            <a:ext cx="1935386" cy="6542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75985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30" grpId="0"/>
      <p:bldP spid="31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 txBox="1">
            <a:spLocks/>
          </p:cNvSpPr>
          <p:nvPr/>
        </p:nvSpPr>
        <p:spPr>
          <a:xfrm>
            <a:off x="0" y="0"/>
            <a:ext cx="12192000" cy="1008112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          </a:t>
            </a: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16 T dipole design activities and options</a:t>
            </a:r>
            <a:endParaRPr kumimoji="0" lang="en-US" sz="3600" b="1" i="0" u="none" strike="noStrike" kern="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grpSp>
        <p:nvGrpSpPr>
          <p:cNvPr id="22" name="Group 21"/>
          <p:cNvGrpSpPr>
            <a:grpSpLocks noChangeAspect="1"/>
          </p:cNvGrpSpPr>
          <p:nvPr/>
        </p:nvGrpSpPr>
        <p:grpSpPr>
          <a:xfrm>
            <a:off x="47328" y="1559774"/>
            <a:ext cx="2493540" cy="2835632"/>
            <a:chOff x="52541" y="2329412"/>
            <a:chExt cx="3050072" cy="3468516"/>
          </a:xfrm>
        </p:grpSpPr>
        <p:sp>
          <p:nvSpPr>
            <p:cNvPr id="23" name="TextBox 22"/>
            <p:cNvSpPr txBox="1"/>
            <p:nvPr/>
          </p:nvSpPr>
          <p:spPr>
            <a:xfrm>
              <a:off x="52541" y="2329412"/>
              <a:ext cx="2466875" cy="56470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srgbClr val="0C377B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Cos-theta</a:t>
              </a:r>
            </a:p>
          </p:txBody>
        </p:sp>
        <p:pic>
          <p:nvPicPr>
            <p:cNvPr id="24" name="Picture 23" descr="Screen Shot 2016-06-21 at 21.36.31.png"/>
            <p:cNvPicPr>
              <a:picLocks noChangeAspect="1"/>
            </p:cNvPicPr>
            <p:nvPr/>
          </p:nvPicPr>
          <p:blipFill>
            <a:blip r:embed="rId3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4685" y="2791077"/>
              <a:ext cx="2997928" cy="3006851"/>
            </a:xfrm>
            <a:prstGeom prst="rect">
              <a:avLst/>
            </a:prstGeom>
          </p:spPr>
        </p:pic>
      </p:grpSp>
      <p:grpSp>
        <p:nvGrpSpPr>
          <p:cNvPr id="25" name="Group 24"/>
          <p:cNvGrpSpPr>
            <a:grpSpLocks noChangeAspect="1"/>
          </p:cNvGrpSpPr>
          <p:nvPr/>
        </p:nvGrpSpPr>
        <p:grpSpPr>
          <a:xfrm>
            <a:off x="2111307" y="3086739"/>
            <a:ext cx="2544533" cy="2861021"/>
            <a:chOff x="2880606" y="549566"/>
            <a:chExt cx="3105587" cy="3491859"/>
          </a:xfrm>
        </p:grpSpPr>
        <p:sp>
          <p:nvSpPr>
            <p:cNvPr id="26" name="TextBox 25"/>
            <p:cNvSpPr txBox="1"/>
            <p:nvPr/>
          </p:nvSpPr>
          <p:spPr>
            <a:xfrm>
              <a:off x="3694526" y="549566"/>
              <a:ext cx="1935111" cy="56345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srgbClr val="0C377B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Blocks </a:t>
              </a:r>
            </a:p>
          </p:txBody>
        </p:sp>
        <p:pic>
          <p:nvPicPr>
            <p:cNvPr id="27" name="Picture 26" descr="Screen Shot 2016-06-21 at 21.39.33.png"/>
            <p:cNvPicPr>
              <a:picLocks noChangeAspect="1"/>
            </p:cNvPicPr>
            <p:nvPr/>
          </p:nvPicPr>
          <p:blipFill>
            <a:blip r:embed="rId4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80606" y="1039131"/>
              <a:ext cx="3105587" cy="3002294"/>
            </a:xfrm>
            <a:prstGeom prst="rect">
              <a:avLst/>
            </a:prstGeom>
          </p:spPr>
        </p:pic>
      </p:grpSp>
      <p:grpSp>
        <p:nvGrpSpPr>
          <p:cNvPr id="28" name="Group 27"/>
          <p:cNvGrpSpPr>
            <a:grpSpLocks noChangeAspect="1"/>
          </p:cNvGrpSpPr>
          <p:nvPr/>
        </p:nvGrpSpPr>
        <p:grpSpPr>
          <a:xfrm>
            <a:off x="4163826" y="1517750"/>
            <a:ext cx="2580246" cy="2850336"/>
            <a:chOff x="5994568" y="2309809"/>
            <a:chExt cx="3078821" cy="3401099"/>
          </a:xfrm>
        </p:grpSpPr>
        <p:sp>
          <p:nvSpPr>
            <p:cNvPr id="29" name="TextBox 28"/>
            <p:cNvSpPr txBox="1"/>
            <p:nvPr/>
          </p:nvSpPr>
          <p:spPr>
            <a:xfrm>
              <a:off x="6344577" y="2309809"/>
              <a:ext cx="2550077" cy="55087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srgbClr val="0C377B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Common coils</a:t>
              </a:r>
            </a:p>
          </p:txBody>
        </p:sp>
        <p:pic>
          <p:nvPicPr>
            <p:cNvPr id="30" name="Picture 29" descr="Screen Shot 2016-06-21 at 21.43.00.png"/>
            <p:cNvPicPr>
              <a:picLocks noChangeAspect="1"/>
            </p:cNvPicPr>
            <p:nvPr/>
          </p:nvPicPr>
          <p:blipFill>
            <a:blip r:embed="rId5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994568" y="2721329"/>
              <a:ext cx="3078821" cy="2989579"/>
            </a:xfrm>
            <a:prstGeom prst="rect">
              <a:avLst/>
            </a:prstGeom>
          </p:spPr>
        </p:pic>
      </p:grpSp>
      <p:pic>
        <p:nvPicPr>
          <p:cNvPr id="31" name="Picture 30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95224" y="1138673"/>
            <a:ext cx="2064693" cy="989815"/>
          </a:xfrm>
          <a:prstGeom prst="rect">
            <a:avLst/>
          </a:prstGeom>
          <a:solidFill>
            <a:schemeClr val="bg1">
              <a:alpha val="78000"/>
            </a:schemeClr>
          </a:solidFill>
        </p:spPr>
      </p:pic>
      <p:sp>
        <p:nvSpPr>
          <p:cNvPr id="32" name="Rectangle 31"/>
          <p:cNvSpPr/>
          <p:nvPr/>
        </p:nvSpPr>
        <p:spPr>
          <a:xfrm>
            <a:off x="2540868" y="6364967"/>
            <a:ext cx="917477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srgbClr val="0C377B">
                    <a:lumMod val="20000"/>
                    <a:lumOff val="8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Short model magnets (1.5 m lengths) will be built until 2025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6598894" y="1111874"/>
            <a:ext cx="25169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Swiss contribution </a:t>
            </a:r>
          </a:p>
        </p:txBody>
      </p:sp>
      <p:pic>
        <p:nvPicPr>
          <p:cNvPr id="34" name="Picture 33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7618" y="3382421"/>
            <a:ext cx="2417396" cy="2403749"/>
          </a:xfrm>
          <a:prstGeom prst="rect">
            <a:avLst/>
          </a:prstGeom>
        </p:spPr>
      </p:pic>
      <p:sp>
        <p:nvSpPr>
          <p:cNvPr id="35" name="TextBox 34"/>
          <p:cNvSpPr txBox="1"/>
          <p:nvPr/>
        </p:nvSpPr>
        <p:spPr>
          <a:xfrm>
            <a:off x="6926165" y="2464042"/>
            <a:ext cx="201675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Canted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Cos-theta</a:t>
            </a:r>
          </a:p>
        </p:txBody>
      </p:sp>
      <p:pic>
        <p:nvPicPr>
          <p:cNvPr id="36" name="Picture 35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615130" y="1855420"/>
            <a:ext cx="638825" cy="638825"/>
          </a:xfrm>
          <a:prstGeom prst="rect">
            <a:avLst/>
          </a:prstGeom>
        </p:spPr>
      </p:pic>
      <p:sp>
        <p:nvSpPr>
          <p:cNvPr id="37" name="TextBox 36"/>
          <p:cNvSpPr txBox="1"/>
          <p:nvPr/>
        </p:nvSpPr>
        <p:spPr>
          <a:xfrm>
            <a:off x="3142333" y="1041221"/>
            <a:ext cx="15855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H2020 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</a:p>
        </p:txBody>
      </p:sp>
      <p:pic>
        <p:nvPicPr>
          <p:cNvPr id="41" name="Picture 40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33371" y="1019831"/>
            <a:ext cx="2858629" cy="3716588"/>
          </a:xfrm>
          <a:prstGeom prst="rect">
            <a:avLst/>
          </a:prstGeom>
        </p:spPr>
      </p:pic>
      <p:pic>
        <p:nvPicPr>
          <p:cNvPr id="42" name="Picture 41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0473896" y="5506225"/>
            <a:ext cx="1715851" cy="1154170"/>
          </a:xfrm>
          <a:prstGeom prst="rect">
            <a:avLst/>
          </a:prstGeom>
        </p:spPr>
      </p:pic>
      <p:pic>
        <p:nvPicPr>
          <p:cNvPr id="43" name="Picture 42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0486857" y="4008013"/>
            <a:ext cx="1702890" cy="1408961"/>
          </a:xfrm>
          <a:prstGeom prst="rect">
            <a:avLst/>
          </a:prstGeom>
          <a:solidFill>
            <a:srgbClr val="F7F7F7"/>
          </a:solidFill>
        </p:spPr>
      </p:pic>
      <p:sp>
        <p:nvSpPr>
          <p:cNvPr id="44" name="TextBox 43"/>
          <p:cNvSpPr txBox="1"/>
          <p:nvPr/>
        </p:nvSpPr>
        <p:spPr>
          <a:xfrm>
            <a:off x="190005" y="4254054"/>
            <a:ext cx="15855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INFN 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2105353" y="5628539"/>
            <a:ext cx="15855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CEA 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4871864" y="4254054"/>
            <a:ext cx="15855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CIEMAT 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6816080" y="5540529"/>
            <a:ext cx="15855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PSI 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9480376" y="5147206"/>
            <a:ext cx="15855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LBNL 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9480375" y="5686362"/>
            <a:ext cx="15855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FNAL 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</a:p>
        </p:txBody>
      </p:sp>
      <p:pic>
        <p:nvPicPr>
          <p:cNvPr id="40" name="Picture 39" descr="A picture containing icon&#10;&#10;Description automatically generated">
            <a:extLst>
              <a:ext uri="{FF2B5EF4-FFF2-40B4-BE49-F238E27FC236}">
                <a16:creationId xmlns:a16="http://schemas.microsoft.com/office/drawing/2014/main" id="{0074FF93-7F5A-4A26-B7E0-A5CB861E967B}"/>
              </a:ext>
            </a:extLst>
          </p:cNvPr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698" y="186831"/>
            <a:ext cx="1935386" cy="6542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22264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 txBox="1">
            <a:spLocks/>
          </p:cNvSpPr>
          <p:nvPr/>
        </p:nvSpPr>
        <p:spPr>
          <a:xfrm>
            <a:off x="0" y="0"/>
            <a:ext cx="12192000" cy="1008112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          US – MDP: </a:t>
            </a: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14.5 T magnet tested at FNAL</a:t>
            </a:r>
            <a:endParaRPr kumimoji="0" lang="en-US" sz="1800" b="1" i="0" u="none" strike="noStrike" kern="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Arial"/>
              <a:ea typeface="+mj-ea"/>
              <a:cs typeface="+mj-cs"/>
            </a:endParaRP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D4999468-AAF2-4054-9A21-F32897A12D2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8561" y="1079300"/>
            <a:ext cx="6737063" cy="5058248"/>
          </a:xfrm>
          <a:prstGeom prst="rect">
            <a:avLst/>
          </a:prstGeom>
        </p:spPr>
      </p:pic>
      <p:sp>
        <p:nvSpPr>
          <p:cNvPr id="20" name="Rectangle 19">
            <a:extLst>
              <a:ext uri="{FF2B5EF4-FFF2-40B4-BE49-F238E27FC236}">
                <a16:creationId xmlns:a16="http://schemas.microsoft.com/office/drawing/2014/main" id="{837D231A-2E7D-4765-8CD8-E5168A2C58F1}"/>
              </a:ext>
            </a:extLst>
          </p:cNvPr>
          <p:cNvSpPr/>
          <p:nvPr/>
        </p:nvSpPr>
        <p:spPr>
          <a:xfrm>
            <a:off x="7327900" y="4252153"/>
            <a:ext cx="4737059" cy="19851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15 T dipole demonstrator</a:t>
            </a: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Staged approach: In first step pre-stressed for 14 T </a:t>
            </a: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Second test in June 2020 with additional pre-stress reached 14.5 T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2829FBE4-3DC3-4DE8-A008-8F09D549317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21476" y="1079300"/>
            <a:ext cx="4791100" cy="2788170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4CC91DCE-037C-4219-9A35-9CF0810AFABF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3885"/>
          <a:stretch/>
        </p:blipFill>
        <p:spPr>
          <a:xfrm>
            <a:off x="9931401" y="2000542"/>
            <a:ext cx="1581626" cy="1337187"/>
          </a:xfrm>
          <a:prstGeom prst="rect">
            <a:avLst/>
          </a:prstGeom>
        </p:spPr>
      </p:pic>
      <p:sp>
        <p:nvSpPr>
          <p:cNvPr id="23" name="Rectangle 22">
            <a:extLst>
              <a:ext uri="{FF2B5EF4-FFF2-40B4-BE49-F238E27FC236}">
                <a16:creationId xmlns:a16="http://schemas.microsoft.com/office/drawing/2014/main" id="{C4A3F388-B2AD-4195-970A-EF25F52CCC4F}"/>
              </a:ext>
            </a:extLst>
          </p:cNvPr>
          <p:cNvSpPr/>
          <p:nvPr/>
        </p:nvSpPr>
        <p:spPr>
          <a:xfrm>
            <a:off x="8182214" y="2617232"/>
            <a:ext cx="2540000" cy="6531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60-mm aperture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4-layer graded coil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E84F0214-D3EE-450C-ADCD-100C13F91C6B}"/>
              </a:ext>
            </a:extLst>
          </p:cNvPr>
          <p:cNvSpPr txBox="1"/>
          <p:nvPr/>
        </p:nvSpPr>
        <p:spPr>
          <a:xfrm>
            <a:off x="7629919" y="1161869"/>
            <a:ext cx="177484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84% on the </a:t>
            </a:r>
            <a:r>
              <a:rPr kumimoji="0" lang="en-US" sz="1000" b="0" i="0" u="none" strike="noStrike" kern="1200" cap="none" spc="0" normalizeH="0" baseline="0" noProof="0" dirty="0" err="1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laodline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at 1.9 K</a:t>
            </a:r>
            <a:endParaRPr kumimoji="0" lang="en-GB" sz="1000" b="0" i="0" u="none" strike="noStrike" kern="120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92% on the </a:t>
            </a:r>
            <a:r>
              <a:rPr kumimoji="0" lang="en-US" sz="1000" b="0" i="0" u="none" strike="noStrike" kern="1200" cap="none" spc="0" normalizeH="0" baseline="0" noProof="0" dirty="0" err="1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loadline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at 4.2 K</a:t>
            </a:r>
          </a:p>
        </p:txBody>
      </p:sp>
      <p:pic>
        <p:nvPicPr>
          <p:cNvPr id="13" name="Picture 12" descr="A picture containing icon&#10;&#10;Description automatically generated">
            <a:extLst>
              <a:ext uri="{FF2B5EF4-FFF2-40B4-BE49-F238E27FC236}">
                <a16:creationId xmlns:a16="http://schemas.microsoft.com/office/drawing/2014/main" id="{F0414716-617C-4BD6-8B38-7B5F9DA8DDE9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06" y="176910"/>
            <a:ext cx="1935386" cy="6542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36433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 txBox="1">
            <a:spLocks/>
          </p:cNvSpPr>
          <p:nvPr/>
        </p:nvSpPr>
        <p:spPr>
          <a:xfrm>
            <a:off x="0" y="0"/>
            <a:ext cx="12192000" cy="1008112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              High Field Magnet program goals until 2027</a:t>
            </a:r>
            <a:endParaRPr kumimoji="0" lang="en-US" sz="1800" b="1" i="0" u="none" strike="noStrike" kern="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Arial"/>
              <a:ea typeface="+mj-ea"/>
              <a:cs typeface="+mj-cs"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5D3F881D-A542-415F-84BD-C8C48555873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000" y="132684"/>
            <a:ext cx="1866092" cy="638842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12CE4559-175D-4D60-B0A5-EB005D2FB66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5692" y="1148137"/>
            <a:ext cx="7706468" cy="5143303"/>
          </a:xfrm>
          <a:prstGeom prst="rect">
            <a:avLst/>
          </a:prstGeom>
        </p:spPr>
      </p:pic>
      <p:sp>
        <p:nvSpPr>
          <p:cNvPr id="76" name="TextBox 75">
            <a:extLst>
              <a:ext uri="{FF2B5EF4-FFF2-40B4-BE49-F238E27FC236}">
                <a16:creationId xmlns:a16="http://schemas.microsoft.com/office/drawing/2014/main" id="{2AE12406-2122-4E08-B9DE-38C6128CB118}"/>
              </a:ext>
            </a:extLst>
          </p:cNvPr>
          <p:cNvSpPr txBox="1"/>
          <p:nvPr/>
        </p:nvSpPr>
        <p:spPr>
          <a:xfrm>
            <a:off x="3958926" y="2068927"/>
            <a:ext cx="7958759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914400" marR="0" lvl="2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1. Develop Nb</a:t>
            </a:r>
            <a:r>
              <a:rPr kumimoji="0" lang="en-US" sz="1800" b="1" i="0" u="none" strike="noStrike" kern="1200" cap="none" spc="0" normalizeH="0" baseline="-2500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3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Sn magnets for collider-scale production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, through robust design, industrial processes and cost reduction</a:t>
            </a:r>
          </a:p>
          <a:p>
            <a:pPr marL="914400" marR="0" lvl="2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914400" marR="0" lvl="2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				</a:t>
            </a:r>
          </a:p>
          <a:p>
            <a:pPr marL="914400" marR="0" lvl="2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914400" marR="0" lvl="2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				2. Demonstrate Nb</a:t>
            </a:r>
            <a:r>
              <a:rPr kumimoji="0" lang="en-US" sz="1800" b="1" i="0" u="none" strike="noStrike" kern="1200" cap="none" spc="0" normalizeH="0" baseline="-2500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3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Sn full potential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in terms of 					ultimate performance (short model programs)</a:t>
            </a:r>
          </a:p>
          <a:p>
            <a:pPr marL="457200" marR="0" lvl="1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	</a:t>
            </a:r>
          </a:p>
          <a:p>
            <a:pPr marL="457200" marR="0" lvl="1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457200" marR="0" lvl="1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457200" marR="0" lvl="1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                                                    3. Provide a proof-of-principle 										for HTS magnet technology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176145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0" y="980728"/>
            <a:ext cx="12105861" cy="4896543"/>
          </a:xfrm>
        </p:spPr>
        <p:txBody>
          <a:bodyPr>
            <a:noAutofit/>
          </a:bodyPr>
          <a:lstStyle/>
          <a:p>
            <a:r>
              <a:rPr lang="en-US" sz="2800" dirty="0">
                <a:cs typeface="Times New Roman" panose="02020603050405020304" pitchFamily="18" charset="0"/>
              </a:rPr>
              <a:t>FCC-</a:t>
            </a:r>
            <a:r>
              <a:rPr lang="en-US" sz="2800" dirty="0" err="1">
                <a:cs typeface="Times New Roman" panose="02020603050405020304" pitchFamily="18" charset="0"/>
              </a:rPr>
              <a:t>ee</a:t>
            </a:r>
            <a:r>
              <a:rPr lang="en-US" sz="2800" dirty="0">
                <a:cs typeface="Times New Roman" panose="02020603050405020304" pitchFamily="18" charset="0"/>
              </a:rPr>
              <a:t> is first stage of FCC integrated </a:t>
            </a:r>
            <a:r>
              <a:rPr lang="en-US" sz="2800" dirty="0" err="1">
                <a:cs typeface="Times New Roman" panose="02020603050405020304" pitchFamily="18" charset="0"/>
              </a:rPr>
              <a:t>programme</a:t>
            </a:r>
            <a:r>
              <a:rPr lang="en-US" sz="2800" dirty="0">
                <a:cs typeface="Times New Roman" panose="02020603050405020304" pitchFamily="18" charset="0"/>
              </a:rPr>
              <a:t>; first physics ~2040</a:t>
            </a:r>
          </a:p>
          <a:p>
            <a:r>
              <a:rPr lang="en-US" sz="2800" dirty="0">
                <a:cs typeface="Times New Roman" panose="02020603050405020304" pitchFamily="18" charset="0"/>
              </a:rPr>
              <a:t>FCC-</a:t>
            </a:r>
            <a:r>
              <a:rPr lang="en-US" sz="2800" dirty="0" err="1">
                <a:cs typeface="Times New Roman" panose="02020603050405020304" pitchFamily="18" charset="0"/>
              </a:rPr>
              <a:t>ee</a:t>
            </a:r>
            <a:r>
              <a:rPr lang="en-US" sz="2800" dirty="0">
                <a:cs typeface="Times New Roman" panose="02020603050405020304" pitchFamily="18" charset="0"/>
              </a:rPr>
              <a:t> design incorporates </a:t>
            </a:r>
            <a:r>
              <a:rPr lang="en-US" sz="2800" b="1" dirty="0">
                <a:solidFill>
                  <a:srgbClr val="0000CC"/>
                </a:solidFill>
                <a:cs typeface="Times New Roman" panose="02020603050405020304" pitchFamily="18" charset="0"/>
              </a:rPr>
              <a:t>many lessons from recent &amp; present </a:t>
            </a:r>
            <a:r>
              <a:rPr lang="en-US" sz="2800" b="1" dirty="0" err="1">
                <a:solidFill>
                  <a:srgbClr val="0000CC"/>
                </a:solidFill>
                <a:cs typeface="Times New Roman" panose="02020603050405020304" pitchFamily="18" charset="0"/>
              </a:rPr>
              <a:t>e</a:t>
            </a:r>
            <a:r>
              <a:rPr lang="en-US" sz="2800" b="1" baseline="30000" dirty="0" err="1">
                <a:solidFill>
                  <a:srgbClr val="0000CC"/>
                </a:solidFill>
                <a:cs typeface="Times New Roman" panose="02020603050405020304" pitchFamily="18" charset="0"/>
              </a:rPr>
              <a:t>+</a:t>
            </a:r>
            <a:r>
              <a:rPr lang="en-US" sz="2800" b="1" dirty="0" err="1">
                <a:solidFill>
                  <a:srgbClr val="0000CC"/>
                </a:solidFill>
                <a:cs typeface="Times New Roman" panose="02020603050405020304" pitchFamily="18" charset="0"/>
              </a:rPr>
              <a:t>e</a:t>
            </a:r>
            <a:r>
              <a:rPr lang="en-US" sz="2800" b="1" baseline="30000" dirty="0">
                <a:solidFill>
                  <a:srgbClr val="0000CC"/>
                </a:solidFill>
                <a:cs typeface="Times New Roman" panose="02020603050405020304" pitchFamily="18" charset="0"/>
              </a:rPr>
              <a:t>- </a:t>
            </a:r>
            <a:r>
              <a:rPr lang="en-US" sz="2800" b="1" dirty="0">
                <a:solidFill>
                  <a:srgbClr val="0000CC"/>
                </a:solidFill>
                <a:cs typeface="Times New Roman" panose="02020603050405020304" pitchFamily="18" charset="0"/>
              </a:rPr>
              <a:t>colliders,</a:t>
            </a:r>
            <a:r>
              <a:rPr lang="en-US" sz="2800" dirty="0">
                <a:cs typeface="Times New Roman" panose="02020603050405020304" pitchFamily="18" charset="0"/>
              </a:rPr>
              <a:t> and goes further! </a:t>
            </a:r>
            <a:r>
              <a:rPr lang="en-US" sz="2800" dirty="0" err="1">
                <a:cs typeface="Times New Roman" panose="02020603050405020304" pitchFamily="18" charset="0"/>
              </a:rPr>
              <a:t>SuperKEKB</a:t>
            </a:r>
            <a:r>
              <a:rPr lang="en-US" sz="2800" dirty="0">
                <a:cs typeface="Times New Roman" panose="02020603050405020304" pitchFamily="18" charset="0"/>
              </a:rPr>
              <a:t> demonstrates key concepts </a:t>
            </a:r>
            <a:endParaRPr lang="en-GB" sz="2800" dirty="0">
              <a:cs typeface="Times New Roman" panose="02020603050405020304" pitchFamily="18" charset="0"/>
            </a:endParaRPr>
          </a:p>
          <a:p>
            <a:r>
              <a:rPr lang="en-GB" sz="2800" dirty="0">
                <a:cs typeface="Times New Roman" panose="02020603050405020304" pitchFamily="18" charset="0"/>
              </a:rPr>
              <a:t>FCC-</a:t>
            </a:r>
            <a:r>
              <a:rPr lang="en-GB" sz="2800" dirty="0" err="1">
                <a:cs typeface="Times New Roman" panose="02020603050405020304" pitchFamily="18" charset="0"/>
              </a:rPr>
              <a:t>ee</a:t>
            </a:r>
            <a:r>
              <a:rPr lang="en-GB" sz="2800" dirty="0">
                <a:cs typeface="Times New Roman" panose="02020603050405020304" pitchFamily="18" charset="0"/>
              </a:rPr>
              <a:t> =</a:t>
            </a:r>
            <a:r>
              <a:rPr lang="en-GB" sz="2800" b="1" dirty="0">
                <a:solidFill>
                  <a:srgbClr val="006600"/>
                </a:solidFill>
                <a:cs typeface="Times New Roman" panose="02020603050405020304" pitchFamily="18" charset="0"/>
              </a:rPr>
              <a:t> efficient and sustainable collider at the </a:t>
            </a:r>
            <a:r>
              <a:rPr lang="en-GB" sz="2800" b="1" dirty="0" err="1">
                <a:solidFill>
                  <a:srgbClr val="006600"/>
                </a:solidFill>
                <a:cs typeface="Times New Roman" panose="02020603050405020304" pitchFamily="18" charset="0"/>
              </a:rPr>
              <a:t>e</a:t>
            </a:r>
            <a:r>
              <a:rPr lang="en-GB" sz="2800" b="1" baseline="30000" dirty="0" err="1">
                <a:solidFill>
                  <a:srgbClr val="006600"/>
                </a:solidFill>
                <a:cs typeface="Times New Roman" panose="02020603050405020304" pitchFamily="18" charset="0"/>
              </a:rPr>
              <a:t>+</a:t>
            </a:r>
            <a:r>
              <a:rPr lang="en-GB" sz="2800" b="1" dirty="0" err="1">
                <a:solidFill>
                  <a:srgbClr val="006600"/>
                </a:solidFill>
                <a:cs typeface="Times New Roman" panose="02020603050405020304" pitchFamily="18" charset="0"/>
              </a:rPr>
              <a:t>e</a:t>
            </a:r>
            <a:r>
              <a:rPr lang="en-GB" sz="2800" b="1" baseline="30000" dirty="0">
                <a:solidFill>
                  <a:srgbClr val="006600"/>
                </a:solidFill>
                <a:cs typeface="Times New Roman" panose="02020603050405020304" pitchFamily="18" charset="0"/>
              </a:rPr>
              <a:t>-</a:t>
            </a:r>
            <a:r>
              <a:rPr lang="en-GB" sz="2800" b="1" dirty="0">
                <a:solidFill>
                  <a:srgbClr val="006600"/>
                </a:solidFill>
                <a:cs typeface="Times New Roman" panose="02020603050405020304" pitchFamily="18" charset="0"/>
              </a:rPr>
              <a:t> energy frontier</a:t>
            </a:r>
            <a:r>
              <a:rPr lang="en-GB" sz="2800" dirty="0">
                <a:cs typeface="Times New Roman" panose="02020603050405020304" pitchFamily="18" charset="0"/>
              </a:rPr>
              <a:t>: </a:t>
            </a:r>
            <a:r>
              <a:rPr lang="en-GB" sz="2800" b="1" dirty="0">
                <a:solidFill>
                  <a:srgbClr val="0000CC"/>
                </a:solidFill>
                <a:cs typeface="Times New Roman" panose="02020603050405020304" pitchFamily="18" charset="0"/>
              </a:rPr>
              <a:t>highest luminosity per input power, highest luminosity per construction cost, most precise energy calibration, and ultimate upgrade potentials (ERL-based FCC-</a:t>
            </a:r>
            <a:r>
              <a:rPr lang="en-GB" sz="2800" b="1" dirty="0" err="1">
                <a:solidFill>
                  <a:srgbClr val="0000CC"/>
                </a:solidFill>
                <a:cs typeface="Times New Roman" panose="02020603050405020304" pitchFamily="18" charset="0"/>
              </a:rPr>
              <a:t>ee</a:t>
            </a:r>
            <a:r>
              <a:rPr lang="en-GB" sz="2800" b="1" dirty="0">
                <a:solidFill>
                  <a:srgbClr val="0000CC"/>
                </a:solidFill>
                <a:cs typeface="Times New Roman" panose="02020603050405020304" pitchFamily="18" charset="0"/>
              </a:rPr>
              <a:t>, 100 </a:t>
            </a:r>
            <a:r>
              <a:rPr lang="en-GB" sz="2800" b="1" dirty="0" err="1">
                <a:solidFill>
                  <a:srgbClr val="0000CC"/>
                </a:solidFill>
                <a:cs typeface="Times New Roman" panose="02020603050405020304" pitchFamily="18" charset="0"/>
              </a:rPr>
              <a:t>TeV</a:t>
            </a:r>
            <a:r>
              <a:rPr lang="en-GB" sz="2800" b="1" dirty="0">
                <a:solidFill>
                  <a:srgbClr val="0000CC"/>
                </a:solidFill>
                <a:cs typeface="Times New Roman" panose="02020603050405020304" pitchFamily="18" charset="0"/>
              </a:rPr>
              <a:t> FCC-</a:t>
            </a:r>
            <a:r>
              <a:rPr lang="en-GB" sz="2800" b="1" dirty="0" err="1">
                <a:solidFill>
                  <a:srgbClr val="0000CC"/>
                </a:solidFill>
                <a:cs typeface="Times New Roman" panose="02020603050405020304" pitchFamily="18" charset="0"/>
              </a:rPr>
              <a:t>hh</a:t>
            </a:r>
            <a:r>
              <a:rPr lang="en-GB" sz="2800" b="1" dirty="0">
                <a:solidFill>
                  <a:srgbClr val="0000CC"/>
                </a:solidFill>
                <a:cs typeface="Times New Roman" panose="02020603050405020304" pitchFamily="18" charset="0"/>
              </a:rPr>
              <a:t>, …)</a:t>
            </a:r>
            <a:endParaRPr lang="en-GB" sz="2800" dirty="0"/>
          </a:p>
          <a:p>
            <a:r>
              <a:rPr lang="en-GB" sz="2800" dirty="0"/>
              <a:t>Prototypes of FCC-</a:t>
            </a:r>
            <a:r>
              <a:rPr lang="en-GB" sz="2800" dirty="0" err="1"/>
              <a:t>ee</a:t>
            </a:r>
            <a:r>
              <a:rPr lang="en-GB" sz="2800" dirty="0"/>
              <a:t> key components by 2025  </a:t>
            </a:r>
          </a:p>
          <a:p>
            <a:r>
              <a:rPr lang="en-GB" sz="2800" b="1" dirty="0">
                <a:solidFill>
                  <a:srgbClr val="0000CC"/>
                </a:solidFill>
              </a:rPr>
              <a:t>Superconducting cable &amp; high-field magnet programme </a:t>
            </a:r>
            <a:r>
              <a:rPr lang="en-GB" sz="2800" dirty="0"/>
              <a:t>prepares for 100 </a:t>
            </a:r>
            <a:r>
              <a:rPr lang="en-GB" sz="2800" dirty="0" err="1"/>
              <a:t>TeV</a:t>
            </a:r>
            <a:r>
              <a:rPr lang="en-GB" sz="2800" dirty="0"/>
              <a:t> proton-proton collider, FCC-</a:t>
            </a:r>
            <a:r>
              <a:rPr lang="en-GB" sz="2800" dirty="0" err="1"/>
              <a:t>hh</a:t>
            </a:r>
            <a:r>
              <a:rPr lang="en-GB" sz="2800" dirty="0"/>
              <a:t>, in the same tunnel, to begin operation around </a:t>
            </a:r>
            <a:r>
              <a:rPr lang="en-GB" sz="2800"/>
              <a:t>~2060 </a:t>
            </a:r>
            <a:endParaRPr lang="en-GB" sz="2800" dirty="0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0" y="-27384"/>
            <a:ext cx="12191999" cy="1008112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   Take home messages</a:t>
            </a:r>
          </a:p>
        </p:txBody>
      </p:sp>
      <p:pic>
        <p:nvPicPr>
          <p:cNvPr id="9" name="Picture 8" descr="A picture containing icon&#10;&#10;Description automatically generated">
            <a:extLst>
              <a:ext uri="{FF2B5EF4-FFF2-40B4-BE49-F238E27FC236}">
                <a16:creationId xmlns:a16="http://schemas.microsoft.com/office/drawing/2014/main" id="{0D5D90A8-5161-45F9-83F0-686DC757A06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06" y="176910"/>
            <a:ext cx="1935386" cy="6542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56731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21466828-276D-2144-BC1C-29522FA08D6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803"/>
          <a:stretch/>
        </p:blipFill>
        <p:spPr>
          <a:xfrm>
            <a:off x="6277789" y="997327"/>
            <a:ext cx="5911161" cy="5160603"/>
          </a:xfrm>
          <a:prstGeom prst="rect">
            <a:avLst/>
          </a:prstGeom>
        </p:spPr>
      </p:pic>
      <p:sp>
        <p:nvSpPr>
          <p:cNvPr id="7" name="Content Placeholder 2"/>
          <p:cNvSpPr txBox="1">
            <a:spLocks/>
          </p:cNvSpPr>
          <p:nvPr/>
        </p:nvSpPr>
        <p:spPr>
          <a:xfrm>
            <a:off x="148208" y="1124744"/>
            <a:ext cx="6528048" cy="4752528"/>
          </a:xfrm>
          <a:prstGeom prst="rect">
            <a:avLst/>
          </a:prstGeom>
        </p:spPr>
        <p:txBody>
          <a:bodyPr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spcBef>
                <a:spcPts val="1200"/>
              </a:spcBef>
              <a:buClr>
                <a:srgbClr val="0C377B"/>
              </a:buClr>
              <a:buNone/>
            </a:pPr>
            <a:r>
              <a:rPr lang="en-US" sz="2200" b="1" dirty="0">
                <a:solidFill>
                  <a:srgbClr val="0C377B"/>
                </a:solidFill>
              </a:rPr>
              <a:t>Double ring </a:t>
            </a:r>
            <a:r>
              <a:rPr lang="en-US" sz="2200" dirty="0">
                <a:solidFill>
                  <a:srgbClr val="0C377B"/>
                </a:solidFill>
              </a:rPr>
              <a:t>e+ e- collider</a:t>
            </a:r>
          </a:p>
          <a:p>
            <a:pPr marL="36576" indent="0">
              <a:spcBef>
                <a:spcPts val="1200"/>
              </a:spcBef>
              <a:buClr>
                <a:srgbClr val="0C377B"/>
              </a:buClr>
              <a:buNone/>
            </a:pPr>
            <a:r>
              <a:rPr lang="en-US" sz="2200" b="1" dirty="0">
                <a:solidFill>
                  <a:srgbClr val="0C377B"/>
                </a:solidFill>
              </a:rPr>
              <a:t>Common footprint with FCC-</a:t>
            </a:r>
            <a:r>
              <a:rPr lang="en-US" sz="2200" b="1" dirty="0" err="1">
                <a:solidFill>
                  <a:srgbClr val="0C377B"/>
                </a:solidFill>
              </a:rPr>
              <a:t>hh</a:t>
            </a:r>
            <a:r>
              <a:rPr lang="en-US" sz="2200" dirty="0">
                <a:solidFill>
                  <a:srgbClr val="0C377B"/>
                </a:solidFill>
              </a:rPr>
              <a:t>,                               except around IPs</a:t>
            </a:r>
          </a:p>
          <a:p>
            <a:pPr marL="36576" indent="0">
              <a:spcBef>
                <a:spcPts val="1200"/>
              </a:spcBef>
              <a:buClr>
                <a:srgbClr val="0C377B"/>
              </a:buClr>
              <a:buNone/>
            </a:pPr>
            <a:r>
              <a:rPr lang="en-US" sz="2200" b="1" dirty="0">
                <a:solidFill>
                  <a:srgbClr val="0C377B"/>
                </a:solidFill>
              </a:rPr>
              <a:t>Asymmetric IR layout and optics </a:t>
            </a:r>
            <a:r>
              <a:rPr lang="en-US" sz="2200" dirty="0">
                <a:solidFill>
                  <a:srgbClr val="0C377B"/>
                </a:solidFill>
              </a:rPr>
              <a:t>to limit synchrotron radiation towards the detector </a:t>
            </a:r>
          </a:p>
          <a:p>
            <a:pPr marL="36576" indent="0">
              <a:spcBef>
                <a:spcPts val="1200"/>
              </a:spcBef>
              <a:buClr>
                <a:srgbClr val="0C377B"/>
              </a:buClr>
              <a:buNone/>
            </a:pPr>
            <a:r>
              <a:rPr lang="en-US" sz="2200" b="1" dirty="0">
                <a:solidFill>
                  <a:srgbClr val="0C377B"/>
                </a:solidFill>
              </a:rPr>
              <a:t>2 IPs, large </a:t>
            </a:r>
            <a:r>
              <a:rPr lang="en-US" sz="2200" dirty="0">
                <a:solidFill>
                  <a:srgbClr val="0C377B"/>
                </a:solidFill>
              </a:rPr>
              <a:t>horizontal crossing angle </a:t>
            </a:r>
            <a:r>
              <a:rPr lang="en-US" sz="2200" b="1" dirty="0">
                <a:solidFill>
                  <a:srgbClr val="0C377B"/>
                </a:solidFill>
              </a:rPr>
              <a:t>30 </a:t>
            </a:r>
            <a:r>
              <a:rPr lang="en-US" sz="2200" b="1" dirty="0" err="1">
                <a:solidFill>
                  <a:srgbClr val="0C377B"/>
                </a:solidFill>
              </a:rPr>
              <a:t>mrad</a:t>
            </a:r>
            <a:r>
              <a:rPr lang="en-US" sz="2200" b="1" dirty="0">
                <a:solidFill>
                  <a:srgbClr val="0C377B"/>
                </a:solidFill>
              </a:rPr>
              <a:t>, crab-waist collision optics                                </a:t>
            </a:r>
            <a:r>
              <a:rPr lang="en-GB" sz="2200" dirty="0">
                <a:solidFill>
                  <a:srgbClr val="0C377B"/>
                </a:solidFill>
              </a:rPr>
              <a:t>(alternative layouts with 4 IPs under study now)</a:t>
            </a:r>
            <a:endParaRPr lang="en-US" sz="2200" dirty="0">
              <a:solidFill>
                <a:srgbClr val="0C377B"/>
              </a:solidFill>
            </a:endParaRPr>
          </a:p>
          <a:p>
            <a:pPr marL="36576" indent="0">
              <a:spcBef>
                <a:spcPts val="1200"/>
              </a:spcBef>
              <a:buClr>
                <a:srgbClr val="0C377B"/>
              </a:buClr>
              <a:buNone/>
            </a:pPr>
            <a:r>
              <a:rPr lang="en-US" sz="2200" b="1" dirty="0">
                <a:solidFill>
                  <a:srgbClr val="0C377B"/>
                </a:solidFill>
              </a:rPr>
              <a:t>Synchrotron radiation power 50 MW/beam</a:t>
            </a:r>
            <a:r>
              <a:rPr lang="en-US" sz="2200" dirty="0">
                <a:solidFill>
                  <a:srgbClr val="0C377B"/>
                </a:solidFill>
              </a:rPr>
              <a:t>                  at all beam energies</a:t>
            </a:r>
          </a:p>
          <a:p>
            <a:pPr marL="36576" indent="0">
              <a:spcBef>
                <a:spcPts val="1200"/>
              </a:spcBef>
              <a:buClr>
                <a:srgbClr val="0C377B"/>
              </a:buClr>
              <a:buNone/>
            </a:pPr>
            <a:r>
              <a:rPr lang="en-US" sz="2200" b="1" dirty="0">
                <a:solidFill>
                  <a:srgbClr val="0C377B"/>
                </a:solidFill>
              </a:rPr>
              <a:t>Top-up injection </a:t>
            </a:r>
            <a:r>
              <a:rPr lang="en-US" sz="2200" dirty="0">
                <a:solidFill>
                  <a:srgbClr val="0C377B"/>
                </a:solidFill>
              </a:rPr>
              <a:t>scheme for high luminosity Requires </a:t>
            </a:r>
            <a:r>
              <a:rPr lang="en-US" sz="2200" b="1" dirty="0">
                <a:solidFill>
                  <a:srgbClr val="0C377B"/>
                </a:solidFill>
              </a:rPr>
              <a:t>booster synchrotron in collider tunnel</a:t>
            </a:r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56AD1A5C-119A-4FB5-9FAC-2A96037B41B5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12192000" cy="850561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      FCC-</a:t>
            </a:r>
            <a:r>
              <a:rPr kumimoji="0" lang="en-US" sz="3600" b="1" i="0" u="none" strike="noStrike" kern="0" cap="none" spc="0" normalizeH="0" baseline="0" noProof="0" dirty="0" err="1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ee</a:t>
            </a:r>
            <a:r>
              <a:rPr kumimoji="0" lang="en-US" sz="36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basic design choices</a:t>
            </a:r>
          </a:p>
        </p:txBody>
      </p:sp>
      <p:pic>
        <p:nvPicPr>
          <p:cNvPr id="10" name="Picture 9" descr="A picture containing icon&#10;&#10;Description automatically generated">
            <a:extLst>
              <a:ext uri="{FF2B5EF4-FFF2-40B4-BE49-F238E27FC236}">
                <a16:creationId xmlns:a16="http://schemas.microsoft.com/office/drawing/2014/main" id="{56E1B70B-2D1B-4246-A16F-A4728F593D84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06" y="176910"/>
            <a:ext cx="1935386" cy="6542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58465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-28930" y="935444"/>
          <a:ext cx="12192001" cy="5936421"/>
        </p:xfrm>
        <a:graphic>
          <a:graphicData uri="http://schemas.openxmlformats.org/drawingml/2006/table">
            <a:tbl>
              <a:tblPr firstRow="1" bandRow="1"/>
              <a:tblGrid>
                <a:gridCol w="49923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5495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91845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700447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825805">
                  <a:extLst>
                    <a:ext uri="{9D8B030D-6E8A-4147-A177-3AD203B41FA5}">
                      <a16:colId xmlns:a16="http://schemas.microsoft.com/office/drawing/2014/main" val="818795718"/>
                    </a:ext>
                  </a:extLst>
                </a:gridCol>
              </a:tblGrid>
              <a:tr h="525896">
                <a:tc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GB" sz="1900" b="1" dirty="0">
                          <a:solidFill>
                            <a:schemeClr val="bg1"/>
                          </a:solidFill>
                        </a:rPr>
                        <a:t>parameter</a:t>
                      </a:r>
                    </a:p>
                  </a:txBody>
                  <a:tcPr anchor="ctr">
                    <a:lnL w="12700" cmpd="sng">
                      <a:solidFill>
                        <a:srgbClr val="A26B2D"/>
                      </a:solidFill>
                    </a:lnL>
                    <a:lnR>
                      <a:noFill/>
                    </a:lnR>
                    <a:lnT w="12700" cmpd="sng">
                      <a:solidFill>
                        <a:srgbClr val="A26B2D"/>
                      </a:solidFill>
                    </a:lnT>
                    <a:lnB w="12700" cmpd="sng">
                      <a:solidFill>
                        <a:srgbClr val="A26B2D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GB" sz="2000" b="1" dirty="0">
                          <a:solidFill>
                            <a:schemeClr val="bg1"/>
                          </a:solidFill>
                        </a:rPr>
                        <a:t>Z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mpd="sng">
                      <a:solidFill>
                        <a:srgbClr val="A26B2D"/>
                      </a:solidFill>
                    </a:lnT>
                    <a:lnB w="12700" cmpd="sng">
                      <a:solidFill>
                        <a:srgbClr val="A26B2D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b="1" dirty="0">
                          <a:solidFill>
                            <a:schemeClr val="bg1"/>
                          </a:solidFill>
                        </a:rPr>
                        <a:t>WW</a:t>
                      </a:r>
                    </a:p>
                  </a:txBody>
                  <a:tcPr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A26B2D"/>
                      </a:solidFill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2000" b="1" dirty="0">
                          <a:solidFill>
                            <a:schemeClr val="bg1"/>
                          </a:solidFill>
                        </a:rPr>
                        <a:t>H</a:t>
                      </a:r>
                      <a:r>
                        <a:rPr lang="de-AT" sz="2000" b="1" baseline="0" dirty="0">
                          <a:solidFill>
                            <a:schemeClr val="bg1"/>
                          </a:solidFill>
                        </a:rPr>
                        <a:t> (ZH)</a:t>
                      </a:r>
                      <a:endParaRPr lang="de-AT" sz="20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2000" b="1" dirty="0">
                          <a:solidFill>
                            <a:schemeClr val="bg1"/>
                          </a:solidFill>
                        </a:rPr>
                        <a:t>ttbar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5920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kumimoji="0" lang="en-GB" sz="16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beam energy [GeV]</a:t>
                      </a:r>
                    </a:p>
                  </a:txBody>
                  <a:tcPr anchor="ctr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A26B2D"/>
                      </a:solidFill>
                    </a:lnT>
                    <a:lnB w="12700" cmpd="sng">
                      <a:solidFill>
                        <a:srgbClr val="A26B2D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algn="ctr" rtl="0" eaLnBrk="1" latinLnBrk="0" hangingPunct="1"/>
                      <a:r>
                        <a:rPr kumimoji="0" lang="en-US" sz="190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45</a:t>
                      </a:r>
                      <a:endParaRPr kumimoji="0" lang="en-GB" sz="190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A26B2D"/>
                      </a:solidFill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90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80</a:t>
                      </a:r>
                      <a:endParaRPr kumimoji="0" lang="en-GB" sz="190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de-AT" sz="190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120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de-AT" sz="190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182.5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15528">
                <a:tc>
                  <a:txBody>
                    <a:bodyPr/>
                    <a:lstStyle/>
                    <a:p>
                      <a:r>
                        <a:rPr kumimoji="0" lang="en-GB" sz="16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beam current [mA]</a:t>
                      </a:r>
                    </a:p>
                  </a:txBody>
                  <a:tcPr anchor="ctr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90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1390</a:t>
                      </a:r>
                      <a:endParaRPr kumimoji="0" lang="en-GB" sz="190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GB" sz="190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147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de-AT" sz="190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29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de-AT" sz="190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5.4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15528">
                <a:tc>
                  <a:txBody>
                    <a:bodyPr/>
                    <a:lstStyle/>
                    <a:p>
                      <a:r>
                        <a:rPr kumimoji="0" lang="en-US" sz="16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no. bunches/beam</a:t>
                      </a:r>
                      <a:endParaRPr kumimoji="0" lang="en-GB" sz="16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en-US" sz="1900" b="1" kern="1200" dirty="0">
                          <a:solidFill>
                            <a:srgbClr val="FF3300"/>
                          </a:solidFill>
                          <a:latin typeface="Arial"/>
                          <a:ea typeface="+mn-ea"/>
                          <a:cs typeface="+mn-cs"/>
                        </a:rPr>
                        <a:t>16640</a:t>
                      </a:r>
                      <a:endParaRPr kumimoji="0" lang="en-GB" sz="1900" b="1" kern="1200" dirty="0">
                        <a:solidFill>
                          <a:srgbClr val="FF33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en-US" sz="1900" b="1" kern="1200" dirty="0">
                          <a:solidFill>
                            <a:srgbClr val="FF3300"/>
                          </a:solidFill>
                          <a:latin typeface="Arial"/>
                          <a:ea typeface="+mn-ea"/>
                          <a:cs typeface="+mn-cs"/>
                        </a:rPr>
                        <a:t>2000</a:t>
                      </a:r>
                      <a:endParaRPr kumimoji="0" lang="en-GB" sz="1900" b="1" kern="1200" dirty="0">
                        <a:solidFill>
                          <a:srgbClr val="FF33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de-AT" sz="1900" b="1" kern="1200" dirty="0">
                          <a:solidFill>
                            <a:srgbClr val="FF3300"/>
                          </a:solidFill>
                          <a:latin typeface="Arial"/>
                          <a:ea typeface="+mn-ea"/>
                          <a:cs typeface="+mn-cs"/>
                        </a:rPr>
                        <a:t>393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de-AT" sz="1900" b="1" kern="1200" dirty="0">
                          <a:solidFill>
                            <a:srgbClr val="FF3300"/>
                          </a:solidFill>
                          <a:latin typeface="Arial"/>
                          <a:ea typeface="+mn-ea"/>
                          <a:cs typeface="+mn-cs"/>
                        </a:rPr>
                        <a:t>48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2529601"/>
                  </a:ext>
                </a:extLst>
              </a:tr>
              <a:tr h="375920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kumimoji="0" lang="en-GB" sz="16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bunch intensity  [10</a:t>
                      </a:r>
                      <a:r>
                        <a:rPr kumimoji="0" lang="en-GB" sz="1600" b="1" kern="1200" baseline="300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11</a:t>
                      </a:r>
                      <a:r>
                        <a:rPr kumimoji="0" lang="en-GB" sz="16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]</a:t>
                      </a:r>
                    </a:p>
                  </a:txBody>
                  <a:tcPr anchor="ctr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n-US" sz="19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1.7</a:t>
                      </a:r>
                      <a:endParaRPr kumimoji="0" lang="en-GB" sz="19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9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1.5</a:t>
                      </a:r>
                      <a:endParaRPr kumimoji="0" lang="en-GB" sz="19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9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1.5</a:t>
                      </a:r>
                      <a:endParaRPr kumimoji="0" lang="en-GB" sz="19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9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2.3</a:t>
                      </a:r>
                      <a:endParaRPr kumimoji="0" lang="en-GB" sz="19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5920">
                <a:tc>
                  <a:txBody>
                    <a:bodyPr/>
                    <a:lstStyle/>
                    <a:p>
                      <a:r>
                        <a:rPr kumimoji="0" lang="en-GB" sz="16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SR</a:t>
                      </a:r>
                      <a:r>
                        <a:rPr kumimoji="0" lang="en-GB" sz="1600" b="1" kern="1200" baseline="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 e</a:t>
                      </a:r>
                      <a:r>
                        <a:rPr kumimoji="0" lang="en-GB" sz="16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nergy loss / turn [GeV]</a:t>
                      </a:r>
                    </a:p>
                  </a:txBody>
                  <a:tcPr anchor="ctr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9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0.036</a:t>
                      </a:r>
                      <a:endParaRPr kumimoji="0" lang="en-GB" sz="19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9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0.34</a:t>
                      </a:r>
                      <a:endParaRPr kumimoji="0" lang="en-GB" sz="19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9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1.72</a:t>
                      </a:r>
                      <a:endParaRPr kumimoji="0" lang="en-GB" sz="19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9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9.21</a:t>
                      </a:r>
                      <a:endParaRPr kumimoji="0" lang="en-GB" sz="19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88469">
                <a:tc>
                  <a:txBody>
                    <a:bodyPr/>
                    <a:lstStyle/>
                    <a:p>
                      <a:r>
                        <a:rPr kumimoji="0" lang="en-US" sz="16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total RF voltage [GV]</a:t>
                      </a:r>
                      <a:endParaRPr kumimoji="0" lang="en-GB" sz="16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90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0.1</a:t>
                      </a:r>
                      <a:endParaRPr kumimoji="0" lang="en-GB" sz="190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90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0.44</a:t>
                      </a:r>
                      <a:endParaRPr kumimoji="0" lang="en-GB" sz="190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90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2.0</a:t>
                      </a:r>
                      <a:endParaRPr kumimoji="0" lang="en-GB" sz="190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90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10.9</a:t>
                      </a:r>
                      <a:endParaRPr kumimoji="0" lang="en-GB" sz="190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44200603"/>
                  </a:ext>
                </a:extLst>
              </a:tr>
              <a:tr h="375920">
                <a:tc>
                  <a:txBody>
                    <a:bodyPr/>
                    <a:lstStyle/>
                    <a:p>
                      <a:r>
                        <a:rPr kumimoji="0" lang="en-GB" sz="1600" b="1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long.</a:t>
                      </a:r>
                      <a:r>
                        <a:rPr kumimoji="0" lang="en-GB" sz="1600" b="1" kern="12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GB" sz="1600" b="1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damping time [turns]</a:t>
                      </a:r>
                    </a:p>
                  </a:txBody>
                  <a:tcPr anchor="ctr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9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1281</a:t>
                      </a:r>
                      <a:endParaRPr kumimoji="0" lang="en-GB" sz="19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9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235</a:t>
                      </a:r>
                      <a:endParaRPr kumimoji="0" lang="en-GB" sz="19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900" b="1" kern="1200" baseline="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70</a:t>
                      </a:r>
                      <a:endParaRPr kumimoji="0" lang="en-GB" sz="19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9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20</a:t>
                      </a:r>
                      <a:endParaRPr kumimoji="0" lang="en-GB" sz="19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3873614"/>
                  </a:ext>
                </a:extLst>
              </a:tr>
              <a:tr h="37592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AT" sz="16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horizontal beta*</a:t>
                      </a:r>
                      <a:r>
                        <a:rPr kumimoji="0" lang="de-AT" sz="1600" b="1" kern="1200" baseline="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GB" sz="16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[m]</a:t>
                      </a:r>
                      <a:endParaRPr kumimoji="0" lang="en-GB" sz="16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de-AT" sz="190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0.15</a:t>
                      </a:r>
                      <a:endParaRPr kumimoji="0" lang="en-GB" sz="190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de-AT" sz="190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0.2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AT" sz="190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0.3</a:t>
                      </a:r>
                      <a:endParaRPr kumimoji="0" lang="en-GB" sz="190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90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1</a:t>
                      </a:r>
                      <a:endParaRPr kumimoji="0" lang="en-GB" sz="190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13994486"/>
                  </a:ext>
                </a:extLst>
              </a:tr>
              <a:tr h="37592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vertical</a:t>
                      </a:r>
                      <a:r>
                        <a:rPr kumimoji="0" lang="en-US" sz="1600" b="1" kern="1200" baseline="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 beta* [mm]</a:t>
                      </a:r>
                      <a:endParaRPr kumimoji="0" lang="en-GB" sz="16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90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0.8</a:t>
                      </a:r>
                      <a:endParaRPr kumimoji="0" lang="en-GB" sz="190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de-AT" sz="190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90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1</a:t>
                      </a:r>
                      <a:endParaRPr kumimoji="0" lang="en-GB" sz="190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90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1.6</a:t>
                      </a:r>
                      <a:endParaRPr kumimoji="0" lang="en-GB" sz="190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39530520"/>
                  </a:ext>
                </a:extLst>
              </a:tr>
              <a:tr h="37592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1" kern="1200" dirty="0" err="1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horiz</a:t>
                      </a:r>
                      <a:r>
                        <a:rPr kumimoji="0" lang="en-US" sz="16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. geometric emittance</a:t>
                      </a:r>
                      <a:r>
                        <a:rPr kumimoji="0" lang="en-US" sz="1600" b="1" kern="1200" baseline="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 [nm]</a:t>
                      </a:r>
                      <a:endParaRPr kumimoji="0" lang="en-GB" sz="16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9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0.27</a:t>
                      </a:r>
                      <a:endParaRPr kumimoji="0" lang="en-GB" sz="19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de-AT" sz="19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0.28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9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0.63</a:t>
                      </a:r>
                      <a:endParaRPr kumimoji="0" lang="en-GB" sz="19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9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1.46</a:t>
                      </a:r>
                      <a:endParaRPr kumimoji="0" lang="en-GB" sz="19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63858396"/>
                  </a:ext>
                </a:extLst>
              </a:tr>
              <a:tr h="37592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vert. geom. emittance [pm]</a:t>
                      </a:r>
                      <a:endParaRPr kumimoji="0" lang="en-GB" sz="16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9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1.0</a:t>
                      </a:r>
                      <a:endParaRPr kumimoji="0" lang="en-GB" sz="19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de-AT" sz="19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1.7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9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1.3</a:t>
                      </a:r>
                      <a:endParaRPr kumimoji="0" lang="en-GB" sz="19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9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2.9</a:t>
                      </a:r>
                      <a:endParaRPr kumimoji="0" lang="en-GB" sz="19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74920261"/>
                  </a:ext>
                </a:extLst>
              </a:tr>
              <a:tr h="37592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bunch length with SR / BS [mm]</a:t>
                      </a:r>
                      <a:endParaRPr kumimoji="0" lang="en-GB" sz="16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9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3.5 / 12.1</a:t>
                      </a:r>
                      <a:endParaRPr kumimoji="0" lang="en-GB" sz="19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de-AT" sz="19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3.0 / 6.0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9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3.3 / 5.3</a:t>
                      </a:r>
                      <a:endParaRPr kumimoji="0" lang="en-GB" sz="19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9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2.0 / 2.</a:t>
                      </a:r>
                      <a:r>
                        <a:rPr kumimoji="0" lang="en-GB" sz="19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66397388"/>
                  </a:ext>
                </a:extLst>
              </a:tr>
              <a:tr h="375920">
                <a:tc>
                  <a:txBody>
                    <a:bodyPr/>
                    <a:lstStyle/>
                    <a:p>
                      <a:r>
                        <a:rPr kumimoji="0" lang="en-US" sz="16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luminosity per IP [10</a:t>
                      </a:r>
                      <a:r>
                        <a:rPr kumimoji="0" lang="en-US" sz="1600" b="1" kern="1200" baseline="300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34</a:t>
                      </a:r>
                      <a:r>
                        <a:rPr kumimoji="0" lang="en-US" sz="16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 cm</a:t>
                      </a:r>
                      <a:r>
                        <a:rPr kumimoji="0" lang="en-US" sz="1600" b="1" kern="1200" baseline="300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-2</a:t>
                      </a:r>
                      <a:r>
                        <a:rPr kumimoji="0" lang="en-US" sz="16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s</a:t>
                      </a:r>
                      <a:r>
                        <a:rPr kumimoji="0" lang="en-US" sz="1600" b="1" kern="1200" baseline="300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-1</a:t>
                      </a:r>
                      <a:r>
                        <a:rPr kumimoji="0" lang="en-US" sz="16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]</a:t>
                      </a:r>
                      <a:endParaRPr kumimoji="0" lang="en-GB" sz="16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90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230</a:t>
                      </a:r>
                      <a:endParaRPr kumimoji="0" lang="en-GB" sz="190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90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28</a:t>
                      </a:r>
                      <a:endParaRPr kumimoji="0" lang="en-GB" sz="190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90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8.5</a:t>
                      </a:r>
                      <a:endParaRPr kumimoji="0" lang="en-GB" sz="190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90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1.5</a:t>
                      </a:r>
                      <a:r>
                        <a:rPr kumimoji="0" lang="en-GB" sz="190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94538425"/>
                  </a:ext>
                </a:extLst>
              </a:tr>
              <a:tr h="375920">
                <a:tc>
                  <a:txBody>
                    <a:bodyPr/>
                    <a:lstStyle/>
                    <a:p>
                      <a:r>
                        <a:rPr kumimoji="0" lang="en-US" sz="16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beam lifetime rad </a:t>
                      </a:r>
                      <a:r>
                        <a:rPr kumimoji="0" lang="en-US" sz="1600" b="1" kern="1200" dirty="0" err="1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Bhabha</a:t>
                      </a:r>
                      <a:r>
                        <a:rPr kumimoji="0" lang="en-US" sz="16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 / BS [min]</a:t>
                      </a:r>
                      <a:endParaRPr kumimoji="0" lang="en-GB" sz="16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9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68 / &gt;200</a:t>
                      </a:r>
                      <a:endParaRPr kumimoji="0" lang="en-GB" sz="19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900" b="1" kern="1200" baseline="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49 / &gt;1000</a:t>
                      </a:r>
                      <a:endParaRPr kumimoji="0" lang="en-GB" sz="19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9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38 / 18</a:t>
                      </a:r>
                      <a:endParaRPr kumimoji="0" lang="en-GB" sz="19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9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40 / 18</a:t>
                      </a:r>
                      <a:endParaRPr kumimoji="0" lang="en-GB" sz="19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62015532"/>
                  </a:ext>
                </a:extLst>
              </a:tr>
            </a:tbl>
          </a:graphicData>
        </a:graphic>
      </p:graphicFrame>
      <p:sp>
        <p:nvSpPr>
          <p:cNvPr id="5" name="Title 1"/>
          <p:cNvSpPr txBox="1">
            <a:spLocks/>
          </p:cNvSpPr>
          <p:nvPr/>
        </p:nvSpPr>
        <p:spPr>
          <a:xfrm>
            <a:off x="-28930" y="0"/>
            <a:ext cx="12192000" cy="1008112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         FCC-</a:t>
            </a:r>
            <a:r>
              <a:rPr kumimoji="0" lang="en-US" sz="3600" b="1" i="0" u="none" strike="noStrike" kern="0" cap="none" spc="0" normalizeH="0" baseline="0" noProof="0" dirty="0" err="1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ee</a:t>
            </a:r>
            <a:r>
              <a:rPr kumimoji="0" lang="en-US" sz="36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c</a:t>
            </a:r>
            <a:r>
              <a:rPr kumimoji="0" lang="en-US" sz="3600" b="1" i="0" u="none" strike="noStrike" kern="0" cap="none" spc="0" normalizeH="0" baseline="0" noProof="0" dirty="0" err="1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ollider</a:t>
            </a:r>
            <a:r>
              <a:rPr kumimoji="0" lang="en-US" sz="36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parameters (stage 1)</a:t>
            </a:r>
            <a:endParaRPr kumimoji="0" lang="en-US" sz="3200" b="1" i="0" u="none" strike="noStrike" kern="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Arial"/>
              <a:ea typeface="+mj-ea"/>
              <a:cs typeface="+mj-cs"/>
            </a:endParaRPr>
          </a:p>
        </p:txBody>
      </p:sp>
      <p:pic>
        <p:nvPicPr>
          <p:cNvPr id="8" name="Picture 7" descr="A picture containing icon&#10;&#10;Description automatically generated">
            <a:extLst>
              <a:ext uri="{FF2B5EF4-FFF2-40B4-BE49-F238E27FC236}">
                <a16:creationId xmlns:a16="http://schemas.microsoft.com/office/drawing/2014/main" id="{7EA317A1-FA8C-4D65-91CD-D2CFEE7A86A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06" y="176910"/>
            <a:ext cx="1935386" cy="6542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9299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>
          <a:xfrm>
            <a:off x="2283518" y="4528255"/>
            <a:ext cx="1146468" cy="276999"/>
          </a:xfrm>
          <a:prstGeom prst="rect">
            <a:avLst/>
          </a:prstGeom>
          <a:solidFill>
            <a:srgbClr val="FFFF00"/>
          </a:solidFill>
        </p:spPr>
        <p:txBody>
          <a:bodyPr wrap="none">
            <a:spAutoFit/>
          </a:bodyPr>
          <a:lstStyle/>
          <a:p>
            <a:pPr marL="0" marR="0" lvl="0" indent="0" algn="l" defTabSz="6857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Marica Biagini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7024586" y="975431"/>
            <a:ext cx="5391439" cy="47936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6857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AT" sz="2400" b="1" i="1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B-factories:</a:t>
            </a:r>
            <a:r>
              <a:rPr kumimoji="0" lang="en-GB" sz="2400" b="1" i="1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KEKB &amp; PEP-II:</a:t>
            </a:r>
          </a:p>
          <a:p>
            <a:pPr marL="0" marR="0" lvl="0" indent="0" algn="l" defTabSz="20002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	double-ring lepton colliders, </a:t>
            </a:r>
          </a:p>
          <a:p>
            <a:pPr marL="0" marR="0" lvl="0" indent="0" algn="l" defTabSz="20002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	</a:t>
            </a: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high beam currents,</a:t>
            </a:r>
            <a:endParaRPr kumimoji="0" lang="en-GB" sz="2400" b="1" i="0" u="none" strike="noStrike" kern="120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20002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	</a:t>
            </a: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top-up injection</a:t>
            </a:r>
          </a:p>
          <a:p>
            <a:pPr marL="0" marR="0" lvl="0" indent="0" algn="l" defTabSz="20002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5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 </a:t>
            </a:r>
          </a:p>
          <a:p>
            <a:pPr marL="0" marR="0" lvl="0" indent="0" algn="l" defTabSz="20002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DAFNE: </a:t>
            </a: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crab waist, double ring</a:t>
            </a:r>
          </a:p>
          <a:p>
            <a:pPr marL="0" marR="0" lvl="0" indent="0" algn="l" defTabSz="6857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AT" sz="1100" b="1" i="1" u="none" strike="noStrike" kern="120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6857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S-KEKB: </a:t>
            </a: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low </a:t>
            </a: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Symbol" panose="05050102010706020507" pitchFamily="18" charset="2"/>
                <a:ea typeface="+mn-ea"/>
                <a:cs typeface="+mn-cs"/>
              </a:rPr>
              <a:t>b</a:t>
            </a:r>
            <a:r>
              <a:rPr kumimoji="0" lang="en-GB" sz="2400" b="1" i="0" u="none" strike="noStrike" kern="1200" cap="none" spc="0" normalizeH="0" baseline="-2500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y</a:t>
            </a: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*, crab waist</a:t>
            </a:r>
          </a:p>
          <a:p>
            <a:pPr marL="0" marR="0" lvl="0" indent="0" algn="l" defTabSz="6857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AT" sz="1100" b="1" i="1" u="none" strike="noStrike" kern="120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6857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LEP:  </a:t>
            </a: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high energy</a:t>
            </a: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, SR effects</a:t>
            </a:r>
          </a:p>
          <a:p>
            <a:pPr marL="0" marR="0" lvl="0" indent="0" algn="l" defTabSz="6857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100" b="1" i="1" u="none" strike="noStrike" kern="120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6857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VEPP-4M, LEP: </a:t>
            </a: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precision E calibration </a:t>
            </a:r>
          </a:p>
          <a:p>
            <a:pPr marL="0" marR="0" lvl="0" indent="0" algn="l" defTabSz="6857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100" b="1" i="1" u="none" strike="noStrike" kern="120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6857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KEKB: </a:t>
            </a:r>
            <a:r>
              <a:rPr kumimoji="0" lang="en-GB" sz="2400" b="1" i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</a:t>
            </a:r>
            <a:r>
              <a:rPr kumimoji="0" lang="en-GB" sz="2400" b="1" i="0" u="none" strike="noStrike" kern="1200" cap="none" spc="0" normalizeH="0" baseline="3000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+</a:t>
            </a: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source </a:t>
            </a:r>
          </a:p>
          <a:p>
            <a:pPr marL="0" marR="0" lvl="0" indent="0" algn="l" defTabSz="6857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100" b="1" i="1" u="none" strike="noStrike" kern="120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6857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HERA, LEP, RHIC: spin gymnastics 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-55428" y="5828159"/>
            <a:ext cx="9144000" cy="369332"/>
          </a:xfrm>
          <a:prstGeom prst="rect">
            <a:avLst/>
          </a:prstGeom>
          <a:solidFill>
            <a:srgbClr val="99FFCC">
              <a:alpha val="70000"/>
            </a:srgbClr>
          </a:solidFill>
        </p:spPr>
        <p:txBody>
          <a:bodyPr wrap="square" rtlCol="0">
            <a:spAutoFit/>
          </a:bodyPr>
          <a:lstStyle/>
          <a:p>
            <a:pPr marL="0" marR="0" lvl="0" indent="0" algn="ctr" defTabSz="45718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combining successful ingredients of several recent colliders → highest luminosities &amp; energies</a:t>
            </a:r>
          </a:p>
        </p:txBody>
      </p:sp>
      <p:sp>
        <p:nvSpPr>
          <p:cNvPr id="20" name="Title 1"/>
          <p:cNvSpPr txBox="1">
            <a:spLocks/>
          </p:cNvSpPr>
          <p:nvPr/>
        </p:nvSpPr>
        <p:spPr>
          <a:xfrm>
            <a:off x="0" y="-49765"/>
            <a:ext cx="12192000" cy="1008112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       </a:t>
            </a: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FCC-</a:t>
            </a:r>
            <a:r>
              <a:rPr kumimoji="0" lang="en-US" sz="3200" b="1" i="0" u="none" strike="noStrike" kern="1200" cap="none" spc="0" normalizeH="0" baseline="0" noProof="0" dirty="0" err="1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ee</a:t>
            </a: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 design concept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25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			based on lessons and techniques from past colliders (last 40 years)</a:t>
            </a:r>
            <a:endParaRPr kumimoji="0" lang="en-US" sz="2250" b="1" i="0" u="none" strike="noStrike" kern="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49E7577D-433A-4A44-A3CD-9F0D0D0849E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824"/>
          <a:stretch/>
        </p:blipFill>
        <p:spPr>
          <a:xfrm>
            <a:off x="32433" y="958347"/>
            <a:ext cx="6786103" cy="4869811"/>
          </a:xfrm>
          <a:prstGeom prst="rect">
            <a:avLst/>
          </a:prstGeom>
        </p:spPr>
      </p:pic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A122C149-1D75-4719-BFCA-31310A29313D}"/>
              </a:ext>
            </a:extLst>
          </p:cNvPr>
          <p:cNvCxnSpPr>
            <a:cxnSpLocks/>
          </p:cNvCxnSpPr>
          <p:nvPr/>
        </p:nvCxnSpPr>
        <p:spPr>
          <a:xfrm flipV="1">
            <a:off x="2408708" y="1880967"/>
            <a:ext cx="2934202" cy="802255"/>
          </a:xfrm>
          <a:prstGeom prst="straightConnector1">
            <a:avLst/>
          </a:prstGeom>
          <a:ln w="34925">
            <a:solidFill>
              <a:srgbClr val="FF0000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9A58B364-1C20-4CA1-8AEB-062007B8BC13}"/>
              </a:ext>
            </a:extLst>
          </p:cNvPr>
          <p:cNvCxnSpPr/>
          <p:nvPr/>
        </p:nvCxnSpPr>
        <p:spPr>
          <a:xfrm flipV="1">
            <a:off x="5548960" y="2166158"/>
            <a:ext cx="144016" cy="549855"/>
          </a:xfrm>
          <a:prstGeom prst="straightConnector1">
            <a:avLst/>
          </a:prstGeom>
          <a:ln w="34925">
            <a:solidFill>
              <a:srgbClr val="FF0000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Rectangle 24">
            <a:extLst>
              <a:ext uri="{FF2B5EF4-FFF2-40B4-BE49-F238E27FC236}">
                <a16:creationId xmlns:a16="http://schemas.microsoft.com/office/drawing/2014/main" id="{A34144AD-C4F8-492C-9EF2-2A275B7E1307}"/>
              </a:ext>
            </a:extLst>
          </p:cNvPr>
          <p:cNvSpPr/>
          <p:nvPr/>
        </p:nvSpPr>
        <p:spPr>
          <a:xfrm>
            <a:off x="4871864" y="4941168"/>
            <a:ext cx="1470274" cy="338554"/>
          </a:xfrm>
          <a:prstGeom prst="rect">
            <a:avLst/>
          </a:prstGeom>
          <a:solidFill>
            <a:srgbClr val="FFFF00"/>
          </a:solidFill>
        </p:spPr>
        <p:txBody>
          <a:bodyPr wrap="non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Marica Biagini</a:t>
            </a:r>
          </a:p>
        </p:txBody>
      </p: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33F9D0DD-47E2-4718-B463-8B93AD5BDB95}"/>
              </a:ext>
            </a:extLst>
          </p:cNvPr>
          <p:cNvCxnSpPr>
            <a:cxnSpLocks/>
          </p:cNvCxnSpPr>
          <p:nvPr/>
        </p:nvCxnSpPr>
        <p:spPr>
          <a:xfrm flipV="1">
            <a:off x="4019143" y="1269757"/>
            <a:ext cx="852721" cy="608417"/>
          </a:xfrm>
          <a:prstGeom prst="straightConnector1">
            <a:avLst/>
          </a:prstGeom>
          <a:ln w="34925">
            <a:solidFill>
              <a:srgbClr val="FF0000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37D4943F-5BC2-4C61-817D-2E9FDE1319C1}"/>
              </a:ext>
            </a:extLst>
          </p:cNvPr>
          <p:cNvCxnSpPr>
            <a:cxnSpLocks/>
          </p:cNvCxnSpPr>
          <p:nvPr/>
        </p:nvCxnSpPr>
        <p:spPr>
          <a:xfrm flipV="1">
            <a:off x="3928184" y="1192500"/>
            <a:ext cx="871672" cy="139570"/>
          </a:xfrm>
          <a:prstGeom prst="straightConnector1">
            <a:avLst/>
          </a:prstGeom>
          <a:ln w="34925">
            <a:solidFill>
              <a:srgbClr val="FF0000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B22C50DA-9248-4ECB-B4F4-28D1ADED44A4}"/>
              </a:ext>
            </a:extLst>
          </p:cNvPr>
          <p:cNvCxnSpPr>
            <a:cxnSpLocks/>
          </p:cNvCxnSpPr>
          <p:nvPr/>
        </p:nvCxnSpPr>
        <p:spPr>
          <a:xfrm flipV="1">
            <a:off x="3761215" y="2166158"/>
            <a:ext cx="1787745" cy="1262843"/>
          </a:xfrm>
          <a:prstGeom prst="straightConnector1">
            <a:avLst/>
          </a:prstGeom>
          <a:ln w="34925">
            <a:solidFill>
              <a:srgbClr val="FF0000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6" name="Picture 15" descr="A picture containing icon&#10;&#10;Description automatically generated">
            <a:extLst>
              <a:ext uri="{FF2B5EF4-FFF2-40B4-BE49-F238E27FC236}">
                <a16:creationId xmlns:a16="http://schemas.microsoft.com/office/drawing/2014/main" id="{93AC1A16-2D8C-4E35-A504-4EE325C6C84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06" y="176910"/>
            <a:ext cx="1935386" cy="6542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75169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0" name="Picture 8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5520" y="3140968"/>
            <a:ext cx="10140938" cy="2993452"/>
          </a:xfrm>
          <a:prstGeom prst="rect">
            <a:avLst/>
          </a:prstGeom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0" y="0"/>
            <a:ext cx="12192000" cy="1008112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         </a:t>
            </a:r>
            <a:r>
              <a:rPr kumimoji="0" lang="en-GB" sz="40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FCC-ee RF staging scenario</a:t>
            </a:r>
            <a:endParaRPr kumimoji="0" lang="en-US" sz="4000" b="1" i="0" u="none" strike="noStrike" kern="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Arial"/>
              <a:ea typeface="+mj-ea"/>
              <a:cs typeface="+mj-cs"/>
            </a:endParaRPr>
          </a:p>
        </p:txBody>
      </p:sp>
      <p:sp>
        <p:nvSpPr>
          <p:cNvPr id="256" name="Rectangle 255"/>
          <p:cNvSpPr/>
          <p:nvPr/>
        </p:nvSpPr>
        <p:spPr>
          <a:xfrm>
            <a:off x="3719736" y="1154883"/>
            <a:ext cx="8424000" cy="264687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Calibri" pitchFamily="34" charset="0"/>
              </a:rPr>
              <a:t>t</a:t>
            </a:r>
            <a:r>
              <a:rPr kumimoji="0" lang="en-GB" sz="2000" b="1" i="0" u="none" strike="noStrike" kern="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Calibri" pitchFamily="34" charset="0"/>
              </a:rPr>
              <a:t>hree</a:t>
            </a:r>
            <a:r>
              <a:rPr kumimoji="0" lang="en-GB" sz="20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Calibri" pitchFamily="34" charset="0"/>
              </a:rPr>
              <a:t> sets of RF cavities to cover all options for FCC-</a:t>
            </a:r>
            <a:r>
              <a:rPr kumimoji="0" lang="en-GB" sz="2000" b="1" i="0" u="none" strike="noStrike" kern="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Calibri" pitchFamily="34" charset="0"/>
              </a:rPr>
              <a:t>ee</a:t>
            </a:r>
            <a:r>
              <a:rPr kumimoji="0" lang="en-GB" sz="20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Calibri" pitchFamily="34" charset="0"/>
              </a:rPr>
              <a:t> &amp; booster: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000" b="1" i="0" u="none" strike="noStrike" kern="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Calibri" pitchFamily="34" charset="0"/>
              </a:rPr>
              <a:t>high intensity (Z, FCC-</a:t>
            </a:r>
            <a:r>
              <a:rPr kumimoji="0" lang="en-GB" sz="2000" b="1" i="0" u="none" strike="noStrike" kern="0" cap="none" spc="0" normalizeH="0" baseline="0" noProof="0" dirty="0" err="1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Calibri" pitchFamily="34" charset="0"/>
              </a:rPr>
              <a:t>hh</a:t>
            </a:r>
            <a:r>
              <a:rPr kumimoji="0" lang="en-GB" sz="2000" b="1" i="0" u="none" strike="noStrike" kern="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Calibri" pitchFamily="34" charset="0"/>
              </a:rPr>
              <a:t>): </a:t>
            </a:r>
            <a:r>
              <a:rPr kumimoji="0" lang="en-GB" sz="20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Calibri" pitchFamily="34" charset="0"/>
              </a:rPr>
              <a:t>400 MHz mono-cell </a:t>
            </a:r>
            <a:r>
              <a:rPr kumimoji="0" lang="en-GB" sz="2000" b="1" i="0" u="none" strike="noStrike" kern="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Calibri" pitchFamily="34" charset="0"/>
              </a:rPr>
              <a:t>cavities</a:t>
            </a:r>
            <a:r>
              <a:rPr kumimoji="0" lang="en-GB" sz="20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Calibri" pitchFamily="34" charset="0"/>
              </a:rPr>
              <a:t> (4/</a:t>
            </a:r>
            <a:r>
              <a:rPr kumimoji="0" lang="en-GB" sz="2000" b="1" i="0" u="none" strike="noStrike" kern="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Calibri" pitchFamily="34" charset="0"/>
              </a:rPr>
              <a:t>cryom</a:t>
            </a:r>
            <a:r>
              <a:rPr kumimoji="0" lang="en-GB" sz="20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Calibri" pitchFamily="34" charset="0"/>
              </a:rPr>
              <a:t>.)</a:t>
            </a:r>
            <a:endParaRPr kumimoji="0" lang="en-GB" sz="2000" b="1" i="0" u="none" strike="noStrike" kern="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Arial"/>
              <a:ea typeface="+mn-ea"/>
              <a:cs typeface="Calibri" pitchFamily="34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000" b="1" i="0" u="none" strike="noStrike" kern="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Calibri" pitchFamily="34" charset="0"/>
              </a:rPr>
              <a:t>higher energy (W, H, t): </a:t>
            </a:r>
            <a:r>
              <a:rPr kumimoji="0" lang="en-GB" sz="20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Calibri" pitchFamily="34" charset="0"/>
              </a:rPr>
              <a:t>400 MHz four-cell cavities (4/</a:t>
            </a:r>
            <a:r>
              <a:rPr kumimoji="0" lang="en-GB" sz="2000" b="1" i="0" u="none" strike="noStrike" kern="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Calibri" pitchFamily="34" charset="0"/>
              </a:rPr>
              <a:t>cryomodule</a:t>
            </a:r>
            <a:r>
              <a:rPr kumimoji="0" lang="en-GB" sz="20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Calibri" pitchFamily="34" charset="0"/>
              </a:rPr>
              <a:t>)</a:t>
            </a:r>
            <a:endParaRPr kumimoji="0" lang="en-GB" sz="2000" b="1" i="0" u="none" strike="noStrike" kern="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Arial"/>
              <a:ea typeface="+mn-ea"/>
              <a:cs typeface="Calibri" pitchFamily="34" charset="0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000" b="1" i="0" u="none" strike="noStrike" kern="0" cap="none" spc="0" normalizeH="0" baseline="0" noProof="0" dirty="0" err="1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Calibri" pitchFamily="34" charset="0"/>
              </a:rPr>
              <a:t>ttbar</a:t>
            </a:r>
            <a:r>
              <a:rPr kumimoji="0" lang="en-GB" sz="2000" b="1" i="0" u="none" strike="noStrike" kern="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Calibri" pitchFamily="34" charset="0"/>
              </a:rPr>
              <a:t> machine complement: </a:t>
            </a:r>
            <a:r>
              <a:rPr kumimoji="0" lang="en-GB" sz="20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Calibri" pitchFamily="34" charset="0"/>
              </a:rPr>
              <a:t>800 MHz five-cell cavities (4/</a:t>
            </a:r>
            <a:r>
              <a:rPr kumimoji="0" lang="en-GB" sz="2000" b="1" i="0" u="none" strike="noStrike" kern="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Calibri" pitchFamily="34" charset="0"/>
              </a:rPr>
              <a:t>cryom</a:t>
            </a:r>
            <a:r>
              <a:rPr kumimoji="0" lang="en-GB" sz="20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Calibri" pitchFamily="34" charset="0"/>
              </a:rPr>
              <a:t>.)</a:t>
            </a:r>
            <a:r>
              <a:rPr kumimoji="0" lang="en-GB" sz="2000" b="1" i="0" u="none" strike="noStrike" kern="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Calibri" pitchFamily="34" charset="0"/>
              </a:rPr>
              <a:t> 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000" b="1" i="0" u="none" strike="noStrike" kern="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Calibri" pitchFamily="34" charset="0"/>
              </a:rPr>
              <a:t>installation sequence comparable to LEP ( ≈ 30 CM/shutdown)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GB" sz="2000" b="1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/>
              <a:ea typeface="+mn-ea"/>
              <a:cs typeface="Calibri" pitchFamily="34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GB" sz="1600" b="1" i="0" u="none" strike="noStrike" kern="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Arial"/>
              <a:ea typeface="+mn-ea"/>
              <a:cs typeface="Calibri" pitchFamily="34" charset="0"/>
            </a:endParaRPr>
          </a:p>
        </p:txBody>
      </p:sp>
      <p:graphicFrame>
        <p:nvGraphicFramePr>
          <p:cNvPr id="10" name="Table 9"/>
          <p:cNvGraphicFramePr>
            <a:graphicFrameLocks noGrp="1"/>
          </p:cNvGraphicFramePr>
          <p:nvPr/>
        </p:nvGraphicFramePr>
        <p:xfrm>
          <a:off x="47328" y="1454377"/>
          <a:ext cx="3591599" cy="160419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86105">
                  <a:extLst>
                    <a:ext uri="{9D8B030D-6E8A-4147-A177-3AD203B41FA5}">
                      <a16:colId xmlns:a16="http://schemas.microsoft.com/office/drawing/2014/main" val="2695382812"/>
                    </a:ext>
                  </a:extLst>
                </a:gridCol>
                <a:gridCol w="828977">
                  <a:extLst>
                    <a:ext uri="{9D8B030D-6E8A-4147-A177-3AD203B41FA5}">
                      <a16:colId xmlns:a16="http://schemas.microsoft.com/office/drawing/2014/main" val="211581498"/>
                    </a:ext>
                  </a:extLst>
                </a:gridCol>
                <a:gridCol w="1116565">
                  <a:extLst>
                    <a:ext uri="{9D8B030D-6E8A-4147-A177-3AD203B41FA5}">
                      <a16:colId xmlns:a16="http://schemas.microsoft.com/office/drawing/2014/main" val="571250755"/>
                    </a:ext>
                  </a:extLst>
                </a:gridCol>
                <a:gridCol w="1059952">
                  <a:extLst>
                    <a:ext uri="{9D8B030D-6E8A-4147-A177-3AD203B41FA5}">
                      <a16:colId xmlns:a16="http://schemas.microsoft.com/office/drawing/2014/main" val="1542903392"/>
                    </a:ext>
                  </a:extLst>
                </a:gridCol>
              </a:tblGrid>
              <a:tr h="384991"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ysClr val="windowText" lastClr="000000"/>
                          </a:solidFill>
                        </a:rPr>
                        <a:t>WP</a:t>
                      </a:r>
                      <a:endParaRPr lang="en-GB" sz="14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err="1">
                          <a:solidFill>
                            <a:sysClr val="windowText" lastClr="000000"/>
                          </a:solidFill>
                        </a:rPr>
                        <a:t>V</a:t>
                      </a:r>
                      <a:r>
                        <a:rPr lang="en-US" sz="1400" baseline="-25000" dirty="0" err="1">
                          <a:solidFill>
                            <a:sysClr val="windowText" lastClr="000000"/>
                          </a:solidFill>
                        </a:rPr>
                        <a:t>rf</a:t>
                      </a:r>
                      <a:r>
                        <a:rPr lang="en-US" sz="1400" baseline="-25000" dirty="0">
                          <a:solidFill>
                            <a:sysClr val="windowText" lastClr="000000"/>
                          </a:solidFill>
                        </a:rPr>
                        <a:t> </a:t>
                      </a:r>
                      <a:r>
                        <a:rPr lang="en-US" sz="1400" dirty="0">
                          <a:solidFill>
                            <a:sysClr val="windowText" lastClr="000000"/>
                          </a:solidFill>
                        </a:rPr>
                        <a:t>[GV]</a:t>
                      </a:r>
                      <a:endParaRPr lang="en-GB" sz="14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ysClr val="windowText" lastClr="000000"/>
                          </a:solidFill>
                        </a:rPr>
                        <a:t>#bunches</a:t>
                      </a:r>
                      <a:endParaRPr lang="en-GB" sz="14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err="1">
                          <a:solidFill>
                            <a:sysClr val="windowText" lastClr="000000"/>
                          </a:solidFill>
                        </a:rPr>
                        <a:t>I</a:t>
                      </a:r>
                      <a:r>
                        <a:rPr lang="en-US" sz="1400" baseline="-25000" dirty="0" err="1">
                          <a:solidFill>
                            <a:sysClr val="windowText" lastClr="000000"/>
                          </a:solidFill>
                        </a:rPr>
                        <a:t>beam</a:t>
                      </a:r>
                      <a:r>
                        <a:rPr lang="en-US" sz="1400" dirty="0">
                          <a:solidFill>
                            <a:sysClr val="windowText" lastClr="000000"/>
                          </a:solidFill>
                        </a:rPr>
                        <a:t> [mA]</a:t>
                      </a:r>
                      <a:endParaRPr lang="en-GB" sz="14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63773298"/>
                  </a:ext>
                </a:extLst>
              </a:tr>
              <a:tr h="288148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/>
                        <a:t>Z</a:t>
                      </a:r>
                      <a:endParaRPr lang="en-GB" sz="14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1A56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0.1</a:t>
                      </a:r>
                      <a:endParaRPr lang="en-GB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16640</a:t>
                      </a:r>
                      <a:endParaRPr lang="en-GB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1390</a:t>
                      </a:r>
                      <a:endParaRPr lang="en-GB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80057827"/>
                  </a:ext>
                </a:extLst>
              </a:tr>
              <a:tr h="288148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/>
                        <a:t>W</a:t>
                      </a:r>
                      <a:endParaRPr lang="en-GB" sz="14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5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0.44</a:t>
                      </a:r>
                      <a:endParaRPr lang="en-GB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2000</a:t>
                      </a:r>
                      <a:endParaRPr lang="en-GB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147</a:t>
                      </a:r>
                      <a:endParaRPr lang="en-GB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14626709"/>
                  </a:ext>
                </a:extLst>
              </a:tr>
              <a:tr h="288148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/>
                        <a:t>H</a:t>
                      </a:r>
                      <a:endParaRPr lang="en-GB" sz="14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2.0</a:t>
                      </a:r>
                      <a:endParaRPr lang="en-GB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393</a:t>
                      </a:r>
                      <a:endParaRPr lang="en-GB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29</a:t>
                      </a:r>
                      <a:endParaRPr lang="en-GB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12652332"/>
                  </a:ext>
                </a:extLst>
              </a:tr>
              <a:tr h="288148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err="1"/>
                        <a:t>ttbar</a:t>
                      </a:r>
                      <a:endParaRPr lang="en-GB" sz="14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10.9</a:t>
                      </a:r>
                      <a:endParaRPr lang="en-GB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48</a:t>
                      </a:r>
                      <a:endParaRPr lang="en-GB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5.4</a:t>
                      </a:r>
                      <a:endParaRPr lang="en-GB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10879777"/>
                  </a:ext>
                </a:extLst>
              </a:tr>
            </a:tbl>
          </a:graphicData>
        </a:graphic>
      </p:graphicFrame>
      <p:sp>
        <p:nvSpPr>
          <p:cNvPr id="11" name="Oval 10"/>
          <p:cNvSpPr/>
          <p:nvPr/>
        </p:nvSpPr>
        <p:spPr>
          <a:xfrm>
            <a:off x="2641147" y="1790363"/>
            <a:ext cx="970059" cy="373711"/>
          </a:xfrm>
          <a:prstGeom prst="ellipse">
            <a:avLst/>
          </a:prstGeom>
          <a:noFill/>
          <a:ln w="19050">
            <a:solidFill>
              <a:schemeClr val="tx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12" name="Straight Arrow Connector 11"/>
          <p:cNvCxnSpPr/>
          <p:nvPr/>
        </p:nvCxnSpPr>
        <p:spPr>
          <a:xfrm flipH="1">
            <a:off x="3575158" y="1434583"/>
            <a:ext cx="562" cy="486995"/>
          </a:xfrm>
          <a:prstGeom prst="straightConnector1">
            <a:avLst/>
          </a:prstGeom>
          <a:ln w="19050">
            <a:solidFill>
              <a:schemeClr val="tx1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1080456" y="1052736"/>
            <a:ext cx="2537776" cy="338554"/>
          </a:xfrm>
          <a:prstGeom prst="rect">
            <a:avLst/>
          </a:prstGeom>
          <a:noFill/>
          <a:ln w="19050">
            <a:solidFill>
              <a:schemeClr val="tx1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C377B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“Ampere-class” machine</a:t>
            </a:r>
            <a:endParaRPr kumimoji="0" lang="en-GB" sz="1600" b="1" i="0" u="none" strike="noStrike" kern="1200" cap="none" spc="0" normalizeH="0" baseline="0" noProof="0" dirty="0">
              <a:ln>
                <a:noFill/>
              </a:ln>
              <a:solidFill>
                <a:srgbClr val="0C377B">
                  <a:lumMod val="75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4" name="Oval 13"/>
          <p:cNvSpPr/>
          <p:nvPr/>
        </p:nvSpPr>
        <p:spPr>
          <a:xfrm>
            <a:off x="566242" y="2704651"/>
            <a:ext cx="970059" cy="373711"/>
          </a:xfrm>
          <a:prstGeom prst="ellipse">
            <a:avLst/>
          </a:prstGeom>
          <a:noFill/>
          <a:ln w="19050">
            <a:solidFill>
              <a:schemeClr val="tx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0C377B">
                  <a:lumMod val="75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15" name="Straight Arrow Connector 14"/>
          <p:cNvCxnSpPr/>
          <p:nvPr/>
        </p:nvCxnSpPr>
        <p:spPr>
          <a:xfrm flipV="1">
            <a:off x="990806" y="3068960"/>
            <a:ext cx="2" cy="253666"/>
          </a:xfrm>
          <a:prstGeom prst="straightConnector1">
            <a:avLst/>
          </a:prstGeom>
          <a:ln w="19050">
            <a:solidFill>
              <a:schemeClr val="tx1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47328" y="3306470"/>
            <a:ext cx="2328543" cy="338554"/>
          </a:xfrm>
          <a:prstGeom prst="rect">
            <a:avLst/>
          </a:prstGeom>
          <a:noFill/>
          <a:ln w="19050">
            <a:solidFill>
              <a:schemeClr val="tx1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C377B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“high-gradient” machine</a:t>
            </a:r>
            <a:endParaRPr kumimoji="0" lang="en-GB" sz="1600" b="1" i="0" u="none" strike="noStrike" kern="1200" cap="none" spc="0" normalizeH="0" baseline="0" noProof="0" dirty="0">
              <a:ln>
                <a:noFill/>
              </a:ln>
              <a:solidFill>
                <a:srgbClr val="0C377B">
                  <a:lumMod val="75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7" name="Picture 16" descr="A picture containing icon&#10;&#10;Description automatically generated">
            <a:extLst>
              <a:ext uri="{FF2B5EF4-FFF2-40B4-BE49-F238E27FC236}">
                <a16:creationId xmlns:a16="http://schemas.microsoft.com/office/drawing/2014/main" id="{D69FFE5D-F940-43B8-B78F-4A2483121F6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06" y="176910"/>
            <a:ext cx="1935386" cy="6542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22693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5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Picture 29">
            <a:extLst>
              <a:ext uri="{FF2B5EF4-FFF2-40B4-BE49-F238E27FC236}">
                <a16:creationId xmlns:a16="http://schemas.microsoft.com/office/drawing/2014/main" id="{589B0872-B173-4AF5-A835-DE62922F73E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8777"/>
          <a:stretch/>
        </p:blipFill>
        <p:spPr>
          <a:xfrm>
            <a:off x="10161025" y="4508776"/>
            <a:ext cx="1763662" cy="1522413"/>
          </a:xfrm>
          <a:prstGeom prst="rect">
            <a:avLst/>
          </a:prstGeom>
          <a:solidFill>
            <a:sysClr val="window" lastClr="FFFFFF"/>
          </a:solidFill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82CA92C0-F1CE-41BB-BDE3-6D31310C725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14222" y="1110578"/>
            <a:ext cx="1068723" cy="776961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DCDF2B16-9151-43CA-A1CF-2DCB3EA6A48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20506258">
            <a:off x="8120952" y="1064952"/>
            <a:ext cx="1026040" cy="1517295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951606B7-B9AB-46D8-AF84-134C142FDED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13036" y="1017301"/>
            <a:ext cx="1661019" cy="1535185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4897207E-A2AB-4564-BC45-BB1B2B8DD21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390629" y="1003149"/>
            <a:ext cx="1661019" cy="1535185"/>
          </a:xfrm>
          <a:prstGeom prst="rect">
            <a:avLst/>
          </a:prstGeom>
        </p:spPr>
      </p:pic>
      <p:sp>
        <p:nvSpPr>
          <p:cNvPr id="8" name="Freeform 42">
            <a:extLst>
              <a:ext uri="{FF2B5EF4-FFF2-40B4-BE49-F238E27FC236}">
                <a16:creationId xmlns:a16="http://schemas.microsoft.com/office/drawing/2014/main" id="{C0C41C50-DE08-4EEB-B500-BB25E5AF0ACA}"/>
              </a:ext>
            </a:extLst>
          </p:cNvPr>
          <p:cNvSpPr/>
          <p:nvPr/>
        </p:nvSpPr>
        <p:spPr>
          <a:xfrm>
            <a:off x="427606" y="1017300"/>
            <a:ext cx="1661020" cy="1535185"/>
          </a:xfrm>
          <a:custGeom>
            <a:avLst/>
            <a:gdLst>
              <a:gd name="connsiteX0" fmla="*/ 1661020 w 1661020"/>
              <a:gd name="connsiteY0" fmla="*/ 767611 h 1535185"/>
              <a:gd name="connsiteX1" fmla="*/ 1661020 w 1661020"/>
              <a:gd name="connsiteY1" fmla="*/ 1535185 h 1535185"/>
              <a:gd name="connsiteX2" fmla="*/ 834705 w 1661020"/>
              <a:gd name="connsiteY2" fmla="*/ 1535185 h 1535185"/>
              <a:gd name="connsiteX3" fmla="*/ 1656755 w 1661020"/>
              <a:gd name="connsiteY3" fmla="*/ 846075 h 1535185"/>
              <a:gd name="connsiteX4" fmla="*/ 0 w 1661020"/>
              <a:gd name="connsiteY4" fmla="*/ 0 h 1535185"/>
              <a:gd name="connsiteX5" fmla="*/ 1661020 w 1661020"/>
              <a:gd name="connsiteY5" fmla="*/ 0 h 1535185"/>
              <a:gd name="connsiteX6" fmla="*/ 1661020 w 1661020"/>
              <a:gd name="connsiteY6" fmla="*/ 767575 h 1535185"/>
              <a:gd name="connsiteX7" fmla="*/ 1656755 w 1661020"/>
              <a:gd name="connsiteY7" fmla="*/ 689111 h 1535185"/>
              <a:gd name="connsiteX8" fmla="*/ 834705 w 1661020"/>
              <a:gd name="connsiteY8" fmla="*/ 1 h 1535185"/>
              <a:gd name="connsiteX9" fmla="*/ 8389 w 1661020"/>
              <a:gd name="connsiteY9" fmla="*/ 767593 h 1535185"/>
              <a:gd name="connsiteX10" fmla="*/ 834705 w 1661020"/>
              <a:gd name="connsiteY10" fmla="*/ 1535185 h 1535185"/>
              <a:gd name="connsiteX11" fmla="*/ 0 w 1661020"/>
              <a:gd name="connsiteY11" fmla="*/ 1535185 h 15351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661020" h="1535185">
                <a:moveTo>
                  <a:pt x="1661020" y="767611"/>
                </a:moveTo>
                <a:lnTo>
                  <a:pt x="1661020" y="1535185"/>
                </a:lnTo>
                <a:lnTo>
                  <a:pt x="834705" y="1535185"/>
                </a:lnTo>
                <a:cubicBezTo>
                  <a:pt x="1262544" y="1535185"/>
                  <a:pt x="1614439" y="1233138"/>
                  <a:pt x="1656755" y="846075"/>
                </a:cubicBezTo>
                <a:close/>
                <a:moveTo>
                  <a:pt x="0" y="0"/>
                </a:moveTo>
                <a:lnTo>
                  <a:pt x="1661020" y="0"/>
                </a:lnTo>
                <a:lnTo>
                  <a:pt x="1661020" y="767575"/>
                </a:lnTo>
                <a:lnTo>
                  <a:pt x="1656755" y="689111"/>
                </a:lnTo>
                <a:cubicBezTo>
                  <a:pt x="1614439" y="302049"/>
                  <a:pt x="1262544" y="1"/>
                  <a:pt x="834705" y="1"/>
                </a:cubicBezTo>
                <a:cubicBezTo>
                  <a:pt x="378343" y="1"/>
                  <a:pt x="8389" y="343664"/>
                  <a:pt x="8389" y="767593"/>
                </a:cubicBezTo>
                <a:cubicBezTo>
                  <a:pt x="8389" y="1191522"/>
                  <a:pt x="378343" y="1535185"/>
                  <a:pt x="834705" y="1535185"/>
                </a:cubicBezTo>
                <a:lnTo>
                  <a:pt x="0" y="1535185"/>
                </a:lnTo>
                <a:close/>
              </a:path>
            </a:pathLst>
          </a:cu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0" name="Freeform 40">
            <a:extLst>
              <a:ext uri="{FF2B5EF4-FFF2-40B4-BE49-F238E27FC236}">
                <a16:creationId xmlns:a16="http://schemas.microsoft.com/office/drawing/2014/main" id="{DD4E6AE0-B478-4366-8809-ECDA7182BCE3}"/>
              </a:ext>
            </a:extLst>
          </p:cNvPr>
          <p:cNvSpPr/>
          <p:nvPr/>
        </p:nvSpPr>
        <p:spPr>
          <a:xfrm>
            <a:off x="5385949" y="984398"/>
            <a:ext cx="1661020" cy="1535185"/>
          </a:xfrm>
          <a:custGeom>
            <a:avLst/>
            <a:gdLst>
              <a:gd name="connsiteX0" fmla="*/ 1661020 w 1661020"/>
              <a:gd name="connsiteY0" fmla="*/ 767612 h 1535185"/>
              <a:gd name="connsiteX1" fmla="*/ 1661020 w 1661020"/>
              <a:gd name="connsiteY1" fmla="*/ 1535185 h 1535185"/>
              <a:gd name="connsiteX2" fmla="*/ 834705 w 1661020"/>
              <a:gd name="connsiteY2" fmla="*/ 1535185 h 1535185"/>
              <a:gd name="connsiteX3" fmla="*/ 1656755 w 1661020"/>
              <a:gd name="connsiteY3" fmla="*/ 846075 h 1535185"/>
              <a:gd name="connsiteX4" fmla="*/ 0 w 1661020"/>
              <a:gd name="connsiteY4" fmla="*/ 0 h 1535185"/>
              <a:gd name="connsiteX5" fmla="*/ 1661020 w 1661020"/>
              <a:gd name="connsiteY5" fmla="*/ 0 h 1535185"/>
              <a:gd name="connsiteX6" fmla="*/ 1661020 w 1661020"/>
              <a:gd name="connsiteY6" fmla="*/ 767574 h 1535185"/>
              <a:gd name="connsiteX7" fmla="*/ 1656755 w 1661020"/>
              <a:gd name="connsiteY7" fmla="*/ 689111 h 1535185"/>
              <a:gd name="connsiteX8" fmla="*/ 834705 w 1661020"/>
              <a:gd name="connsiteY8" fmla="*/ 1 h 1535185"/>
              <a:gd name="connsiteX9" fmla="*/ 8389 w 1661020"/>
              <a:gd name="connsiteY9" fmla="*/ 767593 h 1535185"/>
              <a:gd name="connsiteX10" fmla="*/ 834705 w 1661020"/>
              <a:gd name="connsiteY10" fmla="*/ 1535185 h 1535185"/>
              <a:gd name="connsiteX11" fmla="*/ 0 w 1661020"/>
              <a:gd name="connsiteY11" fmla="*/ 1535185 h 15351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661020" h="1535185">
                <a:moveTo>
                  <a:pt x="1661020" y="767612"/>
                </a:moveTo>
                <a:lnTo>
                  <a:pt x="1661020" y="1535185"/>
                </a:lnTo>
                <a:lnTo>
                  <a:pt x="834705" y="1535185"/>
                </a:lnTo>
                <a:cubicBezTo>
                  <a:pt x="1262544" y="1535185"/>
                  <a:pt x="1614439" y="1233138"/>
                  <a:pt x="1656755" y="846075"/>
                </a:cubicBezTo>
                <a:close/>
                <a:moveTo>
                  <a:pt x="0" y="0"/>
                </a:moveTo>
                <a:lnTo>
                  <a:pt x="1661020" y="0"/>
                </a:lnTo>
                <a:lnTo>
                  <a:pt x="1661020" y="767574"/>
                </a:lnTo>
                <a:lnTo>
                  <a:pt x="1656755" y="689111"/>
                </a:lnTo>
                <a:cubicBezTo>
                  <a:pt x="1614439" y="302049"/>
                  <a:pt x="1262544" y="1"/>
                  <a:pt x="834705" y="1"/>
                </a:cubicBezTo>
                <a:cubicBezTo>
                  <a:pt x="378343" y="1"/>
                  <a:pt x="8389" y="343664"/>
                  <a:pt x="8389" y="767593"/>
                </a:cubicBezTo>
                <a:cubicBezTo>
                  <a:pt x="8389" y="1191522"/>
                  <a:pt x="378343" y="1535185"/>
                  <a:pt x="834705" y="1535185"/>
                </a:cubicBezTo>
                <a:lnTo>
                  <a:pt x="0" y="1535185"/>
                </a:lnTo>
                <a:close/>
              </a:path>
            </a:pathLst>
          </a:cu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178ED4B7-0C2E-4F5D-A8C4-4F0C361C9262}"/>
              </a:ext>
            </a:extLst>
          </p:cNvPr>
          <p:cNvCxnSpPr/>
          <p:nvPr/>
        </p:nvCxnSpPr>
        <p:spPr>
          <a:xfrm>
            <a:off x="2654310" y="1784892"/>
            <a:ext cx="0" cy="3916017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EAAC1261-0115-4731-B09B-0A20428D5F2E}"/>
              </a:ext>
            </a:extLst>
          </p:cNvPr>
          <p:cNvCxnSpPr/>
          <p:nvPr/>
        </p:nvCxnSpPr>
        <p:spPr>
          <a:xfrm>
            <a:off x="4956437" y="1770741"/>
            <a:ext cx="0" cy="3916017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714795AC-487F-4C6F-A677-6D6DBE03210A}"/>
              </a:ext>
            </a:extLst>
          </p:cNvPr>
          <p:cNvCxnSpPr/>
          <p:nvPr/>
        </p:nvCxnSpPr>
        <p:spPr>
          <a:xfrm>
            <a:off x="7358210" y="1942512"/>
            <a:ext cx="0" cy="3916017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Rectangle 15">
            <a:extLst>
              <a:ext uri="{FF2B5EF4-FFF2-40B4-BE49-F238E27FC236}">
                <a16:creationId xmlns:a16="http://schemas.microsoft.com/office/drawing/2014/main" id="{D4C92B1C-4271-44F3-A59B-39AB59998D08}"/>
              </a:ext>
            </a:extLst>
          </p:cNvPr>
          <p:cNvSpPr/>
          <p:nvPr/>
        </p:nvSpPr>
        <p:spPr>
          <a:xfrm>
            <a:off x="0" y="2742486"/>
            <a:ext cx="2654310" cy="23698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3188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80000"/>
              <a:buFontTx/>
              <a:buNone/>
              <a:tabLst/>
              <a:defRPr/>
            </a:pPr>
            <a:r>
              <a:rPr kumimoji="0" lang="en-GB" sz="1600" b="1" i="0" u="none" strike="noStrike" kern="1200" cap="none" spc="0" normalizeH="0" baseline="0" noProof="0" dirty="0">
                <a:ln>
                  <a:noFill/>
                </a:ln>
                <a:solidFill>
                  <a:srgbClr val="104282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Cavity Studies</a:t>
            </a:r>
          </a:p>
          <a:p>
            <a:pPr marL="103188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80000"/>
              <a:buFontTx/>
              <a:buNone/>
              <a:tabLst/>
              <a:defRPr/>
            </a:pPr>
            <a:r>
              <a:rPr kumimoji="0" lang="en-GB" sz="600" b="1" i="0" u="none" strike="noStrike" kern="1200" cap="none" spc="0" normalizeH="0" baseline="0" noProof="0" dirty="0">
                <a:ln>
                  <a:noFill/>
                </a:ln>
                <a:solidFill>
                  <a:srgbClr val="104282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endParaRPr kumimoji="0" lang="en-GB" sz="600" b="0" i="0" u="none" strike="noStrike" kern="1200" cap="none" spc="0" normalizeH="0" baseline="0" noProof="0" dirty="0">
              <a:ln>
                <a:noFill/>
              </a:ln>
              <a:solidFill>
                <a:srgbClr val="104282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274638" marR="0" lvl="0" indent="-1714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80000"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104282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Optimized Cavity Shape, Technology and Operating  Temperature (complexity, power consumption, Q</a:t>
            </a:r>
            <a:r>
              <a:rPr kumimoji="0" lang="en-GB" sz="1400" b="0" i="0" u="none" strike="noStrike" kern="1200" cap="none" spc="0" normalizeH="0" baseline="-25000" noProof="0" dirty="0">
                <a:ln>
                  <a:noFill/>
                </a:ln>
                <a:solidFill>
                  <a:srgbClr val="104282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o</a:t>
            </a: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104282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, </a:t>
            </a:r>
            <a:r>
              <a:rPr kumimoji="0" lang="en-GB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104282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</a:t>
            </a:r>
            <a:r>
              <a:rPr kumimoji="0" lang="en-GB" sz="1400" b="0" i="0" u="none" strike="noStrike" kern="1200" cap="none" spc="0" normalizeH="0" baseline="-25000" noProof="0" dirty="0" err="1">
                <a:ln>
                  <a:noFill/>
                </a:ln>
                <a:solidFill>
                  <a:srgbClr val="104282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acc</a:t>
            </a: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104282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)</a:t>
            </a:r>
          </a:p>
          <a:p>
            <a:pPr marL="274638" marR="0" lvl="0" indent="-1714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80000"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104282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Design 1- &amp; 4-cell Cavities </a:t>
            </a:r>
          </a:p>
          <a:p>
            <a:pPr marL="274638" marR="0" lvl="0" indent="-1714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80000"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104282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Beam-Cavity Interaction </a:t>
            </a:r>
          </a:p>
          <a:p>
            <a:pPr marL="274638" marR="0" lvl="0" indent="-1714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80000"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104282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Cavity Control System (LLRF) 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347D56E3-55D9-49A5-81DE-9BA1527B14D0}"/>
              </a:ext>
            </a:extLst>
          </p:cNvPr>
          <p:cNvSpPr/>
          <p:nvPr/>
        </p:nvSpPr>
        <p:spPr>
          <a:xfrm>
            <a:off x="2695114" y="2646719"/>
            <a:ext cx="2487854" cy="33855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3188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80000"/>
              <a:buFontTx/>
              <a:buNone/>
              <a:tabLst/>
              <a:defRPr/>
            </a:pPr>
            <a:r>
              <a:rPr kumimoji="0" lang="en-GB" sz="1600" b="1" i="0" u="none" strike="noStrike" kern="1200" cap="none" spc="0" normalizeH="0" baseline="0" noProof="0" dirty="0">
                <a:ln>
                  <a:noFill/>
                </a:ln>
                <a:solidFill>
                  <a:srgbClr val="104282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SRF &amp; Substrate Technologies </a:t>
            </a:r>
          </a:p>
          <a:p>
            <a:pPr marL="103188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80000"/>
              <a:buFontTx/>
              <a:buNone/>
              <a:tabLst/>
              <a:defRPr/>
            </a:pPr>
            <a:r>
              <a:rPr kumimoji="0" lang="en-GB" sz="600" b="1" i="0" u="none" strike="noStrike" kern="1200" cap="none" spc="0" normalizeH="0" baseline="0" noProof="0" dirty="0">
                <a:ln>
                  <a:noFill/>
                </a:ln>
                <a:solidFill>
                  <a:srgbClr val="104282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endParaRPr kumimoji="0" lang="en-GB" sz="600" b="0" i="0" u="none" strike="noStrike" kern="1200" cap="none" spc="0" normalizeH="0" baseline="0" noProof="0" dirty="0">
              <a:ln>
                <a:noFill/>
              </a:ln>
              <a:solidFill>
                <a:srgbClr val="104282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274638" marR="0" lvl="0" indent="-1714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80000"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104282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Improved Cavity Engineering: New SC Materials, Novel Fabrication Methods, Substrate Surface Preparation, Coating Techniques  </a:t>
            </a:r>
          </a:p>
          <a:p>
            <a:pPr marL="274638" marR="0" lvl="0" indent="-1714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80000"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104282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Fabrication &amp; Testing of 1-l &amp; 4-cell cavities for new cryomodule</a:t>
            </a:r>
          </a:p>
          <a:p>
            <a:pPr marL="274638" marR="0" lvl="0" indent="-1714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80000"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104282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Collaboration with international Partners 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27CDE46E-CB77-4F59-AE1A-B1C10A5DB912}"/>
              </a:ext>
            </a:extLst>
          </p:cNvPr>
          <p:cNvSpPr/>
          <p:nvPr/>
        </p:nvSpPr>
        <p:spPr>
          <a:xfrm>
            <a:off x="4956437" y="2645647"/>
            <a:ext cx="2388546" cy="33855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3188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80000"/>
              <a:buFontTx/>
              <a:buNone/>
              <a:tabLst/>
              <a:defRPr/>
            </a:pPr>
            <a:r>
              <a:rPr kumimoji="0" lang="en-GB" sz="1600" b="1" i="0" u="none" strike="noStrike" kern="1200" cap="none" spc="0" normalizeH="0" baseline="0" noProof="0" dirty="0">
                <a:ln>
                  <a:noFill/>
                </a:ln>
                <a:solidFill>
                  <a:srgbClr val="104282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Cryomodule Development </a:t>
            </a:r>
          </a:p>
          <a:p>
            <a:pPr marL="103188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80000"/>
              <a:buFontTx/>
              <a:buNone/>
              <a:tabLst/>
              <a:defRPr/>
            </a:pPr>
            <a:r>
              <a:rPr kumimoji="0" lang="en-GB" sz="600" b="1" i="0" u="none" strike="noStrike" kern="1200" cap="none" spc="0" normalizeH="0" baseline="0" noProof="0" dirty="0">
                <a:ln>
                  <a:noFill/>
                </a:ln>
                <a:solidFill>
                  <a:srgbClr val="104282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endParaRPr kumimoji="0" lang="en-GB" sz="600" b="0" i="0" u="none" strike="noStrike" kern="1200" cap="none" spc="0" normalizeH="0" baseline="0" noProof="0" dirty="0">
              <a:ln>
                <a:noFill/>
              </a:ln>
              <a:solidFill>
                <a:srgbClr val="104282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274638" marR="0" lvl="0" indent="-1714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80000"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104282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Engineering design of 400 MHz cryomodule including ancillaries </a:t>
            </a:r>
          </a:p>
          <a:p>
            <a:pPr marL="274638" marR="0" lvl="0" indent="-1714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80000"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104282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Building a 2 cavity CM which can host 1-/4-cell 400 MHz cavities</a:t>
            </a:r>
          </a:p>
          <a:p>
            <a:pPr marL="274638" marR="0" lvl="0" indent="-1714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80000"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104282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R&amp;D  Collaboration with int’l Partners (e.g. JLAB)</a:t>
            </a:r>
          </a:p>
          <a:p>
            <a:pPr marL="274638" marR="0" lvl="0" indent="-1714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80000"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104282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800 MHz CM: Profit from Ongoing Development @ PERLE in Paris 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453B9E98-9C31-446D-9D6E-1F5D38434878}"/>
              </a:ext>
            </a:extLst>
          </p:cNvPr>
          <p:cNvSpPr/>
          <p:nvPr/>
        </p:nvSpPr>
        <p:spPr>
          <a:xfrm>
            <a:off x="7358210" y="2742486"/>
            <a:ext cx="2675787" cy="26161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3188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80000"/>
              <a:buFontTx/>
              <a:buNone/>
              <a:tabLst/>
              <a:defRPr/>
            </a:pPr>
            <a:r>
              <a:rPr kumimoji="0" lang="en-GB" sz="1600" b="1" i="0" u="none" strike="noStrike" kern="1200" cap="none" spc="0" normalizeH="0" baseline="0" noProof="0" dirty="0">
                <a:ln>
                  <a:noFill/>
                </a:ln>
                <a:solidFill>
                  <a:srgbClr val="104282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FPC &amp; HOM RF Couplers</a:t>
            </a:r>
          </a:p>
          <a:p>
            <a:pPr marL="103188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80000"/>
              <a:buFontTx/>
              <a:buNone/>
              <a:tabLst/>
              <a:defRPr/>
            </a:pPr>
            <a:r>
              <a:rPr kumimoji="0" lang="en-GB" sz="600" b="1" i="0" u="none" strike="noStrike" kern="1200" cap="none" spc="0" normalizeH="0" baseline="0" noProof="0" dirty="0">
                <a:ln>
                  <a:noFill/>
                </a:ln>
                <a:solidFill>
                  <a:srgbClr val="104282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endParaRPr kumimoji="0" lang="en-GB" sz="600" b="0" i="0" u="none" strike="noStrike" kern="1200" cap="none" spc="0" normalizeH="0" baseline="0" noProof="0" dirty="0">
              <a:ln>
                <a:noFill/>
              </a:ln>
              <a:solidFill>
                <a:srgbClr val="104282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274638" marR="0" lvl="0" indent="-1714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80000"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104282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Improved design, fabrication and testing of 400 MHz Fundamental Power Coupler (FPC)</a:t>
            </a:r>
          </a:p>
          <a:p>
            <a:pPr marL="274638" marR="0" lvl="0" indent="-1714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80000"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104282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FPC R&amp;D towards 1MW CW fixed/movable FPC</a:t>
            </a:r>
          </a:p>
          <a:p>
            <a:pPr marL="274638" marR="0" lvl="0" indent="-1714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80000"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104282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‘Adjustable’ FPC (external large adaptation of  </a:t>
            </a:r>
            <a:r>
              <a:rPr kumimoji="0" lang="en-GB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104282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Q</a:t>
            </a:r>
            <a:r>
              <a:rPr kumimoji="0" lang="en-GB" sz="1400" b="0" i="0" u="none" strike="noStrike" kern="1200" cap="none" spc="0" normalizeH="0" baseline="-25000" noProof="0" dirty="0" err="1">
                <a:ln>
                  <a:noFill/>
                </a:ln>
                <a:solidFill>
                  <a:srgbClr val="104282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ext</a:t>
            </a: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104282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)  </a:t>
            </a:r>
          </a:p>
          <a:p>
            <a:pPr marL="274638" marR="0" lvl="0" indent="-1714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80000"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104282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HOM coupler production</a:t>
            </a: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DDDDDD">
                  <a:lumMod val="25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0" name="Freeform 44">
            <a:extLst>
              <a:ext uri="{FF2B5EF4-FFF2-40B4-BE49-F238E27FC236}">
                <a16:creationId xmlns:a16="http://schemas.microsoft.com/office/drawing/2014/main" id="{4642FE3A-AB65-4D86-AE71-A3C1C377DD4F}"/>
              </a:ext>
            </a:extLst>
          </p:cNvPr>
          <p:cNvSpPr/>
          <p:nvPr/>
        </p:nvSpPr>
        <p:spPr>
          <a:xfrm>
            <a:off x="7659731" y="1063219"/>
            <a:ext cx="1661020" cy="1535185"/>
          </a:xfrm>
          <a:custGeom>
            <a:avLst/>
            <a:gdLst>
              <a:gd name="connsiteX0" fmla="*/ 1661020 w 1661020"/>
              <a:gd name="connsiteY0" fmla="*/ 767612 h 1535185"/>
              <a:gd name="connsiteX1" fmla="*/ 1661020 w 1661020"/>
              <a:gd name="connsiteY1" fmla="*/ 1535185 h 1535185"/>
              <a:gd name="connsiteX2" fmla="*/ 834705 w 1661020"/>
              <a:gd name="connsiteY2" fmla="*/ 1535185 h 1535185"/>
              <a:gd name="connsiteX3" fmla="*/ 1656755 w 1661020"/>
              <a:gd name="connsiteY3" fmla="*/ 846075 h 1535185"/>
              <a:gd name="connsiteX4" fmla="*/ 0 w 1661020"/>
              <a:gd name="connsiteY4" fmla="*/ 0 h 1535185"/>
              <a:gd name="connsiteX5" fmla="*/ 1661020 w 1661020"/>
              <a:gd name="connsiteY5" fmla="*/ 0 h 1535185"/>
              <a:gd name="connsiteX6" fmla="*/ 1661020 w 1661020"/>
              <a:gd name="connsiteY6" fmla="*/ 767574 h 1535185"/>
              <a:gd name="connsiteX7" fmla="*/ 1656755 w 1661020"/>
              <a:gd name="connsiteY7" fmla="*/ 689111 h 1535185"/>
              <a:gd name="connsiteX8" fmla="*/ 834705 w 1661020"/>
              <a:gd name="connsiteY8" fmla="*/ 1 h 1535185"/>
              <a:gd name="connsiteX9" fmla="*/ 8389 w 1661020"/>
              <a:gd name="connsiteY9" fmla="*/ 767593 h 1535185"/>
              <a:gd name="connsiteX10" fmla="*/ 834705 w 1661020"/>
              <a:gd name="connsiteY10" fmla="*/ 1535185 h 1535185"/>
              <a:gd name="connsiteX11" fmla="*/ 0 w 1661020"/>
              <a:gd name="connsiteY11" fmla="*/ 1535185 h 15351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661020" h="1535185">
                <a:moveTo>
                  <a:pt x="1661020" y="767612"/>
                </a:moveTo>
                <a:lnTo>
                  <a:pt x="1661020" y="1535185"/>
                </a:lnTo>
                <a:lnTo>
                  <a:pt x="834705" y="1535185"/>
                </a:lnTo>
                <a:cubicBezTo>
                  <a:pt x="1262544" y="1535185"/>
                  <a:pt x="1614439" y="1233138"/>
                  <a:pt x="1656755" y="846075"/>
                </a:cubicBezTo>
                <a:close/>
                <a:moveTo>
                  <a:pt x="0" y="0"/>
                </a:moveTo>
                <a:lnTo>
                  <a:pt x="1661020" y="0"/>
                </a:lnTo>
                <a:lnTo>
                  <a:pt x="1661020" y="767574"/>
                </a:lnTo>
                <a:lnTo>
                  <a:pt x="1656755" y="689111"/>
                </a:lnTo>
                <a:cubicBezTo>
                  <a:pt x="1614439" y="302049"/>
                  <a:pt x="1262544" y="1"/>
                  <a:pt x="834705" y="1"/>
                </a:cubicBezTo>
                <a:cubicBezTo>
                  <a:pt x="378343" y="1"/>
                  <a:pt x="8389" y="343664"/>
                  <a:pt x="8389" y="767593"/>
                </a:cubicBezTo>
                <a:cubicBezTo>
                  <a:pt x="8389" y="1191522"/>
                  <a:pt x="378343" y="1535185"/>
                  <a:pt x="834705" y="1535185"/>
                </a:cubicBezTo>
                <a:lnTo>
                  <a:pt x="0" y="1535185"/>
                </a:lnTo>
                <a:close/>
              </a:path>
            </a:pathLst>
          </a:cu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1" name="Title 1">
            <a:extLst>
              <a:ext uri="{FF2B5EF4-FFF2-40B4-BE49-F238E27FC236}">
                <a16:creationId xmlns:a16="http://schemas.microsoft.com/office/drawing/2014/main" id="{D3B2AE68-57FB-4568-A3E5-167B90EA2687}"/>
              </a:ext>
            </a:extLst>
          </p:cNvPr>
          <p:cNvSpPr txBox="1">
            <a:spLocks/>
          </p:cNvSpPr>
          <p:nvPr/>
        </p:nvSpPr>
        <p:spPr>
          <a:xfrm>
            <a:off x="0" y="-46679"/>
            <a:ext cx="12192000" cy="767225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marR="0" lvl="0" indent="0" algn="ctr" defTabSz="914400" fontAlgn="auto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1" i="0" u="none" strike="noStrike" kern="0" cap="none" spc="0" normalizeH="0" baseline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                </a:t>
            </a:r>
            <a:r>
              <a:rPr kumimoji="0" lang="en-GB" sz="32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FCC SRF R&amp;D Program Structure in a Nutshell</a:t>
            </a:r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5B8C9EF5-98FC-420A-BA4A-EF307887AABB}"/>
              </a:ext>
            </a:extLst>
          </p:cNvPr>
          <p:cNvCxnSpPr/>
          <p:nvPr/>
        </p:nvCxnSpPr>
        <p:spPr>
          <a:xfrm>
            <a:off x="9852170" y="1751991"/>
            <a:ext cx="0" cy="3916017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4" name="Picture 23">
            <a:extLst>
              <a:ext uri="{FF2B5EF4-FFF2-40B4-BE49-F238E27FC236}">
                <a16:creationId xmlns:a16="http://schemas.microsoft.com/office/drawing/2014/main" id="{79CB24F5-28E2-4FCE-844D-D2013A26EC8A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r="3846" b="17716"/>
          <a:stretch/>
        </p:blipFill>
        <p:spPr>
          <a:xfrm>
            <a:off x="10330146" y="1540971"/>
            <a:ext cx="1555209" cy="507460"/>
          </a:xfrm>
          <a:prstGeom prst="rect">
            <a:avLst/>
          </a:prstGeom>
        </p:spPr>
      </p:pic>
      <p:sp>
        <p:nvSpPr>
          <p:cNvPr id="25" name="Freeform 44">
            <a:extLst>
              <a:ext uri="{FF2B5EF4-FFF2-40B4-BE49-F238E27FC236}">
                <a16:creationId xmlns:a16="http://schemas.microsoft.com/office/drawing/2014/main" id="{E80E21BF-4F56-4CF3-8CFA-91774E0C869E}"/>
              </a:ext>
            </a:extLst>
          </p:cNvPr>
          <p:cNvSpPr/>
          <p:nvPr/>
        </p:nvSpPr>
        <p:spPr>
          <a:xfrm>
            <a:off x="10224335" y="1080485"/>
            <a:ext cx="1661020" cy="1535185"/>
          </a:xfrm>
          <a:custGeom>
            <a:avLst/>
            <a:gdLst>
              <a:gd name="connsiteX0" fmla="*/ 1661020 w 1661020"/>
              <a:gd name="connsiteY0" fmla="*/ 767612 h 1535185"/>
              <a:gd name="connsiteX1" fmla="*/ 1661020 w 1661020"/>
              <a:gd name="connsiteY1" fmla="*/ 1535185 h 1535185"/>
              <a:gd name="connsiteX2" fmla="*/ 834705 w 1661020"/>
              <a:gd name="connsiteY2" fmla="*/ 1535185 h 1535185"/>
              <a:gd name="connsiteX3" fmla="*/ 1656755 w 1661020"/>
              <a:gd name="connsiteY3" fmla="*/ 846075 h 1535185"/>
              <a:gd name="connsiteX4" fmla="*/ 0 w 1661020"/>
              <a:gd name="connsiteY4" fmla="*/ 0 h 1535185"/>
              <a:gd name="connsiteX5" fmla="*/ 1661020 w 1661020"/>
              <a:gd name="connsiteY5" fmla="*/ 0 h 1535185"/>
              <a:gd name="connsiteX6" fmla="*/ 1661020 w 1661020"/>
              <a:gd name="connsiteY6" fmla="*/ 767574 h 1535185"/>
              <a:gd name="connsiteX7" fmla="*/ 1656755 w 1661020"/>
              <a:gd name="connsiteY7" fmla="*/ 689111 h 1535185"/>
              <a:gd name="connsiteX8" fmla="*/ 834705 w 1661020"/>
              <a:gd name="connsiteY8" fmla="*/ 1 h 1535185"/>
              <a:gd name="connsiteX9" fmla="*/ 8389 w 1661020"/>
              <a:gd name="connsiteY9" fmla="*/ 767593 h 1535185"/>
              <a:gd name="connsiteX10" fmla="*/ 834705 w 1661020"/>
              <a:gd name="connsiteY10" fmla="*/ 1535185 h 1535185"/>
              <a:gd name="connsiteX11" fmla="*/ 0 w 1661020"/>
              <a:gd name="connsiteY11" fmla="*/ 1535185 h 15351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661020" h="1535185">
                <a:moveTo>
                  <a:pt x="1661020" y="767612"/>
                </a:moveTo>
                <a:lnTo>
                  <a:pt x="1661020" y="1535185"/>
                </a:lnTo>
                <a:lnTo>
                  <a:pt x="834705" y="1535185"/>
                </a:lnTo>
                <a:cubicBezTo>
                  <a:pt x="1262544" y="1535185"/>
                  <a:pt x="1614439" y="1233138"/>
                  <a:pt x="1656755" y="846075"/>
                </a:cubicBezTo>
                <a:close/>
                <a:moveTo>
                  <a:pt x="0" y="0"/>
                </a:moveTo>
                <a:lnTo>
                  <a:pt x="1661020" y="0"/>
                </a:lnTo>
                <a:lnTo>
                  <a:pt x="1661020" y="767574"/>
                </a:lnTo>
                <a:lnTo>
                  <a:pt x="1656755" y="689111"/>
                </a:lnTo>
                <a:cubicBezTo>
                  <a:pt x="1614439" y="302049"/>
                  <a:pt x="1262544" y="1"/>
                  <a:pt x="834705" y="1"/>
                </a:cubicBezTo>
                <a:cubicBezTo>
                  <a:pt x="378343" y="1"/>
                  <a:pt x="8389" y="343664"/>
                  <a:pt x="8389" y="767593"/>
                </a:cubicBezTo>
                <a:cubicBezTo>
                  <a:pt x="8389" y="1191522"/>
                  <a:pt x="378343" y="1535185"/>
                  <a:pt x="834705" y="1535185"/>
                </a:cubicBezTo>
                <a:lnTo>
                  <a:pt x="0" y="1535185"/>
                </a:lnTo>
                <a:close/>
              </a:path>
            </a:pathLst>
          </a:cu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CCACE4CB-F1C1-430D-A363-1B3AEF6C058F}"/>
              </a:ext>
            </a:extLst>
          </p:cNvPr>
          <p:cNvSpPr/>
          <p:nvPr/>
        </p:nvSpPr>
        <p:spPr>
          <a:xfrm>
            <a:off x="9759054" y="2742486"/>
            <a:ext cx="2474487" cy="17235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3188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80000"/>
              <a:buFontTx/>
              <a:buNone/>
              <a:tabLst/>
              <a:defRPr/>
            </a:pPr>
            <a:r>
              <a:rPr kumimoji="0" lang="en-GB" sz="1600" b="1" i="0" u="none" strike="noStrike" kern="1200" cap="none" spc="0" normalizeH="0" baseline="0" noProof="0" dirty="0">
                <a:ln>
                  <a:noFill/>
                </a:ln>
                <a:solidFill>
                  <a:srgbClr val="104282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RF Power Sources </a:t>
            </a:r>
          </a:p>
          <a:p>
            <a:pPr marL="103188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80000"/>
              <a:buFontTx/>
              <a:buNone/>
              <a:tabLst/>
              <a:defRPr/>
            </a:pPr>
            <a:r>
              <a:rPr kumimoji="0" lang="en-GB" sz="600" b="1" i="0" u="none" strike="noStrike" kern="1200" cap="none" spc="0" normalizeH="0" baseline="0" noProof="0" dirty="0">
                <a:ln>
                  <a:noFill/>
                </a:ln>
                <a:solidFill>
                  <a:srgbClr val="104282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endParaRPr kumimoji="0" lang="en-GB" sz="600" b="0" i="0" u="none" strike="noStrike" kern="1200" cap="none" spc="0" normalizeH="0" baseline="0" noProof="0" dirty="0">
              <a:ln>
                <a:noFill/>
              </a:ln>
              <a:solidFill>
                <a:srgbClr val="104282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388938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80000"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104282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novel klystron bunching methods</a:t>
            </a:r>
          </a:p>
          <a:p>
            <a:pPr marL="388938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80000"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104282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LHC klystron retrofit as proof of principle </a:t>
            </a:r>
          </a:p>
          <a:p>
            <a:pPr marL="388938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80000"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104282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prototype design, fabrication and testing</a:t>
            </a:r>
          </a:p>
        </p:txBody>
      </p:sp>
      <p:pic>
        <p:nvPicPr>
          <p:cNvPr id="27" name="Picture 2">
            <a:extLst>
              <a:ext uri="{FF2B5EF4-FFF2-40B4-BE49-F238E27FC236}">
                <a16:creationId xmlns:a16="http://schemas.microsoft.com/office/drawing/2014/main" id="{30BF3B37-DD2B-44C6-835E-50FD2821D7E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93214" y="1705234"/>
            <a:ext cx="1609780" cy="8635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Freeform 41">
            <a:extLst>
              <a:ext uri="{FF2B5EF4-FFF2-40B4-BE49-F238E27FC236}">
                <a16:creationId xmlns:a16="http://schemas.microsoft.com/office/drawing/2014/main" id="{4649A641-A5F2-4110-B21F-307A0A1B539B}"/>
              </a:ext>
            </a:extLst>
          </p:cNvPr>
          <p:cNvSpPr/>
          <p:nvPr/>
        </p:nvSpPr>
        <p:spPr>
          <a:xfrm>
            <a:off x="3072263" y="1045591"/>
            <a:ext cx="1661020" cy="1535185"/>
          </a:xfrm>
          <a:custGeom>
            <a:avLst/>
            <a:gdLst>
              <a:gd name="connsiteX0" fmla="*/ 1661020 w 1661020"/>
              <a:gd name="connsiteY0" fmla="*/ 767611 h 1535185"/>
              <a:gd name="connsiteX1" fmla="*/ 1661020 w 1661020"/>
              <a:gd name="connsiteY1" fmla="*/ 1535185 h 1535185"/>
              <a:gd name="connsiteX2" fmla="*/ 834705 w 1661020"/>
              <a:gd name="connsiteY2" fmla="*/ 1535185 h 1535185"/>
              <a:gd name="connsiteX3" fmla="*/ 1656755 w 1661020"/>
              <a:gd name="connsiteY3" fmla="*/ 846075 h 1535185"/>
              <a:gd name="connsiteX4" fmla="*/ 0 w 1661020"/>
              <a:gd name="connsiteY4" fmla="*/ 0 h 1535185"/>
              <a:gd name="connsiteX5" fmla="*/ 1661020 w 1661020"/>
              <a:gd name="connsiteY5" fmla="*/ 0 h 1535185"/>
              <a:gd name="connsiteX6" fmla="*/ 1661020 w 1661020"/>
              <a:gd name="connsiteY6" fmla="*/ 767575 h 1535185"/>
              <a:gd name="connsiteX7" fmla="*/ 1656755 w 1661020"/>
              <a:gd name="connsiteY7" fmla="*/ 689111 h 1535185"/>
              <a:gd name="connsiteX8" fmla="*/ 834705 w 1661020"/>
              <a:gd name="connsiteY8" fmla="*/ 1 h 1535185"/>
              <a:gd name="connsiteX9" fmla="*/ 8389 w 1661020"/>
              <a:gd name="connsiteY9" fmla="*/ 767593 h 1535185"/>
              <a:gd name="connsiteX10" fmla="*/ 834705 w 1661020"/>
              <a:gd name="connsiteY10" fmla="*/ 1535185 h 1535185"/>
              <a:gd name="connsiteX11" fmla="*/ 0 w 1661020"/>
              <a:gd name="connsiteY11" fmla="*/ 1535185 h 15351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661020" h="1535185">
                <a:moveTo>
                  <a:pt x="1661020" y="767611"/>
                </a:moveTo>
                <a:lnTo>
                  <a:pt x="1661020" y="1535185"/>
                </a:lnTo>
                <a:lnTo>
                  <a:pt x="834705" y="1535185"/>
                </a:lnTo>
                <a:cubicBezTo>
                  <a:pt x="1262545" y="1535185"/>
                  <a:pt x="1614439" y="1233138"/>
                  <a:pt x="1656755" y="846075"/>
                </a:cubicBezTo>
                <a:close/>
                <a:moveTo>
                  <a:pt x="0" y="0"/>
                </a:moveTo>
                <a:lnTo>
                  <a:pt x="1661020" y="0"/>
                </a:lnTo>
                <a:lnTo>
                  <a:pt x="1661020" y="767575"/>
                </a:lnTo>
                <a:lnTo>
                  <a:pt x="1656755" y="689111"/>
                </a:lnTo>
                <a:cubicBezTo>
                  <a:pt x="1614439" y="302049"/>
                  <a:pt x="1262545" y="1"/>
                  <a:pt x="834705" y="1"/>
                </a:cubicBezTo>
                <a:cubicBezTo>
                  <a:pt x="378343" y="1"/>
                  <a:pt x="8389" y="343664"/>
                  <a:pt x="8389" y="767593"/>
                </a:cubicBezTo>
                <a:cubicBezTo>
                  <a:pt x="8389" y="1191522"/>
                  <a:pt x="378343" y="1535185"/>
                  <a:pt x="834705" y="1535185"/>
                </a:cubicBezTo>
                <a:lnTo>
                  <a:pt x="0" y="1535185"/>
                </a:lnTo>
                <a:close/>
              </a:path>
            </a:pathLst>
          </a:cu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9" name="Freeform 44">
            <a:extLst>
              <a:ext uri="{FF2B5EF4-FFF2-40B4-BE49-F238E27FC236}">
                <a16:creationId xmlns:a16="http://schemas.microsoft.com/office/drawing/2014/main" id="{5FE675D0-5E6A-4BFC-9FB4-12E616E9EBFC}"/>
              </a:ext>
            </a:extLst>
          </p:cNvPr>
          <p:cNvSpPr/>
          <p:nvPr/>
        </p:nvSpPr>
        <p:spPr>
          <a:xfrm>
            <a:off x="10165787" y="4496004"/>
            <a:ext cx="1661020" cy="1535185"/>
          </a:xfrm>
          <a:custGeom>
            <a:avLst/>
            <a:gdLst>
              <a:gd name="connsiteX0" fmla="*/ 1661020 w 1661020"/>
              <a:gd name="connsiteY0" fmla="*/ 767612 h 1535185"/>
              <a:gd name="connsiteX1" fmla="*/ 1661020 w 1661020"/>
              <a:gd name="connsiteY1" fmla="*/ 1535185 h 1535185"/>
              <a:gd name="connsiteX2" fmla="*/ 834705 w 1661020"/>
              <a:gd name="connsiteY2" fmla="*/ 1535185 h 1535185"/>
              <a:gd name="connsiteX3" fmla="*/ 1656755 w 1661020"/>
              <a:gd name="connsiteY3" fmla="*/ 846075 h 1535185"/>
              <a:gd name="connsiteX4" fmla="*/ 0 w 1661020"/>
              <a:gd name="connsiteY4" fmla="*/ 0 h 1535185"/>
              <a:gd name="connsiteX5" fmla="*/ 1661020 w 1661020"/>
              <a:gd name="connsiteY5" fmla="*/ 0 h 1535185"/>
              <a:gd name="connsiteX6" fmla="*/ 1661020 w 1661020"/>
              <a:gd name="connsiteY6" fmla="*/ 767574 h 1535185"/>
              <a:gd name="connsiteX7" fmla="*/ 1656755 w 1661020"/>
              <a:gd name="connsiteY7" fmla="*/ 689111 h 1535185"/>
              <a:gd name="connsiteX8" fmla="*/ 834705 w 1661020"/>
              <a:gd name="connsiteY8" fmla="*/ 1 h 1535185"/>
              <a:gd name="connsiteX9" fmla="*/ 8389 w 1661020"/>
              <a:gd name="connsiteY9" fmla="*/ 767593 h 1535185"/>
              <a:gd name="connsiteX10" fmla="*/ 834705 w 1661020"/>
              <a:gd name="connsiteY10" fmla="*/ 1535185 h 1535185"/>
              <a:gd name="connsiteX11" fmla="*/ 0 w 1661020"/>
              <a:gd name="connsiteY11" fmla="*/ 1535185 h 15351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661020" h="1535185">
                <a:moveTo>
                  <a:pt x="1661020" y="767612"/>
                </a:moveTo>
                <a:lnTo>
                  <a:pt x="1661020" y="1535185"/>
                </a:lnTo>
                <a:lnTo>
                  <a:pt x="834705" y="1535185"/>
                </a:lnTo>
                <a:cubicBezTo>
                  <a:pt x="1262544" y="1535185"/>
                  <a:pt x="1614439" y="1233138"/>
                  <a:pt x="1656755" y="846075"/>
                </a:cubicBezTo>
                <a:close/>
                <a:moveTo>
                  <a:pt x="0" y="0"/>
                </a:moveTo>
                <a:lnTo>
                  <a:pt x="1661020" y="0"/>
                </a:lnTo>
                <a:lnTo>
                  <a:pt x="1661020" y="767574"/>
                </a:lnTo>
                <a:lnTo>
                  <a:pt x="1656755" y="689111"/>
                </a:lnTo>
                <a:cubicBezTo>
                  <a:pt x="1614439" y="302049"/>
                  <a:pt x="1262544" y="1"/>
                  <a:pt x="834705" y="1"/>
                </a:cubicBezTo>
                <a:cubicBezTo>
                  <a:pt x="378343" y="1"/>
                  <a:pt x="8389" y="343664"/>
                  <a:pt x="8389" y="767593"/>
                </a:cubicBezTo>
                <a:cubicBezTo>
                  <a:pt x="8389" y="1191522"/>
                  <a:pt x="378343" y="1535185"/>
                  <a:pt x="834705" y="1535185"/>
                </a:cubicBezTo>
                <a:lnTo>
                  <a:pt x="0" y="1535185"/>
                </a:lnTo>
                <a:close/>
              </a:path>
            </a:pathLst>
          </a:cu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32" name="Picture 31" descr="A picture containing icon&#10;&#10;Description automatically generated">
            <a:extLst>
              <a:ext uri="{FF2B5EF4-FFF2-40B4-BE49-F238E27FC236}">
                <a16:creationId xmlns:a16="http://schemas.microsoft.com/office/drawing/2014/main" id="{0614444C-D5F0-4F6F-A043-5EB8603EE717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628" y="0"/>
            <a:ext cx="1935386" cy="6542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39392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 txBox="1">
            <a:spLocks/>
          </p:cNvSpPr>
          <p:nvPr/>
        </p:nvSpPr>
        <p:spPr>
          <a:xfrm>
            <a:off x="0" y="0"/>
            <a:ext cx="12192000" cy="1008112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              Prototypes of FCC-</a:t>
            </a:r>
            <a:r>
              <a:rPr kumimoji="0" lang="en-US" sz="3600" b="1" i="0" u="none" strike="noStrike" kern="0" cap="none" spc="0" normalizeH="0" baseline="0" noProof="0" dirty="0" err="1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ee</a:t>
            </a:r>
            <a:r>
              <a:rPr kumimoji="0" lang="en-US" sz="36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low-power magnets</a:t>
            </a:r>
            <a:endParaRPr kumimoji="0" lang="en-US" sz="1800" b="1" i="0" u="none" strike="noStrike" kern="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Arial"/>
              <a:ea typeface="+mj-ea"/>
              <a:cs typeface="+mj-cs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DF080BC3-5B07-4B8F-B802-909D1D275058}"/>
              </a:ext>
            </a:extLst>
          </p:cNvPr>
          <p:cNvSpPr/>
          <p:nvPr/>
        </p:nvSpPr>
        <p:spPr>
          <a:xfrm>
            <a:off x="397630" y="1064930"/>
            <a:ext cx="54006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a-DK" sz="20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Twin-dipole design with 2× power saving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a-DK" sz="20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16 MW (at 175 GeV), with Al busbars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A9208C12-E9BA-4456-95FA-C0EE877B0DB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5702" y="3789040"/>
            <a:ext cx="3512242" cy="2343934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4D14C9CE-873D-4822-96A5-D095D0638604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9393"/>
          <a:stretch/>
        </p:blipFill>
        <p:spPr>
          <a:xfrm>
            <a:off x="413396" y="1665567"/>
            <a:ext cx="5168810" cy="2164449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287E84FE-4190-4063-B8D2-4DCC2BDF3CDA}"/>
              </a:ext>
            </a:extLst>
          </p:cNvPr>
          <p:cNvSpPr/>
          <p:nvPr/>
        </p:nvSpPr>
        <p:spPr>
          <a:xfrm>
            <a:off x="5879775" y="3165936"/>
            <a:ext cx="2606392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a-DK" sz="20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Twin F/D arc quad design with                     2× power saving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a-DK" sz="20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25 MW (at 175 GeV), with Cu conductor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0F9AAF66-8DC2-4C61-B2A3-C05E5DFAF6A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56039" y="1051822"/>
            <a:ext cx="3647728" cy="2925487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17755C58-0ECD-40AD-9DDD-9D12253A7C1A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02191" y="3869208"/>
            <a:ext cx="2866216" cy="2248798"/>
          </a:xfrm>
          <a:prstGeom prst="rect">
            <a:avLst/>
          </a:prstGeom>
        </p:spPr>
      </p:pic>
      <p:sp>
        <p:nvSpPr>
          <p:cNvPr id="17" name="Rectangle 16">
            <a:extLst>
              <a:ext uri="{FF2B5EF4-FFF2-40B4-BE49-F238E27FC236}">
                <a16:creationId xmlns:a16="http://schemas.microsoft.com/office/drawing/2014/main" id="{789C814D-C8BB-47EA-9638-5F9E0ABBCA97}"/>
              </a:ext>
            </a:extLst>
          </p:cNvPr>
          <p:cNvSpPr/>
          <p:nvPr/>
        </p:nvSpPr>
        <p:spPr>
          <a:xfrm>
            <a:off x="223499" y="5775114"/>
            <a:ext cx="2874431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5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Calibri" pitchFamily="34" charset="0"/>
              </a:rPr>
              <a:t>prototype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C8E7FABD-FFB3-4667-898A-5B79B9D3B4E2}"/>
              </a:ext>
            </a:extLst>
          </p:cNvPr>
          <p:cNvSpPr/>
          <p:nvPr/>
        </p:nvSpPr>
        <p:spPr>
          <a:xfrm>
            <a:off x="7968007" y="5770131"/>
            <a:ext cx="2874431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5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Calibri" pitchFamily="34" charset="0"/>
              </a:rPr>
              <a:t>prototype</a:t>
            </a:r>
          </a:p>
        </p:txBody>
      </p:sp>
      <p:pic>
        <p:nvPicPr>
          <p:cNvPr id="12" name="Picture 11" descr="A picture containing icon&#10;&#10;Description automatically generated">
            <a:extLst>
              <a:ext uri="{FF2B5EF4-FFF2-40B4-BE49-F238E27FC236}">
                <a16:creationId xmlns:a16="http://schemas.microsoft.com/office/drawing/2014/main" id="{E1B15918-C094-4A27-9976-A1D4420DD087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06" y="176910"/>
            <a:ext cx="1935386" cy="6542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7047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 Ring4.JPG                                                      04FFC802Macintosh HD                   C12DDCCD:"/>
          <p:cNvPicPr>
            <a:picLocks noChangeAspect="1" noChangeArrowheads="1"/>
          </p:cNvPicPr>
          <p:nvPr/>
        </p:nvPicPr>
        <p:blipFill rotWithShape="1">
          <a:blip r:embed="rId3"/>
          <a:srcRect l="14027" t="2080" r="21234" b="11344"/>
          <a:stretch/>
        </p:blipFill>
        <p:spPr bwMode="auto">
          <a:xfrm>
            <a:off x="479376" y="2031109"/>
            <a:ext cx="4431794" cy="40644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6240016" y="5362168"/>
            <a:ext cx="5909836" cy="769441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200" b="1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Symbol" panose="05050102010706020507" pitchFamily="18" charset="2"/>
                <a:ea typeface="+mn-ea"/>
                <a:cs typeface="+mn-cs"/>
              </a:rPr>
              <a:t>b</a:t>
            </a:r>
            <a:r>
              <a:rPr kumimoji="0" lang="en-US" sz="2200" b="1" i="1" u="none" strike="noStrike" kern="0" cap="none" spc="0" normalizeH="0" baseline="-2500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y</a:t>
            </a:r>
            <a:r>
              <a:rPr kumimoji="0" lang="en-US" sz="2200" b="1" i="0" u="none" strike="noStrike" kern="0" cap="none" spc="0" normalizeH="0" baseline="3000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* </a:t>
            </a:r>
            <a:r>
              <a:rPr kumimoji="0" lang="en-US" sz="22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= 0.8 mm achieved in both rings – </a:t>
            </a:r>
            <a:r>
              <a:rPr kumimoji="0" lang="en-US" sz="2200" b="1" i="0" u="none" strike="noStrike" kern="1200" cap="none" spc="0" normalizeH="0" baseline="0" noProof="0" dirty="0">
                <a:ln>
                  <a:noFill/>
                </a:ln>
                <a:solidFill>
                  <a:srgbClr val="4D4D4D">
                    <a:lumMod val="50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using the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FCC-</a:t>
            </a:r>
            <a:r>
              <a:rPr kumimoji="0" lang="en-US" sz="22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ee</a:t>
            </a:r>
            <a:r>
              <a:rPr kumimoji="0" lang="en-US" sz="2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-style “virtual” crab-waist collision scheme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Прямоугольник 6"/>
              <p:cNvSpPr/>
              <p:nvPr/>
            </p:nvSpPr>
            <p:spPr>
              <a:xfrm>
                <a:off x="-12204" y="980728"/>
                <a:ext cx="12192000" cy="923330"/>
              </a:xfrm>
              <a:prstGeom prst="rect">
                <a:avLst/>
              </a:prstGeom>
              <a:solidFill>
                <a:srgbClr val="ED7D31">
                  <a:lumMod val="40000"/>
                  <a:lumOff val="60000"/>
                </a:srgbClr>
              </a:solidFill>
            </p:spPr>
            <p:txBody>
              <a:bodyPr wrap="square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1" i="0" u="sng" strike="noStrike" kern="0" cap="none" spc="0" normalizeH="0" baseline="0" noProof="0" dirty="0">
                    <a:ln>
                      <a:noFill/>
                    </a:ln>
                    <a:solidFill>
                      <a:srgbClr val="4472C4">
                        <a:lumMod val="75000"/>
                      </a:srgbClr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Design</a:t>
                </a:r>
                <a:r>
                  <a:rPr kumimoji="0" lang="en-US" sz="18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4472C4">
                        <a:lumMod val="75000"/>
                      </a:srgbClr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: double ring </a:t>
                </a:r>
                <a:r>
                  <a:rPr kumimoji="0" lang="en-US" sz="1800" b="1" i="0" u="none" strike="noStrike" kern="0" cap="none" spc="0" normalizeH="0" baseline="0" noProof="0" dirty="0" err="1">
                    <a:ln>
                      <a:noFill/>
                    </a:ln>
                    <a:solidFill>
                      <a:srgbClr val="4472C4">
                        <a:lumMod val="75000"/>
                      </a:srgbClr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e</a:t>
                </a:r>
                <a:r>
                  <a:rPr kumimoji="0" lang="en-US" sz="1800" b="1" i="0" u="none" strike="noStrike" kern="0" cap="none" spc="0" normalizeH="0" baseline="30000" noProof="0" dirty="0" err="1">
                    <a:ln>
                      <a:noFill/>
                    </a:ln>
                    <a:solidFill>
                      <a:srgbClr val="4472C4">
                        <a:lumMod val="75000"/>
                      </a:srgbClr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+</a:t>
                </a:r>
                <a:r>
                  <a:rPr kumimoji="0" lang="en-US" sz="1800" b="1" i="0" u="none" strike="noStrike" kern="0" cap="none" spc="0" normalizeH="0" baseline="0" noProof="0" dirty="0" err="1">
                    <a:ln>
                      <a:noFill/>
                    </a:ln>
                    <a:solidFill>
                      <a:srgbClr val="4472C4">
                        <a:lumMod val="75000"/>
                      </a:srgbClr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e</a:t>
                </a:r>
                <a:r>
                  <a:rPr kumimoji="0" lang="en-US" sz="1800" b="1" i="0" u="none" strike="noStrike" kern="0" cap="none" spc="0" normalizeH="0" baseline="30000" noProof="0" dirty="0">
                    <a:ln>
                      <a:noFill/>
                    </a:ln>
                    <a:solidFill>
                      <a:srgbClr val="4472C4">
                        <a:lumMod val="75000"/>
                      </a:srgbClr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-</a:t>
                </a:r>
                <a:r>
                  <a:rPr kumimoji="0" lang="en-US" sz="18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4472C4">
                        <a:lumMod val="75000"/>
                      </a:srgbClr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 collider as </a:t>
                </a:r>
                <a:r>
                  <a:rPr kumimoji="0" lang="en-US" sz="1800" b="1" i="1" u="none" strike="noStrike" kern="0" cap="none" spc="0" normalizeH="0" baseline="0" noProof="0" dirty="0">
                    <a:ln>
                      <a:noFill/>
                    </a:ln>
                    <a:solidFill>
                      <a:srgbClr val="4472C4">
                        <a:lumMod val="75000"/>
                      </a:srgbClr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B</a:t>
                </a:r>
                <a:r>
                  <a:rPr kumimoji="0" lang="en-US" sz="18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4472C4">
                        <a:lumMod val="75000"/>
                      </a:srgbClr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-factory </a:t>
                </a:r>
                <a:r>
                  <a: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at 7(e</a:t>
                </a:r>
                <a:r>
                  <a:rPr kumimoji="0" lang="en-US" sz="1800" b="0" i="0" u="none" strike="noStrike" kern="0" cap="none" spc="0" normalizeH="0" baseline="3000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-</a:t>
                </a:r>
                <a:r>
                  <a: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) &amp; 4(e</a:t>
                </a:r>
                <a:r>
                  <a:rPr kumimoji="0" lang="en-US" sz="1800" b="0" i="0" u="none" strike="noStrike" kern="0" cap="none" spc="0" normalizeH="0" baseline="3000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+</a:t>
                </a:r>
                <a:r>
                  <a: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) GeV; </a:t>
                </a:r>
                <a:r>
                  <a:rPr kumimoji="0" lang="en-US" sz="18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4472C4">
                        <a:lumMod val="75000"/>
                      </a:srgbClr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design luminosity </a:t>
                </a:r>
                <a14:m>
                  <m:oMath xmlns:m="http://schemas.openxmlformats.org/officeDocument/2006/math">
                    <m:r>
                      <a:rPr kumimoji="0" lang="en-US" sz="1800" b="1" i="1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4472C4">
                            <a:lumMod val="75000"/>
                          </a:srgbClr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~</m:t>
                    </m:r>
                  </m:oMath>
                </a14:m>
                <a:r>
                  <a:rPr kumimoji="0" lang="en-US" sz="18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4472C4">
                        <a:lumMod val="75000"/>
                      </a:srgbClr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8 x 10</a:t>
                </a:r>
                <a:r>
                  <a:rPr kumimoji="0" lang="en-US" sz="1800" b="1" i="0" u="none" strike="noStrike" kern="0" cap="none" spc="0" normalizeH="0" baseline="30000" noProof="0" dirty="0">
                    <a:ln>
                      <a:noFill/>
                    </a:ln>
                    <a:solidFill>
                      <a:srgbClr val="4472C4">
                        <a:lumMod val="75000"/>
                      </a:srgbClr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35</a:t>
                </a:r>
                <a:r>
                  <a:rPr kumimoji="0" lang="en-US" sz="18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4472C4">
                        <a:lumMod val="75000"/>
                      </a:srgbClr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 cm</a:t>
                </a:r>
                <a:r>
                  <a:rPr kumimoji="0" lang="en-US" sz="1800" b="1" i="0" u="none" strike="noStrike" kern="0" cap="none" spc="0" normalizeH="0" baseline="30000" noProof="0" dirty="0">
                    <a:ln>
                      <a:noFill/>
                    </a:ln>
                    <a:solidFill>
                      <a:srgbClr val="4472C4">
                        <a:lumMod val="75000"/>
                      </a:srgbClr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-2</a:t>
                </a:r>
                <a:r>
                  <a:rPr kumimoji="0" lang="en-US" sz="18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4472C4">
                        <a:lumMod val="75000"/>
                      </a:srgbClr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s</a:t>
                </a:r>
                <a:r>
                  <a:rPr kumimoji="0" lang="en-US" sz="1800" b="1" i="0" u="none" strike="noStrike" kern="0" cap="none" spc="0" normalizeH="0" baseline="30000" noProof="0" dirty="0">
                    <a:ln>
                      <a:noFill/>
                    </a:ln>
                    <a:solidFill>
                      <a:srgbClr val="4472C4">
                        <a:lumMod val="75000"/>
                      </a:srgbClr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-1</a:t>
                </a:r>
                <a:r>
                  <a: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; </a:t>
                </a:r>
                <a:r>
                  <a:rPr kumimoji="0" lang="en-US" sz="18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4472C4">
                        <a:lumMod val="75000"/>
                      </a:srgbClr>
                    </a:solidFill>
                    <a:effectLst/>
                    <a:uLnTx/>
                    <a:uFillTx/>
                    <a:latin typeface="Symbol" panose="05050102010706020507" pitchFamily="18" charset="2"/>
                    <a:ea typeface="+mn-ea"/>
                    <a:cs typeface="+mn-cs"/>
                  </a:rPr>
                  <a:t>b</a:t>
                </a:r>
                <a:r>
                  <a:rPr kumimoji="0" lang="en-US" sz="1800" b="1" i="1" u="none" strike="noStrike" kern="0" cap="none" spc="0" normalizeH="0" baseline="-25000" noProof="0" dirty="0">
                    <a:ln>
                      <a:noFill/>
                    </a:ln>
                    <a:solidFill>
                      <a:srgbClr val="4472C4">
                        <a:lumMod val="75000"/>
                      </a:srgbClr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y</a:t>
                </a:r>
                <a:r>
                  <a:rPr kumimoji="0" lang="en-US" sz="1800" b="1" i="0" u="none" strike="noStrike" kern="0" cap="none" spc="0" normalizeH="0" baseline="30000" noProof="0" dirty="0">
                    <a:ln>
                      <a:noFill/>
                    </a:ln>
                    <a:solidFill>
                      <a:srgbClr val="4472C4">
                        <a:lumMod val="75000"/>
                      </a:srgbClr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*</a:t>
                </a:r>
                <a:r>
                  <a: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CC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 </a:t>
                </a:r>
                <a14:m>
                  <m:oMath xmlns:m="http://schemas.openxmlformats.org/officeDocument/2006/math">
                    <m:r>
                      <a:rPr kumimoji="0" lang="en-US" sz="1800" b="1" i="1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CC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~ </m:t>
                    </m:r>
                  </m:oMath>
                </a14:m>
                <a:r>
                  <a:rPr kumimoji="0" lang="en-US" sz="18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4472C4">
                        <a:lumMod val="75000"/>
                      </a:srgbClr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0.3 mm; </a:t>
                </a:r>
                <a:br>
                  <a:rPr kumimoji="0" lang="en-US" sz="18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4472C4">
                        <a:lumMod val="75000"/>
                      </a:srgbClr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</a:br>
                <a:r>
                  <a:rPr kumimoji="0" lang="en-US" sz="1800" b="1" i="0" u="none" strike="noStrike" kern="0" cap="none" spc="0" normalizeH="0" baseline="0" noProof="0" dirty="0" err="1">
                    <a:ln>
                      <a:noFill/>
                    </a:ln>
                    <a:solidFill>
                      <a:srgbClr val="4472C4">
                        <a:lumMod val="75000"/>
                      </a:srgbClr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nano</a:t>
                </a:r>
                <a:r>
                  <a:rPr kumimoji="0" lang="en-US" sz="18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4472C4">
                        <a:lumMod val="75000"/>
                      </a:srgbClr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-beam – large crossing angle </a:t>
                </a:r>
                <a:r>
                  <a: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collision scheme </a:t>
                </a:r>
                <a:r>
                  <a:rPr kumimoji="0" lang="en-US" sz="18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4472C4">
                        <a:lumMod val="75000"/>
                      </a:srgbClr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(crab waist w/o </a:t>
                </a:r>
                <a:r>
                  <a:rPr kumimoji="0" lang="en-US" sz="1800" b="1" i="0" u="none" strike="noStrike" kern="0" cap="none" spc="0" normalizeH="0" baseline="0" noProof="0" dirty="0" err="1">
                    <a:ln>
                      <a:noFill/>
                    </a:ln>
                    <a:solidFill>
                      <a:srgbClr val="4472C4">
                        <a:lumMod val="75000"/>
                      </a:srgbClr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sextupoles</a:t>
                </a:r>
                <a:r>
                  <a:rPr kumimoji="0" lang="en-US" sz="18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4472C4">
                        <a:lumMod val="75000"/>
                      </a:srgbClr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)</a:t>
                </a:r>
                <a:r>
                  <a: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; </a:t>
                </a:r>
                <a:r>
                  <a:rPr kumimoji="0" lang="en-US" sz="18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4472C4">
                        <a:lumMod val="75000"/>
                      </a:srgbClr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beam lifetime</a:t>
                </a:r>
                <a14:m>
                  <m:oMath xmlns:m="http://schemas.openxmlformats.org/officeDocument/2006/math">
                    <m:r>
                      <a:rPr kumimoji="0" lang="en-US" sz="1800" b="1" i="1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4472C4">
                            <a:lumMod val="75000"/>
                          </a:srgbClr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 ~</m:t>
                    </m:r>
                  </m:oMath>
                </a14:m>
                <a:r>
                  <a:rPr kumimoji="0" lang="en-US" sz="18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4472C4">
                        <a:lumMod val="75000"/>
                      </a:srgbClr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5 minutes</a:t>
                </a:r>
                <a:r>
                  <a: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; </a:t>
                </a:r>
                <a:r>
                  <a:rPr kumimoji="0" lang="en-US" sz="18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4472C4">
                        <a:lumMod val="75000"/>
                      </a:srgbClr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top-up </a:t>
                </a:r>
                <a:r>
                  <a: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injection; </a:t>
                </a:r>
                <a:br>
                  <a: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</a:br>
                <a:r>
                  <a:rPr kumimoji="0" lang="en-US" sz="18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4472C4">
                        <a:lumMod val="75000"/>
                      </a:srgbClr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e</a:t>
                </a:r>
                <a:r>
                  <a:rPr kumimoji="0" lang="en-US" sz="1800" b="1" i="0" u="none" strike="noStrike" kern="0" cap="none" spc="0" normalizeH="0" baseline="30000" noProof="0" dirty="0">
                    <a:ln>
                      <a:noFill/>
                    </a:ln>
                    <a:solidFill>
                      <a:srgbClr val="4472C4">
                        <a:lumMod val="75000"/>
                      </a:srgbClr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+</a:t>
                </a:r>
                <a:r>
                  <a:rPr kumimoji="0" lang="en-US" sz="18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4472C4">
                        <a:lumMod val="75000"/>
                      </a:srgbClr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 rate up to </a:t>
                </a:r>
                <a14:m>
                  <m:oMath xmlns:m="http://schemas.openxmlformats.org/officeDocument/2006/math">
                    <m:r>
                      <a:rPr kumimoji="0" lang="en-US" sz="1800" b="1" i="1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4472C4">
                            <a:lumMod val="75000"/>
                          </a:srgbClr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~</m:t>
                    </m:r>
                  </m:oMath>
                </a14:m>
                <a:r>
                  <a:rPr kumimoji="0" lang="en-US" sz="18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4472C4">
                        <a:lumMod val="75000"/>
                      </a:srgbClr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 2.5 10</a:t>
                </a:r>
                <a:r>
                  <a:rPr kumimoji="0" lang="en-US" sz="1800" b="1" i="0" u="none" strike="noStrike" kern="0" cap="none" spc="0" normalizeH="0" baseline="30000" noProof="0" dirty="0">
                    <a:ln>
                      <a:noFill/>
                    </a:ln>
                    <a:solidFill>
                      <a:srgbClr val="4472C4">
                        <a:lumMod val="75000"/>
                      </a:srgbClr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12</a:t>
                </a:r>
                <a:r>
                  <a:rPr kumimoji="0" lang="en-US" sz="18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4472C4">
                        <a:lumMod val="75000"/>
                      </a:srgbClr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 /s ; </a:t>
                </a:r>
                <a:r>
                  <a:rPr kumimoji="0" lang="en-US" sz="18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00B050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under commissioning</a:t>
                </a:r>
              </a:p>
            </p:txBody>
          </p:sp>
        </mc:Choice>
        <mc:Fallback xmlns="">
          <p:sp>
            <p:nvSpPr>
              <p:cNvPr id="8" name="Прямоугольник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12204" y="980728"/>
                <a:ext cx="12192000" cy="923330"/>
              </a:xfrm>
              <a:prstGeom prst="rect">
                <a:avLst/>
              </a:prstGeom>
              <a:blipFill>
                <a:blip r:embed="rId4"/>
                <a:stretch>
                  <a:fillRect l="-450" t="-5298" b="-993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extBox 8"/>
          <p:cNvSpPr txBox="1"/>
          <p:nvPr/>
        </p:nvSpPr>
        <p:spPr>
          <a:xfrm>
            <a:off x="323012" y="5854149"/>
            <a:ext cx="2472665" cy="307777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Y. Funakoshi, Y. Ohnishi, K. Oide</a:t>
            </a: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1EC72C8-A924-4F25-B9A0-6FAB39D5C45D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920" r="6323" b="-1"/>
          <a:stretch/>
        </p:blipFill>
        <p:spPr>
          <a:xfrm>
            <a:off x="6234446" y="1904057"/>
            <a:ext cx="5909836" cy="3485599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3691791" y="4069521"/>
            <a:ext cx="2836257" cy="1015663"/>
          </a:xfrm>
          <a:prstGeom prst="rect">
            <a:avLst/>
          </a:prstGeom>
          <a:solidFill>
            <a:srgbClr val="FF0000">
              <a:alpha val="50000"/>
            </a:srgbClr>
          </a:solidFill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SuperKEKB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is demonstrating FCC-</a:t>
            </a:r>
            <a:r>
              <a:rPr kumimoji="0" lang="en-US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ee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key concepts </a:t>
            </a: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12AA706-D1E8-4AC2-81A2-E969D7DE17F2}"/>
              </a:ext>
            </a:extLst>
          </p:cNvPr>
          <p:cNvSpPr txBox="1"/>
          <p:nvPr/>
        </p:nvSpPr>
        <p:spPr>
          <a:xfrm>
            <a:off x="9996705" y="2067185"/>
            <a:ext cx="1715919" cy="307777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M. T</a:t>
            </a:r>
            <a:r>
              <a:rPr kumimoji="0" 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obiyama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, K. Oide</a:t>
            </a: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13A52B1-3ACD-4E58-B4D2-864E18E6D5AA}"/>
              </a:ext>
            </a:extLst>
          </p:cNvPr>
          <p:cNvSpPr txBox="1">
            <a:spLocks/>
          </p:cNvSpPr>
          <p:nvPr/>
        </p:nvSpPr>
        <p:spPr>
          <a:xfrm>
            <a:off x="0" y="-27384"/>
            <a:ext cx="12191999" cy="1008112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              </a:t>
            </a:r>
            <a:r>
              <a:rPr kumimoji="0" lang="en-GB" sz="3600" b="1" i="0" u="none" strike="noStrike" kern="0" cap="none" spc="0" normalizeH="0" baseline="0" noProof="0" dirty="0" err="1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SuperKEKB</a:t>
            </a:r>
            <a:r>
              <a:rPr kumimoji="0" lang="en-GB" sz="36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– pushing luminosity and </a:t>
            </a:r>
            <a:r>
              <a:rPr kumimoji="0" lang="en-GB" sz="36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Symbol" panose="05050102010706020507" pitchFamily="18" charset="2"/>
                <a:ea typeface="+mj-ea"/>
                <a:cs typeface="+mj-cs"/>
              </a:rPr>
              <a:t>b</a:t>
            </a:r>
            <a:r>
              <a:rPr kumimoji="0" lang="en-GB" sz="36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*</a:t>
            </a:r>
            <a:endParaRPr kumimoji="0" lang="en-US" sz="3600" b="1" i="0" u="none" strike="noStrike" kern="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Arial"/>
              <a:ea typeface="+mj-ea"/>
              <a:cs typeface="+mj-cs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2A6EF3F3-3359-493F-B98E-AB774C4994B0}"/>
              </a:ext>
            </a:extLst>
          </p:cNvPr>
          <p:cNvSpPr/>
          <p:nvPr/>
        </p:nvSpPr>
        <p:spPr>
          <a:xfrm>
            <a:off x="4997781" y="6334165"/>
            <a:ext cx="647965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new world record </a:t>
            </a:r>
            <a:r>
              <a:rPr kumimoji="0" lang="en-GB" sz="2000" b="0" i="1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L</a:t>
            </a: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= 3.12 x 10</a:t>
            </a:r>
            <a:r>
              <a:rPr kumimoji="0" lang="en-GB" sz="2000" b="0" i="0" u="none" strike="noStrike" kern="1200" cap="none" spc="0" normalizeH="0" baseline="3000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34</a:t>
            </a: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cm</a:t>
            </a:r>
            <a:r>
              <a:rPr kumimoji="0" lang="en-GB" sz="2000" b="0" i="0" u="none" strike="noStrike" kern="1200" cap="none" spc="0" normalizeH="0" baseline="3000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-2</a:t>
            </a: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</a:t>
            </a:r>
            <a:r>
              <a:rPr kumimoji="0" lang="en-GB" sz="2000" b="0" i="0" u="none" strike="noStrike" kern="1200" cap="none" spc="0" normalizeH="0" baseline="3000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-1</a:t>
            </a: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on 22 June ‘21</a:t>
            </a:r>
          </a:p>
        </p:txBody>
      </p:sp>
      <p:pic>
        <p:nvPicPr>
          <p:cNvPr id="13" name="Picture 12" descr="Icon&#10;&#10;Description automatically generated">
            <a:extLst>
              <a:ext uri="{FF2B5EF4-FFF2-40B4-BE49-F238E27FC236}">
                <a16:creationId xmlns:a16="http://schemas.microsoft.com/office/drawing/2014/main" id="{72AD2A22-1973-4455-835B-AD26E8FC58BE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2204" y="-27384"/>
            <a:ext cx="1849517" cy="9136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31191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46B40EC6-033B-4095-9394-F41CDBF7E19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187" y="1066441"/>
            <a:ext cx="3982629" cy="2526231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0AD9A66D-6044-45DA-B476-824415356134}"/>
              </a:ext>
            </a:extLst>
          </p:cNvPr>
          <p:cNvSpPr txBox="1"/>
          <p:nvPr/>
        </p:nvSpPr>
        <p:spPr>
          <a:xfrm>
            <a:off x="4007768" y="980728"/>
            <a:ext cx="8184232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FCC-</a:t>
            </a:r>
            <a:r>
              <a:rPr kumimoji="0" lang="en-US" sz="2800" b="1" i="0" u="none" strike="noStrike" kern="1200" cap="none" spc="0" normalizeH="0" baseline="0" noProof="0" dirty="0" err="1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ee</a:t>
            </a: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complete arc half-cell mock up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including girder, vacuum system with antechamber + pumps, dipole, quadrupole + sext. magnets, BPMs, cooling + alignment systems, technical infrastructure interfaces.</a:t>
            </a:r>
            <a:endParaRPr kumimoji="0" lang="en-GB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0CCC5C5-1897-4545-AAB3-F4297149F20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3432" y="3767832"/>
            <a:ext cx="5256584" cy="2378397"/>
          </a:xfrm>
          <a:prstGeom prst="rect">
            <a:avLst/>
          </a:prstGeom>
        </p:spPr>
      </p:pic>
      <p:sp>
        <p:nvSpPr>
          <p:cNvPr id="46" name="TextBox 45">
            <a:extLst>
              <a:ext uri="{FF2B5EF4-FFF2-40B4-BE49-F238E27FC236}">
                <a16:creationId xmlns:a16="http://schemas.microsoft.com/office/drawing/2014/main" id="{98DF315F-D4CC-4297-A04F-A8744083AE02}"/>
              </a:ext>
            </a:extLst>
          </p:cNvPr>
          <p:cNvSpPr txBox="1"/>
          <p:nvPr/>
        </p:nvSpPr>
        <p:spPr>
          <a:xfrm>
            <a:off x="5499334" y="2780928"/>
            <a:ext cx="6501322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key beam diagnostics elements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bunch-by-bunch turn-by-turn </a:t>
            </a: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longitudinal charge density profiles 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based on </a:t>
            </a: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electro-optical spectral decoding (beam tests at KIT/KARA) ;                        	</a:t>
            </a: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ultra-low emittance measurement </a:t>
            </a: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(X-ray 	interferometer tests at </a:t>
            </a:r>
            <a:r>
              <a:rPr kumimoji="0" lang="en-GB" sz="2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SuperKEKB</a:t>
            </a: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, ALBA) ;	</a:t>
            </a: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beam-loss monitors </a:t>
            </a: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(</a:t>
            </a:r>
            <a:r>
              <a:rPr kumimoji="0" lang="en-GB" sz="2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IJCLab</a:t>
            </a: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/KEK?) ;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	</a:t>
            </a:r>
            <a:r>
              <a:rPr kumimoji="0" lang="en-GB" sz="24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beamstrahlung</a:t>
            </a: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monitor </a:t>
            </a: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(KEK);		</a:t>
            </a: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polarimeter</a:t>
            </a: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; </a:t>
            </a: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luminometer </a:t>
            </a:r>
            <a:endParaRPr kumimoji="0" lang="en-GB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8" name="Title 1">
            <a:extLst>
              <a:ext uri="{FF2B5EF4-FFF2-40B4-BE49-F238E27FC236}">
                <a16:creationId xmlns:a16="http://schemas.microsoft.com/office/drawing/2014/main" id="{B2E894BA-850B-4911-9EEF-44DEDB296385}"/>
              </a:ext>
            </a:extLst>
          </p:cNvPr>
          <p:cNvSpPr txBox="1">
            <a:spLocks/>
          </p:cNvSpPr>
          <p:nvPr/>
        </p:nvSpPr>
        <p:spPr>
          <a:xfrm>
            <a:off x="0" y="-27384"/>
            <a:ext cx="12191999" cy="1008112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            </a:t>
            </a:r>
            <a:r>
              <a:rPr kumimoji="0" lang="en-GB" sz="36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FCC key deliverables: prototypes by 2025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C6240B44-CA5A-48E1-A0C2-AD692606C1F3}"/>
              </a:ext>
            </a:extLst>
          </p:cNvPr>
          <p:cNvSpPr/>
          <p:nvPr/>
        </p:nvSpPr>
        <p:spPr>
          <a:xfrm>
            <a:off x="144016" y="5468393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Open Sans"/>
                <a:ea typeface="+mn-ea"/>
                <a:cs typeface="+mn-cs"/>
              </a:rPr>
              <a:t>bunch electric field at the crystal 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Open Sans"/>
                <a:ea typeface="+mn-ea"/>
                <a:cs typeface="+mn-cs"/>
              </a:rPr>
              <a:t>changes the laser pulse polarization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0CD050C-77DA-48FE-8FA2-9B35FBE5D4B9}"/>
              </a:ext>
            </a:extLst>
          </p:cNvPr>
          <p:cNvSpPr txBox="1"/>
          <p:nvPr/>
        </p:nvSpPr>
        <p:spPr>
          <a:xfrm>
            <a:off x="185426" y="4986487"/>
            <a:ext cx="12840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highlight>
                  <a:srgbClr val="FFFF00"/>
                </a:highlight>
                <a:uLnTx/>
                <a:uFillTx/>
                <a:latin typeface="Calibri" panose="020F0502020204030204"/>
                <a:ea typeface="+mn-ea"/>
                <a:cs typeface="+mn-cs"/>
              </a:rPr>
              <a:t>A.-S. Müller</a:t>
            </a:r>
          </a:p>
        </p:txBody>
      </p:sp>
      <p:pic>
        <p:nvPicPr>
          <p:cNvPr id="11" name="Picture 10" descr="A picture containing icon&#10;&#10;Description automatically generated">
            <a:extLst>
              <a:ext uri="{FF2B5EF4-FFF2-40B4-BE49-F238E27FC236}">
                <a16:creationId xmlns:a16="http://schemas.microsoft.com/office/drawing/2014/main" id="{AE185D09-72B2-4841-835B-0B1F82DE2FF8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06" y="176910"/>
            <a:ext cx="1935386" cy="6542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57141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2_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0.xml><?xml version="1.0" encoding="utf-8"?>
<a:theme xmlns:a="http://schemas.openxmlformats.org/drawingml/2006/main" name="8_FC5643-CERN3027 - Scale of contributions">
  <a:themeElements>
    <a:clrScheme name="Personnalisée 4">
      <a:dk1>
        <a:srgbClr val="0C377B"/>
      </a:dk1>
      <a:lt1>
        <a:srgbClr val="FFFFFF"/>
      </a:lt1>
      <a:dk2>
        <a:srgbClr val="0C377B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FC5643-CERN3027 - Scale of contributions">
  <a:themeElements>
    <a:clrScheme name="Personnalisée 4">
      <a:dk1>
        <a:srgbClr val="0C377B"/>
      </a:dk1>
      <a:lt1>
        <a:srgbClr val="FFFFFF"/>
      </a:lt1>
      <a:dk2>
        <a:srgbClr val="0C377B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3_FC5643-CERN3027 - Scale of contributions">
  <a:themeElements>
    <a:clrScheme name="Personnalisée 4">
      <a:dk1>
        <a:srgbClr val="0C377B"/>
      </a:dk1>
      <a:lt1>
        <a:srgbClr val="FFFFFF"/>
      </a:lt1>
      <a:dk2>
        <a:srgbClr val="0C377B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4_FC5643-CERN3027 - Scale of contributions">
  <a:themeElements>
    <a:clrScheme name="Personnalisée 4">
      <a:dk1>
        <a:srgbClr val="0C377B"/>
      </a:dk1>
      <a:lt1>
        <a:srgbClr val="FFFFFF"/>
      </a:lt1>
      <a:dk2>
        <a:srgbClr val="0C377B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5_FC5643-CERN3027 - Scale of contributions">
  <a:themeElements>
    <a:clrScheme name="Personnalisée 4">
      <a:dk1>
        <a:srgbClr val="0C377B"/>
      </a:dk1>
      <a:lt1>
        <a:srgbClr val="FFFFFF"/>
      </a:lt1>
      <a:dk2>
        <a:srgbClr val="0C377B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6_FC5643-CERN3027 - Scale of contributions">
  <a:themeElements>
    <a:clrScheme name="Personnalisée 4">
      <a:dk1>
        <a:srgbClr val="0C377B"/>
      </a:dk1>
      <a:lt1>
        <a:srgbClr val="FFFFFF"/>
      </a:lt1>
      <a:dk2>
        <a:srgbClr val="0C377B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7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8.xml><?xml version="1.0" encoding="utf-8"?>
<a:theme xmlns:a="http://schemas.openxmlformats.org/drawingml/2006/main" name="7_FC5643-CERN3027 - Scale of contributions">
  <a:themeElements>
    <a:clrScheme name="Personnalisée 4">
      <a:dk1>
        <a:srgbClr val="0C377B"/>
      </a:dk1>
      <a:lt1>
        <a:srgbClr val="FFFFFF"/>
      </a:lt1>
      <a:dk2>
        <a:srgbClr val="0C377B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9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rporate16-9.pptx" id="{86E68773-CEFA-BA4D-AD6B-7D2DD58A86F6}" vid="{4DAB3E11-99D4-334F-AE04-8386311CDC28}"/>
    </a:ext>
  </a:extLst>
</a:theme>
</file>

<file path=ppt/theme/themeOverride1.xml><?xml version="1.0" encoding="utf-8"?>
<a:themeOverride xmlns:a="http://schemas.openxmlformats.org/drawingml/2006/main">
  <a:clrScheme name="Office 2007-2010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83376</TotalTime>
  <Words>1991</Words>
  <Application>Microsoft Office PowerPoint</Application>
  <PresentationFormat>Widescreen</PresentationFormat>
  <Paragraphs>384</Paragraphs>
  <Slides>17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10</vt:i4>
      </vt:variant>
      <vt:variant>
        <vt:lpstr>Slide Titles</vt:lpstr>
      </vt:variant>
      <vt:variant>
        <vt:i4>17</vt:i4>
      </vt:variant>
    </vt:vector>
  </HeadingPairs>
  <TitlesOfParts>
    <vt:vector size="33" baseType="lpstr">
      <vt:lpstr>Arial</vt:lpstr>
      <vt:lpstr>Calibri</vt:lpstr>
      <vt:lpstr>Calibri Light</vt:lpstr>
      <vt:lpstr>Cambria Math</vt:lpstr>
      <vt:lpstr>Open Sans</vt:lpstr>
      <vt:lpstr>Symbol</vt:lpstr>
      <vt:lpstr>2_Office Theme</vt:lpstr>
      <vt:lpstr>2_FC5643-CERN3027 - Scale of contributions</vt:lpstr>
      <vt:lpstr>3_FC5643-CERN3027 - Scale of contributions</vt:lpstr>
      <vt:lpstr>4_FC5643-CERN3027 - Scale of contributions</vt:lpstr>
      <vt:lpstr>5_FC5643-CERN3027 - Scale of contributions</vt:lpstr>
      <vt:lpstr>6_FC5643-CERN3027 - Scale of contributions</vt:lpstr>
      <vt:lpstr>1_Office Theme</vt:lpstr>
      <vt:lpstr>7_FC5643-CERN3027 - Scale of contributions</vt:lpstr>
      <vt:lpstr>Office Theme</vt:lpstr>
      <vt:lpstr>8_FC5643-CERN3027 - Scale of contributions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FCC presentation at 6th TLEP WS</dc:title>
  <dc:creator>Michael Benedikt</dc:creator>
  <cp:lastModifiedBy>Michael Benedikt</cp:lastModifiedBy>
  <cp:revision>2005</cp:revision>
  <cp:lastPrinted>2020-05-02T13:25:48Z</cp:lastPrinted>
  <dcterms:created xsi:type="dcterms:W3CDTF">2012-06-07T06:34:51Z</dcterms:created>
  <dcterms:modified xsi:type="dcterms:W3CDTF">2021-10-08T14:33:57Z</dcterms:modified>
</cp:coreProperties>
</file>