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22" r:id="rId4"/>
    <p:sldMasterId id="2147483787" r:id="rId5"/>
  </p:sldMasterIdLst>
  <p:notesMasterIdLst>
    <p:notesMasterId r:id="rId20"/>
  </p:notesMasterIdLst>
  <p:sldIdLst>
    <p:sldId id="1276" r:id="rId6"/>
    <p:sldId id="1223" r:id="rId7"/>
    <p:sldId id="1175" r:id="rId8"/>
    <p:sldId id="1402" r:id="rId9"/>
    <p:sldId id="1403" r:id="rId10"/>
    <p:sldId id="1233" r:id="rId11"/>
    <p:sldId id="2036" r:id="rId12"/>
    <p:sldId id="2027" r:id="rId13"/>
    <p:sldId id="1269" r:id="rId14"/>
    <p:sldId id="1283" r:id="rId15"/>
    <p:sldId id="1409" r:id="rId16"/>
    <p:sldId id="2046" r:id="rId17"/>
    <p:sldId id="1345" r:id="rId18"/>
    <p:sldId id="204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B55B7-4106-4816-8104-45DB1E8FBA95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3613E-B7F5-4A5D-86AE-0AA41B3CE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92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331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3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963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124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D14A73-B9A0-4385-9E9A-34FD13BABFAA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87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7363" y="1273175"/>
            <a:ext cx="6118225" cy="3441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63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4731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72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82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668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2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769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81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06696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57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94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4827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7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5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436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63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0232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8198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66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628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546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03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1289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1456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1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1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2554718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365189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134499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71385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8822019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0011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99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96043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836782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314614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7013872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6905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88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63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98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7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ACA1-B456-4328-8E7A-FE1252BD6DA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75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9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85CA56-7BA7-4FA6-838B-92D46822332A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1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25E4EF-971B-40A5-AFA5-FF5291D3513B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99" r:id="rId7"/>
    <p:sldLayoutId id="2147483800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2021-08-20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729537AD-6C6A-BE45-BB95-D3BF68E73171}"/>
              </a:ext>
            </a:extLst>
          </p:cNvPr>
          <p:cNvSpPr txBox="1"/>
          <p:nvPr userDrawn="1"/>
        </p:nvSpPr>
        <p:spPr>
          <a:xfrm>
            <a:off x="3647728" y="116659"/>
            <a:ext cx="4896544" cy="363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467" b="1" spc="400" dirty="0">
                <a:solidFill>
                  <a:srgbClr val="FF0000"/>
                </a:solidFill>
              </a:rPr>
              <a:t>CONFIDENTIAL – DO NOT SHARE!</a:t>
            </a:r>
          </a:p>
        </p:txBody>
      </p:sp>
    </p:spTree>
    <p:extLst>
      <p:ext uri="{BB962C8B-B14F-4D97-AF65-F5344CB8AC3E}">
        <p14:creationId xmlns:p14="http://schemas.microsoft.com/office/powerpoint/2010/main" val="414986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12" Type="http://schemas.openxmlformats.org/officeDocument/2006/relationships/hyperlink" Target="http://cern.ch/fc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35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hyperlink" Target="https://link.springer.com/article/10.1140/epjc/s10052-019-6904-3" TargetMode="External"/><Relationship Id="rId7" Type="http://schemas.openxmlformats.org/officeDocument/2006/relationships/hyperlink" Target="http://fcc-cdr.web.cern.ch/" TargetMode="Externa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ink.springer.com/article/10.1140/epjst/e2019-900088-6" TargetMode="External"/><Relationship Id="rId11" Type="http://schemas.openxmlformats.org/officeDocument/2006/relationships/image" Target="../media/image26.png"/><Relationship Id="rId5" Type="http://schemas.openxmlformats.org/officeDocument/2006/relationships/hyperlink" Target="https://link.springer.com/article/10.1140/epjst/e2019-900087-0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s://link.springer.com/article/10.1140/epjst/e2019-900045-4" TargetMode="External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36093" y="753615"/>
            <a:ext cx="12324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Future Circular Collider Feasibility Study 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1714162" y="5253727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37074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contract no. 645479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4746"/>
          <a:stretch/>
        </p:blipFill>
        <p:spPr bwMode="auto">
          <a:xfrm>
            <a:off x="9032448" y="6337825"/>
            <a:ext cx="2814032" cy="504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64857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619968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608256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619968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613599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8205751" y="5593301"/>
            <a:ext cx="424542" cy="6400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97719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04409" y="5613246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8902481" y="5784028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2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5FBCA2-0D09-4227-9B06-9D70A9955FB8}"/>
              </a:ext>
            </a:extLst>
          </p:cNvPr>
          <p:cNvSpPr txBox="1"/>
          <p:nvPr/>
        </p:nvSpPr>
        <p:spPr>
          <a:xfrm>
            <a:off x="4824535" y="184367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Michael Benedikt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Austrian FCC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11 October 2021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Implementation studies with host states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691262-9414-4DB4-A4E3-FDF6BD7D6E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91AEC18E-B93B-4FCA-AE45-8C1CCCF219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329" y="1133128"/>
            <a:ext cx="5200544" cy="483244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B80D763-4AA9-41BA-9526-308B94BA8D42}"/>
              </a:ext>
            </a:extLst>
          </p:cNvPr>
          <p:cNvSpPr txBox="1">
            <a:spLocks/>
          </p:cNvSpPr>
          <p:nvPr/>
        </p:nvSpPr>
        <p:spPr>
          <a:xfrm>
            <a:off x="38098" y="1052736"/>
            <a:ext cx="6933231" cy="5400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layout &amp; placement optimisation across both host states, Switzerland and France</a:t>
            </a:r>
            <a:r>
              <a:rPr lang="en-GB" sz="26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following "avoid-reduce-compensate" directive of European &amp; French regulatory frameworks;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diverse requirements and constraints: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technical feasibility of civil engineering </a:t>
            </a:r>
            <a:r>
              <a:rPr lang="en-GB" sz="2300" dirty="0"/>
              <a:t>and subsurface geological constraints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territorial constraints on surface </a:t>
            </a:r>
            <a:r>
              <a:rPr lang="en-GB" sz="2300" dirty="0"/>
              <a:t>and subsurface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nature, accessibility</a:t>
            </a:r>
            <a:r>
              <a:rPr lang="en-GB" sz="2300" dirty="0"/>
              <a:t>, technical infrastructure, resource needs &amp; constraints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optimum machine performance and efficiency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dirty="0"/>
              <a:t>economic factors including benefits for, and synergies, with the </a:t>
            </a:r>
            <a:r>
              <a:rPr lang="en-GB" sz="2300" b="1" dirty="0"/>
              <a:t>regional developments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US" sz="2800" dirty="0"/>
              <a:t>c</a:t>
            </a:r>
            <a:r>
              <a:rPr lang="en-CH" sz="2800" dirty="0"/>
              <a:t>ollaborative effort</a:t>
            </a:r>
            <a:r>
              <a:rPr lang="en-US" sz="2800" dirty="0"/>
              <a:t>: FCC </a:t>
            </a:r>
            <a:r>
              <a:rPr lang="en-CH" sz="2800" dirty="0"/>
              <a:t>technical experts, consult</a:t>
            </a:r>
            <a:r>
              <a:rPr lang="en-US" sz="2800" dirty="0" err="1"/>
              <a:t>ing</a:t>
            </a:r>
            <a:r>
              <a:rPr lang="en-CH" sz="2800" dirty="0"/>
              <a:t> companies</a:t>
            </a:r>
            <a:r>
              <a:rPr lang="en-US" sz="2800" dirty="0"/>
              <a:t>,</a:t>
            </a:r>
            <a:r>
              <a:rPr lang="en-CH" sz="2800" dirty="0"/>
              <a:t> government</a:t>
            </a:r>
            <a:r>
              <a:rPr lang="en-US" sz="2800" dirty="0"/>
              <a:t>-</a:t>
            </a:r>
            <a:r>
              <a:rPr lang="en-CH" sz="2800" dirty="0"/>
              <a:t>notified bodies</a:t>
            </a:r>
          </a:p>
        </p:txBody>
      </p:sp>
    </p:spTree>
    <p:extLst>
      <p:ext uri="{BB962C8B-B14F-4D97-AF65-F5344CB8AC3E}">
        <p14:creationId xmlns:p14="http://schemas.microsoft.com/office/powerpoint/2010/main" val="48536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95318FB5-574A-4F69-9A41-DB47F7F0E29C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7" b="21744"/>
          <a:stretch/>
        </p:blipFill>
        <p:spPr>
          <a:xfrm>
            <a:off x="-1" y="1066356"/>
            <a:ext cx="4871571" cy="5037264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07E7711-BA34-4CCD-AAED-C4CD68AFC0B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FCC FS Placement Review - Conclusion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4739351C-D671-4BB1-B760-7B07A4B003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603B2FFF-88AB-4285-825A-E82D4EB5E5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3" t="44308" r="5577" b="44667"/>
          <a:stretch/>
        </p:blipFill>
        <p:spPr>
          <a:xfrm>
            <a:off x="4527987" y="5257800"/>
            <a:ext cx="7703226" cy="1428750"/>
          </a:xfrm>
          <a:prstGeom prst="rect">
            <a:avLst/>
          </a:prstGeom>
        </p:spPr>
      </p:pic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8DE174C4-EFF6-4904-BC67-A40DDDB06B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4" t="42870" r="7341" b="28954"/>
          <a:stretch/>
        </p:blipFill>
        <p:spPr>
          <a:xfrm>
            <a:off x="4320540" y="1066356"/>
            <a:ext cx="7748366" cy="35742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A0724C-8BCE-4AF6-B164-17B7355544A4}"/>
              </a:ext>
            </a:extLst>
          </p:cNvPr>
          <p:cNvSpPr txBox="1"/>
          <p:nvPr/>
        </p:nvSpPr>
        <p:spPr>
          <a:xfrm>
            <a:off x="4499921" y="4818103"/>
            <a:ext cx="15119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900" b="1" dirty="0">
                <a:solidFill>
                  <a:srgbClr val="0C377B"/>
                </a:solidFill>
                <a:latin typeface="Arial"/>
              </a:rPr>
              <a:t>Main recommendations:</a:t>
            </a:r>
            <a:endParaRPr lang="en-GB" sz="9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024CDCD6-F23E-4FC8-B0A5-B4CDF60A5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12165"/>
            <a:ext cx="7455373" cy="38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6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07E7711-BA34-4CCD-AAED-C4CD68AFC0B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Detailed implementation studies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4739351C-D671-4BB1-B760-7B07A4B003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242BACFD-FEED-4CB5-A97D-4B2ED7629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050298"/>
            <a:ext cx="5905500" cy="5064348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884068D-149F-403B-95B1-68704179D31A}"/>
              </a:ext>
            </a:extLst>
          </p:cNvPr>
          <p:cNvSpPr txBox="1">
            <a:spLocks/>
          </p:cNvSpPr>
          <p:nvPr/>
        </p:nvSpPr>
        <p:spPr>
          <a:xfrm>
            <a:off x="0" y="1192587"/>
            <a:ext cx="6096000" cy="1931613"/>
          </a:xfrm>
          <a:prstGeom prst="rect">
            <a:avLst/>
          </a:prstGeom>
        </p:spPr>
        <p:txBody>
          <a:bodyPr/>
          <a:lstStyle>
            <a:lvl1pPr marL="987552" indent="-9144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10512" indent="-9144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85416" indent="-6858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70632" indent="-6858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300984" indent="-6858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01568" indent="-3657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4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3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79392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US" sz="2200" dirty="0"/>
              <a:t>Analysis of </a:t>
            </a:r>
            <a:r>
              <a:rPr lang="en-CH" sz="2200" dirty="0"/>
              <a:t>baseline scenario </a:t>
            </a:r>
            <a:r>
              <a:rPr lang="en-US" sz="2200" dirty="0"/>
              <a:t>from review </a:t>
            </a:r>
            <a:r>
              <a:rPr lang="en-CH" sz="2200" dirty="0"/>
              <a:t>PA31-1.0</a:t>
            </a:r>
            <a:r>
              <a:rPr lang="en-US" sz="2200" dirty="0"/>
              <a:t> with a</a:t>
            </a:r>
            <a:r>
              <a:rPr lang="en-CH" sz="2200" dirty="0"/>
              <a:t>utomated search tool with enlarged perimeters around target areas </a:t>
            </a:r>
            <a:r>
              <a:rPr lang="en-US" sz="2200" dirty="0"/>
              <a:t>for surface sites</a:t>
            </a:r>
            <a:r>
              <a:rPr lang="en-CH" sz="2200" dirty="0"/>
              <a:t>.</a:t>
            </a:r>
          </a:p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CH" sz="2200" dirty="0"/>
              <a:t>More than 3’000’000 iterations </a:t>
            </a:r>
            <a:r>
              <a:rPr lang="en-US" sz="2200" dirty="0"/>
              <a:t>on PA31-1.0 </a:t>
            </a:r>
            <a:r>
              <a:rPr lang="en-CH" sz="2200" dirty="0"/>
              <a:t>with different starting </a:t>
            </a:r>
            <a:r>
              <a:rPr lang="en-US" sz="2200" dirty="0"/>
              <a:t>conditions revealed no better ranked scenarios in geological boundary area</a:t>
            </a:r>
            <a:r>
              <a:rPr lang="en-CH" sz="2200" dirty="0"/>
              <a:t>.</a:t>
            </a:r>
          </a:p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US" sz="2200" dirty="0"/>
              <a:t>Presently three scenarios maintained, </a:t>
            </a:r>
            <a:r>
              <a:rPr lang="en-CH" sz="2200" dirty="0"/>
              <a:t>optimised fallback scenarios 1.1 and 1.6 in addition to a baseline 1.0 scenario that will only be considered if 1.0 turns out to be incompatible from a territorial po</a:t>
            </a:r>
            <a:r>
              <a:rPr lang="en-US" sz="2200" dirty="0" err="1"/>
              <a:t>i</a:t>
            </a:r>
            <a:r>
              <a:rPr lang="en-CH" sz="2200" dirty="0"/>
              <a:t>nt of view.</a:t>
            </a:r>
          </a:p>
        </p:txBody>
      </p:sp>
    </p:spTree>
    <p:extLst>
      <p:ext uri="{BB962C8B-B14F-4D97-AF65-F5344CB8AC3E}">
        <p14:creationId xmlns:p14="http://schemas.microsoft.com/office/powerpoint/2010/main" val="32944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565221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838457" y="5351205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1930" y="5341680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430180" y="5351205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24784" y="5351934"/>
            <a:ext cx="1446586" cy="1441608"/>
            <a:chOff x="4354318" y="5021982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54318" y="5038055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4360904" y="5021982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16854" y="5754266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2852936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3810050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F31DDC-7A1A-4711-8BE0-800FCA7560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7BB01D6-F9D0-457C-AF2D-E5665A90178B}"/>
              </a:ext>
            </a:extLst>
          </p:cNvPr>
          <p:cNvSpPr/>
          <p:nvPr/>
        </p:nvSpPr>
        <p:spPr>
          <a:xfrm>
            <a:off x="69016" y="992460"/>
            <a:ext cx="65508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2BE1BF-31BE-4176-A1CE-3CA0DCEB3030}"/>
              </a:ext>
            </a:extLst>
          </p:cNvPr>
          <p:cNvSpPr txBox="1"/>
          <p:nvPr/>
        </p:nvSpPr>
        <p:spPr>
          <a:xfrm>
            <a:off x="7980425" y="5645559"/>
            <a:ext cx="43172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93 member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16 associate member states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21 non-member states with observer status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17 other non-member states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24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Summary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492A1C-A6EC-4744-BF2F-643EE1A75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14B6FD6-91B4-4FD5-B8C4-D34350B1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077120"/>
            <a:ext cx="12105861" cy="4896543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The European Strategy Update 2019/20 issued the </a:t>
            </a:r>
            <a:r>
              <a:rPr lang="en-US" b="1" dirty="0"/>
              <a:t>r</a:t>
            </a:r>
            <a:r>
              <a:rPr lang="en-US" b="1" dirty="0">
                <a:sym typeface="Wingdings" panose="05000000000000000000" pitchFamily="2" charset="2"/>
              </a:rPr>
              <a:t>equest for a feasibility study of the FCC integrated </a:t>
            </a:r>
            <a:r>
              <a:rPr lang="en-US" b="1" dirty="0" err="1">
                <a:sym typeface="Wingdings" panose="05000000000000000000" pitchFamily="2" charset="2"/>
              </a:rPr>
              <a:t>programme</a:t>
            </a:r>
            <a:r>
              <a:rPr lang="en-US" b="1" dirty="0">
                <a:sym typeface="Wingdings" panose="05000000000000000000" pitchFamily="2" charset="2"/>
              </a:rPr>
              <a:t> to be delivered by end 2025.</a:t>
            </a:r>
            <a:endParaRPr lang="en-US" dirty="0"/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The main activities of the FCC Feasibility Study are: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b="1" dirty="0"/>
              <a:t>concrete local/regional implementation scenario</a:t>
            </a:r>
            <a:r>
              <a:rPr lang="en-US" sz="2200" dirty="0"/>
              <a:t> in collaboration </a:t>
            </a:r>
            <a:r>
              <a:rPr lang="en-US" sz="2200" b="1" dirty="0"/>
              <a:t>with host state authorities</a:t>
            </a:r>
            <a:r>
              <a:rPr lang="en-US" sz="2200" dirty="0"/>
              <a:t>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accompanied by </a:t>
            </a:r>
            <a:r>
              <a:rPr lang="en-US" sz="2200" b="1" dirty="0"/>
              <a:t>machine optimization, physics studies and technology R&amp;D</a:t>
            </a:r>
            <a:r>
              <a:rPr lang="en-US" sz="2200" dirty="0"/>
              <a:t>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performed </a:t>
            </a:r>
            <a:r>
              <a:rPr lang="en-US" sz="2200" b="1" dirty="0"/>
              <a:t>via global collaboration</a:t>
            </a:r>
            <a:r>
              <a:rPr lang="en-US" sz="2200" dirty="0"/>
              <a:t> and supported by </a:t>
            </a:r>
            <a:r>
              <a:rPr lang="en-US" sz="2200" b="1" dirty="0"/>
              <a:t>EC H2020 Design Study FCCIS,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200" dirty="0"/>
              <a:t>in parallel </a:t>
            </a:r>
            <a:r>
              <a:rPr lang="en-GB" sz="2200" b="1" dirty="0"/>
              <a:t>High Field Magnet R&amp;D program </a:t>
            </a:r>
            <a:r>
              <a:rPr lang="en-GB" sz="2200" dirty="0"/>
              <a:t>as separate line, to prepare for FCC-</a:t>
            </a:r>
            <a:r>
              <a:rPr lang="en-GB" sz="2200" dirty="0" err="1"/>
              <a:t>hh</a:t>
            </a:r>
            <a:r>
              <a:rPr lang="en-GB" sz="2200" dirty="0"/>
              <a:t>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Long term goal: </a:t>
            </a:r>
            <a:r>
              <a:rPr lang="en-GB" b="1" dirty="0"/>
              <a:t>world-leading HEP infrastructure for 21</a:t>
            </a:r>
            <a:r>
              <a:rPr lang="en-GB" b="1" baseline="30000" dirty="0"/>
              <a:t>st</a:t>
            </a:r>
            <a:r>
              <a:rPr lang="en-GB" b="1" dirty="0"/>
              <a:t> century </a:t>
            </a:r>
            <a:r>
              <a:rPr lang="en-GB" dirty="0"/>
              <a:t>to push the particle-physics </a:t>
            </a:r>
            <a:r>
              <a:rPr lang="en-GB" b="1" dirty="0"/>
              <a:t>precision and energy frontiers </a:t>
            </a:r>
            <a:r>
              <a:rPr lang="en-GB" dirty="0"/>
              <a:t>far beyond present limits.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Success of FCC relies on strong global participation. Everybody interested is warmly welcome to join the effort!</a:t>
            </a:r>
          </a:p>
          <a:p>
            <a:pPr marL="0" indent="0">
              <a:spcBef>
                <a:spcPts val="600"/>
              </a:spcBef>
              <a:buClr>
                <a:srgbClr val="0C377B"/>
              </a:buClr>
              <a:buNone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87761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inspired by successful LEP – LHC programs at CERN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000" b="1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noProof="0" dirty="0">
                    <a:solidFill>
                      <a:srgbClr val="3333FF"/>
                    </a:solidFill>
                    <a:latin typeface="Arial"/>
                  </a:rPr>
                  <a:t>s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omplementary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physics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dirty="0">
                    <a:solidFill>
                      <a:srgbClr val="0C377B"/>
                    </a:solidFill>
                    <a:latin typeface="Arial"/>
                  </a:rPr>
                  <a:t>b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uilding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after HL-LHC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blipFill>
                <a:blip r:embed="rId3"/>
                <a:stretch>
                  <a:fillRect l="-561" t="-1479"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8393464" y="1951338"/>
            <a:ext cx="3786859" cy="422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95400" y="2978748"/>
            <a:ext cx="3435222" cy="3032355"/>
          </a:xfrm>
          <a:prstGeom prst="rect">
            <a:avLst/>
          </a:prstGeom>
        </p:spPr>
      </p:pic>
      <p:pic>
        <p:nvPicPr>
          <p:cNvPr id="16" name="Picture 15" descr="layout_c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96" y="2978748"/>
            <a:ext cx="2909954" cy="303120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6634766" y="5557970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19336" y="5583820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C2D1E3-7AC4-4C0E-848C-D0ED7902C6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59037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91E67B1-81E4-4524-B203-EB471853D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41" y="1533288"/>
            <a:ext cx="6109545" cy="34946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6819" y="3662086"/>
            <a:ext cx="3168624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6600"/>
                </a:solidFill>
              </a:rPr>
              <a:t>Due to twin-aperture magnets, </a:t>
            </a:r>
          </a:p>
          <a:p>
            <a:r>
              <a:rPr lang="en-US" sz="1600" dirty="0">
                <a:solidFill>
                  <a:srgbClr val="006600"/>
                </a:solidFill>
              </a:rPr>
              <a:t>thin-film SRF, efficient RF power </a:t>
            </a:r>
          </a:p>
          <a:p>
            <a:r>
              <a:rPr lang="en-US" sz="1600" dirty="0">
                <a:solidFill>
                  <a:srgbClr val="006600"/>
                </a:solidFill>
              </a:rPr>
              <a:t>sources, top-up injection</a:t>
            </a:r>
            <a:endParaRPr lang="en-GB" sz="1600" dirty="0">
              <a:solidFill>
                <a:srgbClr val="00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2294" y="905669"/>
            <a:ext cx="573935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    Luminosity vs. capital cost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the H running, </a:t>
            </a:r>
            <a:r>
              <a:rPr lang="en-GB" sz="2000" b="1" dirty="0"/>
              <a:t>with 5 ab</a:t>
            </a:r>
            <a:r>
              <a:rPr lang="en-GB" sz="2000" b="1" baseline="30000" dirty="0"/>
              <a:t>-1</a:t>
            </a:r>
            <a:r>
              <a:rPr lang="en-GB" sz="1100" b="1" dirty="0"/>
              <a:t> </a:t>
            </a:r>
            <a:r>
              <a:rPr lang="en-GB" sz="2000" b="1" dirty="0"/>
              <a:t>accumulated over 3 years and 10</a:t>
            </a:r>
            <a:r>
              <a:rPr lang="en-GB" sz="2000" b="1" baseline="30000" dirty="0"/>
              <a:t>6</a:t>
            </a:r>
            <a:r>
              <a:rPr lang="en-GB" sz="2000" b="1" dirty="0"/>
              <a:t> H produced</a:t>
            </a:r>
            <a:r>
              <a:rPr lang="en-GB" sz="2000" dirty="0"/>
              <a:t>, the total investment cost (~10 BCHF) corresponds to                    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00CC"/>
                </a:solidFill>
              </a:rPr>
              <a:t>10 </a:t>
            </a:r>
            <a:r>
              <a:rPr lang="en-GB" sz="2000" b="1" dirty="0" err="1">
                <a:solidFill>
                  <a:srgbClr val="0000CC"/>
                </a:solidFill>
              </a:rPr>
              <a:t>kCHF</a:t>
            </a:r>
            <a:r>
              <a:rPr lang="en-GB" sz="2000" b="1" dirty="0">
                <a:solidFill>
                  <a:srgbClr val="0000CC"/>
                </a:solidFill>
              </a:rPr>
              <a:t> per produced Higgs boson </a:t>
            </a:r>
            <a:endParaRPr lang="en-GB" sz="2000" dirty="0">
              <a:solidFill>
                <a:srgbClr val="0000CC"/>
              </a:solidFill>
            </a:endParaRPr>
          </a:p>
          <a:p>
            <a:r>
              <a:rPr lang="en-US" sz="1200" dirty="0"/>
              <a:t> </a:t>
            </a: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the Z running with </a:t>
            </a:r>
            <a:r>
              <a:rPr lang="en-GB" sz="2000" b="1" dirty="0"/>
              <a:t>150 ab</a:t>
            </a:r>
            <a:r>
              <a:rPr lang="en-GB" sz="2000" b="1" baseline="30000" dirty="0"/>
              <a:t>-1</a:t>
            </a:r>
            <a:r>
              <a:rPr lang="en-GB" sz="1100" b="1" dirty="0"/>
              <a:t> </a:t>
            </a:r>
            <a:r>
              <a:rPr lang="en-GB" sz="2000" b="1" dirty="0"/>
              <a:t>accumulated over 4 years and 5x10</a:t>
            </a:r>
            <a:r>
              <a:rPr lang="en-GB" sz="2000" b="1" baseline="30000" dirty="0"/>
              <a:t>12</a:t>
            </a:r>
            <a:r>
              <a:rPr lang="en-GB" sz="2000" b="1" dirty="0"/>
              <a:t> Z produced, </a:t>
            </a:r>
            <a:r>
              <a:rPr lang="en-GB" sz="2000" dirty="0"/>
              <a:t>the total investment cost corresponds to        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00CC"/>
                </a:solidFill>
              </a:rPr>
              <a:t>10 </a:t>
            </a:r>
            <a:r>
              <a:rPr lang="en-GB" sz="2000" b="1" dirty="0" err="1">
                <a:solidFill>
                  <a:srgbClr val="0000CC"/>
                </a:solidFill>
              </a:rPr>
              <a:t>kCHF</a:t>
            </a:r>
            <a:r>
              <a:rPr lang="en-GB" sz="2000" b="1" dirty="0">
                <a:solidFill>
                  <a:srgbClr val="0000CC"/>
                </a:solidFill>
              </a:rPr>
              <a:t> per 5×10</a:t>
            </a:r>
            <a:r>
              <a:rPr lang="en-GB" sz="2000" b="1" baseline="30000" dirty="0">
                <a:solidFill>
                  <a:srgbClr val="0000CC"/>
                </a:solidFill>
              </a:rPr>
              <a:t>6</a:t>
            </a:r>
            <a:r>
              <a:rPr lang="en-GB" sz="1100" b="1" dirty="0">
                <a:solidFill>
                  <a:srgbClr val="0000CC"/>
                </a:solidFill>
              </a:rPr>
              <a:t> </a:t>
            </a:r>
            <a:r>
              <a:rPr lang="en-GB" sz="2000" b="1" dirty="0">
                <a:solidFill>
                  <a:srgbClr val="0000CC"/>
                </a:solidFill>
              </a:rPr>
              <a:t>Z bosons</a:t>
            </a:r>
            <a:r>
              <a:rPr lang="en-GB" sz="2000" dirty="0"/>
              <a:t> </a:t>
            </a:r>
          </a:p>
          <a:p>
            <a:endParaRPr lang="en-GB" sz="1100" dirty="0"/>
          </a:p>
          <a:p>
            <a:r>
              <a:rPr lang="en-GB" sz="2000" dirty="0"/>
              <a:t>This is the number of Z bosons collected by each experiment during the entire LEP programme ! 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32589" y="5305779"/>
            <a:ext cx="5556329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Capital cost per luminosity dramatically </a:t>
            </a:r>
          </a:p>
          <a:p>
            <a:r>
              <a:rPr lang="en-US" sz="2200" b="1" dirty="0">
                <a:solidFill>
                  <a:schemeClr val="bg1"/>
                </a:solidFill>
              </a:rPr>
              <a:t>decreased compared with LEP !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0926" y="886499"/>
            <a:ext cx="6315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    Luminosity vs. electricity consumption</a:t>
            </a:r>
            <a:endParaRPr lang="en-GB" sz="3600" dirty="0"/>
          </a:p>
        </p:txBody>
      </p:sp>
      <p:sp>
        <p:nvSpPr>
          <p:cNvPr id="15" name="Rectangle 14"/>
          <p:cNvSpPr/>
          <p:nvPr/>
        </p:nvSpPr>
        <p:spPr>
          <a:xfrm>
            <a:off x="6076950" y="5306541"/>
            <a:ext cx="5880136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Highest </a:t>
            </a:r>
            <a:r>
              <a:rPr lang="en-US" sz="2200" b="1" dirty="0" err="1">
                <a:solidFill>
                  <a:schemeClr val="bg1"/>
                </a:solidFill>
              </a:rPr>
              <a:t>lumi</a:t>
            </a:r>
            <a:r>
              <a:rPr lang="en-US" sz="2200" b="1" dirty="0">
                <a:solidFill>
                  <a:schemeClr val="bg1"/>
                </a:solidFill>
              </a:rPr>
              <a:t>/power of all H fact proposals</a:t>
            </a:r>
            <a:endParaRPr lang="en-GB" sz="2200" b="1" dirty="0">
              <a:solidFill>
                <a:schemeClr val="bg1"/>
              </a:solidFill>
            </a:endParaRPr>
          </a:p>
          <a:p>
            <a:r>
              <a:rPr lang="en-GB" sz="2200" b="1" dirty="0">
                <a:solidFill>
                  <a:schemeClr val="bg1"/>
                </a:solidFill>
              </a:rPr>
              <a:t>Electricity cost ~200 CHF per Higgs boson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875D031-1EC3-4AC0-9A22-962483FBE3A0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</a:t>
            </a:r>
            <a:r>
              <a:rPr lang="en-GB" sz="3200" dirty="0"/>
              <a:t>FCC-</a:t>
            </a:r>
            <a:r>
              <a:rPr lang="en-GB" sz="3200" dirty="0" err="1"/>
              <a:t>ee</a:t>
            </a:r>
            <a:r>
              <a:rPr lang="en-GB" sz="3200" dirty="0"/>
              <a:t> figures of merit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F4BF620-CA25-4245-81B5-A31C5978C4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7512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812697"/>
            <a:ext cx="8229110" cy="4363363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cxnSpLocks/>
          </p:cNvCxnSpPr>
          <p:nvPr/>
        </p:nvCxnSpPr>
        <p:spPr>
          <a:xfrm flipV="1">
            <a:off x="5879976" y="1326815"/>
            <a:ext cx="787952" cy="5026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</p:cNvCxnSpPr>
          <p:nvPr/>
        </p:nvCxnSpPr>
        <p:spPr>
          <a:xfrm flipV="1">
            <a:off x="4735145" y="2226730"/>
            <a:ext cx="627965" cy="5008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4050" kern="0" dirty="0">
                <a:latin typeface="Arial"/>
              </a:rPr>
              <a:t>   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3000" kern="0" dirty="0">
                <a:latin typeface="Arial"/>
              </a:rPr>
              <a:t> performance</a:t>
            </a:r>
            <a:endParaRPr lang="en-US" sz="30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8554682" y="1089510"/>
            <a:ext cx="3807796" cy="32760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order of magnitude performance increase </a:t>
            </a:r>
            <a:r>
              <a:rPr lang="en-US" sz="2000" dirty="0"/>
              <a:t>in </a:t>
            </a:r>
            <a:r>
              <a:rPr lang="en-US" sz="2000" b="1" dirty="0">
                <a:solidFill>
                  <a:srgbClr val="3333FF"/>
                </a:solidFill>
              </a:rPr>
              <a:t>energy &amp; luminosity</a:t>
            </a:r>
          </a:p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100 </a:t>
            </a:r>
            <a:r>
              <a:rPr lang="en-US" sz="2000" b="1" dirty="0" err="1">
                <a:solidFill>
                  <a:srgbClr val="3333FF"/>
                </a:solidFill>
              </a:rPr>
              <a:t>TeV</a:t>
            </a:r>
            <a:r>
              <a:rPr lang="en-US" sz="2000" b="1" dirty="0">
                <a:solidFill>
                  <a:srgbClr val="3333FF"/>
                </a:solidFill>
              </a:rPr>
              <a:t> cm collision energy  </a:t>
            </a:r>
            <a:r>
              <a:rPr lang="en-US" sz="2000" dirty="0"/>
              <a:t>(vs 14 </a:t>
            </a:r>
            <a:r>
              <a:rPr lang="en-US" sz="2000" dirty="0" err="1"/>
              <a:t>TeV</a:t>
            </a:r>
            <a:r>
              <a:rPr lang="en-US" sz="2000" dirty="0"/>
              <a:t> for LHC)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endParaRPr lang="en-US" sz="2000" dirty="0"/>
          </a:p>
          <a:p>
            <a:pPr marL="27432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20 ab</a:t>
            </a:r>
            <a:r>
              <a:rPr lang="en-US" sz="2000" b="1" baseline="30000" dirty="0">
                <a:solidFill>
                  <a:srgbClr val="3333FF"/>
                </a:solidFill>
              </a:rPr>
              <a:t>-1</a:t>
            </a:r>
            <a:r>
              <a:rPr lang="en-US" sz="2000" b="1" dirty="0">
                <a:solidFill>
                  <a:srgbClr val="3333FF"/>
                </a:solidFill>
              </a:rPr>
              <a:t> per experiment collected over 25 years </a:t>
            </a:r>
            <a:r>
              <a:rPr lang="en-US" sz="2000" dirty="0"/>
              <a:t>of operation (vs 3 ab</a:t>
            </a:r>
            <a:r>
              <a:rPr lang="en-US" sz="2000" baseline="30000" dirty="0"/>
              <a:t>-1</a:t>
            </a:r>
            <a:r>
              <a:rPr lang="en-US" sz="2000" dirty="0"/>
              <a:t> for LHC)</a:t>
            </a:r>
          </a:p>
          <a:p>
            <a:pPr marL="27432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dirty="0"/>
              <a:t>similar performance increase as from Tevatron to LHC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29B94F-8C85-4369-A46F-8E45B4E09CD3}"/>
              </a:ext>
            </a:extLst>
          </p:cNvPr>
          <p:cNvSpPr/>
          <p:nvPr/>
        </p:nvSpPr>
        <p:spPr>
          <a:xfrm>
            <a:off x="3211487" y="5445346"/>
            <a:ext cx="6247544" cy="523220"/>
          </a:xfrm>
          <a:prstGeom prst="rect">
            <a:avLst/>
          </a:prstGeom>
          <a:ln w="4762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27432" lvl="0" defTabSz="914400">
              <a:spcBef>
                <a:spcPts val="900"/>
              </a:spcBef>
              <a:buClr>
                <a:srgbClr val="0C377B"/>
              </a:buClr>
              <a:buSzPct val="80000"/>
            </a:pPr>
            <a:r>
              <a:rPr lang="en-US" sz="2800" b="1" dirty="0">
                <a:solidFill>
                  <a:srgbClr val="FF0000"/>
                </a:solidFill>
              </a:rPr>
              <a:t>key technology: high-field magnets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9CFC2DE-497D-4026-B510-716339C24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65928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1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baseline</a:t>
            </a: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71552" y="1017064"/>
            <a:ext cx="8616736" cy="298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336" y="4077072"/>
            <a:ext cx="90522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srgbClr val="0C377B"/>
                </a:solidFill>
                <a:latin typeface="Arial"/>
              </a:rPr>
              <a:t>p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resent baseline position was established considering: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risk for construction, 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cheapest construction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easible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positions for large span caverns (most challenging structures)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C377B"/>
                </a:solidFill>
              </a:rPr>
              <a:t>90 – 100 km circumference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C377B"/>
                </a:solidFill>
              </a:rPr>
              <a:t>12 surface sites with ~5 ha area each </a:t>
            </a:r>
            <a:r>
              <a:rPr lang="en-GB" sz="2000" b="1" dirty="0">
                <a:solidFill>
                  <a:srgbClr val="0C377B"/>
                </a:solidFill>
                <a:sym typeface="Wingdings" panose="05000000000000000000" pitchFamily="2" charset="2"/>
              </a:rPr>
              <a:t> recent studies on 8 surface s.</a:t>
            </a:r>
            <a:endParaRPr lang="en-GB" sz="2000" b="1" dirty="0">
              <a:solidFill>
                <a:srgbClr val="0C377B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9202504" y="1013910"/>
            <a:ext cx="2965769" cy="284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3861048"/>
            <a:ext cx="3017575" cy="3013344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E396AC-8D88-4A73-A596-CBD2A91D81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0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2678" y="980726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[Springer]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6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GB" sz="800" dirty="0"/>
              <a:t>  </a:t>
            </a:r>
          </a:p>
          <a:p>
            <a:r>
              <a:rPr lang="en-GB" sz="1600" dirty="0"/>
              <a:t>EPJ is a merger and continuation of </a:t>
            </a:r>
            <a:r>
              <a:rPr lang="en-GB" sz="1600" i="1" dirty="0"/>
              <a:t>Acta </a:t>
            </a:r>
            <a:r>
              <a:rPr lang="en-GB" sz="1600" i="1" dirty="0" err="1"/>
              <a:t>Physica</a:t>
            </a:r>
            <a:r>
              <a:rPr lang="en-GB" sz="1600" i="1" dirty="0"/>
              <a:t> </a:t>
            </a:r>
            <a:r>
              <a:rPr lang="en-GB" sz="1600" i="1" dirty="0" err="1"/>
              <a:t>Hungarica</a:t>
            </a:r>
            <a:r>
              <a:rPr lang="en-GB" sz="1600" i="1" dirty="0"/>
              <a:t>, </a:t>
            </a:r>
            <a:r>
              <a:rPr lang="en-GB" sz="1600" i="1" dirty="0" err="1"/>
              <a:t>Anales</a:t>
            </a:r>
            <a:r>
              <a:rPr lang="en-GB" sz="1600" i="1" dirty="0"/>
              <a:t> de </a:t>
            </a:r>
            <a:r>
              <a:rPr lang="en-GB" sz="1600" i="1" dirty="0" err="1"/>
              <a:t>Fisica</a:t>
            </a:r>
            <a:r>
              <a:rPr lang="en-GB" sz="1600" i="1" dirty="0"/>
              <a:t>, Czechoslovak Journal of Physics, </a:t>
            </a:r>
            <a:r>
              <a:rPr lang="en-GB" sz="1600" i="1" dirty="0" err="1"/>
              <a:t>Fizika</a:t>
            </a:r>
            <a:r>
              <a:rPr lang="en-GB" sz="1600" i="1" dirty="0"/>
              <a:t> A, Il Nuovo </a:t>
            </a:r>
            <a:r>
              <a:rPr lang="en-GB" sz="1600" i="1" dirty="0" err="1"/>
              <a:t>Cimento</a:t>
            </a:r>
            <a:r>
              <a:rPr lang="en-GB" sz="1600" i="1" dirty="0"/>
              <a:t>, Journal de Physique, </a:t>
            </a:r>
            <a:r>
              <a:rPr lang="en-GB" sz="1600" i="1" dirty="0" err="1"/>
              <a:t>Portugaliae</a:t>
            </a:r>
            <a:r>
              <a:rPr lang="en-GB" sz="1600" i="1" dirty="0"/>
              <a:t> </a:t>
            </a:r>
            <a:r>
              <a:rPr lang="en-GB" sz="1600" i="1" dirty="0" err="1"/>
              <a:t>Physica</a:t>
            </a:r>
            <a:r>
              <a:rPr lang="en-GB" sz="1600" dirty="0"/>
              <a:t> and </a:t>
            </a:r>
            <a:r>
              <a:rPr lang="en-GB" sz="1600" b="1" i="1" dirty="0" err="1">
                <a:solidFill>
                  <a:srgbClr val="3333FF"/>
                </a:solidFill>
              </a:rPr>
              <a:t>Zeitschrift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für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Physik</a:t>
            </a:r>
            <a:r>
              <a:rPr lang="en-GB" sz="1600" dirty="0"/>
              <a:t>. 25 European Physical Societies are represented in EPJ, including the DPG.</a:t>
            </a:r>
            <a:endParaRPr lang="en-GB" sz="2000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2019/20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7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CDR </a:t>
            </a:r>
            <a:r>
              <a:rPr lang="en-US" sz="4400" kern="0" dirty="0">
                <a:latin typeface="Arial"/>
              </a:rPr>
              <a:t>&amp;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978550" y="3203092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E700B8-4DD7-43A9-B739-7352346846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7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</a:t>
            </a:r>
            <a:r>
              <a:rPr lang="en-US" kern="0" dirty="0">
                <a:latin typeface="Arial"/>
              </a:rPr>
              <a:t>rom ESPP Update 2020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8196" y="570732"/>
            <a:ext cx="11898054" cy="481245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3" indent="0">
              <a:buNone/>
            </a:pPr>
            <a:endParaRPr lang="en-GB" sz="2800" dirty="0"/>
          </a:p>
          <a:p>
            <a:pPr marL="540000" lvl="3" indent="0">
              <a:spcBef>
                <a:spcPts val="400"/>
              </a:spcBef>
              <a:buNone/>
            </a:pPr>
            <a:r>
              <a:rPr lang="en-GB" sz="2800" b="1" dirty="0"/>
              <a:t>High-priority future initiatives:</a:t>
            </a:r>
          </a:p>
          <a:p>
            <a:pPr marL="540000" lvl="3" indent="0">
              <a:spcBef>
                <a:spcPts val="400"/>
              </a:spcBef>
              <a:buNone/>
            </a:pPr>
            <a:endParaRPr lang="en-GB" sz="1200" dirty="0"/>
          </a:p>
          <a:p>
            <a:pPr marL="882900" lvl="3">
              <a:spcBef>
                <a:spcPts val="400"/>
              </a:spcBef>
            </a:pPr>
            <a:r>
              <a:rPr lang="en-GB" sz="2400" dirty="0"/>
              <a:t>An </a:t>
            </a:r>
            <a:r>
              <a:rPr lang="en-GB" sz="2400" b="1" dirty="0">
                <a:solidFill>
                  <a:srgbClr val="FF0000"/>
                </a:solidFill>
              </a:rPr>
              <a:t>electron-positron Higgs factory is the highest-priority next collider</a:t>
            </a:r>
            <a:r>
              <a:rPr lang="en-GB" sz="2400" dirty="0"/>
              <a:t>.     For the longer term, the European particle physics community has the ambition to operate a </a:t>
            </a:r>
            <a:r>
              <a:rPr lang="en-GB" sz="2400" b="1" dirty="0">
                <a:solidFill>
                  <a:srgbClr val="FF0000"/>
                </a:solidFill>
              </a:rPr>
              <a:t>proton-proton collider at the highest achievable energy</a:t>
            </a:r>
            <a:r>
              <a:rPr lang="en-GB" sz="2400" dirty="0"/>
              <a:t>. </a:t>
            </a:r>
          </a:p>
          <a:p>
            <a:pPr marL="882900" lvl="3">
              <a:spcBef>
                <a:spcPts val="600"/>
              </a:spcBef>
            </a:pPr>
            <a:endParaRPr lang="en-GB" sz="1200" dirty="0"/>
          </a:p>
          <a:p>
            <a:pPr marL="882900" lvl="3">
              <a:spcBef>
                <a:spcPts val="600"/>
              </a:spcBef>
            </a:pPr>
            <a:r>
              <a:rPr lang="en-GB" sz="2400" dirty="0"/>
              <a:t>“Europe, together with its international partners, should investigate the </a:t>
            </a:r>
            <a:r>
              <a:rPr lang="en-GB" sz="2400" b="1" dirty="0">
                <a:solidFill>
                  <a:srgbClr val="3333FF"/>
                </a:solidFill>
              </a:rPr>
              <a:t>technical and financial feasibility of a future hadron collider at CERN with a centre-of-mass energy of at least 100 </a:t>
            </a:r>
            <a:r>
              <a:rPr lang="en-GB" sz="2400" b="1" dirty="0" err="1">
                <a:solidFill>
                  <a:srgbClr val="3333FF"/>
                </a:solidFill>
              </a:rPr>
              <a:t>TeV</a:t>
            </a:r>
            <a:r>
              <a:rPr lang="en-GB" sz="2400" b="1" dirty="0"/>
              <a:t> </a:t>
            </a:r>
            <a:r>
              <a:rPr lang="en-GB" sz="2400" dirty="0"/>
              <a:t>and with an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3333FF"/>
                </a:solidFill>
              </a:rPr>
              <a:t>electron-positron Higgs and electroweak factory as a possible first stage</a:t>
            </a:r>
            <a:r>
              <a:rPr lang="en-GB" sz="2400" dirty="0"/>
              <a:t>. </a:t>
            </a:r>
          </a:p>
          <a:p>
            <a:pPr marL="882900" lvl="3">
              <a:spcBef>
                <a:spcPts val="600"/>
              </a:spcBef>
            </a:pPr>
            <a:r>
              <a:rPr lang="en-GB" sz="2400" dirty="0"/>
              <a:t>Such a feasibility study of the colliders and related infrastructure should be established as a global endeavour and be </a:t>
            </a:r>
            <a:r>
              <a:rPr lang="en-GB" sz="2400" b="1" dirty="0">
                <a:solidFill>
                  <a:srgbClr val="3333FF"/>
                </a:solidFill>
              </a:rPr>
              <a:t>completed on the timescale of the next Strategy update</a:t>
            </a:r>
            <a:r>
              <a:rPr lang="en-GB" sz="2400" dirty="0">
                <a:solidFill>
                  <a:srgbClr val="3333FF"/>
                </a:solidFill>
              </a:rPr>
              <a:t>.</a:t>
            </a:r>
            <a:r>
              <a:rPr lang="en-GB" sz="2400" b="1" dirty="0">
                <a:solidFill>
                  <a:srgbClr val="3030A4"/>
                </a:solidFill>
              </a:rPr>
              <a:t>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58C23-84BE-463A-8A0F-5806ED398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13" y="95919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0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Bent 1">
            <a:extLst>
              <a:ext uri="{FF2B5EF4-FFF2-40B4-BE49-F238E27FC236}">
                <a16:creationId xmlns:a16="http://schemas.microsoft.com/office/drawing/2014/main" id="{C21034E7-DE9F-4E28-B175-D5276F36656A}"/>
              </a:ext>
            </a:extLst>
          </p:cNvPr>
          <p:cNvSpPr/>
          <p:nvPr/>
        </p:nvSpPr>
        <p:spPr>
          <a:xfrm>
            <a:off x="3376351" y="4519992"/>
            <a:ext cx="4381677" cy="1311915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id="{3FB83BF6-F9F9-46D1-ADF2-923E2A19224F}"/>
              </a:ext>
            </a:extLst>
          </p:cNvPr>
          <p:cNvSpPr/>
          <p:nvPr/>
        </p:nvSpPr>
        <p:spPr>
          <a:xfrm>
            <a:off x="9209000" y="1992815"/>
            <a:ext cx="2448272" cy="1444744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E9B527-E0AB-4464-BC9F-726ADFC6CE0A}"/>
              </a:ext>
            </a:extLst>
          </p:cNvPr>
          <p:cNvCxnSpPr/>
          <p:nvPr/>
        </p:nvCxnSpPr>
        <p:spPr>
          <a:xfrm>
            <a:off x="3016312" y="5960142"/>
            <a:ext cx="936104" cy="0"/>
          </a:xfrm>
          <a:prstGeom prst="line">
            <a:avLst/>
          </a:prstGeom>
          <a:noFill/>
          <a:ln w="349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144F79E-B076-469F-8260-B1EF8FF88030}"/>
              </a:ext>
            </a:extLst>
          </p:cNvPr>
          <p:cNvSpPr txBox="1"/>
          <p:nvPr/>
        </p:nvSpPr>
        <p:spPr>
          <a:xfrm>
            <a:off x="3947019" y="5864961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latin typeface="Calibri"/>
              </a:rPr>
              <a:t>2011 circular Higgs factory proposal</a:t>
            </a:r>
            <a:endParaRPr lang="en-GB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7CFDA-0AE6-4795-869E-2D04B08A68DD}"/>
              </a:ext>
            </a:extLst>
          </p:cNvPr>
          <p:cNvSpPr txBox="1"/>
          <p:nvPr/>
        </p:nvSpPr>
        <p:spPr>
          <a:xfrm>
            <a:off x="2803757" y="4209204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2013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250646-D5D4-4310-A6E2-A40B92CEDBC2}"/>
              </a:ext>
            </a:extLst>
          </p:cNvPr>
          <p:cNvCxnSpPr>
            <a:cxnSpLocks/>
          </p:cNvCxnSpPr>
          <p:nvPr/>
        </p:nvCxnSpPr>
        <p:spPr>
          <a:xfrm>
            <a:off x="3232336" y="4808014"/>
            <a:ext cx="720080" cy="576064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FFFCC5-70B8-4FC7-84B4-9F692166C564}"/>
              </a:ext>
            </a:extLst>
          </p:cNvPr>
          <p:cNvSpPr txBox="1"/>
          <p:nvPr/>
        </p:nvSpPr>
        <p:spPr>
          <a:xfrm>
            <a:off x="3464120" y="3616986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2014 FCC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study kickoff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0E703F-96D1-4700-AB02-DCDD9B27D816}"/>
              </a:ext>
            </a:extLst>
          </p:cNvPr>
          <p:cNvCxnSpPr>
            <a:cxnSpLocks/>
          </p:cNvCxnSpPr>
          <p:nvPr/>
        </p:nvCxnSpPr>
        <p:spPr>
          <a:xfrm>
            <a:off x="3952416" y="4231950"/>
            <a:ext cx="291969" cy="106788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E68466-7C91-4CAB-B3F9-4E24C107F195}"/>
              </a:ext>
            </a:extLst>
          </p:cNvPr>
          <p:cNvCxnSpPr>
            <a:cxnSpLocks/>
          </p:cNvCxnSpPr>
          <p:nvPr/>
        </p:nvCxnSpPr>
        <p:spPr>
          <a:xfrm>
            <a:off x="3016312" y="5487444"/>
            <a:ext cx="936104" cy="114940"/>
          </a:xfrm>
          <a:prstGeom prst="line">
            <a:avLst/>
          </a:prstGeom>
          <a:noFill/>
          <a:ln w="349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822EBC2-7F35-4F52-8819-E6885D6DE6D2}"/>
              </a:ext>
            </a:extLst>
          </p:cNvPr>
          <p:cNvSpPr txBox="1"/>
          <p:nvPr/>
        </p:nvSpPr>
        <p:spPr>
          <a:xfrm>
            <a:off x="4032589" y="5425956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latin typeface="Calibri"/>
              </a:rPr>
              <a:t>2012 Higgs discovery announced</a:t>
            </a:r>
            <a:endParaRPr lang="en-GB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FDDACD-5389-4DCC-8656-521F99B03C70}"/>
              </a:ext>
            </a:extLst>
          </p:cNvPr>
          <p:cNvSpPr txBox="1"/>
          <p:nvPr/>
        </p:nvSpPr>
        <p:spPr>
          <a:xfrm>
            <a:off x="4565258" y="4072850"/>
            <a:ext cx="150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2018 FCC CDR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902CDB-72F3-4114-9839-F7469EBA33E3}"/>
              </a:ext>
            </a:extLst>
          </p:cNvPr>
          <p:cNvCxnSpPr>
            <a:cxnSpLocks/>
          </p:cNvCxnSpPr>
          <p:nvPr/>
        </p:nvCxnSpPr>
        <p:spPr>
          <a:xfrm>
            <a:off x="5315400" y="4431294"/>
            <a:ext cx="794" cy="92880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14" name="Arrow: Bent 13">
            <a:extLst>
              <a:ext uri="{FF2B5EF4-FFF2-40B4-BE49-F238E27FC236}">
                <a16:creationId xmlns:a16="http://schemas.microsoft.com/office/drawing/2014/main" id="{E17D41EA-2973-4599-9C31-390987B8D0F5}"/>
              </a:ext>
            </a:extLst>
          </p:cNvPr>
          <p:cNvSpPr/>
          <p:nvPr/>
        </p:nvSpPr>
        <p:spPr>
          <a:xfrm rot="16200000" flipV="1">
            <a:off x="8358118" y="3725631"/>
            <a:ext cx="1516762" cy="1224068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70774C-2C5E-4F2E-8737-0A4B9048F8E3}"/>
              </a:ext>
            </a:extLst>
          </p:cNvPr>
          <p:cNvSpPr txBox="1"/>
          <p:nvPr/>
        </p:nvSpPr>
        <p:spPr>
          <a:xfrm>
            <a:off x="7291594" y="3216287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Feasibility proof</a:t>
            </a:r>
          </a:p>
          <a:p>
            <a:pPr defTabSz="914400">
              <a:defRPr/>
            </a:pPr>
            <a:endParaRPr lang="en-US" sz="2000" b="1" kern="0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AD546B-4073-45EA-A3AB-D2495A2EE165}"/>
              </a:ext>
            </a:extLst>
          </p:cNvPr>
          <p:cNvCxnSpPr>
            <a:cxnSpLocks/>
          </p:cNvCxnSpPr>
          <p:nvPr/>
        </p:nvCxnSpPr>
        <p:spPr>
          <a:xfrm>
            <a:off x="8920941" y="3579283"/>
            <a:ext cx="953839" cy="0"/>
          </a:xfrm>
          <a:prstGeom prst="line">
            <a:avLst/>
          </a:prstGeom>
          <a:noFill/>
          <a:ln w="34925" cap="rnd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2EF62D-F495-461D-9806-CB594528BB86}"/>
              </a:ext>
            </a:extLst>
          </p:cNvPr>
          <p:cNvCxnSpPr>
            <a:cxnSpLocks/>
          </p:cNvCxnSpPr>
          <p:nvPr/>
        </p:nvCxnSpPr>
        <p:spPr>
          <a:xfrm>
            <a:off x="6107407" y="4442182"/>
            <a:ext cx="0" cy="836180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BBF2C14-33FA-4707-81A3-81BA18E6AEC3}"/>
              </a:ext>
            </a:extLst>
          </p:cNvPr>
          <p:cNvSpPr txBox="1"/>
          <p:nvPr/>
        </p:nvSpPr>
        <p:spPr>
          <a:xfrm>
            <a:off x="5993838" y="3683141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2020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3733B66C-0ACC-43E5-B945-3DFA22265E49}"/>
              </a:ext>
            </a:extLst>
          </p:cNvPr>
          <p:cNvSpPr/>
          <p:nvPr/>
        </p:nvSpPr>
        <p:spPr>
          <a:xfrm>
            <a:off x="7758028" y="4468892"/>
            <a:ext cx="718729" cy="732262"/>
          </a:xfrm>
          <a:prstGeom prst="star5">
            <a:avLst/>
          </a:prstGeom>
          <a:solidFill>
            <a:srgbClr val="FF0000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0D9D7A-96FA-4570-98E4-F6E74E2E1CED}"/>
              </a:ext>
            </a:extLst>
          </p:cNvPr>
          <p:cNvCxnSpPr>
            <a:cxnSpLocks/>
          </p:cNvCxnSpPr>
          <p:nvPr/>
        </p:nvCxnSpPr>
        <p:spPr>
          <a:xfrm>
            <a:off x="7336792" y="4519991"/>
            <a:ext cx="0" cy="836180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9D2F1C7-DEA6-4C38-B2BF-22ABE8265CD6}"/>
              </a:ext>
            </a:extLst>
          </p:cNvPr>
          <p:cNvSpPr txBox="1"/>
          <p:nvPr/>
        </p:nvSpPr>
        <p:spPr>
          <a:xfrm>
            <a:off x="10476688" y="1008112"/>
            <a:ext cx="1478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70C0"/>
                </a:solidFill>
                <a:latin typeface="Calibri"/>
              </a:rPr>
              <a:t>&gt;2040 first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70C0"/>
                </a:solidFill>
                <a:latin typeface="Calibri"/>
              </a:rPr>
              <a:t>ee collisions</a:t>
            </a:r>
            <a:endParaRPr lang="en-GB" sz="2000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470A7A-FC3B-4870-B45C-AD90976DE302}"/>
              </a:ext>
            </a:extLst>
          </p:cNvPr>
          <p:cNvCxnSpPr>
            <a:cxnSpLocks/>
          </p:cNvCxnSpPr>
          <p:nvPr/>
        </p:nvCxnSpPr>
        <p:spPr>
          <a:xfrm>
            <a:off x="11611702" y="1771101"/>
            <a:ext cx="0" cy="129614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A9B9DD0-9628-4C4B-9A66-D8CE38289D44}"/>
              </a:ext>
            </a:extLst>
          </p:cNvPr>
          <p:cNvSpPr txBox="1"/>
          <p:nvPr/>
        </p:nvSpPr>
        <p:spPr>
          <a:xfrm>
            <a:off x="6830042" y="3871967"/>
            <a:ext cx="1272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2020 FCCIS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kickoff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0B71A-DD7C-49BE-96CF-9853F82DAFA6}"/>
              </a:ext>
            </a:extLst>
          </p:cNvPr>
          <p:cNvSpPr txBox="1"/>
          <p:nvPr/>
        </p:nvSpPr>
        <p:spPr>
          <a:xfrm>
            <a:off x="8178638" y="2696881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2026/7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10467F3-3BB9-4B93-B585-17B3392911F5}"/>
              </a:ext>
            </a:extLst>
          </p:cNvPr>
          <p:cNvCxnSpPr>
            <a:cxnSpLocks/>
          </p:cNvCxnSpPr>
          <p:nvPr/>
        </p:nvCxnSpPr>
        <p:spPr>
          <a:xfrm>
            <a:off x="9099569" y="3099509"/>
            <a:ext cx="652916" cy="0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C2C924E-B952-4608-A1A9-79190308D411}"/>
              </a:ext>
            </a:extLst>
          </p:cNvPr>
          <p:cNvSpPr txBox="1"/>
          <p:nvPr/>
        </p:nvSpPr>
        <p:spPr>
          <a:xfrm>
            <a:off x="8282993" y="1197507"/>
            <a:ext cx="1383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&gt;2030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start tunnel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construction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04154E8-D49D-421B-BCCE-9743E5207310}"/>
              </a:ext>
            </a:extLst>
          </p:cNvPr>
          <p:cNvCxnSpPr>
            <a:cxnSpLocks/>
          </p:cNvCxnSpPr>
          <p:nvPr/>
        </p:nvCxnSpPr>
        <p:spPr>
          <a:xfrm>
            <a:off x="9440708" y="2120837"/>
            <a:ext cx="320279" cy="549367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884BA24-C61E-4D77-944A-E6679B3ABCE8}"/>
              </a:ext>
            </a:extLst>
          </p:cNvPr>
          <p:cNvCxnSpPr>
            <a:cxnSpLocks/>
          </p:cNvCxnSpPr>
          <p:nvPr/>
        </p:nvCxnSpPr>
        <p:spPr>
          <a:xfrm>
            <a:off x="10721168" y="2055133"/>
            <a:ext cx="0" cy="68077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5FDDF9-DBCC-4EE8-B708-7FE35D19899C}"/>
              </a:ext>
            </a:extLst>
          </p:cNvPr>
          <p:cNvSpPr txBox="1"/>
          <p:nvPr/>
        </p:nvSpPr>
        <p:spPr>
          <a:xfrm>
            <a:off x="9600847" y="1121439"/>
            <a:ext cx="125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&gt;2036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machine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installation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67CEB6-4EEE-49B0-A02B-8FAA1C93FFE9}"/>
              </a:ext>
            </a:extLst>
          </p:cNvPr>
          <p:cNvSpPr txBox="1"/>
          <p:nvPr/>
        </p:nvSpPr>
        <p:spPr>
          <a:xfrm>
            <a:off x="7782086" y="5215239"/>
            <a:ext cx="911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2400" kern="0" dirty="0">
                <a:solidFill>
                  <a:srgbClr val="FF0000"/>
                </a:solidFill>
                <a:latin typeface="Calibri"/>
              </a:rPr>
              <a:t>today</a:t>
            </a:r>
            <a:endParaRPr lang="en-GB" sz="2400" kern="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33B4754-E3D1-4311-89B5-9441F0CC43D1}"/>
              </a:ext>
            </a:extLst>
          </p:cNvPr>
          <p:cNvCxnSpPr>
            <a:cxnSpLocks/>
          </p:cNvCxnSpPr>
          <p:nvPr/>
        </p:nvCxnSpPr>
        <p:spPr>
          <a:xfrm>
            <a:off x="9200498" y="2577290"/>
            <a:ext cx="528036" cy="36801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F631790-F847-401D-A752-0CBEC5C683F3}"/>
              </a:ext>
            </a:extLst>
          </p:cNvPr>
          <p:cNvSpPr txBox="1"/>
          <p:nvPr/>
        </p:nvSpPr>
        <p:spPr>
          <a:xfrm>
            <a:off x="7679056" y="2250447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2028 approval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31FD68-CD18-4D25-9929-7E907222F6B4}"/>
              </a:ext>
            </a:extLst>
          </p:cNvPr>
          <p:cNvSpPr txBox="1"/>
          <p:nvPr/>
        </p:nvSpPr>
        <p:spPr>
          <a:xfrm>
            <a:off x="9929080" y="2575766"/>
            <a:ext cx="2085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&gt;2030 - 37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element production</a:t>
            </a:r>
            <a:endParaRPr lang="en-GB" b="1" kern="0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210400-F6B5-4B43-B178-D472E2905578}"/>
              </a:ext>
            </a:extLst>
          </p:cNvPr>
          <p:cNvSpPr txBox="1"/>
          <p:nvPr/>
        </p:nvSpPr>
        <p:spPr>
          <a:xfrm>
            <a:off x="9938615" y="3151830"/>
            <a:ext cx="171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&gt;2026 - 30 full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technical design</a:t>
            </a:r>
            <a:endParaRPr lang="en-GB" b="1" kern="0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4EB0D2-55A4-4A48-B0AC-13F731F6DF46}"/>
              </a:ext>
            </a:extLst>
          </p:cNvPr>
          <p:cNvSpPr txBox="1"/>
          <p:nvPr/>
        </p:nvSpPr>
        <p:spPr>
          <a:xfrm>
            <a:off x="9549854" y="3767201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Financing model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Operation concept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9185B7-A70D-488A-890D-8585F098F6A5}"/>
              </a:ext>
            </a:extLst>
          </p:cNvPr>
          <p:cNvSpPr txBox="1"/>
          <p:nvPr/>
        </p:nvSpPr>
        <p:spPr>
          <a:xfrm>
            <a:off x="9875968" y="4990816"/>
            <a:ext cx="214327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2020-25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FCC Feasibility Study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FCCIS H2020 DS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5A1A65CA-F4A2-4E02-8752-A4222C73C7E4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FCC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</a:t>
            </a:r>
            <a:r>
              <a:rPr lang="en-US" kern="0" dirty="0" err="1">
                <a:latin typeface="Arial"/>
              </a:rPr>
              <a:t>bility</a:t>
            </a:r>
            <a:r>
              <a:rPr lang="en-US" kern="0" dirty="0">
                <a:latin typeface="Arial"/>
              </a:rPr>
              <a:t> study 2021 – 25 &amp;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roadmap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B3A23A-C818-4599-BDA7-5B1CBD8D597E}"/>
              </a:ext>
            </a:extLst>
          </p:cNvPr>
          <p:cNvSpPr txBox="1"/>
          <p:nvPr/>
        </p:nvSpPr>
        <p:spPr>
          <a:xfrm>
            <a:off x="77966" y="988590"/>
            <a:ext cx="7501277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Highest priority goals: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Financial feasibility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  <a:sym typeface="Wingdings" pitchFamily="2" charset="2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Technical and administrative feasibility of tunnel: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                     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no show-stopper for ~100 km tunnel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\</a:t>
            </a:r>
            <a:endParaRPr kumimoji="0" lang="en-US" sz="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Technologies of machine and experiments: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 magnets;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minimised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 environmental impact; energy efficiency &amp; recovery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Gathering scientific, political, societal and other support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9718D0-1843-4538-838C-2A3D2C9DB746}"/>
              </a:ext>
            </a:extLst>
          </p:cNvPr>
          <p:cNvSpPr txBox="1"/>
          <p:nvPr/>
        </p:nvSpPr>
        <p:spPr>
          <a:xfrm>
            <a:off x="2816329" y="1069536"/>
            <a:ext cx="418661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Fabiola Gianotti: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“CERN vision and goals until next strategy update” FCCIS Kick-Off, 9 Nov. 2020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24E8E84-98D2-42F4-A1FD-3A4A31B3A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3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 integrated project technical schedule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53ADA23-3762-4E71-9E0D-A38F894F9959}"/>
              </a:ext>
            </a:extLst>
          </p:cNvPr>
          <p:cNvGrpSpPr/>
          <p:nvPr/>
        </p:nvGrpSpPr>
        <p:grpSpPr>
          <a:xfrm>
            <a:off x="285866" y="1108017"/>
            <a:ext cx="11714790" cy="5011922"/>
            <a:chOff x="285866" y="1108017"/>
            <a:chExt cx="11714790" cy="5011922"/>
          </a:xfrm>
        </p:grpSpPr>
        <p:sp>
          <p:nvSpPr>
            <p:cNvPr id="78" name="Rounded Rectangle 46">
              <a:extLst>
                <a:ext uri="{FF2B5EF4-FFF2-40B4-BE49-F238E27FC236}">
                  <a16:creationId xmlns:a16="http://schemas.microsoft.com/office/drawing/2014/main" id="{339214F2-7A4E-416A-864C-D7AF43117AF8}"/>
                </a:ext>
              </a:extLst>
            </p:cNvPr>
            <p:cNvSpPr/>
            <p:nvPr/>
          </p:nvSpPr>
          <p:spPr>
            <a:xfrm>
              <a:off x="291698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79" name="Rounded Rectangle 47">
              <a:extLst>
                <a:ext uri="{FF2B5EF4-FFF2-40B4-BE49-F238E27FC236}">
                  <a16:creationId xmlns:a16="http://schemas.microsoft.com/office/drawing/2014/main" id="{1DCAA159-E93A-4626-BAA4-66386F217646}"/>
                </a:ext>
              </a:extLst>
            </p:cNvPr>
            <p:cNvSpPr/>
            <p:nvPr/>
          </p:nvSpPr>
          <p:spPr>
            <a:xfrm>
              <a:off x="629944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2</a:t>
              </a:r>
            </a:p>
          </p:txBody>
        </p:sp>
        <p:sp>
          <p:nvSpPr>
            <p:cNvPr id="80" name="Rounded Rectangle 48">
              <a:extLst>
                <a:ext uri="{FF2B5EF4-FFF2-40B4-BE49-F238E27FC236}">
                  <a16:creationId xmlns:a16="http://schemas.microsoft.com/office/drawing/2014/main" id="{B4090AF5-CD1F-4421-A6CF-F9B5FFC97002}"/>
                </a:ext>
              </a:extLst>
            </p:cNvPr>
            <p:cNvSpPr/>
            <p:nvPr/>
          </p:nvSpPr>
          <p:spPr>
            <a:xfrm>
              <a:off x="96819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</a:t>
              </a:r>
            </a:p>
          </p:txBody>
        </p:sp>
        <p:sp>
          <p:nvSpPr>
            <p:cNvPr id="81" name="Rounded Rectangle 49">
              <a:extLst>
                <a:ext uri="{FF2B5EF4-FFF2-40B4-BE49-F238E27FC236}">
                  <a16:creationId xmlns:a16="http://schemas.microsoft.com/office/drawing/2014/main" id="{4E64BA3C-14A8-4FEC-A01B-01A6EF51305F}"/>
                </a:ext>
              </a:extLst>
            </p:cNvPr>
            <p:cNvSpPr/>
            <p:nvPr/>
          </p:nvSpPr>
          <p:spPr>
            <a:xfrm>
              <a:off x="130643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</a:t>
              </a:r>
            </a:p>
          </p:txBody>
        </p:sp>
        <p:sp>
          <p:nvSpPr>
            <p:cNvPr id="82" name="Rounded Rectangle 50">
              <a:extLst>
                <a:ext uri="{FF2B5EF4-FFF2-40B4-BE49-F238E27FC236}">
                  <a16:creationId xmlns:a16="http://schemas.microsoft.com/office/drawing/2014/main" id="{A7362DE5-5444-465E-861F-F488786869C3}"/>
                </a:ext>
              </a:extLst>
            </p:cNvPr>
            <p:cNvSpPr/>
            <p:nvPr/>
          </p:nvSpPr>
          <p:spPr>
            <a:xfrm>
              <a:off x="1644684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5</a:t>
              </a:r>
            </a:p>
          </p:txBody>
        </p:sp>
        <p:sp>
          <p:nvSpPr>
            <p:cNvPr id="83" name="Rounded Rectangle 51">
              <a:extLst>
                <a:ext uri="{FF2B5EF4-FFF2-40B4-BE49-F238E27FC236}">
                  <a16:creationId xmlns:a16="http://schemas.microsoft.com/office/drawing/2014/main" id="{DD919301-754C-456A-995C-8638B67D23EE}"/>
                </a:ext>
              </a:extLst>
            </p:cNvPr>
            <p:cNvSpPr/>
            <p:nvPr/>
          </p:nvSpPr>
          <p:spPr>
            <a:xfrm>
              <a:off x="198293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6</a:t>
              </a:r>
            </a:p>
          </p:txBody>
        </p:sp>
        <p:sp>
          <p:nvSpPr>
            <p:cNvPr id="84" name="Rounded Rectangle 52">
              <a:extLst>
                <a:ext uri="{FF2B5EF4-FFF2-40B4-BE49-F238E27FC236}">
                  <a16:creationId xmlns:a16="http://schemas.microsoft.com/office/drawing/2014/main" id="{8FA3DE06-46AC-427F-9BA2-3DEF15925BED}"/>
                </a:ext>
              </a:extLst>
            </p:cNvPr>
            <p:cNvSpPr/>
            <p:nvPr/>
          </p:nvSpPr>
          <p:spPr>
            <a:xfrm>
              <a:off x="2321177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</a:t>
              </a:r>
            </a:p>
          </p:txBody>
        </p:sp>
        <p:sp>
          <p:nvSpPr>
            <p:cNvPr id="85" name="Rounded Rectangle 53">
              <a:extLst>
                <a:ext uri="{FF2B5EF4-FFF2-40B4-BE49-F238E27FC236}">
                  <a16:creationId xmlns:a16="http://schemas.microsoft.com/office/drawing/2014/main" id="{4300782D-D264-4D84-AAB4-940BDB579C98}"/>
                </a:ext>
              </a:extLst>
            </p:cNvPr>
            <p:cNvSpPr/>
            <p:nvPr/>
          </p:nvSpPr>
          <p:spPr>
            <a:xfrm>
              <a:off x="265942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8</a:t>
              </a:r>
            </a:p>
          </p:txBody>
        </p:sp>
        <p:sp>
          <p:nvSpPr>
            <p:cNvPr id="86" name="Rounded Rectangle 54">
              <a:extLst>
                <a:ext uri="{FF2B5EF4-FFF2-40B4-BE49-F238E27FC236}">
                  <a16:creationId xmlns:a16="http://schemas.microsoft.com/office/drawing/2014/main" id="{8158AE36-1A8F-4BD7-8813-0C6483919461}"/>
                </a:ext>
              </a:extLst>
            </p:cNvPr>
            <p:cNvSpPr/>
            <p:nvPr/>
          </p:nvSpPr>
          <p:spPr>
            <a:xfrm>
              <a:off x="299767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9</a:t>
              </a:r>
            </a:p>
          </p:txBody>
        </p:sp>
        <p:sp>
          <p:nvSpPr>
            <p:cNvPr id="87" name="Rounded Rectangle 55">
              <a:extLst>
                <a:ext uri="{FF2B5EF4-FFF2-40B4-BE49-F238E27FC236}">
                  <a16:creationId xmlns:a16="http://schemas.microsoft.com/office/drawing/2014/main" id="{6CDB0D4E-E53F-46A0-937F-16A71CE98E06}"/>
                </a:ext>
              </a:extLst>
            </p:cNvPr>
            <p:cNvSpPr/>
            <p:nvPr/>
          </p:nvSpPr>
          <p:spPr>
            <a:xfrm>
              <a:off x="3335917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10</a:t>
              </a:r>
            </a:p>
          </p:txBody>
        </p:sp>
        <p:sp>
          <p:nvSpPr>
            <p:cNvPr id="88" name="Rounded Rectangle 56">
              <a:extLst>
                <a:ext uri="{FF2B5EF4-FFF2-40B4-BE49-F238E27FC236}">
                  <a16:creationId xmlns:a16="http://schemas.microsoft.com/office/drawing/2014/main" id="{454E625B-215C-4BCD-9AEB-67EA80323D86}"/>
                </a:ext>
              </a:extLst>
            </p:cNvPr>
            <p:cNvSpPr/>
            <p:nvPr/>
          </p:nvSpPr>
          <p:spPr>
            <a:xfrm>
              <a:off x="367416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11</a:t>
              </a:r>
            </a:p>
          </p:txBody>
        </p:sp>
        <p:sp>
          <p:nvSpPr>
            <p:cNvPr id="89" name="Rounded Rectangle 57">
              <a:extLst>
                <a:ext uri="{FF2B5EF4-FFF2-40B4-BE49-F238E27FC236}">
                  <a16:creationId xmlns:a16="http://schemas.microsoft.com/office/drawing/2014/main" id="{B8ECD54E-DBCB-4461-A871-337EE929AB7F}"/>
                </a:ext>
              </a:extLst>
            </p:cNvPr>
            <p:cNvSpPr/>
            <p:nvPr/>
          </p:nvSpPr>
          <p:spPr>
            <a:xfrm>
              <a:off x="4012409" y="1108017"/>
              <a:ext cx="1680752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………………..</a:t>
              </a:r>
            </a:p>
          </p:txBody>
        </p:sp>
        <p:sp>
          <p:nvSpPr>
            <p:cNvPr id="94" name="Rounded Rectangle 62">
              <a:extLst>
                <a:ext uri="{FF2B5EF4-FFF2-40B4-BE49-F238E27FC236}">
                  <a16:creationId xmlns:a16="http://schemas.microsoft.com/office/drawing/2014/main" id="{616B309F-0F21-4E40-8AEB-9C57BF92C785}"/>
                </a:ext>
              </a:extLst>
            </p:cNvPr>
            <p:cNvSpPr/>
            <p:nvPr/>
          </p:nvSpPr>
          <p:spPr>
            <a:xfrm>
              <a:off x="570364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19</a:t>
              </a:r>
            </a:p>
          </p:txBody>
        </p:sp>
        <p:sp>
          <p:nvSpPr>
            <p:cNvPr id="95" name="Rounded Rectangle 63">
              <a:extLst>
                <a:ext uri="{FF2B5EF4-FFF2-40B4-BE49-F238E27FC236}">
                  <a16:creationId xmlns:a16="http://schemas.microsoft.com/office/drawing/2014/main" id="{D5BD51D6-928D-4FA3-A252-5EBFAD5D3E97}"/>
                </a:ext>
              </a:extLst>
            </p:cNvPr>
            <p:cNvSpPr/>
            <p:nvPr/>
          </p:nvSpPr>
          <p:spPr>
            <a:xfrm>
              <a:off x="604189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05" name="Rounded Rectangle 73">
              <a:extLst>
                <a:ext uri="{FF2B5EF4-FFF2-40B4-BE49-F238E27FC236}">
                  <a16:creationId xmlns:a16="http://schemas.microsoft.com/office/drawing/2014/main" id="{AEB69696-2D61-42FB-8397-0C9BD29FC11E}"/>
                </a:ext>
              </a:extLst>
            </p:cNvPr>
            <p:cNvSpPr/>
            <p:nvPr/>
          </p:nvSpPr>
          <p:spPr>
            <a:xfrm>
              <a:off x="7752184" y="1108017"/>
              <a:ext cx="2608701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 – 10 years</a:t>
              </a:r>
            </a:p>
          </p:txBody>
        </p:sp>
        <p:sp>
          <p:nvSpPr>
            <p:cNvPr id="106" name="Rounded Rectangle 74">
              <a:extLst>
                <a:ext uri="{FF2B5EF4-FFF2-40B4-BE49-F238E27FC236}">
                  <a16:creationId xmlns:a16="http://schemas.microsoft.com/office/drawing/2014/main" id="{9EFDE3ED-580C-48BE-A4D7-B63300A65496}"/>
                </a:ext>
              </a:extLst>
            </p:cNvPr>
            <p:cNvSpPr/>
            <p:nvPr/>
          </p:nvSpPr>
          <p:spPr>
            <a:xfrm>
              <a:off x="6477470" y="1108017"/>
              <a:ext cx="1238141" cy="23410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~ 15 years operation</a:t>
              </a:r>
            </a:p>
          </p:txBody>
        </p:sp>
        <p:sp>
          <p:nvSpPr>
            <p:cNvPr id="107" name="Rounded Rectangle 75">
              <a:extLst>
                <a:ext uri="{FF2B5EF4-FFF2-40B4-BE49-F238E27FC236}">
                  <a16:creationId xmlns:a16="http://schemas.microsoft.com/office/drawing/2014/main" id="{8E9506D8-CE41-4A28-B7BD-6FA942383E78}"/>
                </a:ext>
              </a:extLst>
            </p:cNvPr>
            <p:cNvSpPr/>
            <p:nvPr/>
          </p:nvSpPr>
          <p:spPr>
            <a:xfrm>
              <a:off x="285866" y="1674775"/>
              <a:ext cx="2382171" cy="62497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Project preparation &amp;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administrative processes</a:t>
              </a:r>
            </a:p>
          </p:txBody>
        </p:sp>
        <p:sp>
          <p:nvSpPr>
            <p:cNvPr id="108" name="Rounded Rectangle 118">
              <a:extLst>
                <a:ext uri="{FF2B5EF4-FFF2-40B4-BE49-F238E27FC236}">
                  <a16:creationId xmlns:a16="http://schemas.microsoft.com/office/drawing/2014/main" id="{AD3C7B23-400A-40DE-9325-A34754D79FD7}"/>
                </a:ext>
              </a:extLst>
            </p:cNvPr>
            <p:cNvSpPr/>
            <p:nvPr/>
          </p:nvSpPr>
          <p:spPr>
            <a:xfrm>
              <a:off x="629180" y="3092954"/>
              <a:ext cx="2651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Geological investigations, infrastructure detailed design and tendering preparation</a:t>
              </a:r>
            </a:p>
          </p:txBody>
        </p:sp>
        <p:sp>
          <p:nvSpPr>
            <p:cNvPr id="109" name="Rounded Rectangle 119">
              <a:extLst>
                <a:ext uri="{FF2B5EF4-FFF2-40B4-BE49-F238E27FC236}">
                  <a16:creationId xmlns:a16="http://schemas.microsoft.com/office/drawing/2014/main" id="{6FAAF5E0-F4FE-4F6E-94C8-FA8A9DED5B8F}"/>
                </a:ext>
              </a:extLst>
            </p:cNvPr>
            <p:cNvSpPr/>
            <p:nvPr/>
          </p:nvSpPr>
          <p:spPr>
            <a:xfrm>
              <a:off x="3359697" y="3102986"/>
              <a:ext cx="1944216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Tunnel, site and technical infrastructure construction</a:t>
              </a:r>
            </a:p>
          </p:txBody>
        </p:sp>
        <p:sp>
          <p:nvSpPr>
            <p:cNvPr id="110" name="Rounded Rectangle 120">
              <a:extLst>
                <a:ext uri="{FF2B5EF4-FFF2-40B4-BE49-F238E27FC236}">
                  <a16:creationId xmlns:a16="http://schemas.microsoft.com/office/drawing/2014/main" id="{32736D41-E6FA-4C62-9A8D-52D3376ABF18}"/>
                </a:ext>
              </a:extLst>
            </p:cNvPr>
            <p:cNvSpPr/>
            <p:nvPr/>
          </p:nvSpPr>
          <p:spPr>
            <a:xfrm>
              <a:off x="285866" y="3869930"/>
              <a:ext cx="3345957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accelerator R&amp;D and technical design</a:t>
              </a:r>
            </a:p>
          </p:txBody>
        </p:sp>
        <p:sp>
          <p:nvSpPr>
            <p:cNvPr id="111" name="Rounded Rectangle 121">
              <a:extLst>
                <a:ext uri="{FF2B5EF4-FFF2-40B4-BE49-F238E27FC236}">
                  <a16:creationId xmlns:a16="http://schemas.microsoft.com/office/drawing/2014/main" id="{C8299966-2B84-4D7F-B6C1-5BE60AEDAC6B}"/>
                </a:ext>
              </a:extLst>
            </p:cNvPr>
            <p:cNvSpPr/>
            <p:nvPr/>
          </p:nvSpPr>
          <p:spPr>
            <a:xfrm>
              <a:off x="3674163" y="4632618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detector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12" name="Rounded Rectangle 122">
              <a:extLst>
                <a:ext uri="{FF2B5EF4-FFF2-40B4-BE49-F238E27FC236}">
                  <a16:creationId xmlns:a16="http://schemas.microsoft.com/office/drawing/2014/main" id="{A49E5F65-169C-4278-9098-BE5856FE3A1A}"/>
                </a:ext>
              </a:extLst>
            </p:cNvPr>
            <p:cNvSpPr/>
            <p:nvPr/>
          </p:nvSpPr>
          <p:spPr>
            <a:xfrm>
              <a:off x="2315345" y="4632618"/>
              <a:ext cx="1316476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detector technical design</a:t>
              </a:r>
            </a:p>
          </p:txBody>
        </p:sp>
        <p:sp>
          <p:nvSpPr>
            <p:cNvPr id="113" name="Rounded Rectangle 123">
              <a:extLst>
                <a:ext uri="{FF2B5EF4-FFF2-40B4-BE49-F238E27FC236}">
                  <a16:creationId xmlns:a16="http://schemas.microsoft.com/office/drawing/2014/main" id="{9618D46B-94B0-4DD5-AD0B-DCDCA16CD927}"/>
                </a:ext>
              </a:extLst>
            </p:cNvPr>
            <p:cNvSpPr/>
            <p:nvPr/>
          </p:nvSpPr>
          <p:spPr>
            <a:xfrm>
              <a:off x="2683203" y="1674775"/>
              <a:ext cx="676493" cy="62497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Permis-sions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14" name="Rounded Rectangle 124">
              <a:extLst>
                <a:ext uri="{FF2B5EF4-FFF2-40B4-BE49-F238E27FC236}">
                  <a16:creationId xmlns:a16="http://schemas.microsoft.com/office/drawing/2014/main" id="{17EFC1EC-C502-4CE0-B32E-5F33FD857419}"/>
                </a:ext>
              </a:extLst>
            </p:cNvPr>
            <p:cNvSpPr/>
            <p:nvPr/>
          </p:nvSpPr>
          <p:spPr>
            <a:xfrm>
              <a:off x="285866" y="4632618"/>
              <a:ext cx="1987139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Set up of international experiment collaborations, detector R&amp;D and concept development</a:t>
              </a:r>
            </a:p>
          </p:txBody>
        </p:sp>
        <p:sp>
          <p:nvSpPr>
            <p:cNvPr id="115" name="Rounded Rectangle 125">
              <a:extLst>
                <a:ext uri="{FF2B5EF4-FFF2-40B4-BE49-F238E27FC236}">
                  <a16:creationId xmlns:a16="http://schemas.microsoft.com/office/drawing/2014/main" id="{0B3D5914-EB1C-437A-BB5E-52F70E936241}"/>
                </a:ext>
              </a:extLst>
            </p:cNvPr>
            <p:cNvSpPr/>
            <p:nvPr/>
          </p:nvSpPr>
          <p:spPr>
            <a:xfrm>
              <a:off x="3674163" y="3869930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accelerator construction, installation, commissioning</a:t>
              </a:r>
            </a:p>
          </p:txBody>
        </p:sp>
        <p:sp>
          <p:nvSpPr>
            <p:cNvPr id="116" name="Rounded Rectangle 126">
              <a:extLst>
                <a:ext uri="{FF2B5EF4-FFF2-40B4-BE49-F238E27FC236}">
                  <a16:creationId xmlns:a16="http://schemas.microsoft.com/office/drawing/2014/main" id="{8293B452-D243-4FD8-B49A-26A78DFF27DF}"/>
                </a:ext>
              </a:extLst>
            </p:cNvPr>
            <p:cNvSpPr/>
            <p:nvPr/>
          </p:nvSpPr>
          <p:spPr>
            <a:xfrm>
              <a:off x="290897" y="2345197"/>
              <a:ext cx="959702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strategy</a:t>
              </a:r>
            </a:p>
          </p:txBody>
        </p:sp>
        <p:sp>
          <p:nvSpPr>
            <p:cNvPr id="117" name="Rounded Rectangle 127">
              <a:extLst>
                <a:ext uri="{FF2B5EF4-FFF2-40B4-BE49-F238E27FC236}">
                  <a16:creationId xmlns:a16="http://schemas.microsoft.com/office/drawing/2014/main" id="{8800E033-5F2D-4FB0-B637-07D051023AE4}"/>
                </a:ext>
              </a:extLst>
            </p:cNvPr>
            <p:cNvSpPr/>
            <p:nvPr/>
          </p:nvSpPr>
          <p:spPr>
            <a:xfrm>
              <a:off x="1306436" y="2345197"/>
              <a:ext cx="1376767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and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18" name="Rounded Rectangle 128">
              <a:extLst>
                <a:ext uri="{FF2B5EF4-FFF2-40B4-BE49-F238E27FC236}">
                  <a16:creationId xmlns:a16="http://schemas.microsoft.com/office/drawing/2014/main" id="{34299C8F-41D8-4497-AADA-7008DC0B2453}"/>
                </a:ext>
              </a:extLst>
            </p:cNvPr>
            <p:cNvSpPr/>
            <p:nvPr/>
          </p:nvSpPr>
          <p:spPr>
            <a:xfrm>
              <a:off x="8066693" y="4632618"/>
              <a:ext cx="229419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detector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41" name="Rounded Rectangle 129">
              <a:extLst>
                <a:ext uri="{FF2B5EF4-FFF2-40B4-BE49-F238E27FC236}">
                  <a16:creationId xmlns:a16="http://schemas.microsoft.com/office/drawing/2014/main" id="{8A3A3555-D89C-44D0-AEB5-4D222A010ADA}"/>
                </a:ext>
              </a:extLst>
            </p:cNvPr>
            <p:cNvSpPr/>
            <p:nvPr/>
          </p:nvSpPr>
          <p:spPr>
            <a:xfrm>
              <a:off x="6477473" y="4624428"/>
              <a:ext cx="149203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detector R&amp;D,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technical design</a:t>
              </a:r>
            </a:p>
          </p:txBody>
        </p:sp>
        <p:sp>
          <p:nvSpPr>
            <p:cNvPr id="142" name="Rounded Rectangle 130">
              <a:extLst>
                <a:ext uri="{FF2B5EF4-FFF2-40B4-BE49-F238E27FC236}">
                  <a16:creationId xmlns:a16="http://schemas.microsoft.com/office/drawing/2014/main" id="{DC00C402-1221-46CA-9B9B-57D10EBA28BB}"/>
                </a:ext>
              </a:extLst>
            </p:cNvPr>
            <p:cNvSpPr/>
            <p:nvPr/>
          </p:nvSpPr>
          <p:spPr>
            <a:xfrm>
              <a:off x="6477470" y="1610593"/>
              <a:ext cx="462961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Update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Permissions</a:t>
              </a:r>
            </a:p>
          </p:txBody>
        </p:sp>
        <p:sp>
          <p:nvSpPr>
            <p:cNvPr id="143" name="Rounded Rectangle 131">
              <a:extLst>
                <a:ext uri="{FF2B5EF4-FFF2-40B4-BE49-F238E27FC236}">
                  <a16:creationId xmlns:a16="http://schemas.microsoft.com/office/drawing/2014/main" id="{F4DC7CAF-477A-4174-9BA1-11A6DD78E08A}"/>
                </a:ext>
              </a:extLst>
            </p:cNvPr>
            <p:cNvSpPr/>
            <p:nvPr/>
          </p:nvSpPr>
          <p:spPr>
            <a:xfrm>
              <a:off x="8066691" y="3869930"/>
              <a:ext cx="2294193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accelerator construction, installation, commissioning</a:t>
              </a:r>
            </a:p>
          </p:txBody>
        </p:sp>
        <p:sp>
          <p:nvSpPr>
            <p:cNvPr id="144" name="Rounded Rectangle 134">
              <a:extLst>
                <a:ext uri="{FF2B5EF4-FFF2-40B4-BE49-F238E27FC236}">
                  <a16:creationId xmlns:a16="http://schemas.microsoft.com/office/drawing/2014/main" id="{97C0EBA2-4C43-44CF-8364-8750AFA71754}"/>
                </a:ext>
              </a:extLst>
            </p:cNvPr>
            <p:cNvSpPr/>
            <p:nvPr/>
          </p:nvSpPr>
          <p:spPr>
            <a:xfrm>
              <a:off x="7810758" y="3092954"/>
              <a:ext cx="1524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dismantling, CE &amp; infrastructure adaptations 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45" name="Rounded Rectangle 135">
              <a:extLst>
                <a:ext uri="{FF2B5EF4-FFF2-40B4-BE49-F238E27FC236}">
                  <a16:creationId xmlns:a16="http://schemas.microsoft.com/office/drawing/2014/main" id="{3AEAFA9C-8DC6-4007-9940-0CB30B150E44}"/>
                </a:ext>
              </a:extLst>
            </p:cNvPr>
            <p:cNvSpPr/>
            <p:nvPr/>
          </p:nvSpPr>
          <p:spPr>
            <a:xfrm>
              <a:off x="6861810" y="2345197"/>
              <a:ext cx="948947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and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46" name="Rounded Rectangle 136">
              <a:extLst>
                <a:ext uri="{FF2B5EF4-FFF2-40B4-BE49-F238E27FC236}">
                  <a16:creationId xmlns:a16="http://schemas.microsoft.com/office/drawing/2014/main" id="{4CBF6B73-7DAB-421B-9523-C3133FCF3172}"/>
                </a:ext>
              </a:extLst>
            </p:cNvPr>
            <p:cNvSpPr/>
            <p:nvPr/>
          </p:nvSpPr>
          <p:spPr>
            <a:xfrm>
              <a:off x="10401445" y="1108017"/>
              <a:ext cx="1301937" cy="234102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~ 25 years operation</a:t>
              </a:r>
            </a:p>
          </p:txBody>
        </p:sp>
        <p:sp>
          <p:nvSpPr>
            <p:cNvPr id="147" name="Rounded Rectangle 137">
              <a:extLst>
                <a:ext uri="{FF2B5EF4-FFF2-40B4-BE49-F238E27FC236}">
                  <a16:creationId xmlns:a16="http://schemas.microsoft.com/office/drawing/2014/main" id="{2B43124D-F565-4B3E-B074-9DB6F607F975}"/>
                </a:ext>
              </a:extLst>
            </p:cNvPr>
            <p:cNvSpPr/>
            <p:nvPr/>
          </p:nvSpPr>
          <p:spPr>
            <a:xfrm>
              <a:off x="6477470" y="3861048"/>
              <a:ext cx="1492035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accelerator R&amp;D and technical design</a:t>
              </a:r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060B357D-B7B6-4B6A-8B77-EE54D0E7B9B2}"/>
                </a:ext>
              </a:extLst>
            </p:cNvPr>
            <p:cNvGrpSpPr/>
            <p:nvPr/>
          </p:nvGrpSpPr>
          <p:grpSpPr>
            <a:xfrm>
              <a:off x="297858" y="5407722"/>
              <a:ext cx="8447652" cy="712217"/>
              <a:chOff x="285866" y="3840809"/>
              <a:chExt cx="8447652" cy="712217"/>
            </a:xfrm>
          </p:grpSpPr>
          <p:sp>
            <p:nvSpPr>
              <p:cNvPr id="150" name="Rounded Rectangle 132">
                <a:extLst>
                  <a:ext uri="{FF2B5EF4-FFF2-40B4-BE49-F238E27FC236}">
                    <a16:creationId xmlns:a16="http://schemas.microsoft.com/office/drawing/2014/main" id="{525B17AC-BB51-41C1-9864-0DCB4EF722E0}"/>
                  </a:ext>
                </a:extLst>
              </p:cNvPr>
              <p:cNvSpPr/>
              <p:nvPr/>
            </p:nvSpPr>
            <p:spPr>
              <a:xfrm>
                <a:off x="5363928" y="3847850"/>
                <a:ext cx="1746244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Long model magnets, prototypes,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preseries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endParaRPr>
              </a:p>
            </p:txBody>
          </p:sp>
          <p:sp>
            <p:nvSpPr>
              <p:cNvPr id="151" name="Rounded Rectangle 133">
                <a:extLst>
                  <a:ext uri="{FF2B5EF4-FFF2-40B4-BE49-F238E27FC236}">
                    <a16:creationId xmlns:a16="http://schemas.microsoft.com/office/drawing/2014/main" id="{362EBA2E-B101-4BD4-B555-6E1CC9D03B95}"/>
                  </a:ext>
                </a:extLst>
              </p:cNvPr>
              <p:cNvSpPr/>
              <p:nvPr/>
            </p:nvSpPr>
            <p:spPr>
              <a:xfrm>
                <a:off x="7164128" y="3850719"/>
                <a:ext cx="1569390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High-field magnet 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industrialization and </a:t>
                </a:r>
                <a:b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</a:b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series production</a:t>
                </a:r>
              </a:p>
            </p:txBody>
          </p:sp>
          <p:sp>
            <p:nvSpPr>
              <p:cNvPr id="152" name="Rounded Rectangle 138">
                <a:extLst>
                  <a:ext uri="{FF2B5EF4-FFF2-40B4-BE49-F238E27FC236}">
                    <a16:creationId xmlns:a16="http://schemas.microsoft.com/office/drawing/2014/main" id="{3E9F2BE2-DCC7-4C6A-A28B-E2FF4E2F5601}"/>
                  </a:ext>
                </a:extLst>
              </p:cNvPr>
              <p:cNvSpPr/>
              <p:nvPr/>
            </p:nvSpPr>
            <p:spPr>
              <a:xfrm>
                <a:off x="285866" y="3840809"/>
                <a:ext cx="5006054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Superconducting wire and magnet R&amp;D, short models</a:t>
                </a:r>
              </a:p>
            </p:txBody>
          </p:sp>
        </p:grpSp>
        <p:sp>
          <p:nvSpPr>
            <p:cNvPr id="149" name="Rounded Rectangle 139">
              <a:extLst>
                <a:ext uri="{FF2B5EF4-FFF2-40B4-BE49-F238E27FC236}">
                  <a16:creationId xmlns:a16="http://schemas.microsoft.com/office/drawing/2014/main" id="{8A16FEFA-D345-4D57-A97A-F84035B9B9D0}"/>
                </a:ext>
              </a:extLst>
            </p:cNvPr>
            <p:cNvSpPr/>
            <p:nvPr/>
          </p:nvSpPr>
          <p:spPr>
            <a:xfrm>
              <a:off x="11746910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70</a:t>
              </a:r>
            </a:p>
          </p:txBody>
        </p:sp>
      </p:grpSp>
      <p:sp>
        <p:nvSpPr>
          <p:cNvPr id="60" name="Rounded Rectangle 75">
            <a:extLst>
              <a:ext uri="{FF2B5EF4-FFF2-40B4-BE49-F238E27FC236}">
                <a16:creationId xmlns:a16="http://schemas.microsoft.com/office/drawing/2014/main" id="{675A4172-9E38-413C-878F-8C549C65B211}"/>
              </a:ext>
            </a:extLst>
          </p:cNvPr>
          <p:cNvSpPr/>
          <p:nvPr/>
        </p:nvSpPr>
        <p:spPr>
          <a:xfrm>
            <a:off x="294251" y="1386133"/>
            <a:ext cx="1688678" cy="242667"/>
          </a:xfrm>
          <a:prstGeom prst="roundRect">
            <a:avLst/>
          </a:prstGeom>
          <a:solidFill>
            <a:srgbClr val="66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rPr>
              <a:t>Feasibility Study</a:t>
            </a:r>
          </a:p>
        </p:txBody>
      </p:sp>
      <p:sp>
        <p:nvSpPr>
          <p:cNvPr id="61" name="Rounded Rectangle 123">
            <a:extLst>
              <a:ext uri="{FF2B5EF4-FFF2-40B4-BE49-F238E27FC236}">
                <a16:creationId xmlns:a16="http://schemas.microsoft.com/office/drawing/2014/main" id="{9D50B67C-7C7A-4368-B40E-01411CAD3211}"/>
              </a:ext>
            </a:extLst>
          </p:cNvPr>
          <p:cNvSpPr/>
          <p:nvPr/>
        </p:nvSpPr>
        <p:spPr>
          <a:xfrm>
            <a:off x="1991544" y="1394698"/>
            <a:ext cx="676493" cy="234102"/>
          </a:xfrm>
          <a:prstGeom prst="roundRect">
            <a:avLst/>
          </a:prstGeom>
          <a:solidFill>
            <a:srgbClr val="66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680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rPr>
              <a:t>EPPSU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4BA1E7A-8657-447E-889E-A76816404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09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4302</TotalTime>
  <Words>1424</Words>
  <Application>Microsoft Office PowerPoint</Application>
  <PresentationFormat>Widescreen</PresentationFormat>
  <Paragraphs>212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Cambria Math</vt:lpstr>
      <vt:lpstr>Tahoma</vt:lpstr>
      <vt:lpstr>Office Theme</vt:lpstr>
      <vt:lpstr>2_FC5643-CERN3027 - Scale of contributions</vt:lpstr>
      <vt:lpstr>4_FC5643-CERN3027 - Scale of contributions</vt:lpstr>
      <vt:lpstr>3_FC5643-CERN3027 - Scale of contributions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Michael Benedikt</cp:lastModifiedBy>
  <cp:revision>292</cp:revision>
  <dcterms:created xsi:type="dcterms:W3CDTF">2020-09-05T21:54:52Z</dcterms:created>
  <dcterms:modified xsi:type="dcterms:W3CDTF">2021-10-08T14:51:10Z</dcterms:modified>
</cp:coreProperties>
</file>