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782" r:id="rId6"/>
    <p:sldId id="811" r:id="rId7"/>
    <p:sldId id="822" r:id="rId8"/>
    <p:sldId id="812" r:id="rId9"/>
    <p:sldId id="816" r:id="rId10"/>
    <p:sldId id="813" r:id="rId11"/>
    <p:sldId id="833" r:id="rId12"/>
    <p:sldId id="814" r:id="rId13"/>
    <p:sldId id="817" r:id="rId14"/>
    <p:sldId id="800" r:id="rId15"/>
    <p:sldId id="820" r:id="rId16"/>
    <p:sldId id="824" r:id="rId17"/>
    <p:sldId id="823" r:id="rId18"/>
    <p:sldId id="830" r:id="rId19"/>
    <p:sldId id="819" r:id="rId20"/>
    <p:sldId id="815" r:id="rId21"/>
    <p:sldId id="821" r:id="rId22"/>
    <p:sldId id="826" r:id="rId23"/>
    <p:sldId id="827" r:id="rId24"/>
    <p:sldId id="828" r:id="rId25"/>
    <p:sldId id="829" r:id="rId26"/>
    <p:sldId id="801" r:id="rId27"/>
    <p:sldId id="825" r:id="rId28"/>
    <p:sldId id="831" r:id="rId29"/>
    <p:sldId id="818" r:id="rId30"/>
    <p:sldId id="334" r:id="rId31"/>
    <p:sldId id="832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CC6B4DF-B532-0A44-A2B9-5982605D91CC}">
          <p14:sldIdLst>
            <p14:sldId id="256"/>
            <p14:sldId id="782"/>
            <p14:sldId id="811"/>
            <p14:sldId id="822"/>
            <p14:sldId id="812"/>
            <p14:sldId id="816"/>
            <p14:sldId id="813"/>
            <p14:sldId id="833"/>
            <p14:sldId id="814"/>
            <p14:sldId id="817"/>
            <p14:sldId id="800"/>
            <p14:sldId id="820"/>
            <p14:sldId id="824"/>
            <p14:sldId id="823"/>
            <p14:sldId id="830"/>
            <p14:sldId id="819"/>
            <p14:sldId id="815"/>
            <p14:sldId id="821"/>
            <p14:sldId id="826"/>
            <p14:sldId id="827"/>
            <p14:sldId id="828"/>
            <p14:sldId id="829"/>
            <p14:sldId id="801"/>
            <p14:sldId id="825"/>
            <p14:sldId id="831"/>
            <p14:sldId id="818"/>
            <p14:sldId id="334"/>
            <p14:sldId id="83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B152"/>
    <a:srgbClr val="0820FF"/>
    <a:srgbClr val="CD002E"/>
    <a:srgbClr val="1D76B3"/>
    <a:srgbClr val="4291FD"/>
    <a:srgbClr val="FD545F"/>
    <a:srgbClr val="C00000"/>
    <a:srgbClr val="406876"/>
    <a:srgbClr val="F3F3F3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33"/>
    <p:restoredTop sz="95952"/>
  </p:normalViewPr>
  <p:slideViewPr>
    <p:cSldViewPr snapToGrid="0" snapToObjects="1">
      <p:cViewPr varScale="1">
        <p:scale>
          <a:sx n="110" d="100"/>
          <a:sy n="110" d="100"/>
        </p:scale>
        <p:origin x="440" y="176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399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B48BD01-28A3-AD43-9AFD-63FE416C6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E8E62A-D277-3949-80A1-43A3CAFBC0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9A19A-9246-1A45-9C59-753C5C6FEC20}" type="datetimeFigureOut">
              <a:rPr lang="en-AT" smtClean="0"/>
              <a:t>29.09.21</a:t>
            </a:fld>
            <a:endParaRPr lang="en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97B916-C65C-084D-B0AF-025A67BDEF2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454336-B9F3-8843-986C-5DA683A92B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669B0-367A-4343-8EB2-43A65DABF2E5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952467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8876B5-E48C-2443-B67D-DF1600ACF48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3C0F8-E992-DB47-B76B-63E86B902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8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270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97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038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97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722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5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7498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03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733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623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185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196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312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266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98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52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16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972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752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013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99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42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8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39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9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8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35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308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224" y="1756130"/>
            <a:ext cx="11219011" cy="1887950"/>
          </a:xfrm>
        </p:spPr>
        <p:txBody>
          <a:bodyPr anchor="b">
            <a:normAutofit/>
          </a:bodyPr>
          <a:lstStyle>
            <a:lvl1pPr algn="l">
              <a:defRPr sz="3200"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25" y="3806195"/>
            <a:ext cx="1121901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4138" y="330370"/>
            <a:ext cx="4139098" cy="315777"/>
          </a:xfrm>
        </p:spPr>
        <p:txBody>
          <a:bodyPr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EA44114D-64DF-E541-9198-5567AB81DAD6}" type="datetime1">
              <a:rPr lang="en-US" smtClean="0"/>
              <a:pPr/>
              <a:t>9/29/21</a:t>
            </a:fld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endParaRPr lang="en-US" dirty="0">
              <a:latin typeface="Corbel" panose="020B0503020204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74224" y="3806195"/>
            <a:ext cx="11219011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64" y="360892"/>
            <a:ext cx="11194472" cy="585040"/>
          </a:xfrm>
        </p:spPr>
        <p:txBody>
          <a:bodyPr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764" y="1043779"/>
            <a:ext cx="11194472" cy="5558728"/>
          </a:xfrm>
        </p:spPr>
        <p:txBody>
          <a:bodyPr anchor="t"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498764" y="960635"/>
            <a:ext cx="11194472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380981" y="6602506"/>
            <a:ext cx="811019" cy="251788"/>
          </a:xfrm>
        </p:spPr>
        <p:txBody>
          <a:bodyPr tIns="0" bIns="0"/>
          <a:lstStyle>
            <a:lvl1pPr>
              <a:defRPr sz="16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8918089" y="458738"/>
            <a:ext cx="2775147" cy="352219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505201" y="6574703"/>
            <a:ext cx="7875780" cy="251881"/>
          </a:xfrm>
        </p:spPr>
        <p:txBody>
          <a:bodyPr>
            <a:noAutofit/>
          </a:bodyPr>
          <a:lstStyle>
            <a:lvl1pPr marL="0" indent="0" algn="r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4225" y="804519"/>
            <a:ext cx="10580630" cy="1052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25" y="2015732"/>
            <a:ext cx="10580630" cy="3462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40D7B75A-4E11-B942-A9E9-22B84EA3C5ED}" type="datetime1">
              <a:rPr lang="en-US" smtClean="0"/>
              <a:pPr/>
              <a:t>9/29/21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4225" y="330370"/>
            <a:ext cx="6916190" cy="315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  <a:latin typeface="Corbel" panose="020B050302020402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Corbel" panose="020B05030202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Corbel" panose="020B05030202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ephyAnalysisSW/BI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hoef.web.cern.ch/schoef/etc/ezgif-3-aaec505495d3.gi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805.00020.pdf" TargetMode="External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hyperlink" Target="https://arxiv.org/pdf/1506.02169.pdf" TargetMode="External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1805.12244.pdf" TargetMode="External"/><Relationship Id="rId11" Type="http://schemas.openxmlformats.org/officeDocument/2006/relationships/image" Target="../media/image79.png"/><Relationship Id="rId5" Type="http://schemas.openxmlformats.org/officeDocument/2006/relationships/hyperlink" Target="https://arxiv.org/pdf/1805.00020.pdf" TargetMode="External"/><Relationship Id="rId10" Type="http://schemas.openxmlformats.org/officeDocument/2006/relationships/image" Target="../media/image78.png"/><Relationship Id="rId4" Type="http://schemas.openxmlformats.org/officeDocument/2006/relationships/hyperlink" Target="https://arxiv.org/pdf/1805.00013.pdf" TargetMode="External"/><Relationship Id="rId9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arxiv.org/abs/1008.4884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hyperlink" Target="https://arxiv.org/pdf/1308.2627.pdf" TargetMode="External"/><Relationship Id="rId10" Type="http://schemas.openxmlformats.org/officeDocument/2006/relationships/image" Target="../media/image10.png"/><Relationship Id="rId4" Type="http://schemas.openxmlformats.org/officeDocument/2006/relationships/hyperlink" Target="https://arxiv.org/abs/1711.05270" TargetMode="External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11" Type="http://schemas.openxmlformats.org/officeDocument/2006/relationships/image" Target="../media/image108.png"/><Relationship Id="rId5" Type="http://schemas.openxmlformats.org/officeDocument/2006/relationships/image" Target="../media/image102.png"/><Relationship Id="rId10" Type="http://schemas.openxmlformats.org/officeDocument/2006/relationships/image" Target="../media/image107.png"/><Relationship Id="rId4" Type="http://schemas.openxmlformats.org/officeDocument/2006/relationships/image" Target="../media/image101.png"/><Relationship Id="rId9" Type="http://schemas.openxmlformats.org/officeDocument/2006/relationships/image" Target="../media/image10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hyperlink" Target="https://www.researchgate.net/publication/350798792_SMEFTsim_30_-_a_practical_guid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21.png"/><Relationship Id="rId3" Type="http://schemas.openxmlformats.org/officeDocument/2006/relationships/hyperlink" Target="http://cds.cern.ch/record/2699582/files/10.1051_epjconf_201921406004.pdf" TargetMode="External"/><Relationship Id="rId7" Type="http://schemas.openxmlformats.org/officeDocument/2006/relationships/image" Target="../media/image30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1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hyperlink" Target="https://inspirehep.net/files/07023e672b99e183a2a480a6b627c11f" TargetMode="External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ecision_tree_learnin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340" y="1827570"/>
            <a:ext cx="11693235" cy="1887950"/>
          </a:xfrm>
        </p:spPr>
        <p:txBody>
          <a:bodyPr>
            <a:normAutofit/>
          </a:bodyPr>
          <a:lstStyle/>
          <a:p>
            <a:r>
              <a:rPr lang="en-GB" dirty="0"/>
              <a:t>Learning the EFT likelihood from tree boosting</a:t>
            </a:r>
            <a:endParaRPr lang="en-GB" sz="2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A5D234-992C-534F-A1E5-3575ED0C753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4506053"/>
            <a:ext cx="3522029" cy="2342442"/>
          </a:xfrm>
          <a:prstGeom prst="rect">
            <a:avLst/>
          </a:prstGeom>
        </p:spPr>
      </p:pic>
      <p:pic>
        <p:nvPicPr>
          <p:cNvPr id="6" name="Picture 9" descr="jpeg">
            <a:extLst>
              <a:ext uri="{FF2B5EF4-FFF2-40B4-BE49-F238E27FC236}">
                <a16:creationId xmlns:a16="http://schemas.microsoft.com/office/drawing/2014/main" id="{CBD2B77E-8912-6E46-9026-0077AF7C0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08825"/>
            <a:ext cx="1524000" cy="2336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44A9BC-AF91-C049-9019-CCCCE14FE12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7498" y="4506052"/>
            <a:ext cx="3524502" cy="235194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C554489-DFFE-3146-BFE5-A14C739059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" t="26213" r="-39" b="32483"/>
          <a:stretch/>
        </p:blipFill>
        <p:spPr bwMode="auto">
          <a:xfrm>
            <a:off x="0" y="196243"/>
            <a:ext cx="12192000" cy="283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C02EEA-C36B-6E4C-924B-7794D1A5C2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225" y="3784161"/>
            <a:ext cx="11219010" cy="1012929"/>
          </a:xfrm>
        </p:spPr>
        <p:txBody>
          <a:bodyPr/>
          <a:lstStyle/>
          <a:p>
            <a:r>
              <a:rPr lang="en-AT" dirty="0"/>
              <a:t>L. Lechner, S. Chatterjee, D. Schwarz, </a:t>
            </a:r>
            <a:r>
              <a:rPr lang="en-AT" u="sng" dirty="0"/>
              <a:t>R. Schöfbeck </a:t>
            </a:r>
            <a:r>
              <a:rPr lang="en-AT" dirty="0"/>
              <a:t>(HEPHY), N. Frohner (TU Vienna)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3618025-D4BB-4C44-96A7-6E99589212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8"/>
          <a:stretch/>
        </p:blipFill>
        <p:spPr bwMode="auto">
          <a:xfrm>
            <a:off x="5565339" y="4486662"/>
            <a:ext cx="2409309" cy="235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550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FEC351-F5B4-2141-859B-2E25697E8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63" y="1043778"/>
            <a:ext cx="11493367" cy="5782805"/>
          </a:xfrm>
        </p:spPr>
        <p:txBody>
          <a:bodyPr>
            <a:normAutofit lnSpcReduction="10000"/>
          </a:bodyPr>
          <a:lstStyle/>
          <a:p>
            <a:r>
              <a:rPr lang="en-AT" dirty="0"/>
              <a:t>Result is a CART algorithm with dedicated </a:t>
            </a:r>
            <a:r>
              <a:rPr lang="en-AT" dirty="0">
                <a:solidFill>
                  <a:srgbClr val="C00000"/>
                </a:solidFill>
              </a:rPr>
              <a:t>node-split criterion </a:t>
            </a:r>
            <a:r>
              <a:rPr lang="en-AT" dirty="0"/>
              <a:t>and consistent </a:t>
            </a:r>
            <a:r>
              <a:rPr lang="en-AT" dirty="0">
                <a:solidFill>
                  <a:srgbClr val="C00000"/>
                </a:solidFill>
              </a:rPr>
              <a:t>boosting loss</a:t>
            </a:r>
            <a:r>
              <a:rPr lang="en-AT" dirty="0"/>
              <a:t>.</a:t>
            </a:r>
          </a:p>
          <a:p>
            <a:r>
              <a:rPr lang="en-AT" dirty="0"/>
              <a:t>Boosting Algorithm: 1) </a:t>
            </a:r>
            <a:r>
              <a:rPr lang="en-AT" dirty="0">
                <a:solidFill>
                  <a:srgbClr val="C00000"/>
                </a:solidFill>
              </a:rPr>
              <a:t>Fit</a:t>
            </a:r>
            <a:r>
              <a:rPr lang="en-AT" dirty="0"/>
              <a:t> a </a:t>
            </a:r>
            <a:r>
              <a:rPr lang="en-AT" dirty="0">
                <a:solidFill>
                  <a:srgbClr val="C00000"/>
                </a:solidFill>
              </a:rPr>
              <a:t>weak learner </a:t>
            </a:r>
            <a:r>
              <a:rPr lang="en-AT" dirty="0"/>
              <a:t>using I</a:t>
            </a:r>
            <a:r>
              <a:rPr lang="en-AT" baseline="-25000" dirty="0"/>
              <a:t>F</a:t>
            </a:r>
            <a:r>
              <a:rPr lang="en-AT" dirty="0"/>
              <a:t> node-split; 2) return the </a:t>
            </a:r>
            <a:r>
              <a:rPr lang="en-AT" dirty="0">
                <a:solidFill>
                  <a:srgbClr val="C00000"/>
                </a:solidFill>
              </a:rPr>
              <a:t>score</a:t>
            </a:r>
            <a:r>
              <a:rPr lang="en-AT" dirty="0"/>
              <a:t>. 3) Take only a </a:t>
            </a:r>
            <a:r>
              <a:rPr lang="en-AT" dirty="0">
                <a:solidFill>
                  <a:srgbClr val="C00000"/>
                </a:solidFill>
              </a:rPr>
              <a:t>fraction η·F</a:t>
            </a:r>
            <a:r>
              <a:rPr lang="en-AT" dirty="0"/>
              <a:t> (</a:t>
            </a:r>
            <a:r>
              <a:rPr lang="en-AT" dirty="0">
                <a:solidFill>
                  <a:srgbClr val="C00000"/>
                </a:solidFill>
              </a:rPr>
              <a:t>η</a:t>
            </a:r>
            <a:r>
              <a:rPr lang="en-AT" dirty="0"/>
              <a:t> = learning rate), 4)  remove </a:t>
            </a:r>
            <a:r>
              <a:rPr lang="en-AT" dirty="0">
                <a:solidFill>
                  <a:srgbClr val="C00000"/>
                </a:solidFill>
              </a:rPr>
              <a:t>η·F</a:t>
            </a:r>
            <a:r>
              <a:rPr lang="en-AT" dirty="0"/>
              <a:t> from the events’ score, and 5) repeat! </a:t>
            </a:r>
          </a:p>
          <a:p>
            <a:pPr lvl="1"/>
            <a:r>
              <a:rPr lang="en-AT" dirty="0"/>
              <a:t>Pseudo-code of weak learner in backup</a:t>
            </a:r>
          </a:p>
          <a:p>
            <a:pPr lvl="1"/>
            <a:r>
              <a:rPr lang="en-AT" dirty="0"/>
              <a:t>Dressed up with overtraining protection</a:t>
            </a:r>
            <a:endParaRPr lang="en-GB" dirty="0"/>
          </a:p>
          <a:p>
            <a:r>
              <a:rPr lang="en-GB" dirty="0"/>
              <a:t>P</a:t>
            </a:r>
            <a:r>
              <a:rPr lang="en-AT" dirty="0"/>
              <a:t>ython2/3 code on </a:t>
            </a:r>
            <a:r>
              <a:rPr lang="en-AT" dirty="0">
                <a:hlinkClick r:id="rId3"/>
              </a:rPr>
              <a:t>GitHub</a:t>
            </a:r>
            <a:endParaRPr lang="en-AT" dirty="0"/>
          </a:p>
          <a:p>
            <a:endParaRPr lang="en-AT" dirty="0"/>
          </a:p>
          <a:p>
            <a:endParaRPr lang="en-AT" dirty="0"/>
          </a:p>
          <a:p>
            <a:endParaRPr lang="en-AT" sz="1800" dirty="0"/>
          </a:p>
          <a:p>
            <a:endParaRPr lang="en-AT" sz="1800" dirty="0"/>
          </a:p>
          <a:p>
            <a:endParaRPr lang="en-AT" sz="1800" dirty="0"/>
          </a:p>
          <a:p>
            <a:endParaRPr lang="en-AT" dirty="0"/>
          </a:p>
          <a:p>
            <a:r>
              <a:rPr lang="en-AT" dirty="0"/>
              <a:t>Main aim: Minimal dependencies, very </a:t>
            </a:r>
            <a:r>
              <a:rPr lang="en-AT" i="1" dirty="0">
                <a:solidFill>
                  <a:srgbClr val="C00000"/>
                </a:solidFill>
              </a:rPr>
              <a:t>very</a:t>
            </a:r>
            <a:r>
              <a:rPr lang="en-AT" dirty="0"/>
              <a:t> short get-go time for the users</a:t>
            </a:r>
          </a:p>
        </p:txBody>
      </p:sp>
      <p:sp>
        <p:nvSpPr>
          <p:cNvPr id="9" name="Moon 8">
            <a:extLst>
              <a:ext uri="{FF2B5EF4-FFF2-40B4-BE49-F238E27FC236}">
                <a16:creationId xmlns:a16="http://schemas.microsoft.com/office/drawing/2014/main" id="{772CB05E-0AF2-8044-A7BA-15FA904CC25B}"/>
              </a:ext>
            </a:extLst>
          </p:cNvPr>
          <p:cNvSpPr/>
          <p:nvPr/>
        </p:nvSpPr>
        <p:spPr>
          <a:xfrm rot="5400000">
            <a:off x="8421529" y="2563166"/>
            <a:ext cx="562111" cy="6392582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A572DBF-B3CC-D14D-9264-E597C0B2227B}"/>
              </a:ext>
            </a:extLst>
          </p:cNvPr>
          <p:cNvSpPr/>
          <p:nvPr/>
        </p:nvSpPr>
        <p:spPr>
          <a:xfrm>
            <a:off x="5506292" y="2496591"/>
            <a:ext cx="6392584" cy="3178587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566557-D631-464C-8D33-C77E8623B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Boosted information trees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E7C9BB-04D1-3744-863C-3FE0F3EF4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146A370-A06A-FF46-845B-84B4B3749E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500F09-2D0B-B34C-8C2F-FC5934982D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8983"/>
          <a:stretch/>
        </p:blipFill>
        <p:spPr>
          <a:xfrm>
            <a:off x="5556305" y="2524302"/>
            <a:ext cx="6136931" cy="30463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18FE28-9B9D-9B4E-B2C8-D66BEF0DD4E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315" y="3588066"/>
            <a:ext cx="4036411" cy="236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33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Moon 34">
            <a:extLst>
              <a:ext uri="{FF2B5EF4-FFF2-40B4-BE49-F238E27FC236}">
                <a16:creationId xmlns:a16="http://schemas.microsoft.com/office/drawing/2014/main" id="{933D1099-B031-DD41-8ED3-06F5452591BD}"/>
              </a:ext>
            </a:extLst>
          </p:cNvPr>
          <p:cNvSpPr/>
          <p:nvPr/>
        </p:nvSpPr>
        <p:spPr>
          <a:xfrm rot="5400000">
            <a:off x="4039417" y="2153250"/>
            <a:ext cx="562111" cy="9056854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oon 19">
            <a:extLst>
              <a:ext uri="{FF2B5EF4-FFF2-40B4-BE49-F238E27FC236}">
                <a16:creationId xmlns:a16="http://schemas.microsoft.com/office/drawing/2014/main" id="{96D0B8B9-C5E9-2845-9D51-E40388473288}"/>
              </a:ext>
            </a:extLst>
          </p:cNvPr>
          <p:cNvSpPr/>
          <p:nvPr/>
        </p:nvSpPr>
        <p:spPr>
          <a:xfrm rot="5400000">
            <a:off x="10222973" y="5199433"/>
            <a:ext cx="562111" cy="2928506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0FA1B00-9225-E94C-9A0F-03C5E5CA0097}"/>
              </a:ext>
            </a:extLst>
          </p:cNvPr>
          <p:cNvSpPr/>
          <p:nvPr/>
        </p:nvSpPr>
        <p:spPr>
          <a:xfrm>
            <a:off x="132119" y="1470935"/>
            <a:ext cx="8632611" cy="5129125"/>
          </a:xfrm>
          <a:prstGeom prst="roundRect">
            <a:avLst>
              <a:gd name="adj" fmla="val 2435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0D2FFA3F-A56D-8E42-9B2E-96A2DBC7BA65}"/>
              </a:ext>
            </a:extLst>
          </p:cNvPr>
          <p:cNvSpPr/>
          <p:nvPr/>
        </p:nvSpPr>
        <p:spPr>
          <a:xfrm>
            <a:off x="8933070" y="1100449"/>
            <a:ext cx="2928505" cy="5506829"/>
          </a:xfrm>
          <a:prstGeom prst="roundRect">
            <a:avLst>
              <a:gd name="adj" fmla="val 3720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ABC413-CB2B-F841-9AFA-E95CAD710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Boosted information trees: TOY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F14A5-B953-6347-9EE4-A2F29664D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Let’s fit to </a:t>
            </a:r>
            <a:r>
              <a:rPr lang="en-AT" dirty="0">
                <a:solidFill>
                  <a:srgbClr val="C00000"/>
                </a:solidFill>
              </a:rPr>
              <a:t>analytically tractable </a:t>
            </a:r>
            <a:r>
              <a:rPr lang="en-AT" dirty="0"/>
              <a:t>models!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1F733A-191A-004E-8454-20942526B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981" y="6637867"/>
            <a:ext cx="811019" cy="251788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4A8AE86-AE7E-2547-8780-14A84CFF5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85" y="1692875"/>
            <a:ext cx="2609085" cy="248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ECFB1313-A80E-B746-B9C3-455CB7AA6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278" y="1650958"/>
            <a:ext cx="2686522" cy="255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88DAFD37-BA00-2749-82AB-4ABD0E3A4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727" y="1664679"/>
            <a:ext cx="2638715" cy="251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F83C06CA-296E-E041-91CA-1E3CB8903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04" y="4018772"/>
            <a:ext cx="2596498" cy="247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3AD6953C-78E4-0B4B-8E57-7EC287BE4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123" y="4039919"/>
            <a:ext cx="2651677" cy="25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E4B48E84-8F0F-1A47-B92A-2183E08EB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983" y="4018772"/>
            <a:ext cx="2638715" cy="251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>
            <a:extLst>
              <a:ext uri="{FF2B5EF4-FFF2-40B4-BE49-F238E27FC236}">
                <a16:creationId xmlns:a16="http://schemas.microsoft.com/office/drawing/2014/main" id="{9640BA6D-EF2B-7447-8535-97E9E7E7A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564" y="1439278"/>
            <a:ext cx="2596499" cy="24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>
            <a:extLst>
              <a:ext uri="{FF2B5EF4-FFF2-40B4-BE49-F238E27FC236}">
                <a16:creationId xmlns:a16="http://schemas.microsoft.com/office/drawing/2014/main" id="{A2AB2E20-4D23-2944-9AE0-4ECE15FC2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684" y="4121631"/>
            <a:ext cx="2564642" cy="244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5DBE8F-FC61-0C45-A2EE-98675BE41A01}"/>
              </a:ext>
            </a:extLst>
          </p:cNvPr>
          <p:cNvSpPr txBox="1"/>
          <p:nvPr/>
        </p:nvSpPr>
        <p:spPr>
          <a:xfrm>
            <a:off x="9511502" y="1174163"/>
            <a:ext cx="1771639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C00000"/>
                </a:solidFill>
              </a:rPr>
              <a:t>“Gaussian mean”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19437F-C2C4-BD42-A384-D485ED36A654}"/>
              </a:ext>
            </a:extLst>
          </p:cNvPr>
          <p:cNvSpPr txBox="1"/>
          <p:nvPr/>
        </p:nvSpPr>
        <p:spPr>
          <a:xfrm>
            <a:off x="9498677" y="3792661"/>
            <a:ext cx="1797288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C00000"/>
                </a:solidFill>
              </a:rPr>
              <a:t>“Gaussian width”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DA9520-0178-A943-BE41-A1C5A988B7E4}"/>
              </a:ext>
            </a:extLst>
          </p:cNvPr>
          <p:cNvSpPr txBox="1"/>
          <p:nvPr/>
        </p:nvSpPr>
        <p:spPr>
          <a:xfrm>
            <a:off x="911902" y="3472083"/>
            <a:ext cx="1382110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p(x|𝛉) ∝ e</a:t>
            </a:r>
            <a:r>
              <a:rPr lang="en-GB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-𝛉x</a:t>
            </a:r>
            <a:endParaRPr lang="en-AT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4E53145-C798-F244-BB6D-00805D055F85}"/>
              </a:ext>
            </a:extLst>
          </p:cNvPr>
          <p:cNvSpPr txBox="1"/>
          <p:nvPr/>
        </p:nvSpPr>
        <p:spPr>
          <a:xfrm>
            <a:off x="896387" y="5814142"/>
            <a:ext cx="1309974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p(x|𝛉) ∝ x</a:t>
            </a:r>
            <a:r>
              <a:rPr lang="en-GB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-𝛉</a:t>
            </a:r>
            <a:endParaRPr lang="en-AT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AE9C81-C437-7842-B449-4BBCDAF2B91A}"/>
              </a:ext>
            </a:extLst>
          </p:cNvPr>
          <p:cNvSpPr txBox="1"/>
          <p:nvPr/>
        </p:nvSpPr>
        <p:spPr>
          <a:xfrm>
            <a:off x="4460700" y="1940993"/>
            <a:ext cx="976549" cy="307777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t(x|𝛉) ∝ -x</a:t>
            </a:r>
            <a:endParaRPr lang="en-A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42F61C8-8F27-2041-AECB-38FD5AFDC113}"/>
              </a:ext>
            </a:extLst>
          </p:cNvPr>
          <p:cNvSpPr txBox="1"/>
          <p:nvPr/>
        </p:nvSpPr>
        <p:spPr>
          <a:xfrm>
            <a:off x="3522456" y="5814142"/>
            <a:ext cx="1308371" cy="307777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t(x|𝛉) ∝ -log(x)</a:t>
            </a:r>
            <a:endParaRPr lang="en-A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29F485-D0F8-0045-B8E7-1F7E099AAA83}"/>
              </a:ext>
            </a:extLst>
          </p:cNvPr>
          <p:cNvSpPr txBox="1"/>
          <p:nvPr/>
        </p:nvSpPr>
        <p:spPr>
          <a:xfrm>
            <a:off x="7066875" y="5814142"/>
            <a:ext cx="1309974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p(x|𝛉) ∝ x</a:t>
            </a:r>
            <a:r>
              <a:rPr lang="en-GB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-𝛉</a:t>
            </a:r>
            <a:endParaRPr lang="en-AT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FBA85CD-36BA-FE42-9A95-2FE1A9FE197B}"/>
              </a:ext>
            </a:extLst>
          </p:cNvPr>
          <p:cNvSpPr txBox="1"/>
          <p:nvPr/>
        </p:nvSpPr>
        <p:spPr>
          <a:xfrm>
            <a:off x="7031642" y="3490022"/>
            <a:ext cx="1382110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p(x|𝛉) ∝ e</a:t>
            </a:r>
            <a:r>
              <a:rPr lang="en-GB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-𝛉x</a:t>
            </a:r>
            <a:endParaRPr lang="en-AT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663D70-02B9-E74E-B3F7-5A12D4062641}"/>
              </a:ext>
            </a:extLst>
          </p:cNvPr>
          <p:cNvSpPr txBox="1"/>
          <p:nvPr/>
        </p:nvSpPr>
        <p:spPr>
          <a:xfrm>
            <a:off x="1338187" y="1468798"/>
            <a:ext cx="1205779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x ~ p(x|𝛉)</a:t>
            </a:r>
            <a:r>
              <a:rPr lang="en-AT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42322A-0077-BB43-8392-306C012AD731}"/>
              </a:ext>
            </a:extLst>
          </p:cNvPr>
          <p:cNvSpPr txBox="1"/>
          <p:nvPr/>
        </p:nvSpPr>
        <p:spPr>
          <a:xfrm>
            <a:off x="3157626" y="1459647"/>
            <a:ext cx="2871492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Learnt score vs. theory (red)</a:t>
            </a:r>
            <a:endParaRPr lang="en-AT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30D11F2-4E9E-4341-A108-6CE51F5FBCA8}"/>
              </a:ext>
            </a:extLst>
          </p:cNvPr>
          <p:cNvSpPr txBox="1"/>
          <p:nvPr/>
        </p:nvSpPr>
        <p:spPr>
          <a:xfrm>
            <a:off x="6192993" y="1480882"/>
            <a:ext cx="2258311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Train/test for classifier</a:t>
            </a:r>
            <a:endParaRPr lang="en-AT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275800-097B-2A44-9CF8-65028B51E053}"/>
              </a:ext>
            </a:extLst>
          </p:cNvPr>
          <p:cNvSpPr txBox="1"/>
          <p:nvPr/>
        </p:nvSpPr>
        <p:spPr>
          <a:xfrm rot="16200000">
            <a:off x="-614930" y="2768676"/>
            <a:ext cx="1923925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C00000"/>
                </a:solidFill>
              </a:rPr>
              <a:t>Exponential model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1B04C7-619C-904E-A11B-6629EFE3738F}"/>
              </a:ext>
            </a:extLst>
          </p:cNvPr>
          <p:cNvSpPr txBox="1"/>
          <p:nvPr/>
        </p:nvSpPr>
        <p:spPr>
          <a:xfrm rot="16200000">
            <a:off x="-544813" y="5110809"/>
            <a:ext cx="1796518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P</a:t>
            </a:r>
            <a:r>
              <a:rPr lang="en-AT" dirty="0">
                <a:solidFill>
                  <a:srgbClr val="C00000"/>
                </a:solidFill>
              </a:rPr>
              <a:t>ower-law model</a:t>
            </a:r>
          </a:p>
        </p:txBody>
      </p:sp>
    </p:spTree>
    <p:extLst>
      <p:ext uri="{BB962C8B-B14F-4D97-AF65-F5344CB8AC3E}">
        <p14:creationId xmlns:p14="http://schemas.microsoft.com/office/powerpoint/2010/main" val="814772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oon 8">
            <a:extLst>
              <a:ext uri="{FF2B5EF4-FFF2-40B4-BE49-F238E27FC236}">
                <a16:creationId xmlns:a16="http://schemas.microsoft.com/office/drawing/2014/main" id="{A3D68B04-0248-604E-949E-153F5B086EF2}"/>
              </a:ext>
            </a:extLst>
          </p:cNvPr>
          <p:cNvSpPr/>
          <p:nvPr/>
        </p:nvSpPr>
        <p:spPr>
          <a:xfrm rot="5400000">
            <a:off x="5339591" y="3456803"/>
            <a:ext cx="562111" cy="5673688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2734E9E-0601-5B40-B1B0-2865FE79DC54}"/>
              </a:ext>
            </a:extLst>
          </p:cNvPr>
          <p:cNvSpPr/>
          <p:nvPr/>
        </p:nvSpPr>
        <p:spPr>
          <a:xfrm>
            <a:off x="2677100" y="1100450"/>
            <a:ext cx="5673686" cy="5071240"/>
          </a:xfrm>
          <a:prstGeom prst="roundRect">
            <a:avLst>
              <a:gd name="adj" fmla="val 3720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0F8E88-2134-0D4A-9AB2-AA591EEBC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2D exponential toy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683EA75-E8BC-564B-9D48-04FCC97F9F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95509" y="1255302"/>
            <a:ext cx="4682399" cy="490537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E4CEF2-4C98-0A41-953B-2DE371077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69F19F-D790-4846-BC24-3465CB2C61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98F88-BD32-1145-AF82-7D8E89AF33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C4E480-B131-834D-A3B6-1912E6ECAD8C}"/>
              </a:ext>
            </a:extLst>
          </p:cNvPr>
          <p:cNvSpPr txBox="1"/>
          <p:nvPr/>
        </p:nvSpPr>
        <p:spPr>
          <a:xfrm>
            <a:off x="8564193" y="5739649"/>
            <a:ext cx="2177199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Link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] to animated gif</a:t>
            </a:r>
          </a:p>
        </p:txBody>
      </p:sp>
    </p:spTree>
    <p:extLst>
      <p:ext uri="{BB962C8B-B14F-4D97-AF65-F5344CB8AC3E}">
        <p14:creationId xmlns:p14="http://schemas.microsoft.com/office/powerpoint/2010/main" val="3361565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Moon 44">
            <a:extLst>
              <a:ext uri="{FF2B5EF4-FFF2-40B4-BE49-F238E27FC236}">
                <a16:creationId xmlns:a16="http://schemas.microsoft.com/office/drawing/2014/main" id="{5AFA2655-21CE-A64A-AE2C-D9A4E099FE92}"/>
              </a:ext>
            </a:extLst>
          </p:cNvPr>
          <p:cNvSpPr/>
          <p:nvPr/>
        </p:nvSpPr>
        <p:spPr>
          <a:xfrm rot="5400000">
            <a:off x="7910777" y="5170997"/>
            <a:ext cx="562111" cy="3099072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Moon 43">
            <a:extLst>
              <a:ext uri="{FF2B5EF4-FFF2-40B4-BE49-F238E27FC236}">
                <a16:creationId xmlns:a16="http://schemas.microsoft.com/office/drawing/2014/main" id="{29944B69-301F-314E-9C66-F69B8479BE2D}"/>
              </a:ext>
            </a:extLst>
          </p:cNvPr>
          <p:cNvSpPr/>
          <p:nvPr/>
        </p:nvSpPr>
        <p:spPr>
          <a:xfrm rot="5400000">
            <a:off x="4928514" y="3400543"/>
            <a:ext cx="562111" cy="3099072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Moon 42">
            <a:extLst>
              <a:ext uri="{FF2B5EF4-FFF2-40B4-BE49-F238E27FC236}">
                <a16:creationId xmlns:a16="http://schemas.microsoft.com/office/drawing/2014/main" id="{F7B374EA-A829-144F-A3E4-AED22DB368F3}"/>
              </a:ext>
            </a:extLst>
          </p:cNvPr>
          <p:cNvSpPr/>
          <p:nvPr/>
        </p:nvSpPr>
        <p:spPr>
          <a:xfrm rot="5400000">
            <a:off x="1761753" y="2784448"/>
            <a:ext cx="562111" cy="3099072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Moon 34">
            <a:extLst>
              <a:ext uri="{FF2B5EF4-FFF2-40B4-BE49-F238E27FC236}">
                <a16:creationId xmlns:a16="http://schemas.microsoft.com/office/drawing/2014/main" id="{E5DBE36D-AA17-D548-99C1-2F84C39BFB13}"/>
              </a:ext>
            </a:extLst>
          </p:cNvPr>
          <p:cNvSpPr/>
          <p:nvPr/>
        </p:nvSpPr>
        <p:spPr>
          <a:xfrm rot="5400000">
            <a:off x="2244243" y="4628131"/>
            <a:ext cx="562111" cy="4264508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0072591D-9B3B-AB47-8CD9-FFD4CADB28A2}"/>
              </a:ext>
            </a:extLst>
          </p:cNvPr>
          <p:cNvSpPr/>
          <p:nvPr/>
        </p:nvSpPr>
        <p:spPr>
          <a:xfrm>
            <a:off x="6777815" y="3950165"/>
            <a:ext cx="2956414" cy="2676832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FCC6BA6D-A013-FB45-AAEE-A865470D3785}"/>
              </a:ext>
            </a:extLst>
          </p:cNvPr>
          <p:cNvSpPr/>
          <p:nvPr/>
        </p:nvSpPr>
        <p:spPr>
          <a:xfrm>
            <a:off x="3706623" y="2211339"/>
            <a:ext cx="2956414" cy="2676832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3091F966-57B9-E54E-9D44-0695ACFAD404}"/>
              </a:ext>
            </a:extLst>
          </p:cNvPr>
          <p:cNvSpPr/>
          <p:nvPr/>
        </p:nvSpPr>
        <p:spPr>
          <a:xfrm>
            <a:off x="402234" y="1344491"/>
            <a:ext cx="3190112" cy="2920126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B5AED23C-F184-794D-A6F8-917EE87B0D92}"/>
              </a:ext>
            </a:extLst>
          </p:cNvPr>
          <p:cNvSpPr/>
          <p:nvPr/>
        </p:nvSpPr>
        <p:spPr>
          <a:xfrm>
            <a:off x="402234" y="5014001"/>
            <a:ext cx="4182575" cy="1650144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EB7DE0-EC58-CF47-B0C4-18F251D35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Boosting a simple </a:t>
            </a:r>
            <a:r>
              <a:rPr lang="en-US" i="1" dirty="0"/>
              <a:t>Real</a:t>
            </a:r>
            <a:r>
              <a:rPr lang="en-US" dirty="0"/>
              <a:t> problem</a:t>
            </a: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40F460-EF4A-9F4C-A305-AAE933E7D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6D2C8E-84D5-6649-8F0A-1BB2968B0E9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CDD4BCE-C110-364D-A15B-27E2595EA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4" y="1352551"/>
            <a:ext cx="2968730" cy="282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E82C99-F235-E542-86B0-2B7D0A9669F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79" t="6736" r="45971" b="63552"/>
          <a:stretch/>
        </p:blipFill>
        <p:spPr>
          <a:xfrm>
            <a:off x="2775554" y="5439357"/>
            <a:ext cx="1581633" cy="12179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58B2BB-86FD-DA48-B5F3-1D23D2BC65CA}"/>
              </a:ext>
            </a:extLst>
          </p:cNvPr>
          <p:cNvSpPr txBox="1"/>
          <p:nvPr/>
        </p:nvSpPr>
        <p:spPr>
          <a:xfrm rot="16200000">
            <a:off x="-225277" y="2580426"/>
            <a:ext cx="1624355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xpected score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FC8ABE-95DF-2D4B-A26A-EA46ED9CC5C5}"/>
              </a:ext>
            </a:extLst>
          </p:cNvPr>
          <p:cNvSpPr txBox="1"/>
          <p:nvPr/>
        </p:nvSpPr>
        <p:spPr>
          <a:xfrm>
            <a:off x="402235" y="968432"/>
            <a:ext cx="3029676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the beginning of training: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F93931-7987-E84F-9477-ED408E14B163}"/>
              </a:ext>
            </a:extLst>
          </p:cNvPr>
          <p:cNvSpPr txBox="1"/>
          <p:nvPr/>
        </p:nvSpPr>
        <p:spPr>
          <a:xfrm>
            <a:off x="3676322" y="1788668"/>
            <a:ext cx="2986715" cy="26161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“Remaining” score in the dataset during boosting</a:t>
            </a:r>
            <a:endParaRPr lang="en-AT" sz="11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4727CA-F972-1244-AF2C-B460684E18DD}"/>
              </a:ext>
            </a:extLst>
          </p:cNvPr>
          <p:cNvSpPr txBox="1"/>
          <p:nvPr/>
        </p:nvSpPr>
        <p:spPr>
          <a:xfrm>
            <a:off x="3689645" y="1957955"/>
            <a:ext cx="3169458" cy="26161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rgbClr val="5AB152"/>
                </a:solidFill>
              </a:rPr>
              <a:t>“what we already learnt”, i.e. current BIT prediction</a:t>
            </a:r>
            <a:endParaRPr lang="en-AT" sz="1100" dirty="0">
              <a:solidFill>
                <a:srgbClr val="5AB15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182E62-FCC6-AC44-830D-1655F631C84F}"/>
              </a:ext>
            </a:extLst>
          </p:cNvPr>
          <p:cNvSpPr txBox="1"/>
          <p:nvPr/>
        </p:nvSpPr>
        <p:spPr>
          <a:xfrm rot="16200000">
            <a:off x="1763002" y="2554417"/>
            <a:ext cx="1156086" cy="430887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Cut with optimal</a:t>
            </a:r>
            <a:br>
              <a:rPr lang="en-US" sz="1100" dirty="0">
                <a:solidFill>
                  <a:srgbClr val="FF0000"/>
                </a:solidFill>
              </a:rPr>
            </a:br>
            <a:r>
              <a:rPr lang="en-US" sz="1100" dirty="0">
                <a:solidFill>
                  <a:srgbClr val="FF0000"/>
                </a:solidFill>
              </a:rPr>
              <a:t> Information gain</a:t>
            </a:r>
            <a:endParaRPr lang="en-AT" sz="1100" dirty="0">
              <a:solidFill>
                <a:srgbClr val="FF0000"/>
              </a:solidFill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34DAB887-50A9-044C-8D3D-8F8543F81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668" y="2221946"/>
            <a:ext cx="2778324" cy="264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ADBA006-AEAC-7443-8352-9BBDACE1DADC}"/>
              </a:ext>
            </a:extLst>
          </p:cNvPr>
          <p:cNvCxnSpPr/>
          <p:nvPr/>
        </p:nvCxnSpPr>
        <p:spPr>
          <a:xfrm flipV="1">
            <a:off x="4789008" y="3441222"/>
            <a:ext cx="0" cy="468269"/>
          </a:xfrm>
          <a:prstGeom prst="straightConnector1">
            <a:avLst/>
          </a:prstGeom>
          <a:ln w="25400">
            <a:solidFill>
              <a:srgbClr val="5AB1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1C7BD4A-65FB-A548-ABCF-A85C2D369DDE}"/>
              </a:ext>
            </a:extLst>
          </p:cNvPr>
          <p:cNvCxnSpPr>
            <a:cxnSpLocks/>
          </p:cNvCxnSpPr>
          <p:nvPr/>
        </p:nvCxnSpPr>
        <p:spPr>
          <a:xfrm>
            <a:off x="4909236" y="3755538"/>
            <a:ext cx="0" cy="38015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D9EF33-9CED-584C-BB7B-92235382AA8F}"/>
              </a:ext>
            </a:extLst>
          </p:cNvPr>
          <p:cNvSpPr txBox="1"/>
          <p:nvPr/>
        </p:nvSpPr>
        <p:spPr>
          <a:xfrm>
            <a:off x="6642297" y="2592377"/>
            <a:ext cx="2058576" cy="26161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“Remaining” score in the dataset</a:t>
            </a:r>
            <a:endParaRPr lang="en-AT" sz="110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4D097C-083C-BF4C-A05E-BD0A76B96A5B}"/>
              </a:ext>
            </a:extLst>
          </p:cNvPr>
          <p:cNvSpPr txBox="1"/>
          <p:nvPr/>
        </p:nvSpPr>
        <p:spPr>
          <a:xfrm>
            <a:off x="6642297" y="2737037"/>
            <a:ext cx="1611339" cy="26161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rgbClr val="5AB152"/>
                </a:solidFill>
              </a:rPr>
              <a:t>“what we already learnt”</a:t>
            </a:r>
            <a:endParaRPr lang="en-AT" sz="1100" dirty="0">
              <a:solidFill>
                <a:srgbClr val="5AB15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E618B4-F27D-6645-BD0A-F59DDDF6A345}"/>
              </a:ext>
            </a:extLst>
          </p:cNvPr>
          <p:cNvSpPr txBox="1"/>
          <p:nvPr/>
        </p:nvSpPr>
        <p:spPr>
          <a:xfrm>
            <a:off x="6710408" y="2942093"/>
            <a:ext cx="4833183" cy="92333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During the boosting phase, the </a:t>
            </a:r>
            <a:b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AT" dirty="0">
                <a:solidFill>
                  <a:srgbClr val="5AB152"/>
                </a:solidFill>
              </a:rPr>
              <a:t>BIT-predicted score 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approaches the training score</a:t>
            </a:r>
            <a:b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while the remainder in the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9FB17C-3C37-9841-992F-A58E72F22313}"/>
              </a:ext>
            </a:extLst>
          </p:cNvPr>
          <p:cNvSpPr txBox="1"/>
          <p:nvPr/>
        </p:nvSpPr>
        <p:spPr>
          <a:xfrm>
            <a:off x="3735295" y="1480305"/>
            <a:ext cx="955711" cy="26161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Starting point</a:t>
            </a:r>
            <a:endParaRPr lang="en-AT" sz="1100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C94351-FCC6-874A-A136-41F6A5E6F72C}"/>
              </a:ext>
            </a:extLst>
          </p:cNvPr>
          <p:cNvSpPr txBox="1"/>
          <p:nvPr/>
        </p:nvSpPr>
        <p:spPr>
          <a:xfrm>
            <a:off x="3709373" y="1644008"/>
            <a:ext cx="885179" cy="26161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rgbClr val="0820FF"/>
                </a:solidFill>
              </a:rPr>
              <a:t>Test dataset</a:t>
            </a:r>
            <a:endParaRPr lang="en-AT" sz="1100" dirty="0">
              <a:solidFill>
                <a:srgbClr val="0820FF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DFA27C6-2791-484D-AD06-2B1393BE77E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9748" r="74018" b="40688"/>
          <a:stretch/>
        </p:blipFill>
        <p:spPr>
          <a:xfrm>
            <a:off x="97508" y="5434981"/>
            <a:ext cx="2778325" cy="126716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A3486AA-1063-834A-A058-AA73D1626D97}"/>
              </a:ext>
            </a:extLst>
          </p:cNvPr>
          <p:cNvSpPr txBox="1"/>
          <p:nvPr/>
        </p:nvSpPr>
        <p:spPr>
          <a:xfrm>
            <a:off x="493273" y="5110240"/>
            <a:ext cx="1455848" cy="307777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EFT modification: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BDBE10-6870-5E41-A2D9-23B6345EA758}"/>
              </a:ext>
            </a:extLst>
          </p:cNvPr>
          <p:cNvSpPr txBox="1"/>
          <p:nvPr/>
        </p:nvSpPr>
        <p:spPr>
          <a:xfrm>
            <a:off x="2910067" y="5014001"/>
            <a:ext cx="1412886" cy="52322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en-A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raining process </a:t>
            </a:r>
            <a:br>
              <a:rPr lang="en-A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A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(representative)</a:t>
            </a:r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9D463534-8C7C-9540-9349-6448D2FA3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647" y="4026787"/>
            <a:ext cx="2651906" cy="252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035B68EE-FC2A-3E4A-8095-26B30496C5DD}"/>
              </a:ext>
            </a:extLst>
          </p:cNvPr>
          <p:cNvSpPr txBox="1"/>
          <p:nvPr/>
        </p:nvSpPr>
        <p:spPr>
          <a:xfrm>
            <a:off x="9907249" y="4458285"/>
            <a:ext cx="1977304" cy="1754326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the end, the BIT correctly </a:t>
            </a:r>
            <a:r>
              <a:rPr lang="en-AT" dirty="0">
                <a:solidFill>
                  <a:srgbClr val="5AB152"/>
                </a:solidFill>
              </a:rPr>
              <a:t>predicts</a:t>
            </a:r>
            <a:br>
              <a:rPr lang="en-AT" dirty="0">
                <a:solidFill>
                  <a:srgbClr val="5AB152"/>
                </a:solidFill>
              </a:rPr>
            </a:br>
            <a:r>
              <a:rPr lang="en-AT" dirty="0">
                <a:solidFill>
                  <a:srgbClr val="5AB152"/>
                </a:solidFill>
              </a:rPr>
              <a:t>the training score 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the score in the </a:t>
            </a:r>
            <a:r>
              <a:rPr lang="en-AT" dirty="0">
                <a:solidFill>
                  <a:srgbClr val="C00000"/>
                </a:solidFill>
              </a:rPr>
              <a:t>weighted data</a:t>
            </a:r>
            <a:br>
              <a:rPr lang="en-AT" dirty="0">
                <a:solidFill>
                  <a:srgbClr val="C00000"/>
                </a:solidFill>
              </a:rPr>
            </a:br>
            <a:r>
              <a:rPr lang="en-AT" dirty="0">
                <a:solidFill>
                  <a:srgbClr val="C00000"/>
                </a:solidFill>
              </a:rPr>
              <a:t>set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is zero. 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2604DBD-BDD9-4142-988B-A0C153AB5865}"/>
              </a:ext>
            </a:extLst>
          </p:cNvPr>
          <p:cNvCxnSpPr/>
          <p:nvPr/>
        </p:nvCxnSpPr>
        <p:spPr>
          <a:xfrm flipV="1">
            <a:off x="1844702" y="3343135"/>
            <a:ext cx="0" cy="468269"/>
          </a:xfrm>
          <a:prstGeom prst="straightConnector1">
            <a:avLst/>
          </a:prstGeom>
          <a:ln w="25400">
            <a:solidFill>
              <a:srgbClr val="5AB1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20903C3-A021-274A-B398-FD2470EE8DEE}"/>
              </a:ext>
            </a:extLst>
          </p:cNvPr>
          <p:cNvCxnSpPr>
            <a:cxnSpLocks/>
          </p:cNvCxnSpPr>
          <p:nvPr/>
        </p:nvCxnSpPr>
        <p:spPr>
          <a:xfrm>
            <a:off x="1580297" y="2366465"/>
            <a:ext cx="0" cy="38015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1E2D594-439D-2E42-A88F-8B0AB3CBFFB5}"/>
              </a:ext>
            </a:extLst>
          </p:cNvPr>
          <p:cNvCxnSpPr/>
          <p:nvPr/>
        </p:nvCxnSpPr>
        <p:spPr>
          <a:xfrm flipV="1">
            <a:off x="7861519" y="5143754"/>
            <a:ext cx="0" cy="468269"/>
          </a:xfrm>
          <a:prstGeom prst="straightConnector1">
            <a:avLst/>
          </a:prstGeom>
          <a:ln w="25400">
            <a:solidFill>
              <a:srgbClr val="5AB1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2E9D63B-4A65-604B-8DD0-9AF11DCA7D1D}"/>
              </a:ext>
            </a:extLst>
          </p:cNvPr>
          <p:cNvCxnSpPr>
            <a:cxnSpLocks/>
          </p:cNvCxnSpPr>
          <p:nvPr/>
        </p:nvCxnSpPr>
        <p:spPr>
          <a:xfrm>
            <a:off x="8048805" y="5793047"/>
            <a:ext cx="0" cy="38015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C8461B4-88E9-764E-BEA2-A17E14A7B339}"/>
              </a:ext>
            </a:extLst>
          </p:cNvPr>
          <p:cNvSpPr txBox="1"/>
          <p:nvPr/>
        </p:nvSpPr>
        <p:spPr>
          <a:xfrm>
            <a:off x="1396916" y="3353635"/>
            <a:ext cx="470000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5AB152"/>
                </a:solidFill>
              </a:rPr>
              <a:t>F</a:t>
            </a:r>
            <a:r>
              <a:rPr lang="en-AT" baseline="30000" dirty="0">
                <a:solidFill>
                  <a:srgbClr val="5AB152"/>
                </a:solidFill>
              </a:rPr>
              <a:t>(0)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1966CCB-CE0D-5A41-857B-0EF9312ECB63}"/>
              </a:ext>
            </a:extLst>
          </p:cNvPr>
          <p:cNvSpPr txBox="1"/>
          <p:nvPr/>
        </p:nvSpPr>
        <p:spPr>
          <a:xfrm>
            <a:off x="1396916" y="2724366"/>
            <a:ext cx="508474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f</a:t>
            </a:r>
            <a:r>
              <a:rPr lang="en-AT" dirty="0">
                <a:solidFill>
                  <a:srgbClr val="FF0000"/>
                </a:solidFill>
              </a:rPr>
              <a:t>(x)</a:t>
            </a:r>
            <a:endParaRPr lang="en-AT" baseline="30000" dirty="0">
              <a:solidFill>
                <a:srgbClr val="FF000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569DB2-0AC4-1E47-B5B1-B4BEB32CF40E}"/>
              </a:ext>
            </a:extLst>
          </p:cNvPr>
          <p:cNvSpPr txBox="1"/>
          <p:nvPr/>
        </p:nvSpPr>
        <p:spPr>
          <a:xfrm>
            <a:off x="5155252" y="3796064"/>
            <a:ext cx="1399742" cy="276999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f</a:t>
            </a:r>
            <a:r>
              <a:rPr lang="en-AT" sz="1200" dirty="0">
                <a:solidFill>
                  <a:srgbClr val="FF0000"/>
                </a:solidFill>
              </a:rPr>
              <a:t>(x) – ηΣ</a:t>
            </a:r>
            <a:r>
              <a:rPr lang="en-AT" sz="1200" baseline="-25000" dirty="0">
                <a:solidFill>
                  <a:srgbClr val="FF0000"/>
                </a:solidFill>
              </a:rPr>
              <a:t>b=1…4</a:t>
            </a:r>
            <a:r>
              <a:rPr lang="en-AT" sz="1200" dirty="0">
                <a:solidFill>
                  <a:srgbClr val="FF0000"/>
                </a:solidFill>
              </a:rPr>
              <a:t>F</a:t>
            </a:r>
            <a:r>
              <a:rPr lang="en-AT" sz="1200" baseline="30000" dirty="0">
                <a:solidFill>
                  <a:srgbClr val="FF0000"/>
                </a:solidFill>
              </a:rPr>
              <a:t>(b)</a:t>
            </a:r>
            <a:r>
              <a:rPr lang="en-AT" sz="1200" dirty="0">
                <a:solidFill>
                  <a:srgbClr val="FF0000"/>
                </a:solidFill>
              </a:rPr>
              <a:t>(x)</a:t>
            </a:r>
            <a:endParaRPr lang="en-AT" sz="1200" baseline="30000" dirty="0">
              <a:solidFill>
                <a:srgbClr val="FF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ADF3D47-DF3D-524E-9C37-C38E02D17949}"/>
              </a:ext>
            </a:extLst>
          </p:cNvPr>
          <p:cNvSpPr txBox="1"/>
          <p:nvPr/>
        </p:nvSpPr>
        <p:spPr>
          <a:xfrm>
            <a:off x="5155252" y="3460681"/>
            <a:ext cx="1079142" cy="276999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l-GR" sz="1200" dirty="0">
                <a:solidFill>
                  <a:srgbClr val="5AB152"/>
                </a:solidFill>
              </a:rPr>
              <a:t>ηΣ</a:t>
            </a:r>
            <a:r>
              <a:rPr lang="en-GB" sz="1200" baseline="-25000" dirty="0">
                <a:solidFill>
                  <a:srgbClr val="5AB152"/>
                </a:solidFill>
              </a:rPr>
              <a:t>b=1…4</a:t>
            </a:r>
            <a:r>
              <a:rPr lang="en-GB" sz="1200" dirty="0">
                <a:solidFill>
                  <a:srgbClr val="5AB152"/>
                </a:solidFill>
              </a:rPr>
              <a:t>F(b)(x)</a:t>
            </a:r>
            <a:endParaRPr lang="en-AT" sz="1200" dirty="0">
              <a:solidFill>
                <a:srgbClr val="5AB15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190885D-2A3A-464D-A030-AEA613D7BEB3}"/>
              </a:ext>
            </a:extLst>
          </p:cNvPr>
          <p:cNvSpPr txBox="1"/>
          <p:nvPr/>
        </p:nvSpPr>
        <p:spPr>
          <a:xfrm>
            <a:off x="8043819" y="5839073"/>
            <a:ext cx="1451038" cy="276999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f</a:t>
            </a:r>
            <a:r>
              <a:rPr lang="en-AT" sz="1200" dirty="0">
                <a:solidFill>
                  <a:srgbClr val="FF0000"/>
                </a:solidFill>
              </a:rPr>
              <a:t>(x) – ηΣ</a:t>
            </a:r>
            <a:r>
              <a:rPr lang="en-AT" sz="1200" baseline="-25000" dirty="0">
                <a:solidFill>
                  <a:srgbClr val="FF0000"/>
                </a:solidFill>
              </a:rPr>
              <a:t>b=1…47</a:t>
            </a:r>
            <a:r>
              <a:rPr lang="en-AT" sz="1200" dirty="0">
                <a:solidFill>
                  <a:srgbClr val="FF0000"/>
                </a:solidFill>
              </a:rPr>
              <a:t>F</a:t>
            </a:r>
            <a:r>
              <a:rPr lang="en-AT" sz="1200" baseline="30000" dirty="0">
                <a:solidFill>
                  <a:srgbClr val="FF0000"/>
                </a:solidFill>
              </a:rPr>
              <a:t>(b)</a:t>
            </a:r>
            <a:r>
              <a:rPr lang="en-AT" sz="1200" dirty="0">
                <a:solidFill>
                  <a:srgbClr val="FF0000"/>
                </a:solidFill>
              </a:rPr>
              <a:t>(x)</a:t>
            </a:r>
            <a:endParaRPr lang="en-AT" sz="1200" baseline="30000" dirty="0">
              <a:solidFill>
                <a:srgbClr val="FF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E1E8952-99A2-6349-95D8-D72D85537195}"/>
              </a:ext>
            </a:extLst>
          </p:cNvPr>
          <p:cNvSpPr txBox="1"/>
          <p:nvPr/>
        </p:nvSpPr>
        <p:spPr>
          <a:xfrm>
            <a:off x="8449378" y="5143714"/>
            <a:ext cx="1045479" cy="26161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l-GR" sz="1100" dirty="0">
                <a:solidFill>
                  <a:srgbClr val="5AB152"/>
                </a:solidFill>
              </a:rPr>
              <a:t>ηΣ</a:t>
            </a:r>
            <a:r>
              <a:rPr lang="en-GB" sz="1100" baseline="-25000" dirty="0">
                <a:solidFill>
                  <a:srgbClr val="5AB152"/>
                </a:solidFill>
              </a:rPr>
              <a:t>b=1…47</a:t>
            </a:r>
            <a:r>
              <a:rPr lang="en-GB" sz="1100" dirty="0">
                <a:solidFill>
                  <a:srgbClr val="5AB152"/>
                </a:solidFill>
              </a:rPr>
              <a:t>F(b)(x)</a:t>
            </a:r>
            <a:endParaRPr lang="en-AT" sz="1100" dirty="0">
              <a:solidFill>
                <a:srgbClr val="5AB1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57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oon 7">
            <a:extLst>
              <a:ext uri="{FF2B5EF4-FFF2-40B4-BE49-F238E27FC236}">
                <a16:creationId xmlns:a16="http://schemas.microsoft.com/office/drawing/2014/main" id="{3B7ED887-D352-A647-8967-89B17E9AE60B}"/>
              </a:ext>
            </a:extLst>
          </p:cNvPr>
          <p:cNvSpPr/>
          <p:nvPr/>
        </p:nvSpPr>
        <p:spPr>
          <a:xfrm rot="5400000">
            <a:off x="5339591" y="3456803"/>
            <a:ext cx="562111" cy="5673688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7555E8-319A-D84D-A592-CC169E61306C}"/>
              </a:ext>
            </a:extLst>
          </p:cNvPr>
          <p:cNvSpPr/>
          <p:nvPr/>
        </p:nvSpPr>
        <p:spPr>
          <a:xfrm>
            <a:off x="2677100" y="1100450"/>
            <a:ext cx="5673686" cy="5071240"/>
          </a:xfrm>
          <a:prstGeom prst="roundRect">
            <a:avLst>
              <a:gd name="adj" fmla="val 3720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2A7E77-1197-5F49-B050-A9021F684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Boosting a simple </a:t>
            </a:r>
            <a:r>
              <a:rPr lang="en-US" i="1" dirty="0"/>
              <a:t>Real</a:t>
            </a:r>
            <a:r>
              <a:rPr lang="en-US" dirty="0"/>
              <a:t> problem</a:t>
            </a: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9B894-BD5B-DD47-ACA8-8638FB1F3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BB943A-819A-3A4B-96C4-367F5791DF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03557BF-38E6-3247-8F99-4966D52EA7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08386DA-BF02-E04A-A438-E15440FEC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041" y="1197477"/>
            <a:ext cx="5000188" cy="475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827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BA225-480B-264B-B7EB-941C90DB4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Learning the sine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7EB09-2C73-6C45-8C18-FFBFED85A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pdf(x|𝛉) = 1/(2𝛑) + 𝛉 Sin(x)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3377DB-D4BD-C847-B61B-656C0E0BF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99F5AFE-8F55-6C40-8CAF-ABB1238F52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FF67382-F739-AD42-B245-C1F8B00015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05C5AE5-8897-4D47-84C6-AB2B422A5DCC}"/>
              </a:ext>
            </a:extLst>
          </p:cNvPr>
          <p:cNvGrpSpPr/>
          <p:nvPr/>
        </p:nvGrpSpPr>
        <p:grpSpPr>
          <a:xfrm>
            <a:off x="4683513" y="1460810"/>
            <a:ext cx="4995746" cy="4353411"/>
            <a:chOff x="3178098" y="1460810"/>
            <a:chExt cx="4995746" cy="4353411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532C41D4-8ECB-7A47-9C12-E110886B10F3}"/>
                </a:ext>
              </a:extLst>
            </p:cNvPr>
            <p:cNvSpPr/>
            <p:nvPr/>
          </p:nvSpPr>
          <p:spPr>
            <a:xfrm>
              <a:off x="3178098" y="1460810"/>
              <a:ext cx="4995746" cy="4353411"/>
            </a:xfrm>
            <a:prstGeom prst="roundRect">
              <a:avLst>
                <a:gd name="adj" fmla="val 3720"/>
              </a:avLst>
            </a:prstGeom>
            <a:solidFill>
              <a:srgbClr val="FEFFFE"/>
            </a:solidFill>
            <a:ln w="25400">
              <a:solidFill>
                <a:srgbClr val="5AB152"/>
              </a:solidFill>
            </a:ln>
          </p:spPr>
          <p:txBody>
            <a:bodyPr wrap="square" rtlCol="0" anchor="ctr">
              <a:noAutofit/>
            </a:bodyPr>
            <a:lstStyle/>
            <a:p>
              <a:pPr marL="285750" indent="-285750" algn="l">
                <a:buClr>
                  <a:srgbClr val="C00000"/>
                </a:buClr>
                <a:buFont typeface="Arial" panose="020B0604020202020204" pitchFamily="34" charset="0"/>
                <a:buChar char="•"/>
              </a:pPr>
              <a:endParaRPr lang="en-AT" dirty="0">
                <a:latin typeface="Corbel" panose="020B0503020204020204" pitchFamily="34" charset="0"/>
              </a:endParaRPr>
            </a:p>
          </p:txBody>
        </p:sp>
        <p:pic>
          <p:nvPicPr>
            <p:cNvPr id="5122" name="Picture 2">
              <a:extLst>
                <a:ext uri="{FF2B5EF4-FFF2-40B4-BE49-F238E27FC236}">
                  <a16:creationId xmlns:a16="http://schemas.microsoft.com/office/drawing/2014/main" id="{BD19E98E-BE79-674C-9D50-976EAD51FE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5201" y="1557773"/>
              <a:ext cx="4472878" cy="42564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87926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49F76-DACD-D944-A760-7966B84E9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64" y="1043778"/>
            <a:ext cx="11194472" cy="5814221"/>
          </a:xfrm>
        </p:spPr>
        <p:txBody>
          <a:bodyPr>
            <a:normAutofit/>
          </a:bodyPr>
          <a:lstStyle/>
          <a:p>
            <a:r>
              <a:rPr lang="en-GB" dirty="0"/>
              <a:t>If all weights (per-event scores) </a:t>
            </a:r>
            <a:r>
              <a:rPr lang="en-GB" dirty="0">
                <a:solidFill>
                  <a:srgbClr val="C00000"/>
                </a:solidFill>
              </a:rPr>
              <a:t>similar</a:t>
            </a:r>
            <a:r>
              <a:rPr lang="en-US" dirty="0"/>
              <a:t> → </a:t>
            </a:r>
            <a:r>
              <a:rPr lang="en-US" dirty="0">
                <a:solidFill>
                  <a:srgbClr val="C00000"/>
                </a:solidFill>
              </a:rPr>
              <a:t>overtraining mitigated</a:t>
            </a:r>
            <a:r>
              <a:rPr lang="en-US" dirty="0"/>
              <a:t>, because there is no sampling stochastics in the weight-derivative computation; each event enters with </a:t>
            </a:r>
            <a:r>
              <a:rPr lang="en-US" dirty="0">
                <a:solidFill>
                  <a:srgbClr val="C00000"/>
                </a:solidFill>
              </a:rPr>
              <a:t>both hypothesis</a:t>
            </a:r>
          </a:p>
          <a:p>
            <a:r>
              <a:rPr lang="en-US" dirty="0"/>
              <a:t>If weight variance is large, overtraining situation</a:t>
            </a:r>
            <a:br>
              <a:rPr lang="en-US" dirty="0"/>
            </a:br>
            <a:r>
              <a:rPr lang="en-US" dirty="0"/>
              <a:t>is similar to BDT case</a:t>
            </a:r>
          </a:p>
          <a:p>
            <a:endParaRPr lang="en-US" sz="1000" dirty="0"/>
          </a:p>
          <a:p>
            <a:r>
              <a:rPr lang="en-US" dirty="0"/>
              <a:t>Realistic SM-EFT examples show some weight variance,</a:t>
            </a:r>
            <a:br>
              <a:rPr lang="en-US" dirty="0"/>
            </a:br>
            <a:r>
              <a:rPr lang="en-US" dirty="0"/>
              <a:t>i.e., the discriminating information is in a subset</a:t>
            </a:r>
          </a:p>
          <a:p>
            <a:endParaRPr lang="en-US" sz="1050" dirty="0"/>
          </a:p>
          <a:p>
            <a:r>
              <a:rPr lang="en-US" dirty="0"/>
              <a:t>Currently </a:t>
            </a:r>
            <a:r>
              <a:rPr lang="en-US" dirty="0">
                <a:solidFill>
                  <a:srgbClr val="C00000"/>
                </a:solidFill>
              </a:rPr>
              <a:t>regularize</a:t>
            </a:r>
            <a:r>
              <a:rPr lang="en-US" dirty="0"/>
              <a:t> with </a:t>
            </a:r>
            <a:r>
              <a:rPr lang="en-US" dirty="0" err="1"/>
              <a:t>N</a:t>
            </a:r>
            <a:r>
              <a:rPr lang="en-US" baseline="-25000" dirty="0" err="1"/>
              <a:t>node,min</a:t>
            </a:r>
            <a:r>
              <a:rPr lang="en-US" dirty="0"/>
              <a:t>, but look at </a:t>
            </a:r>
            <a:br>
              <a:rPr lang="en-US" dirty="0"/>
            </a:br>
            <a:r>
              <a:rPr lang="en-US" dirty="0"/>
              <a:t>options involving the distribution of weights/derivatives</a:t>
            </a:r>
            <a:endParaRPr lang="en-AT" dirty="0"/>
          </a:p>
          <a:p>
            <a:endParaRPr lang="en-A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427DE5-7F79-4341-898E-4A5A7354D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Overtraining &amp; further tests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4FFF1-184D-4D40-9C3A-CC0AE9383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33E8D4D-07AC-8045-9E59-ECACCAA89D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16" name="Moon 15">
            <a:extLst>
              <a:ext uri="{FF2B5EF4-FFF2-40B4-BE49-F238E27FC236}">
                <a16:creationId xmlns:a16="http://schemas.microsoft.com/office/drawing/2014/main" id="{9262FAD3-BE19-594A-953B-AEC11DB26C27}"/>
              </a:ext>
            </a:extLst>
          </p:cNvPr>
          <p:cNvSpPr/>
          <p:nvPr/>
        </p:nvSpPr>
        <p:spPr>
          <a:xfrm rot="5400000">
            <a:off x="8937106" y="4195878"/>
            <a:ext cx="562111" cy="4754722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F05E03B-39F6-D748-BF57-6ADA8988A10B}"/>
              </a:ext>
            </a:extLst>
          </p:cNvPr>
          <p:cNvSpPr/>
          <p:nvPr/>
        </p:nvSpPr>
        <p:spPr>
          <a:xfrm>
            <a:off x="6840801" y="1976495"/>
            <a:ext cx="4754722" cy="4536392"/>
          </a:xfrm>
          <a:prstGeom prst="roundRect">
            <a:avLst>
              <a:gd name="adj" fmla="val 3137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3547E7-C3C2-A24A-AC8B-2FE2CB2BF91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0801" y="2061725"/>
            <a:ext cx="4549082" cy="999152"/>
          </a:xfrm>
          <a:prstGeom prst="rect">
            <a:avLst/>
          </a:prstGeom>
        </p:spPr>
      </p:pic>
      <p:sp>
        <p:nvSpPr>
          <p:cNvPr id="9" name="Right Brace 8">
            <a:extLst>
              <a:ext uri="{FF2B5EF4-FFF2-40B4-BE49-F238E27FC236}">
                <a16:creationId xmlns:a16="http://schemas.microsoft.com/office/drawing/2014/main" id="{BDE4A235-9AF6-C74A-B74A-F2A20B7BC649}"/>
              </a:ext>
            </a:extLst>
          </p:cNvPr>
          <p:cNvSpPr/>
          <p:nvPr/>
        </p:nvSpPr>
        <p:spPr>
          <a:xfrm rot="5400000">
            <a:off x="9522779" y="2739981"/>
            <a:ext cx="311073" cy="782193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2B354-8E1A-A245-973C-66CC8393A176}"/>
              </a:ext>
            </a:extLst>
          </p:cNvPr>
          <p:cNvSpPr txBox="1"/>
          <p:nvPr/>
        </p:nvSpPr>
        <p:spPr>
          <a:xfrm>
            <a:off x="8998322" y="3220260"/>
            <a:ext cx="1298753" cy="52322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solidFill>
                  <a:srgbClr val="C00000"/>
                </a:solidFill>
              </a:rPr>
              <a:t>Training</a:t>
            </a:r>
            <a:r>
              <a:rPr lang="en-AT" sz="1400" dirty="0">
                <a:solidFill>
                  <a:srgbClr val="C00000"/>
                </a:solidFill>
              </a:rPr>
              <a:t> or test</a:t>
            </a:r>
            <a:br>
              <a:rPr lang="en-AT" sz="1400" dirty="0">
                <a:solidFill>
                  <a:srgbClr val="C00000"/>
                </a:solidFill>
              </a:rPr>
            </a:br>
            <a:r>
              <a:rPr lang="en-AT" sz="1400" dirty="0">
                <a:solidFill>
                  <a:srgbClr val="C00000"/>
                </a:solidFill>
              </a:rPr>
              <a:t>dataset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3E7741BB-8F9E-234B-8CFA-3884823BD856}"/>
              </a:ext>
            </a:extLst>
          </p:cNvPr>
          <p:cNvSpPr/>
          <p:nvPr/>
        </p:nvSpPr>
        <p:spPr>
          <a:xfrm rot="5400000">
            <a:off x="10473256" y="2625742"/>
            <a:ext cx="311073" cy="1010671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36B579-466F-E94F-BFD7-ED4FD7D57B0E}"/>
              </a:ext>
            </a:extLst>
          </p:cNvPr>
          <p:cNvSpPr txBox="1"/>
          <p:nvPr/>
        </p:nvSpPr>
        <p:spPr>
          <a:xfrm>
            <a:off x="10204720" y="3216554"/>
            <a:ext cx="1061124" cy="52322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prediction</a:t>
            </a:r>
            <a:br>
              <a:rPr lang="en-US" sz="1400" dirty="0">
                <a:solidFill>
                  <a:srgbClr val="C00000"/>
                </a:solidFill>
              </a:rPr>
            </a:br>
            <a:r>
              <a:rPr lang="en-US" sz="1400" dirty="0">
                <a:solidFill>
                  <a:srgbClr val="C00000"/>
                </a:solidFill>
              </a:rPr>
              <a:t>up to tree b</a:t>
            </a:r>
            <a:endParaRPr lang="en-AT" sz="1400" dirty="0">
              <a:solidFill>
                <a:srgbClr val="C00000"/>
              </a:solidFill>
            </a:endParaRP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6122531B-E9A0-2447-B0BC-9B015A7ACFD2}"/>
              </a:ext>
            </a:extLst>
          </p:cNvPr>
          <p:cNvSpPr/>
          <p:nvPr/>
        </p:nvSpPr>
        <p:spPr>
          <a:xfrm rot="5400000">
            <a:off x="7573154" y="2694085"/>
            <a:ext cx="311073" cy="782193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647AF9-F543-B947-9C92-FD596871BB2A}"/>
              </a:ext>
            </a:extLst>
          </p:cNvPr>
          <p:cNvSpPr txBox="1"/>
          <p:nvPr/>
        </p:nvSpPr>
        <p:spPr>
          <a:xfrm>
            <a:off x="7019154" y="3155482"/>
            <a:ext cx="1466941" cy="52322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Training or test</a:t>
            </a:r>
            <a:br>
              <a:rPr lang="en-US" sz="1400" dirty="0">
                <a:solidFill>
                  <a:srgbClr val="C00000"/>
                </a:solidFill>
              </a:rPr>
            </a:br>
            <a:r>
              <a:rPr lang="en-US" sz="1400" dirty="0">
                <a:solidFill>
                  <a:srgbClr val="C00000"/>
                </a:solidFill>
              </a:rPr>
              <a:t>loss for validation</a:t>
            </a:r>
            <a:endParaRPr lang="en-AT" sz="1400" dirty="0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1D23DA-1EFB-994E-B7F2-E567A2951167}"/>
              </a:ext>
            </a:extLst>
          </p:cNvPr>
          <p:cNvSpPr txBox="1"/>
          <p:nvPr/>
        </p:nvSpPr>
        <p:spPr>
          <a:xfrm>
            <a:off x="10305662" y="5608260"/>
            <a:ext cx="1140953" cy="646331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rgbClr val="C00000"/>
                </a:solidFill>
              </a:rPr>
              <a:t>N</a:t>
            </a:r>
            <a:r>
              <a:rPr lang="en-AT" sz="1200" i="1" dirty="0">
                <a:solidFill>
                  <a:srgbClr val="C00000"/>
                </a:solidFill>
              </a:rPr>
              <a:t>o overtraining </a:t>
            </a:r>
            <a:br>
              <a:rPr lang="en-AT" sz="1200" i="1" dirty="0">
                <a:solidFill>
                  <a:srgbClr val="C00000"/>
                </a:solidFill>
              </a:rPr>
            </a:br>
            <a:r>
              <a:rPr lang="en-AT" sz="1200" i="1" dirty="0">
                <a:solidFill>
                  <a:srgbClr val="C00000"/>
                </a:solidFill>
              </a:rPr>
              <a:t>for small weight </a:t>
            </a:r>
            <a:br>
              <a:rPr lang="en-AT" sz="1200" i="1" dirty="0">
                <a:solidFill>
                  <a:srgbClr val="C00000"/>
                </a:solidFill>
              </a:rPr>
            </a:br>
            <a:r>
              <a:rPr lang="en-AT" sz="1200" i="1" dirty="0">
                <a:solidFill>
                  <a:srgbClr val="C00000"/>
                </a:solidFill>
              </a:rPr>
              <a:t>variance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7F0B7D-D100-6D4A-9D44-F9A45078B7E5}"/>
              </a:ext>
            </a:extLst>
          </p:cNvPr>
          <p:cNvSpPr txBox="1"/>
          <p:nvPr/>
        </p:nvSpPr>
        <p:spPr>
          <a:xfrm rot="16200000">
            <a:off x="6241890" y="4859626"/>
            <a:ext cx="2488374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egative loss (train/test)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552CD-3B39-6C48-BBB6-F0D1C82583D8}"/>
              </a:ext>
            </a:extLst>
          </p:cNvPr>
          <p:cNvSpPr txBox="1"/>
          <p:nvPr/>
        </p:nvSpPr>
        <p:spPr>
          <a:xfrm>
            <a:off x="9674359" y="6254591"/>
            <a:ext cx="394660" cy="276999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 =</a:t>
            </a:r>
            <a:endParaRPr lang="en-A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F4A1F06-DE0C-AB46-9B34-FE66019C5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624" y="4027141"/>
            <a:ext cx="2404130" cy="228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315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oon 11">
            <a:extLst>
              <a:ext uri="{FF2B5EF4-FFF2-40B4-BE49-F238E27FC236}">
                <a16:creationId xmlns:a16="http://schemas.microsoft.com/office/drawing/2014/main" id="{35A4BD43-52A7-D74D-AEED-A88C1B2D1F9C}"/>
              </a:ext>
            </a:extLst>
          </p:cNvPr>
          <p:cNvSpPr/>
          <p:nvPr/>
        </p:nvSpPr>
        <p:spPr>
          <a:xfrm rot="5400000">
            <a:off x="5852754" y="379670"/>
            <a:ext cx="562111" cy="12116380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4485296-FCE4-EA44-BB22-234BFB10F56F}"/>
              </a:ext>
            </a:extLst>
          </p:cNvPr>
          <p:cNvSpPr/>
          <p:nvPr/>
        </p:nvSpPr>
        <p:spPr>
          <a:xfrm>
            <a:off x="396606" y="3406352"/>
            <a:ext cx="11719775" cy="2923685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3AE45C-E70B-7649-BEAF-401E8AD6A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Classification with I</a:t>
            </a:r>
            <a:r>
              <a:rPr lang="en-AT" baseline="-25000" dirty="0"/>
              <a:t>F</a:t>
            </a:r>
            <a:r>
              <a:rPr lang="en-AT" dirty="0"/>
              <a:t> </a:t>
            </a:r>
            <a:r>
              <a:rPr lang="en-AT" dirty="0">
                <a:solidFill>
                  <a:srgbClr val="FF0000"/>
                </a:solidFill>
              </a:rPr>
              <a:t>=</a:t>
            </a:r>
            <a:r>
              <a:rPr lang="en-AT" dirty="0"/>
              <a:t> learning the score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1E1A8-C211-0345-9AA2-4EB95EE5E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We’ve started with </a:t>
            </a:r>
            <a:r>
              <a:rPr lang="en-AT" dirty="0">
                <a:solidFill>
                  <a:srgbClr val="C00000"/>
                </a:solidFill>
              </a:rPr>
              <a:t>classification</a:t>
            </a:r>
            <a:r>
              <a:rPr lang="en-AT" dirty="0"/>
              <a:t>, yet, the discriminator returns an </a:t>
            </a:r>
            <a:r>
              <a:rPr lang="en-AT" dirty="0">
                <a:solidFill>
                  <a:srgbClr val="C00000"/>
                </a:solidFill>
              </a:rPr>
              <a:t>estimate of the score</a:t>
            </a:r>
            <a:r>
              <a:rPr lang="en-AT" dirty="0"/>
              <a:t>.</a:t>
            </a:r>
          </a:p>
          <a:p>
            <a:pPr lvl="1"/>
            <a:r>
              <a:rPr lang="en-AT" dirty="0"/>
              <a:t>How so? The algorithm has the computational complexity of </a:t>
            </a:r>
            <a:r>
              <a:rPr lang="en-AT" i="1" dirty="0">
                <a:solidFill>
                  <a:srgbClr val="C00000"/>
                </a:solidFill>
              </a:rPr>
              <a:t>classification</a:t>
            </a:r>
            <a:r>
              <a:rPr lang="en-AT" dirty="0"/>
              <a:t>, not regression!</a:t>
            </a:r>
          </a:p>
          <a:p>
            <a:pPr lvl="1"/>
            <a:r>
              <a:rPr lang="en-AT" dirty="0"/>
              <a:t>Answer: </a:t>
            </a:r>
            <a:r>
              <a:rPr lang="en-AT" dirty="0">
                <a:solidFill>
                  <a:srgbClr val="C00000"/>
                </a:solidFill>
              </a:rPr>
              <a:t>linear approximation</a:t>
            </a:r>
            <a:r>
              <a:rPr lang="en-AT" dirty="0"/>
              <a:t>: Write likelihood as</a:t>
            </a:r>
          </a:p>
          <a:p>
            <a:pPr lvl="1"/>
            <a:r>
              <a:rPr lang="en-AT" dirty="0"/>
              <a:t>In the exponential family! The score is a sufficient statistic for p(x|𝛉) [</a:t>
            </a:r>
            <a:r>
              <a:rPr lang="en-AT" i="1" dirty="0">
                <a:solidFill>
                  <a:srgbClr val="C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1805.00020</a:t>
            </a:r>
            <a:r>
              <a:rPr lang="en-AT" dirty="0"/>
              <a:t>]</a:t>
            </a:r>
          </a:p>
          <a:p>
            <a:r>
              <a:rPr lang="en-AT" dirty="0"/>
              <a:t>Clear in hindsight! Knowing the score </a:t>
            </a:r>
            <a:r>
              <a:rPr lang="en-AT" i="1" dirty="0">
                <a:solidFill>
                  <a:srgbClr val="C00000"/>
                </a:solidFill>
              </a:rPr>
              <a:t>is</a:t>
            </a:r>
            <a:r>
              <a:rPr lang="en-AT" dirty="0"/>
              <a:t> having the Fisher information.</a:t>
            </a:r>
          </a:p>
          <a:p>
            <a:endParaRPr lang="en-AT" sz="500" dirty="0"/>
          </a:p>
          <a:p>
            <a:r>
              <a:rPr lang="en-AT" dirty="0"/>
              <a:t>Let’s </a:t>
            </a:r>
            <a:r>
              <a:rPr lang="en-AT" i="1" dirty="0">
                <a:solidFill>
                  <a:srgbClr val="C00000"/>
                </a:solidFill>
              </a:rPr>
              <a:t>see</a:t>
            </a:r>
            <a:r>
              <a:rPr lang="en-AT" dirty="0"/>
              <a:t> this: Fit a 2-node weak learner to </a:t>
            </a:r>
            <a:r>
              <a:rPr lang="en-AT" i="1" u="sng" dirty="0">
                <a:solidFill>
                  <a:srgbClr val="C00000"/>
                </a:solidFill>
              </a:rPr>
              <a:t>regress</a:t>
            </a:r>
            <a:r>
              <a:rPr lang="en-AT" dirty="0"/>
              <a:t> to the score</a:t>
            </a:r>
          </a:p>
          <a:p>
            <a:pPr lvl="1"/>
            <a:r>
              <a:rPr lang="en-AT" dirty="0"/>
              <a:t>3-parameter estimator</a:t>
            </a:r>
          </a:p>
          <a:p>
            <a:endParaRPr lang="en-AT" sz="100" dirty="0"/>
          </a:p>
          <a:p>
            <a:r>
              <a:rPr lang="en-AT" dirty="0"/>
              <a:t>Use a MSE loss :</a:t>
            </a:r>
          </a:p>
          <a:p>
            <a:endParaRPr lang="en-AT" sz="100" dirty="0"/>
          </a:p>
          <a:p>
            <a:r>
              <a:rPr lang="en-GB" dirty="0">
                <a:solidFill>
                  <a:srgbClr val="C00000"/>
                </a:solidFill>
              </a:rPr>
              <a:t>Eliminate</a:t>
            </a:r>
            <a:r>
              <a:rPr lang="en-GB" dirty="0"/>
              <a:t> the two equations for the regression predictions </a:t>
            </a:r>
            <a:r>
              <a:rPr lang="en-GB" dirty="0">
                <a:solidFill>
                  <a:srgbClr val="C00000"/>
                </a:solidFill>
              </a:rPr>
              <a:t>F</a:t>
            </a:r>
            <a:r>
              <a:rPr lang="en-GB" baseline="-25000" dirty="0">
                <a:solidFill>
                  <a:srgbClr val="C00000"/>
                </a:solidFill>
              </a:rPr>
              <a:t>L</a:t>
            </a:r>
            <a:r>
              <a:rPr lang="en-GB" dirty="0">
                <a:solidFill>
                  <a:srgbClr val="C00000"/>
                </a:solidFill>
              </a:rPr>
              <a:t>/F</a:t>
            </a:r>
            <a:r>
              <a:rPr lang="en-GB" baseline="-25000" dirty="0">
                <a:solidFill>
                  <a:srgbClr val="C00000"/>
                </a:solidFill>
              </a:rPr>
              <a:t>R</a:t>
            </a:r>
            <a:r>
              <a:rPr lang="en-GB" dirty="0"/>
              <a:t>, keep the one for the cut value:</a:t>
            </a:r>
            <a:endParaRPr lang="en-AT" dirty="0"/>
          </a:p>
          <a:p>
            <a:endParaRPr lang="en-AT" dirty="0"/>
          </a:p>
          <a:p>
            <a:endParaRPr lang="en-AT" sz="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BCE13-A444-004E-B015-138C0381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5DE86D-283C-5745-9E4E-8CFEA891206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F9D97E-3F1E-4246-A3A8-E54F4B00B9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13331"/>
          <a:stretch/>
        </p:blipFill>
        <p:spPr>
          <a:xfrm>
            <a:off x="3505201" y="3957782"/>
            <a:ext cx="4722138" cy="3024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A3D375-6256-674B-AA4A-3A2E1CE49AD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0903" y="4206857"/>
            <a:ext cx="6005213" cy="9763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46DE58-B605-6740-999C-81CF36D3EE6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39166" y="5463111"/>
            <a:ext cx="4962225" cy="8019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9BBD8C-4883-1345-8275-4E7A2F194EEC}"/>
              </a:ext>
            </a:extLst>
          </p:cNvPr>
          <p:cNvSpPr txBox="1"/>
          <p:nvPr/>
        </p:nvSpPr>
        <p:spPr>
          <a:xfrm>
            <a:off x="8487505" y="4279544"/>
            <a:ext cx="3288784" cy="830997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1600" i="1" dirty="0">
                <a:solidFill>
                  <a:srgbClr val="C00000"/>
                </a:solidFill>
              </a:rPr>
              <a:t>T</a:t>
            </a:r>
            <a:r>
              <a:rPr lang="en-AT" sz="1600" i="1" dirty="0">
                <a:solidFill>
                  <a:srgbClr val="C00000"/>
                </a:solidFill>
              </a:rPr>
              <a:t>his loss is of the general form of</a:t>
            </a:r>
            <a:br>
              <a:rPr lang="en-AT" sz="1600" i="1" dirty="0">
                <a:solidFill>
                  <a:srgbClr val="C00000"/>
                </a:solidFill>
              </a:rPr>
            </a:br>
            <a:r>
              <a:rPr lang="en-AT" sz="1600" i="1" dirty="0">
                <a:solidFill>
                  <a:srgbClr val="C00000"/>
                </a:solidFill>
              </a:rPr>
              <a:t>Eq. 27 in [</a:t>
            </a:r>
            <a:r>
              <a:rPr lang="en-AT" sz="1600" i="1" dirty="0">
                <a:solidFill>
                  <a:srgbClr val="C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1805.00020</a:t>
            </a:r>
            <a:r>
              <a:rPr lang="en-AT" sz="1600" i="1" dirty="0">
                <a:solidFill>
                  <a:srgbClr val="C00000"/>
                </a:solidFill>
              </a:rPr>
              <a:t>].</a:t>
            </a:r>
          </a:p>
          <a:p>
            <a:pPr algn="ctr"/>
            <a:r>
              <a:rPr lang="en-AT" sz="1600" i="1" dirty="0">
                <a:solidFill>
                  <a:srgbClr val="C00000"/>
                </a:solidFill>
              </a:rPr>
              <a:t>On the same footing as SALLINO (TBC.)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8B7AA7E-BFEE-5046-8F3E-7BBF80E10C2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974" y="1707288"/>
            <a:ext cx="4749817" cy="7378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D026838-A112-8643-94C2-B907F0BD6164}"/>
              </a:ext>
            </a:extLst>
          </p:cNvPr>
          <p:cNvSpPr txBox="1"/>
          <p:nvPr/>
        </p:nvSpPr>
        <p:spPr>
          <a:xfrm>
            <a:off x="7616938" y="5560987"/>
            <a:ext cx="3955955" cy="646331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i="1" dirty="0">
                <a:solidFill>
                  <a:srgbClr val="C00000"/>
                </a:solidFill>
              </a:rPr>
              <a:t>→ Boosted Information Trees</a:t>
            </a:r>
            <a:br>
              <a:rPr lang="en-AT" i="1" dirty="0">
                <a:solidFill>
                  <a:srgbClr val="C00000"/>
                </a:solidFill>
              </a:rPr>
            </a:br>
            <a:r>
              <a:rPr lang="en-AT" i="1" dirty="0">
                <a:solidFill>
                  <a:srgbClr val="C00000"/>
                </a:solidFill>
              </a:rPr>
              <a:t>regress in score by means of I</a:t>
            </a:r>
            <a:r>
              <a:rPr lang="en-AT" i="1" baseline="-25000" dirty="0">
                <a:solidFill>
                  <a:srgbClr val="C00000"/>
                </a:solidFill>
              </a:rPr>
              <a:t>F</a:t>
            </a:r>
            <a:r>
              <a:rPr lang="en-AT" i="1" dirty="0">
                <a:solidFill>
                  <a:srgbClr val="C00000"/>
                </a:solidFill>
              </a:rPr>
              <a:t>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330330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0" grpId="0"/>
      <p:bldP spid="10" grpId="1"/>
      <p:bldP spid="14" grpId="0"/>
      <p:bldP spid="1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754DB0D-F7B2-E941-8196-4E7D0B557E94}"/>
              </a:ext>
            </a:extLst>
          </p:cNvPr>
          <p:cNvSpPr/>
          <p:nvPr/>
        </p:nvSpPr>
        <p:spPr>
          <a:xfrm>
            <a:off x="118952" y="4495941"/>
            <a:ext cx="6843401" cy="2330642"/>
          </a:xfrm>
          <a:prstGeom prst="roundRect">
            <a:avLst>
              <a:gd name="adj" fmla="val 3137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12" name="Moon 11">
            <a:extLst>
              <a:ext uri="{FF2B5EF4-FFF2-40B4-BE49-F238E27FC236}">
                <a16:creationId xmlns:a16="http://schemas.microsoft.com/office/drawing/2014/main" id="{AE2F41A6-0910-1343-9AE1-A3CE53EBEC87}"/>
              </a:ext>
            </a:extLst>
          </p:cNvPr>
          <p:cNvSpPr/>
          <p:nvPr/>
        </p:nvSpPr>
        <p:spPr>
          <a:xfrm rot="5400000">
            <a:off x="5853972" y="-1874427"/>
            <a:ext cx="562111" cy="11116414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D1A65-D678-BC41-86AF-48365771A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63" y="1043778"/>
            <a:ext cx="11476571" cy="5782805"/>
          </a:xfrm>
        </p:spPr>
        <p:txBody>
          <a:bodyPr>
            <a:normAutofit/>
          </a:bodyPr>
          <a:lstStyle/>
          <a:p>
            <a:r>
              <a:rPr lang="en-AT" dirty="0"/>
              <a:t>The linear BIT lears			   which allows us to compute the LL ratio to linear order in 𝛉.</a:t>
            </a:r>
          </a:p>
          <a:p>
            <a:r>
              <a:rPr lang="en-AT" dirty="0"/>
              <a:t>The differential cross section is quadratic in 𝛉  → not much is missing</a:t>
            </a:r>
          </a:p>
          <a:p>
            <a:r>
              <a:rPr lang="en-AT" dirty="0"/>
              <a:t>Consider the extended likelihood function in binned Poisson counting experiments:</a:t>
            </a:r>
          </a:p>
          <a:p>
            <a:endParaRPr lang="en-AT" dirty="0"/>
          </a:p>
          <a:p>
            <a:br>
              <a:rPr lang="en-AT" sz="1400" dirty="0"/>
            </a:br>
            <a:endParaRPr lang="en-AT" sz="1400" dirty="0"/>
          </a:p>
          <a:p>
            <a:r>
              <a:rPr lang="en-AT" dirty="0"/>
              <a:t>The Neyman-Pearson Lemma states that the likelihood </a:t>
            </a:r>
            <a:br>
              <a:rPr lang="en-AT" dirty="0"/>
            </a:br>
            <a:r>
              <a:rPr lang="en-AT" dirty="0"/>
              <a:t>ratio is the most powerful test statistic</a:t>
            </a:r>
          </a:p>
          <a:p>
            <a:endParaRPr lang="en-AT" dirty="0"/>
          </a:p>
          <a:p>
            <a:endParaRPr lang="en-AT" dirty="0"/>
          </a:p>
          <a:p>
            <a:endParaRPr lang="en-AT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0E1A51B-85EA-4949-861D-65DA427460D8}"/>
              </a:ext>
            </a:extLst>
          </p:cNvPr>
          <p:cNvSpPr/>
          <p:nvPr/>
        </p:nvSpPr>
        <p:spPr>
          <a:xfrm>
            <a:off x="118952" y="2397512"/>
            <a:ext cx="11476571" cy="1205306"/>
          </a:xfrm>
          <a:prstGeom prst="roundRect">
            <a:avLst>
              <a:gd name="adj" fmla="val 3137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2EB070-788F-D24C-9F46-4725376D8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Learning the likelihood oRder by order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7EEC69-181A-064E-ACF7-75C684BDF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11EC5D-D999-9E4B-AD79-9913F2E957E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D5C617-2B7C-8841-856C-D3EE31079B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DA8EB9-8478-CB40-BE6A-D7DDB5B211A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9014" y="993794"/>
            <a:ext cx="2643373" cy="6780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0C89A38-759E-954C-827D-E262F23CC6F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30" y="4475552"/>
            <a:ext cx="6972843" cy="24513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FA25258-D6AF-D340-A2EA-BD42C8CCFB5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822" y="2591047"/>
            <a:ext cx="6967758" cy="837953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657F93-283C-BD40-AE3F-A4E6457072B9}"/>
              </a:ext>
            </a:extLst>
          </p:cNvPr>
          <p:cNvSpPr txBox="1">
            <a:spLocks/>
          </p:cNvSpPr>
          <p:nvPr/>
        </p:nvSpPr>
        <p:spPr>
          <a:xfrm>
            <a:off x="6991622" y="3667836"/>
            <a:ext cx="5229647" cy="30537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total x-sec </a:t>
            </a:r>
            <a:r>
              <a:rPr lang="en-US" dirty="0" err="1"/>
              <a:t>σ</a:t>
            </a:r>
            <a:r>
              <a:rPr lang="en-US" dirty="0"/>
              <a:t>(</a:t>
            </a:r>
            <a:r>
              <a:rPr lang="en-AT" dirty="0"/>
              <a:t>𝛉) is a </a:t>
            </a:r>
            <a:r>
              <a:rPr lang="en-AT" dirty="0">
                <a:solidFill>
                  <a:srgbClr val="C00000"/>
                </a:solidFill>
              </a:rPr>
              <a:t>known polynomial</a:t>
            </a:r>
            <a:r>
              <a:rPr lang="en-AT" dirty="0"/>
              <a:t>.</a:t>
            </a:r>
          </a:p>
          <a:p>
            <a:r>
              <a:rPr lang="en-AT" dirty="0"/>
              <a:t>Knowing the cross section ratio R, we can compute the likelihood function.</a:t>
            </a:r>
          </a:p>
          <a:p>
            <a:r>
              <a:rPr lang="en-AT" dirty="0"/>
              <a:t>R is a 2</a:t>
            </a:r>
            <a:r>
              <a:rPr lang="en-AT" baseline="30000" dirty="0"/>
              <a:t>nd</a:t>
            </a:r>
            <a:r>
              <a:rPr lang="en-AT" dirty="0"/>
              <a:t> order polynomial in 𝛉 at each x.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AT" baseline="-25000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AT" dirty="0">
                <a:solidFill>
                  <a:schemeClr val="bg1">
                    <a:lumMod val="50000"/>
                  </a:schemeClr>
                </a:solidFill>
              </a:rPr>
              <a:t> [x-sec. norm] =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AT" baseline="-25000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AT" dirty="0">
                <a:solidFill>
                  <a:schemeClr val="bg1">
                    <a:lumMod val="50000"/>
                  </a:schemeClr>
                </a:solidFill>
              </a:rPr>
              <a:t> [prob. norm] + 𝜕</a:t>
            </a:r>
            <a:r>
              <a:rPr lang="en-AT" baseline="-25000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AT" dirty="0">
                <a:solidFill>
                  <a:schemeClr val="bg1">
                    <a:lumMod val="50000"/>
                  </a:schemeClr>
                </a:solidFill>
              </a:rPr>
              <a:t>log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σ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AT" dirty="0">
                <a:solidFill>
                  <a:schemeClr val="bg1">
                    <a:lumMod val="50000"/>
                  </a:schemeClr>
                </a:solidFill>
              </a:rPr>
              <a:t>𝛉)</a:t>
            </a:r>
          </a:p>
          <a:p>
            <a:r>
              <a:rPr lang="en-AT" dirty="0">
                <a:solidFill>
                  <a:schemeClr val="bg1">
                    <a:lumMod val="50000"/>
                  </a:schemeClr>
                </a:solidFill>
              </a:rPr>
              <a:t>The BIT estimates t</a:t>
            </a:r>
            <a:r>
              <a:rPr lang="en-AT" baseline="-25000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AT" dirty="0">
                <a:solidFill>
                  <a:schemeClr val="bg1">
                    <a:lumMod val="50000"/>
                  </a:schemeClr>
                </a:solidFill>
              </a:rPr>
              <a:t>, but we calculated it </a:t>
            </a:r>
            <a:br>
              <a:rPr lang="en-AT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AT" dirty="0">
                <a:solidFill>
                  <a:schemeClr val="bg1">
                    <a:lumMod val="50000"/>
                  </a:schemeClr>
                </a:solidFill>
              </a:rPr>
              <a:t>as an integral over x⊗z space ?! We need R(x)!</a:t>
            </a:r>
          </a:p>
          <a:p>
            <a:endParaRPr lang="en-AT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ABDA9BD-8646-AE43-84AB-A691B8BE314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3051" y="2293958"/>
            <a:ext cx="2867997" cy="134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5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oon 20">
            <a:extLst>
              <a:ext uri="{FF2B5EF4-FFF2-40B4-BE49-F238E27FC236}">
                <a16:creationId xmlns:a16="http://schemas.microsoft.com/office/drawing/2014/main" id="{62DDAD98-9EB1-0F4C-BB63-CCD49407A481}"/>
              </a:ext>
            </a:extLst>
          </p:cNvPr>
          <p:cNvSpPr/>
          <p:nvPr/>
        </p:nvSpPr>
        <p:spPr>
          <a:xfrm rot="5400000">
            <a:off x="5853972" y="-2938727"/>
            <a:ext cx="562111" cy="11116414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B10C6C-BE2D-7E46-B38E-A1CEC3AFB192}"/>
              </a:ext>
            </a:extLst>
          </p:cNvPr>
          <p:cNvSpPr/>
          <p:nvPr/>
        </p:nvSpPr>
        <p:spPr>
          <a:xfrm>
            <a:off x="51106" y="1483788"/>
            <a:ext cx="12089788" cy="1070509"/>
          </a:xfrm>
          <a:prstGeom prst="roundRect">
            <a:avLst>
              <a:gd name="adj" fmla="val 3137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4" name="Moon 23">
            <a:extLst>
              <a:ext uri="{FF2B5EF4-FFF2-40B4-BE49-F238E27FC236}">
                <a16:creationId xmlns:a16="http://schemas.microsoft.com/office/drawing/2014/main" id="{7F4EE44F-6B5F-1548-AC20-C7CDFC261087}"/>
              </a:ext>
            </a:extLst>
          </p:cNvPr>
          <p:cNvSpPr/>
          <p:nvPr/>
        </p:nvSpPr>
        <p:spPr>
          <a:xfrm rot="5400000">
            <a:off x="8707807" y="3536934"/>
            <a:ext cx="596082" cy="6230257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FD0AEEC4-0E71-D040-BD7D-FD4A499D7F0D}"/>
              </a:ext>
            </a:extLst>
          </p:cNvPr>
          <p:cNvSpPr/>
          <p:nvPr/>
        </p:nvSpPr>
        <p:spPr>
          <a:xfrm>
            <a:off x="5879568" y="5363827"/>
            <a:ext cx="6151121" cy="1236431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F37F7-57FB-F84E-8676-DC3F1BB8C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AT" dirty="0"/>
              <a:t>ntractable factors in the likelihood cancel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91878-810C-7346-BFD7-03E5BCDBC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T" dirty="0"/>
              <a:t>pioneering series of work by K. Cranmer et </a:t>
            </a:r>
            <a:r>
              <a:rPr lang="en-GB" dirty="0"/>
              <a:t>al. </a:t>
            </a:r>
            <a:r>
              <a:rPr lang="en-AT" dirty="0"/>
              <a:t>[</a:t>
            </a:r>
            <a:r>
              <a:rPr lang="en-AT" dirty="0">
                <a:hlinkClick r:id="rId3"/>
              </a:rPr>
              <a:t>1506.02169</a:t>
            </a:r>
            <a:r>
              <a:rPr lang="en-AT" dirty="0"/>
              <a:t>, </a:t>
            </a:r>
            <a:r>
              <a:rPr lang="en-AT" dirty="0">
                <a:hlinkClick r:id="rId4"/>
              </a:rPr>
              <a:t>1805.00013</a:t>
            </a:r>
            <a:r>
              <a:rPr lang="en-AT" dirty="0"/>
              <a:t>, </a:t>
            </a:r>
            <a:r>
              <a:rPr lang="en-AT" dirty="0">
                <a:hlinkClick r:id="rId5"/>
              </a:rPr>
              <a:t>1805.00020</a:t>
            </a:r>
            <a:r>
              <a:rPr lang="en-AT" dirty="0"/>
              <a:t>, </a:t>
            </a:r>
            <a:r>
              <a:rPr lang="en-AT" dirty="0">
                <a:hlinkClick r:id="rId6"/>
              </a:rPr>
              <a:t>1805.12244</a:t>
            </a:r>
            <a:r>
              <a:rPr lang="en-AT" dirty="0"/>
              <a:t>]</a:t>
            </a:r>
          </a:p>
          <a:p>
            <a:endParaRPr lang="en-AT" sz="2800" dirty="0"/>
          </a:p>
          <a:p>
            <a:pPr marL="0" indent="0">
              <a:buNone/>
            </a:pPr>
            <a:endParaRPr lang="en-AT" dirty="0"/>
          </a:p>
          <a:p>
            <a:r>
              <a:rPr lang="en-AT" dirty="0"/>
              <a:t>If the EFT doesn’t change, e.g., the shower, we can obtain the joint quantities from simulation as:</a:t>
            </a:r>
          </a:p>
          <a:p>
            <a:pPr lvl="1"/>
            <a:r>
              <a:rPr lang="en-AT" dirty="0"/>
              <a:t> r(x,z|𝛉</a:t>
            </a:r>
            <a:r>
              <a:rPr lang="en-AT" baseline="-25000" dirty="0"/>
              <a:t>1</a:t>
            </a:r>
            <a:r>
              <a:rPr lang="en-AT" dirty="0"/>
              <a:t>, 𝛉</a:t>
            </a:r>
            <a:r>
              <a:rPr lang="en-AT" baseline="-25000" dirty="0"/>
              <a:t>0</a:t>
            </a:r>
            <a:r>
              <a:rPr lang="en-AT" dirty="0"/>
              <a:t>) = </a:t>
            </a:r>
            <a:r>
              <a:rPr lang="en-AT" dirty="0">
                <a:solidFill>
                  <a:srgbClr val="CD002E"/>
                </a:solidFill>
              </a:rPr>
              <a:t>p</a:t>
            </a:r>
            <a:r>
              <a:rPr lang="en-AT" dirty="0"/>
              <a:t>(x|z) p(z| 𝛉</a:t>
            </a:r>
            <a:r>
              <a:rPr lang="en-AT" baseline="-25000" dirty="0"/>
              <a:t>1</a:t>
            </a:r>
            <a:r>
              <a:rPr lang="en-AT" dirty="0"/>
              <a:t>) / </a:t>
            </a:r>
            <a:r>
              <a:rPr lang="en-AT" dirty="0">
                <a:solidFill>
                  <a:srgbClr val="CD002E"/>
                </a:solidFill>
              </a:rPr>
              <a:t>p</a:t>
            </a:r>
            <a:r>
              <a:rPr lang="en-AT" dirty="0"/>
              <a:t>(x|z) p(z| 𝛉</a:t>
            </a:r>
            <a:r>
              <a:rPr lang="en-AT" baseline="-25000" dirty="0"/>
              <a:t>0</a:t>
            </a:r>
            <a:r>
              <a:rPr lang="en-AT" dirty="0"/>
              <a:t>) = p(z| 𝛉</a:t>
            </a:r>
            <a:r>
              <a:rPr lang="en-AT" baseline="-25000" dirty="0"/>
              <a:t>1</a:t>
            </a:r>
            <a:r>
              <a:rPr lang="en-AT" dirty="0"/>
              <a:t>) / p(z| 𝛉</a:t>
            </a:r>
            <a:r>
              <a:rPr lang="en-AT" baseline="-25000" dirty="0"/>
              <a:t>0</a:t>
            </a:r>
            <a:r>
              <a:rPr lang="en-AT" dirty="0"/>
              <a:t>) where intractable parts </a:t>
            </a:r>
            <a:r>
              <a:rPr lang="en-AT" dirty="0">
                <a:solidFill>
                  <a:srgbClr val="00B050"/>
                </a:solidFill>
              </a:rPr>
              <a:t>cancel</a:t>
            </a:r>
            <a:r>
              <a:rPr lang="en-AT" dirty="0"/>
              <a:t>. </a:t>
            </a:r>
          </a:p>
          <a:p>
            <a:pPr lvl="1"/>
            <a:r>
              <a:rPr lang="en-AT" dirty="0"/>
              <a:t>How do we get from the an event-wise estimate of r (conditional on z) to the ratio of the differential cross sections? After all: “The average of the ratio is not the ratio of the average” </a:t>
            </a:r>
          </a:p>
          <a:p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2B6178-3DD4-A446-A22A-051C1AE0F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884411-EA46-0846-80E4-C77A5C423A1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7358DF-82F6-4C49-A699-36221C625CB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026" y="1483788"/>
            <a:ext cx="4275443" cy="7505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F25142-D030-D542-819F-67A580532DF3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5313" y="1490967"/>
            <a:ext cx="7117305" cy="7589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6B58C02-DB30-0B44-B150-105FCFD4846E}"/>
              </a:ext>
            </a:extLst>
          </p:cNvPr>
          <p:cNvSpPr txBox="1"/>
          <p:nvPr/>
        </p:nvSpPr>
        <p:spPr>
          <a:xfrm>
            <a:off x="4774207" y="2177294"/>
            <a:ext cx="1092158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i="1" dirty="0">
                <a:solidFill>
                  <a:srgbClr val="CD002E"/>
                </a:solidFill>
              </a:rPr>
              <a:t>intractable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753F85-E653-414D-8008-DB446802CD90}"/>
              </a:ext>
            </a:extLst>
          </p:cNvPr>
          <p:cNvSpPr txBox="1"/>
          <p:nvPr/>
        </p:nvSpPr>
        <p:spPr>
          <a:xfrm>
            <a:off x="72605" y="2182717"/>
            <a:ext cx="1092158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i="1" dirty="0">
                <a:solidFill>
                  <a:srgbClr val="CD002E"/>
                </a:solidFill>
              </a:rPr>
              <a:t>intractable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EF680A-2127-BB4C-8E67-B976C858C04F}"/>
              </a:ext>
            </a:extLst>
          </p:cNvPr>
          <p:cNvSpPr txBox="1"/>
          <p:nvPr/>
        </p:nvSpPr>
        <p:spPr>
          <a:xfrm>
            <a:off x="3610505" y="2182717"/>
            <a:ext cx="939873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i="1" dirty="0">
                <a:solidFill>
                  <a:srgbClr val="CD002E"/>
                </a:solidFill>
              </a:rPr>
              <a:t>tractable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024182F-6042-6B44-9110-0F3914C3CE34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06" y="4177673"/>
            <a:ext cx="8312608" cy="14384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44858EC-797C-E34C-9369-3BAD6DB7D3AB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682" y="5406234"/>
            <a:ext cx="4777788" cy="88449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ABC9525-4F4B-1347-9DD9-BEF2206FF973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584" y="6160396"/>
            <a:ext cx="3350446" cy="5926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DF4E87E-B880-9E41-B97D-98962195886F}"/>
              </a:ext>
            </a:extLst>
          </p:cNvPr>
          <p:cNvSpPr txBox="1"/>
          <p:nvPr/>
        </p:nvSpPr>
        <p:spPr>
          <a:xfrm>
            <a:off x="3999117" y="4289712"/>
            <a:ext cx="6678431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⟷ Estimate some joint quantity with an estimator w/o z-dependence.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D69FAD-DD71-F44A-BD00-EE2471D1BD75}"/>
              </a:ext>
            </a:extLst>
          </p:cNvPr>
          <p:cNvSpPr txBox="1"/>
          <p:nvPr/>
        </p:nvSpPr>
        <p:spPr>
          <a:xfrm>
            <a:off x="51106" y="5526687"/>
            <a:ext cx="1069525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Minimize: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8A941DE-D2AE-4347-AC3F-CE8D4DEA9049}"/>
              </a:ext>
            </a:extLst>
          </p:cNvPr>
          <p:cNvCxnSpPr>
            <a:cxnSpLocks/>
          </p:cNvCxnSpPr>
          <p:nvPr/>
        </p:nvCxnSpPr>
        <p:spPr>
          <a:xfrm>
            <a:off x="371200" y="6442341"/>
            <a:ext cx="215038" cy="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DBC5872C-ED2A-0E41-8BC1-6278A754BA93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8407" y="5834434"/>
            <a:ext cx="5359364" cy="64802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E49051B-D7F7-384D-9F85-6A422457702A}"/>
              </a:ext>
            </a:extLst>
          </p:cNvPr>
          <p:cNvSpPr txBox="1"/>
          <p:nvPr/>
        </p:nvSpPr>
        <p:spPr>
          <a:xfrm>
            <a:off x="5890720" y="5416179"/>
            <a:ext cx="6092695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</a:t>
            </a:r>
            <a:r>
              <a:rPr lang="en-AT" dirty="0"/>
              <a:t>pecify g(x,z) = r(x,z|𝛉</a:t>
            </a:r>
            <a:r>
              <a:rPr lang="en-AT" baseline="-25000" dirty="0"/>
              <a:t>0</a:t>
            </a:r>
            <a:r>
              <a:rPr lang="en-AT" dirty="0"/>
              <a:t>,𝛉</a:t>
            </a:r>
            <a:r>
              <a:rPr lang="en-AT" baseline="-25000" dirty="0"/>
              <a:t>1</a:t>
            </a:r>
            <a:r>
              <a:rPr lang="en-AT" dirty="0"/>
              <a:t>) 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[or </a:t>
            </a:r>
            <a:r>
              <a:rPr lang="en-AT" dirty="0">
                <a:solidFill>
                  <a:srgbClr val="00B050"/>
                </a:solidFill>
              </a:rPr>
              <a:t>1/p 𝜕</a:t>
            </a:r>
            <a:r>
              <a:rPr lang="en-AT" baseline="-25000" dirty="0">
                <a:solidFill>
                  <a:srgbClr val="00B050"/>
                </a:solidFill>
              </a:rPr>
              <a:t>a</a:t>
            </a:r>
            <a:r>
              <a:rPr lang="en-AT" dirty="0">
                <a:solidFill>
                  <a:srgbClr val="00B050"/>
                </a:solidFill>
              </a:rPr>
              <a:t> p(x|𝛉)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AT" dirty="0">
                <a:solidFill>
                  <a:srgbClr val="00B050"/>
                </a:solidFill>
              </a:rPr>
              <a:t>1/p 𝜕</a:t>
            </a:r>
            <a:r>
              <a:rPr lang="en-AT" baseline="-25000" dirty="0">
                <a:solidFill>
                  <a:srgbClr val="00B050"/>
                </a:solidFill>
              </a:rPr>
              <a:t>a</a:t>
            </a:r>
            <a:r>
              <a:rPr lang="en-AT" dirty="0">
                <a:solidFill>
                  <a:srgbClr val="00B050"/>
                </a:solidFill>
              </a:rPr>
              <a:t> 𝜕</a:t>
            </a:r>
            <a:r>
              <a:rPr lang="en-AT" baseline="-25000" dirty="0">
                <a:solidFill>
                  <a:srgbClr val="00B050"/>
                </a:solidFill>
              </a:rPr>
              <a:t>b</a:t>
            </a:r>
            <a:r>
              <a:rPr lang="en-AT" dirty="0">
                <a:solidFill>
                  <a:srgbClr val="00B050"/>
                </a:solidFill>
              </a:rPr>
              <a:t> p(x|𝛉)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124310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17" grpId="0"/>
      <p:bldP spid="18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field theories in HEP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98764" y="1178632"/>
            <a:ext cx="7178340" cy="5396071"/>
          </a:xfrm>
        </p:spPr>
        <p:txBody>
          <a:bodyPr>
            <a:normAutofit/>
          </a:bodyPr>
          <a:lstStyle/>
          <a:p>
            <a:r>
              <a:rPr lang="en-US" dirty="0"/>
              <a:t>Instead of complete UV models, organized all symmetry-respecting BSM extensions in the operators’ </a:t>
            </a:r>
            <a:r>
              <a:rPr lang="en-US" dirty="0">
                <a:solidFill>
                  <a:srgbClr val="C00000"/>
                </a:solidFill>
              </a:rPr>
              <a:t>mass dimension:</a:t>
            </a:r>
          </a:p>
          <a:p>
            <a:pPr marL="0" indent="0">
              <a:buNone/>
            </a:pPr>
            <a:endParaRPr lang="en-US" sz="3200" dirty="0">
              <a:solidFill>
                <a:srgbClr val="C00000"/>
              </a:solidFill>
            </a:endParaRPr>
          </a:p>
          <a:p>
            <a:r>
              <a:rPr lang="en-US" dirty="0"/>
              <a:t>For example, in the SM:</a:t>
            </a:r>
          </a:p>
          <a:p>
            <a:pPr lvl="1"/>
            <a:r>
              <a:rPr lang="en-AT" dirty="0">
                <a:solidFill>
                  <a:srgbClr val="0070C0"/>
                </a:solidFill>
              </a:rPr>
              <a:t>SU(3)</a:t>
            </a:r>
            <a:r>
              <a:rPr lang="en-AT" baseline="-25000" dirty="0">
                <a:solidFill>
                  <a:srgbClr val="0070C0"/>
                </a:solidFill>
              </a:rPr>
              <a:t>c</a:t>
            </a:r>
            <a:r>
              <a:rPr lang="en-AT" dirty="0">
                <a:solidFill>
                  <a:srgbClr val="0070C0"/>
                </a:solidFill>
              </a:rPr>
              <a:t> ⨂ SU(2)</a:t>
            </a:r>
            <a:r>
              <a:rPr lang="en-AT" baseline="-25000" dirty="0">
                <a:solidFill>
                  <a:srgbClr val="0070C0"/>
                </a:solidFill>
              </a:rPr>
              <a:t>L</a:t>
            </a:r>
            <a:r>
              <a:rPr lang="en-AT" dirty="0">
                <a:solidFill>
                  <a:srgbClr val="0070C0"/>
                </a:solidFill>
              </a:rPr>
              <a:t>⨂U(1)  </a:t>
            </a:r>
            <a:r>
              <a:rPr lang="en-AT" dirty="0"/>
              <a:t>59 operators at d=6  [</a:t>
            </a:r>
            <a:r>
              <a:rPr lang="en-GB" dirty="0">
                <a:solidFill>
                  <a:srgbClr val="0070C0"/>
                </a:solidFill>
                <a:hlinkClick r:id="rId3"/>
              </a:rPr>
              <a:t>JHEP10(2010)085</a:t>
            </a:r>
            <a:r>
              <a:rPr lang="en-AT" dirty="0">
                <a:solidFill>
                  <a:srgbClr val="0070C0"/>
                </a:solidFill>
              </a:rPr>
              <a:t> </a:t>
            </a:r>
            <a:r>
              <a:rPr lang="en-AT" dirty="0"/>
              <a:t>]</a:t>
            </a:r>
          </a:p>
          <a:p>
            <a:pPr lvl="1"/>
            <a:r>
              <a:rPr lang="en-US" dirty="0"/>
              <a:t>Describes BSM LHC physics from the weak scale up to 𝛬</a:t>
            </a:r>
          </a:p>
          <a:p>
            <a:r>
              <a:rPr lang="en-US" dirty="0"/>
              <a:t>flavor physics at lower scales: </a:t>
            </a:r>
            <a:r>
              <a:rPr lang="en-AT" dirty="0">
                <a:solidFill>
                  <a:srgbClr val="0070C0"/>
                </a:solidFill>
              </a:rPr>
              <a:t>SU(3)</a:t>
            </a:r>
            <a:r>
              <a:rPr lang="en-AT" baseline="-25000" dirty="0">
                <a:solidFill>
                  <a:srgbClr val="0070C0"/>
                </a:solidFill>
              </a:rPr>
              <a:t>c</a:t>
            </a:r>
            <a:r>
              <a:rPr lang="en-AT" dirty="0">
                <a:solidFill>
                  <a:srgbClr val="0070C0"/>
                </a:solidFill>
              </a:rPr>
              <a:t> ⨂U(1) :</a:t>
            </a:r>
            <a:br>
              <a:rPr lang="en-AT" dirty="0">
                <a:solidFill>
                  <a:srgbClr val="0070C0"/>
                </a:solidFill>
              </a:rPr>
            </a:br>
            <a:r>
              <a:rPr lang="en-US" dirty="0"/>
              <a:t>“Weak effective theory”, e.g. [</a:t>
            </a:r>
            <a:r>
              <a:rPr lang="en-GB" dirty="0">
                <a:hlinkClick r:id="rId4"/>
              </a:rPr>
              <a:t>JHEP 1801 (2018) 084</a:t>
            </a:r>
            <a:r>
              <a:rPr lang="en-US" dirty="0"/>
              <a:t>] </a:t>
            </a:r>
          </a:p>
          <a:p>
            <a:r>
              <a:rPr lang="en-US" dirty="0"/>
              <a:t>Connecting scales with RGEs: </a:t>
            </a:r>
            <a:r>
              <a:rPr lang="en-GB" dirty="0"/>
              <a:t>[</a:t>
            </a:r>
            <a:r>
              <a:rPr lang="en-GB" dirty="0">
                <a:hlinkClick r:id="rId5"/>
              </a:rPr>
              <a:t>JHEP 10 (2013) 087</a:t>
            </a:r>
            <a:r>
              <a:rPr lang="en-GB" dirty="0"/>
              <a:t>]</a:t>
            </a:r>
            <a:endParaRPr lang="en-AT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2C0ED-0255-7142-9D51-EA1D97042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92887" y="525218"/>
            <a:ext cx="2775147" cy="352219"/>
          </a:xfrm>
        </p:spPr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FCBD96-BA02-824B-B728-D79BA35E14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9875" y="1904496"/>
            <a:ext cx="3998303" cy="806197"/>
          </a:xfrm>
          <a:prstGeom prst="rect">
            <a:avLst/>
          </a:prstGeom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CA2D9A46-A7F0-2641-A058-F3A7B18C3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981" y="6602506"/>
            <a:ext cx="811019" cy="251788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9B78054-76A0-1844-B594-92EB93E39293}"/>
              </a:ext>
            </a:extLst>
          </p:cNvPr>
          <p:cNvGrpSpPr/>
          <p:nvPr/>
        </p:nvGrpSpPr>
        <p:grpSpPr>
          <a:xfrm>
            <a:off x="7726626" y="1104339"/>
            <a:ext cx="4427606" cy="3246351"/>
            <a:chOff x="5347197" y="0"/>
            <a:chExt cx="4328572" cy="3661975"/>
          </a:xfrm>
        </p:grpSpPr>
        <p:sp>
          <p:nvSpPr>
            <p:cNvPr id="36" name="Moon 35">
              <a:extLst>
                <a:ext uri="{FF2B5EF4-FFF2-40B4-BE49-F238E27FC236}">
                  <a16:creationId xmlns:a16="http://schemas.microsoft.com/office/drawing/2014/main" id="{343C9543-947C-7241-818F-47E273FC9C4A}"/>
                </a:ext>
              </a:extLst>
            </p:cNvPr>
            <p:cNvSpPr/>
            <p:nvPr/>
          </p:nvSpPr>
          <p:spPr>
            <a:xfrm rot="5400000">
              <a:off x="7117056" y="1103262"/>
              <a:ext cx="788854" cy="4328572"/>
            </a:xfrm>
            <a:prstGeom prst="moon">
              <a:avLst>
                <a:gd name="adj" fmla="val 7735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18DA403B-E62A-FF4F-B021-83275EB656EF}"/>
                </a:ext>
              </a:extLst>
            </p:cNvPr>
            <p:cNvSpPr/>
            <p:nvPr/>
          </p:nvSpPr>
          <p:spPr>
            <a:xfrm>
              <a:off x="5454126" y="0"/>
              <a:ext cx="4178101" cy="3270325"/>
            </a:xfrm>
            <a:prstGeom prst="roundRect">
              <a:avLst>
                <a:gd name="adj" fmla="val 8234"/>
              </a:avLst>
            </a:prstGeom>
            <a:solidFill>
              <a:srgbClr val="FEFFFE"/>
            </a:solidFill>
            <a:ln w="25400">
              <a:solidFill>
                <a:srgbClr val="5AB152"/>
              </a:solidFill>
            </a:ln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buClr>
                  <a:srgbClr val="C00000"/>
                </a:buClr>
                <a:buFont typeface="Arial" panose="020B0604020202020204" pitchFamily="34" charset="0"/>
                <a:buChar char="•"/>
              </a:pPr>
              <a:endParaRPr lang="en-AT" dirty="0">
                <a:latin typeface="Corbel" panose="020B0503020204020204" pitchFamily="34" charset="0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E2CBDBCE-9556-9144-A316-CB4D3070DC9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t="48132"/>
          <a:stretch/>
        </p:blipFill>
        <p:spPr>
          <a:xfrm>
            <a:off x="9995926" y="1295390"/>
            <a:ext cx="2294591" cy="269839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E6BE3E4-CE8B-AE46-A7E9-FBFA13E47FA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b="53878"/>
          <a:stretch/>
        </p:blipFill>
        <p:spPr>
          <a:xfrm>
            <a:off x="7871769" y="1141992"/>
            <a:ext cx="2294591" cy="239945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12F3145-1D63-AD4B-B208-D8AE70B450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86363" y="3452471"/>
            <a:ext cx="473809" cy="417932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1E13E4CB-4C97-2D40-AABC-12A28F4D7A91}"/>
              </a:ext>
            </a:extLst>
          </p:cNvPr>
          <p:cNvGrpSpPr/>
          <p:nvPr/>
        </p:nvGrpSpPr>
        <p:grpSpPr>
          <a:xfrm>
            <a:off x="7641187" y="4261236"/>
            <a:ext cx="4468506" cy="2631828"/>
            <a:chOff x="269767" y="4314189"/>
            <a:chExt cx="4468506" cy="2631828"/>
          </a:xfrm>
        </p:grpSpPr>
        <p:sp>
          <p:nvSpPr>
            <p:cNvPr id="33" name="Moon 32">
              <a:extLst>
                <a:ext uri="{FF2B5EF4-FFF2-40B4-BE49-F238E27FC236}">
                  <a16:creationId xmlns:a16="http://schemas.microsoft.com/office/drawing/2014/main" id="{8B89EFC3-0787-E54A-B4FF-02C9C46B18A5}"/>
                </a:ext>
              </a:extLst>
            </p:cNvPr>
            <p:cNvSpPr/>
            <p:nvPr/>
          </p:nvSpPr>
          <p:spPr>
            <a:xfrm rot="5400000">
              <a:off x="2211658" y="4419402"/>
              <a:ext cx="584724" cy="4468505"/>
            </a:xfrm>
            <a:prstGeom prst="moon">
              <a:avLst>
                <a:gd name="adj" fmla="val 7735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3433E1EC-9F44-1849-B505-CDEBCE2E2CED}"/>
                </a:ext>
              </a:extLst>
            </p:cNvPr>
            <p:cNvSpPr/>
            <p:nvPr/>
          </p:nvSpPr>
          <p:spPr>
            <a:xfrm>
              <a:off x="457135" y="4314189"/>
              <a:ext cx="4281138" cy="2192713"/>
            </a:xfrm>
            <a:prstGeom prst="roundRect">
              <a:avLst>
                <a:gd name="adj" fmla="val 8234"/>
              </a:avLst>
            </a:prstGeom>
            <a:solidFill>
              <a:srgbClr val="FEFFFE"/>
            </a:solidFill>
            <a:ln w="25400">
              <a:solidFill>
                <a:srgbClr val="5AB152"/>
              </a:solidFill>
            </a:ln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buClr>
                  <a:srgbClr val="C00000"/>
                </a:buClr>
                <a:buFont typeface="Arial" panose="020B0604020202020204" pitchFamily="34" charset="0"/>
                <a:buChar char="•"/>
              </a:pPr>
              <a:endParaRPr lang="en-AT" dirty="0">
                <a:latin typeface="Corbel" panose="020B0503020204020204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7AFAD4A-281E-3A4C-8E8F-DB25CE0F28EA}"/>
                </a:ext>
              </a:extLst>
            </p:cNvPr>
            <p:cNvGrpSpPr/>
            <p:nvPr/>
          </p:nvGrpSpPr>
          <p:grpSpPr>
            <a:xfrm>
              <a:off x="683068" y="4344170"/>
              <a:ext cx="3955033" cy="2143231"/>
              <a:chOff x="683068" y="3521155"/>
              <a:chExt cx="5041900" cy="2793045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5CF06EB5-0E03-904F-B414-6809F0E3689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13860" b="50841"/>
              <a:stretch/>
            </p:blipFill>
            <p:spPr>
              <a:xfrm>
                <a:off x="683068" y="4749666"/>
                <a:ext cx="5041900" cy="1564534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069CE74-D647-8A46-8930-1A0F6BA020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r="78264" b="5051"/>
              <a:stretch/>
            </p:blipFill>
            <p:spPr>
              <a:xfrm>
                <a:off x="738827" y="4192181"/>
                <a:ext cx="1020730" cy="55889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4E0D050D-395E-6B4E-B422-CFD48E3261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27446" t="4045"/>
              <a:stretch/>
            </p:blipFill>
            <p:spPr>
              <a:xfrm>
                <a:off x="2068745" y="4220439"/>
                <a:ext cx="3371349" cy="558893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0B210026-A6BF-3E4F-91A4-CA300B22FC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b="85502"/>
              <a:stretch/>
            </p:blipFill>
            <p:spPr>
              <a:xfrm>
                <a:off x="683068" y="3521155"/>
                <a:ext cx="5041900" cy="642598"/>
              </a:xfrm>
              <a:prstGeom prst="rect">
                <a:avLst/>
              </a:prstGeom>
            </p:spPr>
          </p:pic>
        </p:grp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2FCC757-F73D-9847-89C0-CC601E13FF01}"/>
              </a:ext>
            </a:extLst>
          </p:cNvPr>
          <p:cNvCxnSpPr>
            <a:cxnSpLocks/>
          </p:cNvCxnSpPr>
          <p:nvPr/>
        </p:nvCxnSpPr>
        <p:spPr>
          <a:xfrm rot="5400000">
            <a:off x="3660797" y="3954156"/>
            <a:ext cx="0" cy="5418965"/>
          </a:xfrm>
          <a:prstGeom prst="line">
            <a:avLst/>
          </a:prstGeom>
          <a:ln w="50800">
            <a:solidFill>
              <a:schemeClr val="tx1">
                <a:lumMod val="85000"/>
                <a:lumOff val="1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B46505E-C3BA-5848-BDA3-F99478CBA848}"/>
              </a:ext>
            </a:extLst>
          </p:cNvPr>
          <p:cNvSpPr txBox="1"/>
          <p:nvPr/>
        </p:nvSpPr>
        <p:spPr>
          <a:xfrm>
            <a:off x="4921580" y="6213793"/>
            <a:ext cx="804880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AT" dirty="0"/>
              <a:t>1 TeV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62D5CC2-5B9D-E148-B18F-49908DF10D22}"/>
              </a:ext>
            </a:extLst>
          </p:cNvPr>
          <p:cNvCxnSpPr>
            <a:cxnSpLocks/>
          </p:cNvCxnSpPr>
          <p:nvPr/>
        </p:nvCxnSpPr>
        <p:spPr>
          <a:xfrm rot="5400000" flipH="1">
            <a:off x="5508990" y="6461962"/>
            <a:ext cx="374048" cy="0"/>
          </a:xfrm>
          <a:prstGeom prst="line">
            <a:avLst/>
          </a:prstGeom>
          <a:ln w="50800">
            <a:solidFill>
              <a:schemeClr val="tx1">
                <a:lumMod val="85000"/>
                <a:lumOff val="1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9DF98AE-3398-204F-A797-E49EB4B64A72}"/>
              </a:ext>
            </a:extLst>
          </p:cNvPr>
          <p:cNvSpPr txBox="1"/>
          <p:nvPr/>
        </p:nvSpPr>
        <p:spPr>
          <a:xfrm>
            <a:off x="6342802" y="6453085"/>
            <a:ext cx="1011816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/>
              <a:t>E [ TEV ]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EE4CE1-6148-0D48-8CE1-9487030A75F8}"/>
              </a:ext>
            </a:extLst>
          </p:cNvPr>
          <p:cNvSpPr txBox="1"/>
          <p:nvPr/>
        </p:nvSpPr>
        <p:spPr>
          <a:xfrm>
            <a:off x="3491768" y="6217241"/>
            <a:ext cx="933268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AT" dirty="0"/>
              <a:t>0.1 TeV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3023-C8C8-994C-8F90-B4DCA8061C1C}"/>
              </a:ext>
            </a:extLst>
          </p:cNvPr>
          <p:cNvCxnSpPr>
            <a:cxnSpLocks/>
          </p:cNvCxnSpPr>
          <p:nvPr/>
        </p:nvCxnSpPr>
        <p:spPr>
          <a:xfrm rot="5400000" flipH="1">
            <a:off x="4159193" y="6481878"/>
            <a:ext cx="374048" cy="0"/>
          </a:xfrm>
          <a:prstGeom prst="line">
            <a:avLst/>
          </a:prstGeom>
          <a:ln w="50800">
            <a:solidFill>
              <a:schemeClr val="tx1">
                <a:lumMod val="85000"/>
                <a:lumOff val="1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FAEC4374-D73E-DE46-B1BF-191A1AED048D}"/>
              </a:ext>
            </a:extLst>
          </p:cNvPr>
          <p:cNvSpPr txBox="1"/>
          <p:nvPr/>
        </p:nvSpPr>
        <p:spPr>
          <a:xfrm>
            <a:off x="1231199" y="6213793"/>
            <a:ext cx="933268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AT" dirty="0"/>
              <a:t>0.01TeV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76E5E3D-E7B2-2B4F-BC66-C2CDEFC85804}"/>
              </a:ext>
            </a:extLst>
          </p:cNvPr>
          <p:cNvCxnSpPr>
            <a:cxnSpLocks/>
          </p:cNvCxnSpPr>
          <p:nvPr/>
        </p:nvCxnSpPr>
        <p:spPr>
          <a:xfrm rot="5400000" flipH="1">
            <a:off x="2011539" y="6472302"/>
            <a:ext cx="374048" cy="0"/>
          </a:xfrm>
          <a:prstGeom prst="line">
            <a:avLst/>
          </a:prstGeom>
          <a:ln w="50800">
            <a:solidFill>
              <a:schemeClr val="tx1">
                <a:lumMod val="85000"/>
                <a:lumOff val="1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5DD90B3-7565-364C-96F4-F804E5040B5F}"/>
              </a:ext>
            </a:extLst>
          </p:cNvPr>
          <p:cNvSpPr txBox="1"/>
          <p:nvPr/>
        </p:nvSpPr>
        <p:spPr>
          <a:xfrm>
            <a:off x="1492691" y="5915946"/>
            <a:ext cx="679994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C00000"/>
                </a:solidFill>
              </a:rPr>
              <a:t>WET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A0C032F-9935-6D41-81D9-2EE29942EFB9}"/>
              </a:ext>
            </a:extLst>
          </p:cNvPr>
          <p:cNvSpPr/>
          <p:nvPr/>
        </p:nvSpPr>
        <p:spPr>
          <a:xfrm>
            <a:off x="5547289" y="5932934"/>
            <a:ext cx="336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T" dirty="0"/>
              <a:t>𝚲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14E0B63-B3BF-8A4D-8257-8FBDEF846884}"/>
              </a:ext>
            </a:extLst>
          </p:cNvPr>
          <p:cNvSpPr txBox="1"/>
          <p:nvPr/>
        </p:nvSpPr>
        <p:spPr>
          <a:xfrm>
            <a:off x="3899193" y="5916316"/>
            <a:ext cx="909224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C00000"/>
                </a:solidFill>
              </a:rPr>
              <a:t>SM-EFT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19D7627-E4D1-1043-A997-DCD55AAF1C02}"/>
              </a:ext>
            </a:extLst>
          </p:cNvPr>
          <p:cNvSpPr txBox="1"/>
          <p:nvPr/>
        </p:nvSpPr>
        <p:spPr>
          <a:xfrm>
            <a:off x="5808765" y="5922215"/>
            <a:ext cx="1223412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C00000"/>
                </a:solidFill>
              </a:rPr>
              <a:t>UV models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300D190-3CEA-6B4C-BA0E-77A90E2A71D1}"/>
              </a:ext>
            </a:extLst>
          </p:cNvPr>
          <p:cNvCxnSpPr>
            <a:cxnSpLocks/>
          </p:cNvCxnSpPr>
          <p:nvPr/>
        </p:nvCxnSpPr>
        <p:spPr>
          <a:xfrm flipV="1">
            <a:off x="2179402" y="6095864"/>
            <a:ext cx="805963" cy="2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1950658-A544-FD48-AFAC-9D46A3AB1E07}"/>
              </a:ext>
            </a:extLst>
          </p:cNvPr>
          <p:cNvCxnSpPr>
            <a:cxnSpLocks/>
          </p:cNvCxnSpPr>
          <p:nvPr/>
        </p:nvCxnSpPr>
        <p:spPr>
          <a:xfrm flipH="1" flipV="1">
            <a:off x="1103655" y="6098440"/>
            <a:ext cx="306796" cy="1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F25A33B-2CEB-0144-84B0-6CE219127CD3}"/>
              </a:ext>
            </a:extLst>
          </p:cNvPr>
          <p:cNvCxnSpPr>
            <a:cxnSpLocks/>
          </p:cNvCxnSpPr>
          <p:nvPr/>
        </p:nvCxnSpPr>
        <p:spPr>
          <a:xfrm>
            <a:off x="4727348" y="6115134"/>
            <a:ext cx="794738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9DD837D-F147-FF49-83E5-7EA0D5704529}"/>
              </a:ext>
            </a:extLst>
          </p:cNvPr>
          <p:cNvCxnSpPr>
            <a:cxnSpLocks/>
            <a:stCxn id="50" idx="1"/>
          </p:cNvCxnSpPr>
          <p:nvPr/>
        </p:nvCxnSpPr>
        <p:spPr>
          <a:xfrm flipH="1">
            <a:off x="3211298" y="6100982"/>
            <a:ext cx="687895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C0B57E07-946E-854F-BB22-02E23454E13A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2635" y="5431623"/>
            <a:ext cx="1535577" cy="59229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ABB75F-3E0E-694C-A401-C80C9AEEACE2}"/>
              </a:ext>
            </a:extLst>
          </p:cNvPr>
          <p:cNvSpPr txBox="1"/>
          <p:nvPr/>
        </p:nvSpPr>
        <p:spPr>
          <a:xfrm>
            <a:off x="5186900" y="5514692"/>
            <a:ext cx="1018227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matching</a:t>
            </a:r>
          </a:p>
        </p:txBody>
      </p:sp>
    </p:spTree>
    <p:extLst>
      <p:ext uri="{BB962C8B-B14F-4D97-AF65-F5344CB8AC3E}">
        <p14:creationId xmlns:p14="http://schemas.microsoft.com/office/powerpoint/2010/main" val="1551982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oon 15">
            <a:extLst>
              <a:ext uri="{FF2B5EF4-FFF2-40B4-BE49-F238E27FC236}">
                <a16:creationId xmlns:a16="http://schemas.microsoft.com/office/drawing/2014/main" id="{105EDF1A-F9CB-0C49-A70A-1AA0B52D8F31}"/>
              </a:ext>
            </a:extLst>
          </p:cNvPr>
          <p:cNvSpPr/>
          <p:nvPr/>
        </p:nvSpPr>
        <p:spPr>
          <a:xfrm rot="5400000">
            <a:off x="5252131" y="1377673"/>
            <a:ext cx="596082" cy="9055100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25BD676-A90C-F347-ADF2-74D549C3127A}"/>
              </a:ext>
            </a:extLst>
          </p:cNvPr>
          <p:cNvSpPr/>
          <p:nvPr/>
        </p:nvSpPr>
        <p:spPr>
          <a:xfrm>
            <a:off x="965494" y="3907636"/>
            <a:ext cx="9131300" cy="1933842"/>
          </a:xfrm>
          <a:prstGeom prst="roundRect">
            <a:avLst>
              <a:gd name="adj" fmla="val 3137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15" name="Moon 14">
            <a:extLst>
              <a:ext uri="{FF2B5EF4-FFF2-40B4-BE49-F238E27FC236}">
                <a16:creationId xmlns:a16="http://schemas.microsoft.com/office/drawing/2014/main" id="{56BF9EFC-DAEC-5D40-A8BC-4C568FB1A811}"/>
              </a:ext>
            </a:extLst>
          </p:cNvPr>
          <p:cNvSpPr/>
          <p:nvPr/>
        </p:nvSpPr>
        <p:spPr>
          <a:xfrm rot="5400000">
            <a:off x="5280466" y="-1462377"/>
            <a:ext cx="596082" cy="8998430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8CF07D1-ACA2-3348-82E3-F5BDE3301099}"/>
              </a:ext>
            </a:extLst>
          </p:cNvPr>
          <p:cNvSpPr/>
          <p:nvPr/>
        </p:nvSpPr>
        <p:spPr>
          <a:xfrm>
            <a:off x="946422" y="1483788"/>
            <a:ext cx="9131300" cy="1486031"/>
          </a:xfrm>
          <a:prstGeom prst="roundRect">
            <a:avLst>
              <a:gd name="adj" fmla="val 3137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09EF96-82AE-7540-8FDA-256A677D7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</a:t>
            </a:r>
            <a:r>
              <a:rPr lang="en-AT" dirty="0"/>
              <a:t>earning the likelihood order by 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39388-F75C-9E44-B6ED-9EAC205AF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Let’s write the theoretical cross section ratio as 2</a:t>
            </a:r>
            <a:r>
              <a:rPr lang="en-AT" baseline="30000" dirty="0"/>
              <a:t>nd</a:t>
            </a:r>
            <a:r>
              <a:rPr lang="en-AT" dirty="0"/>
              <a:t> order polynomial</a:t>
            </a:r>
            <a:br>
              <a:rPr lang="en-AT" dirty="0"/>
            </a:br>
            <a:br>
              <a:rPr lang="en-AT" dirty="0"/>
            </a:br>
            <a:br>
              <a:rPr lang="en-AT" dirty="0"/>
            </a:br>
            <a:br>
              <a:rPr lang="en-AT" dirty="0"/>
            </a:br>
            <a:br>
              <a:rPr lang="en-AT" dirty="0"/>
            </a:br>
            <a:br>
              <a:rPr lang="en-AT" dirty="0"/>
            </a:br>
            <a:r>
              <a:rPr lang="en-AT" dirty="0"/>
              <a:t>whose coefficients we learn from the augmented data by minimizing the MSE losses:</a:t>
            </a:r>
          </a:p>
          <a:p>
            <a:endParaRPr lang="en-AT" dirty="0"/>
          </a:p>
          <a:p>
            <a:endParaRPr lang="en-AT" dirty="0"/>
          </a:p>
          <a:p>
            <a:endParaRPr lang="en-AT" dirty="0"/>
          </a:p>
          <a:p>
            <a:pPr marL="0" indent="0">
              <a:buNone/>
            </a:pP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AA01F-9EC7-5246-BFDC-187102882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4820B8E-8800-A44D-B0AA-922F7712F1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9FAC6F-80C7-0743-AE91-DD1BD73FF3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B6C4AB-4A67-034D-8BBB-D098F6FC71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756"/>
          <a:stretch/>
        </p:blipFill>
        <p:spPr>
          <a:xfrm>
            <a:off x="827823" y="1631675"/>
            <a:ext cx="9131300" cy="12377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EBF866-ECE3-3542-B011-5B6A1BCE464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823" y="3909001"/>
            <a:ext cx="90551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7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E8CE2-0EE2-B440-9867-62A2D2655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</a:t>
            </a:r>
            <a:r>
              <a:rPr lang="en-AT" dirty="0"/>
              <a:t>earning the likelihood order by 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D9561-87CC-F441-838B-53100F1CC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T" dirty="0"/>
              <a:t>For each fixed a (linear order) or ab (quadratic order) we make a tree-ansatz for a weak learner:</a:t>
            </a:r>
          </a:p>
          <a:p>
            <a:endParaRPr lang="en-AT" sz="1200" dirty="0"/>
          </a:p>
          <a:p>
            <a:endParaRPr lang="en-AT" sz="1200" dirty="0"/>
          </a:p>
          <a:p>
            <a:r>
              <a:rPr lang="en-AT" dirty="0"/>
              <a:t>Now we try to find the optimal partitioning of phase space J and the optimal values T</a:t>
            </a:r>
            <a:r>
              <a:rPr lang="en-AT" baseline="-25000" dirty="0"/>
              <a:t>j</a:t>
            </a:r>
            <a:r>
              <a:rPr lang="en-AT" dirty="0"/>
              <a:t> and S</a:t>
            </a:r>
            <a:r>
              <a:rPr lang="en-AT" baseline="-25000" dirty="0"/>
              <a:t>j</a:t>
            </a:r>
            <a:r>
              <a:rPr lang="en-AT" dirty="0"/>
              <a:t>:</a:t>
            </a:r>
          </a:p>
          <a:p>
            <a:endParaRPr lang="en-AT" sz="1400" dirty="0"/>
          </a:p>
          <a:p>
            <a:endParaRPr lang="en-AT" sz="1400" dirty="0"/>
          </a:p>
          <a:p>
            <a:endParaRPr lang="en-AT" dirty="0"/>
          </a:p>
          <a:p>
            <a:r>
              <a:rPr lang="en-AT" dirty="0"/>
              <a:t>We can solve for T</a:t>
            </a:r>
            <a:r>
              <a:rPr lang="en-AT" baseline="-25000" dirty="0"/>
              <a:t>j</a:t>
            </a:r>
            <a:r>
              <a:rPr lang="en-AT" dirty="0"/>
              <a:t> and S</a:t>
            </a:r>
            <a:r>
              <a:rPr lang="en-AT" baseline="-25000" dirty="0"/>
              <a:t>j</a:t>
            </a:r>
            <a:r>
              <a:rPr lang="en-AT" dirty="0"/>
              <a:t> for any given phase space partitioning J</a:t>
            </a:r>
            <a:br>
              <a:rPr lang="en-AT" dirty="0"/>
            </a:br>
            <a:br>
              <a:rPr lang="en-AT" dirty="0"/>
            </a:br>
            <a:br>
              <a:rPr lang="en-AT" dirty="0"/>
            </a:br>
            <a:r>
              <a:rPr lang="en-AT" dirty="0"/>
              <a:t>… </a:t>
            </a:r>
            <a:r>
              <a:rPr lang="en-GB" dirty="0"/>
              <a:t>a</a:t>
            </a:r>
            <a:r>
              <a:rPr lang="en-AT" dirty="0"/>
              <a:t>nd insert back. We still have to find the optimal cuts  (partitioning) by minimizing wrt 𝛼 → CART</a:t>
            </a:r>
          </a:p>
          <a:p>
            <a:endParaRPr lang="en-AT" dirty="0"/>
          </a:p>
          <a:p>
            <a:r>
              <a:rPr lang="en-AT" dirty="0"/>
              <a:t>Because all derivatives are evaluated at the same 𝛉</a:t>
            </a:r>
            <a:r>
              <a:rPr lang="en-AT" baseline="-25000" dirty="0"/>
              <a:t>0</a:t>
            </a:r>
            <a:r>
              <a:rPr lang="en-AT" dirty="0"/>
              <a:t>, we can learn each derivative separately.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ED9B9F-F5BE-B842-A9A0-A9862FD21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7B39975-9C71-BD42-8D15-9D3CD2F3917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4DA7F2C-23B0-8246-A219-43052405D4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70263C-58DE-8A49-92F8-7A654825C88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22" y="1507631"/>
            <a:ext cx="2746778" cy="8555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C64239-CC34-B540-A492-E731F523A69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4325" y="1681604"/>
            <a:ext cx="2620696" cy="6664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2FD2E5-E36A-D447-88BF-05C57B5D9B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606"/>
          <a:stretch/>
        </p:blipFill>
        <p:spPr>
          <a:xfrm>
            <a:off x="281921" y="2695799"/>
            <a:ext cx="5438078" cy="12363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21DF2D-2A95-1F45-9089-6F43D2D1FF16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337" y="4431013"/>
            <a:ext cx="4213611" cy="6975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76CCF4-C840-0F49-B1CE-90711CCEC7EF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5090" y="4383452"/>
            <a:ext cx="3339886" cy="7468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21B3862-83CB-2445-AC6D-E6C7AFF51F2B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921" y="5386304"/>
            <a:ext cx="3876907" cy="8630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41DC92-9AD2-7E47-B87B-1C6358607B89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3402" y="5437796"/>
            <a:ext cx="4211003" cy="8004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9B3AF1-4CBD-6344-9339-8CF3C0CA7806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38461" y="2543587"/>
            <a:ext cx="6154729" cy="14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8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oon 9">
            <a:extLst>
              <a:ext uri="{FF2B5EF4-FFF2-40B4-BE49-F238E27FC236}">
                <a16:creationId xmlns:a16="http://schemas.microsoft.com/office/drawing/2014/main" id="{1C571C1F-08D6-3E4D-9B04-A6009CE67A9E}"/>
              </a:ext>
            </a:extLst>
          </p:cNvPr>
          <p:cNvSpPr/>
          <p:nvPr/>
        </p:nvSpPr>
        <p:spPr>
          <a:xfrm rot="5400000">
            <a:off x="5325315" y="2217774"/>
            <a:ext cx="596082" cy="9055100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A755EEF-603D-CB4C-8DA3-1F89F306CD61}"/>
              </a:ext>
            </a:extLst>
          </p:cNvPr>
          <p:cNvSpPr/>
          <p:nvPr/>
        </p:nvSpPr>
        <p:spPr>
          <a:xfrm>
            <a:off x="498764" y="5062641"/>
            <a:ext cx="10249184" cy="1637713"/>
          </a:xfrm>
          <a:prstGeom prst="roundRect">
            <a:avLst>
              <a:gd name="adj" fmla="val 3137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639306-5681-D64A-866B-0306BF93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Learning the likelihood order by 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8A264-120D-7442-BA62-E298C5B30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The boosting alrgorithm is not changed except for the inputs</a:t>
            </a:r>
          </a:p>
          <a:p>
            <a:endParaRPr lang="en-AT" dirty="0"/>
          </a:p>
          <a:p>
            <a:endParaRPr lang="en-AT" dirty="0"/>
          </a:p>
          <a:p>
            <a:endParaRPr lang="en-AT" dirty="0"/>
          </a:p>
          <a:p>
            <a:endParaRPr lang="en-AT" dirty="0"/>
          </a:p>
          <a:p>
            <a:endParaRPr lang="en-AT" dirty="0"/>
          </a:p>
          <a:p>
            <a:pPr marL="0" indent="0">
              <a:buNone/>
            </a:pPr>
            <a:endParaRPr lang="en-AT" sz="2800" dirty="0"/>
          </a:p>
          <a:p>
            <a:r>
              <a:rPr lang="en-AT" dirty="0"/>
              <a:t>Combining the individual BITs, we obtain an estimate of the unbinned likelihood: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91BE84-D1CA-DC43-A8DF-4D0467165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FC700A-759C-D545-B429-A4F3C4B9BF1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765389-A271-D549-9FE6-1CA3D98F3D5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764" y="1432056"/>
            <a:ext cx="7523092" cy="32278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A2095B-97E1-FC40-AE9B-4040DEA73513}"/>
              </a:ext>
            </a:extLst>
          </p:cNvPr>
          <p:cNvSpPr txBox="1"/>
          <p:nvPr/>
        </p:nvSpPr>
        <p:spPr>
          <a:xfrm>
            <a:off x="7921440" y="1884557"/>
            <a:ext cx="1936106" cy="646331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00B050"/>
                </a:solidFill>
              </a:rPr>
              <a:t>⟷ feed it with 1</a:t>
            </a:r>
            <a:r>
              <a:rPr lang="en-AT" baseline="30000" dirty="0">
                <a:solidFill>
                  <a:srgbClr val="00B050"/>
                </a:solidFill>
              </a:rPr>
              <a:t>st</a:t>
            </a:r>
            <a:r>
              <a:rPr lang="en-AT" dirty="0">
                <a:solidFill>
                  <a:srgbClr val="00B050"/>
                </a:solidFill>
              </a:rPr>
              <a:t> </a:t>
            </a:r>
            <a:br>
              <a:rPr lang="en-AT" dirty="0">
                <a:solidFill>
                  <a:srgbClr val="00B050"/>
                </a:solidFill>
              </a:rPr>
            </a:br>
            <a:r>
              <a:rPr lang="en-AT" dirty="0">
                <a:solidFill>
                  <a:srgbClr val="00B050"/>
                </a:solidFill>
              </a:rPr>
              <a:t>or 2</a:t>
            </a:r>
            <a:r>
              <a:rPr lang="en-AT" baseline="30000" dirty="0">
                <a:solidFill>
                  <a:srgbClr val="00B050"/>
                </a:solidFill>
              </a:rPr>
              <a:t>nd</a:t>
            </a:r>
            <a:r>
              <a:rPr lang="en-AT" dirty="0">
                <a:solidFill>
                  <a:srgbClr val="00B050"/>
                </a:solidFill>
              </a:rPr>
              <a:t> derivatives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44BB26-33ED-3F4D-9AEA-F09D8D616E7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3674" y="5065369"/>
            <a:ext cx="9954734" cy="158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82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D7A6A-1313-E644-A52E-6F8C8026B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Toy </a:t>
            </a:r>
            <a:r>
              <a:rPr lang="en-US" dirty="0"/>
              <a:t>at the quadratic order!</a:t>
            </a:r>
            <a:endParaRPr lang="en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D7555-9F9C-2C45-BC9F-5FC52A43B8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273" y="1032628"/>
            <a:ext cx="8664498" cy="5558728"/>
          </a:xfrm>
        </p:spPr>
        <p:txBody>
          <a:bodyPr/>
          <a:lstStyle/>
          <a:p>
            <a:r>
              <a:rPr lang="en-AT" dirty="0"/>
              <a:t>Mixture model of power law distributions</a:t>
            </a:r>
          </a:p>
          <a:p>
            <a:r>
              <a:rPr lang="en-AT" dirty="0"/>
              <a:t>Same as in the real world, the yield of ANY phase space point is quadratic in 𝛉</a:t>
            </a:r>
          </a:p>
          <a:p>
            <a:r>
              <a:rPr lang="en-AT" dirty="0"/>
              <a:t>For each bin, compare predicted and true coefficients and the 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D6D3F8-601D-3248-B67F-58BB62E85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D0396C-97FE-5E42-9AC5-CB3DBD57D7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CA6E86D-BB4F-B147-AAA6-ED56FF6BAB0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3DA215C-CBF8-9047-BEF5-CDA4E8B03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839" y="3960853"/>
            <a:ext cx="2993844" cy="284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E32C84A6-B96A-AD4E-BBB6-97482306E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91" y="1010215"/>
            <a:ext cx="3030143" cy="288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39B7ABA3-1A1F-F744-989E-F2571CC04E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1094" y="3938294"/>
            <a:ext cx="3017550" cy="287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9F62343-60B5-DC4E-9F89-A41E8C4BD8E1}"/>
              </a:ext>
            </a:extLst>
          </p:cNvPr>
          <p:cNvSpPr txBox="1"/>
          <p:nvPr/>
        </p:nvSpPr>
        <p:spPr>
          <a:xfrm>
            <a:off x="4310936" y="5587628"/>
            <a:ext cx="1821268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Convergence of s</a:t>
            </a:r>
          </a:p>
        </p:txBody>
      </p:sp>
      <p:pic>
        <p:nvPicPr>
          <p:cNvPr id="4106" name="Picture 10">
            <a:extLst>
              <a:ext uri="{FF2B5EF4-FFF2-40B4-BE49-F238E27FC236}">
                <a16:creationId xmlns:a16="http://schemas.microsoft.com/office/drawing/2014/main" id="{06E0D472-C91E-334A-BF15-20AE6457B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04" y="3893666"/>
            <a:ext cx="3051135" cy="290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F515171-9BD4-E847-8F6A-DC59DA80C49B}"/>
              </a:ext>
            </a:extLst>
          </p:cNvPr>
          <p:cNvSpPr txBox="1"/>
          <p:nvPr/>
        </p:nvSpPr>
        <p:spPr>
          <a:xfrm>
            <a:off x="9838360" y="4675860"/>
            <a:ext cx="1747594" cy="461665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AT" sz="1200" dirty="0">
                <a:solidFill>
                  <a:srgbClr val="5AB152"/>
                </a:solidFill>
              </a:rPr>
              <a:t>Predicting yields:</a:t>
            </a:r>
          </a:p>
          <a:p>
            <a:r>
              <a:rPr lang="en-AT" sz="1200" dirty="0">
                <a:solidFill>
                  <a:srgbClr val="5AB152"/>
                </a:solidFill>
              </a:rPr>
              <a:t>𝛌</a:t>
            </a:r>
            <a:r>
              <a:rPr lang="en-GB" sz="1200" baseline="-25000" dirty="0" err="1">
                <a:solidFill>
                  <a:srgbClr val="5AB152"/>
                </a:solidFill>
              </a:rPr>
              <a:t>i</a:t>
            </a:r>
            <a:r>
              <a:rPr lang="en-AT" sz="1200" baseline="-25000" dirty="0">
                <a:solidFill>
                  <a:srgbClr val="5AB152"/>
                </a:solidFill>
              </a:rPr>
              <a:t> </a:t>
            </a:r>
            <a:r>
              <a:rPr lang="en-AT" sz="1200" dirty="0">
                <a:solidFill>
                  <a:srgbClr val="5AB152"/>
                </a:solidFill>
              </a:rPr>
              <a:t>= 𝛌</a:t>
            </a:r>
            <a:r>
              <a:rPr lang="en-GB" sz="1200" baseline="-25000" dirty="0">
                <a:solidFill>
                  <a:srgbClr val="5AB152"/>
                </a:solidFill>
              </a:rPr>
              <a:t>i,0 </a:t>
            </a:r>
            <a:r>
              <a:rPr lang="en-GB" sz="1200" dirty="0">
                <a:solidFill>
                  <a:srgbClr val="5AB152"/>
                </a:solidFill>
              </a:rPr>
              <a:t>(1 + </a:t>
            </a:r>
            <a:r>
              <a:rPr lang="en-GB" sz="1200" dirty="0"/>
              <a:t>a</a:t>
            </a:r>
            <a:r>
              <a:rPr lang="en-GB" sz="1200" baseline="-25000" dirty="0"/>
              <a:t>i</a:t>
            </a:r>
            <a:r>
              <a:rPr lang="en-GB" sz="1200" dirty="0">
                <a:solidFill>
                  <a:srgbClr val="5AB152"/>
                </a:solidFill>
              </a:rPr>
              <a:t> </a:t>
            </a:r>
            <a:r>
              <a:rPr lang="en-AT" sz="1200" dirty="0">
                <a:solidFill>
                  <a:srgbClr val="5AB152"/>
                </a:solidFill>
              </a:rPr>
              <a:t>𝛉 + </a:t>
            </a:r>
            <a:r>
              <a:rPr lang="en-AT" sz="1200" dirty="0">
                <a:solidFill>
                  <a:srgbClr val="0820FF"/>
                </a:solidFill>
              </a:rPr>
              <a:t>b</a:t>
            </a:r>
            <a:r>
              <a:rPr lang="en-GB" sz="1200" baseline="-25000" dirty="0" err="1">
                <a:solidFill>
                  <a:srgbClr val="0820FF"/>
                </a:solidFill>
              </a:rPr>
              <a:t>i</a:t>
            </a:r>
            <a:r>
              <a:rPr lang="en-AT" sz="1200" dirty="0">
                <a:solidFill>
                  <a:srgbClr val="5AB152"/>
                </a:solidFill>
              </a:rPr>
              <a:t> 𝛉</a:t>
            </a:r>
            <a:r>
              <a:rPr lang="en-AT" sz="1200" baseline="30000" dirty="0">
                <a:solidFill>
                  <a:srgbClr val="5AB152"/>
                </a:solidFill>
              </a:rPr>
              <a:t>2</a:t>
            </a:r>
            <a:r>
              <a:rPr lang="en-GB" sz="1200" dirty="0">
                <a:solidFill>
                  <a:srgbClr val="5AB152"/>
                </a:solidFill>
              </a:rPr>
              <a:t>)</a:t>
            </a:r>
            <a:r>
              <a:rPr lang="en-AT" sz="1200" dirty="0">
                <a:solidFill>
                  <a:srgbClr val="5AB152"/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6AD4B1-CFF2-A147-9A64-D0F656E5170B}"/>
              </a:ext>
            </a:extLst>
          </p:cNvPr>
          <p:cNvSpPr txBox="1"/>
          <p:nvPr/>
        </p:nvSpPr>
        <p:spPr>
          <a:xfrm>
            <a:off x="11619848" y="4867385"/>
            <a:ext cx="300083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AT" dirty="0">
                <a:solidFill>
                  <a:srgbClr val="0820FF"/>
                </a:solidFill>
              </a:rPr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46942-F51A-8B4E-AC8C-01BBCB3251E8}"/>
              </a:ext>
            </a:extLst>
          </p:cNvPr>
          <p:cNvSpPr txBox="1"/>
          <p:nvPr/>
        </p:nvSpPr>
        <p:spPr>
          <a:xfrm>
            <a:off x="11636448" y="5331800"/>
            <a:ext cx="300083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AT" dirty="0"/>
              <a:t>a</a:t>
            </a:r>
          </a:p>
        </p:txBody>
      </p:sp>
      <p:pic>
        <p:nvPicPr>
          <p:cNvPr id="4110" name="Picture 14">
            <a:extLst>
              <a:ext uri="{FF2B5EF4-FFF2-40B4-BE49-F238E27FC236}">
                <a16:creationId xmlns:a16="http://schemas.microsoft.com/office/drawing/2014/main" id="{C3EA1442-B8A0-934D-9776-7D76F46E1F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973" y="3941784"/>
            <a:ext cx="3000571" cy="285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604919-87C7-1941-BAD8-28A59339B8F6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47169" y="2413693"/>
            <a:ext cx="3819371" cy="8613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4CF9FAB-FCE5-F246-B9DB-BC0807F0A35B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8568" y="2742631"/>
            <a:ext cx="6239727" cy="123829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DE5BC56-C449-014D-8A70-46B91688299D}"/>
              </a:ext>
            </a:extLst>
          </p:cNvPr>
          <p:cNvSpPr txBox="1"/>
          <p:nvPr/>
        </p:nvSpPr>
        <p:spPr>
          <a:xfrm>
            <a:off x="2197133" y="4373771"/>
            <a:ext cx="660758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truth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59DE03A-A133-1246-9BD7-8FCF3D40299C}"/>
              </a:ext>
            </a:extLst>
          </p:cNvPr>
          <p:cNvSpPr txBox="1"/>
          <p:nvPr/>
        </p:nvSpPr>
        <p:spPr>
          <a:xfrm>
            <a:off x="7161948" y="5147134"/>
            <a:ext cx="1909690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T</a:t>
            </a:r>
            <a:r>
              <a:rPr lang="en-AT" dirty="0"/>
              <a:t>ruth 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</a:t>
            </a:r>
            <a:r>
              <a:rPr lang="en-AT" dirty="0">
                <a:solidFill>
                  <a:srgbClr val="0820FF"/>
                </a:solidFill>
              </a:rPr>
              <a:t>prediction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EE2D6E-0C49-0E4E-9184-4CBB0F9DC9F9}"/>
              </a:ext>
            </a:extLst>
          </p:cNvPr>
          <p:cNvCxnSpPr>
            <a:cxnSpLocks/>
          </p:cNvCxnSpPr>
          <p:nvPr/>
        </p:nvCxnSpPr>
        <p:spPr>
          <a:xfrm>
            <a:off x="8747333" y="5516466"/>
            <a:ext cx="170756" cy="342524"/>
          </a:xfrm>
          <a:prstGeom prst="straightConnector1">
            <a:avLst/>
          </a:prstGeom>
          <a:ln>
            <a:solidFill>
              <a:srgbClr val="082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77BBCE7-53F7-1447-80F2-90FA9B57D5D2}"/>
              </a:ext>
            </a:extLst>
          </p:cNvPr>
          <p:cNvCxnSpPr>
            <a:cxnSpLocks/>
          </p:cNvCxnSpPr>
          <p:nvPr/>
        </p:nvCxnSpPr>
        <p:spPr>
          <a:xfrm>
            <a:off x="7593980" y="5448109"/>
            <a:ext cx="1311426" cy="463383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17B549D-51AE-E943-8175-9B979A43D903}"/>
              </a:ext>
            </a:extLst>
          </p:cNvPr>
          <p:cNvSpPr txBox="1"/>
          <p:nvPr/>
        </p:nvSpPr>
        <p:spPr>
          <a:xfrm>
            <a:off x="5487958" y="3211192"/>
            <a:ext cx="861134" cy="26161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sz="1100" dirty="0">
                <a:solidFill>
                  <a:srgbClr val="5AB152"/>
                </a:solidFill>
              </a:rPr>
              <a:t>N(𝛉) - N(0)</a:t>
            </a: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940C4506-AA45-AB47-9FD7-7E15E79C1EF6}"/>
              </a:ext>
            </a:extLst>
          </p:cNvPr>
          <p:cNvSpPr/>
          <p:nvPr/>
        </p:nvSpPr>
        <p:spPr>
          <a:xfrm rot="16200000">
            <a:off x="5823573" y="2667876"/>
            <a:ext cx="214281" cy="1000133"/>
          </a:xfrm>
          <a:prstGeom prst="leftBrace">
            <a:avLst/>
          </a:prstGeom>
          <a:ln>
            <a:solidFill>
              <a:srgbClr val="5AB15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7672798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oon 32">
            <a:extLst>
              <a:ext uri="{FF2B5EF4-FFF2-40B4-BE49-F238E27FC236}">
                <a16:creationId xmlns:a16="http://schemas.microsoft.com/office/drawing/2014/main" id="{05020A56-54ED-E644-93EF-97E3E44E4A8A}"/>
              </a:ext>
            </a:extLst>
          </p:cNvPr>
          <p:cNvSpPr/>
          <p:nvPr/>
        </p:nvSpPr>
        <p:spPr>
          <a:xfrm rot="5400000">
            <a:off x="2781161" y="3672771"/>
            <a:ext cx="596082" cy="6033596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D0D3FDDA-EC3B-8C44-8F80-437586B5D226}"/>
              </a:ext>
            </a:extLst>
          </p:cNvPr>
          <p:cNvSpPr/>
          <p:nvPr/>
        </p:nvSpPr>
        <p:spPr>
          <a:xfrm>
            <a:off x="62404" y="4766159"/>
            <a:ext cx="6011867" cy="1824683"/>
          </a:xfrm>
          <a:prstGeom prst="roundRect">
            <a:avLst>
              <a:gd name="adj" fmla="val 3137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31B35D35-FC8F-514F-979C-8AE6AA947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A quadratic 2-parameter 6-variable model of WZ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3B41E9C-4029-7C41-BDFC-52E157E0E9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764" y="4845122"/>
            <a:ext cx="3911462" cy="53846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8CA1FD-AADA-E747-B3FC-BE18AE21F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1A7B3EFF-F981-034B-A597-FB5DB60F25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4599BF3-F9DA-0148-8BEF-C7A18F0884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A7DE33A-A893-0446-ABE0-58740B4693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76"/>
          <a:stretch/>
        </p:blipFill>
        <p:spPr bwMode="auto">
          <a:xfrm>
            <a:off x="8979996" y="3443691"/>
            <a:ext cx="3149600" cy="277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C031BF1D-9BC5-B449-95A8-4F5AD10D7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876" y="1049864"/>
            <a:ext cx="2664792" cy="253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EC11E2F-C4E4-4C48-BC70-3C93CCA78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414" y="1064703"/>
            <a:ext cx="2664792" cy="253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E9F855F9-4892-C949-8E87-29CE3BC31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3931" y="1064703"/>
            <a:ext cx="2664792" cy="253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0D94707-4786-924B-BAC3-DC7DB7F44A7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r="52332"/>
          <a:stretch/>
        </p:blipFill>
        <p:spPr>
          <a:xfrm>
            <a:off x="3368" y="5429535"/>
            <a:ext cx="3063218" cy="1029831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F77484D-E8C3-E440-9362-38B340DF8110}"/>
              </a:ext>
            </a:extLst>
          </p:cNvPr>
          <p:cNvSpPr txBox="1">
            <a:spLocks/>
          </p:cNvSpPr>
          <p:nvPr/>
        </p:nvSpPr>
        <p:spPr>
          <a:xfrm>
            <a:off x="498764" y="1043779"/>
            <a:ext cx="5087997" cy="31941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Boosted WZ with </a:t>
            </a:r>
            <a:br>
              <a:rPr lang="en-US" dirty="0"/>
            </a:br>
            <a:r>
              <a:rPr lang="en-US" dirty="0"/>
              <a:t>interference resurrection</a:t>
            </a:r>
          </a:p>
          <a:p>
            <a:r>
              <a:rPr lang="en-AT" dirty="0"/>
              <a:t>2 EFT parameters, quadratic</a:t>
            </a:r>
          </a:p>
          <a:p>
            <a:r>
              <a:rPr lang="en-GB" dirty="0"/>
              <a:t>F</a:t>
            </a:r>
            <a:r>
              <a:rPr lang="en-AT" dirty="0"/>
              <a:t>ully described by 6 observables</a:t>
            </a:r>
          </a:p>
          <a:p>
            <a:endParaRPr lang="en-AT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650CCE9-18E5-9840-8DC3-51C6E646E24D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414" y="2802520"/>
            <a:ext cx="3911462" cy="194916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EA40C3D-FE09-6643-A344-F5E3F50DA42C}"/>
              </a:ext>
            </a:extLst>
          </p:cNvPr>
          <p:cNvSpPr txBox="1"/>
          <p:nvPr/>
        </p:nvSpPr>
        <p:spPr>
          <a:xfrm>
            <a:off x="11540720" y="6189104"/>
            <a:ext cx="715260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/>
              <a:t>G</a:t>
            </a:r>
            <a:r>
              <a:rPr lang="en-AT" baseline="-25000" dirty="0"/>
              <a:t>𝜙q</a:t>
            </a:r>
            <a:r>
              <a:rPr lang="en-AT" baseline="30000" dirty="0"/>
              <a:t>(3)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512E08F-FE2A-D54B-B733-0A137A35721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54494"/>
          <a:stretch/>
        </p:blipFill>
        <p:spPr>
          <a:xfrm>
            <a:off x="3048002" y="5429535"/>
            <a:ext cx="2924309" cy="1029831"/>
          </a:xfrm>
          <a:prstGeom prst="rect">
            <a:avLst/>
          </a:prstGeom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387238FE-9287-A94C-82C9-5B46BBAC432A}"/>
              </a:ext>
            </a:extLst>
          </p:cNvPr>
          <p:cNvSpPr txBox="1">
            <a:spLocks/>
          </p:cNvSpPr>
          <p:nvPr/>
        </p:nvSpPr>
        <p:spPr>
          <a:xfrm>
            <a:off x="6238955" y="4766159"/>
            <a:ext cx="2873401" cy="18488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Extended LLR as a function of G</a:t>
            </a:r>
            <a:r>
              <a:rPr lang="en-US" baseline="-25000" dirty="0"/>
              <a:t>𝜙q</a:t>
            </a:r>
            <a:r>
              <a:rPr lang="en-US" baseline="30000" dirty="0"/>
              <a:t>(3)</a:t>
            </a:r>
          </a:p>
          <a:p>
            <a:endParaRPr lang="en-US" dirty="0"/>
          </a:p>
          <a:p>
            <a:endParaRPr lang="en-AT" dirty="0"/>
          </a:p>
          <a:p>
            <a:endParaRPr lang="en-AT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03C4517-3F26-C041-AE6B-9DAD9983D41A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11" y="3604175"/>
            <a:ext cx="3780748" cy="50348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EED4D84-823B-D740-93F0-F805830A77E5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4660" y="4058402"/>
            <a:ext cx="3048400" cy="43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5938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2F6EC-5C2D-8743-A501-5181E82A7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Summary +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407D9-234E-5F4F-AD5D-A4D599308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T" dirty="0"/>
              <a:t>Developed ”</a:t>
            </a:r>
            <a:r>
              <a:rPr lang="en-AT" dirty="0">
                <a:solidFill>
                  <a:srgbClr val="C00000"/>
                </a:solidFill>
              </a:rPr>
              <a:t>Boosted Information Trees</a:t>
            </a:r>
            <a:r>
              <a:rPr lang="en-AT" dirty="0"/>
              <a:t>” that learn the </a:t>
            </a:r>
            <a:r>
              <a:rPr lang="en-AT" dirty="0">
                <a:solidFill>
                  <a:srgbClr val="C00000"/>
                </a:solidFill>
              </a:rPr>
              <a:t>score function </a:t>
            </a:r>
            <a:r>
              <a:rPr lang="en-AT" dirty="0"/>
              <a:t>or the </a:t>
            </a:r>
            <a:r>
              <a:rPr lang="en-AT" dirty="0">
                <a:solidFill>
                  <a:srgbClr val="C00000"/>
                </a:solidFill>
              </a:rPr>
              <a:t>likelihood</a:t>
            </a:r>
            <a:r>
              <a:rPr lang="en-AT" dirty="0"/>
              <a:t> </a:t>
            </a:r>
          </a:p>
          <a:p>
            <a:pPr lvl="1"/>
            <a:r>
              <a:rPr lang="en-AT" dirty="0">
                <a:solidFill>
                  <a:srgbClr val="C00000"/>
                </a:solidFill>
              </a:rPr>
              <a:t>Linear order</a:t>
            </a:r>
            <a:r>
              <a:rPr lang="en-AT" dirty="0"/>
              <a:t>: Optimizes Fisher information in a (EFT or other) parameter measurement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Quadratic order</a:t>
            </a:r>
            <a:r>
              <a:rPr lang="en-GB" dirty="0"/>
              <a:t>: Fully capitalize on the </a:t>
            </a:r>
            <a:r>
              <a:rPr lang="en-GB" dirty="0">
                <a:solidFill>
                  <a:srgbClr val="C00000"/>
                </a:solidFill>
              </a:rPr>
              <a:t>polynomial structure </a:t>
            </a:r>
            <a:r>
              <a:rPr lang="en-GB" dirty="0"/>
              <a:t>of EFT predictions</a:t>
            </a:r>
          </a:p>
          <a:p>
            <a:pPr lvl="2"/>
            <a:r>
              <a:rPr lang="en-GB" dirty="0"/>
              <a:t>S</a:t>
            </a:r>
            <a:r>
              <a:rPr lang="en-AT" dirty="0"/>
              <a:t>eparately learns each linear (1</a:t>
            </a:r>
            <a:r>
              <a:rPr lang="en-AT" baseline="30000" dirty="0"/>
              <a:t>st</a:t>
            </a:r>
            <a:r>
              <a:rPr lang="en-AT" dirty="0"/>
              <a:t> derivatives)  and quadratic (2</a:t>
            </a:r>
            <a:r>
              <a:rPr lang="en-AT" baseline="30000" dirty="0"/>
              <a:t>nd</a:t>
            </a:r>
            <a:r>
              <a:rPr lang="en-AT" dirty="0"/>
              <a:t> derivatives) in the expansion of the diff x-sec</a:t>
            </a:r>
          </a:p>
          <a:p>
            <a:pPr lvl="2"/>
            <a:r>
              <a:rPr lang="en-AT" dirty="0"/>
              <a:t>Regress in the true likelihood p(x|𝛉) via augmented data sampling the joint pdf(x,z| 𝛉). </a:t>
            </a:r>
          </a:p>
          <a:p>
            <a:pPr lvl="1"/>
            <a:r>
              <a:rPr lang="en-AT" dirty="0"/>
              <a:t>Computational complexity of classification for each of the N first-rder and 1/2N (N+1) second-order functions</a:t>
            </a:r>
          </a:p>
          <a:p>
            <a:pPr lvl="1"/>
            <a:r>
              <a:rPr lang="en-AT" dirty="0"/>
              <a:t>Training data is needed only for a </a:t>
            </a:r>
            <a:r>
              <a:rPr lang="en-AT" dirty="0">
                <a:solidFill>
                  <a:srgbClr val="C00000"/>
                </a:solidFill>
              </a:rPr>
              <a:t>single reference point</a:t>
            </a:r>
            <a:r>
              <a:rPr lang="en-AT" dirty="0"/>
              <a:t> (+ 𝛉 derivatives of weight functions)</a:t>
            </a:r>
          </a:p>
          <a:p>
            <a:r>
              <a:rPr lang="en-AT" dirty="0"/>
              <a:t>Can predict,e.g., the </a:t>
            </a:r>
            <a:r>
              <a:rPr lang="en-AT" dirty="0">
                <a:solidFill>
                  <a:srgbClr val="C00000"/>
                </a:solidFill>
              </a:rPr>
              <a:t>unbinned likelihood function </a:t>
            </a:r>
            <a:r>
              <a:rPr lang="en-AT" dirty="0"/>
              <a:t>for new data, order by order in 𝛉</a:t>
            </a:r>
          </a:p>
          <a:p>
            <a:r>
              <a:rPr lang="en-AT" dirty="0"/>
              <a:t>Further developments:</a:t>
            </a:r>
          </a:p>
          <a:p>
            <a:pPr lvl="1"/>
            <a:r>
              <a:rPr lang="en-AT" dirty="0"/>
              <a:t>Conjecture: Profiling nuisances can be built into the minimization! </a:t>
            </a:r>
          </a:p>
          <a:p>
            <a:pPr lvl="1"/>
            <a:r>
              <a:rPr lang="en-AT" dirty="0"/>
              <a:t>Can we construct a classifier that learns to optimize the profiled likelihood?</a:t>
            </a:r>
          </a:p>
          <a:p>
            <a:r>
              <a:rPr lang="en-AT" dirty="0"/>
              <a:t>Problems: </a:t>
            </a:r>
          </a:p>
          <a:p>
            <a:pPr lvl="1"/>
            <a:r>
              <a:rPr lang="en-AT" dirty="0"/>
              <a:t>Need to tackle overtraining situations and highly uneven training weight distributions.</a:t>
            </a:r>
          </a:p>
          <a:p>
            <a:pPr lvl="1"/>
            <a:endParaRPr lang="en-AT" dirty="0"/>
          </a:p>
          <a:p>
            <a:pPr lvl="1"/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C047A0-1DA4-3F4F-BDAE-78F2F5455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4678E4-A9D5-5240-BD7D-759730FD840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4F424B-0036-8F4C-9A01-7EC9D23BF4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7758557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F76B3-0813-FD44-AF7F-3C9ADAF4E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650F13-7A74-4349-B3E7-E27039BC6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CB9BF63-AD8E-C447-92C9-4767DBC68C1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88CFA8-2169-BF47-93C9-6677BC7430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FC4887-95F6-A84A-AC68-0798E6C39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416"/>
            <a:ext cx="6201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91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EFT measurement problem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Conventional strategy for fitting a parameterized </a:t>
            </a:r>
            <a:br>
              <a:rPr lang="en-US" sz="1800" dirty="0"/>
            </a:br>
            <a:r>
              <a:rPr lang="en-US" sz="1800" dirty="0"/>
              <a:t>prediction to the </a:t>
            </a:r>
            <a:r>
              <a:rPr lang="en-US" sz="1800" dirty="0">
                <a:solidFill>
                  <a:srgbClr val="C00000"/>
                </a:solidFill>
              </a:rPr>
              <a:t>observed</a:t>
            </a:r>
            <a:r>
              <a:rPr lang="en-US" sz="1800" dirty="0"/>
              <a:t> data.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Choose sensitive distribution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Subtract the background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Fit</a:t>
            </a:r>
          </a:p>
          <a:p>
            <a:r>
              <a:rPr lang="en-US" sz="1800" dirty="0"/>
              <a:t>EFT modifies each coupling at production and decay</a:t>
            </a:r>
          </a:p>
          <a:p>
            <a:pPr lvl="1"/>
            <a:r>
              <a:rPr lang="en-US" sz="1600" dirty="0"/>
              <a:t>Notion of signal and background blurs</a:t>
            </a:r>
          </a:p>
          <a:p>
            <a:pPr lvl="1"/>
            <a:r>
              <a:rPr lang="en-US" sz="1600" dirty="0"/>
              <a:t>Real problem in “global fits” that combine background-subtracted</a:t>
            </a:r>
            <a:br>
              <a:rPr lang="en-US" sz="1600" dirty="0"/>
            </a:br>
            <a:r>
              <a:rPr lang="en-US" sz="1600" dirty="0"/>
              <a:t>differential cross sections; experimental correlations are neglected</a:t>
            </a:r>
          </a:p>
          <a:p>
            <a:r>
              <a:rPr lang="en-US" sz="1800" dirty="0"/>
              <a:t>A better approach is to define a measurement (an MVA discriminator)</a:t>
            </a:r>
          </a:p>
          <a:p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019" y="1732489"/>
            <a:ext cx="4507878" cy="3112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02875" y="4186857"/>
            <a:ext cx="314510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03453" y="3874792"/>
            <a:ext cx="300082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9941112" y="4180816"/>
            <a:ext cx="895706" cy="60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0456484" y="4251716"/>
            <a:ext cx="386058" cy="1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137193" y="4725103"/>
            <a:ext cx="1024640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i</a:t>
            </a:r>
            <a:r>
              <a:rPr lang="en-US" dirty="0"/>
              <a:t> = 1</a:t>
            </a:r>
            <a:r>
              <a:rPr lang="mr-IN" dirty="0"/>
              <a:t>…</a:t>
            </a:r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6486257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AE1F8-823B-7A48-BBEE-CEB03474A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Boosted score approximation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C69A8B-5166-804D-B163-2E96494D7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F89627-520E-2248-AECF-F3FC889FD59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A2BFAD-EB2C-9846-94E6-39A6F155F8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497F24-BD1F-6E4E-A19C-2A6E7511098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8477" y="1268164"/>
            <a:ext cx="7517783" cy="55861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787363-6A12-F549-B8D6-BDBE888114CD}"/>
              </a:ext>
            </a:extLst>
          </p:cNvPr>
          <p:cNvSpPr txBox="1"/>
          <p:nvPr/>
        </p:nvSpPr>
        <p:spPr>
          <a:xfrm>
            <a:off x="3594816" y="4772722"/>
            <a:ext cx="415499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016478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DAF853A2-7955-9245-B0CE-AC8295715DDC}"/>
              </a:ext>
            </a:extLst>
          </p:cNvPr>
          <p:cNvSpPr/>
          <p:nvPr/>
        </p:nvSpPr>
        <p:spPr>
          <a:xfrm>
            <a:off x="188243" y="4802693"/>
            <a:ext cx="11842175" cy="1589402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9" name="Moon 8">
            <a:extLst>
              <a:ext uri="{FF2B5EF4-FFF2-40B4-BE49-F238E27FC236}">
                <a16:creationId xmlns:a16="http://schemas.microsoft.com/office/drawing/2014/main" id="{76867A3D-DBDA-8843-BB1B-5E9A5D7A9DF0}"/>
              </a:ext>
            </a:extLst>
          </p:cNvPr>
          <p:cNvSpPr/>
          <p:nvPr/>
        </p:nvSpPr>
        <p:spPr>
          <a:xfrm rot="5400000">
            <a:off x="4318199" y="-1030631"/>
            <a:ext cx="562111" cy="8419023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E521B64-6F88-3442-9673-87717DFDA659}"/>
              </a:ext>
            </a:extLst>
          </p:cNvPr>
          <p:cNvSpPr/>
          <p:nvPr/>
        </p:nvSpPr>
        <p:spPr>
          <a:xfrm>
            <a:off x="444253" y="1050255"/>
            <a:ext cx="8364512" cy="2106275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2EB070-788F-D24C-9F46-4725376D8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The EFT measurement problem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7EEC69-181A-064E-ACF7-75C684BDF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11EC5D-D999-9E4B-AD79-9913F2E957E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FBC0FEA-ED1D-754B-8BF9-3A48317B79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244" y="1450514"/>
            <a:ext cx="6760530" cy="128580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46B6FCB-E789-714A-9693-ED8F93F7D990}"/>
              </a:ext>
            </a:extLst>
          </p:cNvPr>
          <p:cNvSpPr txBox="1"/>
          <p:nvPr/>
        </p:nvSpPr>
        <p:spPr>
          <a:xfrm>
            <a:off x="3668421" y="2808184"/>
            <a:ext cx="4175588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AT" dirty="0">
                <a:solidFill>
                  <a:srgbClr val="5AB152"/>
                </a:solidFill>
              </a:rPr>
              <a:t>→ linear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or     </a:t>
            </a:r>
            <a:r>
              <a:rPr lang="en-AT" dirty="0">
                <a:solidFill>
                  <a:srgbClr val="C00000"/>
                </a:solidFill>
              </a:rPr>
              <a:t>quadratic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effects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CA1ADCDC-C393-3B40-9E22-162436204F7F}"/>
              </a:ext>
            </a:extLst>
          </p:cNvPr>
          <p:cNvSpPr/>
          <p:nvPr/>
        </p:nvSpPr>
        <p:spPr>
          <a:xfrm rot="16200000">
            <a:off x="4591321" y="2148407"/>
            <a:ext cx="169908" cy="1201610"/>
          </a:xfrm>
          <a:prstGeom prst="leftBrace">
            <a:avLst/>
          </a:prstGeom>
          <a:ln w="25400">
            <a:solidFill>
              <a:srgbClr val="5AB15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3" name="Left Brace 22">
            <a:extLst>
              <a:ext uri="{FF2B5EF4-FFF2-40B4-BE49-F238E27FC236}">
                <a16:creationId xmlns:a16="http://schemas.microsoft.com/office/drawing/2014/main" id="{43260F7E-F36A-1242-A848-622A9CF8A6D5}"/>
              </a:ext>
            </a:extLst>
          </p:cNvPr>
          <p:cNvSpPr/>
          <p:nvPr/>
        </p:nvSpPr>
        <p:spPr>
          <a:xfrm rot="16200000">
            <a:off x="6171754" y="2008709"/>
            <a:ext cx="169907" cy="1478006"/>
          </a:xfrm>
          <a:prstGeom prst="leftBrace">
            <a:avLst/>
          </a:prstGeom>
          <a:ln w="254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T">
              <a:solidFill>
                <a:srgbClr val="C0000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6E3C534-10B1-D24F-9E52-BBBCD8DEEF6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81866" y="5104790"/>
            <a:ext cx="2820702" cy="54594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8E38EFD-0144-1F43-A773-438A2AD2A27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8398" y="5632857"/>
            <a:ext cx="3457742" cy="75932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785AADC-8799-1345-AE99-98CBDCA66E0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0123" y="5675495"/>
            <a:ext cx="895161" cy="27892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29F3914-B730-654D-8112-156DB3898B4F}"/>
              </a:ext>
            </a:extLst>
          </p:cNvPr>
          <p:cNvSpPr txBox="1"/>
          <p:nvPr/>
        </p:nvSpPr>
        <p:spPr>
          <a:xfrm>
            <a:off x="10228771" y="5166486"/>
            <a:ext cx="1770742" cy="584775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“Event-wise (j</a:t>
            </a:r>
            <a:r>
              <a:rPr lang="en-A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oint) </a:t>
            </a:r>
            <a:br>
              <a:rPr lang="en-A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A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likelihood ratios”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87CA42-66A0-6D4F-8700-8320FA331274}"/>
              </a:ext>
            </a:extLst>
          </p:cNvPr>
          <p:cNvSpPr txBox="1"/>
          <p:nvPr/>
        </p:nvSpPr>
        <p:spPr>
          <a:xfrm>
            <a:off x="10358861" y="5763018"/>
            <a:ext cx="1372171" cy="338554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”probabilities”</a:t>
            </a:r>
            <a:endParaRPr lang="en-AT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8660E4-C7DE-9747-8E0C-95A03CFDF93F}"/>
              </a:ext>
            </a:extLst>
          </p:cNvPr>
          <p:cNvSpPr txBox="1"/>
          <p:nvPr/>
        </p:nvSpPr>
        <p:spPr>
          <a:xfrm>
            <a:off x="8155498" y="4803109"/>
            <a:ext cx="2692404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C00000"/>
                </a:solidFill>
              </a:rPr>
              <a:t>“probability normalization"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95464A53-590A-D64B-ADB7-2031DA4855A7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857" y="5171103"/>
            <a:ext cx="1752600" cy="47798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C4B1AAC-B7E3-2547-BE68-2EB0A07A38F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667"/>
          <a:stretch/>
        </p:blipFill>
        <p:spPr>
          <a:xfrm>
            <a:off x="528516" y="5686852"/>
            <a:ext cx="2225944" cy="360248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FD790313-6D53-D44C-9C0A-968F95A03C30}"/>
              </a:ext>
            </a:extLst>
          </p:cNvPr>
          <p:cNvSpPr txBox="1"/>
          <p:nvPr/>
        </p:nvSpPr>
        <p:spPr>
          <a:xfrm>
            <a:off x="2454925" y="5240817"/>
            <a:ext cx="1945469" cy="338554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“weights (quadratic)”</a:t>
            </a:r>
            <a:endParaRPr lang="en-AT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AB20E7F-9C35-0D4A-B6D8-B2AD10DB1A23}"/>
              </a:ext>
            </a:extLst>
          </p:cNvPr>
          <p:cNvSpPr txBox="1"/>
          <p:nvPr/>
        </p:nvSpPr>
        <p:spPr>
          <a:xfrm>
            <a:off x="2980663" y="5708546"/>
            <a:ext cx="821058" cy="338554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“yields”</a:t>
            </a:r>
            <a:endParaRPr lang="en-AT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861A8BE-1853-E54F-8C6F-4D7D101E645A}"/>
              </a:ext>
            </a:extLst>
          </p:cNvPr>
          <p:cNvSpPr txBox="1"/>
          <p:nvPr/>
        </p:nvSpPr>
        <p:spPr>
          <a:xfrm>
            <a:off x="666151" y="4815374"/>
            <a:ext cx="2944076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C00000"/>
                </a:solidFill>
              </a:rPr>
              <a:t>“cross section normalization”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2A9668B-BDCB-1144-BCA8-D3BE9C0D5440}"/>
              </a:ext>
            </a:extLst>
          </p:cNvPr>
          <p:cNvSpPr txBox="1"/>
          <p:nvPr/>
        </p:nvSpPr>
        <p:spPr>
          <a:xfrm>
            <a:off x="4676275" y="4951063"/>
            <a:ext cx="1902124" cy="646331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ivide out </a:t>
            </a:r>
            <a:b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total cross section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761E957-30A8-3E44-9E64-268693254CCD}"/>
              </a:ext>
            </a:extLst>
          </p:cNvPr>
          <p:cNvCxnSpPr/>
          <p:nvPr/>
        </p:nvCxnSpPr>
        <p:spPr>
          <a:xfrm>
            <a:off x="4884149" y="6048477"/>
            <a:ext cx="1211851" cy="0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D1A65-D678-BC41-86AF-48365771A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63" y="1043778"/>
            <a:ext cx="11500749" cy="5962950"/>
          </a:xfrm>
        </p:spPr>
        <p:txBody>
          <a:bodyPr>
            <a:normAutofit lnSpcReduction="10000"/>
          </a:bodyPr>
          <a:lstStyle/>
          <a:p>
            <a:r>
              <a:rPr lang="en-AT" dirty="0"/>
              <a:t>Simple </a:t>
            </a:r>
            <a:r>
              <a:rPr lang="en-AT" dirty="0">
                <a:solidFill>
                  <a:srgbClr val="C00000"/>
                </a:solidFill>
              </a:rPr>
              <a:t>dependence</a:t>
            </a:r>
            <a:r>
              <a:rPr lang="en-AT" dirty="0"/>
              <a:t> of cross sections on </a:t>
            </a:r>
            <a:r>
              <a:rPr lang="en-AT" dirty="0">
                <a:solidFill>
                  <a:srgbClr val="C00000"/>
                </a:solidFill>
              </a:rPr>
              <a:t>Wilson coefficients</a:t>
            </a:r>
            <a:r>
              <a:rPr lang="en-AT" dirty="0"/>
              <a:t> </a:t>
            </a:r>
            <a:r>
              <a:rPr lang="en-AT" i="1" dirty="0"/>
              <a:t>differentially</a:t>
            </a:r>
          </a:p>
          <a:p>
            <a:pPr lvl="1"/>
            <a:endParaRPr lang="en-GB" dirty="0"/>
          </a:p>
          <a:p>
            <a:pPr lvl="1"/>
            <a:endParaRPr lang="en-GB" sz="2000" dirty="0"/>
          </a:p>
          <a:p>
            <a:pPr marL="457200" lvl="1" indent="0">
              <a:buNone/>
            </a:pPr>
            <a:endParaRPr lang="en-GB" sz="2800" dirty="0"/>
          </a:p>
          <a:p>
            <a:pPr marL="457200" lvl="1" indent="0">
              <a:buNone/>
            </a:pPr>
            <a:endParaRPr lang="en-GB" sz="2000" dirty="0"/>
          </a:p>
          <a:p>
            <a:pPr marL="457200" lvl="1" indent="0">
              <a:buNone/>
            </a:pPr>
            <a:endParaRPr lang="en-US" sz="100" dirty="0"/>
          </a:p>
          <a:p>
            <a:pPr lvl="1"/>
            <a:r>
              <a:rPr lang="en-US" dirty="0"/>
              <a:t>Can truncate the few non-polynomial cases (supported e.g. in </a:t>
            </a:r>
            <a:r>
              <a:rPr lang="en-AT" dirty="0"/>
              <a:t>[</a:t>
            </a:r>
            <a:r>
              <a:rPr lang="en-AT" dirty="0">
                <a:hlinkClick r:id="rId9"/>
              </a:rPr>
              <a:t>SMEFTsim</a:t>
            </a:r>
            <a:r>
              <a:rPr lang="en-AT" dirty="0"/>
              <a:t>] )</a:t>
            </a:r>
          </a:p>
          <a:p>
            <a:r>
              <a:rPr lang="en-AT" dirty="0"/>
              <a:t>Can re-evaluated ME at </a:t>
            </a:r>
            <a:r>
              <a:rPr lang="en-AT" dirty="0">
                <a:solidFill>
                  <a:srgbClr val="C00000"/>
                </a:solidFill>
              </a:rPr>
              <a:t>parameter points θ ≠ θ </a:t>
            </a:r>
            <a:r>
              <a:rPr lang="en-AT" baseline="-25000" dirty="0">
                <a:solidFill>
                  <a:srgbClr val="C00000"/>
                </a:solidFill>
              </a:rPr>
              <a:t>SM</a:t>
            </a:r>
            <a:r>
              <a:rPr lang="en-AT" dirty="0">
                <a:solidFill>
                  <a:srgbClr val="C00000"/>
                </a:solidFill>
              </a:rPr>
              <a:t>=0</a:t>
            </a:r>
            <a:r>
              <a:rPr lang="en-AT" dirty="0"/>
              <a:t> at the </a:t>
            </a:r>
            <a:r>
              <a:rPr lang="en-AT" i="1" dirty="0"/>
              <a:t>generator</a:t>
            </a:r>
            <a:r>
              <a:rPr lang="en-AT" dirty="0"/>
              <a:t> </a:t>
            </a:r>
            <a:r>
              <a:rPr lang="en-AT" dirty="0">
                <a:solidFill>
                  <a:srgbClr val="C00000"/>
                </a:solidFill>
              </a:rPr>
              <a:t>phase-space point z</a:t>
            </a:r>
            <a:r>
              <a:rPr lang="en-AT" dirty="0"/>
              <a:t>. </a:t>
            </a:r>
          </a:p>
          <a:p>
            <a:pPr lvl="1"/>
            <a:r>
              <a:rPr lang="en-AT" dirty="0"/>
              <a:t>This  </a:t>
            </a:r>
            <a:r>
              <a:rPr lang="en-AT" dirty="0">
                <a:solidFill>
                  <a:srgbClr val="C00000"/>
                </a:solidFill>
              </a:rPr>
              <a:t>extra information</a:t>
            </a:r>
            <a:r>
              <a:rPr lang="en-AT" dirty="0"/>
              <a:t> (‘augmented’ data)  allows (polynomially) parametrized EFT predictions</a:t>
            </a:r>
          </a:p>
          <a:p>
            <a:pPr lvl="1"/>
            <a:r>
              <a:rPr lang="en-AT" dirty="0"/>
              <a:t>Detector simulation provides the ”reconstruction level” features x.</a:t>
            </a:r>
          </a:p>
          <a:p>
            <a:pPr lvl="1"/>
            <a:endParaRPr lang="en-AT" dirty="0"/>
          </a:p>
          <a:p>
            <a:pPr lvl="1"/>
            <a:endParaRPr lang="en-AT" sz="2400" dirty="0"/>
          </a:p>
          <a:p>
            <a:pPr lvl="1"/>
            <a:endParaRPr lang="en-AT" sz="2400" dirty="0"/>
          </a:p>
          <a:p>
            <a:pPr marL="457200" lvl="1" indent="0">
              <a:buNone/>
            </a:pPr>
            <a:endParaRPr lang="en-AT" dirty="0"/>
          </a:p>
          <a:p>
            <a:pPr lvl="1"/>
            <a:r>
              <a:rPr lang="en-AT" dirty="0"/>
              <a:t>Can compute (event-wise) “joint” LL ratio </a:t>
            </a:r>
            <a:r>
              <a:rPr lang="en-AT" dirty="0">
                <a:solidFill>
                  <a:srgbClr val="C00000"/>
                </a:solidFill>
              </a:rPr>
              <a:t>r(x,z|θ</a:t>
            </a:r>
            <a:r>
              <a:rPr lang="en-AT" baseline="-25000" dirty="0">
                <a:solidFill>
                  <a:srgbClr val="C00000"/>
                </a:solidFill>
              </a:rPr>
              <a:t>2</a:t>
            </a:r>
            <a:r>
              <a:rPr lang="en-AT" dirty="0">
                <a:solidFill>
                  <a:srgbClr val="C00000"/>
                </a:solidFill>
              </a:rPr>
              <a:t>, θ</a:t>
            </a:r>
            <a:r>
              <a:rPr lang="en-AT" baseline="-25000" dirty="0">
                <a:solidFill>
                  <a:srgbClr val="C00000"/>
                </a:solidFill>
              </a:rPr>
              <a:t>1</a:t>
            </a:r>
            <a:r>
              <a:rPr lang="en-AT" dirty="0">
                <a:solidFill>
                  <a:srgbClr val="C00000"/>
                </a:solidFill>
              </a:rPr>
              <a:t>)</a:t>
            </a:r>
            <a:r>
              <a:rPr lang="en-AT" dirty="0"/>
              <a:t>, the score vector </a:t>
            </a:r>
            <a:r>
              <a:rPr lang="en-AT" dirty="0">
                <a:solidFill>
                  <a:srgbClr val="C00000"/>
                </a:solidFill>
              </a:rPr>
              <a:t>t(x,z|θ</a:t>
            </a:r>
            <a:r>
              <a:rPr lang="en-AT" dirty="0"/>
              <a:t>) and other quantities.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58B2DB-2835-0F48-8B44-7FF5399D1444}"/>
              </a:ext>
            </a:extLst>
          </p:cNvPr>
          <p:cNvSpPr txBox="1"/>
          <p:nvPr/>
        </p:nvSpPr>
        <p:spPr>
          <a:xfrm>
            <a:off x="8808765" y="2198618"/>
            <a:ext cx="2984920" cy="646331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AT" i="1" dirty="0">
                <a:solidFill>
                  <a:srgbClr val="C00000"/>
                </a:solidFill>
              </a:rPr>
              <a:t>Curse of dimensionality is lifted!!</a:t>
            </a:r>
          </a:p>
          <a:p>
            <a:r>
              <a:rPr lang="en-AT" i="1" dirty="0">
                <a:solidFill>
                  <a:srgbClr val="C00000"/>
                </a:solidFill>
              </a:rPr>
              <a:t>15 operators → 136 functions</a:t>
            </a:r>
          </a:p>
        </p:txBody>
      </p:sp>
    </p:spTree>
    <p:extLst>
      <p:ext uri="{BB962C8B-B14F-4D97-AF65-F5344CB8AC3E}">
        <p14:creationId xmlns:p14="http://schemas.microsoft.com/office/powerpoint/2010/main" val="331355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9" grpId="0"/>
      <p:bldP spid="30" grpId="0"/>
      <p:bldP spid="34" grpId="0"/>
      <p:bldP spid="40" grpId="0"/>
      <p:bldP spid="41" grpId="0"/>
      <p:bldP spid="42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EFT measurement problem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Conventional strategy </a:t>
            </a:r>
            <a:r>
              <a:rPr lang="en-US" sz="1800" dirty="0"/>
              <a:t>for constraining parameters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Choose sensitive distribution(s)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Subtract the background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Fit (e.g. a signal template for an x-sec measurement)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Compare measured diff. x-sec with a parametrized prediction</a:t>
            </a:r>
          </a:p>
          <a:p>
            <a:r>
              <a:rPr lang="en-US" sz="1800" dirty="0">
                <a:solidFill>
                  <a:srgbClr val="C00000"/>
                </a:solidFill>
              </a:rPr>
              <a:t>Classification MVAs </a:t>
            </a:r>
            <a:r>
              <a:rPr lang="en-US" sz="1800" dirty="0"/>
              <a:t>in parameter measurements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Use an MVA to separate signal (=1) and background (=0)</a:t>
            </a:r>
          </a:p>
          <a:p>
            <a:pPr lvl="2"/>
            <a:r>
              <a:rPr lang="en-US" sz="1400" dirty="0"/>
              <a:t>Discrete labels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Choose sensitive distribution(s) after MVA cut or MVA discriminator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Continue as before</a:t>
            </a:r>
          </a:p>
          <a:p>
            <a:r>
              <a:rPr lang="en-US" sz="1800" dirty="0">
                <a:solidFill>
                  <a:srgbClr val="C00000"/>
                </a:solidFill>
              </a:rPr>
              <a:t>Optimal classification </a:t>
            </a:r>
            <a:r>
              <a:rPr lang="en-US" sz="1800" dirty="0"/>
              <a:t>provides an </a:t>
            </a:r>
            <a:r>
              <a:rPr lang="en-US" sz="1800" dirty="0">
                <a:solidFill>
                  <a:srgbClr val="C00000"/>
                </a:solidFill>
              </a:rPr>
              <a:t>optimal cross-section measurement </a:t>
            </a:r>
            <a:r>
              <a:rPr lang="en-US" sz="1800" dirty="0"/>
              <a:t>… but that’s just not what we’re doing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Can we modify the MVA training such that it results in an optimized (EFT-) estimator?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quadratic dependence lifts the curse of dimensionality in EFT. Can it be exploited in ML?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Recent ML developments focus on ANNs, but in practice, (lightweight) BDTs are sometimes preferred over (extrapolating) ANNs. Can we bring the simplicity of BDTs to the EFT measurement problem?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501CD5-C0EC-F747-93E3-A22918741E0B}"/>
              </a:ext>
            </a:extLst>
          </p:cNvPr>
          <p:cNvGrpSpPr/>
          <p:nvPr/>
        </p:nvGrpSpPr>
        <p:grpSpPr>
          <a:xfrm>
            <a:off x="7434740" y="1043778"/>
            <a:ext cx="4507878" cy="3361946"/>
            <a:chOff x="7308019" y="1732489"/>
            <a:chExt cx="4507878" cy="33619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08019" y="1732489"/>
              <a:ext cx="4507878" cy="311242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602875" y="4186857"/>
              <a:ext cx="314510" cy="369332"/>
            </a:xfrm>
            <a:prstGeom prst="rect">
              <a:avLst/>
            </a:prstGeom>
            <a:noFill/>
            <a:ln cap="flat">
              <a:noFill/>
            </a:ln>
            <a:effectLst>
              <a:softEdge rad="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𝛌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603453" y="3874792"/>
              <a:ext cx="300082" cy="369332"/>
            </a:xfrm>
            <a:prstGeom prst="rect">
              <a:avLst/>
            </a:prstGeom>
            <a:noFill/>
            <a:ln cap="flat">
              <a:noFill/>
            </a:ln>
            <a:effectLst>
              <a:softEdge rad="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n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9941112" y="4180816"/>
              <a:ext cx="895706" cy="6049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10456484" y="4251716"/>
              <a:ext cx="386058" cy="1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0137193" y="4725103"/>
              <a:ext cx="1024640" cy="369332"/>
            </a:xfrm>
            <a:prstGeom prst="rect">
              <a:avLst/>
            </a:prstGeom>
            <a:noFill/>
            <a:ln cap="flat">
              <a:noFill/>
            </a:ln>
            <a:effectLst>
              <a:softEdge rad="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/>
                <a:t>i</a:t>
              </a:r>
              <a:r>
                <a:rPr lang="en-US" dirty="0"/>
                <a:t> = 1</a:t>
              </a:r>
              <a:r>
                <a:rPr lang="mr-IN" dirty="0"/>
                <a:t>…</a:t>
              </a:r>
              <a:r>
                <a:rPr lang="en-US" dirty="0"/>
                <a:t>N</a:t>
              </a:r>
            </a:p>
          </p:txBody>
        </p:sp>
      </p:grp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FAEB451E-3A82-7449-808C-8A48016B9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0981" y="6602506"/>
            <a:ext cx="811019" cy="251788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74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91BBDDB-5154-BC4A-A267-C4CCD330825D}"/>
              </a:ext>
            </a:extLst>
          </p:cNvPr>
          <p:cNvSpPr txBox="1">
            <a:spLocks/>
          </p:cNvSpPr>
          <p:nvPr/>
        </p:nvSpPr>
        <p:spPr>
          <a:xfrm>
            <a:off x="4230140" y="1043778"/>
            <a:ext cx="7463096" cy="58105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AT" dirty="0"/>
              <a:t>Let’s look at a </a:t>
            </a:r>
            <a:r>
              <a:rPr lang="en-AT" dirty="0">
                <a:solidFill>
                  <a:srgbClr val="C00000"/>
                </a:solidFill>
              </a:rPr>
              <a:t>weak learner </a:t>
            </a:r>
            <a:r>
              <a:rPr lang="en-AT" dirty="0"/>
              <a:t>in classification (CART) aiming to separate binary hypothesis (supervised training).	 	</a:t>
            </a:r>
            <a:br>
              <a:rPr lang="en-AT" dirty="0"/>
            </a:br>
            <a:r>
              <a:rPr lang="en-AT" dirty="0"/>
              <a:t>Data:		       with 		</a:t>
            </a:r>
          </a:p>
          <a:p>
            <a:r>
              <a:rPr lang="en-AT" dirty="0"/>
              <a:t>Find the next cut in feature </a:t>
            </a:r>
            <a:r>
              <a:rPr lang="en-AT" i="1" dirty="0"/>
              <a:t>j</a:t>
            </a:r>
            <a:r>
              <a:rPr lang="en-AT" dirty="0"/>
              <a:t> at position </a:t>
            </a:r>
            <a:br>
              <a:rPr lang="en-AT" dirty="0"/>
            </a:br>
            <a:br>
              <a:rPr lang="en-AT" dirty="0"/>
            </a:br>
            <a:r>
              <a:rPr lang="en-AT" dirty="0"/>
              <a:t>where the</a:t>
            </a:r>
            <a:r>
              <a:rPr lang="en-AT" dirty="0">
                <a:solidFill>
                  <a:srgbClr val="C00000"/>
                </a:solidFill>
              </a:rPr>
              <a:t> loss </a:t>
            </a:r>
            <a:r>
              <a:rPr lang="en-AT" dirty="0"/>
              <a:t>is</a:t>
            </a:r>
            <a:br>
              <a:rPr lang="en-AT" dirty="0"/>
            </a:br>
            <a:r>
              <a:rPr lang="en-GB" dirty="0"/>
              <a:t>P</a:t>
            </a:r>
            <a:r>
              <a:rPr lang="en-AT" dirty="0"/>
              <a:t>urity </a:t>
            </a:r>
            <a:r>
              <a:rPr lang="el-GR" dirty="0"/>
              <a:t>ρ</a:t>
            </a:r>
            <a:r>
              <a:rPr lang="en-AT" dirty="0"/>
              <a:t> = S/(S+B), total yield 𝛌 = S+B</a:t>
            </a:r>
          </a:p>
          <a:p>
            <a:pPr marL="457200" indent="-457200">
              <a:buFont typeface="+mj-lt"/>
              <a:buAutoNum type="arabicPeriod"/>
            </a:pPr>
            <a:r>
              <a:rPr lang="en-AT" dirty="0"/>
              <a:t>Let’s chose the Gini impurity  </a:t>
            </a:r>
            <a:br>
              <a:rPr lang="en-AT" dirty="0"/>
            </a:br>
            <a:br>
              <a:rPr lang="en-AT" dirty="0"/>
            </a:br>
            <a:r>
              <a:rPr lang="en-AT" dirty="0"/>
              <a:t>and we find</a:t>
            </a:r>
            <a:br>
              <a:rPr lang="en-AT" dirty="0"/>
            </a:br>
            <a:br>
              <a:rPr lang="en-AT" dirty="0"/>
            </a:br>
            <a:br>
              <a:rPr lang="en-AT" dirty="0"/>
            </a:br>
            <a:endParaRPr lang="en-AT" dirty="0"/>
          </a:p>
          <a:p>
            <a:pPr marL="457200" indent="-457200">
              <a:buFont typeface="+mj-lt"/>
              <a:buAutoNum type="arabicPeriod"/>
            </a:pPr>
            <a:r>
              <a:rPr lang="en-AT" dirty="0"/>
              <a:t>The weak learner returns the majority label of the training data</a:t>
            </a:r>
          </a:p>
          <a:p>
            <a:endParaRPr lang="en-AT" dirty="0"/>
          </a:p>
          <a:p>
            <a:endParaRPr lang="en-AT" dirty="0"/>
          </a:p>
          <a:p>
            <a:pPr marL="0" indent="0">
              <a:buNone/>
            </a:pPr>
            <a:endParaRPr lang="en-AT" dirty="0"/>
          </a:p>
        </p:txBody>
      </p:sp>
      <p:sp>
        <p:nvSpPr>
          <p:cNvPr id="39" name="Moon 38">
            <a:extLst>
              <a:ext uri="{FF2B5EF4-FFF2-40B4-BE49-F238E27FC236}">
                <a16:creationId xmlns:a16="http://schemas.microsoft.com/office/drawing/2014/main" id="{5E069E93-F66C-B74B-9FAE-B4DD65A1030D}"/>
              </a:ext>
            </a:extLst>
          </p:cNvPr>
          <p:cNvSpPr/>
          <p:nvPr/>
        </p:nvSpPr>
        <p:spPr>
          <a:xfrm rot="5400000">
            <a:off x="8347541" y="3596557"/>
            <a:ext cx="562111" cy="4891790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9343D9D-A17B-CC48-A29B-9473FFBA1477}"/>
              </a:ext>
            </a:extLst>
          </p:cNvPr>
          <p:cNvSpPr/>
          <p:nvPr/>
        </p:nvSpPr>
        <p:spPr>
          <a:xfrm>
            <a:off x="6127591" y="4484556"/>
            <a:ext cx="4946901" cy="1559503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6" name="Moon 25">
            <a:extLst>
              <a:ext uri="{FF2B5EF4-FFF2-40B4-BE49-F238E27FC236}">
                <a16:creationId xmlns:a16="http://schemas.microsoft.com/office/drawing/2014/main" id="{4D6D01E5-4820-A04C-BCAF-F2543B6155E1}"/>
              </a:ext>
            </a:extLst>
          </p:cNvPr>
          <p:cNvSpPr/>
          <p:nvPr/>
        </p:nvSpPr>
        <p:spPr>
          <a:xfrm rot="5400000">
            <a:off x="1800486" y="4720329"/>
            <a:ext cx="562111" cy="3863284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DF88490-F839-C548-9122-6F6FD20CBC99}"/>
              </a:ext>
            </a:extLst>
          </p:cNvPr>
          <p:cNvSpPr/>
          <p:nvPr/>
        </p:nvSpPr>
        <p:spPr>
          <a:xfrm>
            <a:off x="164890" y="1050564"/>
            <a:ext cx="3785067" cy="5475216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sp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3AE45C-E70B-7649-BEAF-401E8AD6A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Fisher information in traditional classification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56582E3-E915-6141-AF1F-FD71602BDD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937" y="1043779"/>
            <a:ext cx="3154972" cy="320123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BCE13-A444-004E-B015-138C0381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5DE86D-283C-5745-9E4E-8CFEA891206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2794700-3EAA-964B-A8A2-3185202238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341"/>
          <a:stretch/>
        </p:blipFill>
        <p:spPr>
          <a:xfrm>
            <a:off x="770119" y="5084622"/>
            <a:ext cx="2861870" cy="4942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0BFC3D6-4D07-8445-A4B3-1E3635A3FA9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992" y="5552874"/>
            <a:ext cx="2395682" cy="863309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DE82F0A-3D98-9B46-B60A-6DC7C49A06E9}"/>
              </a:ext>
            </a:extLst>
          </p:cNvPr>
          <p:cNvSpPr txBox="1">
            <a:spLocks/>
          </p:cNvSpPr>
          <p:nvPr/>
        </p:nvSpPr>
        <p:spPr>
          <a:xfrm>
            <a:off x="374751" y="4125091"/>
            <a:ext cx="3567659" cy="25098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Fancy way to write the weak learner’s </a:t>
            </a:r>
            <a:r>
              <a:rPr lang="en-US" dirty="0">
                <a:solidFill>
                  <a:srgbClr val="C00000"/>
                </a:solidFill>
              </a:rPr>
              <a:t>majority</a:t>
            </a:r>
            <a:r>
              <a:rPr lang="en-US" dirty="0"/>
              <a:t> output:</a:t>
            </a:r>
            <a:endParaRPr lang="en-AT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C95686A-250D-FF4D-BE15-F19EFF6A0BD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9452" y="1777595"/>
            <a:ext cx="1163548" cy="42409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FA1D969-802B-814A-B660-ACEEA28402A7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9516" y="1821924"/>
            <a:ext cx="1163549" cy="33543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0164988-4A5E-2748-8747-21E958135B7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9691"/>
          <a:stretch/>
        </p:blipFill>
        <p:spPr>
          <a:xfrm>
            <a:off x="8585410" y="2312453"/>
            <a:ext cx="3441700" cy="45876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4D5C75C-C5C4-EA46-AB30-B45CC49B4795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9458" y="3915731"/>
            <a:ext cx="1697151" cy="39417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7A316F5-7470-054B-B6D0-53022102026F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7093" y="4540772"/>
            <a:ext cx="4018415" cy="84310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DF686AD-48BA-E643-AEE0-135DE48E2A23}"/>
              </a:ext>
            </a:extLst>
          </p:cNvPr>
          <p:cNvSpPr txBox="1"/>
          <p:nvPr/>
        </p:nvSpPr>
        <p:spPr>
          <a:xfrm>
            <a:off x="8909730" y="5397728"/>
            <a:ext cx="1731115" cy="646331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M</a:t>
            </a:r>
            <a:r>
              <a:rPr lang="en-AT" dirty="0">
                <a:solidFill>
                  <a:srgbClr val="C00000"/>
                </a:solidFill>
              </a:rPr>
              <a:t>aximally </a:t>
            </a:r>
            <a:br>
              <a:rPr lang="en-AT" dirty="0">
                <a:solidFill>
                  <a:srgbClr val="C00000"/>
                </a:solidFill>
              </a:rPr>
            </a:br>
            <a:r>
              <a:rPr lang="en-AT" dirty="0">
                <a:solidFill>
                  <a:srgbClr val="C00000"/>
                </a:solidFill>
              </a:rPr>
              <a:t>different purities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2C9362-7242-964F-B153-F04B05DFAEEE}"/>
              </a:ext>
            </a:extLst>
          </p:cNvPr>
          <p:cNvSpPr txBox="1"/>
          <p:nvPr/>
        </p:nvSpPr>
        <p:spPr>
          <a:xfrm>
            <a:off x="7659067" y="5383873"/>
            <a:ext cx="1250663" cy="646331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Penalty for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small yields</a:t>
            </a:r>
            <a:endParaRPr lang="en-AT" dirty="0">
              <a:solidFill>
                <a:srgbClr val="C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2F7C83-40FC-2840-ADA4-2DE8E705FD19}"/>
              </a:ext>
            </a:extLst>
          </p:cNvPr>
          <p:cNvSpPr txBox="1"/>
          <p:nvPr/>
        </p:nvSpPr>
        <p:spPr>
          <a:xfrm>
            <a:off x="1056173" y="1229518"/>
            <a:ext cx="2339231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somewhere in the tree</a:t>
            </a:r>
            <a:endParaRPr lang="en-A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46FF81E3-20FB-DC41-AF9D-4EEA1402A933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7093" y="3020087"/>
            <a:ext cx="3975928" cy="43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62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91BBDDB-5154-BC4A-A267-C4CCD330825D}"/>
              </a:ext>
            </a:extLst>
          </p:cNvPr>
          <p:cNvSpPr txBox="1">
            <a:spLocks/>
          </p:cNvSpPr>
          <p:nvPr/>
        </p:nvSpPr>
        <p:spPr>
          <a:xfrm>
            <a:off x="4230140" y="1043778"/>
            <a:ext cx="7463096" cy="58142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AT" dirty="0"/>
              <a:t>1 step back: Take </a:t>
            </a:r>
            <a:r>
              <a:rPr lang="en-AT" dirty="0">
                <a:solidFill>
                  <a:srgbClr val="C00000"/>
                </a:solidFill>
              </a:rPr>
              <a:t>pdf</a:t>
            </a:r>
            <a:r>
              <a:rPr lang="en-AT" dirty="0"/>
              <a:t> p(x|𝛉)  and </a:t>
            </a:r>
            <a:r>
              <a:rPr lang="en-AT" dirty="0">
                <a:solidFill>
                  <a:srgbClr val="C00000"/>
                </a:solidFill>
              </a:rPr>
              <a:t>score</a:t>
            </a:r>
          </a:p>
          <a:p>
            <a:r>
              <a:rPr lang="en-AT" dirty="0"/>
              <a:t>The Fisher information is defined as</a:t>
            </a:r>
          </a:p>
          <a:p>
            <a:pPr marL="0" indent="0">
              <a:buNone/>
            </a:pPr>
            <a:br>
              <a:rPr lang="en-AT" sz="1600" dirty="0"/>
            </a:br>
            <a:endParaRPr lang="en-AT" sz="1600" dirty="0"/>
          </a:p>
          <a:p>
            <a:r>
              <a:rPr lang="en-AT" dirty="0"/>
              <a:t>The </a:t>
            </a:r>
            <a:r>
              <a:rPr lang="en-AT" dirty="0">
                <a:solidFill>
                  <a:srgbClr val="C00000"/>
                </a:solidFill>
              </a:rPr>
              <a:t>Cramér-Rao bound </a:t>
            </a:r>
            <a:r>
              <a:rPr lang="en-AT" dirty="0"/>
              <a:t>states that,</a:t>
            </a:r>
            <a:br>
              <a:rPr lang="en-AT" dirty="0"/>
            </a:br>
            <a:r>
              <a:rPr lang="en-AT" dirty="0"/>
              <a:t>for an (unbiased) estimator of θ, we have</a:t>
            </a:r>
          </a:p>
          <a:p>
            <a:endParaRPr lang="en-AT" sz="100" dirty="0"/>
          </a:p>
          <a:p>
            <a:r>
              <a:rPr lang="en-AT" dirty="0"/>
              <a:t>Now let’s do a Poisson counting experiment:</a:t>
            </a:r>
            <a:br>
              <a:rPr lang="en-AT" dirty="0"/>
            </a:br>
            <a:br>
              <a:rPr lang="en-AT" sz="100" dirty="0"/>
            </a:br>
            <a:r>
              <a:rPr lang="en-AT" dirty="0"/>
              <a:t>and measure a </a:t>
            </a:r>
            <a:r>
              <a:rPr lang="en-AT" dirty="0">
                <a:solidFill>
                  <a:srgbClr val="C00000"/>
                </a:solidFill>
              </a:rPr>
              <a:t>cross section</a:t>
            </a:r>
            <a:r>
              <a:rPr lang="en-AT" dirty="0"/>
              <a:t> </a:t>
            </a:r>
            <a:r>
              <a:rPr lang="en-AT" dirty="0">
                <a:solidFill>
                  <a:srgbClr val="C00000"/>
                </a:solidFill>
              </a:rPr>
              <a:t>Δσ</a:t>
            </a:r>
            <a:r>
              <a:rPr lang="en-AT" baseline="-25000" dirty="0">
                <a:solidFill>
                  <a:srgbClr val="C00000"/>
                </a:solidFill>
              </a:rPr>
              <a:t>s</a:t>
            </a:r>
            <a:r>
              <a:rPr lang="en-AT" dirty="0"/>
              <a:t> of a signal process</a:t>
            </a:r>
            <a:br>
              <a:rPr lang="en-AT" dirty="0"/>
            </a:br>
            <a:endParaRPr lang="en-AT" sz="1100" dirty="0"/>
          </a:p>
          <a:p>
            <a:r>
              <a:rPr lang="en-AT" dirty="0"/>
              <a:t>The Fisher information in the x-sec from a Poisson count is</a:t>
            </a:r>
          </a:p>
          <a:p>
            <a:endParaRPr lang="en-AT" dirty="0"/>
          </a:p>
          <a:p>
            <a:r>
              <a:rPr lang="en-AT" dirty="0"/>
              <a:t>Gini impurity is the Fisher optimum of xsec measurement!</a:t>
            </a:r>
            <a:br>
              <a:rPr lang="en-AT" dirty="0"/>
            </a:br>
            <a:r>
              <a:rPr lang="en-AT" dirty="0"/>
              <a:t>[A. Valassi, </a:t>
            </a:r>
            <a:r>
              <a:rPr lang="en-GB" dirty="0">
                <a:hlinkClick r:id="rId3"/>
              </a:rPr>
              <a:t>2019</a:t>
            </a:r>
            <a:r>
              <a:rPr lang="en-GB" dirty="0"/>
              <a:t>,</a:t>
            </a:r>
            <a:r>
              <a:rPr lang="en-AT" dirty="0"/>
              <a:t>, </a:t>
            </a:r>
            <a:r>
              <a:rPr lang="en-GB" dirty="0">
                <a:hlinkClick r:id="rId4"/>
              </a:rPr>
              <a:t>2020</a:t>
            </a:r>
            <a:r>
              <a:rPr lang="en-GB" dirty="0"/>
              <a:t>]</a:t>
            </a:r>
            <a:endParaRPr lang="en-AT" dirty="0"/>
          </a:p>
        </p:txBody>
      </p:sp>
      <p:sp>
        <p:nvSpPr>
          <p:cNvPr id="43" name="Moon 42">
            <a:extLst>
              <a:ext uri="{FF2B5EF4-FFF2-40B4-BE49-F238E27FC236}">
                <a16:creationId xmlns:a16="http://schemas.microsoft.com/office/drawing/2014/main" id="{09E73A5D-578F-D04D-B0A4-4A452A78AE12}"/>
              </a:ext>
            </a:extLst>
          </p:cNvPr>
          <p:cNvSpPr/>
          <p:nvPr/>
        </p:nvSpPr>
        <p:spPr>
          <a:xfrm rot="5400000">
            <a:off x="7734357" y="569611"/>
            <a:ext cx="562111" cy="4328345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247DFA9-2CFA-2E41-A27C-2DF14ED6BBEE}"/>
              </a:ext>
            </a:extLst>
          </p:cNvPr>
          <p:cNvSpPr/>
          <p:nvPr/>
        </p:nvSpPr>
        <p:spPr>
          <a:xfrm>
            <a:off x="5851240" y="1939028"/>
            <a:ext cx="4328346" cy="758331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3AE45C-E70B-7649-BEAF-401E8AD6A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Fisher information in traditional classification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BCE13-A444-004E-B015-138C0381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5DE86D-283C-5745-9E4E-8CFEA891206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2F5EFC9-D103-9443-91B9-82F3937165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88A7F1-1DBF-3943-A198-ADF5F37A8DB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965" y="1098839"/>
            <a:ext cx="2878353" cy="4060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5529BB-39C1-5549-B9A3-04E16D39214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1240" y="1950223"/>
            <a:ext cx="4220895" cy="7297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FCE02B-4E01-6042-B919-D47ACF25FA1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61185" y="2975250"/>
            <a:ext cx="1491889" cy="7318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B13A247-73F8-2F48-93C3-FF3CFF811A3C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7031" y="3595931"/>
            <a:ext cx="1992086" cy="77815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6B6829F-94A9-354B-AB51-22E0772258B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170" b="9243"/>
          <a:stretch/>
        </p:blipFill>
        <p:spPr>
          <a:xfrm>
            <a:off x="5224446" y="4601420"/>
            <a:ext cx="4437290" cy="30368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79A1C88-17C8-CD4D-BC5A-15882E885167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2424" y="5271196"/>
            <a:ext cx="3772993" cy="61533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B4B9D98-F100-0D4F-B047-8D179ADE39B2}"/>
              </a:ext>
            </a:extLst>
          </p:cNvPr>
          <p:cNvSpPr txBox="1"/>
          <p:nvPr/>
        </p:nvSpPr>
        <p:spPr>
          <a:xfrm>
            <a:off x="9064265" y="5320708"/>
            <a:ext cx="2878353" cy="646331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⟷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equivalent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H</a:t>
            </a:r>
            <a:r>
              <a:rPr lang="en-AT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!</a:t>
            </a:r>
          </a:p>
          <a:p>
            <a:pPr algn="ctr"/>
            <a:r>
              <a:rPr lang="en-GB" dirty="0">
                <a:solidFill>
                  <a:srgbClr val="C00000"/>
                </a:solidFill>
              </a:rPr>
              <a:t>C</a:t>
            </a:r>
            <a:r>
              <a:rPr lang="en-AT" dirty="0">
                <a:solidFill>
                  <a:srgbClr val="C00000"/>
                </a:solidFill>
              </a:rPr>
              <a:t>onstants and ∝ ρ drop out.</a:t>
            </a:r>
          </a:p>
        </p:txBody>
      </p:sp>
      <p:sp>
        <p:nvSpPr>
          <p:cNvPr id="30" name="Moon 29">
            <a:extLst>
              <a:ext uri="{FF2B5EF4-FFF2-40B4-BE49-F238E27FC236}">
                <a16:creationId xmlns:a16="http://schemas.microsoft.com/office/drawing/2014/main" id="{362AFAB1-7BED-8444-99CF-F3C8100A1AD5}"/>
              </a:ext>
            </a:extLst>
          </p:cNvPr>
          <p:cNvSpPr/>
          <p:nvPr/>
        </p:nvSpPr>
        <p:spPr>
          <a:xfrm rot="5400000">
            <a:off x="1800486" y="4720329"/>
            <a:ext cx="562111" cy="3863284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551921BB-467A-F543-B9E9-1D6507D44E23}"/>
              </a:ext>
            </a:extLst>
          </p:cNvPr>
          <p:cNvSpPr/>
          <p:nvPr/>
        </p:nvSpPr>
        <p:spPr>
          <a:xfrm>
            <a:off x="164890" y="1050564"/>
            <a:ext cx="3785067" cy="5475216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sp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pic>
        <p:nvPicPr>
          <p:cNvPr id="36" name="Content Placeholder 6">
            <a:extLst>
              <a:ext uri="{FF2B5EF4-FFF2-40B4-BE49-F238E27FC236}">
                <a16:creationId xmlns:a16="http://schemas.microsoft.com/office/drawing/2014/main" id="{1C2B999B-8C2B-9847-8C3A-BBFAA4E6BC57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937" y="1043779"/>
            <a:ext cx="3154972" cy="320123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0AF9270-DF62-AD49-A060-901C68FBA66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341"/>
          <a:stretch/>
        </p:blipFill>
        <p:spPr>
          <a:xfrm>
            <a:off x="770119" y="5084622"/>
            <a:ext cx="2861870" cy="49424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B38CC85-46B8-CC49-A215-08B5AA0DBF2E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992" y="5552874"/>
            <a:ext cx="2395682" cy="863309"/>
          </a:xfrm>
          <a:prstGeom prst="rect">
            <a:avLst/>
          </a:prstGeom>
        </p:spPr>
      </p:pic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F920DA73-54AC-954A-AD3A-179181EDD120}"/>
              </a:ext>
            </a:extLst>
          </p:cNvPr>
          <p:cNvSpPr txBox="1">
            <a:spLocks/>
          </p:cNvSpPr>
          <p:nvPr/>
        </p:nvSpPr>
        <p:spPr>
          <a:xfrm>
            <a:off x="374751" y="4125091"/>
            <a:ext cx="3567659" cy="25098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Fancy way to write the weak learner’s </a:t>
            </a:r>
            <a:r>
              <a:rPr lang="en-US" dirty="0">
                <a:solidFill>
                  <a:srgbClr val="C00000"/>
                </a:solidFill>
              </a:rPr>
              <a:t>majority</a:t>
            </a:r>
            <a:r>
              <a:rPr lang="en-US" dirty="0"/>
              <a:t> output:</a:t>
            </a:r>
            <a:endParaRPr lang="en-AT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9D3AC5D-C53C-1E42-8EFD-CAC571603323}"/>
              </a:ext>
            </a:extLst>
          </p:cNvPr>
          <p:cNvSpPr txBox="1"/>
          <p:nvPr/>
        </p:nvSpPr>
        <p:spPr>
          <a:xfrm>
            <a:off x="1056173" y="1229518"/>
            <a:ext cx="2339231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somewhere in the tree</a:t>
            </a:r>
            <a:endParaRPr lang="en-A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59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oon 12">
            <a:extLst>
              <a:ext uri="{FF2B5EF4-FFF2-40B4-BE49-F238E27FC236}">
                <a16:creationId xmlns:a16="http://schemas.microsoft.com/office/drawing/2014/main" id="{9B506F11-CC60-9741-AD53-E5B4526DDAF9}"/>
              </a:ext>
            </a:extLst>
          </p:cNvPr>
          <p:cNvSpPr/>
          <p:nvPr/>
        </p:nvSpPr>
        <p:spPr>
          <a:xfrm rot="5400000">
            <a:off x="4827494" y="-754113"/>
            <a:ext cx="562111" cy="9401852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F21DDCC-8705-C14A-A21B-A6C58F5C09B5}"/>
              </a:ext>
            </a:extLst>
          </p:cNvPr>
          <p:cNvSpPr/>
          <p:nvPr/>
        </p:nvSpPr>
        <p:spPr>
          <a:xfrm>
            <a:off x="407625" y="2473996"/>
            <a:ext cx="9401852" cy="1381574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3AE45C-E70B-7649-BEAF-401E8AD6A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Ingredient 1: The weak learner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1E1A8-C211-0345-9AA2-4EB95EE5E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T" dirty="0"/>
              <a:t>Generalize this interpretation to general parametrized predictions.</a:t>
            </a:r>
          </a:p>
          <a:p>
            <a:r>
              <a:rPr lang="en-AT" dirty="0"/>
              <a:t>Use Fisher Information in Poisson EFT yield 𝛌(</a:t>
            </a:r>
            <a:r>
              <a:rPr lang="en-AT" dirty="0">
                <a:solidFill>
                  <a:srgbClr val="C00000"/>
                </a:solidFill>
              </a:rPr>
              <a:t>𝛉</a:t>
            </a:r>
            <a:r>
              <a:rPr lang="en-AT" dirty="0"/>
              <a:t>) to define node split in the </a:t>
            </a:r>
            <a:r>
              <a:rPr lang="en-AT" dirty="0">
                <a:hlinkClick r:id="rId3"/>
              </a:rPr>
              <a:t>CART</a:t>
            </a:r>
            <a:r>
              <a:rPr lang="en-AT" baseline="30000" dirty="0"/>
              <a:t>1</a:t>
            </a:r>
            <a:r>
              <a:rPr lang="en-AT" dirty="0"/>
              <a:t> algorithm</a:t>
            </a:r>
          </a:p>
          <a:p>
            <a:r>
              <a:rPr lang="en-AT" dirty="0"/>
              <a:t>Think of it as training to separate </a:t>
            </a:r>
            <a:r>
              <a:rPr lang="en-AT" dirty="0">
                <a:solidFill>
                  <a:srgbClr val="C00000"/>
                </a:solidFill>
              </a:rPr>
              <a:t>𝛉</a:t>
            </a:r>
            <a:r>
              <a:rPr lang="en-AT" baseline="-25000" dirty="0">
                <a:solidFill>
                  <a:srgbClr val="C00000"/>
                </a:solidFill>
              </a:rPr>
              <a:t>ref</a:t>
            </a:r>
            <a:r>
              <a:rPr lang="en-AT" dirty="0">
                <a:solidFill>
                  <a:srgbClr val="C00000"/>
                </a:solidFill>
              </a:rPr>
              <a:t> </a:t>
            </a:r>
            <a:r>
              <a:rPr lang="en-AT" dirty="0"/>
              <a:t>from</a:t>
            </a:r>
            <a:r>
              <a:rPr lang="en-AT" dirty="0">
                <a:solidFill>
                  <a:srgbClr val="C00000"/>
                </a:solidFill>
              </a:rPr>
              <a:t> 𝛉</a:t>
            </a:r>
            <a:r>
              <a:rPr lang="en-AT" baseline="-25000" dirty="0">
                <a:solidFill>
                  <a:srgbClr val="C00000"/>
                </a:solidFill>
              </a:rPr>
              <a:t> ref</a:t>
            </a:r>
            <a:r>
              <a:rPr lang="en-AT" dirty="0">
                <a:solidFill>
                  <a:srgbClr val="C00000"/>
                </a:solidFill>
              </a:rPr>
              <a:t>  + d𝛉 </a:t>
            </a:r>
            <a:r>
              <a:rPr lang="en-AT" dirty="0"/>
              <a:t>at a reference point 𝛉</a:t>
            </a:r>
            <a:r>
              <a:rPr lang="en-AT" baseline="-25000" dirty="0"/>
              <a:t>ref</a:t>
            </a:r>
            <a:r>
              <a:rPr lang="en-AT" dirty="0"/>
              <a:t>. For now, scalar 𝛉.</a:t>
            </a:r>
          </a:p>
          <a:p>
            <a:endParaRPr lang="en-AT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AT" dirty="0"/>
              <a:t>The impurity H</a:t>
            </a:r>
            <a:r>
              <a:rPr lang="en-AT" baseline="-25000" dirty="0"/>
              <a:t>G </a:t>
            </a:r>
            <a:r>
              <a:rPr lang="en-AT" dirty="0"/>
              <a:t>is replaced by the 𝛉-dependent general function:</a:t>
            </a:r>
            <a:endParaRPr lang="en-US" dirty="0"/>
          </a:p>
          <a:p>
            <a:pPr lvl="1"/>
            <a:r>
              <a:rPr lang="el-GR" dirty="0"/>
              <a:t>ρ</a:t>
            </a:r>
            <a:r>
              <a:rPr lang="en-AT" dirty="0"/>
              <a:t> is replaced by the Poisson score function ⟷</a:t>
            </a:r>
          </a:p>
          <a:p>
            <a:pPr lvl="1"/>
            <a:r>
              <a:rPr lang="en-AT" dirty="0"/>
              <a:t>Same penalty term as for the Gini impurity</a:t>
            </a:r>
          </a:p>
          <a:p>
            <a:pPr lvl="1"/>
            <a:r>
              <a:rPr lang="en-AT" dirty="0"/>
              <a:t>There are </a:t>
            </a:r>
            <a:r>
              <a:rPr lang="en-AT" i="1" dirty="0">
                <a:solidFill>
                  <a:srgbClr val="C00000"/>
                </a:solidFill>
              </a:rPr>
              <a:t>no backgrounds</a:t>
            </a:r>
            <a:r>
              <a:rPr lang="en-AT" dirty="0"/>
              <a:t>! Only events with w’=0 that reduce the Poisson score ⟷ the classifier can learn that.  </a:t>
            </a:r>
          </a:p>
          <a:p>
            <a:r>
              <a:rPr lang="en-AT" dirty="0"/>
              <a:t>ΔH</a:t>
            </a:r>
            <a:r>
              <a:rPr lang="en-AT" baseline="-25000" dirty="0"/>
              <a:t>F</a:t>
            </a:r>
            <a:r>
              <a:rPr lang="en-AT" dirty="0"/>
              <a:t> defines only the node split. But </a:t>
            </a:r>
            <a:r>
              <a:rPr lang="en-AT" i="1" dirty="0">
                <a:solidFill>
                  <a:srgbClr val="C00000"/>
                </a:solidFill>
              </a:rPr>
              <a:t>what</a:t>
            </a:r>
            <a:r>
              <a:rPr lang="en-AT" dirty="0"/>
              <a:t> shall the weak learner </a:t>
            </a:r>
            <a:r>
              <a:rPr lang="en-AT" i="1" dirty="0">
                <a:solidFill>
                  <a:srgbClr val="C00000"/>
                </a:solidFill>
              </a:rPr>
              <a:t>learn</a:t>
            </a:r>
            <a:r>
              <a:rPr lang="en-AT" dirty="0"/>
              <a:t>? And </a:t>
            </a:r>
            <a:r>
              <a:rPr lang="en-AT" i="1" dirty="0">
                <a:solidFill>
                  <a:srgbClr val="C00000"/>
                </a:solidFill>
              </a:rPr>
              <a:t>how</a:t>
            </a:r>
            <a:r>
              <a:rPr lang="en-AT" dirty="0"/>
              <a:t> does it learn?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BCE13-A444-004E-B015-138C0381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5DE86D-283C-5745-9E4E-8CFEA891206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2F5EFC9-D103-9443-91B9-82F3937165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T" baseline="30000" dirty="0"/>
              <a:t>1</a:t>
            </a:r>
            <a:r>
              <a:rPr lang="en-GB" dirty="0"/>
              <a:t>Classification And Regression Trees</a:t>
            </a:r>
            <a:endParaRPr lang="en-A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4F49C3-9E38-2748-B88F-C4C62872A1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9016"/>
          <a:stretch/>
        </p:blipFill>
        <p:spPr>
          <a:xfrm>
            <a:off x="7736633" y="3918673"/>
            <a:ext cx="1749968" cy="5340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3B1563-9891-3E49-8363-6A4A771EDE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880"/>
          <a:stretch/>
        </p:blipFill>
        <p:spPr>
          <a:xfrm>
            <a:off x="1174229" y="2628267"/>
            <a:ext cx="8404485" cy="8475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8D42E7-DE03-BC43-8802-AC298EFA6D5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566"/>
          <a:stretch/>
        </p:blipFill>
        <p:spPr>
          <a:xfrm>
            <a:off x="5670574" y="4346821"/>
            <a:ext cx="2625128" cy="3582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35F2DA-F24B-6342-8D36-C8499D1B19DF}"/>
              </a:ext>
            </a:extLst>
          </p:cNvPr>
          <p:cNvSpPr txBox="1"/>
          <p:nvPr/>
        </p:nvSpPr>
        <p:spPr>
          <a:xfrm>
            <a:off x="1530750" y="3486238"/>
            <a:ext cx="3948902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C00000"/>
                </a:solidFill>
              </a:rPr>
              <a:t>Here are the Poisson I</a:t>
            </a:r>
            <a:r>
              <a:rPr lang="en-AT" baseline="-25000" dirty="0">
                <a:solidFill>
                  <a:srgbClr val="C00000"/>
                </a:solidFill>
              </a:rPr>
              <a:t>F</a:t>
            </a:r>
            <a:r>
              <a:rPr lang="en-AT" dirty="0">
                <a:solidFill>
                  <a:srgbClr val="C00000"/>
                </a:solidFill>
              </a:rPr>
              <a:t> for general 𝛌(𝛉)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93AAC262-CBF1-0B49-83AF-422C4B423EC9}"/>
              </a:ext>
            </a:extLst>
          </p:cNvPr>
          <p:cNvSpPr/>
          <p:nvPr/>
        </p:nvSpPr>
        <p:spPr>
          <a:xfrm rot="5400000">
            <a:off x="3328869" y="2316279"/>
            <a:ext cx="311073" cy="2203764"/>
          </a:xfrm>
          <a:prstGeom prst="rightBrace">
            <a:avLst/>
          </a:prstGeom>
          <a:noFill/>
          <a:ln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80328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FE91D-5A90-8C48-AF76-574C7BA83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T" dirty="0"/>
              <a:t>How does the weak learner learn? (What is boosting?)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20F25-EBA0-8845-940D-6127F304C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0044" y="1193181"/>
            <a:ext cx="7653702" cy="5409326"/>
          </a:xfrm>
        </p:spPr>
        <p:txBody>
          <a:bodyPr/>
          <a:lstStyle/>
          <a:p>
            <a:r>
              <a:rPr lang="en-AT" dirty="0"/>
              <a:t>Approximate a function by a linear sum of weak learner’s that are iteratively fit to the residuals of the previous iteration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AT" dirty="0"/>
              <a:t>Start with F</a:t>
            </a:r>
            <a:r>
              <a:rPr lang="en-AT" baseline="30000" dirty="0"/>
              <a:t>(0) </a:t>
            </a:r>
            <a:r>
              <a:rPr lang="en-AT" dirty="0"/>
              <a:t>(x) = 0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AT" dirty="0"/>
              <a:t>While you’re not happy with convergence:</a:t>
            </a:r>
          </a:p>
          <a:p>
            <a:pPr lvl="2"/>
            <a:r>
              <a:rPr lang="en-AT" dirty="0"/>
              <a:t>Fit simple function → F</a:t>
            </a:r>
            <a:r>
              <a:rPr lang="en-AT" baseline="30000" dirty="0"/>
              <a:t>(1) </a:t>
            </a:r>
            <a:r>
              <a:rPr lang="en-AT" dirty="0"/>
              <a:t>(x)</a:t>
            </a:r>
          </a:p>
          <a:p>
            <a:pPr lvl="2"/>
            <a:r>
              <a:rPr lang="en-AT" dirty="0"/>
              <a:t>“Subtract” a fraction η F</a:t>
            </a:r>
            <a:r>
              <a:rPr lang="en-AT" baseline="30000" dirty="0"/>
              <a:t>(1)</a:t>
            </a:r>
            <a:r>
              <a:rPr lang="en-AT" dirty="0"/>
              <a:t>(x) from the input data (η=0.1 - 0.3, learning rate)</a:t>
            </a:r>
          </a:p>
          <a:p>
            <a:pPr lvl="3"/>
            <a:r>
              <a:rPr lang="en-GB" dirty="0"/>
              <a:t>I</a:t>
            </a:r>
            <a:r>
              <a:rPr lang="en-AT" dirty="0"/>
              <a:t>mplemented as reweighting: Input data is scaled to a bit closer to f(x). </a:t>
            </a:r>
            <a:r>
              <a:rPr lang="en-GB" dirty="0"/>
              <a:t>This increases the relative importance of x values where we’ve done a bad job.</a:t>
            </a:r>
            <a:endParaRPr lang="en-AT" dirty="0"/>
          </a:p>
          <a:p>
            <a:pPr lvl="2"/>
            <a:r>
              <a:rPr lang="en-GB" dirty="0"/>
              <a:t>R</a:t>
            </a:r>
            <a:r>
              <a:rPr lang="en-AT" dirty="0"/>
              <a:t>epeat with residuals </a:t>
            </a:r>
            <a:r>
              <a:rPr lang="en-AT" dirty="0">
                <a:solidFill>
                  <a:schemeClr val="bg1">
                    <a:lumMod val="50000"/>
                  </a:schemeClr>
                </a:solidFill>
              </a:rPr>
              <a:t>[ will give you → F</a:t>
            </a:r>
            <a:r>
              <a:rPr lang="en-AT" baseline="30000" dirty="0">
                <a:solidFill>
                  <a:schemeClr val="bg1">
                    <a:lumMod val="50000"/>
                  </a:schemeClr>
                </a:solidFill>
              </a:rPr>
              <a:t>(2)</a:t>
            </a:r>
            <a:r>
              <a:rPr lang="en-AT" dirty="0">
                <a:solidFill>
                  <a:schemeClr val="bg1">
                    <a:lumMod val="50000"/>
                  </a:schemeClr>
                </a:solidFill>
              </a:rPr>
              <a:t>(x) ]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AT" dirty="0"/>
              <a:t>Your final estimator is F(x) = η Σ</a:t>
            </a:r>
            <a:r>
              <a:rPr lang="en-AT" baseline="-25000" dirty="0"/>
              <a:t>b </a:t>
            </a:r>
            <a:r>
              <a:rPr lang="en-AT" dirty="0"/>
              <a:t>F</a:t>
            </a:r>
            <a:r>
              <a:rPr lang="en-AT" baseline="30000" dirty="0"/>
              <a:t>(b)</a:t>
            </a:r>
            <a:r>
              <a:rPr lang="en-AT" dirty="0"/>
              <a:t>(x)</a:t>
            </a:r>
          </a:p>
          <a:p>
            <a:r>
              <a:rPr lang="en-AT" dirty="0"/>
              <a:t>This answers </a:t>
            </a:r>
            <a:r>
              <a:rPr lang="en-AT" i="1" dirty="0">
                <a:solidFill>
                  <a:srgbClr val="C00000"/>
                </a:solidFill>
              </a:rPr>
              <a:t>how</a:t>
            </a:r>
            <a:r>
              <a:rPr lang="en-AT" dirty="0"/>
              <a:t> we learn, but not </a:t>
            </a:r>
            <a:r>
              <a:rPr lang="en-AT" i="1" dirty="0">
                <a:solidFill>
                  <a:srgbClr val="C00000"/>
                </a:solidFill>
              </a:rPr>
              <a:t>what</a:t>
            </a:r>
            <a:r>
              <a:rPr lang="en-AT" dirty="0">
                <a:solidFill>
                  <a:srgbClr val="C00000"/>
                </a:solidFill>
              </a:rPr>
              <a:t> </a:t>
            </a:r>
            <a:r>
              <a:rPr lang="en-AT" dirty="0"/>
              <a:t>he target should be.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50963-1277-7F4F-B228-112DA35B0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3C1E7F6-EE8A-7849-85DD-FEC7BAD80E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E09655-BC8F-9844-91EF-6BD26E4334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51937" r="18914" b="498"/>
          <a:stretch/>
        </p:blipFill>
        <p:spPr>
          <a:xfrm>
            <a:off x="498764" y="1043779"/>
            <a:ext cx="2191370" cy="55584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138954-A9EF-A84B-9453-6829E8E34E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7334" y="1553029"/>
            <a:ext cx="526823" cy="5424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19BD77-5CD9-0F4B-8E1B-535073724F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9146" y="1364343"/>
            <a:ext cx="760494" cy="3142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F1DD48B-2A35-9448-9D32-28ECE44612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079" y="1295400"/>
            <a:ext cx="706387" cy="4962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B912FFA-6C1B-8545-8174-181603696D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671" y="2798893"/>
            <a:ext cx="1922463" cy="52630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319BBDF-5FD5-7745-BCF3-08EE7CD1996D}"/>
              </a:ext>
            </a:extLst>
          </p:cNvPr>
          <p:cNvSpPr/>
          <p:nvPr/>
        </p:nvSpPr>
        <p:spPr>
          <a:xfrm>
            <a:off x="1415781" y="1639598"/>
            <a:ext cx="1702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AT" dirty="0">
                <a:solidFill>
                  <a:srgbClr val="C00000"/>
                </a:solidFill>
              </a:rPr>
              <a:t>F</a:t>
            </a:r>
            <a:r>
              <a:rPr lang="en-AT" baseline="30000" dirty="0">
                <a:solidFill>
                  <a:srgbClr val="C00000"/>
                </a:solidFill>
              </a:rPr>
              <a:t>(1) </a:t>
            </a:r>
            <a:r>
              <a:rPr lang="en-AT" dirty="0">
                <a:solidFill>
                  <a:srgbClr val="C00000"/>
                </a:solidFill>
              </a:rPr>
              <a:t>(x)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FDAD85-77EF-4145-A274-0A3E340BD2BF}"/>
              </a:ext>
            </a:extLst>
          </p:cNvPr>
          <p:cNvSpPr/>
          <p:nvPr/>
        </p:nvSpPr>
        <p:spPr>
          <a:xfrm>
            <a:off x="1415781" y="1336804"/>
            <a:ext cx="1431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AT" dirty="0"/>
              <a:t>f(x)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DB2552D-3955-DE48-B712-2C48CF58107D}"/>
              </a:ext>
            </a:extLst>
          </p:cNvPr>
          <p:cNvSpPr/>
          <p:nvPr/>
        </p:nvSpPr>
        <p:spPr>
          <a:xfrm>
            <a:off x="1310466" y="3719063"/>
            <a:ext cx="2440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AT" dirty="0"/>
              <a:t>f(x) – ηF</a:t>
            </a:r>
            <a:r>
              <a:rPr lang="en-AT" baseline="30000" dirty="0"/>
              <a:t>(1)</a:t>
            </a:r>
            <a:r>
              <a:rPr lang="en-AT" dirty="0"/>
              <a:t>(x)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26F80C-5F30-AB4C-BBCC-B93C6570A264}"/>
              </a:ext>
            </a:extLst>
          </p:cNvPr>
          <p:cNvSpPr/>
          <p:nvPr/>
        </p:nvSpPr>
        <p:spPr>
          <a:xfrm>
            <a:off x="2611366" y="5342626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T" dirty="0">
                <a:solidFill>
                  <a:srgbClr val="C00000"/>
                </a:solidFill>
              </a:rPr>
              <a:t>F(x) = η Σ</a:t>
            </a:r>
            <a:r>
              <a:rPr lang="en-AT" baseline="-25000" dirty="0">
                <a:solidFill>
                  <a:srgbClr val="C00000"/>
                </a:solidFill>
              </a:rPr>
              <a:t>b </a:t>
            </a:r>
            <a:r>
              <a:rPr lang="en-AT" dirty="0">
                <a:solidFill>
                  <a:srgbClr val="C00000"/>
                </a:solidFill>
              </a:rPr>
              <a:t>F</a:t>
            </a:r>
            <a:r>
              <a:rPr lang="en-AT" baseline="30000" dirty="0">
                <a:solidFill>
                  <a:srgbClr val="C00000"/>
                </a:solidFill>
              </a:rPr>
              <a:t>(b)</a:t>
            </a:r>
            <a:r>
              <a:rPr lang="en-AT" dirty="0">
                <a:solidFill>
                  <a:srgbClr val="C00000"/>
                </a:solidFill>
              </a:rPr>
              <a:t>(x)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762361B-A05A-604A-A868-A147865EEC37}"/>
              </a:ext>
            </a:extLst>
          </p:cNvPr>
          <p:cNvCxnSpPr>
            <a:cxnSpLocks/>
          </p:cNvCxnSpPr>
          <p:nvPr/>
        </p:nvCxnSpPr>
        <p:spPr>
          <a:xfrm>
            <a:off x="1124261" y="3429000"/>
            <a:ext cx="0" cy="950626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5D1904D-A5B5-9D47-BC0E-A7F4A1B9CEEC}"/>
              </a:ext>
            </a:extLst>
          </p:cNvPr>
          <p:cNvSpPr txBox="1"/>
          <p:nvPr/>
        </p:nvSpPr>
        <p:spPr>
          <a:xfrm>
            <a:off x="924527" y="3062044"/>
            <a:ext cx="399468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rgbClr val="FF0000"/>
                </a:solidFill>
              </a:rPr>
              <a:t>𝛼</a:t>
            </a:r>
            <a:r>
              <a:rPr lang="en-AT" baseline="-25000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EF424D3-3D4A-FA46-BF5B-18153B9D42A4}"/>
              </a:ext>
            </a:extLst>
          </p:cNvPr>
          <p:cNvCxnSpPr>
            <a:cxnSpLocks/>
          </p:cNvCxnSpPr>
          <p:nvPr/>
        </p:nvCxnSpPr>
        <p:spPr>
          <a:xfrm flipH="1">
            <a:off x="631693" y="4379626"/>
            <a:ext cx="502695" cy="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A5C6877-9C7A-484F-9B60-4A8E666C8D94}"/>
              </a:ext>
            </a:extLst>
          </p:cNvPr>
          <p:cNvCxnSpPr>
            <a:cxnSpLocks/>
          </p:cNvCxnSpPr>
          <p:nvPr/>
        </p:nvCxnSpPr>
        <p:spPr>
          <a:xfrm flipH="1">
            <a:off x="1124262" y="4069203"/>
            <a:ext cx="1142874" cy="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3A0A2DF6-427C-F34A-9FD1-2A52F8256B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1049" y="3354542"/>
            <a:ext cx="84553" cy="65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606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oon 17">
            <a:extLst>
              <a:ext uri="{FF2B5EF4-FFF2-40B4-BE49-F238E27FC236}">
                <a16:creationId xmlns:a16="http://schemas.microsoft.com/office/drawing/2014/main" id="{4A0E8F9E-72C3-9B41-B60C-5684A13DD8DB}"/>
              </a:ext>
            </a:extLst>
          </p:cNvPr>
          <p:cNvSpPr/>
          <p:nvPr/>
        </p:nvSpPr>
        <p:spPr>
          <a:xfrm rot="5400000">
            <a:off x="5964389" y="-2409584"/>
            <a:ext cx="562111" cy="11493366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oon 13">
            <a:extLst>
              <a:ext uri="{FF2B5EF4-FFF2-40B4-BE49-F238E27FC236}">
                <a16:creationId xmlns:a16="http://schemas.microsoft.com/office/drawing/2014/main" id="{96E4B9C5-561C-1841-8E6B-193AC01D1D40}"/>
              </a:ext>
            </a:extLst>
          </p:cNvPr>
          <p:cNvSpPr/>
          <p:nvPr/>
        </p:nvSpPr>
        <p:spPr>
          <a:xfrm rot="5400000">
            <a:off x="5685584" y="-658799"/>
            <a:ext cx="562111" cy="12050982"/>
          </a:xfrm>
          <a:prstGeom prst="moon">
            <a:avLst>
              <a:gd name="adj" fmla="val 7735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7228925-9302-6B4C-8AD6-E952EDF8444E}"/>
              </a:ext>
            </a:extLst>
          </p:cNvPr>
          <p:cNvSpPr/>
          <p:nvPr/>
        </p:nvSpPr>
        <p:spPr>
          <a:xfrm>
            <a:off x="404887" y="3877425"/>
            <a:ext cx="11493367" cy="1395862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1E1A8-C211-0345-9AA2-4EB95EE5E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63" y="1043778"/>
            <a:ext cx="11493367" cy="5782805"/>
          </a:xfrm>
        </p:spPr>
        <p:txBody>
          <a:bodyPr>
            <a:normAutofit/>
          </a:bodyPr>
          <a:lstStyle/>
          <a:p>
            <a:r>
              <a:rPr lang="en-AT" dirty="0"/>
              <a:t>Traditionally loss functions have the form  L(	        ), i.e. sum products of prediction </a:t>
            </a:r>
            <a:r>
              <a:rPr lang="en-AT" dirty="0">
                <a:solidFill>
                  <a:srgbClr val="C00000"/>
                </a:solidFill>
              </a:rPr>
              <a:t>x</a:t>
            </a:r>
            <a:r>
              <a:rPr lang="en-AT" dirty="0"/>
              <a:t> truth.</a:t>
            </a:r>
            <a:endParaRPr lang="en-AT" dirty="0">
              <a:solidFill>
                <a:srgbClr val="C00000"/>
              </a:solidFill>
            </a:endParaRPr>
          </a:p>
          <a:p>
            <a:r>
              <a:rPr lang="en-AT" dirty="0"/>
              <a:t>We classify </a:t>
            </a:r>
            <a:r>
              <a:rPr lang="en-AT" dirty="0">
                <a:solidFill>
                  <a:srgbClr val="C00000"/>
                </a:solidFill>
              </a:rPr>
              <a:t>𝛉 </a:t>
            </a:r>
            <a:r>
              <a:rPr lang="en-AT" dirty="0"/>
              <a:t>and</a:t>
            </a:r>
            <a:r>
              <a:rPr lang="en-AT" dirty="0">
                <a:solidFill>
                  <a:srgbClr val="C00000"/>
                </a:solidFill>
              </a:rPr>
              <a:t> 𝛉 + d 𝛉 → </a:t>
            </a:r>
            <a:r>
              <a:rPr lang="en-AT" dirty="0"/>
              <a:t>each augmented event enters with +w(𝛉) and –w(𝛉+d𝛉)</a:t>
            </a:r>
          </a:p>
          <a:p>
            <a:r>
              <a:rPr lang="en-AT" dirty="0"/>
              <a:t>Hence, the general form of the loss is the </a:t>
            </a:r>
            <a:r>
              <a:rPr lang="en-AT" dirty="0">
                <a:solidFill>
                  <a:srgbClr val="C00000"/>
                </a:solidFill>
              </a:rPr>
              <a:t>weight differentiated </a:t>
            </a:r>
            <a:r>
              <a:rPr lang="en-AT" dirty="0"/>
              <a:t>x (</a:t>
            </a:r>
            <a:r>
              <a:rPr lang="en-AT" dirty="0">
                <a:solidFill>
                  <a:srgbClr val="1D76B3"/>
                </a:solidFill>
              </a:rPr>
              <a:t>whatever we decide to predict</a:t>
            </a:r>
            <a:r>
              <a:rPr lang="en-AT" dirty="0"/>
              <a:t>)</a:t>
            </a:r>
          </a:p>
          <a:p>
            <a:endParaRPr lang="en-AT" sz="1300" dirty="0"/>
          </a:p>
          <a:p>
            <a:endParaRPr lang="en-AT" dirty="0"/>
          </a:p>
          <a:p>
            <a:r>
              <a:rPr lang="en-AT" dirty="0"/>
              <a:t>Boosting: a linear sum of greedy </a:t>
            </a:r>
            <a:r>
              <a:rPr lang="en-AT" dirty="0">
                <a:solidFill>
                  <a:srgbClr val="C00000"/>
                </a:solidFill>
              </a:rPr>
              <a:t>weak learners </a:t>
            </a:r>
            <a:r>
              <a:rPr lang="en-AT" dirty="0"/>
              <a:t>is </a:t>
            </a:r>
            <a:r>
              <a:rPr lang="en-AT" dirty="0">
                <a:solidFill>
                  <a:srgbClr val="C00000"/>
                </a:solidFill>
              </a:rPr>
              <a:t>fit iteratively </a:t>
            </a:r>
            <a:r>
              <a:rPr lang="en-AT" dirty="0"/>
              <a:t>to the residuals of the preceding iteration.</a:t>
            </a:r>
          </a:p>
          <a:p>
            <a:r>
              <a:rPr lang="en-AT" dirty="0"/>
              <a:t>It’s important to have the boosting loss consistent with the I</a:t>
            </a:r>
            <a:r>
              <a:rPr lang="en-AT" baseline="-25000" dirty="0"/>
              <a:t>F</a:t>
            </a:r>
            <a:r>
              <a:rPr lang="en-AT" dirty="0"/>
              <a:t> criterion (otherwise will just learn </a:t>
            </a:r>
            <a:r>
              <a:rPr lang="en-AT" i="1" dirty="0"/>
              <a:t>this</a:t>
            </a:r>
            <a:r>
              <a:rPr lang="en-AT" dirty="0"/>
              <a:t> loss)</a:t>
            </a:r>
            <a:endParaRPr lang="en-AT" sz="100" dirty="0"/>
          </a:p>
          <a:p>
            <a:endParaRPr lang="en-AT" sz="100" dirty="0"/>
          </a:p>
          <a:p>
            <a:r>
              <a:rPr lang="en-AT" dirty="0"/>
              <a:t>Choosing </a:t>
            </a:r>
          </a:p>
          <a:p>
            <a:endParaRPr lang="en-AT" sz="1400" dirty="0"/>
          </a:p>
          <a:p>
            <a:r>
              <a:rPr lang="en-AT" dirty="0"/>
              <a:t>The weak learner </a:t>
            </a:r>
            <a:r>
              <a:rPr lang="en-AT" dirty="0">
                <a:solidFill>
                  <a:srgbClr val="C00000"/>
                </a:solidFill>
              </a:rPr>
              <a:t>shall return (predict) </a:t>
            </a:r>
            <a:r>
              <a:rPr lang="en-AT" dirty="0"/>
              <a:t>the Poisson score from all events in the node! 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9295319-CE1E-0E48-AE48-5FD9450D4556}"/>
              </a:ext>
            </a:extLst>
          </p:cNvPr>
          <p:cNvSpPr/>
          <p:nvPr/>
        </p:nvSpPr>
        <p:spPr>
          <a:xfrm>
            <a:off x="404886" y="2440526"/>
            <a:ext cx="11493367" cy="936785"/>
          </a:xfrm>
          <a:prstGeom prst="roundRect">
            <a:avLst>
              <a:gd name="adj" fmla="val 8234"/>
            </a:avLst>
          </a:prstGeom>
          <a:solidFill>
            <a:srgbClr val="FEFFFE"/>
          </a:solidFill>
          <a:ln w="25400">
            <a:solidFill>
              <a:srgbClr val="5AB152"/>
            </a:solidFill>
          </a:ln>
        </p:spPr>
        <p:txBody>
          <a:bodyPr wrap="square" rtlCol="0"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AT" dirty="0">
              <a:latin typeface="Corbel" panose="020B05030202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3AE45C-E70B-7649-BEAF-401E8AD6A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Ingredient 2: BOOSTING (or what the learner learns)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BCE13-A444-004E-B015-138C0381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5DE86D-283C-5745-9E4E-8CFEA891206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CE6F2E-1A21-7C4C-9E5E-650998E5D0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7090" y="2544867"/>
            <a:ext cx="2939245" cy="8324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D4123E-AC9E-6F42-A47A-5A1CF869C97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4000" y="1090679"/>
            <a:ext cx="951625" cy="3783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093455-992C-C340-8C7C-B1B5D5AF57E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7098" y="4354194"/>
            <a:ext cx="4199330" cy="8967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34B446-5EE9-D34B-87BF-F6D1C5C9E97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2684" y="4175657"/>
            <a:ext cx="3783771" cy="10826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39DF3B1-E15A-AA4D-907A-7380C01CC603}"/>
              </a:ext>
            </a:extLst>
          </p:cNvPr>
          <p:cNvSpPr txBox="1"/>
          <p:nvPr/>
        </p:nvSpPr>
        <p:spPr>
          <a:xfrm>
            <a:off x="6101944" y="4576681"/>
            <a:ext cx="1016625" cy="400110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Corbel" panose="020B0503020204020204" pitchFamily="34" charset="0"/>
              </a:rPr>
              <a:t>l</a:t>
            </a:r>
            <a:r>
              <a:rPr lang="en-AT" sz="2000" dirty="0">
                <a:latin typeface="Corbel" panose="020B0503020204020204" pitchFamily="34" charset="0"/>
              </a:rPr>
              <a:t>eads to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3F28B6-3A14-1E4F-B77B-64ADB7E72F38}"/>
              </a:ext>
            </a:extLst>
          </p:cNvPr>
          <p:cNvSpPr txBox="1"/>
          <p:nvPr/>
        </p:nvSpPr>
        <p:spPr>
          <a:xfrm>
            <a:off x="4657441" y="2584800"/>
            <a:ext cx="6822637" cy="677108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</a:t>
            </a:r>
            <a:r>
              <a:rPr lang="en-GB" i="1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	   … W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hat the weak learner shall learn (</a:t>
            </a:r>
            <a:r>
              <a:rPr lang="en-AT" dirty="0">
                <a:solidFill>
                  <a:srgbClr val="0070C0"/>
                </a:solidFill>
              </a:rPr>
              <a:t>our choice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𝜕w(𝛉)/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𝜕𝛉 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 Because each event enters </a:t>
            </a:r>
            <a:r>
              <a:rPr lang="en-GB" i="1" dirty="0">
                <a:solidFill>
                  <a:srgbClr val="C00000"/>
                </a:solidFill>
              </a:rPr>
              <a:t>twice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classification loss</a:t>
            </a:r>
            <a:endParaRPr lang="en-A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26A2A7-13F2-4B4A-9191-F687446114C4}"/>
              </a:ext>
            </a:extLst>
          </p:cNvPr>
          <p:cNvSpPr txBox="1"/>
          <p:nvPr/>
        </p:nvSpPr>
        <p:spPr>
          <a:xfrm>
            <a:off x="10637023" y="4558984"/>
            <a:ext cx="1026243" cy="461665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-∑ I</a:t>
            </a:r>
            <a:r>
              <a:rPr lang="en-AT" sz="2400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325880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1" grpId="0"/>
      <p:bldP spid="11" grpId="1"/>
      <p:bldP spid="16" grpId="0"/>
      <p:bldP spid="16" grpId="1"/>
    </p:bld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5AB152"/>
          </a:solidFill>
        </a:ln>
      </a:spPr>
      <a:bodyPr wrap="square" rtlCol="0" anchor="ctr">
        <a:spAutoFit/>
      </a:bodyPr>
      <a:lstStyle>
        <a:defPPr marL="285750" indent="-285750" algn="l">
          <a:buClr>
            <a:srgbClr val="C00000"/>
          </a:buClr>
          <a:buFont typeface="Arial" panose="020B0604020202020204" pitchFamily="34" charset="0"/>
          <a:buChar char="•"/>
          <a:defRPr dirty="0">
            <a:latin typeface="Corbel" panose="020B0503020204020204" pitchFamily="34" charset="0"/>
          </a:defRPr>
        </a:defPPr>
      </a:lstStyle>
    </a:spDef>
    <a:lnDef>
      <a:spPr>
        <a:ln>
          <a:solidFill>
            <a:schemeClr val="tx1">
              <a:lumMod val="85000"/>
              <a:lumOff val="15000"/>
            </a:schemeClr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cap="flat">
          <a:noFill/>
        </a:ln>
        <a:effectLst>
          <a:softEdge rad="0"/>
        </a:effectLst>
      </a:spPr>
      <a:bodyPr wrap="square" rtlCol="0">
        <a:spAutoFit/>
      </a:bodyPr>
      <a:lstStyle>
        <a:defPPr algn="ctr">
          <a:defRPr smtClean="0">
            <a:solidFill>
              <a:schemeClr val="tx1">
                <a:lumMod val="65000"/>
                <a:lumOff val="3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CABCB9-E508-4FA4-A2BF-E0D6E809D7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6B55120-7AB0-4D7A-8B07-78DCF19D90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64A010-EEE7-4A93-9ED5-DFB88057408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120665</TotalTime>
  <Words>2965</Words>
  <Application>Microsoft Macintosh PowerPoint</Application>
  <PresentationFormat>Widescreen</PresentationFormat>
  <Paragraphs>366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Corbel</vt:lpstr>
      <vt:lpstr>Gill Sans MT</vt:lpstr>
      <vt:lpstr>Gallery</vt:lpstr>
      <vt:lpstr>Learning the EFT likelihood from tree boosting</vt:lpstr>
      <vt:lpstr>effective field theories in HEP</vt:lpstr>
      <vt:lpstr>The EFT measurement problem</vt:lpstr>
      <vt:lpstr>The EFT measurement problem</vt:lpstr>
      <vt:lpstr>Fisher information in traditional classification</vt:lpstr>
      <vt:lpstr>Fisher information in traditional classification</vt:lpstr>
      <vt:lpstr>Ingredient 1: The weak learner</vt:lpstr>
      <vt:lpstr>How does the weak learner learn? (What is boosting?)</vt:lpstr>
      <vt:lpstr>Ingredient 2: BOOSTING (or what the learner learns)</vt:lpstr>
      <vt:lpstr>Boosted information trees</vt:lpstr>
      <vt:lpstr>Boosted information trees: TOY models</vt:lpstr>
      <vt:lpstr>2D exponential toy</vt:lpstr>
      <vt:lpstr>Boosting a simple Real problem</vt:lpstr>
      <vt:lpstr>Boosting a simple Real problem</vt:lpstr>
      <vt:lpstr>Learning the sine</vt:lpstr>
      <vt:lpstr>Overtraining &amp; further tests</vt:lpstr>
      <vt:lpstr>Classification with IF = learning the score</vt:lpstr>
      <vt:lpstr>Learning the likelihood oRder by order</vt:lpstr>
      <vt:lpstr>Intractable factors in the likelihood cancel</vt:lpstr>
      <vt:lpstr>Learning the likelihood order by order</vt:lpstr>
      <vt:lpstr>Learning the likelihood order by order</vt:lpstr>
      <vt:lpstr>Learning the likelihood order by order</vt:lpstr>
      <vt:lpstr>First Toy at the quadratic order!</vt:lpstr>
      <vt:lpstr>A quadratic 2-parameter 6-variable model of WZ</vt:lpstr>
      <vt:lpstr>Summary + outlook</vt:lpstr>
      <vt:lpstr>PowerPoint Presentation</vt:lpstr>
      <vt:lpstr>The EFT measurement problem</vt:lpstr>
      <vt:lpstr>Boosted score approximation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Interaction of Particles with Matter</dc:title>
  <dc:creator>Microsoft Office User</dc:creator>
  <cp:lastModifiedBy>Microsoft Office User</cp:lastModifiedBy>
  <cp:revision>2448</cp:revision>
  <cp:lastPrinted>2019-03-23T14:10:04Z</cp:lastPrinted>
  <dcterms:created xsi:type="dcterms:W3CDTF">2018-05-14T19:53:08Z</dcterms:created>
  <dcterms:modified xsi:type="dcterms:W3CDTF">2021-09-29T13:56:16Z</dcterms:modified>
</cp:coreProperties>
</file>