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44"/>
  </p:notesMasterIdLst>
  <p:handoutMasterIdLst>
    <p:handoutMasterId r:id="rId45"/>
  </p:handoutMasterIdLst>
  <p:sldIdLst>
    <p:sldId id="299" r:id="rId3"/>
    <p:sldId id="261" r:id="rId4"/>
    <p:sldId id="302" r:id="rId5"/>
    <p:sldId id="303" r:id="rId6"/>
    <p:sldId id="304" r:id="rId7"/>
    <p:sldId id="301" r:id="rId8"/>
    <p:sldId id="21088" r:id="rId9"/>
    <p:sldId id="312" r:id="rId10"/>
    <p:sldId id="311" r:id="rId11"/>
    <p:sldId id="308" r:id="rId12"/>
    <p:sldId id="307" r:id="rId13"/>
    <p:sldId id="306" r:id="rId14"/>
    <p:sldId id="21168" r:id="rId15"/>
    <p:sldId id="21169" r:id="rId16"/>
    <p:sldId id="21170" r:id="rId17"/>
    <p:sldId id="346" r:id="rId18"/>
    <p:sldId id="318" r:id="rId19"/>
    <p:sldId id="319" r:id="rId20"/>
    <p:sldId id="320" r:id="rId21"/>
    <p:sldId id="21172" r:id="rId22"/>
    <p:sldId id="21171" r:id="rId23"/>
    <p:sldId id="329" r:id="rId24"/>
    <p:sldId id="321" r:id="rId25"/>
    <p:sldId id="322" r:id="rId26"/>
    <p:sldId id="327" r:id="rId27"/>
    <p:sldId id="314" r:id="rId28"/>
    <p:sldId id="315" r:id="rId29"/>
    <p:sldId id="316" r:id="rId30"/>
    <p:sldId id="317" r:id="rId31"/>
    <p:sldId id="328" r:id="rId32"/>
    <p:sldId id="325" r:id="rId33"/>
    <p:sldId id="326" r:id="rId34"/>
    <p:sldId id="310" r:id="rId35"/>
    <p:sldId id="313" r:id="rId36"/>
    <p:sldId id="309" r:id="rId37"/>
    <p:sldId id="259" r:id="rId38"/>
    <p:sldId id="305" r:id="rId39"/>
    <p:sldId id="21167" r:id="rId40"/>
    <p:sldId id="21173" r:id="rId41"/>
    <p:sldId id="257" r:id="rId42"/>
    <p:sldId id="632" r:id="rId43"/>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61" autoAdjust="0"/>
    <p:restoredTop sz="94575" autoAdjust="0"/>
  </p:normalViewPr>
  <p:slideViewPr>
    <p:cSldViewPr snapToObjects="1" showGuides="1">
      <p:cViewPr>
        <p:scale>
          <a:sx n="126" d="100"/>
          <a:sy n="126" d="100"/>
        </p:scale>
        <p:origin x="1472" y="280"/>
      </p:cViewPr>
      <p:guideLst>
        <p:guide orient="horz" pos="1620"/>
        <p:guide pos="2880"/>
      </p:guideLst>
    </p:cSldViewPr>
  </p:slideViewPr>
  <p:outlineViewPr>
    <p:cViewPr>
      <p:scale>
        <a:sx n="33" d="100"/>
        <a:sy n="33" d="100"/>
      </p:scale>
      <p:origin x="0" y="-204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15563B-3105-440C-A3E9-9F6D36EC25F9}" type="doc">
      <dgm:prSet loTypeId="urn:microsoft.com/office/officeart/2005/8/layout/hierarchy1" loCatId="hierarchy" qsTypeId="urn:microsoft.com/office/officeart/2005/8/quickstyle/simple2" qsCatId="simple" csTypeId="urn:microsoft.com/office/officeart/2005/8/colors/accent1_2" csCatId="accent1"/>
      <dgm:spPr/>
      <dgm:t>
        <a:bodyPr/>
        <a:lstStyle/>
        <a:p>
          <a:endParaRPr lang="en-US"/>
        </a:p>
      </dgm:t>
    </dgm:pt>
    <dgm:pt modelId="{25803781-3B54-449D-BC0E-B5195A0447A6}">
      <dgm:prSet/>
      <dgm:spPr/>
      <dgm:t>
        <a:bodyPr/>
        <a:lstStyle/>
        <a:p>
          <a:r>
            <a:rPr lang="en-GB" dirty="0"/>
            <a:t>ICOOL</a:t>
          </a:r>
          <a:endParaRPr lang="en-US" dirty="0"/>
        </a:p>
      </dgm:t>
    </dgm:pt>
    <dgm:pt modelId="{225F5509-1791-4EBC-A699-7BEC99CC2F23}" type="parTrans" cxnId="{D213E4A1-507C-4C0E-BC61-5D8D2BCC5C42}">
      <dgm:prSet/>
      <dgm:spPr/>
      <dgm:t>
        <a:bodyPr/>
        <a:lstStyle/>
        <a:p>
          <a:endParaRPr lang="en-US"/>
        </a:p>
      </dgm:t>
    </dgm:pt>
    <dgm:pt modelId="{D0A97ACC-D9B9-4022-9636-1143D91707C7}" type="sibTrans" cxnId="{D213E4A1-507C-4C0E-BC61-5D8D2BCC5C42}">
      <dgm:prSet/>
      <dgm:spPr/>
      <dgm:t>
        <a:bodyPr/>
        <a:lstStyle/>
        <a:p>
          <a:endParaRPr lang="en-US"/>
        </a:p>
      </dgm:t>
    </dgm:pt>
    <dgm:pt modelId="{43156300-CCCA-4A3D-8E10-B8C8F0228C53}">
      <dgm:prSet/>
      <dgm:spPr/>
      <dgm:t>
        <a:bodyPr/>
        <a:lstStyle/>
        <a:p>
          <a:r>
            <a:rPr lang="en-GB" dirty="0"/>
            <a:t>G4Beamline</a:t>
          </a:r>
          <a:endParaRPr lang="en-US" dirty="0"/>
        </a:p>
      </dgm:t>
    </dgm:pt>
    <dgm:pt modelId="{CC17D771-9FFD-47F5-A69E-CB14693D964E}" type="parTrans" cxnId="{26CD5E1B-1BA4-4C60-844B-565CA0501413}">
      <dgm:prSet/>
      <dgm:spPr/>
      <dgm:t>
        <a:bodyPr/>
        <a:lstStyle/>
        <a:p>
          <a:endParaRPr lang="en-US"/>
        </a:p>
      </dgm:t>
    </dgm:pt>
    <dgm:pt modelId="{9266E418-4DE5-4997-A76A-5269EE13AEF3}" type="sibTrans" cxnId="{26CD5E1B-1BA4-4C60-844B-565CA0501413}">
      <dgm:prSet/>
      <dgm:spPr/>
      <dgm:t>
        <a:bodyPr/>
        <a:lstStyle/>
        <a:p>
          <a:endParaRPr lang="en-US"/>
        </a:p>
      </dgm:t>
    </dgm:pt>
    <dgm:pt modelId="{911799C9-D76C-4B0B-B785-9F9D2CDA0BBD}">
      <dgm:prSet/>
      <dgm:spPr/>
      <dgm:t>
        <a:bodyPr/>
        <a:lstStyle/>
        <a:p>
          <a:r>
            <a:rPr lang="en-GB" b="1" dirty="0">
              <a:solidFill>
                <a:srgbClr val="FF0000"/>
              </a:solidFill>
            </a:rPr>
            <a:t>RF-Track</a:t>
          </a:r>
          <a:endParaRPr lang="en-US" b="1" dirty="0">
            <a:solidFill>
              <a:srgbClr val="FF0000"/>
            </a:solidFill>
          </a:endParaRPr>
        </a:p>
      </dgm:t>
    </dgm:pt>
    <dgm:pt modelId="{3B910BE2-EBDE-4FEC-AE5F-0C2D13CA8029}" type="parTrans" cxnId="{17EE805E-DA64-448A-8B4B-022873944600}">
      <dgm:prSet/>
      <dgm:spPr/>
      <dgm:t>
        <a:bodyPr/>
        <a:lstStyle/>
        <a:p>
          <a:endParaRPr lang="en-US"/>
        </a:p>
      </dgm:t>
    </dgm:pt>
    <dgm:pt modelId="{7C810015-CD17-4B2B-BB5C-445C96765AC5}" type="sibTrans" cxnId="{17EE805E-DA64-448A-8B4B-022873944600}">
      <dgm:prSet/>
      <dgm:spPr/>
      <dgm:t>
        <a:bodyPr/>
        <a:lstStyle/>
        <a:p>
          <a:endParaRPr lang="en-US"/>
        </a:p>
      </dgm:t>
    </dgm:pt>
    <dgm:pt modelId="{86A43401-A645-8849-9840-B6F34C4215FD}" type="pres">
      <dgm:prSet presAssocID="{E315563B-3105-440C-A3E9-9F6D36EC25F9}" presName="hierChild1" presStyleCnt="0">
        <dgm:presLayoutVars>
          <dgm:chPref val="1"/>
          <dgm:dir/>
          <dgm:animOne val="branch"/>
          <dgm:animLvl val="lvl"/>
          <dgm:resizeHandles/>
        </dgm:presLayoutVars>
      </dgm:prSet>
      <dgm:spPr/>
    </dgm:pt>
    <dgm:pt modelId="{D420FCCC-438C-3244-9B6D-9F11F6F0416D}" type="pres">
      <dgm:prSet presAssocID="{25803781-3B54-449D-BC0E-B5195A0447A6}" presName="hierRoot1" presStyleCnt="0"/>
      <dgm:spPr/>
    </dgm:pt>
    <dgm:pt modelId="{52D57FB2-A317-2C43-961E-DD1C1DDCC3BD}" type="pres">
      <dgm:prSet presAssocID="{25803781-3B54-449D-BC0E-B5195A0447A6}" presName="composite" presStyleCnt="0"/>
      <dgm:spPr/>
    </dgm:pt>
    <dgm:pt modelId="{7948992A-F226-0D4A-82B8-6B4DB1577A4D}" type="pres">
      <dgm:prSet presAssocID="{25803781-3B54-449D-BC0E-B5195A0447A6}" presName="background" presStyleLbl="node0" presStyleIdx="0" presStyleCnt="3"/>
      <dgm:spPr/>
    </dgm:pt>
    <dgm:pt modelId="{E3873A7F-F718-974B-AEB2-2E53027AFEF6}" type="pres">
      <dgm:prSet presAssocID="{25803781-3B54-449D-BC0E-B5195A0447A6}" presName="text" presStyleLbl="fgAcc0" presStyleIdx="0" presStyleCnt="3">
        <dgm:presLayoutVars>
          <dgm:chPref val="3"/>
        </dgm:presLayoutVars>
      </dgm:prSet>
      <dgm:spPr/>
    </dgm:pt>
    <dgm:pt modelId="{19038D62-B052-0D4A-BC23-8BCF72529E8C}" type="pres">
      <dgm:prSet presAssocID="{25803781-3B54-449D-BC0E-B5195A0447A6}" presName="hierChild2" presStyleCnt="0"/>
      <dgm:spPr/>
    </dgm:pt>
    <dgm:pt modelId="{10D13EF9-A87F-F642-9BB3-B16CE02C0AB4}" type="pres">
      <dgm:prSet presAssocID="{43156300-CCCA-4A3D-8E10-B8C8F0228C53}" presName="hierRoot1" presStyleCnt="0"/>
      <dgm:spPr/>
    </dgm:pt>
    <dgm:pt modelId="{B7E0CA53-C7B0-D840-B899-33413BF6442C}" type="pres">
      <dgm:prSet presAssocID="{43156300-CCCA-4A3D-8E10-B8C8F0228C53}" presName="composite" presStyleCnt="0"/>
      <dgm:spPr/>
    </dgm:pt>
    <dgm:pt modelId="{E732C398-6668-4540-ADF9-7DAB957EC186}" type="pres">
      <dgm:prSet presAssocID="{43156300-CCCA-4A3D-8E10-B8C8F0228C53}" presName="background" presStyleLbl="node0" presStyleIdx="1" presStyleCnt="3"/>
      <dgm:spPr/>
    </dgm:pt>
    <dgm:pt modelId="{04FD59EC-1FEE-8B4F-BCB5-054F3BEEC211}" type="pres">
      <dgm:prSet presAssocID="{43156300-CCCA-4A3D-8E10-B8C8F0228C53}" presName="text" presStyleLbl="fgAcc0" presStyleIdx="1" presStyleCnt="3" custLinFactNeighborX="-1393" custLinFactNeighborY="-1074">
        <dgm:presLayoutVars>
          <dgm:chPref val="3"/>
        </dgm:presLayoutVars>
      </dgm:prSet>
      <dgm:spPr/>
    </dgm:pt>
    <dgm:pt modelId="{E19DB4D6-E272-EE4D-B47B-597AAA09A4A1}" type="pres">
      <dgm:prSet presAssocID="{43156300-CCCA-4A3D-8E10-B8C8F0228C53}" presName="hierChild2" presStyleCnt="0"/>
      <dgm:spPr/>
    </dgm:pt>
    <dgm:pt modelId="{4330128A-0C73-004D-A7E3-3ED6CC7FC67B}" type="pres">
      <dgm:prSet presAssocID="{911799C9-D76C-4B0B-B785-9F9D2CDA0BBD}" presName="hierRoot1" presStyleCnt="0"/>
      <dgm:spPr/>
    </dgm:pt>
    <dgm:pt modelId="{74FCA73C-ADCD-854E-853B-493D5E14B541}" type="pres">
      <dgm:prSet presAssocID="{911799C9-D76C-4B0B-B785-9F9D2CDA0BBD}" presName="composite" presStyleCnt="0"/>
      <dgm:spPr/>
    </dgm:pt>
    <dgm:pt modelId="{49D3453C-CEC7-7941-BA86-FACD65778211}" type="pres">
      <dgm:prSet presAssocID="{911799C9-D76C-4B0B-B785-9F9D2CDA0BBD}" presName="background" presStyleLbl="node0" presStyleIdx="2" presStyleCnt="3"/>
      <dgm:spPr/>
    </dgm:pt>
    <dgm:pt modelId="{57F95E66-6536-FE42-8B10-4809C042691B}" type="pres">
      <dgm:prSet presAssocID="{911799C9-D76C-4B0B-B785-9F9D2CDA0BBD}" presName="text" presStyleLbl="fgAcc0" presStyleIdx="2" presStyleCnt="3">
        <dgm:presLayoutVars>
          <dgm:chPref val="3"/>
        </dgm:presLayoutVars>
      </dgm:prSet>
      <dgm:spPr/>
    </dgm:pt>
    <dgm:pt modelId="{94287669-B726-AD45-8487-93BCF34AB9A9}" type="pres">
      <dgm:prSet presAssocID="{911799C9-D76C-4B0B-B785-9F9D2CDA0BBD}" presName="hierChild2" presStyleCnt="0"/>
      <dgm:spPr/>
    </dgm:pt>
  </dgm:ptLst>
  <dgm:cxnLst>
    <dgm:cxn modelId="{26CD5E1B-1BA4-4C60-844B-565CA0501413}" srcId="{E315563B-3105-440C-A3E9-9F6D36EC25F9}" destId="{43156300-CCCA-4A3D-8E10-B8C8F0228C53}" srcOrd="1" destOrd="0" parTransId="{CC17D771-9FFD-47F5-A69E-CB14693D964E}" sibTransId="{9266E418-4DE5-4997-A76A-5269EE13AEF3}"/>
    <dgm:cxn modelId="{17EE805E-DA64-448A-8B4B-022873944600}" srcId="{E315563B-3105-440C-A3E9-9F6D36EC25F9}" destId="{911799C9-D76C-4B0B-B785-9F9D2CDA0BBD}" srcOrd="2" destOrd="0" parTransId="{3B910BE2-EBDE-4FEC-AE5F-0C2D13CA8029}" sibTransId="{7C810015-CD17-4B2B-BB5C-445C96765AC5}"/>
    <dgm:cxn modelId="{612C9E63-5122-384D-A480-33E6D48E1A50}" type="presOf" srcId="{43156300-CCCA-4A3D-8E10-B8C8F0228C53}" destId="{04FD59EC-1FEE-8B4F-BCB5-054F3BEEC211}" srcOrd="0" destOrd="0" presId="urn:microsoft.com/office/officeart/2005/8/layout/hierarchy1"/>
    <dgm:cxn modelId="{D213E4A1-507C-4C0E-BC61-5D8D2BCC5C42}" srcId="{E315563B-3105-440C-A3E9-9F6D36EC25F9}" destId="{25803781-3B54-449D-BC0E-B5195A0447A6}" srcOrd="0" destOrd="0" parTransId="{225F5509-1791-4EBC-A699-7BEC99CC2F23}" sibTransId="{D0A97ACC-D9B9-4022-9636-1143D91707C7}"/>
    <dgm:cxn modelId="{C545EEAD-5BEA-404C-A199-C4F5D7B23D91}" type="presOf" srcId="{E315563B-3105-440C-A3E9-9F6D36EC25F9}" destId="{86A43401-A645-8849-9840-B6F34C4215FD}" srcOrd="0" destOrd="0" presId="urn:microsoft.com/office/officeart/2005/8/layout/hierarchy1"/>
    <dgm:cxn modelId="{15D808E7-F7F4-1E4C-B01D-203DD89FEFF2}" type="presOf" srcId="{25803781-3B54-449D-BC0E-B5195A0447A6}" destId="{E3873A7F-F718-974B-AEB2-2E53027AFEF6}" srcOrd="0" destOrd="0" presId="urn:microsoft.com/office/officeart/2005/8/layout/hierarchy1"/>
    <dgm:cxn modelId="{6A8C20E8-A5DC-0844-824E-11C16331C345}" type="presOf" srcId="{911799C9-D76C-4B0B-B785-9F9D2CDA0BBD}" destId="{57F95E66-6536-FE42-8B10-4809C042691B}" srcOrd="0" destOrd="0" presId="urn:microsoft.com/office/officeart/2005/8/layout/hierarchy1"/>
    <dgm:cxn modelId="{DF815E21-4815-9C4B-B909-04801DCBD225}" type="presParOf" srcId="{86A43401-A645-8849-9840-B6F34C4215FD}" destId="{D420FCCC-438C-3244-9B6D-9F11F6F0416D}" srcOrd="0" destOrd="0" presId="urn:microsoft.com/office/officeart/2005/8/layout/hierarchy1"/>
    <dgm:cxn modelId="{43E72A2F-C0F8-CF41-A95D-91C95E9ECF48}" type="presParOf" srcId="{D420FCCC-438C-3244-9B6D-9F11F6F0416D}" destId="{52D57FB2-A317-2C43-961E-DD1C1DDCC3BD}" srcOrd="0" destOrd="0" presId="urn:microsoft.com/office/officeart/2005/8/layout/hierarchy1"/>
    <dgm:cxn modelId="{60CBDD62-8401-D64E-9530-E56104A038FD}" type="presParOf" srcId="{52D57FB2-A317-2C43-961E-DD1C1DDCC3BD}" destId="{7948992A-F226-0D4A-82B8-6B4DB1577A4D}" srcOrd="0" destOrd="0" presId="urn:microsoft.com/office/officeart/2005/8/layout/hierarchy1"/>
    <dgm:cxn modelId="{98454AE4-4C54-FD47-81BA-1D32D3C7A818}" type="presParOf" srcId="{52D57FB2-A317-2C43-961E-DD1C1DDCC3BD}" destId="{E3873A7F-F718-974B-AEB2-2E53027AFEF6}" srcOrd="1" destOrd="0" presId="urn:microsoft.com/office/officeart/2005/8/layout/hierarchy1"/>
    <dgm:cxn modelId="{660D6DF0-6EEB-C74F-AD81-241ABC4851D9}" type="presParOf" srcId="{D420FCCC-438C-3244-9B6D-9F11F6F0416D}" destId="{19038D62-B052-0D4A-BC23-8BCF72529E8C}" srcOrd="1" destOrd="0" presId="urn:microsoft.com/office/officeart/2005/8/layout/hierarchy1"/>
    <dgm:cxn modelId="{E0D055D6-4253-2247-BDC2-5CE9765B095C}" type="presParOf" srcId="{86A43401-A645-8849-9840-B6F34C4215FD}" destId="{10D13EF9-A87F-F642-9BB3-B16CE02C0AB4}" srcOrd="1" destOrd="0" presId="urn:microsoft.com/office/officeart/2005/8/layout/hierarchy1"/>
    <dgm:cxn modelId="{FAD006A5-CD81-544C-9E12-5590799800AD}" type="presParOf" srcId="{10D13EF9-A87F-F642-9BB3-B16CE02C0AB4}" destId="{B7E0CA53-C7B0-D840-B899-33413BF6442C}" srcOrd="0" destOrd="0" presId="urn:microsoft.com/office/officeart/2005/8/layout/hierarchy1"/>
    <dgm:cxn modelId="{7136FD2A-CCB6-204E-9AC4-A86FDEAB6435}" type="presParOf" srcId="{B7E0CA53-C7B0-D840-B899-33413BF6442C}" destId="{E732C398-6668-4540-ADF9-7DAB957EC186}" srcOrd="0" destOrd="0" presId="urn:microsoft.com/office/officeart/2005/8/layout/hierarchy1"/>
    <dgm:cxn modelId="{5676A40A-31B9-7349-90D0-42C5691F4DD1}" type="presParOf" srcId="{B7E0CA53-C7B0-D840-B899-33413BF6442C}" destId="{04FD59EC-1FEE-8B4F-BCB5-054F3BEEC211}" srcOrd="1" destOrd="0" presId="urn:microsoft.com/office/officeart/2005/8/layout/hierarchy1"/>
    <dgm:cxn modelId="{A6A13AAB-D6EF-E54A-A035-B254B0A5A260}" type="presParOf" srcId="{10D13EF9-A87F-F642-9BB3-B16CE02C0AB4}" destId="{E19DB4D6-E272-EE4D-B47B-597AAA09A4A1}" srcOrd="1" destOrd="0" presId="urn:microsoft.com/office/officeart/2005/8/layout/hierarchy1"/>
    <dgm:cxn modelId="{BC2D1FAE-2EEE-8E48-8556-AE42425E785A}" type="presParOf" srcId="{86A43401-A645-8849-9840-B6F34C4215FD}" destId="{4330128A-0C73-004D-A7E3-3ED6CC7FC67B}" srcOrd="2" destOrd="0" presId="urn:microsoft.com/office/officeart/2005/8/layout/hierarchy1"/>
    <dgm:cxn modelId="{BF51624F-8016-1D44-91D7-EB0B062EB9FD}" type="presParOf" srcId="{4330128A-0C73-004D-A7E3-3ED6CC7FC67B}" destId="{74FCA73C-ADCD-854E-853B-493D5E14B541}" srcOrd="0" destOrd="0" presId="urn:microsoft.com/office/officeart/2005/8/layout/hierarchy1"/>
    <dgm:cxn modelId="{D8C8DC0C-F12E-414A-8C4B-1118860D6C2D}" type="presParOf" srcId="{74FCA73C-ADCD-854E-853B-493D5E14B541}" destId="{49D3453C-CEC7-7941-BA86-FACD65778211}" srcOrd="0" destOrd="0" presId="urn:microsoft.com/office/officeart/2005/8/layout/hierarchy1"/>
    <dgm:cxn modelId="{99C4158F-03FD-C545-A36C-43C2F95AA1C6}" type="presParOf" srcId="{74FCA73C-ADCD-854E-853B-493D5E14B541}" destId="{57F95E66-6536-FE42-8B10-4809C042691B}" srcOrd="1" destOrd="0" presId="urn:microsoft.com/office/officeart/2005/8/layout/hierarchy1"/>
    <dgm:cxn modelId="{97B7483A-4557-3545-908C-280A580F90C9}" type="presParOf" srcId="{4330128A-0C73-004D-A7E3-3ED6CC7FC67B}" destId="{94287669-B726-AD45-8487-93BCF34AB9A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48992A-F226-0D4A-82B8-6B4DB1577A4D}">
      <dsp:nvSpPr>
        <dsp:cNvPr id="0" name=""/>
        <dsp:cNvSpPr/>
      </dsp:nvSpPr>
      <dsp:spPr>
        <a:xfrm>
          <a:off x="0" y="315204"/>
          <a:ext cx="1907381" cy="1211187"/>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3873A7F-F718-974B-AEB2-2E53027AFEF6}">
      <dsp:nvSpPr>
        <dsp:cNvPr id="0" name=""/>
        <dsp:cNvSpPr/>
      </dsp:nvSpPr>
      <dsp:spPr>
        <a:xfrm>
          <a:off x="211931" y="516539"/>
          <a:ext cx="1907381" cy="121118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dirty="0"/>
            <a:t>ICOOL</a:t>
          </a:r>
          <a:endParaRPr lang="en-US" sz="2300" kern="1200" dirty="0"/>
        </a:p>
      </dsp:txBody>
      <dsp:txXfrm>
        <a:off x="247405" y="552013"/>
        <a:ext cx="1836433" cy="1140239"/>
      </dsp:txXfrm>
    </dsp:sp>
    <dsp:sp modelId="{E732C398-6668-4540-ADF9-7DAB957EC186}">
      <dsp:nvSpPr>
        <dsp:cNvPr id="0" name=""/>
        <dsp:cNvSpPr/>
      </dsp:nvSpPr>
      <dsp:spPr>
        <a:xfrm>
          <a:off x="2304673" y="302196"/>
          <a:ext cx="1907381" cy="1211187"/>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4FD59EC-1FEE-8B4F-BCB5-054F3BEEC211}">
      <dsp:nvSpPr>
        <dsp:cNvPr id="0" name=""/>
        <dsp:cNvSpPr/>
      </dsp:nvSpPr>
      <dsp:spPr>
        <a:xfrm>
          <a:off x="2516605" y="503531"/>
          <a:ext cx="1907381" cy="121118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dirty="0"/>
            <a:t>G4Beamline</a:t>
          </a:r>
          <a:endParaRPr lang="en-US" sz="2300" kern="1200" dirty="0"/>
        </a:p>
      </dsp:txBody>
      <dsp:txXfrm>
        <a:off x="2552079" y="539005"/>
        <a:ext cx="1836433" cy="1140239"/>
      </dsp:txXfrm>
    </dsp:sp>
    <dsp:sp modelId="{49D3453C-CEC7-7941-BA86-FACD65778211}">
      <dsp:nvSpPr>
        <dsp:cNvPr id="0" name=""/>
        <dsp:cNvSpPr/>
      </dsp:nvSpPr>
      <dsp:spPr>
        <a:xfrm>
          <a:off x="4662487" y="315204"/>
          <a:ext cx="1907381" cy="1211187"/>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7F95E66-6536-FE42-8B10-4809C042691B}">
      <dsp:nvSpPr>
        <dsp:cNvPr id="0" name=""/>
        <dsp:cNvSpPr/>
      </dsp:nvSpPr>
      <dsp:spPr>
        <a:xfrm>
          <a:off x="4874418" y="516539"/>
          <a:ext cx="1907381" cy="121118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b="1" kern="1200" dirty="0">
              <a:solidFill>
                <a:srgbClr val="FF0000"/>
              </a:solidFill>
            </a:rPr>
            <a:t>RF-Track</a:t>
          </a:r>
          <a:endParaRPr lang="en-US" sz="2300" b="1" kern="1200" dirty="0">
            <a:solidFill>
              <a:srgbClr val="FF0000"/>
            </a:solidFill>
          </a:endParaRPr>
        </a:p>
      </dsp:txBody>
      <dsp:txXfrm>
        <a:off x="4909892" y="552013"/>
        <a:ext cx="1836433" cy="11402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29/05/2024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‹Nr.›</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29/05/2024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‹Nr.›</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E9393A5D-14D6-4646-84B9-A0E78F83D06C}" type="slidenum">
              <a:rPr lang="en-GB" smtClean="0"/>
              <a:pPr/>
              <a:t>8</a:t>
            </a:fld>
            <a:endParaRPr lang="en-GB"/>
          </a:p>
        </p:txBody>
      </p:sp>
    </p:spTree>
    <p:extLst>
      <p:ext uri="{BB962C8B-B14F-4D97-AF65-F5344CB8AC3E}">
        <p14:creationId xmlns:p14="http://schemas.microsoft.com/office/powerpoint/2010/main" val="3715502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liennummernplatzhalter 3"/>
          <p:cNvSpPr>
            <a:spLocks noGrp="1"/>
          </p:cNvSpPr>
          <p:nvPr>
            <p:ph type="sldNum" sz="quarter" idx="5"/>
          </p:nvPr>
        </p:nvSpPr>
        <p:spPr/>
        <p:txBody>
          <a:bodyPr/>
          <a:lstStyle/>
          <a:p>
            <a:fld id="{7AAF02E1-5FC9-4B8D-91A5-D2A29A8939A5}" type="slidenum">
              <a:rPr lang="en-GB" smtClean="0"/>
              <a:t>16</a:t>
            </a:fld>
            <a:endParaRPr lang="en-GB"/>
          </a:p>
        </p:txBody>
      </p:sp>
    </p:spTree>
    <p:extLst>
      <p:ext uri="{BB962C8B-B14F-4D97-AF65-F5344CB8AC3E}">
        <p14:creationId xmlns:p14="http://schemas.microsoft.com/office/powerpoint/2010/main" val="2685846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E9393A5D-14D6-4646-84B9-A0E78F83D06C}" type="slidenum">
              <a:rPr lang="en-GB" smtClean="0"/>
              <a:pPr/>
              <a:t>26</a:t>
            </a:fld>
            <a:endParaRPr lang="en-GB"/>
          </a:p>
        </p:txBody>
      </p:sp>
    </p:spTree>
    <p:extLst>
      <p:ext uri="{BB962C8B-B14F-4D97-AF65-F5344CB8AC3E}">
        <p14:creationId xmlns:p14="http://schemas.microsoft.com/office/powerpoint/2010/main" val="1412330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PlaceHolder 1"/>
          <p:cNvSpPr>
            <a:spLocks noGrp="1" noRot="1" noChangeAspect="1"/>
          </p:cNvSpPr>
          <p:nvPr>
            <p:ph type="sldImg"/>
          </p:nvPr>
        </p:nvSpPr>
        <p:spPr>
          <a:xfrm>
            <a:off x="381000" y="685800"/>
            <a:ext cx="6096000" cy="3429000"/>
          </a:xfrm>
          <a:prstGeom prst="rect">
            <a:avLst/>
          </a:prstGeom>
          <a:ln w="0">
            <a:noFill/>
          </a:ln>
        </p:spPr>
      </p:sp>
      <p:sp>
        <p:nvSpPr>
          <p:cNvPr id="414"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marL="216000" indent="-216000">
              <a:buNone/>
            </a:pPr>
            <a:endParaRPr lang="en-GB" sz="1800" b="0" strike="noStrike" spc="-1">
              <a:solidFill>
                <a:srgbClr val="000000"/>
              </a:solidFill>
              <a:latin typeface="Arial"/>
            </a:endParaRPr>
          </a:p>
        </p:txBody>
      </p:sp>
      <p:sp>
        <p:nvSpPr>
          <p:cNvPr id="415" name="PlaceHolder 3"/>
          <p:cNvSpPr>
            <a:spLocks noGrp="1"/>
          </p:cNvSpPr>
          <p:nvPr>
            <p:ph type="sldNum" idx="31"/>
          </p:nvPr>
        </p:nvSpPr>
        <p:spPr>
          <a:xfrm>
            <a:off x="3884760" y="8685360"/>
            <a:ext cx="2971440" cy="456840"/>
          </a:xfrm>
          <a:prstGeom prst="rect">
            <a:avLst/>
          </a:prstGeom>
          <a:noFill/>
          <a:ln w="0">
            <a:noFill/>
          </a:ln>
        </p:spPr>
        <p:txBody>
          <a:bodyPr lIns="91440" tIns="45720" rIns="91440" bIns="45720" anchor="b">
            <a:noAutofit/>
          </a:bodyPr>
          <a:lstStyle>
            <a:lvl1pPr indent="0" algn="r" defTabSz="457200">
              <a:lnSpc>
                <a:spcPct val="100000"/>
              </a:lnSpc>
              <a:buNone/>
              <a:defRPr lang="en-GB" sz="1200" b="0" strike="noStrike" spc="-1">
                <a:solidFill>
                  <a:schemeClr val="dk1"/>
                </a:solidFill>
                <a:latin typeface="+mn-lt"/>
                <a:ea typeface="+mn-ea"/>
              </a:defRPr>
            </a:lvl1pPr>
          </a:lstStyle>
          <a:p>
            <a:pPr indent="0" algn="r" defTabSz="457200">
              <a:lnSpc>
                <a:spcPct val="100000"/>
              </a:lnSpc>
              <a:buNone/>
            </a:pPr>
            <a:fld id="{E4CDE834-41A3-47C8-895F-F8BA896593A9}" type="slidenum">
              <a:rPr lang="en-GB" sz="1200" b="0" strike="noStrike" spc="-1">
                <a:solidFill>
                  <a:schemeClr val="dk1"/>
                </a:solidFill>
                <a:latin typeface="+mn-lt"/>
                <a:ea typeface="+mn-ea"/>
              </a:rPr>
              <a:t>36</a:t>
            </a:fld>
            <a:endParaRPr lang="en-GB" sz="12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3581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5/28/24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‹Nr.›</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3560996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‹Nr.›</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9.xml"/><Relationship Id="rId7"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8"/>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9"/>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 id="2147483671" r:id="rId5"/>
    <p:sldLayoutId id="2147483672" r:id="rId6"/>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8"/>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40.emf"/></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image" Target="../media/image43.JPG"/><Relationship Id="rId7" Type="http://schemas.openxmlformats.org/officeDocument/2006/relationships/image" Target="../media/image47.emf"/><Relationship Id="rId12" Type="http://schemas.openxmlformats.org/officeDocument/2006/relationships/image" Target="../media/image52.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emf"/><Relationship Id="rId11" Type="http://schemas.openxmlformats.org/officeDocument/2006/relationships/image" Target="../media/image51.emf"/><Relationship Id="rId5" Type="http://schemas.openxmlformats.org/officeDocument/2006/relationships/image" Target="../media/image45.emf"/><Relationship Id="rId10" Type="http://schemas.openxmlformats.org/officeDocument/2006/relationships/image" Target="../media/image50.emf"/><Relationship Id="rId4" Type="http://schemas.openxmlformats.org/officeDocument/2006/relationships/image" Target="../media/image44.emf"/><Relationship Id="rId9" Type="http://schemas.openxmlformats.org/officeDocument/2006/relationships/image" Target="../media/image49.emf"/></Relationships>
</file>

<file path=ppt/slides/_rels/slide13.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emf"/><Relationship Id="rId4" Type="http://schemas.openxmlformats.org/officeDocument/2006/relationships/image" Target="../media/image55.emf"/></Relationships>
</file>

<file path=ppt/slides/_rels/slide14.xml.rels><?xml version="1.0" encoding="UTF-8" standalone="yes"?>
<Relationships xmlns="http://schemas.openxmlformats.org/package/2006/relationships"><Relationship Id="rId3" Type="http://schemas.openxmlformats.org/officeDocument/2006/relationships/image" Target="../media/image56.emf"/><Relationship Id="rId7" Type="http://schemas.openxmlformats.org/officeDocument/2006/relationships/image" Target="../media/image4.emf"/><Relationship Id="rId2" Type="http://schemas.openxmlformats.org/officeDocument/2006/relationships/image" Target="../media/image55.emf"/><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4.emf"/><Relationship Id="rId4" Type="http://schemas.openxmlformats.org/officeDocument/2006/relationships/image" Target="../media/image53.emf"/></Relationships>
</file>

<file path=ppt/slides/_rels/slide15.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6.emf"/><Relationship Id="rId1" Type="http://schemas.openxmlformats.org/officeDocument/2006/relationships/slideLayout" Target="../slideLayouts/slideLayout2.xml"/><Relationship Id="rId6" Type="http://schemas.openxmlformats.org/officeDocument/2006/relationships/image" Target="../media/image55.emf"/><Relationship Id="rId5" Type="http://schemas.openxmlformats.org/officeDocument/2006/relationships/image" Target="../media/image59.png"/><Relationship Id="rId4" Type="http://schemas.openxmlformats.org/officeDocument/2006/relationships/image" Target="../media/image54.emf"/></Relationships>
</file>

<file path=ppt/slides/_rels/slide16.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4.emf"/><Relationship Id="rId5" Type="http://schemas.openxmlformats.org/officeDocument/2006/relationships/image" Target="../media/image60.png"/><Relationship Id="rId4" Type="http://schemas.openxmlformats.org/officeDocument/2006/relationships/image" Target="../media/image53.emf"/></Relationships>
</file>

<file path=ppt/slides/_rels/slide17.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61.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62.png"/></Relationships>
</file>

<file path=ppt/slides/_rels/slide18.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9.xml.rels><?xml version="1.0" encoding="UTF-8" standalone="yes"?>
<Relationships xmlns="http://schemas.openxmlformats.org/package/2006/relationships"><Relationship Id="rId3" Type="http://schemas.openxmlformats.org/officeDocument/2006/relationships/image" Target="../media/image66.gif"/><Relationship Id="rId7" Type="http://schemas.openxmlformats.org/officeDocument/2006/relationships/image" Target="../media/image4.emf"/><Relationship Id="rId2" Type="http://schemas.openxmlformats.org/officeDocument/2006/relationships/image" Target="../media/image65.gif"/><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em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75.png"/><Relationship Id="rId4" Type="http://schemas.openxmlformats.org/officeDocument/2006/relationships/image" Target="../media/image74.png"/></Relationships>
</file>

<file path=ppt/slides/_rels/slide22.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6.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77.emf"/></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5.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0.emf"/><Relationship Id="rId1" Type="http://schemas.openxmlformats.org/officeDocument/2006/relationships/slideLayout" Target="../slideLayouts/slideLayout2.xml"/><Relationship Id="rId5" Type="http://schemas.openxmlformats.org/officeDocument/2006/relationships/image" Target="../media/image82.emf"/><Relationship Id="rId4" Type="http://schemas.openxmlformats.org/officeDocument/2006/relationships/image" Target="../media/image73.png"/></Relationships>
</file>

<file path=ppt/slides/_rels/slide26.xml.rels><?xml version="1.0" encoding="UTF-8" standalone="yes"?>
<Relationships xmlns="http://schemas.openxmlformats.org/package/2006/relationships"><Relationship Id="rId3" Type="http://schemas.openxmlformats.org/officeDocument/2006/relationships/image" Target="../media/image83.emf"/><Relationship Id="rId7" Type="http://schemas.openxmlformats.org/officeDocument/2006/relationships/image" Target="../media/image86.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85.png"/><Relationship Id="rId4" Type="http://schemas.openxmlformats.org/officeDocument/2006/relationships/image" Target="../media/image84.emf"/></Relationships>
</file>

<file path=ppt/slides/_rels/slide27.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emf"/><Relationship Id="rId1" Type="http://schemas.openxmlformats.org/officeDocument/2006/relationships/slideLayout" Target="../slideLayouts/slideLayout2.xml"/><Relationship Id="rId5" Type="http://schemas.openxmlformats.org/officeDocument/2006/relationships/image" Target="../media/image89.emf"/><Relationship Id="rId4" Type="http://schemas.openxmlformats.org/officeDocument/2006/relationships/image" Target="../media/image4.emf"/></Relationships>
</file>

<file path=ppt/slides/_rels/slide28.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emf"/><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92.emf"/></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gi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8" Type="http://schemas.openxmlformats.org/officeDocument/2006/relationships/image" Target="../media/image13.emf"/><Relationship Id="rId13" Type="http://schemas.openxmlformats.org/officeDocument/2006/relationships/image" Target="../media/image18.emf"/><Relationship Id="rId3" Type="http://schemas.openxmlformats.org/officeDocument/2006/relationships/image" Target="../media/image8.emf"/><Relationship Id="rId7" Type="http://schemas.openxmlformats.org/officeDocument/2006/relationships/image" Target="../media/image12.svg"/><Relationship Id="rId12" Type="http://schemas.openxmlformats.org/officeDocument/2006/relationships/image" Target="../media/image17.emf"/><Relationship Id="rId2" Type="http://schemas.openxmlformats.org/officeDocument/2006/relationships/image" Target="../media/image7.emf"/><Relationship Id="rId16"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emf"/><Relationship Id="rId5" Type="http://schemas.openxmlformats.org/officeDocument/2006/relationships/image" Target="../media/image10.emf"/><Relationship Id="rId15" Type="http://schemas.openxmlformats.org/officeDocument/2006/relationships/image" Target="../media/image20.svg"/><Relationship Id="rId10" Type="http://schemas.openxmlformats.org/officeDocument/2006/relationships/image" Target="../media/image15.emf"/><Relationship Id="rId4" Type="http://schemas.openxmlformats.org/officeDocument/2006/relationships/image" Target="../media/image9.emf"/><Relationship Id="rId9" Type="http://schemas.openxmlformats.org/officeDocument/2006/relationships/image" Target="../media/image14.emf"/><Relationship Id="rId14" Type="http://schemas.openxmlformats.org/officeDocument/2006/relationships/image" Target="../media/image19.png"/></Relationships>
</file>

<file path=ppt/slides/_rels/slide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image" Target="../media/image95.emf"/><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98.emf"/><Relationship Id="rId4" Type="http://schemas.openxmlformats.org/officeDocument/2006/relationships/image" Target="../media/image97.emf"/></Relationships>
</file>

<file path=ppt/slides/_rels/slide32.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9.emf"/><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98.emf"/><Relationship Id="rId4" Type="http://schemas.openxmlformats.org/officeDocument/2006/relationships/image" Target="../media/image100.emf"/></Relationships>
</file>

<file path=ppt/slides/_rels/slide33.xml.rels><?xml version="1.0" encoding="UTF-8" standalone="yes"?>
<Relationships xmlns="http://schemas.openxmlformats.org/package/2006/relationships"><Relationship Id="rId3" Type="http://schemas.openxmlformats.org/officeDocument/2006/relationships/image" Target="../media/image102.emf"/><Relationship Id="rId7" Type="http://schemas.openxmlformats.org/officeDocument/2006/relationships/image" Target="../media/image39.emf"/><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104.png"/><Relationship Id="rId4" Type="http://schemas.openxmlformats.org/officeDocument/2006/relationships/image" Target="../media/image103.emf"/></Relationships>
</file>

<file path=ppt/slides/_rels/slide34.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emf"/><Relationship Id="rId7" Type="http://schemas.openxmlformats.org/officeDocument/2006/relationships/image" Target="../media/image110.sv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emf"/><Relationship Id="rId10" Type="http://schemas.openxmlformats.org/officeDocument/2006/relationships/image" Target="../media/image4.emf"/><Relationship Id="rId4" Type="http://schemas.openxmlformats.org/officeDocument/2006/relationships/image" Target="../media/image107.emf"/><Relationship Id="rId9" Type="http://schemas.openxmlformats.org/officeDocument/2006/relationships/image" Target="../media/image112.png"/></Relationships>
</file>

<file path=ppt/slides/_rels/slide35.xml.rels><?xml version="1.0" encoding="UTF-8" standalone="yes"?>
<Relationships xmlns="http://schemas.openxmlformats.org/package/2006/relationships"><Relationship Id="rId8" Type="http://schemas.openxmlformats.org/officeDocument/2006/relationships/image" Target="../media/image117.svg"/><Relationship Id="rId13" Type="http://schemas.openxmlformats.org/officeDocument/2006/relationships/image" Target="../media/image122.emf"/><Relationship Id="rId3" Type="http://schemas.openxmlformats.org/officeDocument/2006/relationships/image" Target="../media/image114.emf"/><Relationship Id="rId7" Type="http://schemas.openxmlformats.org/officeDocument/2006/relationships/image" Target="../media/image116.png"/><Relationship Id="rId12" Type="http://schemas.openxmlformats.org/officeDocument/2006/relationships/image" Target="../media/image121.png"/><Relationship Id="rId2" Type="http://schemas.openxmlformats.org/officeDocument/2006/relationships/image" Target="../media/image113.emf"/><Relationship Id="rId16"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53.emf"/><Relationship Id="rId11" Type="http://schemas.openxmlformats.org/officeDocument/2006/relationships/image" Target="../media/image120.png"/><Relationship Id="rId5" Type="http://schemas.openxmlformats.org/officeDocument/2006/relationships/image" Target="../media/image54.emf"/><Relationship Id="rId15" Type="http://schemas.openxmlformats.org/officeDocument/2006/relationships/hyperlink" Target="https://indico.cern.ch/event/1325963/contributions/5837738/" TargetMode="External"/><Relationship Id="rId10" Type="http://schemas.openxmlformats.org/officeDocument/2006/relationships/image" Target="../media/image119.svg"/><Relationship Id="rId4" Type="http://schemas.openxmlformats.org/officeDocument/2006/relationships/image" Target="../media/image115.emf"/><Relationship Id="rId9" Type="http://schemas.openxmlformats.org/officeDocument/2006/relationships/image" Target="../media/image118.png"/><Relationship Id="rId14" Type="http://schemas.openxmlformats.org/officeDocument/2006/relationships/hyperlink" Target="https://indico.cern.ch/event/1325963/contributions/5837736/"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24.png"/></Relationships>
</file>

<file path=ppt/slides/_rels/slide37.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127.png"/></Relationships>
</file>

<file path=ppt/slides/_rels/slide38.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muoncollider.web.cern.ch/"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s>
</file>

<file path=ppt/slides/_rels/slide4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jpeg"/><Relationship Id="rId4" Type="http://schemas.openxmlformats.org/officeDocument/2006/relationships/image" Target="../media/image131.png"/></Relationships>
</file>

<file path=ppt/slides/_rels/slide4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3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27.emf"/><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29.png"/><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emf"/><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hyperlink" Target="https://arxiv.org/pdf/2405.08858" TargetMode="External"/><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Image 84" descr="MCC-LogoCERN.jpg"/>
          <p:cNvPicPr>
            <a:picLocks noChangeAspect="1"/>
          </p:cNvPicPr>
          <p:nvPr/>
        </p:nvPicPr>
        <p:blipFill>
          <a:blip r:embed="rId2"/>
          <a:stretch>
            <a:fillRect/>
          </a:stretch>
        </p:blipFill>
        <p:spPr>
          <a:xfrm>
            <a:off x="124084" y="152721"/>
            <a:ext cx="955845" cy="955845"/>
          </a:xfrm>
          <a:prstGeom prst="rect">
            <a:avLst/>
          </a:prstGeom>
        </p:spPr>
      </p:pic>
      <p:pic>
        <p:nvPicPr>
          <p:cNvPr id="2" name="Grafik 1">
            <a:extLst>
              <a:ext uri="{FF2B5EF4-FFF2-40B4-BE49-F238E27FC236}">
                <a16:creationId xmlns:a16="http://schemas.microsoft.com/office/drawing/2014/main" id="{E0000AF7-2F22-8475-23DC-AB91A30EC8F6}"/>
              </a:ext>
            </a:extLst>
          </p:cNvPr>
          <p:cNvPicPr>
            <a:picLocks noChangeAspect="1"/>
          </p:cNvPicPr>
          <p:nvPr/>
        </p:nvPicPr>
        <p:blipFill>
          <a:blip r:embed="rId3"/>
          <a:stretch>
            <a:fillRect/>
          </a:stretch>
        </p:blipFill>
        <p:spPr>
          <a:xfrm>
            <a:off x="144305" y="3989308"/>
            <a:ext cx="1064723" cy="1064723"/>
          </a:xfrm>
          <a:prstGeom prst="rect">
            <a:avLst/>
          </a:prstGeom>
        </p:spPr>
      </p:pic>
      <p:sp>
        <p:nvSpPr>
          <p:cNvPr id="3" name="Textfeld 2">
            <a:extLst>
              <a:ext uri="{FF2B5EF4-FFF2-40B4-BE49-F238E27FC236}">
                <a16:creationId xmlns:a16="http://schemas.microsoft.com/office/drawing/2014/main" id="{999ED836-8729-AF9B-CC5D-EFFDD72C4393}"/>
              </a:ext>
            </a:extLst>
          </p:cNvPr>
          <p:cNvSpPr txBox="1"/>
          <p:nvPr/>
        </p:nvSpPr>
        <p:spPr>
          <a:xfrm>
            <a:off x="202066" y="3291830"/>
            <a:ext cx="8738279" cy="338554"/>
          </a:xfrm>
          <a:prstGeom prst="rect">
            <a:avLst/>
          </a:prstGeom>
          <a:noFill/>
        </p:spPr>
        <p:txBody>
          <a:bodyPr wrap="square" rtlCol="0">
            <a:spAutoFit/>
          </a:bodyPr>
          <a:lstStyle/>
          <a:p>
            <a:pPr algn="ctr"/>
            <a:r>
              <a:rPr lang="en-US" sz="1600" b="1" i="1" u="sng" dirty="0"/>
              <a:t>Bernd Stechauner</a:t>
            </a:r>
            <a:r>
              <a:rPr lang="en-US" sz="1600" i="1" baseline="30000" dirty="0"/>
              <a:t>1,2</a:t>
            </a:r>
            <a:r>
              <a:rPr lang="en-US" sz="1600" b="1" i="1" dirty="0"/>
              <a:t>, Daniel Schulte</a:t>
            </a:r>
            <a:r>
              <a:rPr lang="en-US" sz="1600" i="1" baseline="30000" dirty="0"/>
              <a:t>1</a:t>
            </a:r>
            <a:r>
              <a:rPr lang="en-US" sz="1600" b="1" i="1" dirty="0"/>
              <a:t>, Jochen Schieck</a:t>
            </a:r>
            <a:r>
              <a:rPr lang="en-US" sz="1600" i="1" baseline="30000" dirty="0"/>
              <a:t>1,3</a:t>
            </a:r>
          </a:p>
        </p:txBody>
      </p:sp>
      <p:sp>
        <p:nvSpPr>
          <p:cNvPr id="4" name="Textfeld 3">
            <a:extLst>
              <a:ext uri="{FF2B5EF4-FFF2-40B4-BE49-F238E27FC236}">
                <a16:creationId xmlns:a16="http://schemas.microsoft.com/office/drawing/2014/main" id="{62B7C0F9-ED4B-2BA6-FC9C-471BC9A951ED}"/>
              </a:ext>
            </a:extLst>
          </p:cNvPr>
          <p:cNvSpPr txBox="1"/>
          <p:nvPr/>
        </p:nvSpPr>
        <p:spPr>
          <a:xfrm>
            <a:off x="3329050" y="3579862"/>
            <a:ext cx="2178802" cy="1015663"/>
          </a:xfrm>
          <a:prstGeom prst="rect">
            <a:avLst/>
          </a:prstGeom>
          <a:noFill/>
        </p:spPr>
        <p:txBody>
          <a:bodyPr wrap="none" rtlCol="0">
            <a:spAutoFit/>
          </a:bodyPr>
          <a:lstStyle/>
          <a:p>
            <a:pPr algn="ctr"/>
            <a:r>
              <a:rPr lang="en-US" sz="1200" baseline="30000" dirty="0"/>
              <a:t>1</a:t>
            </a:r>
            <a:r>
              <a:rPr lang="en-US" sz="1200" dirty="0"/>
              <a:t>TU Wien, Vienna, Austria</a:t>
            </a:r>
          </a:p>
          <a:p>
            <a:pPr algn="ctr"/>
            <a:r>
              <a:rPr lang="en-US" sz="1200" baseline="30000" dirty="0"/>
              <a:t>2</a:t>
            </a:r>
            <a:r>
              <a:rPr lang="en-US" sz="1200" dirty="0"/>
              <a:t>CERN, Geneva, Switzerland</a:t>
            </a:r>
          </a:p>
          <a:p>
            <a:pPr algn="ctr"/>
            <a:r>
              <a:rPr lang="en-US" sz="1200" baseline="30000" dirty="0"/>
              <a:t>3</a:t>
            </a:r>
            <a:r>
              <a:rPr lang="en-US" sz="1200" dirty="0"/>
              <a:t>HEPHY, Vienna, Austria</a:t>
            </a:r>
          </a:p>
          <a:p>
            <a:pPr algn="ctr"/>
            <a:endParaRPr lang="en-US" sz="1200" dirty="0"/>
          </a:p>
          <a:p>
            <a:pPr algn="ctr"/>
            <a:endParaRPr lang="en-US" sz="1200" dirty="0"/>
          </a:p>
        </p:txBody>
      </p:sp>
      <p:sp>
        <p:nvSpPr>
          <p:cNvPr id="6" name="Titre 81">
            <a:extLst>
              <a:ext uri="{FF2B5EF4-FFF2-40B4-BE49-F238E27FC236}">
                <a16:creationId xmlns:a16="http://schemas.microsoft.com/office/drawing/2014/main" id="{A8803A29-6081-EF8B-7A61-127DFAE2F5DB}"/>
              </a:ext>
            </a:extLst>
          </p:cNvPr>
          <p:cNvSpPr txBox="1">
            <a:spLocks/>
          </p:cNvSpPr>
          <p:nvPr/>
        </p:nvSpPr>
        <p:spPr>
          <a:xfrm>
            <a:off x="358737" y="1201243"/>
            <a:ext cx="8424936" cy="857250"/>
          </a:xfrm>
          <a:prstGeom prst="rect">
            <a:avLst/>
          </a:prstGeom>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3200" u="sng" dirty="0"/>
              <a:t>A design overview of future muon colliders</a:t>
            </a:r>
          </a:p>
        </p:txBody>
      </p:sp>
      <p:sp>
        <p:nvSpPr>
          <p:cNvPr id="8" name="AutoShape 2">
            <a:extLst>
              <a:ext uri="{FF2B5EF4-FFF2-40B4-BE49-F238E27FC236}">
                <a16:creationId xmlns:a16="http://schemas.microsoft.com/office/drawing/2014/main" id="{511B020A-04AC-F5F5-5C13-197008708A0F}"/>
              </a:ext>
            </a:extLst>
          </p:cNvPr>
          <p:cNvSpPr>
            <a:spLocks noChangeAspect="1" noChangeArrowheads="1"/>
          </p:cNvSpPr>
          <p:nvPr/>
        </p:nvSpPr>
        <p:spPr bwMode="auto">
          <a:xfrm>
            <a:off x="711200" y="0"/>
            <a:ext cx="7720013" cy="5143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Grafik 8" descr="Ein Bild, das Text, Schrift, Grafiken, Grafikdesign enthält.&#10;&#10;Automatisch generierte Beschreibung">
            <a:extLst>
              <a:ext uri="{FF2B5EF4-FFF2-40B4-BE49-F238E27FC236}">
                <a16:creationId xmlns:a16="http://schemas.microsoft.com/office/drawing/2014/main" id="{ED6D46E5-5968-0647-DDD0-36C673FC168E}"/>
              </a:ext>
            </a:extLst>
          </p:cNvPr>
          <p:cNvPicPr>
            <a:picLocks noChangeAspect="1"/>
          </p:cNvPicPr>
          <p:nvPr/>
        </p:nvPicPr>
        <p:blipFill>
          <a:blip r:embed="rId4"/>
          <a:stretch>
            <a:fillRect/>
          </a:stretch>
        </p:blipFill>
        <p:spPr>
          <a:xfrm>
            <a:off x="2771800" y="1707654"/>
            <a:ext cx="3358102" cy="1661418"/>
          </a:xfrm>
          <a:prstGeom prst="rect">
            <a:avLst/>
          </a:prstGeom>
        </p:spPr>
      </p:pic>
      <p:sp>
        <p:nvSpPr>
          <p:cNvPr id="12" name="Titre 81">
            <a:extLst>
              <a:ext uri="{FF2B5EF4-FFF2-40B4-BE49-F238E27FC236}">
                <a16:creationId xmlns:a16="http://schemas.microsoft.com/office/drawing/2014/main" id="{BB754A3E-DC51-57A6-DA1C-C15D38C8A1D0}"/>
              </a:ext>
            </a:extLst>
          </p:cNvPr>
          <p:cNvSpPr txBox="1">
            <a:spLocks/>
          </p:cNvSpPr>
          <p:nvPr/>
        </p:nvSpPr>
        <p:spPr>
          <a:xfrm>
            <a:off x="1173392" y="75946"/>
            <a:ext cx="6781800" cy="857250"/>
          </a:xfrm>
          <a:prstGeom prst="rect">
            <a:avLst/>
          </a:prstGeom>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dirty="0"/>
              <a:t>HEPHY seminar</a:t>
            </a:r>
            <a:br>
              <a:rPr lang="en-US" dirty="0"/>
            </a:br>
            <a:r>
              <a:rPr lang="en-US" dirty="0"/>
              <a:t>Vienna, 04.06.2024</a:t>
            </a:r>
            <a:br>
              <a:rPr lang="en-US" dirty="0"/>
            </a:br>
            <a:endParaRPr lang="en-GB" dirty="0"/>
          </a:p>
        </p:txBody>
      </p:sp>
      <p:pic>
        <p:nvPicPr>
          <p:cNvPr id="5" name="Grafik 4" descr="Ein Bild, das Text, Grafiken, Grafikdesign, Schrift enthält.&#10;&#10;Automatisch generierte Beschreibung">
            <a:extLst>
              <a:ext uri="{FF2B5EF4-FFF2-40B4-BE49-F238E27FC236}">
                <a16:creationId xmlns:a16="http://schemas.microsoft.com/office/drawing/2014/main" id="{1FA6BE6B-3705-76B8-BE91-512A60F1EAD7}"/>
              </a:ext>
            </a:extLst>
          </p:cNvPr>
          <p:cNvPicPr>
            <a:picLocks noChangeAspect="1"/>
          </p:cNvPicPr>
          <p:nvPr/>
        </p:nvPicPr>
        <p:blipFill>
          <a:blip r:embed="rId5"/>
          <a:stretch>
            <a:fillRect/>
          </a:stretch>
        </p:blipFill>
        <p:spPr>
          <a:xfrm>
            <a:off x="7890326" y="147690"/>
            <a:ext cx="1050019" cy="1045008"/>
          </a:xfrm>
          <a:prstGeom prst="rect">
            <a:avLst/>
          </a:prstGeom>
        </p:spPr>
      </p:pic>
      <p:sp>
        <p:nvSpPr>
          <p:cNvPr id="11" name="Rectangle 4">
            <a:extLst>
              <a:ext uri="{FF2B5EF4-FFF2-40B4-BE49-F238E27FC236}">
                <a16:creationId xmlns:a16="http://schemas.microsoft.com/office/drawing/2014/main" id="{80BF6563-98D1-4ABF-A0C3-14F63CEFB878}"/>
              </a:ext>
            </a:extLst>
          </p:cNvPr>
          <p:cNvSpPr/>
          <p:nvPr/>
        </p:nvSpPr>
        <p:spPr>
          <a:xfrm>
            <a:off x="1796144" y="4210366"/>
            <a:ext cx="5332707" cy="758285"/>
          </a:xfrm>
          <a:prstGeom prst="rect">
            <a:avLst/>
          </a:prstGeom>
        </p:spPr>
        <p:txBody>
          <a:bodyPr wrap="square" anchor="ctr">
            <a:spAutoFit/>
          </a:bodyPr>
          <a:lstStyle/>
          <a:p>
            <a:pPr algn="l">
              <a:lnSpc>
                <a:spcPct val="150000"/>
              </a:lnSpc>
            </a:pPr>
            <a:r>
              <a:rPr lang="en-US" sz="1000" dirty="0"/>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481360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FFB4E9A-77AE-0FD1-EA00-F8BAA7ECC619}"/>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el 3">
            <a:extLst>
              <a:ext uri="{FF2B5EF4-FFF2-40B4-BE49-F238E27FC236}">
                <a16:creationId xmlns:a16="http://schemas.microsoft.com/office/drawing/2014/main" id="{74F7E80A-431D-ABAB-D6E7-B6A7A91ED255}"/>
              </a:ext>
            </a:extLst>
          </p:cNvPr>
          <p:cNvSpPr>
            <a:spLocks noGrp="1"/>
          </p:cNvSpPr>
          <p:nvPr>
            <p:ph type="title"/>
          </p:nvPr>
        </p:nvSpPr>
        <p:spPr/>
        <p:txBody>
          <a:bodyPr/>
          <a:lstStyle/>
          <a:p>
            <a:r>
              <a:rPr lang="en-US" dirty="0"/>
              <a:t>Luminosity and tentative parameters</a:t>
            </a:r>
          </a:p>
        </p:txBody>
      </p:sp>
      <p:pic>
        <p:nvPicPr>
          <p:cNvPr id="5" name="Grafik 4">
            <a:extLst>
              <a:ext uri="{FF2B5EF4-FFF2-40B4-BE49-F238E27FC236}">
                <a16:creationId xmlns:a16="http://schemas.microsoft.com/office/drawing/2014/main" id="{6B55D42E-4D40-9A4D-8FE1-D59067CDF65C}"/>
              </a:ext>
            </a:extLst>
          </p:cNvPr>
          <p:cNvPicPr>
            <a:picLocks noChangeAspect="1"/>
          </p:cNvPicPr>
          <p:nvPr/>
        </p:nvPicPr>
        <p:blipFill>
          <a:blip r:embed="rId2"/>
          <a:stretch>
            <a:fillRect/>
          </a:stretch>
        </p:blipFill>
        <p:spPr>
          <a:xfrm>
            <a:off x="1421780" y="884019"/>
            <a:ext cx="1103617" cy="433564"/>
          </a:xfrm>
          <a:prstGeom prst="rect">
            <a:avLst/>
          </a:prstGeom>
        </p:spPr>
      </p:pic>
      <p:sp>
        <p:nvSpPr>
          <p:cNvPr id="10" name="Textfeld 9">
            <a:extLst>
              <a:ext uri="{FF2B5EF4-FFF2-40B4-BE49-F238E27FC236}">
                <a16:creationId xmlns:a16="http://schemas.microsoft.com/office/drawing/2014/main" id="{BC91E914-2420-1B80-4609-7BBDB4D448CF}"/>
              </a:ext>
            </a:extLst>
          </p:cNvPr>
          <p:cNvSpPr txBox="1"/>
          <p:nvPr/>
        </p:nvSpPr>
        <p:spPr>
          <a:xfrm>
            <a:off x="1983396" y="555526"/>
            <a:ext cx="1935145" cy="307777"/>
          </a:xfrm>
          <a:prstGeom prst="rect">
            <a:avLst/>
          </a:prstGeom>
          <a:noFill/>
        </p:spPr>
        <p:txBody>
          <a:bodyPr wrap="none" rtlCol="0">
            <a:spAutoFit/>
          </a:bodyPr>
          <a:lstStyle/>
          <a:p>
            <a:r>
              <a:rPr lang="en-US" sz="1400" b="1" u="sng" dirty="0">
                <a:solidFill>
                  <a:schemeClr val="accent5"/>
                </a:solidFill>
              </a:rPr>
              <a:t>Accelerator physics </a:t>
            </a:r>
          </a:p>
        </p:txBody>
      </p:sp>
      <p:sp>
        <p:nvSpPr>
          <p:cNvPr id="11" name="Textfeld 10">
            <a:extLst>
              <a:ext uri="{FF2B5EF4-FFF2-40B4-BE49-F238E27FC236}">
                <a16:creationId xmlns:a16="http://schemas.microsoft.com/office/drawing/2014/main" id="{2FB35F06-D93F-75A3-B51F-6180BFBA4E05}"/>
              </a:ext>
            </a:extLst>
          </p:cNvPr>
          <p:cNvSpPr txBox="1"/>
          <p:nvPr/>
        </p:nvSpPr>
        <p:spPr>
          <a:xfrm>
            <a:off x="2142367" y="1152805"/>
            <a:ext cx="2861681" cy="307777"/>
          </a:xfrm>
          <a:prstGeom prst="rect">
            <a:avLst/>
          </a:prstGeom>
          <a:noFill/>
        </p:spPr>
        <p:txBody>
          <a:bodyPr wrap="none" rtlCol="0">
            <a:spAutoFit/>
          </a:bodyPr>
          <a:lstStyle/>
          <a:p>
            <a:r>
              <a:rPr lang="en-US" sz="1400" dirty="0">
                <a:solidFill>
                  <a:srgbClr val="00B050"/>
                </a:solidFill>
              </a:rPr>
              <a:t>Theoretical/Experimental physics </a:t>
            </a:r>
          </a:p>
        </p:txBody>
      </p:sp>
      <p:cxnSp>
        <p:nvCxnSpPr>
          <p:cNvPr id="13" name="Gerade Verbindung mit Pfeil 12">
            <a:extLst>
              <a:ext uri="{FF2B5EF4-FFF2-40B4-BE49-F238E27FC236}">
                <a16:creationId xmlns:a16="http://schemas.microsoft.com/office/drawing/2014/main" id="{3DF6F2FE-21D3-4CC3-3F36-852E7C2C20D1}"/>
              </a:ext>
            </a:extLst>
          </p:cNvPr>
          <p:cNvCxnSpPr/>
          <p:nvPr/>
        </p:nvCxnSpPr>
        <p:spPr>
          <a:xfrm flipH="1">
            <a:off x="2130576" y="843558"/>
            <a:ext cx="65160" cy="13182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4" name="Gerade Verbindung mit Pfeil 13">
            <a:extLst>
              <a:ext uri="{FF2B5EF4-FFF2-40B4-BE49-F238E27FC236}">
                <a16:creationId xmlns:a16="http://schemas.microsoft.com/office/drawing/2014/main" id="{B95B1AD6-F8AD-ACC3-9A5D-D15A37EB686C}"/>
              </a:ext>
            </a:extLst>
          </p:cNvPr>
          <p:cNvCxnSpPr>
            <a:cxnSpLocks/>
          </p:cNvCxnSpPr>
          <p:nvPr/>
        </p:nvCxnSpPr>
        <p:spPr>
          <a:xfrm flipH="1" flipV="1">
            <a:off x="2525397" y="1151207"/>
            <a:ext cx="174395" cy="10578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8" name="Ring 17">
            <a:extLst>
              <a:ext uri="{FF2B5EF4-FFF2-40B4-BE49-F238E27FC236}">
                <a16:creationId xmlns:a16="http://schemas.microsoft.com/office/drawing/2014/main" id="{601A8834-5D6E-4222-842F-C90021422D75}"/>
              </a:ext>
            </a:extLst>
          </p:cNvPr>
          <p:cNvSpPr/>
          <p:nvPr/>
        </p:nvSpPr>
        <p:spPr>
          <a:xfrm>
            <a:off x="159638" y="1228339"/>
            <a:ext cx="1219200" cy="1207477"/>
          </a:xfrm>
          <a:prstGeom prst="donut">
            <a:avLst>
              <a:gd name="adj" fmla="val 4775"/>
            </a:avLst>
          </a:prstGeom>
          <a:solidFill>
            <a:schemeClr val="accent1">
              <a:lumMod val="1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19" name="Oval 18">
            <a:extLst>
              <a:ext uri="{FF2B5EF4-FFF2-40B4-BE49-F238E27FC236}">
                <a16:creationId xmlns:a16="http://schemas.microsoft.com/office/drawing/2014/main" id="{EBEFBAF5-6187-4D1C-AE82-75F89F3AA561}"/>
              </a:ext>
            </a:extLst>
          </p:cNvPr>
          <p:cNvSpPr/>
          <p:nvPr/>
        </p:nvSpPr>
        <p:spPr>
          <a:xfrm>
            <a:off x="226163" y="1364595"/>
            <a:ext cx="173244" cy="196169"/>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FF941CA-B7CF-B30E-D227-9291183B3696}"/>
              </a:ext>
            </a:extLst>
          </p:cNvPr>
          <p:cNvSpPr/>
          <p:nvPr/>
        </p:nvSpPr>
        <p:spPr>
          <a:xfrm>
            <a:off x="1144295" y="1383371"/>
            <a:ext cx="173244" cy="196169"/>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Gerade Verbindung mit Pfeil 20">
            <a:extLst>
              <a:ext uri="{FF2B5EF4-FFF2-40B4-BE49-F238E27FC236}">
                <a16:creationId xmlns:a16="http://schemas.microsoft.com/office/drawing/2014/main" id="{E1485F16-BBD8-E2C1-0594-E1B09B807D40}"/>
              </a:ext>
            </a:extLst>
          </p:cNvPr>
          <p:cNvCxnSpPr>
            <a:cxnSpLocks/>
          </p:cNvCxnSpPr>
          <p:nvPr/>
        </p:nvCxnSpPr>
        <p:spPr>
          <a:xfrm flipV="1">
            <a:off x="61345" y="1238261"/>
            <a:ext cx="262633" cy="194289"/>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2" name="Gerade Verbindung mit Pfeil 21">
            <a:extLst>
              <a:ext uri="{FF2B5EF4-FFF2-40B4-BE49-F238E27FC236}">
                <a16:creationId xmlns:a16="http://schemas.microsoft.com/office/drawing/2014/main" id="{EA2EECF8-7370-93E9-B24F-AD62BF40FD8B}"/>
              </a:ext>
            </a:extLst>
          </p:cNvPr>
          <p:cNvCxnSpPr>
            <a:cxnSpLocks/>
          </p:cNvCxnSpPr>
          <p:nvPr/>
        </p:nvCxnSpPr>
        <p:spPr>
          <a:xfrm flipH="1" flipV="1">
            <a:off x="1226125" y="1252247"/>
            <a:ext cx="249531" cy="18030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4" name="Stern mit 5 Zacken 23">
            <a:extLst>
              <a:ext uri="{FF2B5EF4-FFF2-40B4-BE49-F238E27FC236}">
                <a16:creationId xmlns:a16="http://schemas.microsoft.com/office/drawing/2014/main" id="{FF69623A-9760-46B9-4ED4-A9675113FEEC}"/>
              </a:ext>
            </a:extLst>
          </p:cNvPr>
          <p:cNvSpPr/>
          <p:nvPr/>
        </p:nvSpPr>
        <p:spPr>
          <a:xfrm>
            <a:off x="664647" y="1131590"/>
            <a:ext cx="216024" cy="220060"/>
          </a:xfrm>
          <a:prstGeom prst="star5">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tern mit 5 Zacken 24">
            <a:extLst>
              <a:ext uri="{FF2B5EF4-FFF2-40B4-BE49-F238E27FC236}">
                <a16:creationId xmlns:a16="http://schemas.microsoft.com/office/drawing/2014/main" id="{BD21A5CA-CAB3-4B85-226B-A3923000BB8B}"/>
              </a:ext>
            </a:extLst>
          </p:cNvPr>
          <p:cNvSpPr/>
          <p:nvPr/>
        </p:nvSpPr>
        <p:spPr>
          <a:xfrm>
            <a:off x="661226" y="2297178"/>
            <a:ext cx="216024" cy="220060"/>
          </a:xfrm>
          <a:prstGeom prst="star5">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feld 25">
            <a:extLst>
              <a:ext uri="{FF2B5EF4-FFF2-40B4-BE49-F238E27FC236}">
                <a16:creationId xmlns:a16="http://schemas.microsoft.com/office/drawing/2014/main" id="{1BBB6FD2-0A37-3499-D6AF-04BEC989AB8D}"/>
              </a:ext>
            </a:extLst>
          </p:cNvPr>
          <p:cNvSpPr txBox="1"/>
          <p:nvPr/>
        </p:nvSpPr>
        <p:spPr>
          <a:xfrm>
            <a:off x="591946" y="2020818"/>
            <a:ext cx="354584" cy="307777"/>
          </a:xfrm>
          <a:prstGeom prst="rect">
            <a:avLst/>
          </a:prstGeom>
          <a:noFill/>
        </p:spPr>
        <p:txBody>
          <a:bodyPr wrap="none" rtlCol="0">
            <a:spAutoFit/>
          </a:bodyPr>
          <a:lstStyle/>
          <a:p>
            <a:r>
              <a:rPr lang="en-US" sz="1400" dirty="0"/>
              <a:t>IP</a:t>
            </a:r>
          </a:p>
        </p:txBody>
      </p:sp>
      <p:sp>
        <p:nvSpPr>
          <p:cNvPr id="27" name="Textfeld 26">
            <a:extLst>
              <a:ext uri="{FF2B5EF4-FFF2-40B4-BE49-F238E27FC236}">
                <a16:creationId xmlns:a16="http://schemas.microsoft.com/office/drawing/2014/main" id="{86E592E3-DA2F-2E78-2001-A9678BDA73D3}"/>
              </a:ext>
            </a:extLst>
          </p:cNvPr>
          <p:cNvSpPr txBox="1"/>
          <p:nvPr/>
        </p:nvSpPr>
        <p:spPr>
          <a:xfrm>
            <a:off x="571504" y="1342398"/>
            <a:ext cx="354584" cy="307777"/>
          </a:xfrm>
          <a:prstGeom prst="rect">
            <a:avLst/>
          </a:prstGeom>
          <a:noFill/>
        </p:spPr>
        <p:txBody>
          <a:bodyPr wrap="none" rtlCol="0">
            <a:spAutoFit/>
          </a:bodyPr>
          <a:lstStyle/>
          <a:p>
            <a:r>
              <a:rPr lang="en-US" sz="1400" dirty="0"/>
              <a:t>IP</a:t>
            </a:r>
          </a:p>
        </p:txBody>
      </p:sp>
      <p:pic>
        <p:nvPicPr>
          <p:cNvPr id="28" name="Grafik 27">
            <a:extLst>
              <a:ext uri="{FF2B5EF4-FFF2-40B4-BE49-F238E27FC236}">
                <a16:creationId xmlns:a16="http://schemas.microsoft.com/office/drawing/2014/main" id="{2023AD78-4A5B-C4A5-FA13-4BB92A97612F}"/>
              </a:ext>
            </a:extLst>
          </p:cNvPr>
          <p:cNvPicPr>
            <a:picLocks noChangeAspect="1"/>
          </p:cNvPicPr>
          <p:nvPr/>
        </p:nvPicPr>
        <p:blipFill>
          <a:blip r:embed="rId3"/>
          <a:stretch>
            <a:fillRect/>
          </a:stretch>
        </p:blipFill>
        <p:spPr>
          <a:xfrm>
            <a:off x="2264532" y="1810006"/>
            <a:ext cx="2367992" cy="602032"/>
          </a:xfrm>
          <a:prstGeom prst="rect">
            <a:avLst/>
          </a:prstGeom>
        </p:spPr>
      </p:pic>
      <p:sp>
        <p:nvSpPr>
          <p:cNvPr id="29" name="Textfeld 28">
            <a:extLst>
              <a:ext uri="{FF2B5EF4-FFF2-40B4-BE49-F238E27FC236}">
                <a16:creationId xmlns:a16="http://schemas.microsoft.com/office/drawing/2014/main" id="{CA8711F5-288C-EAF8-31C2-35C83AA79B61}"/>
              </a:ext>
            </a:extLst>
          </p:cNvPr>
          <p:cNvSpPr txBox="1"/>
          <p:nvPr/>
        </p:nvSpPr>
        <p:spPr>
          <a:xfrm>
            <a:off x="277580" y="1567318"/>
            <a:ext cx="1062090" cy="600164"/>
          </a:xfrm>
          <a:prstGeom prst="rect">
            <a:avLst/>
          </a:prstGeom>
          <a:noFill/>
        </p:spPr>
        <p:txBody>
          <a:bodyPr wrap="square" rtlCol="0">
            <a:spAutoFit/>
          </a:bodyPr>
          <a:lstStyle/>
          <a:p>
            <a:r>
              <a:rPr lang="en-US" sz="1100" dirty="0"/>
              <a:t>Fresh bunch insertion every 200 </a:t>
            </a:r>
            <a:r>
              <a:rPr lang="en-US" sz="1100" dirty="0" err="1"/>
              <a:t>ms</a:t>
            </a:r>
            <a:endParaRPr lang="en-US" sz="1100" dirty="0"/>
          </a:p>
        </p:txBody>
      </p:sp>
      <p:graphicFrame>
        <p:nvGraphicFramePr>
          <p:cNvPr id="30" name="Table 5">
            <a:extLst>
              <a:ext uri="{FF2B5EF4-FFF2-40B4-BE49-F238E27FC236}">
                <a16:creationId xmlns:a16="http://schemas.microsoft.com/office/drawing/2014/main" id="{85BFCEF8-4865-BE97-1044-BE77ABD85959}"/>
              </a:ext>
            </a:extLst>
          </p:cNvPr>
          <p:cNvGraphicFramePr>
            <a:graphicFrameLocks noGrp="1"/>
          </p:cNvGraphicFramePr>
          <p:nvPr>
            <p:extLst>
              <p:ext uri="{D42A27DB-BD31-4B8C-83A1-F6EECF244321}">
                <p14:modId xmlns:p14="http://schemas.microsoft.com/office/powerpoint/2010/main" val="72661459"/>
              </p:ext>
            </p:extLst>
          </p:nvPr>
        </p:nvGraphicFramePr>
        <p:xfrm>
          <a:off x="5429228" y="725274"/>
          <a:ext cx="3679276" cy="4081272"/>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gridCol w="726948">
                  <a:extLst>
                    <a:ext uri="{9D8B030D-6E8A-4147-A177-3AD203B41FA5}">
                      <a16:colId xmlns:a16="http://schemas.microsoft.com/office/drawing/2014/main" val="20003"/>
                    </a:ext>
                  </a:extLst>
                </a:gridCol>
              </a:tblGrid>
              <a:tr h="0">
                <a:tc>
                  <a:txBody>
                    <a:bodyPr/>
                    <a:lstStyle/>
                    <a:p>
                      <a:pPr algn="ctr"/>
                      <a:r>
                        <a:rPr lang="en-US" sz="1400" dirty="0">
                          <a:latin typeface="Calibri"/>
                          <a:cs typeface="Calibri"/>
                        </a:rPr>
                        <a:t>Parameter</a:t>
                      </a:r>
                    </a:p>
                  </a:txBody>
                  <a:tcPr marL="100489" marR="100489" marT="50292" marB="50292"/>
                </a:tc>
                <a:tc>
                  <a:txBody>
                    <a:bodyPr/>
                    <a:lstStyle/>
                    <a:p>
                      <a:pPr algn="ctr"/>
                      <a:r>
                        <a:rPr lang="en-US" sz="1400" dirty="0">
                          <a:latin typeface="Calibri"/>
                          <a:cs typeface="Calibri"/>
                        </a:rPr>
                        <a:t>Unit</a:t>
                      </a:r>
                    </a:p>
                  </a:txBody>
                  <a:tcPr marL="100489" marR="100489" marT="50292" marB="50292"/>
                </a:tc>
                <a:tc>
                  <a:txBody>
                    <a:bodyPr/>
                    <a:lstStyle/>
                    <a:p>
                      <a:pPr algn="ctr"/>
                      <a:r>
                        <a:rPr lang="en-US" sz="1400" dirty="0">
                          <a:solidFill>
                            <a:srgbClr val="000000"/>
                          </a:solidFill>
                          <a:latin typeface="Calibri"/>
                          <a:cs typeface="Calibri"/>
                        </a:rPr>
                        <a:t>3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0"/>
                  </a:ext>
                </a:extLst>
              </a:tr>
              <a:tr h="288032">
                <a:tc>
                  <a:txBody>
                    <a:bodyPr/>
                    <a:lstStyle/>
                    <a:p>
                      <a:pPr algn="ctr"/>
                      <a:r>
                        <a:rPr lang="en-US" sz="1400" b="1" dirty="0">
                          <a:latin typeface="Calibri"/>
                          <a:cs typeface="Calibri"/>
                        </a:rPr>
                        <a:t>L</a:t>
                      </a:r>
                    </a:p>
                  </a:txBody>
                  <a:tcPr marL="100489" marR="100489" marT="50292" marB="50292"/>
                </a:tc>
                <a:tc>
                  <a:txBody>
                    <a:bodyPr/>
                    <a:lstStyle/>
                    <a:p>
                      <a:pPr algn="ctr"/>
                      <a:r>
                        <a:rPr lang="en-US" sz="1400" b="1" dirty="0">
                          <a:latin typeface="Calibri"/>
                          <a:cs typeface="Calibri"/>
                        </a:rPr>
                        <a:t>10</a:t>
                      </a:r>
                      <a:r>
                        <a:rPr lang="en-US" sz="1400" b="1" baseline="30000" dirty="0">
                          <a:latin typeface="Calibri"/>
                          <a:cs typeface="Calibri"/>
                        </a:rPr>
                        <a:t>34</a:t>
                      </a:r>
                      <a:r>
                        <a:rPr lang="en-US" sz="1400" b="1" baseline="0" dirty="0">
                          <a:latin typeface="Calibri"/>
                          <a:cs typeface="Calibri"/>
                        </a:rPr>
                        <a:t> cm</a:t>
                      </a:r>
                      <a:r>
                        <a:rPr lang="en-US" sz="1400" b="1" baseline="30000" dirty="0">
                          <a:latin typeface="Calibri"/>
                          <a:cs typeface="Calibri"/>
                        </a:rPr>
                        <a:t>-2</a:t>
                      </a:r>
                      <a:r>
                        <a:rPr lang="en-US" sz="1400" b="1" baseline="0" dirty="0">
                          <a:latin typeface="Calibri"/>
                          <a:cs typeface="Calibri"/>
                        </a:rPr>
                        <a:t>s</a:t>
                      </a:r>
                      <a:r>
                        <a:rPr lang="en-US" sz="1400" b="1" baseline="30000" dirty="0">
                          <a:latin typeface="Calibri"/>
                          <a:cs typeface="Calibri"/>
                        </a:rPr>
                        <a:t>-1</a:t>
                      </a:r>
                      <a:endParaRPr lang="en-US" sz="1400" b="1" dirty="0">
                        <a:latin typeface="Calibri"/>
                        <a:cs typeface="Calibri"/>
                      </a:endParaRPr>
                    </a:p>
                  </a:txBody>
                  <a:tcPr marL="100489" marR="100489" marT="50292" marB="50292"/>
                </a:tc>
                <a:tc>
                  <a:txBody>
                    <a:bodyPr/>
                    <a:lstStyle/>
                    <a:p>
                      <a:pPr algn="ctr"/>
                      <a:r>
                        <a:rPr lang="en-US" sz="1400" b="1" dirty="0">
                          <a:latin typeface="Calibri"/>
                          <a:cs typeface="Calibri"/>
                        </a:rPr>
                        <a:t>1.8</a:t>
                      </a:r>
                    </a:p>
                  </a:txBody>
                  <a:tcPr marL="100489" marR="100489" marT="50292" marB="50292">
                    <a:solidFill>
                      <a:srgbClr val="FDEADA"/>
                    </a:solidFill>
                  </a:tcPr>
                </a:tc>
                <a:tc>
                  <a:txBody>
                    <a:bodyPr/>
                    <a:lstStyle/>
                    <a:p>
                      <a:pPr algn="ctr"/>
                      <a:r>
                        <a:rPr lang="en-US" sz="1400" b="1" dirty="0">
                          <a:latin typeface="Calibri"/>
                          <a:cs typeface="Calibri"/>
                        </a:rPr>
                        <a:t>20</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400" dirty="0">
                          <a:solidFill>
                            <a:srgbClr val="0000FF"/>
                          </a:solidFill>
                          <a:latin typeface="Calibri"/>
                          <a:cs typeface="Calibri"/>
                        </a:rPr>
                        <a:t>N</a:t>
                      </a:r>
                    </a:p>
                  </a:txBody>
                  <a:tcPr marL="100489" marR="100489" marT="50292" marB="50292"/>
                </a:tc>
                <a:tc>
                  <a:txBody>
                    <a:bodyPr/>
                    <a:lstStyle/>
                    <a:p>
                      <a:pPr algn="ctr"/>
                      <a:r>
                        <a:rPr lang="en-US" sz="1400" dirty="0">
                          <a:solidFill>
                            <a:srgbClr val="0000FF"/>
                          </a:solidFill>
                          <a:latin typeface="Calibri"/>
                          <a:cs typeface="Calibri"/>
                        </a:rPr>
                        <a:t>10</a:t>
                      </a:r>
                      <a:r>
                        <a:rPr lang="en-US" sz="1400" baseline="30000" dirty="0">
                          <a:solidFill>
                            <a:srgbClr val="0000FF"/>
                          </a:solidFill>
                          <a:latin typeface="Calibri"/>
                          <a:cs typeface="Calibri"/>
                        </a:rPr>
                        <a:t>12</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400" dirty="0" err="1">
                          <a:solidFill>
                            <a:srgbClr val="0000FF"/>
                          </a:solidFill>
                          <a:latin typeface="Calibri"/>
                          <a:cs typeface="Calibri"/>
                        </a:rPr>
                        <a:t>f</a:t>
                      </a:r>
                      <a:r>
                        <a:rPr lang="en-US" sz="1400" baseline="-25000" dirty="0" err="1">
                          <a:solidFill>
                            <a:srgbClr val="0000FF"/>
                          </a:solidFill>
                          <a:latin typeface="Calibri"/>
                          <a:cs typeface="Calibri"/>
                        </a:rPr>
                        <a:t>r</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Hz</a:t>
                      </a:r>
                    </a:p>
                  </a:txBody>
                  <a:tcPr marL="100489" marR="100489" marT="50292" marB="50292"/>
                </a:tc>
                <a:tc>
                  <a:txBody>
                    <a:bodyPr/>
                    <a:lstStyle/>
                    <a:p>
                      <a:pPr algn="ctr"/>
                      <a:r>
                        <a:rPr lang="en-US" sz="1400" strike="noStrike" baseline="0" dirty="0">
                          <a:solidFill>
                            <a:srgbClr val="0000FF"/>
                          </a:solidFill>
                          <a:latin typeface="Calibri"/>
                          <a:cs typeface="Calibri"/>
                        </a:rPr>
                        <a:t>5</a:t>
                      </a:r>
                      <a:endParaRPr lang="en-US" sz="14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err="1">
                          <a:solidFill>
                            <a:srgbClr val="0000FF"/>
                          </a:solidFill>
                          <a:latin typeface="Calibri"/>
                          <a:cs typeface="Calibri"/>
                        </a:rPr>
                        <a:t>P</a:t>
                      </a:r>
                      <a:r>
                        <a:rPr lang="en-US" sz="1400" b="1" baseline="-25000" dirty="0" err="1">
                          <a:solidFill>
                            <a:srgbClr val="0000FF"/>
                          </a:solidFill>
                          <a:latin typeface="Calibri"/>
                          <a:cs typeface="Calibri"/>
                        </a:rPr>
                        <a:t>beam</a:t>
                      </a:r>
                      <a:endParaRPr lang="en-US" sz="1400" b="1" dirty="0">
                        <a:solidFill>
                          <a:srgbClr val="0000FF"/>
                        </a:solidFill>
                        <a:latin typeface="Calibri"/>
                        <a:cs typeface="Calibri"/>
                      </a:endParaRPr>
                    </a:p>
                  </a:txBody>
                  <a:tcPr marL="100489" marR="100489" marT="50292" marB="50292"/>
                </a:tc>
                <a:tc>
                  <a:txBody>
                    <a:bodyPr/>
                    <a:lstStyle/>
                    <a:p>
                      <a:pPr algn="ctr"/>
                      <a:r>
                        <a:rPr lang="en-US" sz="1400" b="1" dirty="0">
                          <a:solidFill>
                            <a:srgbClr val="0000FF"/>
                          </a:solidFill>
                          <a:latin typeface="Calibri"/>
                          <a:cs typeface="Calibri"/>
                        </a:rPr>
                        <a:t>MW</a:t>
                      </a:r>
                    </a:p>
                  </a:txBody>
                  <a:tcPr marL="100489" marR="100489" marT="50292" marB="50292"/>
                </a:tc>
                <a:tc>
                  <a:txBody>
                    <a:bodyPr/>
                    <a:lstStyle/>
                    <a:p>
                      <a:pPr algn="ctr"/>
                      <a:r>
                        <a:rPr lang="en-US" sz="1400" b="1" dirty="0">
                          <a:solidFill>
                            <a:srgbClr val="0000FF"/>
                          </a:solidFill>
                          <a:latin typeface="Calibri"/>
                          <a:cs typeface="Calibri"/>
                        </a:rPr>
                        <a:t>5.3</a:t>
                      </a: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4"/>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C</a:t>
                      </a:r>
                    </a:p>
                  </a:txBody>
                  <a:tcPr marL="100489" marR="100489" marT="50292" marB="50292"/>
                </a:tc>
                <a:tc>
                  <a:txBody>
                    <a:bodyPr/>
                    <a:lstStyle/>
                    <a:p>
                      <a:pPr algn="ctr"/>
                      <a:r>
                        <a:rPr lang="en-US" sz="1400" dirty="0">
                          <a:solidFill>
                            <a:srgbClr val="000000"/>
                          </a:solidFill>
                          <a:latin typeface="Calibri"/>
                          <a:cs typeface="Calibri"/>
                        </a:rPr>
                        <a:t>km</a:t>
                      </a:r>
                    </a:p>
                  </a:txBody>
                  <a:tcPr marL="100489" marR="100489" marT="50292" marB="50292"/>
                </a:tc>
                <a:tc>
                  <a:txBody>
                    <a:bodyPr/>
                    <a:lstStyle/>
                    <a:p>
                      <a:pPr algn="ctr"/>
                      <a:r>
                        <a:rPr lang="en-US" sz="140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&lt;B&gt;</a:t>
                      </a:r>
                    </a:p>
                  </a:txBody>
                  <a:tcPr marL="100489" marR="100489" marT="50292" marB="50292"/>
                </a:tc>
                <a:tc>
                  <a:txBody>
                    <a:bodyPr/>
                    <a:lstStyle/>
                    <a:p>
                      <a:pPr algn="ctr"/>
                      <a:r>
                        <a:rPr lang="en-US" sz="1400" dirty="0">
                          <a:solidFill>
                            <a:srgbClr val="000000"/>
                          </a:solidFill>
                          <a:latin typeface="Calibri"/>
                          <a:cs typeface="Calibri"/>
                        </a:rPr>
                        <a:t>T</a:t>
                      </a:r>
                    </a:p>
                  </a:txBody>
                  <a:tcPr marL="100489" marR="100489" marT="50292" marB="50292"/>
                </a:tc>
                <a:tc>
                  <a:txBody>
                    <a:bodyPr/>
                    <a:lstStyle/>
                    <a:p>
                      <a:pPr algn="ctr"/>
                      <a:r>
                        <a:rPr lang="en-US" sz="1400" dirty="0">
                          <a:solidFill>
                            <a:srgbClr val="000000"/>
                          </a:solidFill>
                          <a:latin typeface="Calibri"/>
                          <a:cs typeface="Calibri"/>
                        </a:rPr>
                        <a:t>7</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10.5</a:t>
                      </a:r>
                    </a:p>
                  </a:txBody>
                  <a:tcPr marL="100489" marR="100489" marT="50292" marB="50292">
                    <a:solidFill>
                      <a:srgbClr val="FDEADA"/>
                    </a:solidFill>
                  </a:tcPr>
                </a:tc>
                <a:extLst>
                  <a:ext uri="{0D108BD9-81ED-4DB2-BD59-A6C34878D82A}">
                    <a16:rowId xmlns:a16="http://schemas.microsoft.com/office/drawing/2014/main" val="10006"/>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solidFill>
                            <a:srgbClr val="FF0000"/>
                          </a:solidFill>
                          <a:latin typeface="Calibri"/>
                          <a:cs typeface="Calibri"/>
                        </a:rPr>
                        <a:t>ε</a:t>
                      </a:r>
                      <a:r>
                        <a:rPr lang="en-US" sz="1400" baseline="-25000" dirty="0" err="1">
                          <a:solidFill>
                            <a:srgbClr val="FF0000"/>
                          </a:solidFill>
                          <a:latin typeface="Calibri"/>
                          <a:cs typeface="Calibri"/>
                        </a:rPr>
                        <a:t>L</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MeV m</a:t>
                      </a:r>
                    </a:p>
                  </a:txBody>
                  <a:tcPr marL="100489" marR="100489" marT="50292" marB="50292"/>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extLst>
                  <a:ext uri="{0D108BD9-81ED-4DB2-BD59-A6C34878D82A}">
                    <a16:rowId xmlns:a16="http://schemas.microsoft.com/office/drawing/2014/main" val="10007"/>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E</a:t>
                      </a:r>
                      <a:r>
                        <a:rPr lang="en-US" sz="1400" baseline="0" dirty="0">
                          <a:solidFill>
                            <a:srgbClr val="FF0000"/>
                          </a:solidFill>
                          <a:latin typeface="Calibri"/>
                          <a:cs typeface="Calibri"/>
                        </a:rPr>
                        <a:t> / E</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a:t>
                      </a:r>
                    </a:p>
                  </a:txBody>
                  <a:tcPr marL="100489" marR="100489" marT="50292" marB="50292"/>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extLst>
                  <a:ext uri="{0D108BD9-81ED-4DB2-BD59-A6C34878D82A}">
                    <a16:rowId xmlns:a16="http://schemas.microsoft.com/office/drawing/2014/main" val="10008"/>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z</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extLst>
                  <a:ext uri="{0D108BD9-81ED-4DB2-BD59-A6C34878D82A}">
                    <a16:rowId xmlns:a16="http://schemas.microsoft.com/office/drawing/2014/main" val="10009"/>
                  </a:ext>
                </a:extLst>
              </a:tr>
              <a:tr h="288032">
                <a:tc>
                  <a:txBody>
                    <a:bodyPr/>
                    <a:lstStyle/>
                    <a:p>
                      <a:pPr algn="ctr"/>
                      <a:r>
                        <a:rPr lang="en-US" sz="1400" dirty="0">
                          <a:solidFill>
                            <a:srgbClr val="FF0000"/>
                          </a:solidFill>
                          <a:latin typeface="Calibri"/>
                          <a:cs typeface="Calibri"/>
                        </a:rPr>
                        <a:t>β</a:t>
                      </a: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extLst>
                  <a:ext uri="{0D108BD9-81ED-4DB2-BD59-A6C34878D82A}">
                    <a16:rowId xmlns:a16="http://schemas.microsoft.com/office/drawing/2014/main" val="10010"/>
                  </a:ext>
                </a:extLst>
              </a:tr>
              <a:tr h="288032">
                <a:tc>
                  <a:txBody>
                    <a:bodyPr/>
                    <a:lstStyle/>
                    <a:p>
                      <a:pPr algn="ctr"/>
                      <a:r>
                        <a:rPr lang="en-US" sz="1400" dirty="0" err="1">
                          <a:solidFill>
                            <a:srgbClr val="FF0000"/>
                          </a:solidFill>
                          <a:latin typeface="Calibri"/>
                          <a:cs typeface="Calibri"/>
                        </a:rPr>
                        <a:t>ε</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extLst>
                  <a:ext uri="{0D108BD9-81ED-4DB2-BD59-A6C34878D82A}">
                    <a16:rowId xmlns:a16="http://schemas.microsoft.com/office/drawing/2014/main" val="10011"/>
                  </a:ext>
                </a:extLst>
              </a:tr>
              <a:tr h="288032">
                <a:tc>
                  <a:txBody>
                    <a:bodyPr/>
                    <a:lstStyle/>
                    <a:p>
                      <a:pPr algn="ctr"/>
                      <a:r>
                        <a:rPr lang="en-US" sz="1400" baseline="0" dirty="0" err="1">
                          <a:solidFill>
                            <a:srgbClr val="FF0000"/>
                          </a:solidFill>
                          <a:latin typeface="Calibri"/>
                          <a:cs typeface="Calibri"/>
                        </a:rPr>
                        <a:t>σ</a:t>
                      </a:r>
                      <a:r>
                        <a:rPr lang="en-US" sz="1400" baseline="-25000" dirty="0" err="1">
                          <a:solidFill>
                            <a:srgbClr val="FF0000"/>
                          </a:solidFill>
                          <a:latin typeface="Calibri"/>
                          <a:cs typeface="Calibri"/>
                        </a:rPr>
                        <a:t>x,y</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3.0</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FDEADA"/>
                    </a:solidFill>
                  </a:tcPr>
                </a:tc>
                <a:extLst>
                  <a:ext uri="{0D108BD9-81ED-4DB2-BD59-A6C34878D82A}">
                    <a16:rowId xmlns:a16="http://schemas.microsoft.com/office/drawing/2014/main" val="10012"/>
                  </a:ext>
                </a:extLst>
              </a:tr>
            </a:tbl>
          </a:graphicData>
        </a:graphic>
      </p:graphicFrame>
      <p:sp>
        <p:nvSpPr>
          <p:cNvPr id="31" name="Rahmen 30">
            <a:extLst>
              <a:ext uri="{FF2B5EF4-FFF2-40B4-BE49-F238E27FC236}">
                <a16:creationId xmlns:a16="http://schemas.microsoft.com/office/drawing/2014/main" id="{03569A0E-051B-B822-7BA9-1E360641E096}"/>
              </a:ext>
            </a:extLst>
          </p:cNvPr>
          <p:cNvSpPr/>
          <p:nvPr/>
        </p:nvSpPr>
        <p:spPr>
          <a:xfrm>
            <a:off x="2161756" y="1713497"/>
            <a:ext cx="2770284" cy="834499"/>
          </a:xfrm>
          <a:prstGeom prst="frame">
            <a:avLst>
              <a:gd name="adj1" fmla="val 442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2" name="Textfeld 31">
            <a:extLst>
              <a:ext uri="{FF2B5EF4-FFF2-40B4-BE49-F238E27FC236}">
                <a16:creationId xmlns:a16="http://schemas.microsoft.com/office/drawing/2014/main" id="{DE31CC46-632D-4A39-8452-42354155E2C9}"/>
              </a:ext>
            </a:extLst>
          </p:cNvPr>
          <p:cNvSpPr txBox="1"/>
          <p:nvPr/>
        </p:nvSpPr>
        <p:spPr>
          <a:xfrm>
            <a:off x="2277274" y="1353092"/>
            <a:ext cx="2582758" cy="369332"/>
          </a:xfrm>
          <a:prstGeom prst="rect">
            <a:avLst/>
          </a:prstGeom>
          <a:noFill/>
        </p:spPr>
        <p:txBody>
          <a:bodyPr wrap="none" rtlCol="0">
            <a:spAutoFit/>
          </a:bodyPr>
          <a:lstStyle/>
          <a:p>
            <a:r>
              <a:rPr lang="en-US" dirty="0">
                <a:solidFill>
                  <a:srgbClr val="FF0000"/>
                </a:solidFill>
              </a:rPr>
              <a:t>MC luminosity equation</a:t>
            </a:r>
          </a:p>
        </p:txBody>
      </p:sp>
      <p:pic>
        <p:nvPicPr>
          <p:cNvPr id="38" name="Grafik 37">
            <a:extLst>
              <a:ext uri="{FF2B5EF4-FFF2-40B4-BE49-F238E27FC236}">
                <a16:creationId xmlns:a16="http://schemas.microsoft.com/office/drawing/2014/main" id="{E094C08D-23A9-2E9D-E25F-8621D075A497}"/>
              </a:ext>
            </a:extLst>
          </p:cNvPr>
          <p:cNvPicPr>
            <a:picLocks noChangeAspect="1"/>
          </p:cNvPicPr>
          <p:nvPr/>
        </p:nvPicPr>
        <p:blipFill>
          <a:blip r:embed="rId4"/>
          <a:stretch>
            <a:fillRect/>
          </a:stretch>
        </p:blipFill>
        <p:spPr>
          <a:xfrm>
            <a:off x="565401" y="2600529"/>
            <a:ext cx="3862583" cy="2458007"/>
          </a:xfrm>
          <a:prstGeom prst="rect">
            <a:avLst/>
          </a:prstGeom>
        </p:spPr>
      </p:pic>
      <p:pic>
        <p:nvPicPr>
          <p:cNvPr id="39" name="Grafik 38">
            <a:extLst>
              <a:ext uri="{FF2B5EF4-FFF2-40B4-BE49-F238E27FC236}">
                <a16:creationId xmlns:a16="http://schemas.microsoft.com/office/drawing/2014/main" id="{8D17A4BD-DC6B-C314-E6CB-194EB75CD10A}"/>
              </a:ext>
            </a:extLst>
          </p:cNvPr>
          <p:cNvPicPr>
            <a:picLocks noChangeAspect="1"/>
          </p:cNvPicPr>
          <p:nvPr/>
        </p:nvPicPr>
        <p:blipFill>
          <a:blip r:embed="rId5"/>
          <a:stretch>
            <a:fillRect/>
          </a:stretch>
        </p:blipFill>
        <p:spPr>
          <a:xfrm>
            <a:off x="8359367" y="91886"/>
            <a:ext cx="649953" cy="649953"/>
          </a:xfrm>
          <a:prstGeom prst="rect">
            <a:avLst/>
          </a:prstGeom>
        </p:spPr>
      </p:pic>
    </p:spTree>
    <p:extLst>
      <p:ext uri="{BB962C8B-B14F-4D97-AF65-F5344CB8AC3E}">
        <p14:creationId xmlns:p14="http://schemas.microsoft.com/office/powerpoint/2010/main" val="2664451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CE23A9C-1244-E07E-1053-373ABC967A86}"/>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el 3">
            <a:extLst>
              <a:ext uri="{FF2B5EF4-FFF2-40B4-BE49-F238E27FC236}">
                <a16:creationId xmlns:a16="http://schemas.microsoft.com/office/drawing/2014/main" id="{4E5B3F58-ECDA-90E1-EC26-83283A47B79D}"/>
              </a:ext>
            </a:extLst>
          </p:cNvPr>
          <p:cNvSpPr>
            <a:spLocks noGrp="1"/>
          </p:cNvSpPr>
          <p:nvPr>
            <p:ph type="title"/>
          </p:nvPr>
        </p:nvSpPr>
        <p:spPr/>
        <p:txBody>
          <a:bodyPr/>
          <a:lstStyle/>
          <a:p>
            <a:r>
              <a:rPr lang="en-US" dirty="0"/>
              <a:t>Muon collider design</a:t>
            </a:r>
          </a:p>
        </p:txBody>
      </p:sp>
      <p:pic>
        <p:nvPicPr>
          <p:cNvPr id="5" name="Grafik 4">
            <a:extLst>
              <a:ext uri="{FF2B5EF4-FFF2-40B4-BE49-F238E27FC236}">
                <a16:creationId xmlns:a16="http://schemas.microsoft.com/office/drawing/2014/main" id="{7396558F-5212-5B9B-4210-C18F3D38B796}"/>
              </a:ext>
            </a:extLst>
          </p:cNvPr>
          <p:cNvPicPr>
            <a:picLocks noChangeAspect="1"/>
          </p:cNvPicPr>
          <p:nvPr/>
        </p:nvPicPr>
        <p:blipFill>
          <a:blip r:embed="rId2"/>
          <a:stretch>
            <a:fillRect/>
          </a:stretch>
        </p:blipFill>
        <p:spPr>
          <a:xfrm>
            <a:off x="1547664" y="1810578"/>
            <a:ext cx="6193789" cy="2491104"/>
          </a:xfrm>
          <a:prstGeom prst="rect">
            <a:avLst/>
          </a:prstGeom>
        </p:spPr>
      </p:pic>
      <p:sp>
        <p:nvSpPr>
          <p:cNvPr id="7" name="Rechteck 6">
            <a:extLst>
              <a:ext uri="{FF2B5EF4-FFF2-40B4-BE49-F238E27FC236}">
                <a16:creationId xmlns:a16="http://schemas.microsoft.com/office/drawing/2014/main" id="{A49B3DB0-4A97-03AD-392B-152DACFB3895}"/>
              </a:ext>
            </a:extLst>
          </p:cNvPr>
          <p:cNvSpPr/>
          <p:nvPr/>
        </p:nvSpPr>
        <p:spPr>
          <a:xfrm>
            <a:off x="34809" y="4096516"/>
            <a:ext cx="1549368" cy="64633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feld 7">
            <a:extLst>
              <a:ext uri="{FF2B5EF4-FFF2-40B4-BE49-F238E27FC236}">
                <a16:creationId xmlns:a16="http://schemas.microsoft.com/office/drawing/2014/main" id="{4FDB9FF2-76F1-75CE-D0C2-58ECD10F441F}"/>
              </a:ext>
            </a:extLst>
          </p:cNvPr>
          <p:cNvSpPr txBox="1"/>
          <p:nvPr/>
        </p:nvSpPr>
        <p:spPr>
          <a:xfrm>
            <a:off x="0" y="4096515"/>
            <a:ext cx="1728192" cy="646331"/>
          </a:xfrm>
          <a:prstGeom prst="rect">
            <a:avLst/>
          </a:prstGeom>
          <a:noFill/>
        </p:spPr>
        <p:txBody>
          <a:bodyPr wrap="square" rtlCol="0">
            <a:spAutoFit/>
          </a:bodyPr>
          <a:lstStyle/>
          <a:p>
            <a:r>
              <a:rPr lang="en-US" dirty="0"/>
              <a:t>Short, intense p</a:t>
            </a:r>
            <a:r>
              <a:rPr lang="en-US" baseline="30000" dirty="0"/>
              <a:t>+</a:t>
            </a:r>
            <a:r>
              <a:rPr lang="en-US" dirty="0"/>
              <a:t> bunch</a:t>
            </a:r>
          </a:p>
        </p:txBody>
      </p:sp>
      <p:sp>
        <p:nvSpPr>
          <p:cNvPr id="10" name="Rechteck 9">
            <a:extLst>
              <a:ext uri="{FF2B5EF4-FFF2-40B4-BE49-F238E27FC236}">
                <a16:creationId xmlns:a16="http://schemas.microsoft.com/office/drawing/2014/main" id="{CC3D11E4-4ED0-9F9E-49A9-0C2F3555C8C5}"/>
              </a:ext>
            </a:extLst>
          </p:cNvPr>
          <p:cNvSpPr/>
          <p:nvPr/>
        </p:nvSpPr>
        <p:spPr>
          <a:xfrm>
            <a:off x="1839239" y="627534"/>
            <a:ext cx="2376264" cy="942866"/>
          </a:xfrm>
          <a:prstGeom prst="rect">
            <a:avLst/>
          </a:prstGeom>
          <a:solidFill>
            <a:schemeClr val="accent1">
              <a:lumMod val="60000"/>
              <a:lumOff val="4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2EAF52F2-170C-39AE-73DF-AA38E70BB136}"/>
              </a:ext>
            </a:extLst>
          </p:cNvPr>
          <p:cNvSpPr txBox="1"/>
          <p:nvPr/>
        </p:nvSpPr>
        <p:spPr>
          <a:xfrm>
            <a:off x="1839239" y="632045"/>
            <a:ext cx="2492217" cy="923330"/>
          </a:xfrm>
          <a:prstGeom prst="rect">
            <a:avLst/>
          </a:prstGeom>
          <a:noFill/>
        </p:spPr>
        <p:txBody>
          <a:bodyPr wrap="square" rtlCol="0">
            <a:spAutoFit/>
          </a:bodyPr>
          <a:lstStyle/>
          <a:p>
            <a:r>
              <a:rPr lang="en-US" dirty="0"/>
              <a:t>p produce π</a:t>
            </a:r>
            <a:r>
              <a:rPr lang="en-US" baseline="30000" dirty="0"/>
              <a:t>+</a:t>
            </a:r>
            <a:r>
              <a:rPr lang="en-US" dirty="0"/>
              <a:t>π</a:t>
            </a:r>
            <a:r>
              <a:rPr lang="en-US" baseline="30000" dirty="0"/>
              <a:t>-</a:t>
            </a:r>
            <a:r>
              <a:rPr lang="en-US" dirty="0"/>
              <a:t> which decay into µ</a:t>
            </a:r>
            <a:r>
              <a:rPr lang="en-US" baseline="30000" dirty="0"/>
              <a:t>+</a:t>
            </a:r>
            <a:r>
              <a:rPr lang="en-US" dirty="0"/>
              <a:t>µ</a:t>
            </a:r>
            <a:r>
              <a:rPr lang="en-US" baseline="30000" dirty="0"/>
              <a:t>-</a:t>
            </a:r>
            <a:r>
              <a:rPr lang="en-US" dirty="0"/>
              <a:t> and get captured</a:t>
            </a:r>
          </a:p>
        </p:txBody>
      </p:sp>
      <p:sp>
        <p:nvSpPr>
          <p:cNvPr id="14" name="Rechteck 13">
            <a:extLst>
              <a:ext uri="{FF2B5EF4-FFF2-40B4-BE49-F238E27FC236}">
                <a16:creationId xmlns:a16="http://schemas.microsoft.com/office/drawing/2014/main" id="{6E45FA04-EEE3-D794-A426-5AA67E84E9A9}"/>
              </a:ext>
            </a:extLst>
          </p:cNvPr>
          <p:cNvSpPr/>
          <p:nvPr/>
        </p:nvSpPr>
        <p:spPr>
          <a:xfrm>
            <a:off x="3887363" y="4112218"/>
            <a:ext cx="2016224" cy="748259"/>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feld 14">
            <a:extLst>
              <a:ext uri="{FF2B5EF4-FFF2-40B4-BE49-F238E27FC236}">
                <a16:creationId xmlns:a16="http://schemas.microsoft.com/office/drawing/2014/main" id="{6E33AB0B-FB3B-3DDB-1E75-A25E63EDE96D}"/>
              </a:ext>
            </a:extLst>
          </p:cNvPr>
          <p:cNvSpPr txBox="1"/>
          <p:nvPr/>
        </p:nvSpPr>
        <p:spPr>
          <a:xfrm>
            <a:off x="3887363" y="4163182"/>
            <a:ext cx="2197600" cy="646331"/>
          </a:xfrm>
          <a:prstGeom prst="rect">
            <a:avLst/>
          </a:prstGeom>
          <a:noFill/>
        </p:spPr>
        <p:txBody>
          <a:bodyPr wrap="square" rtlCol="0">
            <a:spAutoFit/>
          </a:bodyPr>
          <a:lstStyle/>
          <a:p>
            <a:r>
              <a:rPr lang="en-US" dirty="0"/>
              <a:t>Ionization cooling of muons in matter</a:t>
            </a:r>
          </a:p>
        </p:txBody>
      </p:sp>
      <p:sp>
        <p:nvSpPr>
          <p:cNvPr id="17" name="Rechteck 16">
            <a:extLst>
              <a:ext uri="{FF2B5EF4-FFF2-40B4-BE49-F238E27FC236}">
                <a16:creationId xmlns:a16="http://schemas.microsoft.com/office/drawing/2014/main" id="{07995C56-6754-2B67-838C-A7235756F326}"/>
              </a:ext>
            </a:extLst>
          </p:cNvPr>
          <p:cNvSpPr/>
          <p:nvPr/>
        </p:nvSpPr>
        <p:spPr>
          <a:xfrm>
            <a:off x="5404137" y="916460"/>
            <a:ext cx="2016224" cy="647178"/>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feld 17">
            <a:extLst>
              <a:ext uri="{FF2B5EF4-FFF2-40B4-BE49-F238E27FC236}">
                <a16:creationId xmlns:a16="http://schemas.microsoft.com/office/drawing/2014/main" id="{C386A1A8-E1BB-6C26-F640-5DDC0FCF3D4F}"/>
              </a:ext>
            </a:extLst>
          </p:cNvPr>
          <p:cNvSpPr txBox="1"/>
          <p:nvPr/>
        </p:nvSpPr>
        <p:spPr>
          <a:xfrm>
            <a:off x="5404137" y="916460"/>
            <a:ext cx="2120191" cy="646331"/>
          </a:xfrm>
          <a:prstGeom prst="rect">
            <a:avLst/>
          </a:prstGeom>
          <a:noFill/>
        </p:spPr>
        <p:txBody>
          <a:bodyPr wrap="square" rtlCol="0">
            <a:spAutoFit/>
          </a:bodyPr>
          <a:lstStyle/>
          <a:p>
            <a:r>
              <a:rPr lang="en-US" dirty="0"/>
              <a:t>Rapid acceleration and collision</a:t>
            </a:r>
          </a:p>
        </p:txBody>
      </p:sp>
      <p:sp>
        <p:nvSpPr>
          <p:cNvPr id="19" name="Pfeil nach oben 18">
            <a:extLst>
              <a:ext uri="{FF2B5EF4-FFF2-40B4-BE49-F238E27FC236}">
                <a16:creationId xmlns:a16="http://schemas.microsoft.com/office/drawing/2014/main" id="{C35BC15F-5545-C501-BF05-115A389F4AA0}"/>
              </a:ext>
            </a:extLst>
          </p:cNvPr>
          <p:cNvSpPr/>
          <p:nvPr/>
        </p:nvSpPr>
        <p:spPr>
          <a:xfrm rot="10800000">
            <a:off x="2699792" y="1570400"/>
            <a:ext cx="360040" cy="24017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Pfeil nach unten 20">
            <a:extLst>
              <a:ext uri="{FF2B5EF4-FFF2-40B4-BE49-F238E27FC236}">
                <a16:creationId xmlns:a16="http://schemas.microsoft.com/office/drawing/2014/main" id="{62D88ACF-6E8F-95F5-A567-5AFE033B8A63}"/>
              </a:ext>
            </a:extLst>
          </p:cNvPr>
          <p:cNvSpPr/>
          <p:nvPr/>
        </p:nvSpPr>
        <p:spPr>
          <a:xfrm>
            <a:off x="5759173" y="1613755"/>
            <a:ext cx="288827" cy="233190"/>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Pfeil nach oben 21">
            <a:extLst>
              <a:ext uri="{FF2B5EF4-FFF2-40B4-BE49-F238E27FC236}">
                <a16:creationId xmlns:a16="http://schemas.microsoft.com/office/drawing/2014/main" id="{A6AFB527-A639-750F-A40B-88B0A5B8A5AF}"/>
              </a:ext>
            </a:extLst>
          </p:cNvPr>
          <p:cNvSpPr/>
          <p:nvPr/>
        </p:nvSpPr>
        <p:spPr>
          <a:xfrm rot="3134609">
            <a:off x="1186622" y="3736248"/>
            <a:ext cx="360040" cy="24017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Pfeil nach oben 22">
            <a:extLst>
              <a:ext uri="{FF2B5EF4-FFF2-40B4-BE49-F238E27FC236}">
                <a16:creationId xmlns:a16="http://schemas.microsoft.com/office/drawing/2014/main" id="{155CBBBD-D162-9B32-92D1-469B0060E3C9}"/>
              </a:ext>
            </a:extLst>
          </p:cNvPr>
          <p:cNvSpPr/>
          <p:nvPr/>
        </p:nvSpPr>
        <p:spPr>
          <a:xfrm>
            <a:off x="4932040" y="3856337"/>
            <a:ext cx="328081" cy="215859"/>
          </a:xfrm>
          <a:prstGeom prst="up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pic>
        <p:nvPicPr>
          <p:cNvPr id="24" name="Grafik 23">
            <a:extLst>
              <a:ext uri="{FF2B5EF4-FFF2-40B4-BE49-F238E27FC236}">
                <a16:creationId xmlns:a16="http://schemas.microsoft.com/office/drawing/2014/main" id="{453D47A5-BF7F-A810-6F19-EB64CD0B8E50}"/>
              </a:ext>
            </a:extLst>
          </p:cNvPr>
          <p:cNvPicPr>
            <a:picLocks noChangeAspect="1"/>
          </p:cNvPicPr>
          <p:nvPr/>
        </p:nvPicPr>
        <p:blipFill>
          <a:blip r:embed="rId3"/>
          <a:stretch>
            <a:fillRect/>
          </a:stretch>
        </p:blipFill>
        <p:spPr>
          <a:xfrm>
            <a:off x="8359367" y="91886"/>
            <a:ext cx="649953" cy="649953"/>
          </a:xfrm>
          <a:prstGeom prst="rect">
            <a:avLst/>
          </a:prstGeom>
        </p:spPr>
      </p:pic>
    </p:spTree>
    <p:extLst>
      <p:ext uri="{BB962C8B-B14F-4D97-AF65-F5344CB8AC3E}">
        <p14:creationId xmlns:p14="http://schemas.microsoft.com/office/powerpoint/2010/main" val="3490956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2B28C6D-E1DC-6B97-DBD8-E5688429BFBA}"/>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el 3">
            <a:extLst>
              <a:ext uri="{FF2B5EF4-FFF2-40B4-BE49-F238E27FC236}">
                <a16:creationId xmlns:a16="http://schemas.microsoft.com/office/drawing/2014/main" id="{8E23944B-6786-A176-FB81-EE1C3D45239E}"/>
              </a:ext>
            </a:extLst>
          </p:cNvPr>
          <p:cNvSpPr>
            <a:spLocks noGrp="1"/>
          </p:cNvSpPr>
          <p:nvPr>
            <p:ph type="title"/>
          </p:nvPr>
        </p:nvSpPr>
        <p:spPr/>
        <p:txBody>
          <a:bodyPr/>
          <a:lstStyle/>
          <a:p>
            <a:r>
              <a:rPr lang="en-US" dirty="0"/>
              <a:t>Muon production, target area</a:t>
            </a:r>
          </a:p>
        </p:txBody>
      </p:sp>
      <p:sp>
        <p:nvSpPr>
          <p:cNvPr id="5" name="TextBox 22">
            <a:extLst>
              <a:ext uri="{FF2B5EF4-FFF2-40B4-BE49-F238E27FC236}">
                <a16:creationId xmlns:a16="http://schemas.microsoft.com/office/drawing/2014/main" id="{CC26659E-B9AE-67BB-9E4B-3DD79AFA242B}"/>
              </a:ext>
            </a:extLst>
          </p:cNvPr>
          <p:cNvSpPr txBox="1"/>
          <p:nvPr/>
        </p:nvSpPr>
        <p:spPr>
          <a:xfrm>
            <a:off x="6717082" y="2098483"/>
            <a:ext cx="2376264" cy="2677656"/>
          </a:xfrm>
          <a:prstGeom prst="rect">
            <a:avLst/>
          </a:prstGeom>
          <a:solidFill>
            <a:srgbClr val="B7CFFF"/>
          </a:solidFill>
        </p:spPr>
        <p:txBody>
          <a:bodyPr wrap="square" rtlCol="0">
            <a:spAutoFit/>
          </a:bodyPr>
          <a:lstStyle/>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p:txBody>
      </p:sp>
      <p:pic>
        <p:nvPicPr>
          <p:cNvPr id="6" name="Picture 23" descr="A picture containing bicycle, ground, parked&#10;&#10;Description automatically generated">
            <a:extLst>
              <a:ext uri="{FF2B5EF4-FFF2-40B4-BE49-F238E27FC236}">
                <a16:creationId xmlns:a16="http://schemas.microsoft.com/office/drawing/2014/main" id="{5068E099-1D2F-84ED-D592-F321FBA14ADA}"/>
              </a:ext>
            </a:extLst>
          </p:cNvPr>
          <p:cNvPicPr>
            <a:picLocks noChangeAspect="1"/>
          </p:cNvPicPr>
          <p:nvPr/>
        </p:nvPicPr>
        <p:blipFill>
          <a:blip r:embed="rId2"/>
          <a:stretch>
            <a:fillRect/>
          </a:stretch>
        </p:blipFill>
        <p:spPr>
          <a:xfrm>
            <a:off x="6885414" y="2130705"/>
            <a:ext cx="2066332" cy="2058832"/>
          </a:xfrm>
          <a:prstGeom prst="rect">
            <a:avLst/>
          </a:prstGeom>
        </p:spPr>
      </p:pic>
      <p:sp>
        <p:nvSpPr>
          <p:cNvPr id="7" name="TextBox 24">
            <a:extLst>
              <a:ext uri="{FF2B5EF4-FFF2-40B4-BE49-F238E27FC236}">
                <a16:creationId xmlns:a16="http://schemas.microsoft.com/office/drawing/2014/main" id="{B7BA43C0-8A44-2FA1-E0CF-1CC1D1F751A6}"/>
              </a:ext>
            </a:extLst>
          </p:cNvPr>
          <p:cNvSpPr txBox="1"/>
          <p:nvPr/>
        </p:nvSpPr>
        <p:spPr>
          <a:xfrm>
            <a:off x="6861098" y="4242466"/>
            <a:ext cx="2256262" cy="461665"/>
          </a:xfrm>
          <a:prstGeom prst="rect">
            <a:avLst/>
          </a:prstGeom>
          <a:solidFill>
            <a:schemeClr val="bg2">
              <a:alpha val="34000"/>
            </a:schemeClr>
          </a:solidFill>
        </p:spPr>
        <p:txBody>
          <a:bodyPr wrap="square" rtlCol="0">
            <a:spAutoFit/>
          </a:bodyPr>
          <a:lstStyle/>
          <a:p>
            <a:r>
              <a:rPr lang="en-US" sz="1200" dirty="0">
                <a:solidFill>
                  <a:srgbClr val="000000"/>
                </a:solidFill>
                <a:latin typeface="Calibri"/>
                <a:cs typeface="Calibri"/>
              </a:rPr>
              <a:t>ITER Central Solenoid Model Coil</a:t>
            </a:r>
          </a:p>
          <a:p>
            <a:r>
              <a:rPr lang="en-US" sz="1200" dirty="0">
                <a:solidFill>
                  <a:srgbClr val="000000"/>
                </a:solidFill>
                <a:latin typeface="Calibri"/>
                <a:cs typeface="Calibri"/>
              </a:rPr>
              <a:t>13 T in 1.7 m (LTS)</a:t>
            </a:r>
          </a:p>
        </p:txBody>
      </p:sp>
      <p:pic>
        <p:nvPicPr>
          <p:cNvPr id="14" name="Content Placeholder 7" descr="Graphical user interface, diagram&#10;&#10;Description automatically generated with medium confidence">
            <a:extLst>
              <a:ext uri="{FF2B5EF4-FFF2-40B4-BE49-F238E27FC236}">
                <a16:creationId xmlns:a16="http://schemas.microsoft.com/office/drawing/2014/main" id="{F1C0FC36-304D-F1C8-34EC-612E62399A5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26662" y="2005629"/>
            <a:ext cx="4825345" cy="2651289"/>
          </a:xfrm>
          <a:prstGeom prst="rect">
            <a:avLst/>
          </a:prstGeom>
        </p:spPr>
      </p:pic>
      <p:sp>
        <p:nvSpPr>
          <p:cNvPr id="15" name="TextBox 9">
            <a:extLst>
              <a:ext uri="{FF2B5EF4-FFF2-40B4-BE49-F238E27FC236}">
                <a16:creationId xmlns:a16="http://schemas.microsoft.com/office/drawing/2014/main" id="{9E3FB544-387F-12CD-AA12-8C6ECB9C4F85}"/>
              </a:ext>
            </a:extLst>
          </p:cNvPr>
          <p:cNvSpPr txBox="1"/>
          <p:nvPr/>
        </p:nvSpPr>
        <p:spPr>
          <a:xfrm>
            <a:off x="78158" y="4677938"/>
            <a:ext cx="1401442" cy="307777"/>
          </a:xfrm>
          <a:prstGeom prst="rect">
            <a:avLst/>
          </a:prstGeom>
          <a:noFill/>
        </p:spPr>
        <p:txBody>
          <a:bodyPr wrap="square" rtlCol="0">
            <a:spAutoFit/>
          </a:bodyPr>
          <a:lstStyle/>
          <a:p>
            <a:r>
              <a:rPr lang="de-CH" sz="1400" dirty="0">
                <a:latin typeface="Calibri" panose="020F0502020204030204" pitchFamily="34" charset="0"/>
                <a:cs typeface="Calibri" panose="020F0502020204030204" pitchFamily="34" charset="0"/>
              </a:rPr>
              <a:t>Graphite </a:t>
            </a:r>
            <a:r>
              <a:rPr lang="de-CH" sz="1400" b="1" dirty="0">
                <a:latin typeface="Calibri" panose="020F0502020204030204" pitchFamily="34" charset="0"/>
                <a:cs typeface="Calibri" panose="020F0502020204030204" pitchFamily="34" charset="0"/>
              </a:rPr>
              <a:t>Target</a:t>
            </a:r>
          </a:p>
        </p:txBody>
      </p:sp>
      <p:cxnSp>
        <p:nvCxnSpPr>
          <p:cNvPr id="16" name="Straight Arrow Connector 11">
            <a:extLst>
              <a:ext uri="{FF2B5EF4-FFF2-40B4-BE49-F238E27FC236}">
                <a16:creationId xmlns:a16="http://schemas.microsoft.com/office/drawing/2014/main" id="{64D1E720-A378-C25B-8749-D3A7AE64FD90}"/>
              </a:ext>
            </a:extLst>
          </p:cNvPr>
          <p:cNvCxnSpPr>
            <a:cxnSpLocks/>
            <a:stCxn id="15" idx="0"/>
          </p:cNvCxnSpPr>
          <p:nvPr/>
        </p:nvCxnSpPr>
        <p:spPr>
          <a:xfrm flipV="1">
            <a:off x="778879" y="3158483"/>
            <a:ext cx="1160253" cy="15194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TextBox 12">
            <a:extLst>
              <a:ext uri="{FF2B5EF4-FFF2-40B4-BE49-F238E27FC236}">
                <a16:creationId xmlns:a16="http://schemas.microsoft.com/office/drawing/2014/main" id="{8119F67A-89DA-023F-89F4-975E8CAC3E0A}"/>
              </a:ext>
            </a:extLst>
          </p:cNvPr>
          <p:cNvSpPr txBox="1"/>
          <p:nvPr/>
        </p:nvSpPr>
        <p:spPr>
          <a:xfrm>
            <a:off x="1638815" y="4594945"/>
            <a:ext cx="2076438" cy="523220"/>
          </a:xfrm>
          <a:prstGeom prst="rect">
            <a:avLst/>
          </a:prstGeom>
          <a:noFill/>
        </p:spPr>
        <p:txBody>
          <a:bodyPr wrap="square" rtlCol="0">
            <a:spAutoFit/>
          </a:bodyPr>
          <a:lstStyle/>
          <a:p>
            <a:r>
              <a:rPr lang="de-CH" sz="1400" dirty="0">
                <a:latin typeface="Calibri" panose="020F0502020204030204" pitchFamily="34" charset="0"/>
                <a:cs typeface="Calibri" panose="020F0502020204030204" pitchFamily="34" charset="0"/>
              </a:rPr>
              <a:t>20 T </a:t>
            </a:r>
            <a:r>
              <a:rPr lang="de-CH" sz="1400" b="1" dirty="0" err="1">
                <a:latin typeface="Calibri" panose="020F0502020204030204" pitchFamily="34" charset="0"/>
                <a:cs typeface="Calibri" panose="020F0502020204030204" pitchFamily="34" charset="0"/>
              </a:rPr>
              <a:t>solenoid</a:t>
            </a:r>
            <a:endParaRPr lang="de-CH" sz="1400" b="1"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guide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pions</a:t>
            </a:r>
            <a:r>
              <a:rPr lang="de-CH" sz="1400" dirty="0">
                <a:latin typeface="Calibri" panose="020F0502020204030204" pitchFamily="34" charset="0"/>
                <a:cs typeface="Calibri" panose="020F0502020204030204" pitchFamily="34" charset="0"/>
              </a:rPr>
              <a:t> and </a:t>
            </a:r>
            <a:r>
              <a:rPr lang="de-CH" sz="1400" dirty="0" err="1">
                <a:latin typeface="Calibri" panose="020F0502020204030204" pitchFamily="34" charset="0"/>
                <a:cs typeface="Calibri" panose="020F0502020204030204" pitchFamily="34" charset="0"/>
              </a:rPr>
              <a:t>muons</a:t>
            </a:r>
            <a:endParaRPr lang="de-CH" sz="1400" dirty="0">
              <a:latin typeface="Calibri" panose="020F0502020204030204" pitchFamily="34" charset="0"/>
              <a:cs typeface="Calibri" panose="020F0502020204030204" pitchFamily="34" charset="0"/>
            </a:endParaRPr>
          </a:p>
        </p:txBody>
      </p:sp>
      <p:cxnSp>
        <p:nvCxnSpPr>
          <p:cNvPr id="18" name="Straight Arrow Connector 15">
            <a:extLst>
              <a:ext uri="{FF2B5EF4-FFF2-40B4-BE49-F238E27FC236}">
                <a16:creationId xmlns:a16="http://schemas.microsoft.com/office/drawing/2014/main" id="{30221290-0F3A-178D-172C-A2802174E714}"/>
              </a:ext>
            </a:extLst>
          </p:cNvPr>
          <p:cNvCxnSpPr>
            <a:cxnSpLocks/>
          </p:cNvCxnSpPr>
          <p:nvPr/>
        </p:nvCxnSpPr>
        <p:spPr>
          <a:xfrm flipH="1" flipV="1">
            <a:off x="2302530" y="3663555"/>
            <a:ext cx="88819" cy="9933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6">
            <a:extLst>
              <a:ext uri="{FF2B5EF4-FFF2-40B4-BE49-F238E27FC236}">
                <a16:creationId xmlns:a16="http://schemas.microsoft.com/office/drawing/2014/main" id="{D39A59B9-C401-61B4-BB70-41E779CF958B}"/>
              </a:ext>
            </a:extLst>
          </p:cNvPr>
          <p:cNvSpPr txBox="1"/>
          <p:nvPr/>
        </p:nvSpPr>
        <p:spPr>
          <a:xfrm>
            <a:off x="4932960" y="4250282"/>
            <a:ext cx="1638914" cy="523220"/>
          </a:xfrm>
          <a:prstGeom prst="rect">
            <a:avLst/>
          </a:prstGeom>
          <a:noFill/>
        </p:spPr>
        <p:txBody>
          <a:bodyPr wrap="square" rtlCol="0">
            <a:spAutoFit/>
          </a:bodyPr>
          <a:lstStyle/>
          <a:p>
            <a:r>
              <a:rPr lang="de-CH" sz="1400" b="1" dirty="0" err="1">
                <a:latin typeface="Calibri" panose="020F0502020204030204" pitchFamily="34" charset="0"/>
                <a:cs typeface="Calibri" panose="020F0502020204030204" pitchFamily="34" charset="0"/>
              </a:rPr>
              <a:t>Tunsten</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shielding</a:t>
            </a:r>
            <a:endParaRPr lang="de-CH" sz="1400" b="1"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protect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magnet</a:t>
            </a:r>
            <a:endParaRPr lang="de-CH" sz="1400" dirty="0">
              <a:latin typeface="Calibri" panose="020F0502020204030204" pitchFamily="34" charset="0"/>
              <a:cs typeface="Calibri" panose="020F0502020204030204" pitchFamily="34" charset="0"/>
            </a:endParaRPr>
          </a:p>
        </p:txBody>
      </p:sp>
      <p:cxnSp>
        <p:nvCxnSpPr>
          <p:cNvPr id="20" name="Straight Arrow Connector 18">
            <a:extLst>
              <a:ext uri="{FF2B5EF4-FFF2-40B4-BE49-F238E27FC236}">
                <a16:creationId xmlns:a16="http://schemas.microsoft.com/office/drawing/2014/main" id="{56F0D54F-FBDF-21C0-87E0-288C8537D3F8}"/>
              </a:ext>
            </a:extLst>
          </p:cNvPr>
          <p:cNvCxnSpPr>
            <a:cxnSpLocks/>
            <a:stCxn id="19" idx="0"/>
          </p:cNvCxnSpPr>
          <p:nvPr/>
        </p:nvCxnSpPr>
        <p:spPr>
          <a:xfrm flipH="1" flipV="1">
            <a:off x="2391349" y="3350167"/>
            <a:ext cx="3361068" cy="900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2" name="Grafik 21">
            <a:extLst>
              <a:ext uri="{FF2B5EF4-FFF2-40B4-BE49-F238E27FC236}">
                <a16:creationId xmlns:a16="http://schemas.microsoft.com/office/drawing/2014/main" id="{D30F984C-1429-C29E-CC2E-51AAF6C7027F}"/>
              </a:ext>
            </a:extLst>
          </p:cNvPr>
          <p:cNvPicPr>
            <a:picLocks noChangeAspect="1"/>
          </p:cNvPicPr>
          <p:nvPr/>
        </p:nvPicPr>
        <p:blipFill>
          <a:blip r:embed="rId4"/>
          <a:stretch>
            <a:fillRect/>
          </a:stretch>
        </p:blipFill>
        <p:spPr>
          <a:xfrm>
            <a:off x="1391006" y="751067"/>
            <a:ext cx="2952797" cy="1965455"/>
          </a:xfrm>
          <a:prstGeom prst="rect">
            <a:avLst/>
          </a:prstGeom>
        </p:spPr>
      </p:pic>
      <p:pic>
        <p:nvPicPr>
          <p:cNvPr id="23" name="Grafik 22">
            <a:extLst>
              <a:ext uri="{FF2B5EF4-FFF2-40B4-BE49-F238E27FC236}">
                <a16:creationId xmlns:a16="http://schemas.microsoft.com/office/drawing/2014/main" id="{2CAB0B87-6084-17F4-4430-03F084B0B25F}"/>
              </a:ext>
            </a:extLst>
          </p:cNvPr>
          <p:cNvPicPr>
            <a:picLocks noChangeAspect="1"/>
          </p:cNvPicPr>
          <p:nvPr/>
        </p:nvPicPr>
        <p:blipFill>
          <a:blip r:embed="rId5"/>
          <a:stretch>
            <a:fillRect/>
          </a:stretch>
        </p:blipFill>
        <p:spPr>
          <a:xfrm>
            <a:off x="4449914" y="1901777"/>
            <a:ext cx="194094" cy="143260"/>
          </a:xfrm>
          <a:prstGeom prst="rect">
            <a:avLst/>
          </a:prstGeom>
        </p:spPr>
      </p:pic>
      <p:pic>
        <p:nvPicPr>
          <p:cNvPr id="24" name="Grafik 23">
            <a:extLst>
              <a:ext uri="{FF2B5EF4-FFF2-40B4-BE49-F238E27FC236}">
                <a16:creationId xmlns:a16="http://schemas.microsoft.com/office/drawing/2014/main" id="{1B36C835-2EB5-A097-96E0-4DBDC629A47E}"/>
              </a:ext>
            </a:extLst>
          </p:cNvPr>
          <p:cNvPicPr>
            <a:picLocks noChangeAspect="1"/>
          </p:cNvPicPr>
          <p:nvPr/>
        </p:nvPicPr>
        <p:blipFill>
          <a:blip r:embed="rId6"/>
          <a:stretch>
            <a:fillRect/>
          </a:stretch>
        </p:blipFill>
        <p:spPr>
          <a:xfrm>
            <a:off x="4192357" y="1454266"/>
            <a:ext cx="189474" cy="180231"/>
          </a:xfrm>
          <a:prstGeom prst="rect">
            <a:avLst/>
          </a:prstGeom>
        </p:spPr>
      </p:pic>
      <p:pic>
        <p:nvPicPr>
          <p:cNvPr id="25" name="Grafik 24">
            <a:extLst>
              <a:ext uri="{FF2B5EF4-FFF2-40B4-BE49-F238E27FC236}">
                <a16:creationId xmlns:a16="http://schemas.microsoft.com/office/drawing/2014/main" id="{0776A84F-5694-0CDC-EE39-0FE27008F8CC}"/>
              </a:ext>
            </a:extLst>
          </p:cNvPr>
          <p:cNvPicPr>
            <a:picLocks noChangeAspect="1"/>
          </p:cNvPicPr>
          <p:nvPr/>
        </p:nvPicPr>
        <p:blipFill>
          <a:blip r:embed="rId7"/>
          <a:stretch>
            <a:fillRect/>
          </a:stretch>
        </p:blipFill>
        <p:spPr>
          <a:xfrm>
            <a:off x="1957711" y="1814137"/>
            <a:ext cx="196633" cy="149816"/>
          </a:xfrm>
          <a:prstGeom prst="rect">
            <a:avLst/>
          </a:prstGeom>
        </p:spPr>
      </p:pic>
      <p:pic>
        <p:nvPicPr>
          <p:cNvPr id="26" name="Grafik 25">
            <a:extLst>
              <a:ext uri="{FF2B5EF4-FFF2-40B4-BE49-F238E27FC236}">
                <a16:creationId xmlns:a16="http://schemas.microsoft.com/office/drawing/2014/main" id="{84E7C2AE-7555-9A61-A3B6-47340B50C12E}"/>
              </a:ext>
            </a:extLst>
          </p:cNvPr>
          <p:cNvPicPr>
            <a:picLocks noChangeAspect="1"/>
          </p:cNvPicPr>
          <p:nvPr/>
        </p:nvPicPr>
        <p:blipFill>
          <a:blip r:embed="rId8"/>
          <a:stretch>
            <a:fillRect/>
          </a:stretch>
        </p:blipFill>
        <p:spPr>
          <a:xfrm>
            <a:off x="1957711" y="1612536"/>
            <a:ext cx="196632" cy="112361"/>
          </a:xfrm>
          <a:prstGeom prst="rect">
            <a:avLst/>
          </a:prstGeom>
        </p:spPr>
      </p:pic>
      <p:pic>
        <p:nvPicPr>
          <p:cNvPr id="27" name="Grafik 26">
            <a:extLst>
              <a:ext uri="{FF2B5EF4-FFF2-40B4-BE49-F238E27FC236}">
                <a16:creationId xmlns:a16="http://schemas.microsoft.com/office/drawing/2014/main" id="{69926A84-4963-541A-8FF8-B1B8182DDA64}"/>
              </a:ext>
            </a:extLst>
          </p:cNvPr>
          <p:cNvPicPr>
            <a:picLocks noChangeAspect="1"/>
          </p:cNvPicPr>
          <p:nvPr/>
        </p:nvPicPr>
        <p:blipFill>
          <a:blip r:embed="rId9"/>
          <a:stretch>
            <a:fillRect/>
          </a:stretch>
        </p:blipFill>
        <p:spPr>
          <a:xfrm>
            <a:off x="1249106" y="1622893"/>
            <a:ext cx="261505" cy="242370"/>
          </a:xfrm>
          <a:prstGeom prst="rect">
            <a:avLst/>
          </a:prstGeom>
        </p:spPr>
      </p:pic>
      <p:pic>
        <p:nvPicPr>
          <p:cNvPr id="28" name="Grafik 27">
            <a:extLst>
              <a:ext uri="{FF2B5EF4-FFF2-40B4-BE49-F238E27FC236}">
                <a16:creationId xmlns:a16="http://schemas.microsoft.com/office/drawing/2014/main" id="{677D70F8-CEF3-B0D1-6AB2-CFBB46735786}"/>
              </a:ext>
            </a:extLst>
          </p:cNvPr>
          <p:cNvPicPr>
            <a:picLocks noChangeAspect="1"/>
          </p:cNvPicPr>
          <p:nvPr/>
        </p:nvPicPr>
        <p:blipFill>
          <a:blip r:embed="rId10"/>
          <a:stretch>
            <a:fillRect/>
          </a:stretch>
        </p:blipFill>
        <p:spPr>
          <a:xfrm>
            <a:off x="5078233" y="-1108664"/>
            <a:ext cx="143260" cy="121554"/>
          </a:xfrm>
          <a:prstGeom prst="rect">
            <a:avLst/>
          </a:prstGeom>
        </p:spPr>
      </p:pic>
      <p:pic>
        <p:nvPicPr>
          <p:cNvPr id="29" name="Grafik 28">
            <a:extLst>
              <a:ext uri="{FF2B5EF4-FFF2-40B4-BE49-F238E27FC236}">
                <a16:creationId xmlns:a16="http://schemas.microsoft.com/office/drawing/2014/main" id="{01E3964A-8A69-BC82-64CF-99C071A9DB22}"/>
              </a:ext>
            </a:extLst>
          </p:cNvPr>
          <p:cNvPicPr>
            <a:picLocks noChangeAspect="1"/>
          </p:cNvPicPr>
          <p:nvPr/>
        </p:nvPicPr>
        <p:blipFill>
          <a:blip r:embed="rId11"/>
          <a:stretch>
            <a:fillRect/>
          </a:stretch>
        </p:blipFill>
        <p:spPr>
          <a:xfrm>
            <a:off x="3393837" y="707602"/>
            <a:ext cx="143260" cy="143260"/>
          </a:xfrm>
          <a:prstGeom prst="rect">
            <a:avLst/>
          </a:prstGeom>
        </p:spPr>
      </p:pic>
      <p:pic>
        <p:nvPicPr>
          <p:cNvPr id="30" name="Grafik 29" descr="Ein Bild, das Text enthält.&#10;&#10;Automatisch generierte Beschreibung">
            <a:extLst>
              <a:ext uri="{FF2B5EF4-FFF2-40B4-BE49-F238E27FC236}">
                <a16:creationId xmlns:a16="http://schemas.microsoft.com/office/drawing/2014/main" id="{E9309D5C-BEF5-A3EC-CFE9-DABD160AE999}"/>
              </a:ext>
            </a:extLst>
          </p:cNvPr>
          <p:cNvPicPr>
            <a:picLocks noChangeAspect="1"/>
          </p:cNvPicPr>
          <p:nvPr/>
        </p:nvPicPr>
        <p:blipFill>
          <a:blip r:embed="rId12"/>
          <a:stretch>
            <a:fillRect/>
          </a:stretch>
        </p:blipFill>
        <p:spPr>
          <a:xfrm>
            <a:off x="4740483" y="674206"/>
            <a:ext cx="4278086" cy="1272241"/>
          </a:xfrm>
          <a:prstGeom prst="rect">
            <a:avLst/>
          </a:prstGeom>
        </p:spPr>
      </p:pic>
      <p:sp>
        <p:nvSpPr>
          <p:cNvPr id="34" name="Textfeld 33">
            <a:extLst>
              <a:ext uri="{FF2B5EF4-FFF2-40B4-BE49-F238E27FC236}">
                <a16:creationId xmlns:a16="http://schemas.microsoft.com/office/drawing/2014/main" id="{040A00BA-B6A9-F206-458E-0403898A961A}"/>
              </a:ext>
            </a:extLst>
          </p:cNvPr>
          <p:cNvSpPr txBox="1"/>
          <p:nvPr/>
        </p:nvSpPr>
        <p:spPr>
          <a:xfrm rot="21003936">
            <a:off x="7024856" y="496564"/>
            <a:ext cx="1467068" cy="369332"/>
          </a:xfrm>
          <a:prstGeom prst="rect">
            <a:avLst/>
          </a:prstGeom>
          <a:noFill/>
        </p:spPr>
        <p:txBody>
          <a:bodyPr wrap="none" rtlCol="0">
            <a:spAutoFit/>
          </a:bodyPr>
          <a:lstStyle/>
          <a:p>
            <a:r>
              <a:rPr lang="en-US" dirty="0">
                <a:solidFill>
                  <a:schemeClr val="accent1">
                    <a:lumMod val="10000"/>
                  </a:schemeClr>
                </a:solidFill>
              </a:rPr>
              <a:t>Graphite rod</a:t>
            </a:r>
          </a:p>
        </p:txBody>
      </p:sp>
      <p:sp>
        <p:nvSpPr>
          <p:cNvPr id="35" name="Textfeld 34">
            <a:extLst>
              <a:ext uri="{FF2B5EF4-FFF2-40B4-BE49-F238E27FC236}">
                <a16:creationId xmlns:a16="http://schemas.microsoft.com/office/drawing/2014/main" id="{C02435FE-1CDD-5851-F464-3B1F96893DE1}"/>
              </a:ext>
            </a:extLst>
          </p:cNvPr>
          <p:cNvSpPr txBox="1"/>
          <p:nvPr/>
        </p:nvSpPr>
        <p:spPr>
          <a:xfrm>
            <a:off x="6900190" y="1854241"/>
            <a:ext cx="2225289" cy="276999"/>
          </a:xfrm>
          <a:prstGeom prst="rect">
            <a:avLst/>
          </a:prstGeom>
          <a:noFill/>
        </p:spPr>
        <p:txBody>
          <a:bodyPr wrap="none" rtlCol="0">
            <a:spAutoFit/>
          </a:bodyPr>
          <a:lstStyle/>
          <a:p>
            <a:r>
              <a:rPr lang="en-US" sz="1200" dirty="0"/>
              <a:t>Our work is relevant for fusion</a:t>
            </a:r>
          </a:p>
        </p:txBody>
      </p:sp>
      <p:sp>
        <p:nvSpPr>
          <p:cNvPr id="38" name="Textfeld 37">
            <a:extLst>
              <a:ext uri="{FF2B5EF4-FFF2-40B4-BE49-F238E27FC236}">
                <a16:creationId xmlns:a16="http://schemas.microsoft.com/office/drawing/2014/main" id="{6F52F97F-3B63-E7B2-443E-A41768E0E729}"/>
              </a:ext>
            </a:extLst>
          </p:cNvPr>
          <p:cNvSpPr txBox="1"/>
          <p:nvPr/>
        </p:nvSpPr>
        <p:spPr>
          <a:xfrm>
            <a:off x="5221493" y="2230255"/>
            <a:ext cx="1350381" cy="830997"/>
          </a:xfrm>
          <a:prstGeom prst="rect">
            <a:avLst/>
          </a:prstGeom>
          <a:noFill/>
        </p:spPr>
        <p:txBody>
          <a:bodyPr wrap="square" rtlCol="0">
            <a:spAutoFit/>
          </a:bodyPr>
          <a:lstStyle/>
          <a:p>
            <a:r>
              <a:rPr lang="en-US" sz="1200" dirty="0"/>
              <a:t>A. Lechner, D. </a:t>
            </a:r>
            <a:r>
              <a:rPr lang="en-US" sz="1200" dirty="0" err="1"/>
              <a:t>Calzolari</a:t>
            </a:r>
            <a:r>
              <a:rPr lang="en-US" sz="1200" dirty="0"/>
              <a:t>, </a:t>
            </a:r>
            <a:r>
              <a:rPr lang="en-US" sz="1200" dirty="0">
                <a:latin typeface="Calibri"/>
                <a:cs typeface="Calibri"/>
              </a:rPr>
              <a:t>R. Ximenes, F. </a:t>
            </a:r>
            <a:r>
              <a:rPr lang="en-US" sz="1200" dirty="0" err="1">
                <a:latin typeface="Calibri"/>
                <a:cs typeface="Calibri"/>
              </a:rPr>
              <a:t>Saura</a:t>
            </a:r>
            <a:r>
              <a:rPr lang="en-US" sz="1200" dirty="0">
                <a:latin typeface="Calibri"/>
                <a:cs typeface="Calibri"/>
              </a:rPr>
              <a:t>, et al. </a:t>
            </a:r>
            <a:endParaRPr lang="en-US" sz="1200" dirty="0"/>
          </a:p>
        </p:txBody>
      </p:sp>
    </p:spTree>
    <p:extLst>
      <p:ext uri="{BB962C8B-B14F-4D97-AF65-F5344CB8AC3E}">
        <p14:creationId xmlns:p14="http://schemas.microsoft.com/office/powerpoint/2010/main" val="78587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441B956-C553-8378-30A3-63FAF5355C64}"/>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el 3">
            <a:extLst>
              <a:ext uri="{FF2B5EF4-FFF2-40B4-BE49-F238E27FC236}">
                <a16:creationId xmlns:a16="http://schemas.microsoft.com/office/drawing/2014/main" id="{204BAD39-CB42-B504-B922-01F74EE2C40C}"/>
              </a:ext>
            </a:extLst>
          </p:cNvPr>
          <p:cNvSpPr>
            <a:spLocks noGrp="1"/>
          </p:cNvSpPr>
          <p:nvPr>
            <p:ph type="title"/>
          </p:nvPr>
        </p:nvSpPr>
        <p:spPr/>
        <p:txBody>
          <a:bodyPr/>
          <a:lstStyle/>
          <a:p>
            <a:r>
              <a:rPr lang="en-US" dirty="0"/>
              <a:t>Post-decay channel </a:t>
            </a:r>
          </a:p>
        </p:txBody>
      </p:sp>
      <p:sp>
        <p:nvSpPr>
          <p:cNvPr id="5" name="Oval 4">
            <a:extLst>
              <a:ext uri="{FF2B5EF4-FFF2-40B4-BE49-F238E27FC236}">
                <a16:creationId xmlns:a16="http://schemas.microsoft.com/office/drawing/2014/main" id="{40BC99C8-4C50-EA6D-A32E-EB320C13EDAF}"/>
              </a:ext>
            </a:extLst>
          </p:cNvPr>
          <p:cNvSpPr/>
          <p:nvPr/>
        </p:nvSpPr>
        <p:spPr>
          <a:xfrm>
            <a:off x="1851288" y="256881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4D994831-44FE-065F-737C-3F101166218E}"/>
              </a:ext>
            </a:extLst>
          </p:cNvPr>
          <p:cNvSpPr/>
          <p:nvPr/>
        </p:nvSpPr>
        <p:spPr>
          <a:xfrm>
            <a:off x="2239215" y="251397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9803A9-8F06-F9AD-28D3-98DFAE18AE74}"/>
              </a:ext>
            </a:extLst>
          </p:cNvPr>
          <p:cNvSpPr/>
          <p:nvPr/>
        </p:nvSpPr>
        <p:spPr>
          <a:xfrm>
            <a:off x="2232286" y="275712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9746781-C264-43A2-5D01-284AB21D4FCD}"/>
              </a:ext>
            </a:extLst>
          </p:cNvPr>
          <p:cNvSpPr/>
          <p:nvPr/>
        </p:nvSpPr>
        <p:spPr>
          <a:xfrm>
            <a:off x="2031398" y="230592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E8FDA814-5EDC-9A93-265F-A1205C3FB6D9}"/>
              </a:ext>
            </a:extLst>
          </p:cNvPr>
          <p:cNvSpPr/>
          <p:nvPr/>
        </p:nvSpPr>
        <p:spPr>
          <a:xfrm>
            <a:off x="1948270" y="2830795"/>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B547763-7DA2-5A4E-8EDC-395B4FA2E570}"/>
              </a:ext>
            </a:extLst>
          </p:cNvPr>
          <p:cNvSpPr/>
          <p:nvPr/>
        </p:nvSpPr>
        <p:spPr>
          <a:xfrm>
            <a:off x="2322343" y="303975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1250AA1-3C06-DAED-2D14-F0C718CCA809}"/>
              </a:ext>
            </a:extLst>
          </p:cNvPr>
          <p:cNvSpPr/>
          <p:nvPr/>
        </p:nvSpPr>
        <p:spPr>
          <a:xfrm>
            <a:off x="2345376" y="400789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AC31803-986E-A6DD-233C-9716FEA9ABE1}"/>
              </a:ext>
            </a:extLst>
          </p:cNvPr>
          <p:cNvSpPr/>
          <p:nvPr/>
        </p:nvSpPr>
        <p:spPr>
          <a:xfrm>
            <a:off x="2023085" y="3111105"/>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58EBF256-4EC4-44F8-B676-0FE144BA8D3D}"/>
              </a:ext>
            </a:extLst>
          </p:cNvPr>
          <p:cNvSpPr/>
          <p:nvPr/>
        </p:nvSpPr>
        <p:spPr>
          <a:xfrm>
            <a:off x="2336198" y="339001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85845E1-209D-7BA0-D348-57D3D85EFE1E}"/>
              </a:ext>
            </a:extLst>
          </p:cNvPr>
          <p:cNvSpPr/>
          <p:nvPr/>
        </p:nvSpPr>
        <p:spPr>
          <a:xfrm>
            <a:off x="2010615" y="345273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8778889C-562E-4C61-0664-C0E6D3CAA042}"/>
              </a:ext>
            </a:extLst>
          </p:cNvPr>
          <p:cNvSpPr/>
          <p:nvPr/>
        </p:nvSpPr>
        <p:spPr>
          <a:xfrm>
            <a:off x="2232287" y="3711006"/>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AFD950FC-1DDF-6A40-16D6-D74115D2663C}"/>
              </a:ext>
            </a:extLst>
          </p:cNvPr>
          <p:cNvSpPr/>
          <p:nvPr/>
        </p:nvSpPr>
        <p:spPr>
          <a:xfrm rot="10329846">
            <a:off x="1771525" y="290726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49D7A285-AD6B-384C-40F8-B06C410DBC40}"/>
              </a:ext>
            </a:extLst>
          </p:cNvPr>
          <p:cNvSpPr/>
          <p:nvPr/>
        </p:nvSpPr>
        <p:spPr>
          <a:xfrm rot="10329846">
            <a:off x="2335017" y="236957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0DAE92D-267E-AE99-723D-05065D57A34F}"/>
              </a:ext>
            </a:extLst>
          </p:cNvPr>
          <p:cNvSpPr/>
          <p:nvPr/>
        </p:nvSpPr>
        <p:spPr>
          <a:xfrm rot="10329846">
            <a:off x="2394487" y="311094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368F2A22-6C95-BF13-6C6A-61E9BEBAA0A2}"/>
              </a:ext>
            </a:extLst>
          </p:cNvPr>
          <p:cNvSpPr/>
          <p:nvPr/>
        </p:nvSpPr>
        <p:spPr>
          <a:xfrm rot="10329846">
            <a:off x="2126197" y="264355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25A8CE8-CF27-01A3-7EC0-53D8649AB55D}"/>
              </a:ext>
            </a:extLst>
          </p:cNvPr>
          <p:cNvSpPr/>
          <p:nvPr/>
        </p:nvSpPr>
        <p:spPr>
          <a:xfrm rot="10329846">
            <a:off x="2418193" y="275403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9381D27-07C0-09B1-1FBC-0131F1E4963D}"/>
              </a:ext>
            </a:extLst>
          </p:cNvPr>
          <p:cNvSpPr/>
          <p:nvPr/>
        </p:nvSpPr>
        <p:spPr>
          <a:xfrm rot="10329846">
            <a:off x="2165887" y="312607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1DFD7CE-1566-507C-7DA6-8CE3DF1F6473}"/>
              </a:ext>
            </a:extLst>
          </p:cNvPr>
          <p:cNvSpPr/>
          <p:nvPr/>
        </p:nvSpPr>
        <p:spPr>
          <a:xfrm rot="10329846">
            <a:off x="1792711" y="366496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5F8E0A5-8C7B-4FBD-923E-447577ED1275}"/>
              </a:ext>
            </a:extLst>
          </p:cNvPr>
          <p:cNvSpPr/>
          <p:nvPr/>
        </p:nvSpPr>
        <p:spPr>
          <a:xfrm rot="10329846">
            <a:off x="2185286" y="346493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3465195-C3BC-F883-CD2B-FC54CA4D4705}"/>
              </a:ext>
            </a:extLst>
          </p:cNvPr>
          <p:cNvSpPr/>
          <p:nvPr/>
        </p:nvSpPr>
        <p:spPr>
          <a:xfrm rot="10329846">
            <a:off x="2002507" y="400059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1BF8DEED-8948-B958-F31D-CCD9E4341326}"/>
              </a:ext>
            </a:extLst>
          </p:cNvPr>
          <p:cNvSpPr/>
          <p:nvPr/>
        </p:nvSpPr>
        <p:spPr>
          <a:xfrm rot="10329846">
            <a:off x="2172816" y="380656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DFB9477-569C-2840-5391-E083BEB6B313}"/>
              </a:ext>
            </a:extLst>
          </p:cNvPr>
          <p:cNvSpPr/>
          <p:nvPr/>
        </p:nvSpPr>
        <p:spPr>
          <a:xfrm rot="10329846">
            <a:off x="1812702" y="331580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2B2800D4-DC01-1ECC-82C9-0F1A987846C1}"/>
              </a:ext>
            </a:extLst>
          </p:cNvPr>
          <p:cNvSpPr/>
          <p:nvPr/>
        </p:nvSpPr>
        <p:spPr>
          <a:xfrm>
            <a:off x="581044" y="4221897"/>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051C3937-F9FA-0D4B-380A-26431D55B8AF}"/>
              </a:ext>
            </a:extLst>
          </p:cNvPr>
          <p:cNvSpPr/>
          <p:nvPr/>
        </p:nvSpPr>
        <p:spPr>
          <a:xfrm rot="10329846">
            <a:off x="579523" y="463873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 name="Gerade Verbindung mit Pfeil 28">
            <a:extLst>
              <a:ext uri="{FF2B5EF4-FFF2-40B4-BE49-F238E27FC236}">
                <a16:creationId xmlns:a16="http://schemas.microsoft.com/office/drawing/2014/main" id="{D41F39AE-5199-1CC5-2BD5-CA797EE1757A}"/>
              </a:ext>
            </a:extLst>
          </p:cNvPr>
          <p:cNvCxnSpPr/>
          <p:nvPr/>
        </p:nvCxnSpPr>
        <p:spPr>
          <a:xfrm>
            <a:off x="2024471" y="3308895"/>
            <a:ext cx="5561215" cy="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30" name="Gerade Verbindung mit Pfeil 29">
            <a:extLst>
              <a:ext uri="{FF2B5EF4-FFF2-40B4-BE49-F238E27FC236}">
                <a16:creationId xmlns:a16="http://schemas.microsoft.com/office/drawing/2014/main" id="{2182EE6F-53FD-7D00-41BF-DCEDF54F4499}"/>
              </a:ext>
            </a:extLst>
          </p:cNvPr>
          <p:cNvCxnSpPr>
            <a:cxnSpLocks/>
          </p:cNvCxnSpPr>
          <p:nvPr/>
        </p:nvCxnSpPr>
        <p:spPr>
          <a:xfrm flipV="1">
            <a:off x="2176871" y="1973192"/>
            <a:ext cx="0" cy="2410043"/>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31" name="Grafik 30">
            <a:extLst>
              <a:ext uri="{FF2B5EF4-FFF2-40B4-BE49-F238E27FC236}">
                <a16:creationId xmlns:a16="http://schemas.microsoft.com/office/drawing/2014/main" id="{651D9E01-0C74-F4C2-32DE-AE3B5FD46215}"/>
              </a:ext>
            </a:extLst>
          </p:cNvPr>
          <p:cNvPicPr>
            <a:picLocks noChangeAspect="1"/>
          </p:cNvPicPr>
          <p:nvPr/>
        </p:nvPicPr>
        <p:blipFill>
          <a:blip r:embed="rId2"/>
          <a:stretch>
            <a:fillRect/>
          </a:stretch>
        </p:blipFill>
        <p:spPr>
          <a:xfrm>
            <a:off x="946716" y="4639018"/>
            <a:ext cx="297128" cy="282634"/>
          </a:xfrm>
          <a:prstGeom prst="rect">
            <a:avLst/>
          </a:prstGeom>
        </p:spPr>
      </p:pic>
      <p:pic>
        <p:nvPicPr>
          <p:cNvPr id="32" name="Grafik 31">
            <a:extLst>
              <a:ext uri="{FF2B5EF4-FFF2-40B4-BE49-F238E27FC236}">
                <a16:creationId xmlns:a16="http://schemas.microsoft.com/office/drawing/2014/main" id="{6CCB1884-761B-C820-26F1-B3F634C309D5}"/>
              </a:ext>
            </a:extLst>
          </p:cNvPr>
          <p:cNvPicPr>
            <a:picLocks noChangeAspect="1"/>
          </p:cNvPicPr>
          <p:nvPr/>
        </p:nvPicPr>
        <p:blipFill>
          <a:blip r:embed="rId3"/>
          <a:stretch>
            <a:fillRect/>
          </a:stretch>
        </p:blipFill>
        <p:spPr>
          <a:xfrm>
            <a:off x="943093" y="4279872"/>
            <a:ext cx="304375" cy="224658"/>
          </a:xfrm>
          <a:prstGeom prst="rect">
            <a:avLst/>
          </a:prstGeom>
        </p:spPr>
      </p:pic>
      <p:pic>
        <p:nvPicPr>
          <p:cNvPr id="33" name="Grafik 32">
            <a:extLst>
              <a:ext uri="{FF2B5EF4-FFF2-40B4-BE49-F238E27FC236}">
                <a16:creationId xmlns:a16="http://schemas.microsoft.com/office/drawing/2014/main" id="{DE55199B-84DB-66F6-D93A-039BF9F00C77}"/>
              </a:ext>
            </a:extLst>
          </p:cNvPr>
          <p:cNvPicPr>
            <a:picLocks noChangeAspect="1"/>
          </p:cNvPicPr>
          <p:nvPr/>
        </p:nvPicPr>
        <p:blipFill>
          <a:blip r:embed="rId4"/>
          <a:stretch>
            <a:fillRect/>
          </a:stretch>
        </p:blipFill>
        <p:spPr>
          <a:xfrm>
            <a:off x="1698052" y="1671745"/>
            <a:ext cx="494954" cy="234452"/>
          </a:xfrm>
          <a:prstGeom prst="rect">
            <a:avLst/>
          </a:prstGeom>
        </p:spPr>
      </p:pic>
      <p:pic>
        <p:nvPicPr>
          <p:cNvPr id="34" name="Grafik 33">
            <a:extLst>
              <a:ext uri="{FF2B5EF4-FFF2-40B4-BE49-F238E27FC236}">
                <a16:creationId xmlns:a16="http://schemas.microsoft.com/office/drawing/2014/main" id="{14681E91-5953-37B8-7634-F32A0C6F1261}"/>
              </a:ext>
            </a:extLst>
          </p:cNvPr>
          <p:cNvPicPr>
            <a:picLocks noChangeAspect="1"/>
          </p:cNvPicPr>
          <p:nvPr/>
        </p:nvPicPr>
        <p:blipFill>
          <a:blip r:embed="rId5"/>
          <a:stretch>
            <a:fillRect/>
          </a:stretch>
        </p:blipFill>
        <p:spPr>
          <a:xfrm>
            <a:off x="7622783" y="3285812"/>
            <a:ext cx="234452" cy="208402"/>
          </a:xfrm>
          <a:prstGeom prst="rect">
            <a:avLst/>
          </a:prstGeom>
        </p:spPr>
      </p:pic>
      <p:sp>
        <p:nvSpPr>
          <p:cNvPr id="35" name="Oval 34">
            <a:extLst>
              <a:ext uri="{FF2B5EF4-FFF2-40B4-BE49-F238E27FC236}">
                <a16:creationId xmlns:a16="http://schemas.microsoft.com/office/drawing/2014/main" id="{70954216-011C-CD0B-7979-FAA148911B54}"/>
              </a:ext>
            </a:extLst>
          </p:cNvPr>
          <p:cNvSpPr/>
          <p:nvPr/>
        </p:nvSpPr>
        <p:spPr>
          <a:xfrm>
            <a:off x="4847029" y="3011465"/>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52E3C89D-6AE6-2969-510C-B28F63585EF3}"/>
              </a:ext>
            </a:extLst>
          </p:cNvPr>
          <p:cNvSpPr/>
          <p:nvPr/>
        </p:nvSpPr>
        <p:spPr>
          <a:xfrm>
            <a:off x="4435162" y="216542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1659FB2F-1870-6856-9B07-B7B2D3D78F09}"/>
              </a:ext>
            </a:extLst>
          </p:cNvPr>
          <p:cNvSpPr/>
          <p:nvPr/>
        </p:nvSpPr>
        <p:spPr>
          <a:xfrm>
            <a:off x="5472601" y="383239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6B58CB69-3DC7-0C89-6C9F-683F10348D89}"/>
              </a:ext>
            </a:extLst>
          </p:cNvPr>
          <p:cNvSpPr/>
          <p:nvPr/>
        </p:nvSpPr>
        <p:spPr>
          <a:xfrm>
            <a:off x="4437566" y="2485008"/>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D865F296-38A1-9EFA-5E8C-5E9F13689EDF}"/>
              </a:ext>
            </a:extLst>
          </p:cNvPr>
          <p:cNvSpPr/>
          <p:nvPr/>
        </p:nvSpPr>
        <p:spPr>
          <a:xfrm>
            <a:off x="4871296" y="2659835"/>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CDD3AB52-29BC-0E19-8462-E72A144015AB}"/>
              </a:ext>
            </a:extLst>
          </p:cNvPr>
          <p:cNvSpPr/>
          <p:nvPr/>
        </p:nvSpPr>
        <p:spPr>
          <a:xfrm>
            <a:off x="5086532" y="3482907"/>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5D50DBC4-BD65-7B29-5A8F-5F6007B0BA21}"/>
              </a:ext>
            </a:extLst>
          </p:cNvPr>
          <p:cNvSpPr/>
          <p:nvPr/>
        </p:nvSpPr>
        <p:spPr>
          <a:xfrm>
            <a:off x="5078154" y="330225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4887A7A7-4D82-4242-AC74-5F0FB80BFFCC}"/>
              </a:ext>
            </a:extLst>
          </p:cNvPr>
          <p:cNvSpPr/>
          <p:nvPr/>
        </p:nvSpPr>
        <p:spPr>
          <a:xfrm>
            <a:off x="5076780" y="257200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107ABFDA-9817-DB05-9E00-D439B9E938DA}"/>
              </a:ext>
            </a:extLst>
          </p:cNvPr>
          <p:cNvSpPr/>
          <p:nvPr/>
        </p:nvSpPr>
        <p:spPr>
          <a:xfrm>
            <a:off x="5226963" y="2842065"/>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BF20B53C-9DC1-708D-2A68-E35BDEC3F4DE}"/>
              </a:ext>
            </a:extLst>
          </p:cNvPr>
          <p:cNvSpPr/>
          <p:nvPr/>
        </p:nvSpPr>
        <p:spPr>
          <a:xfrm>
            <a:off x="5341812" y="3298338"/>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AEFA30A1-B294-3CD1-4C47-2663A5E3519E}"/>
              </a:ext>
            </a:extLst>
          </p:cNvPr>
          <p:cNvSpPr/>
          <p:nvPr/>
        </p:nvSpPr>
        <p:spPr>
          <a:xfrm>
            <a:off x="5522280" y="362171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C69EDACB-0548-CFFB-FBBB-962954BF5F83}"/>
              </a:ext>
            </a:extLst>
          </p:cNvPr>
          <p:cNvSpPr/>
          <p:nvPr/>
        </p:nvSpPr>
        <p:spPr>
          <a:xfrm rot="10329846">
            <a:off x="5254908" y="365611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C504391D-8CE0-C3D7-BA4D-DC7E62DBE859}"/>
              </a:ext>
            </a:extLst>
          </p:cNvPr>
          <p:cNvSpPr/>
          <p:nvPr/>
        </p:nvSpPr>
        <p:spPr>
          <a:xfrm rot="10329846">
            <a:off x="5007283" y="280195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4D1648DF-CF8C-E082-8C02-CBCE224D9520}"/>
              </a:ext>
            </a:extLst>
          </p:cNvPr>
          <p:cNvSpPr/>
          <p:nvPr/>
        </p:nvSpPr>
        <p:spPr>
          <a:xfrm rot="10329846">
            <a:off x="5145492" y="303091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E3E11DB-B482-777D-4462-A7D76982AEC5}"/>
              </a:ext>
            </a:extLst>
          </p:cNvPr>
          <p:cNvSpPr/>
          <p:nvPr/>
        </p:nvSpPr>
        <p:spPr>
          <a:xfrm rot="10329846">
            <a:off x="4614734" y="261153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EB007B8E-AC70-69F2-A218-294E1230543D}"/>
              </a:ext>
            </a:extLst>
          </p:cNvPr>
          <p:cNvSpPr/>
          <p:nvPr/>
        </p:nvSpPr>
        <p:spPr>
          <a:xfrm rot="10329846">
            <a:off x="5418290" y="304586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81831309-5838-2A35-860B-C16B2C935D85}"/>
              </a:ext>
            </a:extLst>
          </p:cNvPr>
          <p:cNvSpPr/>
          <p:nvPr/>
        </p:nvSpPr>
        <p:spPr>
          <a:xfrm rot="10329846">
            <a:off x="4815323" y="243825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AB3C3288-75F6-5EDF-55D5-DB3DC8FA27F3}"/>
              </a:ext>
            </a:extLst>
          </p:cNvPr>
          <p:cNvSpPr/>
          <p:nvPr/>
        </p:nvSpPr>
        <p:spPr>
          <a:xfrm rot="10329846">
            <a:off x="4907509" y="325956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61F9A9B5-036D-9A48-6BFD-2A02F5C88BA8}"/>
              </a:ext>
            </a:extLst>
          </p:cNvPr>
          <p:cNvSpPr/>
          <p:nvPr/>
        </p:nvSpPr>
        <p:spPr>
          <a:xfrm rot="10329846">
            <a:off x="4668052" y="290770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C1648D4C-BF72-9E94-A464-24A219B6BBC9}"/>
              </a:ext>
            </a:extLst>
          </p:cNvPr>
          <p:cNvSpPr/>
          <p:nvPr/>
        </p:nvSpPr>
        <p:spPr>
          <a:xfrm rot="10329846">
            <a:off x="5487284" y="348663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39D94573-2B90-F186-BAF0-8CADA3D9141E}"/>
              </a:ext>
            </a:extLst>
          </p:cNvPr>
          <p:cNvSpPr/>
          <p:nvPr/>
        </p:nvSpPr>
        <p:spPr>
          <a:xfrm rot="10329846">
            <a:off x="5721674" y="3741911"/>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AB5DA85E-2E9E-F3E0-884F-D9B8DA4C7077}"/>
              </a:ext>
            </a:extLst>
          </p:cNvPr>
          <p:cNvSpPr/>
          <p:nvPr/>
        </p:nvSpPr>
        <p:spPr>
          <a:xfrm rot="10329846">
            <a:off x="4566496" y="2305790"/>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ing 56">
            <a:extLst>
              <a:ext uri="{FF2B5EF4-FFF2-40B4-BE49-F238E27FC236}">
                <a16:creationId xmlns:a16="http://schemas.microsoft.com/office/drawing/2014/main" id="{4E34F343-9A4D-C531-76A7-B83D451F0CD4}"/>
              </a:ext>
            </a:extLst>
          </p:cNvPr>
          <p:cNvSpPr/>
          <p:nvPr/>
        </p:nvSpPr>
        <p:spPr>
          <a:xfrm>
            <a:off x="1658727" y="2114971"/>
            <a:ext cx="1232886" cy="2360974"/>
          </a:xfrm>
          <a:prstGeom prst="donut">
            <a:avLst>
              <a:gd name="adj" fmla="val 4165"/>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58" name="Ring 57">
            <a:extLst>
              <a:ext uri="{FF2B5EF4-FFF2-40B4-BE49-F238E27FC236}">
                <a16:creationId xmlns:a16="http://schemas.microsoft.com/office/drawing/2014/main" id="{567414DD-2D89-6252-6C10-32FF21EE938F}"/>
              </a:ext>
            </a:extLst>
          </p:cNvPr>
          <p:cNvSpPr/>
          <p:nvPr/>
        </p:nvSpPr>
        <p:spPr>
          <a:xfrm rot="19582826">
            <a:off x="4613779" y="1912326"/>
            <a:ext cx="1158700" cy="2478739"/>
          </a:xfrm>
          <a:prstGeom prst="donut">
            <a:avLst>
              <a:gd name="adj" fmla="val 4165"/>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64" name="Geschweifte Klammer links 63">
            <a:extLst>
              <a:ext uri="{FF2B5EF4-FFF2-40B4-BE49-F238E27FC236}">
                <a16:creationId xmlns:a16="http://schemas.microsoft.com/office/drawing/2014/main" id="{B28D79A5-1FE6-5015-1430-4BF80172A233}"/>
              </a:ext>
            </a:extLst>
          </p:cNvPr>
          <p:cNvSpPr/>
          <p:nvPr/>
        </p:nvSpPr>
        <p:spPr>
          <a:xfrm>
            <a:off x="1325656" y="2099455"/>
            <a:ext cx="224425" cy="1093444"/>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65" name="Geschweifte Klammer links 64">
            <a:extLst>
              <a:ext uri="{FF2B5EF4-FFF2-40B4-BE49-F238E27FC236}">
                <a16:creationId xmlns:a16="http://schemas.microsoft.com/office/drawing/2014/main" id="{62FADC50-AF2E-CA43-6215-AF88555BD33D}"/>
              </a:ext>
            </a:extLst>
          </p:cNvPr>
          <p:cNvSpPr/>
          <p:nvPr/>
        </p:nvSpPr>
        <p:spPr>
          <a:xfrm rot="10800000">
            <a:off x="2990560" y="3357610"/>
            <a:ext cx="224425" cy="1093444"/>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66" name="Textfeld 65">
            <a:extLst>
              <a:ext uri="{FF2B5EF4-FFF2-40B4-BE49-F238E27FC236}">
                <a16:creationId xmlns:a16="http://schemas.microsoft.com/office/drawing/2014/main" id="{4D6D054B-143E-3FB5-B3A5-98C8746A0C18}"/>
              </a:ext>
            </a:extLst>
          </p:cNvPr>
          <p:cNvSpPr txBox="1"/>
          <p:nvPr/>
        </p:nvSpPr>
        <p:spPr>
          <a:xfrm rot="16200000">
            <a:off x="652719" y="2326946"/>
            <a:ext cx="883575" cy="523220"/>
          </a:xfrm>
          <a:prstGeom prst="rect">
            <a:avLst/>
          </a:prstGeom>
          <a:noFill/>
        </p:spPr>
        <p:txBody>
          <a:bodyPr wrap="none" rtlCol="0">
            <a:spAutoFit/>
          </a:bodyPr>
          <a:lstStyle/>
          <a:p>
            <a:r>
              <a:rPr lang="en-US" sz="2800" dirty="0"/>
              <a:t>Fast</a:t>
            </a:r>
          </a:p>
        </p:txBody>
      </p:sp>
      <p:sp>
        <p:nvSpPr>
          <p:cNvPr id="67" name="Textfeld 66">
            <a:extLst>
              <a:ext uri="{FF2B5EF4-FFF2-40B4-BE49-F238E27FC236}">
                <a16:creationId xmlns:a16="http://schemas.microsoft.com/office/drawing/2014/main" id="{7F1F0CD9-C142-C5D2-D13C-5F27AEB29AE3}"/>
              </a:ext>
            </a:extLst>
          </p:cNvPr>
          <p:cNvSpPr txBox="1"/>
          <p:nvPr/>
        </p:nvSpPr>
        <p:spPr>
          <a:xfrm rot="5400000">
            <a:off x="2909158" y="3702658"/>
            <a:ext cx="1063112" cy="523220"/>
          </a:xfrm>
          <a:prstGeom prst="rect">
            <a:avLst/>
          </a:prstGeom>
          <a:noFill/>
        </p:spPr>
        <p:txBody>
          <a:bodyPr wrap="none" rtlCol="0">
            <a:spAutoFit/>
          </a:bodyPr>
          <a:lstStyle/>
          <a:p>
            <a:r>
              <a:rPr lang="en-US" sz="2800" dirty="0"/>
              <a:t>Slow </a:t>
            </a:r>
          </a:p>
        </p:txBody>
      </p:sp>
      <p:pic>
        <p:nvPicPr>
          <p:cNvPr id="70" name="Grafik 69" descr="Ein Bild, das Text, Screenshot, Schrift, Reihe enthält.&#10;&#10;Automatisch generierte Beschreibung">
            <a:extLst>
              <a:ext uri="{FF2B5EF4-FFF2-40B4-BE49-F238E27FC236}">
                <a16:creationId xmlns:a16="http://schemas.microsoft.com/office/drawing/2014/main" id="{9ED9D9BA-EBA4-BCC5-D1B6-205288FF4352}"/>
              </a:ext>
            </a:extLst>
          </p:cNvPr>
          <p:cNvPicPr>
            <a:picLocks noChangeAspect="1"/>
          </p:cNvPicPr>
          <p:nvPr/>
        </p:nvPicPr>
        <p:blipFill>
          <a:blip r:embed="rId6"/>
          <a:stretch>
            <a:fillRect/>
          </a:stretch>
        </p:blipFill>
        <p:spPr>
          <a:xfrm>
            <a:off x="7382084" y="17404"/>
            <a:ext cx="1711761" cy="2467604"/>
          </a:xfrm>
          <a:prstGeom prst="rect">
            <a:avLst/>
          </a:prstGeom>
        </p:spPr>
      </p:pic>
    </p:spTree>
    <p:extLst>
      <p:ext uri="{BB962C8B-B14F-4D97-AF65-F5344CB8AC3E}">
        <p14:creationId xmlns:p14="http://schemas.microsoft.com/office/powerpoint/2010/main" val="484379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DCCA9150-F33D-0733-8616-CDFBA4C94567}"/>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itel 3">
            <a:extLst>
              <a:ext uri="{FF2B5EF4-FFF2-40B4-BE49-F238E27FC236}">
                <a16:creationId xmlns:a16="http://schemas.microsoft.com/office/drawing/2014/main" id="{C9E8A79F-3DF5-C8F9-652F-E62C6DA244D3}"/>
              </a:ext>
            </a:extLst>
          </p:cNvPr>
          <p:cNvSpPr>
            <a:spLocks noGrp="1"/>
          </p:cNvSpPr>
          <p:nvPr>
            <p:ph type="title"/>
          </p:nvPr>
        </p:nvSpPr>
        <p:spPr/>
        <p:txBody>
          <a:bodyPr/>
          <a:lstStyle/>
          <a:p>
            <a:r>
              <a:rPr lang="en-US" dirty="0"/>
              <a:t>Bunch splitting </a:t>
            </a:r>
          </a:p>
        </p:txBody>
      </p:sp>
      <p:cxnSp>
        <p:nvCxnSpPr>
          <p:cNvPr id="5" name="Gerade Verbindung mit Pfeil 4">
            <a:extLst>
              <a:ext uri="{FF2B5EF4-FFF2-40B4-BE49-F238E27FC236}">
                <a16:creationId xmlns:a16="http://schemas.microsoft.com/office/drawing/2014/main" id="{E4F9EEB6-AC71-A6E5-343D-49592F6C85D0}"/>
              </a:ext>
            </a:extLst>
          </p:cNvPr>
          <p:cNvCxnSpPr>
            <a:cxnSpLocks/>
          </p:cNvCxnSpPr>
          <p:nvPr/>
        </p:nvCxnSpPr>
        <p:spPr>
          <a:xfrm>
            <a:off x="600766" y="3399712"/>
            <a:ext cx="4584239" cy="13491"/>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 name="Gerade Verbindung mit Pfeil 5">
            <a:extLst>
              <a:ext uri="{FF2B5EF4-FFF2-40B4-BE49-F238E27FC236}">
                <a16:creationId xmlns:a16="http://schemas.microsoft.com/office/drawing/2014/main" id="{8752B56B-38FD-708C-D9E7-41141C41468E}"/>
              </a:ext>
            </a:extLst>
          </p:cNvPr>
          <p:cNvCxnSpPr>
            <a:cxnSpLocks/>
          </p:cNvCxnSpPr>
          <p:nvPr/>
        </p:nvCxnSpPr>
        <p:spPr>
          <a:xfrm flipV="1">
            <a:off x="753166" y="2064009"/>
            <a:ext cx="0" cy="2410043"/>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7" name="Grafik 6">
            <a:extLst>
              <a:ext uri="{FF2B5EF4-FFF2-40B4-BE49-F238E27FC236}">
                <a16:creationId xmlns:a16="http://schemas.microsoft.com/office/drawing/2014/main" id="{0559EC52-1C98-7767-447B-08B2A69CE27E}"/>
              </a:ext>
            </a:extLst>
          </p:cNvPr>
          <p:cNvPicPr>
            <a:picLocks noChangeAspect="1"/>
          </p:cNvPicPr>
          <p:nvPr/>
        </p:nvPicPr>
        <p:blipFill>
          <a:blip r:embed="rId2"/>
          <a:stretch>
            <a:fillRect/>
          </a:stretch>
        </p:blipFill>
        <p:spPr>
          <a:xfrm>
            <a:off x="133523" y="2139702"/>
            <a:ext cx="494954" cy="234452"/>
          </a:xfrm>
          <a:prstGeom prst="rect">
            <a:avLst/>
          </a:prstGeom>
        </p:spPr>
      </p:pic>
      <p:pic>
        <p:nvPicPr>
          <p:cNvPr id="8" name="Grafik 7">
            <a:extLst>
              <a:ext uri="{FF2B5EF4-FFF2-40B4-BE49-F238E27FC236}">
                <a16:creationId xmlns:a16="http://schemas.microsoft.com/office/drawing/2014/main" id="{FFE76E0F-0068-6A8D-7BD3-4C1806D9B012}"/>
              </a:ext>
            </a:extLst>
          </p:cNvPr>
          <p:cNvPicPr>
            <a:picLocks noChangeAspect="1"/>
          </p:cNvPicPr>
          <p:nvPr/>
        </p:nvPicPr>
        <p:blipFill>
          <a:blip r:embed="rId3"/>
          <a:stretch>
            <a:fillRect/>
          </a:stretch>
        </p:blipFill>
        <p:spPr>
          <a:xfrm>
            <a:off x="4950553" y="3517448"/>
            <a:ext cx="234452" cy="208402"/>
          </a:xfrm>
          <a:prstGeom prst="rect">
            <a:avLst/>
          </a:prstGeom>
        </p:spPr>
      </p:pic>
      <p:sp>
        <p:nvSpPr>
          <p:cNvPr id="9" name="Oval 8">
            <a:extLst>
              <a:ext uri="{FF2B5EF4-FFF2-40B4-BE49-F238E27FC236}">
                <a16:creationId xmlns:a16="http://schemas.microsoft.com/office/drawing/2014/main" id="{CEC0F927-48E5-2518-6EF8-A5F92E9CE397}"/>
              </a:ext>
            </a:extLst>
          </p:cNvPr>
          <p:cNvSpPr/>
          <p:nvPr/>
        </p:nvSpPr>
        <p:spPr>
          <a:xfrm>
            <a:off x="1296450" y="3132237"/>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63E9E1E-BBD7-7C49-FD23-07730A45273E}"/>
              </a:ext>
            </a:extLst>
          </p:cNvPr>
          <p:cNvSpPr/>
          <p:nvPr/>
        </p:nvSpPr>
        <p:spPr>
          <a:xfrm>
            <a:off x="884583" y="228620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B2ACF13-E006-F8A6-0D89-D854E40E66FC}"/>
              </a:ext>
            </a:extLst>
          </p:cNvPr>
          <p:cNvSpPr/>
          <p:nvPr/>
        </p:nvSpPr>
        <p:spPr>
          <a:xfrm>
            <a:off x="1922022" y="395316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35F3BB7-A077-1640-4A1D-9E7C5250B089}"/>
              </a:ext>
            </a:extLst>
          </p:cNvPr>
          <p:cNvSpPr/>
          <p:nvPr/>
        </p:nvSpPr>
        <p:spPr>
          <a:xfrm>
            <a:off x="886987" y="260578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AD4A347-5A07-7620-1F26-F62618F800D8}"/>
              </a:ext>
            </a:extLst>
          </p:cNvPr>
          <p:cNvSpPr/>
          <p:nvPr/>
        </p:nvSpPr>
        <p:spPr>
          <a:xfrm>
            <a:off x="1320717" y="2780607"/>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7AC815E-426D-4BFB-5647-353BA4AA26D8}"/>
              </a:ext>
            </a:extLst>
          </p:cNvPr>
          <p:cNvSpPr/>
          <p:nvPr/>
        </p:nvSpPr>
        <p:spPr>
          <a:xfrm>
            <a:off x="1535953" y="360367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10B04132-6D79-4066-9744-CF253FF85495}"/>
              </a:ext>
            </a:extLst>
          </p:cNvPr>
          <p:cNvSpPr/>
          <p:nvPr/>
        </p:nvSpPr>
        <p:spPr>
          <a:xfrm>
            <a:off x="2092541" y="356431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4697F491-1A7C-D43C-4681-C0546680E12C}"/>
              </a:ext>
            </a:extLst>
          </p:cNvPr>
          <p:cNvSpPr/>
          <p:nvPr/>
        </p:nvSpPr>
        <p:spPr>
          <a:xfrm>
            <a:off x="2173230" y="4069872"/>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1BA6628-8523-CDC1-2366-4F4FA802E033}"/>
              </a:ext>
            </a:extLst>
          </p:cNvPr>
          <p:cNvSpPr/>
          <p:nvPr/>
        </p:nvSpPr>
        <p:spPr>
          <a:xfrm>
            <a:off x="1667114" y="308779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E19044F2-DDE3-A096-1EB0-6196240E5243}"/>
              </a:ext>
            </a:extLst>
          </p:cNvPr>
          <p:cNvSpPr/>
          <p:nvPr/>
        </p:nvSpPr>
        <p:spPr>
          <a:xfrm>
            <a:off x="1791233" y="341911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41B1695E-4DDE-7CAC-3FA3-8B9497521BF7}"/>
              </a:ext>
            </a:extLst>
          </p:cNvPr>
          <p:cNvSpPr/>
          <p:nvPr/>
        </p:nvSpPr>
        <p:spPr>
          <a:xfrm>
            <a:off x="1971701" y="374249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1E85531-2A66-EADB-5C70-2ABACB4E26EE}"/>
              </a:ext>
            </a:extLst>
          </p:cNvPr>
          <p:cNvSpPr/>
          <p:nvPr/>
        </p:nvSpPr>
        <p:spPr>
          <a:xfrm rot="10329846">
            <a:off x="1704329" y="377688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88805F1-9B59-1DF9-F4FE-380C325E2461}"/>
              </a:ext>
            </a:extLst>
          </p:cNvPr>
          <p:cNvSpPr/>
          <p:nvPr/>
        </p:nvSpPr>
        <p:spPr>
          <a:xfrm rot="10329846">
            <a:off x="1456704" y="292272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4738F733-4AB4-57C0-767E-F6B16861069F}"/>
              </a:ext>
            </a:extLst>
          </p:cNvPr>
          <p:cNvSpPr/>
          <p:nvPr/>
        </p:nvSpPr>
        <p:spPr>
          <a:xfrm rot="10329846">
            <a:off x="2226644" y="4240030"/>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FD17961C-1E5B-5F5F-04E8-E2C68ADE14F2}"/>
              </a:ext>
            </a:extLst>
          </p:cNvPr>
          <p:cNvSpPr/>
          <p:nvPr/>
        </p:nvSpPr>
        <p:spPr>
          <a:xfrm rot="10329846">
            <a:off x="1064155" y="2732311"/>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BAC0D6C-4196-FA09-C9A9-94BEEA9BA624}"/>
              </a:ext>
            </a:extLst>
          </p:cNvPr>
          <p:cNvSpPr/>
          <p:nvPr/>
        </p:nvSpPr>
        <p:spPr>
          <a:xfrm rot="10329846">
            <a:off x="1676267" y="3250811"/>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255988D6-DA94-12F7-1A0D-16E9C222D783}"/>
              </a:ext>
            </a:extLst>
          </p:cNvPr>
          <p:cNvSpPr/>
          <p:nvPr/>
        </p:nvSpPr>
        <p:spPr>
          <a:xfrm rot="10329846">
            <a:off x="1264744" y="2559025"/>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26595EDA-2073-3184-D85B-2F9AB39F332A}"/>
              </a:ext>
            </a:extLst>
          </p:cNvPr>
          <p:cNvSpPr/>
          <p:nvPr/>
        </p:nvSpPr>
        <p:spPr>
          <a:xfrm rot="10329846">
            <a:off x="1356930" y="3380341"/>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4FC4D764-71F2-8F66-ABAF-7EFBEDDF3019}"/>
              </a:ext>
            </a:extLst>
          </p:cNvPr>
          <p:cNvSpPr/>
          <p:nvPr/>
        </p:nvSpPr>
        <p:spPr>
          <a:xfrm rot="10329846">
            <a:off x="1117473" y="302847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72B99A57-4473-6C41-97C2-53D1E6DC833F}"/>
              </a:ext>
            </a:extLst>
          </p:cNvPr>
          <p:cNvSpPr/>
          <p:nvPr/>
        </p:nvSpPr>
        <p:spPr>
          <a:xfrm rot="10329846">
            <a:off x="1936705" y="3607405"/>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C1828C66-5C73-95A7-53FE-8A64BBCA2D73}"/>
              </a:ext>
            </a:extLst>
          </p:cNvPr>
          <p:cNvSpPr/>
          <p:nvPr/>
        </p:nvSpPr>
        <p:spPr>
          <a:xfrm rot="10329846">
            <a:off x="2171095" y="386268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A65DF3D7-4E6A-53B5-2301-1FC49E097367}"/>
              </a:ext>
            </a:extLst>
          </p:cNvPr>
          <p:cNvSpPr/>
          <p:nvPr/>
        </p:nvSpPr>
        <p:spPr>
          <a:xfrm rot="10329846">
            <a:off x="1015917" y="242656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65541410-38EE-1BB4-6B1A-F1E2CD79A6F3}"/>
              </a:ext>
            </a:extLst>
          </p:cNvPr>
          <p:cNvSpPr/>
          <p:nvPr/>
        </p:nvSpPr>
        <p:spPr>
          <a:xfrm>
            <a:off x="3151705" y="277003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A4E3E09-2067-3DCC-9418-83FEAA068B7E}"/>
              </a:ext>
            </a:extLst>
          </p:cNvPr>
          <p:cNvSpPr/>
          <p:nvPr/>
        </p:nvSpPr>
        <p:spPr>
          <a:xfrm>
            <a:off x="2672179" y="1788937"/>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FEF77949-3C10-9BC8-AE52-5382146F91FF}"/>
              </a:ext>
            </a:extLst>
          </p:cNvPr>
          <p:cNvSpPr/>
          <p:nvPr/>
        </p:nvSpPr>
        <p:spPr>
          <a:xfrm>
            <a:off x="3968468" y="367402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C4AF76B8-24B3-39A2-4542-1C8D734DEDB3}"/>
              </a:ext>
            </a:extLst>
          </p:cNvPr>
          <p:cNvSpPr/>
          <p:nvPr/>
        </p:nvSpPr>
        <p:spPr>
          <a:xfrm>
            <a:off x="2627422" y="198570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33A0645F-9CE5-2AE6-28F0-7748EEE49BAA}"/>
              </a:ext>
            </a:extLst>
          </p:cNvPr>
          <p:cNvSpPr/>
          <p:nvPr/>
        </p:nvSpPr>
        <p:spPr>
          <a:xfrm>
            <a:off x="3409395" y="273420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EBFECC9-F4B9-18B8-BD32-F6046A54ACF0}"/>
              </a:ext>
            </a:extLst>
          </p:cNvPr>
          <p:cNvSpPr/>
          <p:nvPr/>
        </p:nvSpPr>
        <p:spPr>
          <a:xfrm>
            <a:off x="2559240" y="185263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A7F798F4-CD04-C86B-EBC6-F8495440F443}"/>
              </a:ext>
            </a:extLst>
          </p:cNvPr>
          <p:cNvSpPr/>
          <p:nvPr/>
        </p:nvSpPr>
        <p:spPr>
          <a:xfrm>
            <a:off x="3837934" y="360043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14DB09E8-D83A-E06A-5670-0E96BB1C6570}"/>
              </a:ext>
            </a:extLst>
          </p:cNvPr>
          <p:cNvSpPr/>
          <p:nvPr/>
        </p:nvSpPr>
        <p:spPr>
          <a:xfrm>
            <a:off x="2782002" y="1872866"/>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27E55447-0856-BDDC-3826-6303099629F9}"/>
              </a:ext>
            </a:extLst>
          </p:cNvPr>
          <p:cNvSpPr/>
          <p:nvPr/>
        </p:nvSpPr>
        <p:spPr>
          <a:xfrm>
            <a:off x="3284398" y="271601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08FC708E-AA56-6BDD-D159-75D87D12938E}"/>
              </a:ext>
            </a:extLst>
          </p:cNvPr>
          <p:cNvSpPr/>
          <p:nvPr/>
        </p:nvSpPr>
        <p:spPr>
          <a:xfrm>
            <a:off x="3256404" y="293254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800CF1FF-E44F-A3BB-56FE-433C0DB411B4}"/>
              </a:ext>
            </a:extLst>
          </p:cNvPr>
          <p:cNvSpPr/>
          <p:nvPr/>
        </p:nvSpPr>
        <p:spPr>
          <a:xfrm>
            <a:off x="3775156" y="3728672"/>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8C5174B8-8AE8-9A33-E18C-4C37FADD9A30}"/>
              </a:ext>
            </a:extLst>
          </p:cNvPr>
          <p:cNvSpPr/>
          <p:nvPr/>
        </p:nvSpPr>
        <p:spPr>
          <a:xfrm rot="10329846">
            <a:off x="4077376" y="398962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F2D93B16-3EC5-9A6E-593B-169892F556E9}"/>
              </a:ext>
            </a:extLst>
          </p:cNvPr>
          <p:cNvSpPr/>
          <p:nvPr/>
        </p:nvSpPr>
        <p:spPr>
          <a:xfrm rot="10329846">
            <a:off x="3103017" y="243115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45D43DCA-7769-5CDF-A73C-C390251EC4DD}"/>
              </a:ext>
            </a:extLst>
          </p:cNvPr>
          <p:cNvSpPr/>
          <p:nvPr/>
        </p:nvSpPr>
        <p:spPr>
          <a:xfrm rot="10329846">
            <a:off x="2927715" y="246980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8252ED1-98BA-A365-FCD9-BEE65605869D}"/>
              </a:ext>
            </a:extLst>
          </p:cNvPr>
          <p:cNvSpPr/>
          <p:nvPr/>
        </p:nvSpPr>
        <p:spPr>
          <a:xfrm rot="10329846">
            <a:off x="3499003" y="3209780"/>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D679E451-C9F4-5645-6A61-61818588FF51}"/>
              </a:ext>
            </a:extLst>
          </p:cNvPr>
          <p:cNvSpPr/>
          <p:nvPr/>
        </p:nvSpPr>
        <p:spPr>
          <a:xfrm rot="10329846">
            <a:off x="3128304" y="229651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4F57843E-9EA5-BAD6-E814-DC62D1DFC898}"/>
              </a:ext>
            </a:extLst>
          </p:cNvPr>
          <p:cNvSpPr/>
          <p:nvPr/>
        </p:nvSpPr>
        <p:spPr>
          <a:xfrm rot="13328589">
            <a:off x="4232410" y="398930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FCD40961-C6AD-C7BB-C228-CF5E37E2112A}"/>
              </a:ext>
            </a:extLst>
          </p:cNvPr>
          <p:cNvSpPr/>
          <p:nvPr/>
        </p:nvSpPr>
        <p:spPr>
          <a:xfrm rot="10329846">
            <a:off x="3588351" y="332940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E1C9A280-5ED2-D64F-C730-2FC4CF658617}"/>
              </a:ext>
            </a:extLst>
          </p:cNvPr>
          <p:cNvSpPr/>
          <p:nvPr/>
        </p:nvSpPr>
        <p:spPr>
          <a:xfrm rot="10329846">
            <a:off x="3659314" y="312895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C6CABB14-F2D0-E3DA-EDCE-168C2C20206F}"/>
              </a:ext>
            </a:extLst>
          </p:cNvPr>
          <p:cNvSpPr/>
          <p:nvPr/>
        </p:nvSpPr>
        <p:spPr>
          <a:xfrm rot="10329846">
            <a:off x="4161920" y="419869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B9EF52A1-3658-C13D-96AF-74EE59618828}"/>
              </a:ext>
            </a:extLst>
          </p:cNvPr>
          <p:cNvSpPr/>
          <p:nvPr/>
        </p:nvSpPr>
        <p:spPr>
          <a:xfrm rot="10329846">
            <a:off x="2894881" y="227330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ing 51">
            <a:extLst>
              <a:ext uri="{FF2B5EF4-FFF2-40B4-BE49-F238E27FC236}">
                <a16:creationId xmlns:a16="http://schemas.microsoft.com/office/drawing/2014/main" id="{E55C9244-9D62-5986-1736-281C17D14B19}"/>
              </a:ext>
            </a:extLst>
          </p:cNvPr>
          <p:cNvSpPr/>
          <p:nvPr/>
        </p:nvSpPr>
        <p:spPr>
          <a:xfrm>
            <a:off x="2472081" y="1715404"/>
            <a:ext cx="691140" cy="649663"/>
          </a:xfrm>
          <a:prstGeom prst="donut">
            <a:avLst>
              <a:gd name="adj" fmla="val 7015"/>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53" name="Richtungspfeil 52">
            <a:extLst>
              <a:ext uri="{FF2B5EF4-FFF2-40B4-BE49-F238E27FC236}">
                <a16:creationId xmlns:a16="http://schemas.microsoft.com/office/drawing/2014/main" id="{8B4ED9A6-D009-6AE4-6E51-0267D12B2ED9}"/>
              </a:ext>
            </a:extLst>
          </p:cNvPr>
          <p:cNvSpPr/>
          <p:nvPr/>
        </p:nvSpPr>
        <p:spPr>
          <a:xfrm>
            <a:off x="2023391" y="3055087"/>
            <a:ext cx="1313180" cy="465858"/>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feld 53">
            <a:extLst>
              <a:ext uri="{FF2B5EF4-FFF2-40B4-BE49-F238E27FC236}">
                <a16:creationId xmlns:a16="http://schemas.microsoft.com/office/drawing/2014/main" id="{8D5DEF7D-915A-93B1-694C-0D36F0CD5B64}"/>
              </a:ext>
            </a:extLst>
          </p:cNvPr>
          <p:cNvSpPr txBox="1"/>
          <p:nvPr/>
        </p:nvSpPr>
        <p:spPr>
          <a:xfrm>
            <a:off x="1971218" y="3089970"/>
            <a:ext cx="1313180" cy="369332"/>
          </a:xfrm>
          <a:prstGeom prst="rect">
            <a:avLst/>
          </a:prstGeom>
          <a:noFill/>
        </p:spPr>
        <p:txBody>
          <a:bodyPr wrap="none" rtlCol="0">
            <a:spAutoFit/>
          </a:bodyPr>
          <a:lstStyle/>
          <a:p>
            <a:r>
              <a:rPr lang="en-US" dirty="0"/>
              <a:t>Bunch split</a:t>
            </a:r>
          </a:p>
        </p:txBody>
      </p:sp>
      <p:pic>
        <p:nvPicPr>
          <p:cNvPr id="55" name="Grafik 54">
            <a:extLst>
              <a:ext uri="{FF2B5EF4-FFF2-40B4-BE49-F238E27FC236}">
                <a16:creationId xmlns:a16="http://schemas.microsoft.com/office/drawing/2014/main" id="{C65FA8A3-27E9-15F9-A3B0-A378076BAFF0}"/>
              </a:ext>
            </a:extLst>
          </p:cNvPr>
          <p:cNvPicPr>
            <a:picLocks noChangeAspect="1"/>
          </p:cNvPicPr>
          <p:nvPr/>
        </p:nvPicPr>
        <p:blipFill>
          <a:blip r:embed="rId4"/>
          <a:stretch>
            <a:fillRect/>
          </a:stretch>
        </p:blipFill>
        <p:spPr>
          <a:xfrm>
            <a:off x="3501790" y="2235752"/>
            <a:ext cx="297128" cy="282634"/>
          </a:xfrm>
          <a:prstGeom prst="rect">
            <a:avLst/>
          </a:prstGeom>
        </p:spPr>
      </p:pic>
      <p:pic>
        <p:nvPicPr>
          <p:cNvPr id="56" name="Grafik 55">
            <a:extLst>
              <a:ext uri="{FF2B5EF4-FFF2-40B4-BE49-F238E27FC236}">
                <a16:creationId xmlns:a16="http://schemas.microsoft.com/office/drawing/2014/main" id="{6FCB3610-6B10-4011-DDAF-A74A565C957B}"/>
              </a:ext>
            </a:extLst>
          </p:cNvPr>
          <p:cNvPicPr>
            <a:picLocks noChangeAspect="1"/>
          </p:cNvPicPr>
          <p:nvPr/>
        </p:nvPicPr>
        <p:blipFill>
          <a:blip r:embed="rId5"/>
          <a:stretch>
            <a:fillRect/>
          </a:stretch>
        </p:blipFill>
        <p:spPr>
          <a:xfrm>
            <a:off x="3233384" y="1747827"/>
            <a:ext cx="304375" cy="224658"/>
          </a:xfrm>
          <a:prstGeom prst="rect">
            <a:avLst/>
          </a:prstGeom>
        </p:spPr>
      </p:pic>
      <p:sp>
        <p:nvSpPr>
          <p:cNvPr id="57" name="Textfeld 56">
            <a:extLst>
              <a:ext uri="{FF2B5EF4-FFF2-40B4-BE49-F238E27FC236}">
                <a16:creationId xmlns:a16="http://schemas.microsoft.com/office/drawing/2014/main" id="{69398FD6-63B6-E720-23CF-FFFCF224A1EC}"/>
              </a:ext>
            </a:extLst>
          </p:cNvPr>
          <p:cNvSpPr txBox="1"/>
          <p:nvPr/>
        </p:nvSpPr>
        <p:spPr>
          <a:xfrm>
            <a:off x="4942946" y="2194355"/>
            <a:ext cx="4115229" cy="523220"/>
          </a:xfrm>
          <a:prstGeom prst="rect">
            <a:avLst/>
          </a:prstGeom>
          <a:noFill/>
        </p:spPr>
        <p:txBody>
          <a:bodyPr wrap="none" rtlCol="0">
            <a:spAutoFit/>
          </a:bodyPr>
          <a:lstStyle/>
          <a:p>
            <a:r>
              <a:rPr lang="en-US" sz="2800" dirty="0"/>
              <a:t>21       &amp; 21       Bunches</a:t>
            </a:r>
          </a:p>
        </p:txBody>
      </p:sp>
      <p:pic>
        <p:nvPicPr>
          <p:cNvPr id="58" name="Grafik 57">
            <a:extLst>
              <a:ext uri="{FF2B5EF4-FFF2-40B4-BE49-F238E27FC236}">
                <a16:creationId xmlns:a16="http://schemas.microsoft.com/office/drawing/2014/main" id="{4D0EDC58-A025-D7D4-60BB-CA6D2A6DD63C}"/>
              </a:ext>
            </a:extLst>
          </p:cNvPr>
          <p:cNvPicPr>
            <a:picLocks noChangeAspect="1"/>
          </p:cNvPicPr>
          <p:nvPr/>
        </p:nvPicPr>
        <p:blipFill>
          <a:blip r:embed="rId5"/>
          <a:stretch>
            <a:fillRect/>
          </a:stretch>
        </p:blipFill>
        <p:spPr>
          <a:xfrm>
            <a:off x="5487810" y="2299685"/>
            <a:ext cx="489612" cy="361381"/>
          </a:xfrm>
          <a:prstGeom prst="rect">
            <a:avLst/>
          </a:prstGeom>
        </p:spPr>
      </p:pic>
      <p:pic>
        <p:nvPicPr>
          <p:cNvPr id="59" name="Grafik 58">
            <a:extLst>
              <a:ext uri="{FF2B5EF4-FFF2-40B4-BE49-F238E27FC236}">
                <a16:creationId xmlns:a16="http://schemas.microsoft.com/office/drawing/2014/main" id="{5B7F9F8F-C676-4288-1928-3944A16EFE1B}"/>
              </a:ext>
            </a:extLst>
          </p:cNvPr>
          <p:cNvPicPr>
            <a:picLocks noChangeAspect="1"/>
          </p:cNvPicPr>
          <p:nvPr/>
        </p:nvPicPr>
        <p:blipFill>
          <a:blip r:embed="rId4"/>
          <a:stretch>
            <a:fillRect/>
          </a:stretch>
        </p:blipFill>
        <p:spPr>
          <a:xfrm>
            <a:off x="6898415" y="2230092"/>
            <a:ext cx="489612" cy="465729"/>
          </a:xfrm>
          <a:prstGeom prst="rect">
            <a:avLst/>
          </a:prstGeom>
        </p:spPr>
      </p:pic>
      <p:pic>
        <p:nvPicPr>
          <p:cNvPr id="66" name="Grafik 65" descr="Ein Bild, das Text, Screenshot, Schrift, Reihe enthält.&#10;&#10;Automatisch generierte Beschreibung">
            <a:extLst>
              <a:ext uri="{FF2B5EF4-FFF2-40B4-BE49-F238E27FC236}">
                <a16:creationId xmlns:a16="http://schemas.microsoft.com/office/drawing/2014/main" id="{1548527E-4829-CA3F-F1A6-A2E435BD8C7A}"/>
              </a:ext>
            </a:extLst>
          </p:cNvPr>
          <p:cNvPicPr>
            <a:picLocks noChangeAspect="1"/>
          </p:cNvPicPr>
          <p:nvPr/>
        </p:nvPicPr>
        <p:blipFill>
          <a:blip r:embed="rId6"/>
          <a:stretch>
            <a:fillRect/>
          </a:stretch>
        </p:blipFill>
        <p:spPr>
          <a:xfrm>
            <a:off x="7553148" y="-2986"/>
            <a:ext cx="1516018" cy="2183066"/>
          </a:xfrm>
          <a:prstGeom prst="rect">
            <a:avLst/>
          </a:prstGeom>
        </p:spPr>
      </p:pic>
      <p:pic>
        <p:nvPicPr>
          <p:cNvPr id="67" name="Grafik 66">
            <a:extLst>
              <a:ext uri="{FF2B5EF4-FFF2-40B4-BE49-F238E27FC236}">
                <a16:creationId xmlns:a16="http://schemas.microsoft.com/office/drawing/2014/main" id="{B2022F3F-CDBE-76D5-17FC-5F20A463D571}"/>
              </a:ext>
            </a:extLst>
          </p:cNvPr>
          <p:cNvPicPr>
            <a:picLocks noChangeAspect="1"/>
          </p:cNvPicPr>
          <p:nvPr/>
        </p:nvPicPr>
        <p:blipFill>
          <a:blip r:embed="rId7"/>
          <a:stretch>
            <a:fillRect/>
          </a:stretch>
        </p:blipFill>
        <p:spPr>
          <a:xfrm>
            <a:off x="103213" y="4458817"/>
            <a:ext cx="649953" cy="649953"/>
          </a:xfrm>
          <a:prstGeom prst="rect">
            <a:avLst/>
          </a:prstGeom>
        </p:spPr>
      </p:pic>
    </p:spTree>
    <p:extLst>
      <p:ext uri="{BB962C8B-B14F-4D97-AF65-F5344CB8AC3E}">
        <p14:creationId xmlns:p14="http://schemas.microsoft.com/office/powerpoint/2010/main" val="4265743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50E54A06-1EF8-D887-9227-43CD1CCE2A35}"/>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itel 3">
            <a:extLst>
              <a:ext uri="{FF2B5EF4-FFF2-40B4-BE49-F238E27FC236}">
                <a16:creationId xmlns:a16="http://schemas.microsoft.com/office/drawing/2014/main" id="{F03813DD-E1FA-269F-6F6A-BEE5832D91E2}"/>
              </a:ext>
            </a:extLst>
          </p:cNvPr>
          <p:cNvSpPr>
            <a:spLocks noGrp="1"/>
          </p:cNvSpPr>
          <p:nvPr>
            <p:ph type="title"/>
          </p:nvPr>
        </p:nvSpPr>
        <p:spPr/>
        <p:txBody>
          <a:bodyPr/>
          <a:lstStyle/>
          <a:p>
            <a:r>
              <a:rPr lang="en-US" dirty="0"/>
              <a:t>Phase rotation</a:t>
            </a:r>
          </a:p>
        </p:txBody>
      </p:sp>
      <p:sp>
        <p:nvSpPr>
          <p:cNvPr id="5" name="Textfeld 4">
            <a:extLst>
              <a:ext uri="{FF2B5EF4-FFF2-40B4-BE49-F238E27FC236}">
                <a16:creationId xmlns:a16="http://schemas.microsoft.com/office/drawing/2014/main" id="{A6D4EB6B-F321-95A6-7A56-D466313C9735}"/>
              </a:ext>
            </a:extLst>
          </p:cNvPr>
          <p:cNvSpPr txBox="1"/>
          <p:nvPr/>
        </p:nvSpPr>
        <p:spPr>
          <a:xfrm>
            <a:off x="216334" y="4523925"/>
            <a:ext cx="5557932" cy="461665"/>
          </a:xfrm>
          <a:prstGeom prst="rect">
            <a:avLst/>
          </a:prstGeom>
          <a:noFill/>
        </p:spPr>
        <p:txBody>
          <a:bodyPr wrap="none" rtlCol="0">
            <a:spAutoFit/>
          </a:bodyPr>
          <a:lstStyle/>
          <a:p>
            <a:r>
              <a:rPr lang="en-US" sz="2400" dirty="0"/>
              <a:t>Series of cavities with constant voltage </a:t>
            </a:r>
          </a:p>
        </p:txBody>
      </p:sp>
      <p:cxnSp>
        <p:nvCxnSpPr>
          <p:cNvPr id="6" name="Gerade Verbindung mit Pfeil 5">
            <a:extLst>
              <a:ext uri="{FF2B5EF4-FFF2-40B4-BE49-F238E27FC236}">
                <a16:creationId xmlns:a16="http://schemas.microsoft.com/office/drawing/2014/main" id="{AE000811-733F-B7CC-5BBE-4EEA689CF43F}"/>
              </a:ext>
            </a:extLst>
          </p:cNvPr>
          <p:cNvCxnSpPr>
            <a:cxnSpLocks/>
          </p:cNvCxnSpPr>
          <p:nvPr/>
        </p:nvCxnSpPr>
        <p:spPr>
          <a:xfrm>
            <a:off x="712829" y="3327101"/>
            <a:ext cx="7795214" cy="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 name="Gerade Verbindung mit Pfeil 6">
            <a:extLst>
              <a:ext uri="{FF2B5EF4-FFF2-40B4-BE49-F238E27FC236}">
                <a16:creationId xmlns:a16="http://schemas.microsoft.com/office/drawing/2014/main" id="{47BB561D-220B-CE98-282F-A58EF1F1324F}"/>
              </a:ext>
            </a:extLst>
          </p:cNvPr>
          <p:cNvCxnSpPr>
            <a:cxnSpLocks/>
          </p:cNvCxnSpPr>
          <p:nvPr/>
        </p:nvCxnSpPr>
        <p:spPr>
          <a:xfrm flipV="1">
            <a:off x="865229" y="1991398"/>
            <a:ext cx="0" cy="2410043"/>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8" name="Grafik 7">
            <a:extLst>
              <a:ext uri="{FF2B5EF4-FFF2-40B4-BE49-F238E27FC236}">
                <a16:creationId xmlns:a16="http://schemas.microsoft.com/office/drawing/2014/main" id="{8256CAFD-9939-89CD-94FA-493BBE317BAC}"/>
              </a:ext>
            </a:extLst>
          </p:cNvPr>
          <p:cNvPicPr>
            <a:picLocks noChangeAspect="1"/>
          </p:cNvPicPr>
          <p:nvPr/>
        </p:nvPicPr>
        <p:blipFill>
          <a:blip r:embed="rId2"/>
          <a:stretch>
            <a:fillRect/>
          </a:stretch>
        </p:blipFill>
        <p:spPr>
          <a:xfrm>
            <a:off x="8390817" y="3431979"/>
            <a:ext cx="234452" cy="208402"/>
          </a:xfrm>
          <a:prstGeom prst="rect">
            <a:avLst/>
          </a:prstGeom>
        </p:spPr>
      </p:pic>
      <p:sp>
        <p:nvSpPr>
          <p:cNvPr id="9" name="Oval 8">
            <a:extLst>
              <a:ext uri="{FF2B5EF4-FFF2-40B4-BE49-F238E27FC236}">
                <a16:creationId xmlns:a16="http://schemas.microsoft.com/office/drawing/2014/main" id="{0ECAED06-6F6F-E9F4-82A4-8AFB9F86AEAE}"/>
              </a:ext>
            </a:extLst>
          </p:cNvPr>
          <p:cNvSpPr/>
          <p:nvPr/>
        </p:nvSpPr>
        <p:spPr>
          <a:xfrm>
            <a:off x="1688337" y="269742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D2C5D78-5340-4D84-D05A-B3DEAB0A8F5E}"/>
              </a:ext>
            </a:extLst>
          </p:cNvPr>
          <p:cNvSpPr/>
          <p:nvPr/>
        </p:nvSpPr>
        <p:spPr>
          <a:xfrm>
            <a:off x="1208811" y="1716326"/>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66DA3B18-880D-43E8-4BAC-CDBBDF1EB74A}"/>
              </a:ext>
            </a:extLst>
          </p:cNvPr>
          <p:cNvSpPr/>
          <p:nvPr/>
        </p:nvSpPr>
        <p:spPr>
          <a:xfrm>
            <a:off x="2505100" y="3601418"/>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5845B2A7-D49E-D80A-94C2-F448643BA474}"/>
              </a:ext>
            </a:extLst>
          </p:cNvPr>
          <p:cNvSpPr/>
          <p:nvPr/>
        </p:nvSpPr>
        <p:spPr>
          <a:xfrm>
            <a:off x="1164054" y="1913098"/>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CE623CE-A5FF-FE3A-61EF-56710E9FBED9}"/>
              </a:ext>
            </a:extLst>
          </p:cNvPr>
          <p:cNvSpPr/>
          <p:nvPr/>
        </p:nvSpPr>
        <p:spPr>
          <a:xfrm>
            <a:off x="1946027" y="266159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EA6EE04B-67A9-F931-A0FD-CD7AD33977A1}"/>
              </a:ext>
            </a:extLst>
          </p:cNvPr>
          <p:cNvSpPr/>
          <p:nvPr/>
        </p:nvSpPr>
        <p:spPr>
          <a:xfrm>
            <a:off x="1095872" y="1780022"/>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E10ED5D-6795-BA87-110E-BCFD1B4F014D}"/>
              </a:ext>
            </a:extLst>
          </p:cNvPr>
          <p:cNvSpPr/>
          <p:nvPr/>
        </p:nvSpPr>
        <p:spPr>
          <a:xfrm>
            <a:off x="2374566" y="352782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3947A44A-43E1-9AE3-2AB6-6F6AE1CF93E0}"/>
              </a:ext>
            </a:extLst>
          </p:cNvPr>
          <p:cNvSpPr/>
          <p:nvPr/>
        </p:nvSpPr>
        <p:spPr>
          <a:xfrm>
            <a:off x="1318634" y="1800255"/>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3D2C05B8-AFB4-EC6F-1422-0B3D54AA43B8}"/>
              </a:ext>
            </a:extLst>
          </p:cNvPr>
          <p:cNvSpPr/>
          <p:nvPr/>
        </p:nvSpPr>
        <p:spPr>
          <a:xfrm>
            <a:off x="1821030" y="2643408"/>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051EE99-35AD-FCB6-B52A-8A463F49ED68}"/>
              </a:ext>
            </a:extLst>
          </p:cNvPr>
          <p:cNvSpPr/>
          <p:nvPr/>
        </p:nvSpPr>
        <p:spPr>
          <a:xfrm>
            <a:off x="1793036" y="285993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FA57605-4666-0144-04B9-13B272031065}"/>
              </a:ext>
            </a:extLst>
          </p:cNvPr>
          <p:cNvSpPr/>
          <p:nvPr/>
        </p:nvSpPr>
        <p:spPr>
          <a:xfrm>
            <a:off x="2311788" y="365606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E281E26-1A34-78AC-4C88-E353B284EA60}"/>
              </a:ext>
            </a:extLst>
          </p:cNvPr>
          <p:cNvSpPr/>
          <p:nvPr/>
        </p:nvSpPr>
        <p:spPr>
          <a:xfrm rot="10329846">
            <a:off x="2614008" y="3917015"/>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AD2FC42-6C9D-560D-7447-E080C3581CD0}"/>
              </a:ext>
            </a:extLst>
          </p:cNvPr>
          <p:cNvSpPr/>
          <p:nvPr/>
        </p:nvSpPr>
        <p:spPr>
          <a:xfrm rot="10329846">
            <a:off x="1639649" y="235854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DE26E431-D09F-2269-BC5E-00A4400CD0C6}"/>
              </a:ext>
            </a:extLst>
          </p:cNvPr>
          <p:cNvSpPr/>
          <p:nvPr/>
        </p:nvSpPr>
        <p:spPr>
          <a:xfrm rot="10329846">
            <a:off x="1464347" y="239719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A8EF81C3-BF50-3F2E-EB1A-8BFAF69AA15F}"/>
              </a:ext>
            </a:extLst>
          </p:cNvPr>
          <p:cNvSpPr/>
          <p:nvPr/>
        </p:nvSpPr>
        <p:spPr>
          <a:xfrm rot="10329846">
            <a:off x="2035635" y="313716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EDFAF951-F903-5BED-A87E-E241EDA98E35}"/>
              </a:ext>
            </a:extLst>
          </p:cNvPr>
          <p:cNvSpPr/>
          <p:nvPr/>
        </p:nvSpPr>
        <p:spPr>
          <a:xfrm rot="10329846">
            <a:off x="1664936" y="222390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68AAAD84-C213-601F-C4CD-F58E2E3F614C}"/>
              </a:ext>
            </a:extLst>
          </p:cNvPr>
          <p:cNvSpPr/>
          <p:nvPr/>
        </p:nvSpPr>
        <p:spPr>
          <a:xfrm rot="13328589">
            <a:off x="2769042" y="391669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5A2898B8-7966-63C6-C9F9-751D28B9E718}"/>
              </a:ext>
            </a:extLst>
          </p:cNvPr>
          <p:cNvSpPr/>
          <p:nvPr/>
        </p:nvSpPr>
        <p:spPr>
          <a:xfrm rot="10329846">
            <a:off x="2124983" y="325679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C5D16839-4793-6948-73D5-6732D37512F9}"/>
              </a:ext>
            </a:extLst>
          </p:cNvPr>
          <p:cNvSpPr/>
          <p:nvPr/>
        </p:nvSpPr>
        <p:spPr>
          <a:xfrm rot="10329846">
            <a:off x="2195946" y="305634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7470923-6625-94E6-DEA0-2F86CDAA02ED}"/>
              </a:ext>
            </a:extLst>
          </p:cNvPr>
          <p:cNvSpPr/>
          <p:nvPr/>
        </p:nvSpPr>
        <p:spPr>
          <a:xfrm rot="10329846">
            <a:off x="2698552" y="412608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0757C7EE-F30D-418D-94A1-18BFF3D7D4C4}"/>
              </a:ext>
            </a:extLst>
          </p:cNvPr>
          <p:cNvSpPr/>
          <p:nvPr/>
        </p:nvSpPr>
        <p:spPr>
          <a:xfrm rot="10329846">
            <a:off x="1431513" y="220069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Grafik 29">
            <a:extLst>
              <a:ext uri="{FF2B5EF4-FFF2-40B4-BE49-F238E27FC236}">
                <a16:creationId xmlns:a16="http://schemas.microsoft.com/office/drawing/2014/main" id="{EDBBD942-7771-50A5-001D-2BB93FB39BD5}"/>
              </a:ext>
            </a:extLst>
          </p:cNvPr>
          <p:cNvPicPr>
            <a:picLocks noChangeAspect="1"/>
          </p:cNvPicPr>
          <p:nvPr/>
        </p:nvPicPr>
        <p:blipFill>
          <a:blip r:embed="rId3"/>
          <a:stretch>
            <a:fillRect/>
          </a:stretch>
        </p:blipFill>
        <p:spPr>
          <a:xfrm>
            <a:off x="2038422" y="2163141"/>
            <a:ext cx="297128" cy="282634"/>
          </a:xfrm>
          <a:prstGeom prst="rect">
            <a:avLst/>
          </a:prstGeom>
        </p:spPr>
      </p:pic>
      <p:pic>
        <p:nvPicPr>
          <p:cNvPr id="31" name="Grafik 30">
            <a:extLst>
              <a:ext uri="{FF2B5EF4-FFF2-40B4-BE49-F238E27FC236}">
                <a16:creationId xmlns:a16="http://schemas.microsoft.com/office/drawing/2014/main" id="{7BBC771D-D211-FBAF-B7DD-32DAB990AAFB}"/>
              </a:ext>
            </a:extLst>
          </p:cNvPr>
          <p:cNvPicPr>
            <a:picLocks noChangeAspect="1"/>
          </p:cNvPicPr>
          <p:nvPr/>
        </p:nvPicPr>
        <p:blipFill>
          <a:blip r:embed="rId4"/>
          <a:stretch>
            <a:fillRect/>
          </a:stretch>
        </p:blipFill>
        <p:spPr>
          <a:xfrm>
            <a:off x="1770016" y="1675216"/>
            <a:ext cx="304375" cy="224658"/>
          </a:xfrm>
          <a:prstGeom prst="rect">
            <a:avLst/>
          </a:prstGeom>
        </p:spPr>
      </p:pic>
      <p:sp>
        <p:nvSpPr>
          <p:cNvPr id="32" name="Nach rechts gekrümmter Pfeil 31">
            <a:extLst>
              <a:ext uri="{FF2B5EF4-FFF2-40B4-BE49-F238E27FC236}">
                <a16:creationId xmlns:a16="http://schemas.microsoft.com/office/drawing/2014/main" id="{9C0577A1-BDE8-28BF-24EB-F97C77E72B56}"/>
              </a:ext>
            </a:extLst>
          </p:cNvPr>
          <p:cNvSpPr/>
          <p:nvPr/>
        </p:nvSpPr>
        <p:spPr>
          <a:xfrm rot="13814059">
            <a:off x="3425095" y="3527046"/>
            <a:ext cx="484151" cy="1216152"/>
          </a:xfrm>
          <a:prstGeom prst="curved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33" name="Nach rechts gekrümmter Pfeil 32">
            <a:extLst>
              <a:ext uri="{FF2B5EF4-FFF2-40B4-BE49-F238E27FC236}">
                <a16:creationId xmlns:a16="http://schemas.microsoft.com/office/drawing/2014/main" id="{D51F21C9-F677-DD85-2C67-0F626FD75827}"/>
              </a:ext>
            </a:extLst>
          </p:cNvPr>
          <p:cNvSpPr/>
          <p:nvPr/>
        </p:nvSpPr>
        <p:spPr>
          <a:xfrm rot="2843044">
            <a:off x="348453" y="1254923"/>
            <a:ext cx="484151" cy="1216152"/>
          </a:xfrm>
          <a:prstGeom prst="curved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34" name="Oval 33">
            <a:extLst>
              <a:ext uri="{FF2B5EF4-FFF2-40B4-BE49-F238E27FC236}">
                <a16:creationId xmlns:a16="http://schemas.microsoft.com/office/drawing/2014/main" id="{57BA21B7-394B-6387-2680-045E0608D8A9}"/>
              </a:ext>
            </a:extLst>
          </p:cNvPr>
          <p:cNvSpPr/>
          <p:nvPr/>
        </p:nvSpPr>
        <p:spPr>
          <a:xfrm>
            <a:off x="5953825" y="314265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C377D9BC-5236-A6A6-8E2C-C794626495F4}"/>
              </a:ext>
            </a:extLst>
          </p:cNvPr>
          <p:cNvSpPr/>
          <p:nvPr/>
        </p:nvSpPr>
        <p:spPr>
          <a:xfrm>
            <a:off x="4601671" y="308100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5804661D-696E-6BB8-7923-086820A7A54D}"/>
              </a:ext>
            </a:extLst>
          </p:cNvPr>
          <p:cNvSpPr/>
          <p:nvPr/>
        </p:nvSpPr>
        <p:spPr>
          <a:xfrm>
            <a:off x="7553148" y="321771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D52B6C6A-4EB2-9B4A-2EE3-17C4DDC31FA4}"/>
              </a:ext>
            </a:extLst>
          </p:cNvPr>
          <p:cNvSpPr/>
          <p:nvPr/>
        </p:nvSpPr>
        <p:spPr>
          <a:xfrm>
            <a:off x="4556914" y="3277776"/>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5BE5E8C5-8218-31DE-BB91-1B28E07933A8}"/>
              </a:ext>
            </a:extLst>
          </p:cNvPr>
          <p:cNvSpPr/>
          <p:nvPr/>
        </p:nvSpPr>
        <p:spPr>
          <a:xfrm>
            <a:off x="6211515" y="310682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C6EDEF58-1942-8A5D-D0BC-8841CB77F207}"/>
              </a:ext>
            </a:extLst>
          </p:cNvPr>
          <p:cNvSpPr/>
          <p:nvPr/>
        </p:nvSpPr>
        <p:spPr>
          <a:xfrm>
            <a:off x="4488732" y="314470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794F84FC-C742-927A-AD00-DB97EDA17EE9}"/>
              </a:ext>
            </a:extLst>
          </p:cNvPr>
          <p:cNvSpPr/>
          <p:nvPr/>
        </p:nvSpPr>
        <p:spPr>
          <a:xfrm>
            <a:off x="7422614" y="3144115"/>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F4DB2840-AC7B-2F6D-CB16-2C2C245C2C3D}"/>
              </a:ext>
            </a:extLst>
          </p:cNvPr>
          <p:cNvSpPr/>
          <p:nvPr/>
        </p:nvSpPr>
        <p:spPr>
          <a:xfrm>
            <a:off x="4711494" y="316493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3F47383-DDA1-B68F-A5BA-551BE355F53C}"/>
              </a:ext>
            </a:extLst>
          </p:cNvPr>
          <p:cNvSpPr/>
          <p:nvPr/>
        </p:nvSpPr>
        <p:spPr>
          <a:xfrm>
            <a:off x="6086518" y="3088642"/>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CBA7855E-D329-D071-6305-2685F540CF62}"/>
              </a:ext>
            </a:extLst>
          </p:cNvPr>
          <p:cNvSpPr/>
          <p:nvPr/>
        </p:nvSpPr>
        <p:spPr>
          <a:xfrm>
            <a:off x="6058524" y="330516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9EB0D02D-9CDD-CF22-0D5C-816288D2FCE6}"/>
              </a:ext>
            </a:extLst>
          </p:cNvPr>
          <p:cNvSpPr/>
          <p:nvPr/>
        </p:nvSpPr>
        <p:spPr>
          <a:xfrm>
            <a:off x="7359836" y="3272356"/>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FAA48730-8939-965D-98E0-A93D78A1C21F}"/>
              </a:ext>
            </a:extLst>
          </p:cNvPr>
          <p:cNvSpPr/>
          <p:nvPr/>
        </p:nvSpPr>
        <p:spPr>
          <a:xfrm rot="10329846">
            <a:off x="7936864" y="311460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AEE7EB92-3177-2F90-5CEB-AF50A01207CC}"/>
              </a:ext>
            </a:extLst>
          </p:cNvPr>
          <p:cNvSpPr/>
          <p:nvPr/>
        </p:nvSpPr>
        <p:spPr>
          <a:xfrm rot="10329846">
            <a:off x="5421041" y="3254811"/>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5B3F48DB-11E4-3434-36EB-8D11908D8B96}"/>
              </a:ext>
            </a:extLst>
          </p:cNvPr>
          <p:cNvSpPr/>
          <p:nvPr/>
        </p:nvSpPr>
        <p:spPr>
          <a:xfrm rot="10329846">
            <a:off x="5245739" y="3293460"/>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B10F75F8-4B10-9E41-FE90-90E2D0FD7998}"/>
              </a:ext>
            </a:extLst>
          </p:cNvPr>
          <p:cNvSpPr/>
          <p:nvPr/>
        </p:nvSpPr>
        <p:spPr>
          <a:xfrm rot="10329846">
            <a:off x="6734145" y="318431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65454642-AE77-744B-8EA4-64641F17F524}"/>
              </a:ext>
            </a:extLst>
          </p:cNvPr>
          <p:cNvSpPr/>
          <p:nvPr/>
        </p:nvSpPr>
        <p:spPr>
          <a:xfrm rot="10329846">
            <a:off x="5446328" y="312017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EAD4CC60-C853-87EC-67BC-30552084113E}"/>
              </a:ext>
            </a:extLst>
          </p:cNvPr>
          <p:cNvSpPr/>
          <p:nvPr/>
        </p:nvSpPr>
        <p:spPr>
          <a:xfrm rot="13328589">
            <a:off x="8091898" y="3114290"/>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41347474-72CD-D3BF-A08B-1FD58EB7574D}"/>
              </a:ext>
            </a:extLst>
          </p:cNvPr>
          <p:cNvSpPr/>
          <p:nvPr/>
        </p:nvSpPr>
        <p:spPr>
          <a:xfrm rot="10329846">
            <a:off x="6823493" y="330394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F3F36CD0-54CC-E7EE-6CA2-9C65F3C423A1}"/>
              </a:ext>
            </a:extLst>
          </p:cNvPr>
          <p:cNvSpPr/>
          <p:nvPr/>
        </p:nvSpPr>
        <p:spPr>
          <a:xfrm rot="10329846">
            <a:off x="6894456" y="310349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957697FE-1959-3985-7371-A521AA3BFFF1}"/>
              </a:ext>
            </a:extLst>
          </p:cNvPr>
          <p:cNvSpPr/>
          <p:nvPr/>
        </p:nvSpPr>
        <p:spPr>
          <a:xfrm rot="10329846">
            <a:off x="8021408" y="332367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843CE5DB-146C-2540-913B-F8F97C72C41C}"/>
              </a:ext>
            </a:extLst>
          </p:cNvPr>
          <p:cNvSpPr/>
          <p:nvPr/>
        </p:nvSpPr>
        <p:spPr>
          <a:xfrm rot="10329846">
            <a:off x="5212905" y="309696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9" name="Grafik 58" descr="Ein Bild, das Text, Screenshot, Schrift, Reihe enthält.&#10;&#10;Automatisch generierte Beschreibung">
            <a:extLst>
              <a:ext uri="{FF2B5EF4-FFF2-40B4-BE49-F238E27FC236}">
                <a16:creationId xmlns:a16="http://schemas.microsoft.com/office/drawing/2014/main" id="{2A97F3B4-4278-1964-DF07-6F7165543896}"/>
              </a:ext>
            </a:extLst>
          </p:cNvPr>
          <p:cNvPicPr>
            <a:picLocks noChangeAspect="1"/>
          </p:cNvPicPr>
          <p:nvPr/>
        </p:nvPicPr>
        <p:blipFill>
          <a:blip r:embed="rId5"/>
          <a:stretch>
            <a:fillRect/>
          </a:stretch>
        </p:blipFill>
        <p:spPr>
          <a:xfrm>
            <a:off x="7565136" y="72823"/>
            <a:ext cx="1530251" cy="2090258"/>
          </a:xfrm>
          <a:prstGeom prst="rect">
            <a:avLst/>
          </a:prstGeom>
        </p:spPr>
      </p:pic>
      <p:pic>
        <p:nvPicPr>
          <p:cNvPr id="60" name="Grafik 59">
            <a:extLst>
              <a:ext uri="{FF2B5EF4-FFF2-40B4-BE49-F238E27FC236}">
                <a16:creationId xmlns:a16="http://schemas.microsoft.com/office/drawing/2014/main" id="{FE596005-F57E-0D70-5768-13633E2AAE8A}"/>
              </a:ext>
            </a:extLst>
          </p:cNvPr>
          <p:cNvPicPr>
            <a:picLocks noChangeAspect="1"/>
          </p:cNvPicPr>
          <p:nvPr/>
        </p:nvPicPr>
        <p:blipFill>
          <a:blip r:embed="rId6"/>
          <a:stretch>
            <a:fillRect/>
          </a:stretch>
        </p:blipFill>
        <p:spPr>
          <a:xfrm>
            <a:off x="508663" y="1764507"/>
            <a:ext cx="494954" cy="234452"/>
          </a:xfrm>
          <a:prstGeom prst="rect">
            <a:avLst/>
          </a:prstGeom>
        </p:spPr>
      </p:pic>
    </p:spTree>
    <p:extLst>
      <p:ext uri="{BB962C8B-B14F-4D97-AF65-F5344CB8AC3E}">
        <p14:creationId xmlns:p14="http://schemas.microsoft.com/office/powerpoint/2010/main" val="2903624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216E8F-363B-5647-8557-3D833AD8AABB}"/>
              </a:ext>
            </a:extLst>
          </p:cNvPr>
          <p:cNvSpPr>
            <a:spLocks noGrp="1"/>
          </p:cNvSpPr>
          <p:nvPr>
            <p:ph type="title"/>
          </p:nvPr>
        </p:nvSpPr>
        <p:spPr>
          <a:xfrm>
            <a:off x="0" y="0"/>
            <a:ext cx="8226854" cy="705332"/>
          </a:xfrm>
        </p:spPr>
        <p:txBody>
          <a:bodyPr>
            <a:normAutofit/>
          </a:bodyPr>
          <a:lstStyle/>
          <a:p>
            <a:pPr algn="ctr"/>
            <a:r>
              <a:rPr lang="en-US" dirty="0"/>
              <a:t>Charge separation</a:t>
            </a:r>
          </a:p>
        </p:txBody>
      </p:sp>
      <p:sp>
        <p:nvSpPr>
          <p:cNvPr id="5" name="Foliennummernplatzhalter 4">
            <a:extLst>
              <a:ext uri="{FF2B5EF4-FFF2-40B4-BE49-F238E27FC236}">
                <a16:creationId xmlns:a16="http://schemas.microsoft.com/office/drawing/2014/main" id="{DB41B5F7-CC40-D247-8F22-2736198ECC1D}"/>
              </a:ext>
            </a:extLst>
          </p:cNvPr>
          <p:cNvSpPr>
            <a:spLocks noGrp="1"/>
          </p:cNvSpPr>
          <p:nvPr>
            <p:ph type="sldNum" sz="quarter" idx="4"/>
          </p:nvPr>
        </p:nvSpPr>
        <p:spPr/>
        <p:txBody>
          <a:bodyPr/>
          <a:lstStyle/>
          <a:p>
            <a:fld id="{17918391-D411-FE40-AAD7-861AE5233E0E}" type="slidenum">
              <a:rPr lang="en-US" smtClean="0"/>
              <a:pPr/>
              <a:t>16</a:t>
            </a:fld>
            <a:endParaRPr lang="en-US" dirty="0"/>
          </a:p>
        </p:txBody>
      </p:sp>
      <p:cxnSp>
        <p:nvCxnSpPr>
          <p:cNvPr id="13" name="Gerade Verbindung mit Pfeil 12">
            <a:extLst>
              <a:ext uri="{FF2B5EF4-FFF2-40B4-BE49-F238E27FC236}">
                <a16:creationId xmlns:a16="http://schemas.microsoft.com/office/drawing/2014/main" id="{0581999F-A668-E049-AF45-FA608FFAFF57}"/>
              </a:ext>
            </a:extLst>
          </p:cNvPr>
          <p:cNvCxnSpPr>
            <a:cxnSpLocks/>
          </p:cNvCxnSpPr>
          <p:nvPr/>
        </p:nvCxnSpPr>
        <p:spPr>
          <a:xfrm>
            <a:off x="598193" y="2702947"/>
            <a:ext cx="4700920" cy="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97" name="Oval 96">
            <a:extLst>
              <a:ext uri="{FF2B5EF4-FFF2-40B4-BE49-F238E27FC236}">
                <a16:creationId xmlns:a16="http://schemas.microsoft.com/office/drawing/2014/main" id="{B7F6BCC9-6D32-DC45-B205-120EC370B3CE}"/>
              </a:ext>
            </a:extLst>
          </p:cNvPr>
          <p:cNvSpPr/>
          <p:nvPr/>
        </p:nvSpPr>
        <p:spPr>
          <a:xfrm>
            <a:off x="2215686" y="253935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960EF9EE-34E5-5B46-9E5D-B6C012A850AF}"/>
              </a:ext>
            </a:extLst>
          </p:cNvPr>
          <p:cNvSpPr/>
          <p:nvPr/>
        </p:nvSpPr>
        <p:spPr>
          <a:xfrm>
            <a:off x="863532" y="247770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E6B1A28A-BCDF-104F-9344-DFE85A0EFAF8}"/>
              </a:ext>
            </a:extLst>
          </p:cNvPr>
          <p:cNvSpPr/>
          <p:nvPr/>
        </p:nvSpPr>
        <p:spPr>
          <a:xfrm>
            <a:off x="3815009" y="261441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B9494C8D-C538-4746-BD02-FF9CEE34F8BE}"/>
              </a:ext>
            </a:extLst>
          </p:cNvPr>
          <p:cNvSpPr/>
          <p:nvPr/>
        </p:nvSpPr>
        <p:spPr>
          <a:xfrm>
            <a:off x="818775" y="267447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6A32862F-E92C-C540-B9CB-271FFC4BAFF8}"/>
              </a:ext>
            </a:extLst>
          </p:cNvPr>
          <p:cNvSpPr/>
          <p:nvPr/>
        </p:nvSpPr>
        <p:spPr>
          <a:xfrm>
            <a:off x="2473376" y="250352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9FB83FC1-07CF-9D4B-96F7-66451B604A6F}"/>
              </a:ext>
            </a:extLst>
          </p:cNvPr>
          <p:cNvSpPr/>
          <p:nvPr/>
        </p:nvSpPr>
        <p:spPr>
          <a:xfrm>
            <a:off x="750593" y="2541397"/>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E7EFCB2E-D05A-9E43-AD07-DEDA425B1856}"/>
              </a:ext>
            </a:extLst>
          </p:cNvPr>
          <p:cNvSpPr/>
          <p:nvPr/>
        </p:nvSpPr>
        <p:spPr>
          <a:xfrm>
            <a:off x="3684475" y="2540812"/>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4CFBF787-0623-5D47-87FB-DE85DF3CBB7D}"/>
              </a:ext>
            </a:extLst>
          </p:cNvPr>
          <p:cNvSpPr/>
          <p:nvPr/>
        </p:nvSpPr>
        <p:spPr>
          <a:xfrm>
            <a:off x="973355" y="256163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Oval 104">
            <a:extLst>
              <a:ext uri="{FF2B5EF4-FFF2-40B4-BE49-F238E27FC236}">
                <a16:creationId xmlns:a16="http://schemas.microsoft.com/office/drawing/2014/main" id="{88808AA8-7132-6244-9586-0233AAA23FB2}"/>
              </a:ext>
            </a:extLst>
          </p:cNvPr>
          <p:cNvSpPr/>
          <p:nvPr/>
        </p:nvSpPr>
        <p:spPr>
          <a:xfrm>
            <a:off x="2348379" y="248533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9DE81143-F0C7-7A4A-B824-6C25F37C1DE2}"/>
              </a:ext>
            </a:extLst>
          </p:cNvPr>
          <p:cNvSpPr/>
          <p:nvPr/>
        </p:nvSpPr>
        <p:spPr>
          <a:xfrm>
            <a:off x="2320385" y="2701861"/>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3FB5B8B8-26B4-D84C-8B85-05DA208C3DB7}"/>
              </a:ext>
            </a:extLst>
          </p:cNvPr>
          <p:cNvSpPr/>
          <p:nvPr/>
        </p:nvSpPr>
        <p:spPr>
          <a:xfrm>
            <a:off x="3621697" y="266905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363904F5-5D77-644F-8FC5-0C6326E8C250}"/>
              </a:ext>
            </a:extLst>
          </p:cNvPr>
          <p:cNvSpPr/>
          <p:nvPr/>
        </p:nvSpPr>
        <p:spPr>
          <a:xfrm rot="10329846">
            <a:off x="4198725" y="2511306"/>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9" name="Oval 108">
            <a:extLst>
              <a:ext uri="{FF2B5EF4-FFF2-40B4-BE49-F238E27FC236}">
                <a16:creationId xmlns:a16="http://schemas.microsoft.com/office/drawing/2014/main" id="{3B8CDE27-A267-E64A-87DC-A4CB781E76F1}"/>
              </a:ext>
            </a:extLst>
          </p:cNvPr>
          <p:cNvSpPr/>
          <p:nvPr/>
        </p:nvSpPr>
        <p:spPr>
          <a:xfrm rot="10329846">
            <a:off x="1682902" y="2651508"/>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C817E830-DE49-714B-AD44-2AF1740C69A0}"/>
              </a:ext>
            </a:extLst>
          </p:cNvPr>
          <p:cNvSpPr/>
          <p:nvPr/>
        </p:nvSpPr>
        <p:spPr>
          <a:xfrm rot="10329846">
            <a:off x="1507600" y="269015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1" name="Oval 110">
            <a:extLst>
              <a:ext uri="{FF2B5EF4-FFF2-40B4-BE49-F238E27FC236}">
                <a16:creationId xmlns:a16="http://schemas.microsoft.com/office/drawing/2014/main" id="{A9EED5FE-F7AA-914B-AEB4-E19447D3EA5F}"/>
              </a:ext>
            </a:extLst>
          </p:cNvPr>
          <p:cNvSpPr/>
          <p:nvPr/>
        </p:nvSpPr>
        <p:spPr>
          <a:xfrm rot="10329846">
            <a:off x="2996006" y="2581015"/>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05CB3EC6-FD5F-1749-80EB-D3AE112FABDA}"/>
              </a:ext>
            </a:extLst>
          </p:cNvPr>
          <p:cNvSpPr/>
          <p:nvPr/>
        </p:nvSpPr>
        <p:spPr>
          <a:xfrm rot="10329846">
            <a:off x="1708189" y="2516871"/>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Oval 112">
            <a:extLst>
              <a:ext uri="{FF2B5EF4-FFF2-40B4-BE49-F238E27FC236}">
                <a16:creationId xmlns:a16="http://schemas.microsoft.com/office/drawing/2014/main" id="{DF372575-C5F3-F340-BFD6-27300BF5A4A5}"/>
              </a:ext>
            </a:extLst>
          </p:cNvPr>
          <p:cNvSpPr/>
          <p:nvPr/>
        </p:nvSpPr>
        <p:spPr>
          <a:xfrm rot="13328589">
            <a:off x="4353759" y="251098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4" name="Oval 113">
            <a:extLst>
              <a:ext uri="{FF2B5EF4-FFF2-40B4-BE49-F238E27FC236}">
                <a16:creationId xmlns:a16="http://schemas.microsoft.com/office/drawing/2014/main" id="{B56BBF1E-28CF-0444-8806-0E125501A8E5}"/>
              </a:ext>
            </a:extLst>
          </p:cNvPr>
          <p:cNvSpPr/>
          <p:nvPr/>
        </p:nvSpPr>
        <p:spPr>
          <a:xfrm rot="10329846">
            <a:off x="3085354" y="270064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5" name="Oval 114">
            <a:extLst>
              <a:ext uri="{FF2B5EF4-FFF2-40B4-BE49-F238E27FC236}">
                <a16:creationId xmlns:a16="http://schemas.microsoft.com/office/drawing/2014/main" id="{4E350FBC-A8A6-6A4A-80F2-D7270BDD88FA}"/>
              </a:ext>
            </a:extLst>
          </p:cNvPr>
          <p:cNvSpPr/>
          <p:nvPr/>
        </p:nvSpPr>
        <p:spPr>
          <a:xfrm rot="10329846">
            <a:off x="3156317" y="250019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33CD2937-FF7E-2B4A-A390-E17D844717B9}"/>
              </a:ext>
            </a:extLst>
          </p:cNvPr>
          <p:cNvSpPr/>
          <p:nvPr/>
        </p:nvSpPr>
        <p:spPr>
          <a:xfrm rot="10329846">
            <a:off x="4283269" y="272037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7" name="Oval 116">
            <a:extLst>
              <a:ext uri="{FF2B5EF4-FFF2-40B4-BE49-F238E27FC236}">
                <a16:creationId xmlns:a16="http://schemas.microsoft.com/office/drawing/2014/main" id="{97E9E16E-1F1B-D948-9DB5-28CC454C4E01}"/>
              </a:ext>
            </a:extLst>
          </p:cNvPr>
          <p:cNvSpPr/>
          <p:nvPr/>
        </p:nvSpPr>
        <p:spPr>
          <a:xfrm rot="10329846">
            <a:off x="1474766" y="249366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3" name="Gerade Verbindung mit Pfeil 62">
            <a:extLst>
              <a:ext uri="{FF2B5EF4-FFF2-40B4-BE49-F238E27FC236}">
                <a16:creationId xmlns:a16="http://schemas.microsoft.com/office/drawing/2014/main" id="{39D29A7C-0EA4-C04F-86F0-AED33B65013C}"/>
              </a:ext>
            </a:extLst>
          </p:cNvPr>
          <p:cNvCxnSpPr>
            <a:cxnSpLocks/>
          </p:cNvCxnSpPr>
          <p:nvPr/>
        </p:nvCxnSpPr>
        <p:spPr>
          <a:xfrm>
            <a:off x="5299113" y="2701860"/>
            <a:ext cx="1060026" cy="1001635"/>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4" name="Gerade Verbindung mit Pfeil 63">
            <a:extLst>
              <a:ext uri="{FF2B5EF4-FFF2-40B4-BE49-F238E27FC236}">
                <a16:creationId xmlns:a16="http://schemas.microsoft.com/office/drawing/2014/main" id="{13DBCC65-279C-464D-A47B-7E47BBB831C3}"/>
              </a:ext>
            </a:extLst>
          </p:cNvPr>
          <p:cNvCxnSpPr>
            <a:cxnSpLocks/>
          </p:cNvCxnSpPr>
          <p:nvPr/>
        </p:nvCxnSpPr>
        <p:spPr>
          <a:xfrm flipV="1">
            <a:off x="5277247" y="1603598"/>
            <a:ext cx="1126455" cy="1118733"/>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5" name="Gerade Verbindung mit Pfeil 64">
            <a:extLst>
              <a:ext uri="{FF2B5EF4-FFF2-40B4-BE49-F238E27FC236}">
                <a16:creationId xmlns:a16="http://schemas.microsoft.com/office/drawing/2014/main" id="{115ADEA1-0566-2441-B042-6583B5ACFD9E}"/>
              </a:ext>
            </a:extLst>
          </p:cNvPr>
          <p:cNvCxnSpPr>
            <a:cxnSpLocks/>
          </p:cNvCxnSpPr>
          <p:nvPr/>
        </p:nvCxnSpPr>
        <p:spPr>
          <a:xfrm>
            <a:off x="6392022" y="1621880"/>
            <a:ext cx="1845849" cy="1520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0" name="Gerade Verbindung mit Pfeil 69">
            <a:extLst>
              <a:ext uri="{FF2B5EF4-FFF2-40B4-BE49-F238E27FC236}">
                <a16:creationId xmlns:a16="http://schemas.microsoft.com/office/drawing/2014/main" id="{2555ADA2-E7E3-8B46-8809-E8C8186C738D}"/>
              </a:ext>
            </a:extLst>
          </p:cNvPr>
          <p:cNvCxnSpPr>
            <a:cxnSpLocks/>
          </p:cNvCxnSpPr>
          <p:nvPr/>
        </p:nvCxnSpPr>
        <p:spPr>
          <a:xfrm>
            <a:off x="6370156" y="3688295"/>
            <a:ext cx="1845849" cy="15200"/>
          </a:xfrm>
          <a:prstGeom prst="straightConnector1">
            <a:avLst/>
          </a:prstGeom>
          <a:ln>
            <a:solidFill>
              <a:schemeClr val="accent1">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71" name="Oval 70">
            <a:extLst>
              <a:ext uri="{FF2B5EF4-FFF2-40B4-BE49-F238E27FC236}">
                <a16:creationId xmlns:a16="http://schemas.microsoft.com/office/drawing/2014/main" id="{205C9877-C615-9E48-B842-469A7778DD81}"/>
              </a:ext>
            </a:extLst>
          </p:cNvPr>
          <p:cNvSpPr/>
          <p:nvPr/>
        </p:nvSpPr>
        <p:spPr>
          <a:xfrm>
            <a:off x="5562490" y="212623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A23B74E0-45A9-F04F-8BB0-2747339565E1}"/>
              </a:ext>
            </a:extLst>
          </p:cNvPr>
          <p:cNvSpPr/>
          <p:nvPr/>
        </p:nvSpPr>
        <p:spPr>
          <a:xfrm>
            <a:off x="5517733" y="2323002"/>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24330BDE-8490-E448-B452-21BD85FDF2BE}"/>
              </a:ext>
            </a:extLst>
          </p:cNvPr>
          <p:cNvSpPr/>
          <p:nvPr/>
        </p:nvSpPr>
        <p:spPr>
          <a:xfrm>
            <a:off x="5449551" y="2189926"/>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1DF1055B-F264-EE45-90F4-FE61D56BD7CD}"/>
              </a:ext>
            </a:extLst>
          </p:cNvPr>
          <p:cNvSpPr/>
          <p:nvPr/>
        </p:nvSpPr>
        <p:spPr>
          <a:xfrm>
            <a:off x="5672313" y="2210159"/>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12618E6B-3045-1244-9BED-C8E3B27A2E07}"/>
              </a:ext>
            </a:extLst>
          </p:cNvPr>
          <p:cNvSpPr/>
          <p:nvPr/>
        </p:nvSpPr>
        <p:spPr>
          <a:xfrm>
            <a:off x="6157514" y="1393778"/>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5F386C90-9FAF-E74D-B5B8-B7E16F47C6A6}"/>
              </a:ext>
            </a:extLst>
          </p:cNvPr>
          <p:cNvSpPr/>
          <p:nvPr/>
        </p:nvSpPr>
        <p:spPr>
          <a:xfrm>
            <a:off x="6112757" y="159055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577D2F59-EDE0-F14F-8C96-D3C0F510FF3B}"/>
              </a:ext>
            </a:extLst>
          </p:cNvPr>
          <p:cNvSpPr/>
          <p:nvPr/>
        </p:nvSpPr>
        <p:spPr>
          <a:xfrm>
            <a:off x="6044575" y="145747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C6D8E12B-2B74-B347-86AA-3F6EC2904789}"/>
              </a:ext>
            </a:extLst>
          </p:cNvPr>
          <p:cNvSpPr/>
          <p:nvPr/>
        </p:nvSpPr>
        <p:spPr>
          <a:xfrm>
            <a:off x="6267337" y="1477707"/>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D0B67BED-99A6-F240-A13F-3D0A722258B1}"/>
              </a:ext>
            </a:extLst>
          </p:cNvPr>
          <p:cNvSpPr/>
          <p:nvPr/>
        </p:nvSpPr>
        <p:spPr>
          <a:xfrm>
            <a:off x="7185980" y="1351744"/>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F3875D1E-B8AB-104C-BB58-F8C34152773E}"/>
              </a:ext>
            </a:extLst>
          </p:cNvPr>
          <p:cNvSpPr/>
          <p:nvPr/>
        </p:nvSpPr>
        <p:spPr>
          <a:xfrm>
            <a:off x="7141223" y="1548516"/>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1E2655BD-535E-FD44-A28C-D7BDB02F6554}"/>
              </a:ext>
            </a:extLst>
          </p:cNvPr>
          <p:cNvSpPr/>
          <p:nvPr/>
        </p:nvSpPr>
        <p:spPr>
          <a:xfrm>
            <a:off x="7073041" y="1415440"/>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25C2CE3F-3C11-4345-A179-D302FBB404BC}"/>
              </a:ext>
            </a:extLst>
          </p:cNvPr>
          <p:cNvSpPr/>
          <p:nvPr/>
        </p:nvSpPr>
        <p:spPr>
          <a:xfrm>
            <a:off x="7295803" y="1435673"/>
            <a:ext cx="290945" cy="282633"/>
          </a:xfrm>
          <a:prstGeom prst="ellipse">
            <a:avLst/>
          </a:prstGeom>
          <a:solidFill>
            <a:srgbClr val="FF97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07DEB075-F7BC-7946-90E9-F1B1135BACDB}"/>
              </a:ext>
            </a:extLst>
          </p:cNvPr>
          <p:cNvSpPr/>
          <p:nvPr/>
        </p:nvSpPr>
        <p:spPr>
          <a:xfrm rot="10329846">
            <a:off x="5761579" y="3091682"/>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9CE3B3EF-814B-B844-B46D-F4F14938EB43}"/>
              </a:ext>
            </a:extLst>
          </p:cNvPr>
          <p:cNvSpPr/>
          <p:nvPr/>
        </p:nvSpPr>
        <p:spPr>
          <a:xfrm rot="13328589">
            <a:off x="5916613" y="309136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Oval 86">
            <a:extLst>
              <a:ext uri="{FF2B5EF4-FFF2-40B4-BE49-F238E27FC236}">
                <a16:creationId xmlns:a16="http://schemas.microsoft.com/office/drawing/2014/main" id="{A3B0425A-F02D-5A4B-B089-082A1D9C4008}"/>
              </a:ext>
            </a:extLst>
          </p:cNvPr>
          <p:cNvSpPr/>
          <p:nvPr/>
        </p:nvSpPr>
        <p:spPr>
          <a:xfrm rot="10329846">
            <a:off x="5846123" y="3300750"/>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8" name="Oval 87">
            <a:extLst>
              <a:ext uri="{FF2B5EF4-FFF2-40B4-BE49-F238E27FC236}">
                <a16:creationId xmlns:a16="http://schemas.microsoft.com/office/drawing/2014/main" id="{D0DBAE00-13ED-F34C-9060-7A45DC747B71}"/>
              </a:ext>
            </a:extLst>
          </p:cNvPr>
          <p:cNvSpPr/>
          <p:nvPr/>
        </p:nvSpPr>
        <p:spPr>
          <a:xfrm rot="10329846">
            <a:off x="7675612" y="343401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F4530BDB-0A88-BE48-8FB4-474A1830A19F}"/>
              </a:ext>
            </a:extLst>
          </p:cNvPr>
          <p:cNvSpPr/>
          <p:nvPr/>
        </p:nvSpPr>
        <p:spPr>
          <a:xfrm rot="13328589">
            <a:off x="7830646" y="3433700"/>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2A4AE0F1-2F9D-FD4F-83B8-288AE9D6C7A3}"/>
              </a:ext>
            </a:extLst>
          </p:cNvPr>
          <p:cNvSpPr/>
          <p:nvPr/>
        </p:nvSpPr>
        <p:spPr>
          <a:xfrm rot="10329846">
            <a:off x="7760156" y="364308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1" name="Oval 90">
            <a:extLst>
              <a:ext uri="{FF2B5EF4-FFF2-40B4-BE49-F238E27FC236}">
                <a16:creationId xmlns:a16="http://schemas.microsoft.com/office/drawing/2014/main" id="{E739F4A3-D631-EE44-9CBB-BC73B6BCCDC0}"/>
              </a:ext>
            </a:extLst>
          </p:cNvPr>
          <p:cNvSpPr/>
          <p:nvPr/>
        </p:nvSpPr>
        <p:spPr>
          <a:xfrm rot="10329846">
            <a:off x="6764188" y="3617894"/>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6BFBB7DD-EB9D-1948-BDF2-D449DD466D2C}"/>
              </a:ext>
            </a:extLst>
          </p:cNvPr>
          <p:cNvSpPr/>
          <p:nvPr/>
        </p:nvSpPr>
        <p:spPr>
          <a:xfrm rot="10329846">
            <a:off x="6588886" y="3656543"/>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7CABBD5A-E941-1141-AADF-1D516CF138B9}"/>
              </a:ext>
            </a:extLst>
          </p:cNvPr>
          <p:cNvSpPr/>
          <p:nvPr/>
        </p:nvSpPr>
        <p:spPr>
          <a:xfrm rot="10329846">
            <a:off x="6789475" y="3483257"/>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B75A730D-525A-544E-8ED2-5C9D931002AB}"/>
              </a:ext>
            </a:extLst>
          </p:cNvPr>
          <p:cNvSpPr/>
          <p:nvPr/>
        </p:nvSpPr>
        <p:spPr>
          <a:xfrm rot="10329846">
            <a:off x="6556052" y="3460049"/>
            <a:ext cx="290945" cy="282633"/>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feld 17">
            <a:extLst>
              <a:ext uri="{FF2B5EF4-FFF2-40B4-BE49-F238E27FC236}">
                <a16:creationId xmlns:a16="http://schemas.microsoft.com/office/drawing/2014/main" id="{079D2CE8-E4C7-1846-80F2-EF759ECBE1D9}"/>
              </a:ext>
            </a:extLst>
          </p:cNvPr>
          <p:cNvSpPr txBox="1"/>
          <p:nvPr/>
        </p:nvSpPr>
        <p:spPr>
          <a:xfrm>
            <a:off x="1560795" y="1662223"/>
            <a:ext cx="3238387" cy="523220"/>
          </a:xfrm>
          <a:prstGeom prst="rect">
            <a:avLst/>
          </a:prstGeom>
          <a:noFill/>
        </p:spPr>
        <p:txBody>
          <a:bodyPr wrap="none" rtlCol="0">
            <a:spAutoFit/>
          </a:bodyPr>
          <a:lstStyle/>
          <a:p>
            <a:r>
              <a:rPr lang="en-US" sz="2800" dirty="0"/>
              <a:t>42      /      bunches</a:t>
            </a:r>
          </a:p>
        </p:txBody>
      </p:sp>
      <p:sp>
        <p:nvSpPr>
          <p:cNvPr id="95" name="Textfeld 94">
            <a:extLst>
              <a:ext uri="{FF2B5EF4-FFF2-40B4-BE49-F238E27FC236}">
                <a16:creationId xmlns:a16="http://schemas.microsoft.com/office/drawing/2014/main" id="{0E4E74AD-E444-4E44-8C45-05F33215733C}"/>
              </a:ext>
            </a:extLst>
          </p:cNvPr>
          <p:cNvSpPr txBox="1"/>
          <p:nvPr/>
        </p:nvSpPr>
        <p:spPr>
          <a:xfrm>
            <a:off x="5886783" y="887030"/>
            <a:ext cx="2542684" cy="523220"/>
          </a:xfrm>
          <a:prstGeom prst="rect">
            <a:avLst/>
          </a:prstGeom>
          <a:noFill/>
        </p:spPr>
        <p:txBody>
          <a:bodyPr wrap="none" rtlCol="0">
            <a:spAutoFit/>
          </a:bodyPr>
          <a:lstStyle/>
          <a:p>
            <a:r>
              <a:rPr lang="en-US" sz="2800" dirty="0"/>
              <a:t>21      bunches</a:t>
            </a:r>
          </a:p>
        </p:txBody>
      </p:sp>
      <p:sp>
        <p:nvSpPr>
          <p:cNvPr id="96" name="Textfeld 95">
            <a:extLst>
              <a:ext uri="{FF2B5EF4-FFF2-40B4-BE49-F238E27FC236}">
                <a16:creationId xmlns:a16="http://schemas.microsoft.com/office/drawing/2014/main" id="{C9B82631-C37F-A649-B1B6-DA5E8488FE3D}"/>
              </a:ext>
            </a:extLst>
          </p:cNvPr>
          <p:cNvSpPr txBox="1"/>
          <p:nvPr/>
        </p:nvSpPr>
        <p:spPr>
          <a:xfrm>
            <a:off x="6474869" y="2880034"/>
            <a:ext cx="2542684" cy="523220"/>
          </a:xfrm>
          <a:prstGeom prst="rect">
            <a:avLst/>
          </a:prstGeom>
          <a:noFill/>
        </p:spPr>
        <p:txBody>
          <a:bodyPr wrap="none" rtlCol="0">
            <a:spAutoFit/>
          </a:bodyPr>
          <a:lstStyle/>
          <a:p>
            <a:r>
              <a:rPr lang="en-US" sz="2800" dirty="0"/>
              <a:t>21      bunches</a:t>
            </a:r>
          </a:p>
        </p:txBody>
      </p:sp>
      <p:pic>
        <p:nvPicPr>
          <p:cNvPr id="118" name="Grafik 117">
            <a:extLst>
              <a:ext uri="{FF2B5EF4-FFF2-40B4-BE49-F238E27FC236}">
                <a16:creationId xmlns:a16="http://schemas.microsoft.com/office/drawing/2014/main" id="{2DEDBB18-DEB4-B541-A42C-8C7C20A87B9D}"/>
              </a:ext>
            </a:extLst>
          </p:cNvPr>
          <p:cNvPicPr>
            <a:picLocks noChangeAspect="1"/>
          </p:cNvPicPr>
          <p:nvPr/>
        </p:nvPicPr>
        <p:blipFill>
          <a:blip r:embed="rId3"/>
          <a:stretch>
            <a:fillRect/>
          </a:stretch>
        </p:blipFill>
        <p:spPr>
          <a:xfrm>
            <a:off x="6379599" y="965130"/>
            <a:ext cx="489612" cy="361381"/>
          </a:xfrm>
          <a:prstGeom prst="rect">
            <a:avLst/>
          </a:prstGeom>
        </p:spPr>
      </p:pic>
      <p:pic>
        <p:nvPicPr>
          <p:cNvPr id="119" name="Grafik 118">
            <a:extLst>
              <a:ext uri="{FF2B5EF4-FFF2-40B4-BE49-F238E27FC236}">
                <a16:creationId xmlns:a16="http://schemas.microsoft.com/office/drawing/2014/main" id="{DCD479B3-7FFD-3845-A39F-CBFFCBD70182}"/>
              </a:ext>
            </a:extLst>
          </p:cNvPr>
          <p:cNvPicPr>
            <a:picLocks noChangeAspect="1"/>
          </p:cNvPicPr>
          <p:nvPr/>
        </p:nvPicPr>
        <p:blipFill>
          <a:blip r:embed="rId4"/>
          <a:stretch>
            <a:fillRect/>
          </a:stretch>
        </p:blipFill>
        <p:spPr>
          <a:xfrm>
            <a:off x="6956335" y="2888150"/>
            <a:ext cx="489612" cy="465729"/>
          </a:xfrm>
          <a:prstGeom prst="rect">
            <a:avLst/>
          </a:prstGeom>
        </p:spPr>
      </p:pic>
      <p:pic>
        <p:nvPicPr>
          <p:cNvPr id="121" name="Grafik 120">
            <a:extLst>
              <a:ext uri="{FF2B5EF4-FFF2-40B4-BE49-F238E27FC236}">
                <a16:creationId xmlns:a16="http://schemas.microsoft.com/office/drawing/2014/main" id="{F67F39F6-F792-B040-9143-4F94EFCD452D}"/>
              </a:ext>
            </a:extLst>
          </p:cNvPr>
          <p:cNvPicPr>
            <a:picLocks noChangeAspect="1"/>
          </p:cNvPicPr>
          <p:nvPr/>
        </p:nvPicPr>
        <p:blipFill>
          <a:blip r:embed="rId3"/>
          <a:stretch>
            <a:fillRect/>
          </a:stretch>
        </p:blipFill>
        <p:spPr>
          <a:xfrm>
            <a:off x="2075579" y="1744629"/>
            <a:ext cx="489612" cy="361381"/>
          </a:xfrm>
          <a:prstGeom prst="rect">
            <a:avLst/>
          </a:prstGeom>
        </p:spPr>
      </p:pic>
      <p:pic>
        <p:nvPicPr>
          <p:cNvPr id="122" name="Grafik 121">
            <a:extLst>
              <a:ext uri="{FF2B5EF4-FFF2-40B4-BE49-F238E27FC236}">
                <a16:creationId xmlns:a16="http://schemas.microsoft.com/office/drawing/2014/main" id="{428FF067-70F7-D24A-A9ED-9FB423C33CFA}"/>
              </a:ext>
            </a:extLst>
          </p:cNvPr>
          <p:cNvPicPr>
            <a:picLocks noChangeAspect="1"/>
          </p:cNvPicPr>
          <p:nvPr/>
        </p:nvPicPr>
        <p:blipFill>
          <a:blip r:embed="rId4"/>
          <a:stretch>
            <a:fillRect/>
          </a:stretch>
        </p:blipFill>
        <p:spPr>
          <a:xfrm>
            <a:off x="2798450" y="1640846"/>
            <a:ext cx="489612" cy="465729"/>
          </a:xfrm>
          <a:prstGeom prst="rect">
            <a:avLst/>
          </a:prstGeom>
        </p:spPr>
      </p:pic>
      <p:pic>
        <p:nvPicPr>
          <p:cNvPr id="7" name="Grafik 6" descr="Ein Bild, das Text, Screenshot, Schrift, Diagramm enthält.&#10;&#10;Automatisch generierte Beschreibung">
            <a:extLst>
              <a:ext uri="{FF2B5EF4-FFF2-40B4-BE49-F238E27FC236}">
                <a16:creationId xmlns:a16="http://schemas.microsoft.com/office/drawing/2014/main" id="{D8027F0C-0D6B-8CE2-E8B2-5E40A215048C}"/>
              </a:ext>
            </a:extLst>
          </p:cNvPr>
          <p:cNvPicPr>
            <a:picLocks noChangeAspect="1"/>
          </p:cNvPicPr>
          <p:nvPr/>
        </p:nvPicPr>
        <p:blipFill>
          <a:blip r:embed="rId5"/>
          <a:stretch>
            <a:fillRect/>
          </a:stretch>
        </p:blipFill>
        <p:spPr>
          <a:xfrm>
            <a:off x="160751" y="3089929"/>
            <a:ext cx="993726" cy="1768937"/>
          </a:xfrm>
          <a:prstGeom prst="rect">
            <a:avLst/>
          </a:prstGeom>
        </p:spPr>
      </p:pic>
      <p:pic>
        <p:nvPicPr>
          <p:cNvPr id="8" name="Grafik 7">
            <a:extLst>
              <a:ext uri="{FF2B5EF4-FFF2-40B4-BE49-F238E27FC236}">
                <a16:creationId xmlns:a16="http://schemas.microsoft.com/office/drawing/2014/main" id="{13ACA0B3-ED13-00C5-D2E3-940524A819CA}"/>
              </a:ext>
            </a:extLst>
          </p:cNvPr>
          <p:cNvPicPr>
            <a:picLocks noChangeAspect="1"/>
          </p:cNvPicPr>
          <p:nvPr/>
        </p:nvPicPr>
        <p:blipFill>
          <a:blip r:embed="rId6"/>
          <a:stretch>
            <a:fillRect/>
          </a:stretch>
        </p:blipFill>
        <p:spPr>
          <a:xfrm>
            <a:off x="8359367" y="91886"/>
            <a:ext cx="649953" cy="649953"/>
          </a:xfrm>
          <a:prstGeom prst="rect">
            <a:avLst/>
          </a:prstGeom>
        </p:spPr>
      </p:pic>
    </p:spTree>
    <p:extLst>
      <p:ext uri="{BB962C8B-B14F-4D97-AF65-F5344CB8AC3E}">
        <p14:creationId xmlns:p14="http://schemas.microsoft.com/office/powerpoint/2010/main" val="182467494"/>
      </p:ext>
    </p:extLst>
  </p:cSld>
  <p:clrMapOvr>
    <a:masterClrMapping/>
  </p:clrMapOvr>
  <mc:AlternateContent xmlns:mc="http://schemas.openxmlformats.org/markup-compatibility/2006" xmlns:p14="http://schemas.microsoft.com/office/powerpoint/2010/main">
    <mc:Choice Requires="p14">
      <p:transition spd="slow" p14:dur="2000" advTm="1064"/>
    </mc:Choice>
    <mc:Fallback xmlns="">
      <p:transition spd="slow" advTm="106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DE31265-8833-EB53-E2D6-46540B24AEDC}"/>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itel 3">
            <a:extLst>
              <a:ext uri="{FF2B5EF4-FFF2-40B4-BE49-F238E27FC236}">
                <a16:creationId xmlns:a16="http://schemas.microsoft.com/office/drawing/2014/main" id="{CE3A1B42-E4B4-8474-576F-EC0470753585}"/>
              </a:ext>
            </a:extLst>
          </p:cNvPr>
          <p:cNvSpPr>
            <a:spLocks noGrp="1"/>
          </p:cNvSpPr>
          <p:nvPr>
            <p:ph type="title"/>
          </p:nvPr>
        </p:nvSpPr>
        <p:spPr>
          <a:xfrm>
            <a:off x="716284" y="167775"/>
            <a:ext cx="6781800" cy="857250"/>
          </a:xfrm>
        </p:spPr>
        <p:txBody>
          <a:bodyPr/>
          <a:lstStyle/>
          <a:p>
            <a:r>
              <a:rPr lang="en-US" dirty="0"/>
              <a:t>Muon phase space reductions/cooling</a:t>
            </a:r>
          </a:p>
        </p:txBody>
      </p:sp>
      <p:sp>
        <p:nvSpPr>
          <p:cNvPr id="5" name="Textfeld 4">
            <a:extLst>
              <a:ext uri="{FF2B5EF4-FFF2-40B4-BE49-F238E27FC236}">
                <a16:creationId xmlns:a16="http://schemas.microsoft.com/office/drawing/2014/main" id="{8E823785-FF80-3EC2-D34E-7F0355CFA434}"/>
              </a:ext>
            </a:extLst>
          </p:cNvPr>
          <p:cNvSpPr txBox="1"/>
          <p:nvPr/>
        </p:nvSpPr>
        <p:spPr>
          <a:xfrm>
            <a:off x="1242673" y="1091951"/>
            <a:ext cx="833883" cy="461665"/>
          </a:xfrm>
          <a:prstGeom prst="rect">
            <a:avLst/>
          </a:prstGeom>
          <a:noFill/>
        </p:spPr>
        <p:txBody>
          <a:bodyPr wrap="none" rtlCol="0">
            <a:spAutoFit/>
          </a:bodyPr>
          <a:lstStyle/>
          <a:p>
            <a:r>
              <a:rPr lang="en-US" sz="2400" b="1" dirty="0">
                <a:solidFill>
                  <a:srgbClr val="FF0000"/>
                </a:solidFill>
              </a:rPr>
              <a:t>HOT</a:t>
            </a:r>
          </a:p>
        </p:txBody>
      </p:sp>
      <p:sp>
        <p:nvSpPr>
          <p:cNvPr id="6" name="Textfeld 5">
            <a:extLst>
              <a:ext uri="{FF2B5EF4-FFF2-40B4-BE49-F238E27FC236}">
                <a16:creationId xmlns:a16="http://schemas.microsoft.com/office/drawing/2014/main" id="{9A11E31D-82B1-E2DA-91A2-70DA71BFC7BF}"/>
              </a:ext>
            </a:extLst>
          </p:cNvPr>
          <p:cNvSpPr txBox="1"/>
          <p:nvPr/>
        </p:nvSpPr>
        <p:spPr>
          <a:xfrm>
            <a:off x="4641957" y="1114698"/>
            <a:ext cx="1056700" cy="461665"/>
          </a:xfrm>
          <a:prstGeom prst="rect">
            <a:avLst/>
          </a:prstGeom>
          <a:noFill/>
        </p:spPr>
        <p:txBody>
          <a:bodyPr wrap="none" rtlCol="0">
            <a:spAutoFit/>
          </a:bodyPr>
          <a:lstStyle/>
          <a:p>
            <a:r>
              <a:rPr lang="en-US" sz="2400" b="1" dirty="0"/>
              <a:t>COLD</a:t>
            </a:r>
          </a:p>
        </p:txBody>
      </p:sp>
      <p:pic>
        <p:nvPicPr>
          <p:cNvPr id="7" name="Grafik 6">
            <a:extLst>
              <a:ext uri="{FF2B5EF4-FFF2-40B4-BE49-F238E27FC236}">
                <a16:creationId xmlns:a16="http://schemas.microsoft.com/office/drawing/2014/main" id="{663B5313-B1BF-E26E-4434-C9E77E84903B}"/>
              </a:ext>
            </a:extLst>
          </p:cNvPr>
          <p:cNvPicPr>
            <a:picLocks noChangeAspect="1"/>
          </p:cNvPicPr>
          <p:nvPr/>
        </p:nvPicPr>
        <p:blipFill>
          <a:blip r:embed="rId2"/>
          <a:stretch>
            <a:fillRect/>
          </a:stretch>
        </p:blipFill>
        <p:spPr>
          <a:xfrm>
            <a:off x="179512" y="1322784"/>
            <a:ext cx="6299769" cy="3198678"/>
          </a:xfrm>
          <a:prstGeom prst="rect">
            <a:avLst/>
          </a:prstGeom>
        </p:spPr>
      </p:pic>
      <p:pic>
        <p:nvPicPr>
          <p:cNvPr id="10" name="Grafik 9">
            <a:extLst>
              <a:ext uri="{FF2B5EF4-FFF2-40B4-BE49-F238E27FC236}">
                <a16:creationId xmlns:a16="http://schemas.microsoft.com/office/drawing/2014/main" id="{C4332534-9B3A-2049-EB43-C927461894FC}"/>
              </a:ext>
            </a:extLst>
          </p:cNvPr>
          <p:cNvPicPr>
            <a:picLocks noChangeAspect="1"/>
          </p:cNvPicPr>
          <p:nvPr/>
        </p:nvPicPr>
        <p:blipFill>
          <a:blip r:embed="rId3"/>
          <a:stretch>
            <a:fillRect/>
          </a:stretch>
        </p:blipFill>
        <p:spPr>
          <a:xfrm>
            <a:off x="5999844" y="3759645"/>
            <a:ext cx="2996480" cy="761817"/>
          </a:xfrm>
          <a:prstGeom prst="rect">
            <a:avLst/>
          </a:prstGeom>
        </p:spPr>
      </p:pic>
      <p:sp>
        <p:nvSpPr>
          <p:cNvPr id="11" name="Rahmen 10">
            <a:extLst>
              <a:ext uri="{FF2B5EF4-FFF2-40B4-BE49-F238E27FC236}">
                <a16:creationId xmlns:a16="http://schemas.microsoft.com/office/drawing/2014/main" id="{FED17E20-8884-0C22-1141-0070B3A70C2E}"/>
              </a:ext>
            </a:extLst>
          </p:cNvPr>
          <p:cNvSpPr/>
          <p:nvPr/>
        </p:nvSpPr>
        <p:spPr>
          <a:xfrm>
            <a:off x="7732941" y="4174937"/>
            <a:ext cx="606077" cy="448804"/>
          </a:xfrm>
          <a:prstGeom prst="frame">
            <a:avLst>
              <a:gd name="adj1" fmla="val 1468"/>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13" name="Grafik 12" descr="Ein Bild, das Text, Diagramm, Reihe, Screenshot enthält.&#10;&#10;Automatisch generierte Beschreibung">
            <a:extLst>
              <a:ext uri="{FF2B5EF4-FFF2-40B4-BE49-F238E27FC236}">
                <a16:creationId xmlns:a16="http://schemas.microsoft.com/office/drawing/2014/main" id="{BC0BE651-E8DA-D7DB-F10A-36301CF9EFD3}"/>
              </a:ext>
            </a:extLst>
          </p:cNvPr>
          <p:cNvPicPr>
            <a:picLocks noChangeAspect="1"/>
          </p:cNvPicPr>
          <p:nvPr/>
        </p:nvPicPr>
        <p:blipFill>
          <a:blip r:embed="rId4"/>
          <a:stretch>
            <a:fillRect/>
          </a:stretch>
        </p:blipFill>
        <p:spPr>
          <a:xfrm>
            <a:off x="7045585" y="33738"/>
            <a:ext cx="2027756" cy="2641972"/>
          </a:xfrm>
          <a:prstGeom prst="rect">
            <a:avLst/>
          </a:prstGeom>
        </p:spPr>
      </p:pic>
      <p:pic>
        <p:nvPicPr>
          <p:cNvPr id="14" name="Grafik 13">
            <a:extLst>
              <a:ext uri="{FF2B5EF4-FFF2-40B4-BE49-F238E27FC236}">
                <a16:creationId xmlns:a16="http://schemas.microsoft.com/office/drawing/2014/main" id="{2ED22B9C-D0F6-A808-36DB-5832CFCE5E4C}"/>
              </a:ext>
            </a:extLst>
          </p:cNvPr>
          <p:cNvPicPr>
            <a:picLocks noChangeAspect="1"/>
          </p:cNvPicPr>
          <p:nvPr/>
        </p:nvPicPr>
        <p:blipFill>
          <a:blip r:embed="rId5"/>
          <a:stretch>
            <a:fillRect/>
          </a:stretch>
        </p:blipFill>
        <p:spPr>
          <a:xfrm>
            <a:off x="167743" y="4325772"/>
            <a:ext cx="649953" cy="649953"/>
          </a:xfrm>
          <a:prstGeom prst="rect">
            <a:avLst/>
          </a:prstGeom>
        </p:spPr>
      </p:pic>
    </p:spTree>
    <p:extLst>
      <p:ext uri="{BB962C8B-B14F-4D97-AF65-F5344CB8AC3E}">
        <p14:creationId xmlns:p14="http://schemas.microsoft.com/office/powerpoint/2010/main" val="734551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DAFCADB2-A3EB-6FF7-CF73-255D5FF4F6F0}"/>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4" name="Titel 3">
            <a:extLst>
              <a:ext uri="{FF2B5EF4-FFF2-40B4-BE49-F238E27FC236}">
                <a16:creationId xmlns:a16="http://schemas.microsoft.com/office/drawing/2014/main" id="{595FA465-7F5F-45E4-9CB0-04D86D986B0E}"/>
              </a:ext>
            </a:extLst>
          </p:cNvPr>
          <p:cNvSpPr>
            <a:spLocks noGrp="1"/>
          </p:cNvSpPr>
          <p:nvPr>
            <p:ph type="title"/>
          </p:nvPr>
        </p:nvSpPr>
        <p:spPr/>
        <p:txBody>
          <a:bodyPr/>
          <a:lstStyle/>
          <a:p>
            <a:r>
              <a:rPr lang="en-US" dirty="0"/>
              <a:t>Ionization cooling: transverse momentum reduction</a:t>
            </a:r>
          </a:p>
        </p:txBody>
      </p:sp>
      <p:sp>
        <p:nvSpPr>
          <p:cNvPr id="5" name="Textfeld 4">
            <a:extLst>
              <a:ext uri="{FF2B5EF4-FFF2-40B4-BE49-F238E27FC236}">
                <a16:creationId xmlns:a16="http://schemas.microsoft.com/office/drawing/2014/main" id="{54A43670-21D4-85A4-4593-9E8D14CC25FC}"/>
              </a:ext>
            </a:extLst>
          </p:cNvPr>
          <p:cNvSpPr txBox="1"/>
          <p:nvPr/>
        </p:nvSpPr>
        <p:spPr>
          <a:xfrm>
            <a:off x="467544" y="1523210"/>
            <a:ext cx="5364088" cy="461665"/>
          </a:xfrm>
          <a:prstGeom prst="rect">
            <a:avLst/>
          </a:prstGeom>
          <a:noFill/>
        </p:spPr>
        <p:txBody>
          <a:bodyPr wrap="square" rtlCol="0">
            <a:spAutoFit/>
          </a:bodyPr>
          <a:lstStyle/>
          <a:p>
            <a:r>
              <a:rPr lang="en-US" sz="2400" dirty="0"/>
              <a:t>Transverse momentum reduction:</a:t>
            </a:r>
          </a:p>
        </p:txBody>
      </p:sp>
      <p:pic>
        <p:nvPicPr>
          <p:cNvPr id="6" name="Grafik 5">
            <a:extLst>
              <a:ext uri="{FF2B5EF4-FFF2-40B4-BE49-F238E27FC236}">
                <a16:creationId xmlns:a16="http://schemas.microsoft.com/office/drawing/2014/main" id="{8051ED11-0D7D-2360-40BD-D7A67FF93C0D}"/>
              </a:ext>
            </a:extLst>
          </p:cNvPr>
          <p:cNvPicPr>
            <a:picLocks noChangeAspect="1"/>
          </p:cNvPicPr>
          <p:nvPr/>
        </p:nvPicPr>
        <p:blipFill>
          <a:blip r:embed="rId2"/>
          <a:stretch>
            <a:fillRect/>
          </a:stretch>
        </p:blipFill>
        <p:spPr>
          <a:xfrm>
            <a:off x="6211529" y="1572212"/>
            <a:ext cx="1971810" cy="354926"/>
          </a:xfrm>
          <a:prstGeom prst="rect">
            <a:avLst/>
          </a:prstGeom>
        </p:spPr>
      </p:pic>
      <p:pic>
        <p:nvPicPr>
          <p:cNvPr id="7" name="Grafik 6">
            <a:extLst>
              <a:ext uri="{FF2B5EF4-FFF2-40B4-BE49-F238E27FC236}">
                <a16:creationId xmlns:a16="http://schemas.microsoft.com/office/drawing/2014/main" id="{EE2F645E-2F7F-43E5-CBA7-FE6DA557074B}"/>
              </a:ext>
            </a:extLst>
          </p:cNvPr>
          <p:cNvPicPr>
            <a:picLocks noChangeAspect="1"/>
          </p:cNvPicPr>
          <p:nvPr/>
        </p:nvPicPr>
        <p:blipFill>
          <a:blip r:embed="rId3"/>
          <a:stretch>
            <a:fillRect/>
          </a:stretch>
        </p:blipFill>
        <p:spPr>
          <a:xfrm>
            <a:off x="793750" y="2005873"/>
            <a:ext cx="7556500" cy="2374900"/>
          </a:xfrm>
          <a:prstGeom prst="rect">
            <a:avLst/>
          </a:prstGeom>
        </p:spPr>
      </p:pic>
      <p:pic>
        <p:nvPicPr>
          <p:cNvPr id="9" name="Grafik 8">
            <a:extLst>
              <a:ext uri="{FF2B5EF4-FFF2-40B4-BE49-F238E27FC236}">
                <a16:creationId xmlns:a16="http://schemas.microsoft.com/office/drawing/2014/main" id="{0BF3624B-8D9D-CB03-5234-0A1BFAFCBEB5}"/>
              </a:ext>
            </a:extLst>
          </p:cNvPr>
          <p:cNvPicPr>
            <a:picLocks noChangeAspect="1"/>
          </p:cNvPicPr>
          <p:nvPr/>
        </p:nvPicPr>
        <p:blipFill>
          <a:blip r:embed="rId4"/>
          <a:stretch>
            <a:fillRect/>
          </a:stretch>
        </p:blipFill>
        <p:spPr>
          <a:xfrm>
            <a:off x="8359367" y="91886"/>
            <a:ext cx="649953" cy="649953"/>
          </a:xfrm>
          <a:prstGeom prst="rect">
            <a:avLst/>
          </a:prstGeom>
        </p:spPr>
      </p:pic>
    </p:spTree>
    <p:extLst>
      <p:ext uri="{BB962C8B-B14F-4D97-AF65-F5344CB8AC3E}">
        <p14:creationId xmlns:p14="http://schemas.microsoft.com/office/powerpoint/2010/main" val="3163885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A60F934-377F-58FA-AC95-52A85249BAA3}"/>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itel 3">
            <a:extLst>
              <a:ext uri="{FF2B5EF4-FFF2-40B4-BE49-F238E27FC236}">
                <a16:creationId xmlns:a16="http://schemas.microsoft.com/office/drawing/2014/main" id="{71D2FA77-173C-66C0-D983-EF4D24807069}"/>
              </a:ext>
            </a:extLst>
          </p:cNvPr>
          <p:cNvSpPr>
            <a:spLocks noGrp="1"/>
          </p:cNvSpPr>
          <p:nvPr>
            <p:ph type="title"/>
          </p:nvPr>
        </p:nvSpPr>
        <p:spPr/>
        <p:txBody>
          <a:bodyPr/>
          <a:lstStyle/>
          <a:p>
            <a:r>
              <a:rPr lang="en-US" dirty="0"/>
              <a:t>Transverse solenoidal focusing </a:t>
            </a:r>
          </a:p>
        </p:txBody>
      </p:sp>
      <p:pic>
        <p:nvPicPr>
          <p:cNvPr id="5" name="Grafik 4" descr="Ein Bild, das Kreis, Diagramm, Reihe, Screenshot enthält.&#10;&#10;Automatisch generierte Beschreibung">
            <a:extLst>
              <a:ext uri="{FF2B5EF4-FFF2-40B4-BE49-F238E27FC236}">
                <a16:creationId xmlns:a16="http://schemas.microsoft.com/office/drawing/2014/main" id="{618D5F36-DB56-00F5-197B-B3AC185DA7B9}"/>
              </a:ext>
            </a:extLst>
          </p:cNvPr>
          <p:cNvPicPr>
            <a:picLocks noChangeAspect="1"/>
          </p:cNvPicPr>
          <p:nvPr/>
        </p:nvPicPr>
        <p:blipFill>
          <a:blip r:embed="rId2"/>
          <a:stretch>
            <a:fillRect/>
          </a:stretch>
        </p:blipFill>
        <p:spPr>
          <a:xfrm>
            <a:off x="323528" y="1574006"/>
            <a:ext cx="3302000" cy="3302000"/>
          </a:xfrm>
          <a:prstGeom prst="rect">
            <a:avLst/>
          </a:prstGeom>
        </p:spPr>
      </p:pic>
      <p:pic>
        <p:nvPicPr>
          <p:cNvPr id="6" name="Grafik 5">
            <a:extLst>
              <a:ext uri="{FF2B5EF4-FFF2-40B4-BE49-F238E27FC236}">
                <a16:creationId xmlns:a16="http://schemas.microsoft.com/office/drawing/2014/main" id="{4C89E0F8-E53B-22D7-1BA6-30703CFE3B4D}"/>
              </a:ext>
            </a:extLst>
          </p:cNvPr>
          <p:cNvPicPr>
            <a:picLocks noChangeAspect="1"/>
          </p:cNvPicPr>
          <p:nvPr/>
        </p:nvPicPr>
        <p:blipFill>
          <a:blip r:embed="rId3"/>
          <a:stretch>
            <a:fillRect/>
          </a:stretch>
        </p:blipFill>
        <p:spPr>
          <a:xfrm>
            <a:off x="4080287" y="1574006"/>
            <a:ext cx="3302000" cy="3302000"/>
          </a:xfrm>
          <a:prstGeom prst="rect">
            <a:avLst/>
          </a:prstGeom>
        </p:spPr>
      </p:pic>
      <p:pic>
        <p:nvPicPr>
          <p:cNvPr id="7" name="Grafik 6">
            <a:extLst>
              <a:ext uri="{FF2B5EF4-FFF2-40B4-BE49-F238E27FC236}">
                <a16:creationId xmlns:a16="http://schemas.microsoft.com/office/drawing/2014/main" id="{64744C33-F14E-D77C-3F88-0D8244024323}"/>
              </a:ext>
            </a:extLst>
          </p:cNvPr>
          <p:cNvPicPr>
            <a:picLocks noChangeAspect="1"/>
          </p:cNvPicPr>
          <p:nvPr/>
        </p:nvPicPr>
        <p:blipFill>
          <a:blip r:embed="rId4"/>
          <a:stretch>
            <a:fillRect/>
          </a:stretch>
        </p:blipFill>
        <p:spPr>
          <a:xfrm>
            <a:off x="4572000" y="1113434"/>
            <a:ext cx="2007103" cy="361279"/>
          </a:xfrm>
          <a:prstGeom prst="rect">
            <a:avLst/>
          </a:prstGeom>
        </p:spPr>
      </p:pic>
      <p:sp>
        <p:nvSpPr>
          <p:cNvPr id="8" name="Textfeld 7">
            <a:extLst>
              <a:ext uri="{FF2B5EF4-FFF2-40B4-BE49-F238E27FC236}">
                <a16:creationId xmlns:a16="http://schemas.microsoft.com/office/drawing/2014/main" id="{B02858A9-3B08-2B3B-E92E-11B9067FFB79}"/>
              </a:ext>
            </a:extLst>
          </p:cNvPr>
          <p:cNvSpPr txBox="1"/>
          <p:nvPr/>
        </p:nvSpPr>
        <p:spPr>
          <a:xfrm>
            <a:off x="1043608" y="1113434"/>
            <a:ext cx="3752054" cy="400110"/>
          </a:xfrm>
          <a:prstGeom prst="rect">
            <a:avLst/>
          </a:prstGeom>
          <a:noFill/>
        </p:spPr>
        <p:txBody>
          <a:bodyPr wrap="square" rtlCol="0">
            <a:spAutoFit/>
          </a:bodyPr>
          <a:lstStyle/>
          <a:p>
            <a:r>
              <a:rPr lang="en-US" sz="2000" dirty="0"/>
              <a:t>Transverse offset reduction:</a:t>
            </a:r>
          </a:p>
        </p:txBody>
      </p:sp>
      <p:pic>
        <p:nvPicPr>
          <p:cNvPr id="9" name="Picture 68">
            <a:extLst>
              <a:ext uri="{FF2B5EF4-FFF2-40B4-BE49-F238E27FC236}">
                <a16:creationId xmlns:a16="http://schemas.microsoft.com/office/drawing/2014/main" id="{37A44F74-28BD-D663-1DE1-4A8AD939A861}"/>
              </a:ext>
            </a:extLst>
          </p:cNvPr>
          <p:cNvPicPr>
            <a:picLocks noChangeAspect="1"/>
          </p:cNvPicPr>
          <p:nvPr/>
        </p:nvPicPr>
        <p:blipFill rotWithShape="1">
          <a:blip r:embed="rId5"/>
          <a:srcRect l="21160" t="10050" r="37329" b="6573"/>
          <a:stretch/>
        </p:blipFill>
        <p:spPr>
          <a:xfrm>
            <a:off x="7440202" y="2571750"/>
            <a:ext cx="1452060" cy="2184545"/>
          </a:xfrm>
          <a:prstGeom prst="rect">
            <a:avLst/>
          </a:prstGeom>
        </p:spPr>
      </p:pic>
      <p:sp>
        <p:nvSpPr>
          <p:cNvPr id="10" name="TextBox 71">
            <a:extLst>
              <a:ext uri="{FF2B5EF4-FFF2-40B4-BE49-F238E27FC236}">
                <a16:creationId xmlns:a16="http://schemas.microsoft.com/office/drawing/2014/main" id="{EE370016-23AB-FCB4-5117-0EFD3DE7C3A3}"/>
              </a:ext>
            </a:extLst>
          </p:cNvPr>
          <p:cNvSpPr txBox="1"/>
          <p:nvPr/>
        </p:nvSpPr>
        <p:spPr>
          <a:xfrm rot="5400000">
            <a:off x="7539245" y="2980086"/>
            <a:ext cx="2821863" cy="276999"/>
          </a:xfrm>
          <a:prstGeom prst="rect">
            <a:avLst/>
          </a:prstGeom>
          <a:solidFill>
            <a:schemeClr val="bg2"/>
          </a:solidFill>
        </p:spPr>
        <p:txBody>
          <a:bodyPr wrap="none" rtlCol="0">
            <a:spAutoFit/>
          </a:bodyPr>
          <a:lstStyle/>
          <a:p>
            <a:r>
              <a:rPr lang="en-CH" sz="1200" dirty="0">
                <a:latin typeface="Calibri" panose="020F0502020204030204" pitchFamily="34" charset="0"/>
                <a:cs typeface="Calibri" panose="020F0502020204030204" pitchFamily="34" charset="0"/>
              </a:rPr>
              <a:t>A. Dudarev</a:t>
            </a:r>
            <a:r>
              <a:rPr lang="en-CH" sz="1200" dirty="0"/>
              <a:t>, </a:t>
            </a:r>
            <a:r>
              <a:rPr lang="en-CH" sz="1200" dirty="0">
                <a:latin typeface="Calibri" panose="020F0502020204030204" pitchFamily="34" charset="0"/>
                <a:cs typeface="Calibri" panose="020F0502020204030204" pitchFamily="34" charset="0"/>
              </a:rPr>
              <a:t>B. Bordini, T. Mulder, </a:t>
            </a:r>
            <a:r>
              <a:rPr lang="en-US" sz="1200" dirty="0">
                <a:latin typeface="Calibri" panose="020F0502020204030204" pitchFamily="34" charset="0"/>
                <a:cs typeface="Calibri" panose="020F0502020204030204" pitchFamily="34" charset="0"/>
              </a:rPr>
              <a:t>S. </a:t>
            </a:r>
            <a:r>
              <a:rPr lang="en-US" sz="1200" dirty="0" err="1">
                <a:latin typeface="Calibri" panose="020F0502020204030204" pitchFamily="34" charset="0"/>
                <a:cs typeface="Calibri" panose="020F0502020204030204" pitchFamily="34" charset="0"/>
              </a:rPr>
              <a:t>Fabbri</a:t>
            </a:r>
            <a:endParaRPr lang="en-CH" sz="1200" dirty="0">
              <a:latin typeface="Calibri" panose="020F0502020204030204" pitchFamily="34" charset="0"/>
              <a:cs typeface="Calibri" panose="020F0502020204030204" pitchFamily="34" charset="0"/>
            </a:endParaRPr>
          </a:p>
        </p:txBody>
      </p:sp>
      <p:pic>
        <p:nvPicPr>
          <p:cNvPr id="11" name="Picture 74" descr="Logo, company name&#10;&#10;Description automatically generated">
            <a:extLst>
              <a:ext uri="{FF2B5EF4-FFF2-40B4-BE49-F238E27FC236}">
                <a16:creationId xmlns:a16="http://schemas.microsoft.com/office/drawing/2014/main" id="{5DE55FE7-2760-AE2E-D4A9-E8E7FC34C373}"/>
              </a:ext>
            </a:extLst>
          </p:cNvPr>
          <p:cNvPicPr>
            <a:picLocks noChangeAspect="1"/>
          </p:cNvPicPr>
          <p:nvPr/>
        </p:nvPicPr>
        <p:blipFill>
          <a:blip r:embed="rId6"/>
          <a:stretch>
            <a:fillRect/>
          </a:stretch>
        </p:blipFill>
        <p:spPr>
          <a:xfrm>
            <a:off x="7382287" y="1858630"/>
            <a:ext cx="1323377" cy="457930"/>
          </a:xfrm>
          <a:prstGeom prst="rect">
            <a:avLst/>
          </a:prstGeom>
        </p:spPr>
      </p:pic>
      <p:pic>
        <p:nvPicPr>
          <p:cNvPr id="12" name="Grafik 11">
            <a:extLst>
              <a:ext uri="{FF2B5EF4-FFF2-40B4-BE49-F238E27FC236}">
                <a16:creationId xmlns:a16="http://schemas.microsoft.com/office/drawing/2014/main" id="{F0B164FD-BC43-5879-A620-58CB5E5DCF1E}"/>
              </a:ext>
            </a:extLst>
          </p:cNvPr>
          <p:cNvPicPr>
            <a:picLocks noChangeAspect="1"/>
          </p:cNvPicPr>
          <p:nvPr/>
        </p:nvPicPr>
        <p:blipFill>
          <a:blip r:embed="rId7"/>
          <a:stretch>
            <a:fillRect/>
          </a:stretch>
        </p:blipFill>
        <p:spPr>
          <a:xfrm>
            <a:off x="8359367" y="91886"/>
            <a:ext cx="649953" cy="649953"/>
          </a:xfrm>
          <a:prstGeom prst="rect">
            <a:avLst/>
          </a:prstGeom>
        </p:spPr>
      </p:pic>
    </p:spTree>
    <p:extLst>
      <p:ext uri="{BB962C8B-B14F-4D97-AF65-F5344CB8AC3E}">
        <p14:creationId xmlns:p14="http://schemas.microsoft.com/office/powerpoint/2010/main" val="3374486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a:xfrm>
            <a:off x="190023" y="1300622"/>
            <a:ext cx="8992554" cy="3536156"/>
          </a:xfrm>
        </p:spPr>
        <p:txBody>
          <a:bodyPr/>
          <a:lstStyle/>
          <a:p>
            <a:pPr marL="0" indent="0">
              <a:buNone/>
            </a:pPr>
            <a:endParaRPr lang="en-GB" sz="2400" dirty="0"/>
          </a:p>
          <a:p>
            <a:r>
              <a:rPr lang="en-GB" sz="2400" dirty="0"/>
              <a:t>Advantages and physics motivations</a:t>
            </a:r>
          </a:p>
          <a:p>
            <a:endParaRPr lang="en-GB" sz="2400" dirty="0"/>
          </a:p>
          <a:p>
            <a:r>
              <a:rPr lang="en-GB" sz="2400" dirty="0"/>
              <a:t>Current design focused on muon cooling</a:t>
            </a:r>
          </a:p>
          <a:p>
            <a:endParaRPr lang="en-GB" sz="2400" dirty="0"/>
          </a:p>
          <a:p>
            <a:r>
              <a:rPr lang="en-GB" sz="2400" dirty="0"/>
              <a:t>Summary</a:t>
            </a:r>
          </a:p>
          <a:p>
            <a:pPr marL="0" indent="0">
              <a:buNone/>
            </a:pPr>
            <a:endParaRPr lang="en-GB" sz="2400" dirty="0"/>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2</a:t>
            </a:fld>
            <a:endParaRPr lang="en-GB" dirty="0"/>
          </a:p>
        </p:txBody>
      </p:sp>
      <p:sp>
        <p:nvSpPr>
          <p:cNvPr id="5" name="Titre 4"/>
          <p:cNvSpPr>
            <a:spLocks noGrp="1"/>
          </p:cNvSpPr>
          <p:nvPr>
            <p:ph type="title"/>
          </p:nvPr>
        </p:nvSpPr>
        <p:spPr/>
        <p:txBody>
          <a:bodyPr/>
          <a:lstStyle/>
          <a:p>
            <a:r>
              <a:rPr lang="en-GB" dirty="0"/>
              <a:t>Overview</a:t>
            </a:r>
          </a:p>
        </p:txBody>
      </p:sp>
      <p:pic>
        <p:nvPicPr>
          <p:cNvPr id="3" name="Image 84" descr="MCC-LogoCERN.jpg">
            <a:extLst>
              <a:ext uri="{FF2B5EF4-FFF2-40B4-BE49-F238E27FC236}">
                <a16:creationId xmlns:a16="http://schemas.microsoft.com/office/drawing/2014/main" id="{BF1081EB-EFA8-1AFD-9F92-7D47C2FA0D06}"/>
              </a:ext>
            </a:extLst>
          </p:cNvPr>
          <p:cNvPicPr>
            <a:picLocks noChangeAspect="1"/>
          </p:cNvPicPr>
          <p:nvPr/>
        </p:nvPicPr>
        <p:blipFill>
          <a:blip r:embed="rId2"/>
          <a:stretch>
            <a:fillRect/>
          </a:stretch>
        </p:blipFill>
        <p:spPr>
          <a:xfrm>
            <a:off x="8077200" y="206375"/>
            <a:ext cx="838200" cy="838200"/>
          </a:xfrm>
          <a:prstGeom prst="rect">
            <a:avLst/>
          </a:prstGeom>
        </p:spPr>
      </p:pic>
      <p:pic>
        <p:nvPicPr>
          <p:cNvPr id="6" name="Grafik 5">
            <a:extLst>
              <a:ext uri="{FF2B5EF4-FFF2-40B4-BE49-F238E27FC236}">
                <a16:creationId xmlns:a16="http://schemas.microsoft.com/office/drawing/2014/main" id="{78D13387-E256-3689-7DEE-CE51F5781882}"/>
              </a:ext>
            </a:extLst>
          </p:cNvPr>
          <p:cNvPicPr>
            <a:picLocks noChangeAspect="1"/>
          </p:cNvPicPr>
          <p:nvPr/>
        </p:nvPicPr>
        <p:blipFill>
          <a:blip r:embed="rId3"/>
          <a:stretch>
            <a:fillRect/>
          </a:stretch>
        </p:blipFill>
        <p:spPr>
          <a:xfrm>
            <a:off x="107504" y="4353955"/>
            <a:ext cx="682501" cy="68250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1DEF583-65E5-E6C8-29F0-FD20FB589DD4}"/>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el 3">
            <a:extLst>
              <a:ext uri="{FF2B5EF4-FFF2-40B4-BE49-F238E27FC236}">
                <a16:creationId xmlns:a16="http://schemas.microsoft.com/office/drawing/2014/main" id="{CB67BAB5-5D8C-F4F8-B24E-76EDB255FE6B}"/>
              </a:ext>
            </a:extLst>
          </p:cNvPr>
          <p:cNvSpPr>
            <a:spLocks noGrp="1"/>
          </p:cNvSpPr>
          <p:nvPr>
            <p:ph type="title"/>
          </p:nvPr>
        </p:nvSpPr>
        <p:spPr/>
        <p:txBody>
          <a:bodyPr/>
          <a:lstStyle/>
          <a:p>
            <a:r>
              <a:rPr lang="en-US" dirty="0"/>
              <a:t>Description of ionization cooling</a:t>
            </a:r>
          </a:p>
        </p:txBody>
      </p:sp>
      <p:pic>
        <p:nvPicPr>
          <p:cNvPr id="5" name="Grafik 4">
            <a:extLst>
              <a:ext uri="{FF2B5EF4-FFF2-40B4-BE49-F238E27FC236}">
                <a16:creationId xmlns:a16="http://schemas.microsoft.com/office/drawing/2014/main" id="{379848CD-66A9-3F95-9CBF-2FF007D7C68B}"/>
              </a:ext>
            </a:extLst>
          </p:cNvPr>
          <p:cNvPicPr>
            <a:picLocks noChangeAspect="1"/>
          </p:cNvPicPr>
          <p:nvPr/>
        </p:nvPicPr>
        <p:blipFill>
          <a:blip r:embed="rId2"/>
          <a:stretch>
            <a:fillRect/>
          </a:stretch>
        </p:blipFill>
        <p:spPr>
          <a:xfrm>
            <a:off x="683568" y="1418223"/>
            <a:ext cx="8301413" cy="1263154"/>
          </a:xfrm>
          <a:prstGeom prst="rect">
            <a:avLst/>
          </a:prstGeom>
        </p:spPr>
      </p:pic>
      <p:pic>
        <p:nvPicPr>
          <p:cNvPr id="6" name="Grafik 5">
            <a:extLst>
              <a:ext uri="{FF2B5EF4-FFF2-40B4-BE49-F238E27FC236}">
                <a16:creationId xmlns:a16="http://schemas.microsoft.com/office/drawing/2014/main" id="{08A7F0EC-B992-A4BB-601E-2F09A20E6484}"/>
              </a:ext>
            </a:extLst>
          </p:cNvPr>
          <p:cNvPicPr>
            <a:picLocks noChangeAspect="1"/>
          </p:cNvPicPr>
          <p:nvPr/>
        </p:nvPicPr>
        <p:blipFill>
          <a:blip r:embed="rId3"/>
          <a:stretch>
            <a:fillRect/>
          </a:stretch>
        </p:blipFill>
        <p:spPr>
          <a:xfrm>
            <a:off x="683568" y="2996231"/>
            <a:ext cx="4500504" cy="648072"/>
          </a:xfrm>
          <a:prstGeom prst="rect">
            <a:avLst/>
          </a:prstGeom>
        </p:spPr>
      </p:pic>
      <p:sp>
        <p:nvSpPr>
          <p:cNvPr id="7" name="Rechteck 6">
            <a:extLst>
              <a:ext uri="{FF2B5EF4-FFF2-40B4-BE49-F238E27FC236}">
                <a16:creationId xmlns:a16="http://schemas.microsoft.com/office/drawing/2014/main" id="{58250D9D-5F5E-AB43-BAF1-F8F53297C6C5}"/>
              </a:ext>
            </a:extLst>
          </p:cNvPr>
          <p:cNvSpPr/>
          <p:nvPr/>
        </p:nvSpPr>
        <p:spPr>
          <a:xfrm>
            <a:off x="4101997" y="3802507"/>
            <a:ext cx="1512168" cy="58942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hteck 7">
            <a:extLst>
              <a:ext uri="{FF2B5EF4-FFF2-40B4-BE49-F238E27FC236}">
                <a16:creationId xmlns:a16="http://schemas.microsoft.com/office/drawing/2014/main" id="{7D490045-703F-9ABB-D376-21EB25A551D0}"/>
              </a:ext>
            </a:extLst>
          </p:cNvPr>
          <p:cNvSpPr/>
          <p:nvPr/>
        </p:nvSpPr>
        <p:spPr>
          <a:xfrm>
            <a:off x="1283426" y="3876256"/>
            <a:ext cx="1940640" cy="64633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9" name="Textfeld 8">
            <a:extLst>
              <a:ext uri="{FF2B5EF4-FFF2-40B4-BE49-F238E27FC236}">
                <a16:creationId xmlns:a16="http://schemas.microsoft.com/office/drawing/2014/main" id="{4D24A701-B8B8-4572-E77D-56F5A83EF0ED}"/>
              </a:ext>
            </a:extLst>
          </p:cNvPr>
          <p:cNvSpPr txBox="1"/>
          <p:nvPr/>
        </p:nvSpPr>
        <p:spPr>
          <a:xfrm>
            <a:off x="1268297" y="3868847"/>
            <a:ext cx="2226972" cy="646331"/>
          </a:xfrm>
          <a:prstGeom prst="rect">
            <a:avLst/>
          </a:prstGeom>
          <a:noFill/>
        </p:spPr>
        <p:txBody>
          <a:bodyPr wrap="square" rtlCol="0">
            <a:spAutoFit/>
          </a:bodyPr>
          <a:lstStyle/>
          <a:p>
            <a:r>
              <a:rPr lang="en-US" dirty="0"/>
              <a:t>Cooling due to energy deposition</a:t>
            </a:r>
          </a:p>
        </p:txBody>
      </p:sp>
      <p:sp>
        <p:nvSpPr>
          <p:cNvPr id="10" name="Textfeld 9">
            <a:extLst>
              <a:ext uri="{FF2B5EF4-FFF2-40B4-BE49-F238E27FC236}">
                <a16:creationId xmlns:a16="http://schemas.microsoft.com/office/drawing/2014/main" id="{8E244437-5666-0367-60AC-949E2D516156}"/>
              </a:ext>
            </a:extLst>
          </p:cNvPr>
          <p:cNvSpPr txBox="1"/>
          <p:nvPr/>
        </p:nvSpPr>
        <p:spPr>
          <a:xfrm>
            <a:off x="4032296" y="3745605"/>
            <a:ext cx="1651569" cy="646331"/>
          </a:xfrm>
          <a:prstGeom prst="rect">
            <a:avLst/>
          </a:prstGeom>
          <a:noFill/>
        </p:spPr>
        <p:txBody>
          <a:bodyPr wrap="square" rtlCol="0">
            <a:spAutoFit/>
          </a:bodyPr>
          <a:lstStyle/>
          <a:p>
            <a:r>
              <a:rPr lang="en-US" dirty="0"/>
              <a:t>Heating due to scattering</a:t>
            </a:r>
          </a:p>
        </p:txBody>
      </p:sp>
      <p:sp>
        <p:nvSpPr>
          <p:cNvPr id="11" name="Pfeil nach oben 10">
            <a:extLst>
              <a:ext uri="{FF2B5EF4-FFF2-40B4-BE49-F238E27FC236}">
                <a16:creationId xmlns:a16="http://schemas.microsoft.com/office/drawing/2014/main" id="{934092C3-CBC9-038C-76C2-E71356ACF339}"/>
              </a:ext>
            </a:extLst>
          </p:cNvPr>
          <p:cNvSpPr/>
          <p:nvPr/>
        </p:nvSpPr>
        <p:spPr>
          <a:xfrm>
            <a:off x="2060385" y="3644303"/>
            <a:ext cx="144016" cy="158204"/>
          </a:xfrm>
          <a:prstGeom prst="up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2" name="Pfeil nach oben 11">
            <a:extLst>
              <a:ext uri="{FF2B5EF4-FFF2-40B4-BE49-F238E27FC236}">
                <a16:creationId xmlns:a16="http://schemas.microsoft.com/office/drawing/2014/main" id="{42B59AAE-DA78-ACE1-B6FF-2C111F7D8753}"/>
              </a:ext>
            </a:extLst>
          </p:cNvPr>
          <p:cNvSpPr/>
          <p:nvPr/>
        </p:nvSpPr>
        <p:spPr>
          <a:xfrm>
            <a:off x="4256865" y="3626736"/>
            <a:ext cx="144016" cy="158204"/>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feld 12">
            <a:extLst>
              <a:ext uri="{FF2B5EF4-FFF2-40B4-BE49-F238E27FC236}">
                <a16:creationId xmlns:a16="http://schemas.microsoft.com/office/drawing/2014/main" id="{A629BD9F-CE4D-E793-7F2C-DDD8908EB189}"/>
              </a:ext>
            </a:extLst>
          </p:cNvPr>
          <p:cNvSpPr txBox="1"/>
          <p:nvPr/>
        </p:nvSpPr>
        <p:spPr>
          <a:xfrm>
            <a:off x="30664" y="4771173"/>
            <a:ext cx="882421" cy="276999"/>
          </a:xfrm>
          <a:prstGeom prst="rect">
            <a:avLst/>
          </a:prstGeom>
          <a:noFill/>
        </p:spPr>
        <p:txBody>
          <a:bodyPr wrap="none" rtlCol="0">
            <a:spAutoFit/>
          </a:bodyPr>
          <a:lstStyle/>
          <a:p>
            <a:r>
              <a:rPr lang="en-US" sz="1200" dirty="0"/>
              <a:t>D. </a:t>
            </a:r>
            <a:r>
              <a:rPr lang="en-US" sz="1200" dirty="0" err="1"/>
              <a:t>Neuffer</a:t>
            </a:r>
            <a:endParaRPr lang="en-US" sz="1200" dirty="0"/>
          </a:p>
        </p:txBody>
      </p:sp>
      <p:sp>
        <p:nvSpPr>
          <p:cNvPr id="14" name="Textfeld 13">
            <a:extLst>
              <a:ext uri="{FF2B5EF4-FFF2-40B4-BE49-F238E27FC236}">
                <a16:creationId xmlns:a16="http://schemas.microsoft.com/office/drawing/2014/main" id="{04B0DFD4-D2AB-D3DC-948C-97F4D621F447}"/>
              </a:ext>
            </a:extLst>
          </p:cNvPr>
          <p:cNvSpPr txBox="1"/>
          <p:nvPr/>
        </p:nvSpPr>
        <p:spPr>
          <a:xfrm>
            <a:off x="6220892" y="3277544"/>
            <a:ext cx="2888340" cy="646331"/>
          </a:xfrm>
          <a:prstGeom prst="rect">
            <a:avLst/>
          </a:prstGeom>
          <a:noFill/>
        </p:spPr>
        <p:txBody>
          <a:bodyPr wrap="square" rtlCol="0">
            <a:spAutoFit/>
          </a:bodyPr>
          <a:lstStyle/>
          <a:p>
            <a:r>
              <a:rPr lang="en-US" dirty="0"/>
              <a:t>Scattering mitigation with hydrogen absorbers.</a:t>
            </a:r>
          </a:p>
        </p:txBody>
      </p:sp>
      <p:cxnSp>
        <p:nvCxnSpPr>
          <p:cNvPr id="16" name="Gerade Verbindung mit Pfeil 15">
            <a:extLst>
              <a:ext uri="{FF2B5EF4-FFF2-40B4-BE49-F238E27FC236}">
                <a16:creationId xmlns:a16="http://schemas.microsoft.com/office/drawing/2014/main" id="{71018607-F5A2-1646-9F9D-B676927B63DF}"/>
              </a:ext>
            </a:extLst>
          </p:cNvPr>
          <p:cNvCxnSpPr>
            <a:cxnSpLocks/>
          </p:cNvCxnSpPr>
          <p:nvPr/>
        </p:nvCxnSpPr>
        <p:spPr>
          <a:xfrm flipV="1">
            <a:off x="7882801" y="2211710"/>
            <a:ext cx="1567" cy="106583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7" name="Grafik 16">
            <a:extLst>
              <a:ext uri="{FF2B5EF4-FFF2-40B4-BE49-F238E27FC236}">
                <a16:creationId xmlns:a16="http://schemas.microsoft.com/office/drawing/2014/main" id="{0A49C2D1-C0A0-E210-8A26-F31DA9076634}"/>
              </a:ext>
            </a:extLst>
          </p:cNvPr>
          <p:cNvPicPr>
            <a:picLocks noChangeAspect="1"/>
          </p:cNvPicPr>
          <p:nvPr/>
        </p:nvPicPr>
        <p:blipFill>
          <a:blip r:embed="rId4"/>
          <a:stretch>
            <a:fillRect/>
          </a:stretch>
        </p:blipFill>
        <p:spPr>
          <a:xfrm>
            <a:off x="8359367" y="91886"/>
            <a:ext cx="649953" cy="649953"/>
          </a:xfrm>
          <a:prstGeom prst="rect">
            <a:avLst/>
          </a:prstGeom>
        </p:spPr>
      </p:pic>
    </p:spTree>
    <p:extLst>
      <p:ext uri="{BB962C8B-B14F-4D97-AF65-F5344CB8AC3E}">
        <p14:creationId xmlns:p14="http://schemas.microsoft.com/office/powerpoint/2010/main" val="2356527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B60B2AC-D309-F531-EFCC-C64EDE1DF15B}"/>
              </a:ext>
            </a:extLst>
          </p:cNvPr>
          <p:cNvSpPr>
            <a:spLocks noGrp="1"/>
          </p:cNvSpPr>
          <p:nvPr>
            <p:ph type="sldNum" sz="quarter" idx="4"/>
          </p:nvPr>
        </p:nvSpPr>
        <p:spPr/>
        <p:txBody>
          <a:bodyPr/>
          <a:lstStyle/>
          <a:p>
            <a:fld id="{974172A1-1CBF-0B40-9234-7D4D80EC19EA}" type="slidenum">
              <a:rPr lang="en-GB" smtClean="0"/>
              <a:pPr/>
              <a:t>21</a:t>
            </a:fld>
            <a:endParaRPr lang="en-GB" dirty="0"/>
          </a:p>
        </p:txBody>
      </p:sp>
      <p:pic>
        <p:nvPicPr>
          <p:cNvPr id="14" name="Grafik 13" descr="Ein Bild, das Text, Diagramm, Reihe, Screenshot enthält.&#10;&#10;Automatisch generierte Beschreibung">
            <a:extLst>
              <a:ext uri="{FF2B5EF4-FFF2-40B4-BE49-F238E27FC236}">
                <a16:creationId xmlns:a16="http://schemas.microsoft.com/office/drawing/2014/main" id="{4316B358-87E7-82F5-86ED-D92A9BC74E46}"/>
              </a:ext>
            </a:extLst>
          </p:cNvPr>
          <p:cNvPicPr>
            <a:picLocks noChangeAspect="1"/>
          </p:cNvPicPr>
          <p:nvPr/>
        </p:nvPicPr>
        <p:blipFill>
          <a:blip r:embed="rId2"/>
          <a:stretch>
            <a:fillRect/>
          </a:stretch>
        </p:blipFill>
        <p:spPr>
          <a:xfrm>
            <a:off x="1797721" y="233375"/>
            <a:ext cx="2277988" cy="2949702"/>
          </a:xfrm>
          <a:prstGeom prst="rect">
            <a:avLst/>
          </a:prstGeom>
        </p:spPr>
      </p:pic>
      <p:sp>
        <p:nvSpPr>
          <p:cNvPr id="15" name="Textfeld 14">
            <a:extLst>
              <a:ext uri="{FF2B5EF4-FFF2-40B4-BE49-F238E27FC236}">
                <a16:creationId xmlns:a16="http://schemas.microsoft.com/office/drawing/2014/main" id="{2934CAE8-5E2B-D9E8-5078-E38078FF9A7B}"/>
              </a:ext>
            </a:extLst>
          </p:cNvPr>
          <p:cNvSpPr txBox="1"/>
          <p:nvPr/>
        </p:nvSpPr>
        <p:spPr>
          <a:xfrm>
            <a:off x="192568" y="2703275"/>
            <a:ext cx="1495922" cy="400110"/>
          </a:xfrm>
          <a:prstGeom prst="rect">
            <a:avLst/>
          </a:prstGeom>
          <a:noFill/>
        </p:spPr>
        <p:txBody>
          <a:bodyPr wrap="none" rtlCol="0">
            <a:spAutoFit/>
          </a:bodyPr>
          <a:lstStyle/>
          <a:p>
            <a:r>
              <a:rPr lang="en-US" sz="2000" b="1" dirty="0">
                <a:solidFill>
                  <a:schemeClr val="accent1"/>
                </a:solidFill>
              </a:rPr>
              <a:t>6D cooling</a:t>
            </a:r>
          </a:p>
        </p:txBody>
      </p:sp>
      <p:pic>
        <p:nvPicPr>
          <p:cNvPr id="16" name="Grafik 15" descr="Ein Bild, das Text, Screenshot, Schrift, Diagramm enthält.&#10;&#10;Automatisch generierte Beschreibung">
            <a:extLst>
              <a:ext uri="{FF2B5EF4-FFF2-40B4-BE49-F238E27FC236}">
                <a16:creationId xmlns:a16="http://schemas.microsoft.com/office/drawing/2014/main" id="{163676B5-1462-7D4A-3EC5-399940D92A11}"/>
              </a:ext>
            </a:extLst>
          </p:cNvPr>
          <p:cNvPicPr>
            <a:picLocks noChangeAspect="1"/>
          </p:cNvPicPr>
          <p:nvPr/>
        </p:nvPicPr>
        <p:blipFill>
          <a:blip r:embed="rId3"/>
          <a:stretch>
            <a:fillRect/>
          </a:stretch>
        </p:blipFill>
        <p:spPr>
          <a:xfrm>
            <a:off x="4184940" y="919445"/>
            <a:ext cx="3415046" cy="1330170"/>
          </a:xfrm>
          <a:prstGeom prst="rect">
            <a:avLst/>
          </a:prstGeom>
        </p:spPr>
      </p:pic>
      <p:sp>
        <p:nvSpPr>
          <p:cNvPr id="17" name="Textfeld 16">
            <a:extLst>
              <a:ext uri="{FF2B5EF4-FFF2-40B4-BE49-F238E27FC236}">
                <a16:creationId xmlns:a16="http://schemas.microsoft.com/office/drawing/2014/main" id="{A4540986-CFD7-9F8E-FDDE-E93E776A4997}"/>
              </a:ext>
            </a:extLst>
          </p:cNvPr>
          <p:cNvSpPr txBox="1"/>
          <p:nvPr/>
        </p:nvSpPr>
        <p:spPr>
          <a:xfrm>
            <a:off x="4190636" y="439370"/>
            <a:ext cx="2088232" cy="400110"/>
          </a:xfrm>
          <a:prstGeom prst="rect">
            <a:avLst/>
          </a:prstGeom>
          <a:noFill/>
        </p:spPr>
        <p:txBody>
          <a:bodyPr wrap="square" rtlCol="0">
            <a:spAutoFit/>
          </a:bodyPr>
          <a:lstStyle/>
          <a:p>
            <a:r>
              <a:rPr lang="en-US" sz="2000" b="1" dirty="0">
                <a:solidFill>
                  <a:schemeClr val="accent1"/>
                </a:solidFill>
              </a:rPr>
              <a:t>Final cooling</a:t>
            </a:r>
          </a:p>
        </p:txBody>
      </p:sp>
      <p:sp>
        <p:nvSpPr>
          <p:cNvPr id="18" name="Textfeld 17">
            <a:extLst>
              <a:ext uri="{FF2B5EF4-FFF2-40B4-BE49-F238E27FC236}">
                <a16:creationId xmlns:a16="http://schemas.microsoft.com/office/drawing/2014/main" id="{F0421B82-C31D-C3B9-4F68-5634601D8664}"/>
              </a:ext>
            </a:extLst>
          </p:cNvPr>
          <p:cNvSpPr txBox="1"/>
          <p:nvPr/>
        </p:nvSpPr>
        <p:spPr>
          <a:xfrm>
            <a:off x="4087313" y="2571750"/>
            <a:ext cx="1895071" cy="400110"/>
          </a:xfrm>
          <a:prstGeom prst="rect">
            <a:avLst/>
          </a:prstGeom>
          <a:noFill/>
        </p:spPr>
        <p:txBody>
          <a:bodyPr wrap="none" rtlCol="0">
            <a:spAutoFit/>
          </a:bodyPr>
          <a:lstStyle/>
          <a:p>
            <a:r>
              <a:rPr lang="en-US" sz="2000" b="1" dirty="0">
                <a:solidFill>
                  <a:schemeClr val="accent1"/>
                </a:solidFill>
              </a:rPr>
              <a:t>Bunch merge </a:t>
            </a:r>
          </a:p>
        </p:txBody>
      </p:sp>
      <p:pic>
        <p:nvPicPr>
          <p:cNvPr id="19" name="Grafik 18">
            <a:extLst>
              <a:ext uri="{FF2B5EF4-FFF2-40B4-BE49-F238E27FC236}">
                <a16:creationId xmlns:a16="http://schemas.microsoft.com/office/drawing/2014/main" id="{93911914-DBF2-C15D-4914-7130837212AE}"/>
              </a:ext>
            </a:extLst>
          </p:cNvPr>
          <p:cNvPicPr>
            <a:picLocks noChangeAspect="1"/>
          </p:cNvPicPr>
          <p:nvPr/>
        </p:nvPicPr>
        <p:blipFill>
          <a:blip r:embed="rId4"/>
          <a:stretch>
            <a:fillRect/>
          </a:stretch>
        </p:blipFill>
        <p:spPr>
          <a:xfrm>
            <a:off x="3491880" y="2935685"/>
            <a:ext cx="5778500" cy="1968500"/>
          </a:xfrm>
          <a:prstGeom prst="rect">
            <a:avLst/>
          </a:prstGeom>
        </p:spPr>
      </p:pic>
      <p:pic>
        <p:nvPicPr>
          <p:cNvPr id="20" name="Grafik 19">
            <a:extLst>
              <a:ext uri="{FF2B5EF4-FFF2-40B4-BE49-F238E27FC236}">
                <a16:creationId xmlns:a16="http://schemas.microsoft.com/office/drawing/2014/main" id="{BA187F64-2CDF-13A2-10CB-887B4DD0D072}"/>
              </a:ext>
            </a:extLst>
          </p:cNvPr>
          <p:cNvPicPr>
            <a:picLocks noChangeAspect="1"/>
          </p:cNvPicPr>
          <p:nvPr/>
        </p:nvPicPr>
        <p:blipFill>
          <a:blip r:embed="rId5"/>
          <a:stretch>
            <a:fillRect/>
          </a:stretch>
        </p:blipFill>
        <p:spPr>
          <a:xfrm>
            <a:off x="0" y="3072607"/>
            <a:ext cx="4024596" cy="1954709"/>
          </a:xfrm>
          <a:prstGeom prst="rect">
            <a:avLst/>
          </a:prstGeom>
        </p:spPr>
      </p:pic>
      <p:pic>
        <p:nvPicPr>
          <p:cNvPr id="21" name="Grafik 20">
            <a:extLst>
              <a:ext uri="{FF2B5EF4-FFF2-40B4-BE49-F238E27FC236}">
                <a16:creationId xmlns:a16="http://schemas.microsoft.com/office/drawing/2014/main" id="{930D9528-7C8D-05F4-2213-D01503026777}"/>
              </a:ext>
            </a:extLst>
          </p:cNvPr>
          <p:cNvPicPr>
            <a:picLocks noChangeAspect="1"/>
          </p:cNvPicPr>
          <p:nvPr/>
        </p:nvPicPr>
        <p:blipFill>
          <a:blip r:embed="rId6"/>
          <a:stretch>
            <a:fillRect/>
          </a:stretch>
        </p:blipFill>
        <p:spPr>
          <a:xfrm>
            <a:off x="8359367" y="91886"/>
            <a:ext cx="649953" cy="649953"/>
          </a:xfrm>
          <a:prstGeom prst="rect">
            <a:avLst/>
          </a:prstGeom>
        </p:spPr>
      </p:pic>
      <p:sp>
        <p:nvSpPr>
          <p:cNvPr id="22" name="Textfeld 21">
            <a:extLst>
              <a:ext uri="{FF2B5EF4-FFF2-40B4-BE49-F238E27FC236}">
                <a16:creationId xmlns:a16="http://schemas.microsoft.com/office/drawing/2014/main" id="{EB2CDA5E-9CFA-DB7A-E441-BAA2A8946F25}"/>
              </a:ext>
            </a:extLst>
          </p:cNvPr>
          <p:cNvSpPr txBox="1"/>
          <p:nvPr/>
        </p:nvSpPr>
        <p:spPr>
          <a:xfrm>
            <a:off x="6187542" y="4543633"/>
            <a:ext cx="1356462" cy="276999"/>
          </a:xfrm>
          <a:prstGeom prst="rect">
            <a:avLst/>
          </a:prstGeom>
          <a:noFill/>
        </p:spPr>
        <p:txBody>
          <a:bodyPr wrap="none" rtlCol="0">
            <a:spAutoFit/>
          </a:bodyPr>
          <a:lstStyle/>
          <a:p>
            <a:r>
              <a:rPr lang="en-US" sz="1200" dirty="0"/>
              <a:t>D. </a:t>
            </a:r>
            <a:r>
              <a:rPr lang="en-US" sz="1200" dirty="0" err="1"/>
              <a:t>Stratakis</a:t>
            </a:r>
            <a:r>
              <a:rPr lang="en-US" sz="1200" dirty="0"/>
              <a:t> et al.</a:t>
            </a:r>
          </a:p>
        </p:txBody>
      </p:sp>
    </p:spTree>
    <p:extLst>
      <p:ext uri="{BB962C8B-B14F-4D97-AF65-F5344CB8AC3E}">
        <p14:creationId xmlns:p14="http://schemas.microsoft.com/office/powerpoint/2010/main" val="1503697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7D40878C-9C94-6D82-C69C-15EC97C71A77}"/>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4" name="Titel 3">
            <a:extLst>
              <a:ext uri="{FF2B5EF4-FFF2-40B4-BE49-F238E27FC236}">
                <a16:creationId xmlns:a16="http://schemas.microsoft.com/office/drawing/2014/main" id="{32ED675D-E223-4290-0617-D24F06B0AD72}"/>
              </a:ext>
            </a:extLst>
          </p:cNvPr>
          <p:cNvSpPr>
            <a:spLocks noGrp="1"/>
          </p:cNvSpPr>
          <p:nvPr>
            <p:ph type="title"/>
          </p:nvPr>
        </p:nvSpPr>
        <p:spPr/>
        <p:txBody>
          <a:bodyPr/>
          <a:lstStyle/>
          <a:p>
            <a:r>
              <a:rPr lang="en-US" dirty="0"/>
              <a:t>	Improved analytical cooling description </a:t>
            </a:r>
          </a:p>
        </p:txBody>
      </p:sp>
      <p:pic>
        <p:nvPicPr>
          <p:cNvPr id="6" name="Grafik 5">
            <a:extLst>
              <a:ext uri="{FF2B5EF4-FFF2-40B4-BE49-F238E27FC236}">
                <a16:creationId xmlns:a16="http://schemas.microsoft.com/office/drawing/2014/main" id="{CD0B4726-2A24-D323-4234-97DFF4831552}"/>
              </a:ext>
            </a:extLst>
          </p:cNvPr>
          <p:cNvPicPr>
            <a:picLocks noChangeAspect="1"/>
          </p:cNvPicPr>
          <p:nvPr/>
        </p:nvPicPr>
        <p:blipFill>
          <a:blip r:embed="rId2"/>
          <a:stretch>
            <a:fillRect/>
          </a:stretch>
        </p:blipFill>
        <p:spPr>
          <a:xfrm>
            <a:off x="179512" y="1562066"/>
            <a:ext cx="7449518" cy="2781977"/>
          </a:xfrm>
          <a:prstGeom prst="rect">
            <a:avLst/>
          </a:prstGeom>
        </p:spPr>
      </p:pic>
      <p:pic>
        <p:nvPicPr>
          <p:cNvPr id="30" name="Grafik 29">
            <a:extLst>
              <a:ext uri="{FF2B5EF4-FFF2-40B4-BE49-F238E27FC236}">
                <a16:creationId xmlns:a16="http://schemas.microsoft.com/office/drawing/2014/main" id="{94B5F19A-0A62-1FFD-F599-CCB1277B4DEB}"/>
              </a:ext>
            </a:extLst>
          </p:cNvPr>
          <p:cNvPicPr>
            <a:picLocks noChangeAspect="1"/>
          </p:cNvPicPr>
          <p:nvPr/>
        </p:nvPicPr>
        <p:blipFill>
          <a:blip r:embed="rId3"/>
          <a:stretch>
            <a:fillRect/>
          </a:stretch>
        </p:blipFill>
        <p:spPr>
          <a:xfrm>
            <a:off x="2321748" y="915566"/>
            <a:ext cx="4500504" cy="648072"/>
          </a:xfrm>
          <a:prstGeom prst="rect">
            <a:avLst/>
          </a:prstGeom>
        </p:spPr>
      </p:pic>
      <p:sp>
        <p:nvSpPr>
          <p:cNvPr id="31" name="Rahmen 30">
            <a:extLst>
              <a:ext uri="{FF2B5EF4-FFF2-40B4-BE49-F238E27FC236}">
                <a16:creationId xmlns:a16="http://schemas.microsoft.com/office/drawing/2014/main" id="{2A71F5E0-4B5C-EAC1-58E8-066771913E56}"/>
              </a:ext>
            </a:extLst>
          </p:cNvPr>
          <p:cNvSpPr/>
          <p:nvPr/>
        </p:nvSpPr>
        <p:spPr>
          <a:xfrm>
            <a:off x="6084025" y="861757"/>
            <a:ext cx="738227" cy="732360"/>
          </a:xfrm>
          <a:prstGeom prst="frame">
            <a:avLst>
              <a:gd name="adj1" fmla="val 384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2" name="Textfeld 31">
            <a:extLst>
              <a:ext uri="{FF2B5EF4-FFF2-40B4-BE49-F238E27FC236}">
                <a16:creationId xmlns:a16="http://schemas.microsoft.com/office/drawing/2014/main" id="{A768F522-04CA-6D00-B565-CC796DE9D0F3}"/>
              </a:ext>
            </a:extLst>
          </p:cNvPr>
          <p:cNvSpPr txBox="1"/>
          <p:nvPr/>
        </p:nvSpPr>
        <p:spPr>
          <a:xfrm>
            <a:off x="230046" y="4478321"/>
            <a:ext cx="2104102" cy="369332"/>
          </a:xfrm>
          <a:prstGeom prst="rect">
            <a:avLst/>
          </a:prstGeom>
          <a:noFill/>
        </p:spPr>
        <p:txBody>
          <a:bodyPr wrap="none" rtlCol="0">
            <a:spAutoFit/>
          </a:bodyPr>
          <a:lstStyle/>
          <a:p>
            <a:r>
              <a:rPr lang="en-US" dirty="0"/>
              <a:t>Wentzel approach:</a:t>
            </a:r>
          </a:p>
        </p:txBody>
      </p:sp>
      <p:pic>
        <p:nvPicPr>
          <p:cNvPr id="33" name="Grafik 32">
            <a:extLst>
              <a:ext uri="{FF2B5EF4-FFF2-40B4-BE49-F238E27FC236}">
                <a16:creationId xmlns:a16="http://schemas.microsoft.com/office/drawing/2014/main" id="{D3DE9BF1-F6E4-AC80-0041-505A7C7174D2}"/>
              </a:ext>
            </a:extLst>
          </p:cNvPr>
          <p:cNvPicPr>
            <a:picLocks noChangeAspect="1"/>
          </p:cNvPicPr>
          <p:nvPr/>
        </p:nvPicPr>
        <p:blipFill>
          <a:blip r:embed="rId4"/>
          <a:stretch>
            <a:fillRect/>
          </a:stretch>
        </p:blipFill>
        <p:spPr>
          <a:xfrm>
            <a:off x="2411760" y="4397601"/>
            <a:ext cx="3781751" cy="530772"/>
          </a:xfrm>
          <a:prstGeom prst="rect">
            <a:avLst/>
          </a:prstGeom>
        </p:spPr>
      </p:pic>
      <p:pic>
        <p:nvPicPr>
          <p:cNvPr id="34" name="Grafik 33">
            <a:extLst>
              <a:ext uri="{FF2B5EF4-FFF2-40B4-BE49-F238E27FC236}">
                <a16:creationId xmlns:a16="http://schemas.microsoft.com/office/drawing/2014/main" id="{4DCE538E-9722-7A16-9CEA-AD9C1378492A}"/>
              </a:ext>
            </a:extLst>
          </p:cNvPr>
          <p:cNvPicPr>
            <a:picLocks noChangeAspect="1"/>
          </p:cNvPicPr>
          <p:nvPr/>
        </p:nvPicPr>
        <p:blipFill>
          <a:blip r:embed="rId5"/>
          <a:stretch>
            <a:fillRect/>
          </a:stretch>
        </p:blipFill>
        <p:spPr>
          <a:xfrm>
            <a:off x="8359367" y="91886"/>
            <a:ext cx="649953" cy="649953"/>
          </a:xfrm>
          <a:prstGeom prst="rect">
            <a:avLst/>
          </a:prstGeom>
        </p:spPr>
      </p:pic>
    </p:spTree>
    <p:extLst>
      <p:ext uri="{BB962C8B-B14F-4D97-AF65-F5344CB8AC3E}">
        <p14:creationId xmlns:p14="http://schemas.microsoft.com/office/powerpoint/2010/main" val="1842293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FFC27FA-7442-C501-DF50-EC97B33A64A7}"/>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
        <p:nvSpPr>
          <p:cNvPr id="4" name="Titel 3">
            <a:extLst>
              <a:ext uri="{FF2B5EF4-FFF2-40B4-BE49-F238E27FC236}">
                <a16:creationId xmlns:a16="http://schemas.microsoft.com/office/drawing/2014/main" id="{EE26C616-0214-3B12-E44D-EC2C9C47BCFE}"/>
              </a:ext>
            </a:extLst>
          </p:cNvPr>
          <p:cNvSpPr>
            <a:spLocks noGrp="1"/>
          </p:cNvSpPr>
          <p:nvPr>
            <p:ph type="title"/>
          </p:nvPr>
        </p:nvSpPr>
        <p:spPr/>
        <p:txBody>
          <a:bodyPr/>
          <a:lstStyle/>
          <a:p>
            <a:r>
              <a:rPr lang="en-US" dirty="0"/>
              <a:t>Simulation tool for ionization cooling</a:t>
            </a:r>
          </a:p>
        </p:txBody>
      </p:sp>
      <p:graphicFrame>
        <p:nvGraphicFramePr>
          <p:cNvPr id="19" name="Espace réservé du contenu 1">
            <a:extLst>
              <a:ext uri="{FF2B5EF4-FFF2-40B4-BE49-F238E27FC236}">
                <a16:creationId xmlns:a16="http://schemas.microsoft.com/office/drawing/2014/main" id="{27F260BA-DD1D-054C-0807-98941A906F70}"/>
              </a:ext>
            </a:extLst>
          </p:cNvPr>
          <p:cNvGraphicFramePr>
            <a:graphicFrameLocks noGrp="1"/>
          </p:cNvGraphicFramePr>
          <p:nvPr>
            <p:ph sz="quarter" idx="12"/>
            <p:extLst>
              <p:ext uri="{D42A27DB-BD31-4B8C-83A1-F6EECF244321}">
                <p14:modId xmlns:p14="http://schemas.microsoft.com/office/powerpoint/2010/main" val="649332107"/>
              </p:ext>
            </p:extLst>
          </p:nvPr>
        </p:nvGraphicFramePr>
        <p:xfrm>
          <a:off x="1509070" y="1217078"/>
          <a:ext cx="6781800" cy="2042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feld 19">
            <a:extLst>
              <a:ext uri="{FF2B5EF4-FFF2-40B4-BE49-F238E27FC236}">
                <a16:creationId xmlns:a16="http://schemas.microsoft.com/office/drawing/2014/main" id="{88105298-055C-25BD-0B20-BA8C2D961E5F}"/>
              </a:ext>
            </a:extLst>
          </p:cNvPr>
          <p:cNvSpPr txBox="1"/>
          <p:nvPr/>
        </p:nvSpPr>
        <p:spPr>
          <a:xfrm>
            <a:off x="7567595" y="2617203"/>
            <a:ext cx="723275" cy="369332"/>
          </a:xfrm>
          <a:prstGeom prst="rect">
            <a:avLst/>
          </a:prstGeom>
          <a:noFill/>
        </p:spPr>
        <p:txBody>
          <a:bodyPr wrap="none" rtlCol="0">
            <a:spAutoFit/>
          </a:bodyPr>
          <a:lstStyle/>
          <a:p>
            <a:r>
              <a:rPr lang="en-US" b="1" dirty="0">
                <a:solidFill>
                  <a:srgbClr val="FF0000"/>
                </a:solidFill>
              </a:rPr>
              <a:t>NEW</a:t>
            </a:r>
          </a:p>
        </p:txBody>
      </p:sp>
      <p:sp>
        <p:nvSpPr>
          <p:cNvPr id="22" name="Stern mit 5 Zacken 21">
            <a:extLst>
              <a:ext uri="{FF2B5EF4-FFF2-40B4-BE49-F238E27FC236}">
                <a16:creationId xmlns:a16="http://schemas.microsoft.com/office/drawing/2014/main" id="{6372D19F-D020-1691-B91A-019F09434BBC}"/>
              </a:ext>
            </a:extLst>
          </p:cNvPr>
          <p:cNvSpPr/>
          <p:nvPr/>
        </p:nvSpPr>
        <p:spPr>
          <a:xfrm>
            <a:off x="7975118" y="1777701"/>
            <a:ext cx="204164" cy="216024"/>
          </a:xfrm>
          <a:prstGeom prst="star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Textfeld 23">
            <a:extLst>
              <a:ext uri="{FF2B5EF4-FFF2-40B4-BE49-F238E27FC236}">
                <a16:creationId xmlns:a16="http://schemas.microsoft.com/office/drawing/2014/main" id="{61491FD6-B8D3-981C-D428-F4590D0B021D}"/>
              </a:ext>
            </a:extLst>
          </p:cNvPr>
          <p:cNvSpPr txBox="1"/>
          <p:nvPr/>
        </p:nvSpPr>
        <p:spPr>
          <a:xfrm>
            <a:off x="1331640" y="3260009"/>
            <a:ext cx="6959230"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ICOOL &amp; G4Bl were used in the past.</a:t>
            </a:r>
          </a:p>
          <a:p>
            <a:pPr marL="285750" indent="-285750">
              <a:buFont typeface="Arial" panose="020B0604020202020204" pitchFamily="34" charset="0"/>
              <a:buChar char="•"/>
            </a:pPr>
            <a:r>
              <a:rPr lang="en-US" sz="2000" dirty="0"/>
              <a:t>RF-Tack written by A. Latina, CERN.</a:t>
            </a:r>
          </a:p>
          <a:p>
            <a:pPr marL="285750" indent="-285750">
              <a:buFont typeface="Arial" panose="020B0604020202020204" pitchFamily="34" charset="0"/>
              <a:buChar char="•"/>
            </a:pPr>
            <a:r>
              <a:rPr lang="en-US" sz="2000" dirty="0"/>
              <a:t>The simulation benefits from space charge and other collective effects in RF-Track. </a:t>
            </a:r>
          </a:p>
        </p:txBody>
      </p:sp>
      <p:pic>
        <p:nvPicPr>
          <p:cNvPr id="28" name="Grafik 27">
            <a:extLst>
              <a:ext uri="{FF2B5EF4-FFF2-40B4-BE49-F238E27FC236}">
                <a16:creationId xmlns:a16="http://schemas.microsoft.com/office/drawing/2014/main" id="{6B3EFF87-AAE8-48EA-86F1-7EC75972F34B}"/>
              </a:ext>
            </a:extLst>
          </p:cNvPr>
          <p:cNvPicPr>
            <a:picLocks noChangeAspect="1"/>
          </p:cNvPicPr>
          <p:nvPr/>
        </p:nvPicPr>
        <p:blipFill>
          <a:blip r:embed="rId7"/>
          <a:stretch>
            <a:fillRect/>
          </a:stretch>
        </p:blipFill>
        <p:spPr>
          <a:xfrm>
            <a:off x="8359367" y="91886"/>
            <a:ext cx="649953" cy="649953"/>
          </a:xfrm>
          <a:prstGeom prst="rect">
            <a:avLst/>
          </a:prstGeom>
        </p:spPr>
      </p:pic>
    </p:spTree>
    <p:extLst>
      <p:ext uri="{BB962C8B-B14F-4D97-AF65-F5344CB8AC3E}">
        <p14:creationId xmlns:p14="http://schemas.microsoft.com/office/powerpoint/2010/main" val="17711213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4E3CBC2-7F2A-8F12-CDD6-A845A7368DF3}"/>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
        <p:nvSpPr>
          <p:cNvPr id="4" name="Titel 3">
            <a:extLst>
              <a:ext uri="{FF2B5EF4-FFF2-40B4-BE49-F238E27FC236}">
                <a16:creationId xmlns:a16="http://schemas.microsoft.com/office/drawing/2014/main" id="{80383F80-2CD6-D7B8-DE90-04C28619A467}"/>
              </a:ext>
            </a:extLst>
          </p:cNvPr>
          <p:cNvSpPr>
            <a:spLocks noGrp="1"/>
          </p:cNvSpPr>
          <p:nvPr>
            <p:ph type="title"/>
          </p:nvPr>
        </p:nvSpPr>
        <p:spPr/>
        <p:txBody>
          <a:bodyPr/>
          <a:lstStyle/>
          <a:p>
            <a:r>
              <a:rPr lang="en-US" dirty="0"/>
              <a:t>A semi-Gaussian scattering model in RF-Track</a:t>
            </a:r>
          </a:p>
        </p:txBody>
      </p:sp>
      <p:pic>
        <p:nvPicPr>
          <p:cNvPr id="5" name="Grafik 4">
            <a:extLst>
              <a:ext uri="{FF2B5EF4-FFF2-40B4-BE49-F238E27FC236}">
                <a16:creationId xmlns:a16="http://schemas.microsoft.com/office/drawing/2014/main" id="{BF9BBBAF-0BED-3855-46C7-1C175EC175BF}"/>
              </a:ext>
            </a:extLst>
          </p:cNvPr>
          <p:cNvPicPr>
            <a:picLocks noChangeAspect="1"/>
          </p:cNvPicPr>
          <p:nvPr/>
        </p:nvPicPr>
        <p:blipFill>
          <a:blip r:embed="rId2"/>
          <a:stretch>
            <a:fillRect/>
          </a:stretch>
        </p:blipFill>
        <p:spPr>
          <a:xfrm>
            <a:off x="3464923" y="1270735"/>
            <a:ext cx="5679077" cy="3393307"/>
          </a:xfrm>
          <a:prstGeom prst="rect">
            <a:avLst/>
          </a:prstGeom>
        </p:spPr>
      </p:pic>
      <p:pic>
        <p:nvPicPr>
          <p:cNvPr id="6" name="Grafik 5" descr="Ein Bild, das Schrift, Text, Handschrift, weiß enthält.&#10;&#10;Automatisch generierte Beschreibung">
            <a:extLst>
              <a:ext uri="{FF2B5EF4-FFF2-40B4-BE49-F238E27FC236}">
                <a16:creationId xmlns:a16="http://schemas.microsoft.com/office/drawing/2014/main" id="{8C02D6D1-1138-2455-7FF2-68D2C58A7975}"/>
              </a:ext>
            </a:extLst>
          </p:cNvPr>
          <p:cNvPicPr>
            <a:picLocks noChangeAspect="1"/>
          </p:cNvPicPr>
          <p:nvPr/>
        </p:nvPicPr>
        <p:blipFill>
          <a:blip r:embed="rId3"/>
          <a:stretch>
            <a:fillRect/>
          </a:stretch>
        </p:blipFill>
        <p:spPr>
          <a:xfrm>
            <a:off x="76448" y="3579862"/>
            <a:ext cx="2437904" cy="984538"/>
          </a:xfrm>
          <a:prstGeom prst="rect">
            <a:avLst/>
          </a:prstGeom>
        </p:spPr>
      </p:pic>
      <p:sp>
        <p:nvSpPr>
          <p:cNvPr id="7" name="Textfeld 6">
            <a:extLst>
              <a:ext uri="{FF2B5EF4-FFF2-40B4-BE49-F238E27FC236}">
                <a16:creationId xmlns:a16="http://schemas.microsoft.com/office/drawing/2014/main" id="{3510732A-2423-4052-E790-B7D5C7CB497C}"/>
              </a:ext>
            </a:extLst>
          </p:cNvPr>
          <p:cNvSpPr txBox="1"/>
          <p:nvPr/>
        </p:nvSpPr>
        <p:spPr>
          <a:xfrm>
            <a:off x="2483023" y="3579861"/>
            <a:ext cx="633507" cy="369332"/>
          </a:xfrm>
          <a:prstGeom prst="rect">
            <a:avLst/>
          </a:prstGeom>
          <a:noFill/>
        </p:spPr>
        <p:txBody>
          <a:bodyPr wrap="none" rtlCol="0">
            <a:spAutoFit/>
          </a:bodyPr>
          <a:lstStyle/>
          <a:p>
            <a:r>
              <a:rPr lang="en-US" dirty="0"/>
              <a:t>core</a:t>
            </a:r>
          </a:p>
        </p:txBody>
      </p:sp>
      <p:sp>
        <p:nvSpPr>
          <p:cNvPr id="8" name="Textfeld 7">
            <a:extLst>
              <a:ext uri="{FF2B5EF4-FFF2-40B4-BE49-F238E27FC236}">
                <a16:creationId xmlns:a16="http://schemas.microsoft.com/office/drawing/2014/main" id="{E77755D6-B31B-6E34-6CEE-1D7E6A5DC91B}"/>
              </a:ext>
            </a:extLst>
          </p:cNvPr>
          <p:cNvSpPr txBox="1"/>
          <p:nvPr/>
        </p:nvSpPr>
        <p:spPr>
          <a:xfrm>
            <a:off x="2532010" y="4072130"/>
            <a:ext cx="595035" cy="369332"/>
          </a:xfrm>
          <a:prstGeom prst="rect">
            <a:avLst/>
          </a:prstGeom>
          <a:noFill/>
        </p:spPr>
        <p:txBody>
          <a:bodyPr wrap="none" rtlCol="0">
            <a:spAutoFit/>
          </a:bodyPr>
          <a:lstStyle/>
          <a:p>
            <a:r>
              <a:rPr lang="en-US" dirty="0"/>
              <a:t>tails</a:t>
            </a:r>
          </a:p>
        </p:txBody>
      </p:sp>
      <p:sp>
        <p:nvSpPr>
          <p:cNvPr id="11" name="Textfeld 10">
            <a:extLst>
              <a:ext uri="{FF2B5EF4-FFF2-40B4-BE49-F238E27FC236}">
                <a16:creationId xmlns:a16="http://schemas.microsoft.com/office/drawing/2014/main" id="{5B62D4BF-BA9C-BF97-F023-9111A41338AD}"/>
              </a:ext>
            </a:extLst>
          </p:cNvPr>
          <p:cNvSpPr txBox="1"/>
          <p:nvPr/>
        </p:nvSpPr>
        <p:spPr>
          <a:xfrm>
            <a:off x="6057" y="1341058"/>
            <a:ext cx="3341807"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t>Scattering codes usually use Molière theory.</a:t>
            </a:r>
          </a:p>
          <a:p>
            <a:pPr marL="285750" indent="-285750">
              <a:buFont typeface="Arial" panose="020B0604020202020204" pitchFamily="34" charset="0"/>
              <a:buChar char="•"/>
            </a:pPr>
            <a:r>
              <a:rPr lang="en-US" sz="1600" dirty="0"/>
              <a:t>In principle, scattering distribution can be described by a Gaussian core and long-range tails.</a:t>
            </a:r>
          </a:p>
          <a:p>
            <a:pPr marL="285750" indent="-285750">
              <a:buFont typeface="Arial" panose="020B0604020202020204" pitchFamily="34" charset="0"/>
              <a:buChar char="•"/>
            </a:pPr>
            <a:r>
              <a:rPr lang="en-US" sz="1600" dirty="0"/>
              <a:t>Semi-Gaussian mixture model form </a:t>
            </a:r>
            <a:r>
              <a:rPr lang="en-US" sz="1600" b="1" dirty="0">
                <a:solidFill>
                  <a:schemeClr val="accent1"/>
                </a:solidFill>
              </a:rPr>
              <a:t>R. </a:t>
            </a:r>
            <a:r>
              <a:rPr lang="en-US" sz="1600" b="1" dirty="0" err="1">
                <a:solidFill>
                  <a:schemeClr val="accent1"/>
                </a:solidFill>
              </a:rPr>
              <a:t>Frühwirth</a:t>
            </a:r>
            <a:r>
              <a:rPr lang="en-US" sz="1600" b="1" dirty="0">
                <a:solidFill>
                  <a:schemeClr val="accent1"/>
                </a:solidFill>
              </a:rPr>
              <a:t> </a:t>
            </a:r>
          </a:p>
        </p:txBody>
      </p:sp>
      <p:pic>
        <p:nvPicPr>
          <p:cNvPr id="14" name="Grafik 13">
            <a:extLst>
              <a:ext uri="{FF2B5EF4-FFF2-40B4-BE49-F238E27FC236}">
                <a16:creationId xmlns:a16="http://schemas.microsoft.com/office/drawing/2014/main" id="{5CD45722-A3DD-5D1F-6333-EB783931C64C}"/>
              </a:ext>
            </a:extLst>
          </p:cNvPr>
          <p:cNvPicPr>
            <a:picLocks noChangeAspect="1"/>
          </p:cNvPicPr>
          <p:nvPr/>
        </p:nvPicPr>
        <p:blipFill>
          <a:blip r:embed="rId4"/>
          <a:stretch>
            <a:fillRect/>
          </a:stretch>
        </p:blipFill>
        <p:spPr>
          <a:xfrm>
            <a:off x="8359367" y="91886"/>
            <a:ext cx="649953" cy="649953"/>
          </a:xfrm>
          <a:prstGeom prst="rect">
            <a:avLst/>
          </a:prstGeom>
        </p:spPr>
      </p:pic>
    </p:spTree>
    <p:extLst>
      <p:ext uri="{BB962C8B-B14F-4D97-AF65-F5344CB8AC3E}">
        <p14:creationId xmlns:p14="http://schemas.microsoft.com/office/powerpoint/2010/main" val="1550478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1ED7AA2-DA4F-98F8-A56D-2E8E7B19BFDA}"/>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4" name="Titel 3">
            <a:extLst>
              <a:ext uri="{FF2B5EF4-FFF2-40B4-BE49-F238E27FC236}">
                <a16:creationId xmlns:a16="http://schemas.microsoft.com/office/drawing/2014/main" id="{659BFD12-8D7B-083D-B8D4-88CE3BEE9DFB}"/>
              </a:ext>
            </a:extLst>
          </p:cNvPr>
          <p:cNvSpPr>
            <a:spLocks noGrp="1"/>
          </p:cNvSpPr>
          <p:nvPr>
            <p:ph type="title"/>
          </p:nvPr>
        </p:nvSpPr>
        <p:spPr/>
        <p:txBody>
          <a:bodyPr/>
          <a:lstStyle/>
          <a:p>
            <a:r>
              <a:rPr lang="en-US" dirty="0"/>
              <a:t>Hydrogen absorbers</a:t>
            </a:r>
          </a:p>
        </p:txBody>
      </p:sp>
      <p:pic>
        <p:nvPicPr>
          <p:cNvPr id="6" name="Grafik 5">
            <a:extLst>
              <a:ext uri="{FF2B5EF4-FFF2-40B4-BE49-F238E27FC236}">
                <a16:creationId xmlns:a16="http://schemas.microsoft.com/office/drawing/2014/main" id="{273FD3FB-818F-07EF-153E-26C3567C1C74}"/>
              </a:ext>
            </a:extLst>
          </p:cNvPr>
          <p:cNvPicPr>
            <a:picLocks noChangeAspect="1"/>
          </p:cNvPicPr>
          <p:nvPr/>
        </p:nvPicPr>
        <p:blipFill>
          <a:blip r:embed="rId2"/>
          <a:stretch>
            <a:fillRect/>
          </a:stretch>
        </p:blipFill>
        <p:spPr>
          <a:xfrm>
            <a:off x="6008869" y="2297164"/>
            <a:ext cx="3135131" cy="2508104"/>
          </a:xfrm>
          <a:prstGeom prst="rect">
            <a:avLst/>
          </a:prstGeom>
        </p:spPr>
      </p:pic>
      <p:pic>
        <p:nvPicPr>
          <p:cNvPr id="7" name="Grafik 6">
            <a:extLst>
              <a:ext uri="{FF2B5EF4-FFF2-40B4-BE49-F238E27FC236}">
                <a16:creationId xmlns:a16="http://schemas.microsoft.com/office/drawing/2014/main" id="{10D4F22F-EDC1-8DAB-B081-C38DE8B01451}"/>
              </a:ext>
            </a:extLst>
          </p:cNvPr>
          <p:cNvPicPr>
            <a:picLocks noChangeAspect="1"/>
          </p:cNvPicPr>
          <p:nvPr/>
        </p:nvPicPr>
        <p:blipFill>
          <a:blip r:embed="rId3"/>
          <a:stretch>
            <a:fillRect/>
          </a:stretch>
        </p:blipFill>
        <p:spPr>
          <a:xfrm>
            <a:off x="5911698" y="1474613"/>
            <a:ext cx="1207069" cy="723633"/>
          </a:xfrm>
          <a:prstGeom prst="rect">
            <a:avLst/>
          </a:prstGeom>
        </p:spPr>
      </p:pic>
      <p:sp>
        <p:nvSpPr>
          <p:cNvPr id="8" name="Oval 7">
            <a:extLst>
              <a:ext uri="{FF2B5EF4-FFF2-40B4-BE49-F238E27FC236}">
                <a16:creationId xmlns:a16="http://schemas.microsoft.com/office/drawing/2014/main" id="{7CA3C95D-525E-56B8-73BA-B480BEAEB62A}"/>
              </a:ext>
            </a:extLst>
          </p:cNvPr>
          <p:cNvSpPr/>
          <p:nvPr/>
        </p:nvSpPr>
        <p:spPr>
          <a:xfrm>
            <a:off x="7156219" y="1759037"/>
            <a:ext cx="607172" cy="17914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Pfeil nach rechts 8">
            <a:extLst>
              <a:ext uri="{FF2B5EF4-FFF2-40B4-BE49-F238E27FC236}">
                <a16:creationId xmlns:a16="http://schemas.microsoft.com/office/drawing/2014/main" id="{EAE702BB-184C-93FB-F47E-696B2A7FED4F}"/>
              </a:ext>
            </a:extLst>
          </p:cNvPr>
          <p:cNvSpPr/>
          <p:nvPr/>
        </p:nvSpPr>
        <p:spPr>
          <a:xfrm>
            <a:off x="7834501" y="1756077"/>
            <a:ext cx="226416" cy="182101"/>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6C4453F-982C-C9DF-0D81-4B7AD08CD3F1}"/>
              </a:ext>
            </a:extLst>
          </p:cNvPr>
          <p:cNvSpPr/>
          <p:nvPr/>
        </p:nvSpPr>
        <p:spPr>
          <a:xfrm>
            <a:off x="5004048" y="1744871"/>
            <a:ext cx="607172" cy="18210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feil nach rechts 10">
            <a:extLst>
              <a:ext uri="{FF2B5EF4-FFF2-40B4-BE49-F238E27FC236}">
                <a16:creationId xmlns:a16="http://schemas.microsoft.com/office/drawing/2014/main" id="{F0224BD7-26A6-24B1-5036-CE0CDD7C4A13}"/>
              </a:ext>
            </a:extLst>
          </p:cNvPr>
          <p:cNvSpPr/>
          <p:nvPr/>
        </p:nvSpPr>
        <p:spPr>
          <a:xfrm>
            <a:off x="5682650" y="1741737"/>
            <a:ext cx="226416" cy="182101"/>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Grafik 12" descr="Ein Bild, das Text, Screenshot, Schrift, Diagramm enthält.&#10;&#10;Automatisch generierte Beschreibung">
            <a:extLst>
              <a:ext uri="{FF2B5EF4-FFF2-40B4-BE49-F238E27FC236}">
                <a16:creationId xmlns:a16="http://schemas.microsoft.com/office/drawing/2014/main" id="{F2DD4B6E-489F-1E37-2C0D-9F9A0F350852}"/>
              </a:ext>
            </a:extLst>
          </p:cNvPr>
          <p:cNvPicPr>
            <a:picLocks noChangeAspect="1"/>
          </p:cNvPicPr>
          <p:nvPr/>
        </p:nvPicPr>
        <p:blipFill>
          <a:blip r:embed="rId4"/>
          <a:stretch>
            <a:fillRect/>
          </a:stretch>
        </p:blipFill>
        <p:spPr>
          <a:xfrm>
            <a:off x="6202761" y="338232"/>
            <a:ext cx="2689719" cy="1047653"/>
          </a:xfrm>
          <a:prstGeom prst="rect">
            <a:avLst/>
          </a:prstGeom>
        </p:spPr>
      </p:pic>
      <p:sp>
        <p:nvSpPr>
          <p:cNvPr id="15" name="Textfeld 14">
            <a:extLst>
              <a:ext uri="{FF2B5EF4-FFF2-40B4-BE49-F238E27FC236}">
                <a16:creationId xmlns:a16="http://schemas.microsoft.com/office/drawing/2014/main" id="{DDDAAA04-B19A-C521-50F4-A18BA0E32D2D}"/>
              </a:ext>
            </a:extLst>
          </p:cNvPr>
          <p:cNvSpPr txBox="1"/>
          <p:nvPr/>
        </p:nvSpPr>
        <p:spPr>
          <a:xfrm rot="16200000">
            <a:off x="4590930" y="3366549"/>
            <a:ext cx="2082621" cy="369332"/>
          </a:xfrm>
          <a:prstGeom prst="rect">
            <a:avLst/>
          </a:prstGeom>
          <a:noFill/>
        </p:spPr>
        <p:txBody>
          <a:bodyPr wrap="none" rtlCol="0">
            <a:spAutoFit/>
          </a:bodyPr>
          <a:lstStyle/>
          <a:p>
            <a:r>
              <a:rPr lang="en-US" dirty="0"/>
              <a:t>Absorber heatmap</a:t>
            </a:r>
          </a:p>
        </p:txBody>
      </p:sp>
      <p:pic>
        <p:nvPicPr>
          <p:cNvPr id="16" name="Grafik 15">
            <a:extLst>
              <a:ext uri="{FF2B5EF4-FFF2-40B4-BE49-F238E27FC236}">
                <a16:creationId xmlns:a16="http://schemas.microsoft.com/office/drawing/2014/main" id="{83F81B19-C1CD-01B7-E4A7-127D322FDA19}"/>
              </a:ext>
            </a:extLst>
          </p:cNvPr>
          <p:cNvPicPr>
            <a:picLocks noChangeAspect="1"/>
          </p:cNvPicPr>
          <p:nvPr/>
        </p:nvPicPr>
        <p:blipFill>
          <a:blip r:embed="rId5"/>
          <a:stretch>
            <a:fillRect/>
          </a:stretch>
        </p:blipFill>
        <p:spPr>
          <a:xfrm>
            <a:off x="107504" y="2554580"/>
            <a:ext cx="4896544" cy="2448272"/>
          </a:xfrm>
          <a:prstGeom prst="rect">
            <a:avLst/>
          </a:prstGeom>
        </p:spPr>
      </p:pic>
      <p:sp>
        <p:nvSpPr>
          <p:cNvPr id="28" name="Textfeld 27">
            <a:extLst>
              <a:ext uri="{FF2B5EF4-FFF2-40B4-BE49-F238E27FC236}">
                <a16:creationId xmlns:a16="http://schemas.microsoft.com/office/drawing/2014/main" id="{8D650278-B63C-FE37-53FA-25A4D2D2876C}"/>
              </a:ext>
            </a:extLst>
          </p:cNvPr>
          <p:cNvSpPr txBox="1"/>
          <p:nvPr/>
        </p:nvSpPr>
        <p:spPr>
          <a:xfrm>
            <a:off x="339220" y="1004101"/>
            <a:ext cx="4551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Low energy beam and low beam size causes extreme energy deposition in small volumes.</a:t>
            </a:r>
          </a:p>
          <a:p>
            <a:pPr marL="285750" indent="-285750">
              <a:buFont typeface="Arial" panose="020B0604020202020204" pitchFamily="34" charset="0"/>
              <a:buChar char="•"/>
            </a:pPr>
            <a:r>
              <a:rPr lang="en-US" dirty="0"/>
              <a:t>Pressure increase of several 100bar.</a:t>
            </a:r>
          </a:p>
          <a:p>
            <a:pPr marL="285750" indent="-285750">
              <a:buFont typeface="Arial" panose="020B0604020202020204" pitchFamily="34" charset="0"/>
              <a:buChar char="•"/>
            </a:pPr>
            <a:r>
              <a:rPr lang="en-US" dirty="0"/>
              <a:t>Damages absorber confinement!</a:t>
            </a:r>
          </a:p>
          <a:p>
            <a:pPr marL="285750" indent="-285750">
              <a:buFont typeface="Arial" panose="020B0604020202020204" pitchFamily="34" charset="0"/>
              <a:buChar char="•"/>
            </a:pPr>
            <a:r>
              <a:rPr lang="en-US" dirty="0"/>
              <a:t>Solution: hydrogen gas. </a:t>
            </a:r>
          </a:p>
        </p:txBody>
      </p:sp>
      <p:sp>
        <p:nvSpPr>
          <p:cNvPr id="30" name="Textfeld 29">
            <a:extLst>
              <a:ext uri="{FF2B5EF4-FFF2-40B4-BE49-F238E27FC236}">
                <a16:creationId xmlns:a16="http://schemas.microsoft.com/office/drawing/2014/main" id="{C81D065E-5C3B-33D3-4F4A-DEA6AAE7CEBF}"/>
              </a:ext>
            </a:extLst>
          </p:cNvPr>
          <p:cNvSpPr txBox="1"/>
          <p:nvPr/>
        </p:nvSpPr>
        <p:spPr>
          <a:xfrm>
            <a:off x="2281161" y="4835723"/>
            <a:ext cx="572593" cy="307777"/>
          </a:xfrm>
          <a:prstGeom prst="rect">
            <a:avLst/>
          </a:prstGeom>
          <a:noFill/>
        </p:spPr>
        <p:txBody>
          <a:bodyPr wrap="none" rtlCol="0">
            <a:spAutoFit/>
          </a:bodyPr>
          <a:lstStyle/>
          <a:p>
            <a:r>
              <a:rPr lang="en-US" sz="1400" dirty="0"/>
              <a:t>s [m]</a:t>
            </a:r>
          </a:p>
        </p:txBody>
      </p:sp>
    </p:spTree>
    <p:extLst>
      <p:ext uri="{BB962C8B-B14F-4D97-AF65-F5344CB8AC3E}">
        <p14:creationId xmlns:p14="http://schemas.microsoft.com/office/powerpoint/2010/main" val="2531566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E434140-D7F6-8B5B-B4CD-D6743A9CCE62}"/>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
        <p:nvSpPr>
          <p:cNvPr id="4" name="Titel 3">
            <a:extLst>
              <a:ext uri="{FF2B5EF4-FFF2-40B4-BE49-F238E27FC236}">
                <a16:creationId xmlns:a16="http://schemas.microsoft.com/office/drawing/2014/main" id="{7B08C2A0-8C85-5891-C7E8-94D46B02C957}"/>
              </a:ext>
            </a:extLst>
          </p:cNvPr>
          <p:cNvSpPr>
            <a:spLocks noGrp="1"/>
          </p:cNvSpPr>
          <p:nvPr>
            <p:ph type="title"/>
          </p:nvPr>
        </p:nvSpPr>
        <p:spPr/>
        <p:txBody>
          <a:bodyPr/>
          <a:lstStyle/>
          <a:p>
            <a:r>
              <a:rPr lang="en-US" dirty="0"/>
              <a:t>Fast acceleration of low energy muons</a:t>
            </a:r>
          </a:p>
        </p:txBody>
      </p:sp>
      <p:cxnSp>
        <p:nvCxnSpPr>
          <p:cNvPr id="5" name="Gerade Verbindung mit Pfeil 4">
            <a:extLst>
              <a:ext uri="{FF2B5EF4-FFF2-40B4-BE49-F238E27FC236}">
                <a16:creationId xmlns:a16="http://schemas.microsoft.com/office/drawing/2014/main" id="{834BC4E9-ABAC-B4DD-B9CB-829C221567B4}"/>
              </a:ext>
            </a:extLst>
          </p:cNvPr>
          <p:cNvCxnSpPr>
            <a:cxnSpLocks/>
          </p:cNvCxnSpPr>
          <p:nvPr/>
        </p:nvCxnSpPr>
        <p:spPr>
          <a:xfrm>
            <a:off x="456881" y="1434946"/>
            <a:ext cx="537634" cy="65972"/>
          </a:xfrm>
          <a:prstGeom prst="straightConnector1">
            <a:avLst/>
          </a:prstGeom>
          <a:ln>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 name="Textfeld 5">
            <a:extLst>
              <a:ext uri="{FF2B5EF4-FFF2-40B4-BE49-F238E27FC236}">
                <a16:creationId xmlns:a16="http://schemas.microsoft.com/office/drawing/2014/main" id="{CFD9DDF1-400B-DA4D-D014-03F6486B0C0F}"/>
              </a:ext>
            </a:extLst>
          </p:cNvPr>
          <p:cNvSpPr txBox="1"/>
          <p:nvPr/>
        </p:nvSpPr>
        <p:spPr>
          <a:xfrm rot="391085">
            <a:off x="206252" y="1514375"/>
            <a:ext cx="1031051" cy="369332"/>
          </a:xfrm>
          <a:prstGeom prst="rect">
            <a:avLst/>
          </a:prstGeom>
          <a:noFill/>
        </p:spPr>
        <p:txBody>
          <a:bodyPr wrap="none" rtlCol="0">
            <a:spAutoFit/>
          </a:bodyPr>
          <a:lstStyle/>
          <a:p>
            <a:r>
              <a:rPr lang="en-US" dirty="0">
                <a:solidFill>
                  <a:schemeClr val="bg2">
                    <a:lumMod val="10000"/>
                  </a:schemeClr>
                </a:solidFill>
              </a:rPr>
              <a:t>injection</a:t>
            </a:r>
          </a:p>
        </p:txBody>
      </p:sp>
      <p:sp>
        <p:nvSpPr>
          <p:cNvPr id="7" name="Textfeld 6">
            <a:extLst>
              <a:ext uri="{FF2B5EF4-FFF2-40B4-BE49-F238E27FC236}">
                <a16:creationId xmlns:a16="http://schemas.microsoft.com/office/drawing/2014/main" id="{356E6D00-19C5-876C-8233-3924257255FB}"/>
              </a:ext>
            </a:extLst>
          </p:cNvPr>
          <p:cNvSpPr txBox="1"/>
          <p:nvPr/>
        </p:nvSpPr>
        <p:spPr>
          <a:xfrm rot="21056934">
            <a:off x="3550636" y="1439220"/>
            <a:ext cx="1184940" cy="369332"/>
          </a:xfrm>
          <a:prstGeom prst="rect">
            <a:avLst/>
          </a:prstGeom>
          <a:noFill/>
        </p:spPr>
        <p:txBody>
          <a:bodyPr wrap="none" rtlCol="0">
            <a:spAutoFit/>
          </a:bodyPr>
          <a:lstStyle/>
          <a:p>
            <a:r>
              <a:rPr lang="en-US" dirty="0">
                <a:solidFill>
                  <a:schemeClr val="bg2">
                    <a:lumMod val="10000"/>
                  </a:schemeClr>
                </a:solidFill>
              </a:rPr>
              <a:t>extraction</a:t>
            </a:r>
          </a:p>
        </p:txBody>
      </p:sp>
      <p:pic>
        <p:nvPicPr>
          <p:cNvPr id="8" name="Grafik 7">
            <a:extLst>
              <a:ext uri="{FF2B5EF4-FFF2-40B4-BE49-F238E27FC236}">
                <a16:creationId xmlns:a16="http://schemas.microsoft.com/office/drawing/2014/main" id="{3E9CA88D-D6C5-F335-5859-9CC0D13241D1}"/>
              </a:ext>
            </a:extLst>
          </p:cNvPr>
          <p:cNvPicPr>
            <a:picLocks noChangeAspect="1"/>
          </p:cNvPicPr>
          <p:nvPr/>
        </p:nvPicPr>
        <p:blipFill>
          <a:blip r:embed="rId3"/>
          <a:stretch>
            <a:fillRect/>
          </a:stretch>
        </p:blipFill>
        <p:spPr>
          <a:xfrm>
            <a:off x="539552" y="1275606"/>
            <a:ext cx="3771614" cy="3710037"/>
          </a:xfrm>
          <a:prstGeom prst="rect">
            <a:avLst/>
          </a:prstGeom>
        </p:spPr>
      </p:pic>
      <p:pic>
        <p:nvPicPr>
          <p:cNvPr id="9" name="Grafik 8">
            <a:extLst>
              <a:ext uri="{FF2B5EF4-FFF2-40B4-BE49-F238E27FC236}">
                <a16:creationId xmlns:a16="http://schemas.microsoft.com/office/drawing/2014/main" id="{766C356A-FA8F-6BFC-B4EA-33B60C90A96B}"/>
              </a:ext>
            </a:extLst>
          </p:cNvPr>
          <p:cNvPicPr>
            <a:picLocks noChangeAspect="1"/>
          </p:cNvPicPr>
          <p:nvPr/>
        </p:nvPicPr>
        <p:blipFill>
          <a:blip r:embed="rId4"/>
          <a:stretch>
            <a:fillRect/>
          </a:stretch>
        </p:blipFill>
        <p:spPr>
          <a:xfrm>
            <a:off x="107504" y="3003798"/>
            <a:ext cx="478736" cy="606398"/>
          </a:xfrm>
          <a:prstGeom prst="rect">
            <a:avLst/>
          </a:prstGeom>
        </p:spPr>
      </p:pic>
      <p:cxnSp>
        <p:nvCxnSpPr>
          <p:cNvPr id="10" name="Gerade Verbindung mit Pfeil 9">
            <a:extLst>
              <a:ext uri="{FF2B5EF4-FFF2-40B4-BE49-F238E27FC236}">
                <a16:creationId xmlns:a16="http://schemas.microsoft.com/office/drawing/2014/main" id="{AF9FF429-C5E8-E145-56D2-A7FFD1330EB1}"/>
              </a:ext>
            </a:extLst>
          </p:cNvPr>
          <p:cNvCxnSpPr>
            <a:cxnSpLocks/>
          </p:cNvCxnSpPr>
          <p:nvPr/>
        </p:nvCxnSpPr>
        <p:spPr>
          <a:xfrm flipV="1">
            <a:off x="3310102" y="1500918"/>
            <a:ext cx="664942" cy="92145"/>
          </a:xfrm>
          <a:prstGeom prst="straightConnector1">
            <a:avLst/>
          </a:prstGeom>
          <a:ln>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1" name="Textfeld 10">
            <a:extLst>
              <a:ext uri="{FF2B5EF4-FFF2-40B4-BE49-F238E27FC236}">
                <a16:creationId xmlns:a16="http://schemas.microsoft.com/office/drawing/2014/main" id="{74419A8A-B23C-F79E-D3EE-F35CCF487C9E}"/>
              </a:ext>
            </a:extLst>
          </p:cNvPr>
          <p:cNvSpPr txBox="1"/>
          <p:nvPr/>
        </p:nvSpPr>
        <p:spPr>
          <a:xfrm rot="20014718">
            <a:off x="1277295" y="2831114"/>
            <a:ext cx="2363147" cy="523220"/>
          </a:xfrm>
          <a:prstGeom prst="rect">
            <a:avLst/>
          </a:prstGeom>
          <a:noFill/>
        </p:spPr>
        <p:txBody>
          <a:bodyPr wrap="none" rtlCol="0">
            <a:spAutoFit/>
          </a:bodyPr>
          <a:lstStyle/>
          <a:p>
            <a:r>
              <a:rPr lang="en-US" sz="2800" b="1" dirty="0">
                <a:solidFill>
                  <a:srgbClr val="FF0000"/>
                </a:solidFill>
              </a:rPr>
              <a:t>Not efficient </a:t>
            </a:r>
          </a:p>
        </p:txBody>
      </p:sp>
      <p:sp>
        <p:nvSpPr>
          <p:cNvPr id="12" name="Rahmen 11">
            <a:extLst>
              <a:ext uri="{FF2B5EF4-FFF2-40B4-BE49-F238E27FC236}">
                <a16:creationId xmlns:a16="http://schemas.microsoft.com/office/drawing/2014/main" id="{E37C1616-7FA2-DECB-D427-597EAC6F1FB0}"/>
              </a:ext>
            </a:extLst>
          </p:cNvPr>
          <p:cNvSpPr/>
          <p:nvPr/>
        </p:nvSpPr>
        <p:spPr>
          <a:xfrm rot="19963215">
            <a:off x="1131191" y="2785971"/>
            <a:ext cx="2570050" cy="616662"/>
          </a:xfrm>
          <a:prstGeom prst="fram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Textfeld 12">
            <a:extLst>
              <a:ext uri="{FF2B5EF4-FFF2-40B4-BE49-F238E27FC236}">
                <a16:creationId xmlns:a16="http://schemas.microsoft.com/office/drawing/2014/main" id="{5A3372B7-E3FD-AAA7-30BB-38B5638DE290}"/>
              </a:ext>
            </a:extLst>
          </p:cNvPr>
          <p:cNvSpPr txBox="1"/>
          <p:nvPr/>
        </p:nvSpPr>
        <p:spPr>
          <a:xfrm>
            <a:off x="4343602" y="3092724"/>
            <a:ext cx="4681321" cy="1446550"/>
          </a:xfrm>
          <a:prstGeom prst="rect">
            <a:avLst/>
          </a:prstGeom>
          <a:noFill/>
        </p:spPr>
        <p:txBody>
          <a:bodyPr wrap="square" rtlCol="0">
            <a:spAutoFit/>
          </a:bodyPr>
          <a:lstStyle/>
          <a:p>
            <a:pPr marL="285750" indent="-285750">
              <a:buFont typeface="Arial" panose="020B0604020202020204" pitchFamily="34" charset="0"/>
              <a:buChar char="•"/>
            </a:pPr>
            <a:r>
              <a:rPr lang="en-US" sz="2200" dirty="0"/>
              <a:t>Acceleration form 250MeV -&gt; 63GeV</a:t>
            </a:r>
          </a:p>
          <a:p>
            <a:pPr marL="285750" indent="-285750">
              <a:buFont typeface="Arial" panose="020B0604020202020204" pitchFamily="34" charset="0"/>
              <a:buChar char="•"/>
            </a:pPr>
            <a:r>
              <a:rPr lang="en-US" sz="2200" dirty="0"/>
              <a:t>Synchrotrons are time consuming </a:t>
            </a:r>
          </a:p>
          <a:p>
            <a:pPr marL="285750" indent="-285750">
              <a:buFont typeface="Arial" panose="020B0604020202020204" pitchFamily="34" charset="0"/>
              <a:buChar char="•"/>
            </a:pPr>
            <a:r>
              <a:rPr lang="en-US" sz="2200" dirty="0"/>
              <a:t>Muons need an efficient concept  </a:t>
            </a:r>
          </a:p>
        </p:txBody>
      </p:sp>
      <p:pic>
        <p:nvPicPr>
          <p:cNvPr id="17" name="Grafik 16" descr="Ein Bild, das Screenshot, Reihe, Diagramm enthält.&#10;&#10;Automatisch generierte Beschreibung">
            <a:extLst>
              <a:ext uri="{FF2B5EF4-FFF2-40B4-BE49-F238E27FC236}">
                <a16:creationId xmlns:a16="http://schemas.microsoft.com/office/drawing/2014/main" id="{BC67E4F5-B8D7-F573-7262-77578A01476C}"/>
              </a:ext>
            </a:extLst>
          </p:cNvPr>
          <p:cNvPicPr>
            <a:picLocks noChangeAspect="1"/>
          </p:cNvPicPr>
          <p:nvPr/>
        </p:nvPicPr>
        <p:blipFill>
          <a:blip r:embed="rId5"/>
          <a:stretch>
            <a:fillRect/>
          </a:stretch>
        </p:blipFill>
        <p:spPr>
          <a:xfrm>
            <a:off x="6880637" y="811763"/>
            <a:ext cx="1691928" cy="2294632"/>
          </a:xfrm>
          <a:prstGeom prst="rect">
            <a:avLst/>
          </a:prstGeom>
        </p:spPr>
      </p:pic>
      <p:pic>
        <p:nvPicPr>
          <p:cNvPr id="18" name="Grafik 17">
            <a:extLst>
              <a:ext uri="{FF2B5EF4-FFF2-40B4-BE49-F238E27FC236}">
                <a16:creationId xmlns:a16="http://schemas.microsoft.com/office/drawing/2014/main" id="{BE2C8F2F-625A-28A3-C3B8-4B18465E8DC9}"/>
              </a:ext>
            </a:extLst>
          </p:cNvPr>
          <p:cNvPicPr>
            <a:picLocks noChangeAspect="1"/>
          </p:cNvPicPr>
          <p:nvPr/>
        </p:nvPicPr>
        <p:blipFill>
          <a:blip r:embed="rId6"/>
          <a:stretch>
            <a:fillRect/>
          </a:stretch>
        </p:blipFill>
        <p:spPr>
          <a:xfrm>
            <a:off x="8359367" y="91886"/>
            <a:ext cx="649953" cy="649953"/>
          </a:xfrm>
          <a:prstGeom prst="rect">
            <a:avLst/>
          </a:prstGeom>
        </p:spPr>
      </p:pic>
      <p:pic>
        <p:nvPicPr>
          <p:cNvPr id="19" name="Grafik 18">
            <a:extLst>
              <a:ext uri="{FF2B5EF4-FFF2-40B4-BE49-F238E27FC236}">
                <a16:creationId xmlns:a16="http://schemas.microsoft.com/office/drawing/2014/main" id="{34875B10-5F30-931C-ACEB-18A2E61404C2}"/>
              </a:ext>
            </a:extLst>
          </p:cNvPr>
          <p:cNvPicPr>
            <a:picLocks noChangeAspect="1"/>
          </p:cNvPicPr>
          <p:nvPr/>
        </p:nvPicPr>
        <p:blipFill>
          <a:blip r:embed="rId7"/>
          <a:stretch>
            <a:fillRect/>
          </a:stretch>
        </p:blipFill>
        <p:spPr>
          <a:xfrm>
            <a:off x="4410255" y="2006012"/>
            <a:ext cx="2014414" cy="732514"/>
          </a:xfrm>
          <a:prstGeom prst="rect">
            <a:avLst/>
          </a:prstGeom>
        </p:spPr>
      </p:pic>
    </p:spTree>
    <p:extLst>
      <p:ext uri="{BB962C8B-B14F-4D97-AF65-F5344CB8AC3E}">
        <p14:creationId xmlns:p14="http://schemas.microsoft.com/office/powerpoint/2010/main" val="2721251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8C12647-C6E1-880C-00A6-3D82ED333D14}"/>
              </a:ext>
            </a:extLst>
          </p:cNvPr>
          <p:cNvSpPr>
            <a:spLocks noGrp="1"/>
          </p:cNvSpPr>
          <p:nvPr>
            <p:ph type="sldNum" sz="quarter" idx="4"/>
          </p:nvPr>
        </p:nvSpPr>
        <p:spPr/>
        <p:txBody>
          <a:bodyPr/>
          <a:lstStyle/>
          <a:p>
            <a:fld id="{974172A1-1CBF-0B40-9234-7D4D80EC19EA}" type="slidenum">
              <a:rPr lang="en-GB" smtClean="0"/>
              <a:pPr/>
              <a:t>27</a:t>
            </a:fld>
            <a:endParaRPr lang="en-GB" dirty="0"/>
          </a:p>
        </p:txBody>
      </p:sp>
      <p:sp>
        <p:nvSpPr>
          <p:cNvPr id="4" name="Titel 3">
            <a:extLst>
              <a:ext uri="{FF2B5EF4-FFF2-40B4-BE49-F238E27FC236}">
                <a16:creationId xmlns:a16="http://schemas.microsoft.com/office/drawing/2014/main" id="{C42A9A5F-99B1-D549-DFC8-2523A2AC7730}"/>
              </a:ext>
            </a:extLst>
          </p:cNvPr>
          <p:cNvSpPr>
            <a:spLocks noGrp="1"/>
          </p:cNvSpPr>
          <p:nvPr>
            <p:ph type="title"/>
          </p:nvPr>
        </p:nvSpPr>
        <p:spPr/>
        <p:txBody>
          <a:bodyPr/>
          <a:lstStyle/>
          <a:p>
            <a:r>
              <a:rPr lang="en-US" dirty="0"/>
              <a:t>Racetrack LINAC</a:t>
            </a:r>
          </a:p>
        </p:txBody>
      </p:sp>
      <p:sp>
        <p:nvSpPr>
          <p:cNvPr id="5" name="Textfeld 4">
            <a:extLst>
              <a:ext uri="{FF2B5EF4-FFF2-40B4-BE49-F238E27FC236}">
                <a16:creationId xmlns:a16="http://schemas.microsoft.com/office/drawing/2014/main" id="{A25DE74F-E788-44D3-19CE-1FEBC7DC83FB}"/>
              </a:ext>
            </a:extLst>
          </p:cNvPr>
          <p:cNvSpPr txBox="1"/>
          <p:nvPr/>
        </p:nvSpPr>
        <p:spPr>
          <a:xfrm>
            <a:off x="6830403" y="3251021"/>
            <a:ext cx="184731" cy="369332"/>
          </a:xfrm>
          <a:prstGeom prst="rect">
            <a:avLst/>
          </a:prstGeom>
          <a:noFill/>
        </p:spPr>
        <p:txBody>
          <a:bodyPr wrap="none" rtlCol="0">
            <a:spAutoFit/>
          </a:bodyPr>
          <a:lstStyle/>
          <a:p>
            <a:endParaRPr lang="en-US" dirty="0"/>
          </a:p>
        </p:txBody>
      </p:sp>
      <p:cxnSp>
        <p:nvCxnSpPr>
          <p:cNvPr id="6" name="Gerade Verbindung mit Pfeil 5">
            <a:extLst>
              <a:ext uri="{FF2B5EF4-FFF2-40B4-BE49-F238E27FC236}">
                <a16:creationId xmlns:a16="http://schemas.microsoft.com/office/drawing/2014/main" id="{C87EAECB-BB03-C2AA-185D-0CAE2656E28C}"/>
              </a:ext>
            </a:extLst>
          </p:cNvPr>
          <p:cNvCxnSpPr>
            <a:cxnSpLocks/>
          </p:cNvCxnSpPr>
          <p:nvPr/>
        </p:nvCxnSpPr>
        <p:spPr>
          <a:xfrm>
            <a:off x="1267654" y="1023548"/>
            <a:ext cx="537634" cy="65972"/>
          </a:xfrm>
          <a:prstGeom prst="straightConnector1">
            <a:avLst/>
          </a:prstGeom>
          <a:ln>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 name="Gerade Verbindung mit Pfeil 6">
            <a:extLst>
              <a:ext uri="{FF2B5EF4-FFF2-40B4-BE49-F238E27FC236}">
                <a16:creationId xmlns:a16="http://schemas.microsoft.com/office/drawing/2014/main" id="{103382FA-0231-1AB0-4E92-878F389619A3}"/>
              </a:ext>
            </a:extLst>
          </p:cNvPr>
          <p:cNvCxnSpPr>
            <a:cxnSpLocks/>
          </p:cNvCxnSpPr>
          <p:nvPr/>
        </p:nvCxnSpPr>
        <p:spPr>
          <a:xfrm flipV="1">
            <a:off x="7294697" y="1104886"/>
            <a:ext cx="664942" cy="92145"/>
          </a:xfrm>
          <a:prstGeom prst="straightConnector1">
            <a:avLst/>
          </a:prstGeom>
          <a:ln>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8" name="Textfeld 7">
            <a:extLst>
              <a:ext uri="{FF2B5EF4-FFF2-40B4-BE49-F238E27FC236}">
                <a16:creationId xmlns:a16="http://schemas.microsoft.com/office/drawing/2014/main" id="{B63E70D6-B6C1-4D66-9CF1-068FD4394F6F}"/>
              </a:ext>
            </a:extLst>
          </p:cNvPr>
          <p:cNvSpPr txBox="1"/>
          <p:nvPr/>
        </p:nvSpPr>
        <p:spPr>
          <a:xfrm rot="391085">
            <a:off x="1020946" y="1044902"/>
            <a:ext cx="1031051" cy="369332"/>
          </a:xfrm>
          <a:prstGeom prst="rect">
            <a:avLst/>
          </a:prstGeom>
          <a:noFill/>
        </p:spPr>
        <p:txBody>
          <a:bodyPr wrap="none" rtlCol="0">
            <a:spAutoFit/>
          </a:bodyPr>
          <a:lstStyle/>
          <a:p>
            <a:r>
              <a:rPr lang="en-US" dirty="0">
                <a:solidFill>
                  <a:schemeClr val="bg2">
                    <a:lumMod val="10000"/>
                  </a:schemeClr>
                </a:solidFill>
              </a:rPr>
              <a:t>injection</a:t>
            </a:r>
          </a:p>
        </p:txBody>
      </p:sp>
      <p:sp>
        <p:nvSpPr>
          <p:cNvPr id="9" name="Textfeld 8">
            <a:extLst>
              <a:ext uri="{FF2B5EF4-FFF2-40B4-BE49-F238E27FC236}">
                <a16:creationId xmlns:a16="http://schemas.microsoft.com/office/drawing/2014/main" id="{9E454E37-1F28-78C0-B62A-931F5F8F5EF4}"/>
              </a:ext>
            </a:extLst>
          </p:cNvPr>
          <p:cNvSpPr txBox="1"/>
          <p:nvPr/>
        </p:nvSpPr>
        <p:spPr>
          <a:xfrm rot="21132558">
            <a:off x="7034698" y="1094580"/>
            <a:ext cx="1184940" cy="369332"/>
          </a:xfrm>
          <a:prstGeom prst="rect">
            <a:avLst/>
          </a:prstGeom>
          <a:noFill/>
        </p:spPr>
        <p:txBody>
          <a:bodyPr wrap="none" rtlCol="0">
            <a:spAutoFit/>
          </a:bodyPr>
          <a:lstStyle/>
          <a:p>
            <a:r>
              <a:rPr lang="en-US" dirty="0">
                <a:solidFill>
                  <a:schemeClr val="bg2">
                    <a:lumMod val="10000"/>
                  </a:schemeClr>
                </a:solidFill>
              </a:rPr>
              <a:t>extraction</a:t>
            </a:r>
          </a:p>
        </p:txBody>
      </p:sp>
      <p:pic>
        <p:nvPicPr>
          <p:cNvPr id="10" name="Grafik 9">
            <a:extLst>
              <a:ext uri="{FF2B5EF4-FFF2-40B4-BE49-F238E27FC236}">
                <a16:creationId xmlns:a16="http://schemas.microsoft.com/office/drawing/2014/main" id="{2BF49DBE-12A1-E7AC-9EA1-2D108B8ACCBF}"/>
              </a:ext>
            </a:extLst>
          </p:cNvPr>
          <p:cNvPicPr>
            <a:picLocks noChangeAspect="1"/>
          </p:cNvPicPr>
          <p:nvPr/>
        </p:nvPicPr>
        <p:blipFill>
          <a:blip r:embed="rId2"/>
          <a:stretch>
            <a:fillRect/>
          </a:stretch>
        </p:blipFill>
        <p:spPr>
          <a:xfrm>
            <a:off x="537305" y="1150959"/>
            <a:ext cx="8069389" cy="2990180"/>
          </a:xfrm>
          <a:prstGeom prst="rect">
            <a:avLst/>
          </a:prstGeom>
        </p:spPr>
      </p:pic>
      <p:pic>
        <p:nvPicPr>
          <p:cNvPr id="11" name="Grafik 10">
            <a:extLst>
              <a:ext uri="{FF2B5EF4-FFF2-40B4-BE49-F238E27FC236}">
                <a16:creationId xmlns:a16="http://schemas.microsoft.com/office/drawing/2014/main" id="{E11980FB-1C56-BA97-BCF1-0CD8C9AF1ADD}"/>
              </a:ext>
            </a:extLst>
          </p:cNvPr>
          <p:cNvPicPr>
            <a:picLocks noChangeAspect="1"/>
          </p:cNvPicPr>
          <p:nvPr/>
        </p:nvPicPr>
        <p:blipFill>
          <a:blip r:embed="rId3"/>
          <a:stretch>
            <a:fillRect/>
          </a:stretch>
        </p:blipFill>
        <p:spPr>
          <a:xfrm>
            <a:off x="4350233" y="1777049"/>
            <a:ext cx="590237" cy="737796"/>
          </a:xfrm>
          <a:prstGeom prst="rect">
            <a:avLst/>
          </a:prstGeom>
        </p:spPr>
      </p:pic>
      <p:sp>
        <p:nvSpPr>
          <p:cNvPr id="12" name="Textfeld 11">
            <a:extLst>
              <a:ext uri="{FF2B5EF4-FFF2-40B4-BE49-F238E27FC236}">
                <a16:creationId xmlns:a16="http://schemas.microsoft.com/office/drawing/2014/main" id="{39EA36BF-BC43-E498-97D1-A83139D3D1E6}"/>
              </a:ext>
            </a:extLst>
          </p:cNvPr>
          <p:cNvSpPr txBox="1"/>
          <p:nvPr/>
        </p:nvSpPr>
        <p:spPr>
          <a:xfrm>
            <a:off x="3144945" y="2709221"/>
            <a:ext cx="3060453" cy="523220"/>
          </a:xfrm>
          <a:prstGeom prst="rect">
            <a:avLst/>
          </a:prstGeom>
          <a:noFill/>
        </p:spPr>
        <p:txBody>
          <a:bodyPr wrap="none" rtlCol="0">
            <a:spAutoFit/>
          </a:bodyPr>
          <a:lstStyle/>
          <a:p>
            <a:r>
              <a:rPr lang="en-US" sz="2800" b="1" dirty="0">
                <a:solidFill>
                  <a:srgbClr val="FF0000"/>
                </a:solidFill>
              </a:rPr>
              <a:t>Not used for MC </a:t>
            </a:r>
          </a:p>
        </p:txBody>
      </p:sp>
      <p:sp>
        <p:nvSpPr>
          <p:cNvPr id="13" name="Rahmen 12">
            <a:extLst>
              <a:ext uri="{FF2B5EF4-FFF2-40B4-BE49-F238E27FC236}">
                <a16:creationId xmlns:a16="http://schemas.microsoft.com/office/drawing/2014/main" id="{28F7D2CA-503D-76B2-2DE0-109C653CC419}"/>
              </a:ext>
            </a:extLst>
          </p:cNvPr>
          <p:cNvSpPr/>
          <p:nvPr/>
        </p:nvSpPr>
        <p:spPr>
          <a:xfrm rot="21548497">
            <a:off x="2998809" y="2659881"/>
            <a:ext cx="3130358" cy="616662"/>
          </a:xfrm>
          <a:prstGeom prst="fram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15" name="Grafik 14">
            <a:extLst>
              <a:ext uri="{FF2B5EF4-FFF2-40B4-BE49-F238E27FC236}">
                <a16:creationId xmlns:a16="http://schemas.microsoft.com/office/drawing/2014/main" id="{39BEA911-197B-D561-286E-F700949CD608}"/>
              </a:ext>
            </a:extLst>
          </p:cNvPr>
          <p:cNvPicPr>
            <a:picLocks noChangeAspect="1"/>
          </p:cNvPicPr>
          <p:nvPr/>
        </p:nvPicPr>
        <p:blipFill>
          <a:blip r:embed="rId4"/>
          <a:stretch>
            <a:fillRect/>
          </a:stretch>
        </p:blipFill>
        <p:spPr>
          <a:xfrm>
            <a:off x="8359367" y="91886"/>
            <a:ext cx="649953" cy="649953"/>
          </a:xfrm>
          <a:prstGeom prst="rect">
            <a:avLst/>
          </a:prstGeom>
        </p:spPr>
      </p:pic>
      <p:pic>
        <p:nvPicPr>
          <p:cNvPr id="16" name="Grafik 15">
            <a:extLst>
              <a:ext uri="{FF2B5EF4-FFF2-40B4-BE49-F238E27FC236}">
                <a16:creationId xmlns:a16="http://schemas.microsoft.com/office/drawing/2014/main" id="{E9A31EF9-1C9A-92D9-2B1C-01472859C5A6}"/>
              </a:ext>
            </a:extLst>
          </p:cNvPr>
          <p:cNvPicPr>
            <a:picLocks noChangeAspect="1"/>
          </p:cNvPicPr>
          <p:nvPr/>
        </p:nvPicPr>
        <p:blipFill>
          <a:blip r:embed="rId5"/>
          <a:stretch>
            <a:fillRect/>
          </a:stretch>
        </p:blipFill>
        <p:spPr>
          <a:xfrm>
            <a:off x="3667020" y="4218472"/>
            <a:ext cx="1956661" cy="702151"/>
          </a:xfrm>
          <a:prstGeom prst="rect">
            <a:avLst/>
          </a:prstGeom>
        </p:spPr>
      </p:pic>
    </p:spTree>
    <p:extLst>
      <p:ext uri="{BB962C8B-B14F-4D97-AF65-F5344CB8AC3E}">
        <p14:creationId xmlns:p14="http://schemas.microsoft.com/office/powerpoint/2010/main" val="33290177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3EEB7EA-FC6B-C39E-E63C-B4163A8A178B}"/>
              </a:ext>
            </a:extLst>
          </p:cNvPr>
          <p:cNvSpPr>
            <a:spLocks noGrp="1"/>
          </p:cNvSpPr>
          <p:nvPr>
            <p:ph type="sldNum" sz="quarter" idx="4"/>
          </p:nvPr>
        </p:nvSpPr>
        <p:spPr/>
        <p:txBody>
          <a:bodyPr/>
          <a:lstStyle/>
          <a:p>
            <a:fld id="{974172A1-1CBF-0B40-9234-7D4D80EC19EA}" type="slidenum">
              <a:rPr lang="en-GB" smtClean="0"/>
              <a:pPr/>
              <a:t>28</a:t>
            </a:fld>
            <a:endParaRPr lang="en-GB" dirty="0"/>
          </a:p>
        </p:txBody>
      </p:sp>
      <p:sp>
        <p:nvSpPr>
          <p:cNvPr id="4" name="Titel 3">
            <a:extLst>
              <a:ext uri="{FF2B5EF4-FFF2-40B4-BE49-F238E27FC236}">
                <a16:creationId xmlns:a16="http://schemas.microsoft.com/office/drawing/2014/main" id="{DD4C5CE0-FC8C-2E29-85A8-C3CBA6BA2B3E}"/>
              </a:ext>
            </a:extLst>
          </p:cNvPr>
          <p:cNvSpPr>
            <a:spLocks noGrp="1"/>
          </p:cNvSpPr>
          <p:nvPr>
            <p:ph type="title"/>
          </p:nvPr>
        </p:nvSpPr>
        <p:spPr/>
        <p:txBody>
          <a:bodyPr/>
          <a:lstStyle/>
          <a:p>
            <a:r>
              <a:rPr lang="en-US" dirty="0"/>
              <a:t>Recirculating LINAC (RLA)</a:t>
            </a:r>
          </a:p>
        </p:txBody>
      </p:sp>
      <p:sp>
        <p:nvSpPr>
          <p:cNvPr id="5" name="Textfeld 4">
            <a:extLst>
              <a:ext uri="{FF2B5EF4-FFF2-40B4-BE49-F238E27FC236}">
                <a16:creationId xmlns:a16="http://schemas.microsoft.com/office/drawing/2014/main" id="{E52560E6-2E22-95B0-E12D-DDAB87C2D7B3}"/>
              </a:ext>
            </a:extLst>
          </p:cNvPr>
          <p:cNvSpPr txBox="1"/>
          <p:nvPr/>
        </p:nvSpPr>
        <p:spPr>
          <a:xfrm>
            <a:off x="6241321" y="2388660"/>
            <a:ext cx="184731" cy="369332"/>
          </a:xfrm>
          <a:prstGeom prst="rect">
            <a:avLst/>
          </a:prstGeom>
          <a:noFill/>
        </p:spPr>
        <p:txBody>
          <a:bodyPr wrap="none" rtlCol="0">
            <a:spAutoFit/>
          </a:bodyPr>
          <a:lstStyle/>
          <a:p>
            <a:endParaRPr lang="en-US" dirty="0"/>
          </a:p>
        </p:txBody>
      </p:sp>
      <p:cxnSp>
        <p:nvCxnSpPr>
          <p:cNvPr id="6" name="Gerade Verbindung mit Pfeil 5">
            <a:extLst>
              <a:ext uri="{FF2B5EF4-FFF2-40B4-BE49-F238E27FC236}">
                <a16:creationId xmlns:a16="http://schemas.microsoft.com/office/drawing/2014/main" id="{AADDC626-DB8F-4BE6-2472-6A1B4C685253}"/>
              </a:ext>
            </a:extLst>
          </p:cNvPr>
          <p:cNvCxnSpPr>
            <a:cxnSpLocks/>
          </p:cNvCxnSpPr>
          <p:nvPr/>
        </p:nvCxnSpPr>
        <p:spPr>
          <a:xfrm>
            <a:off x="849129" y="1640086"/>
            <a:ext cx="537634" cy="65972"/>
          </a:xfrm>
          <a:prstGeom prst="straightConnector1">
            <a:avLst/>
          </a:prstGeom>
          <a:ln>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 name="Gerade Verbindung mit Pfeil 6">
            <a:extLst>
              <a:ext uri="{FF2B5EF4-FFF2-40B4-BE49-F238E27FC236}">
                <a16:creationId xmlns:a16="http://schemas.microsoft.com/office/drawing/2014/main" id="{C5AC3008-17AF-409C-6D86-06DFBE325BB7}"/>
              </a:ext>
            </a:extLst>
          </p:cNvPr>
          <p:cNvCxnSpPr>
            <a:cxnSpLocks/>
          </p:cNvCxnSpPr>
          <p:nvPr/>
        </p:nvCxnSpPr>
        <p:spPr>
          <a:xfrm flipV="1">
            <a:off x="7791281" y="1595823"/>
            <a:ext cx="664942" cy="92145"/>
          </a:xfrm>
          <a:prstGeom prst="straightConnector1">
            <a:avLst/>
          </a:prstGeom>
          <a:ln>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8" name="Textfeld 7">
            <a:extLst>
              <a:ext uri="{FF2B5EF4-FFF2-40B4-BE49-F238E27FC236}">
                <a16:creationId xmlns:a16="http://schemas.microsoft.com/office/drawing/2014/main" id="{EA3715D9-53C1-2FD7-5B79-B3D0ED5B8C5E}"/>
              </a:ext>
            </a:extLst>
          </p:cNvPr>
          <p:cNvSpPr txBox="1"/>
          <p:nvPr/>
        </p:nvSpPr>
        <p:spPr>
          <a:xfrm rot="391085">
            <a:off x="602421" y="1788451"/>
            <a:ext cx="1031051" cy="369332"/>
          </a:xfrm>
          <a:prstGeom prst="rect">
            <a:avLst/>
          </a:prstGeom>
          <a:noFill/>
        </p:spPr>
        <p:txBody>
          <a:bodyPr wrap="none" rtlCol="0">
            <a:spAutoFit/>
          </a:bodyPr>
          <a:lstStyle/>
          <a:p>
            <a:r>
              <a:rPr lang="en-US" dirty="0">
                <a:solidFill>
                  <a:schemeClr val="bg2">
                    <a:lumMod val="10000"/>
                  </a:schemeClr>
                </a:solidFill>
              </a:rPr>
              <a:t>injection</a:t>
            </a:r>
          </a:p>
        </p:txBody>
      </p:sp>
      <p:sp>
        <p:nvSpPr>
          <p:cNvPr id="9" name="Textfeld 8">
            <a:extLst>
              <a:ext uri="{FF2B5EF4-FFF2-40B4-BE49-F238E27FC236}">
                <a16:creationId xmlns:a16="http://schemas.microsoft.com/office/drawing/2014/main" id="{B0DBA362-9A46-37DB-841A-48076AD77DE6}"/>
              </a:ext>
            </a:extLst>
          </p:cNvPr>
          <p:cNvSpPr txBox="1"/>
          <p:nvPr/>
        </p:nvSpPr>
        <p:spPr>
          <a:xfrm rot="21239094">
            <a:off x="7742671" y="1767127"/>
            <a:ext cx="1184940" cy="369332"/>
          </a:xfrm>
          <a:prstGeom prst="rect">
            <a:avLst/>
          </a:prstGeom>
          <a:noFill/>
        </p:spPr>
        <p:txBody>
          <a:bodyPr wrap="none" rtlCol="0">
            <a:spAutoFit/>
          </a:bodyPr>
          <a:lstStyle/>
          <a:p>
            <a:r>
              <a:rPr lang="en-US" dirty="0">
                <a:solidFill>
                  <a:schemeClr val="bg2">
                    <a:lumMod val="10000"/>
                  </a:schemeClr>
                </a:solidFill>
              </a:rPr>
              <a:t>extraction</a:t>
            </a:r>
          </a:p>
        </p:txBody>
      </p:sp>
      <p:pic>
        <p:nvPicPr>
          <p:cNvPr id="10" name="Grafik 9">
            <a:extLst>
              <a:ext uri="{FF2B5EF4-FFF2-40B4-BE49-F238E27FC236}">
                <a16:creationId xmlns:a16="http://schemas.microsoft.com/office/drawing/2014/main" id="{4F31EF33-1C34-40A1-3358-AC04F40FF248}"/>
              </a:ext>
            </a:extLst>
          </p:cNvPr>
          <p:cNvPicPr>
            <a:picLocks noChangeAspect="1"/>
          </p:cNvPicPr>
          <p:nvPr/>
        </p:nvPicPr>
        <p:blipFill>
          <a:blip r:embed="rId2"/>
          <a:stretch>
            <a:fillRect/>
          </a:stretch>
        </p:blipFill>
        <p:spPr>
          <a:xfrm>
            <a:off x="0" y="1113080"/>
            <a:ext cx="9144000" cy="1458670"/>
          </a:xfrm>
          <a:prstGeom prst="rect">
            <a:avLst/>
          </a:prstGeom>
        </p:spPr>
      </p:pic>
      <p:pic>
        <p:nvPicPr>
          <p:cNvPr id="11" name="Grafik 10">
            <a:extLst>
              <a:ext uri="{FF2B5EF4-FFF2-40B4-BE49-F238E27FC236}">
                <a16:creationId xmlns:a16="http://schemas.microsoft.com/office/drawing/2014/main" id="{879E8B87-57B6-E142-E28F-2E70DBE51176}"/>
              </a:ext>
            </a:extLst>
          </p:cNvPr>
          <p:cNvPicPr>
            <a:picLocks noChangeAspect="1"/>
          </p:cNvPicPr>
          <p:nvPr/>
        </p:nvPicPr>
        <p:blipFill>
          <a:blip r:embed="rId3"/>
          <a:stretch>
            <a:fillRect/>
          </a:stretch>
        </p:blipFill>
        <p:spPr>
          <a:xfrm>
            <a:off x="4182979" y="1281874"/>
            <a:ext cx="585801" cy="277485"/>
          </a:xfrm>
          <a:prstGeom prst="rect">
            <a:avLst/>
          </a:prstGeom>
        </p:spPr>
      </p:pic>
      <p:pic>
        <p:nvPicPr>
          <p:cNvPr id="13" name="Grafik 12">
            <a:extLst>
              <a:ext uri="{FF2B5EF4-FFF2-40B4-BE49-F238E27FC236}">
                <a16:creationId xmlns:a16="http://schemas.microsoft.com/office/drawing/2014/main" id="{42A84429-6207-AD5B-770D-73359170688F}"/>
              </a:ext>
            </a:extLst>
          </p:cNvPr>
          <p:cNvPicPr>
            <a:picLocks noChangeAspect="1"/>
          </p:cNvPicPr>
          <p:nvPr/>
        </p:nvPicPr>
        <p:blipFill>
          <a:blip r:embed="rId4"/>
          <a:stretch>
            <a:fillRect/>
          </a:stretch>
        </p:blipFill>
        <p:spPr>
          <a:xfrm>
            <a:off x="3409771" y="2262206"/>
            <a:ext cx="2132215" cy="386725"/>
          </a:xfrm>
          <a:prstGeom prst="rect">
            <a:avLst/>
          </a:prstGeom>
        </p:spPr>
      </p:pic>
      <p:sp>
        <p:nvSpPr>
          <p:cNvPr id="14" name="Textfeld 13">
            <a:extLst>
              <a:ext uri="{FF2B5EF4-FFF2-40B4-BE49-F238E27FC236}">
                <a16:creationId xmlns:a16="http://schemas.microsoft.com/office/drawing/2014/main" id="{3AB505AB-E1E0-9740-C6E2-B7031DC4D43B}"/>
              </a:ext>
            </a:extLst>
          </p:cNvPr>
          <p:cNvSpPr txBox="1"/>
          <p:nvPr/>
        </p:nvSpPr>
        <p:spPr>
          <a:xfrm>
            <a:off x="392585" y="3098756"/>
            <a:ext cx="8582542" cy="1661993"/>
          </a:xfrm>
          <a:prstGeom prst="rect">
            <a:avLst/>
          </a:prstGeom>
          <a:noFill/>
        </p:spPr>
        <p:txBody>
          <a:bodyPr wrap="none" rtlCol="0">
            <a:spAutoFit/>
          </a:bodyPr>
          <a:lstStyle/>
          <a:p>
            <a:pPr marL="285750" indent="-285750">
              <a:buFont typeface="Arial" panose="020B0604020202020204" pitchFamily="34" charset="0"/>
              <a:buChar char="•"/>
            </a:pPr>
            <a:r>
              <a:rPr lang="en-US" sz="2200" dirty="0"/>
              <a:t>Acceleration is highly efficient at low costs for low energy muons.</a:t>
            </a:r>
          </a:p>
          <a:p>
            <a:pPr marL="285750" indent="-285750">
              <a:buFont typeface="Arial" panose="020B0604020202020204" pitchFamily="34" charset="0"/>
              <a:buChar char="•"/>
            </a:pPr>
            <a:r>
              <a:rPr lang="en-US" sz="2200" dirty="0"/>
              <a:t>Also known as ‘</a:t>
            </a:r>
            <a:r>
              <a:rPr lang="en-US" sz="2200" dirty="0" err="1"/>
              <a:t>Dogbone</a:t>
            </a:r>
            <a:r>
              <a:rPr lang="en-US" sz="2200" dirty="0"/>
              <a:t>’ LINAC. </a:t>
            </a:r>
          </a:p>
          <a:p>
            <a:pPr marL="285750" indent="-285750">
              <a:buFont typeface="Arial" panose="020B0604020202020204" pitchFamily="34" charset="0"/>
              <a:buChar char="•"/>
            </a:pPr>
            <a:r>
              <a:rPr lang="en-US" sz="2200" dirty="0"/>
              <a:t>One LINAC accelerates both bunches of µ</a:t>
            </a:r>
            <a:r>
              <a:rPr lang="en-US" sz="2200" baseline="30000" dirty="0"/>
              <a:t>+</a:t>
            </a:r>
            <a:r>
              <a:rPr lang="en-US" sz="2200" dirty="0"/>
              <a:t> and µ</a:t>
            </a:r>
            <a:r>
              <a:rPr lang="en-US" sz="2200" baseline="30000" dirty="0"/>
              <a:t>-</a:t>
            </a:r>
            <a:r>
              <a:rPr lang="en-US" sz="2200"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15" name="Textfeld 14">
            <a:extLst>
              <a:ext uri="{FF2B5EF4-FFF2-40B4-BE49-F238E27FC236}">
                <a16:creationId xmlns:a16="http://schemas.microsoft.com/office/drawing/2014/main" id="{657AC4F2-E352-714E-5B33-FE3786CDB6E9}"/>
              </a:ext>
            </a:extLst>
          </p:cNvPr>
          <p:cNvSpPr txBox="1"/>
          <p:nvPr/>
        </p:nvSpPr>
        <p:spPr>
          <a:xfrm>
            <a:off x="150527" y="4719519"/>
            <a:ext cx="885179" cy="276999"/>
          </a:xfrm>
          <a:prstGeom prst="rect">
            <a:avLst/>
          </a:prstGeom>
          <a:noFill/>
        </p:spPr>
        <p:txBody>
          <a:bodyPr wrap="none" rtlCol="0">
            <a:spAutoFit/>
          </a:bodyPr>
          <a:lstStyle/>
          <a:p>
            <a:r>
              <a:rPr lang="en-US" sz="1200" dirty="0"/>
              <a:t>A. </a:t>
            </a:r>
            <a:r>
              <a:rPr lang="en-US" sz="1200" dirty="0" err="1"/>
              <a:t>Bogacz</a:t>
            </a:r>
            <a:endParaRPr lang="en-US" sz="1200" dirty="0"/>
          </a:p>
        </p:txBody>
      </p:sp>
      <p:pic>
        <p:nvPicPr>
          <p:cNvPr id="16" name="Grafik 15">
            <a:extLst>
              <a:ext uri="{FF2B5EF4-FFF2-40B4-BE49-F238E27FC236}">
                <a16:creationId xmlns:a16="http://schemas.microsoft.com/office/drawing/2014/main" id="{0AE78F26-371C-210C-AC9F-4B31076CF8A4}"/>
              </a:ext>
            </a:extLst>
          </p:cNvPr>
          <p:cNvPicPr>
            <a:picLocks noChangeAspect="1"/>
          </p:cNvPicPr>
          <p:nvPr/>
        </p:nvPicPr>
        <p:blipFill>
          <a:blip r:embed="rId5"/>
          <a:stretch>
            <a:fillRect/>
          </a:stretch>
        </p:blipFill>
        <p:spPr>
          <a:xfrm>
            <a:off x="8359367" y="91886"/>
            <a:ext cx="649953" cy="649953"/>
          </a:xfrm>
          <a:prstGeom prst="rect">
            <a:avLst/>
          </a:prstGeom>
        </p:spPr>
      </p:pic>
    </p:spTree>
    <p:extLst>
      <p:ext uri="{BB962C8B-B14F-4D97-AF65-F5344CB8AC3E}">
        <p14:creationId xmlns:p14="http://schemas.microsoft.com/office/powerpoint/2010/main" val="636722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399B126-EEBF-E7B7-E338-29558A042379}"/>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
        <p:nvSpPr>
          <p:cNvPr id="4" name="Titel 3">
            <a:extLst>
              <a:ext uri="{FF2B5EF4-FFF2-40B4-BE49-F238E27FC236}">
                <a16:creationId xmlns:a16="http://schemas.microsoft.com/office/drawing/2014/main" id="{3B2C47F7-5E99-A533-A457-0A62E1DE7DBF}"/>
              </a:ext>
            </a:extLst>
          </p:cNvPr>
          <p:cNvSpPr>
            <a:spLocks noGrp="1"/>
          </p:cNvSpPr>
          <p:nvPr>
            <p:ph type="title"/>
          </p:nvPr>
        </p:nvSpPr>
        <p:spPr/>
        <p:txBody>
          <a:bodyPr/>
          <a:lstStyle/>
          <a:p>
            <a:r>
              <a:rPr lang="en-US" dirty="0"/>
              <a:t>Recirculating LINAC</a:t>
            </a:r>
          </a:p>
        </p:txBody>
      </p:sp>
      <p:pic>
        <p:nvPicPr>
          <p:cNvPr id="5" name="Picture 16">
            <a:extLst>
              <a:ext uri="{FF2B5EF4-FFF2-40B4-BE49-F238E27FC236}">
                <a16:creationId xmlns:a16="http://schemas.microsoft.com/office/drawing/2014/main" id="{687C588D-1A86-EFA9-ABB0-1604212BAF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9134" y="783544"/>
            <a:ext cx="5328592" cy="1716198"/>
          </a:xfrm>
          <a:prstGeom prst="rect">
            <a:avLst/>
          </a:prstGeom>
        </p:spPr>
      </p:pic>
      <p:pic>
        <p:nvPicPr>
          <p:cNvPr id="6" name="Picture 3">
            <a:extLst>
              <a:ext uri="{FF2B5EF4-FFF2-40B4-BE49-F238E27FC236}">
                <a16:creationId xmlns:a16="http://schemas.microsoft.com/office/drawing/2014/main" id="{AFD8C967-9C6D-3304-ECBE-E7AC5786E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479004"/>
            <a:ext cx="6469828" cy="2372143"/>
          </a:xfrm>
          <a:prstGeom prst="rect">
            <a:avLst/>
          </a:prstGeom>
        </p:spPr>
      </p:pic>
      <p:sp>
        <p:nvSpPr>
          <p:cNvPr id="7" name="Textfeld 6">
            <a:extLst>
              <a:ext uri="{FF2B5EF4-FFF2-40B4-BE49-F238E27FC236}">
                <a16:creationId xmlns:a16="http://schemas.microsoft.com/office/drawing/2014/main" id="{12AABA55-11C5-5C5A-9954-48960A3EEA5D}"/>
              </a:ext>
            </a:extLst>
          </p:cNvPr>
          <p:cNvSpPr txBox="1"/>
          <p:nvPr/>
        </p:nvSpPr>
        <p:spPr>
          <a:xfrm>
            <a:off x="145157" y="1124983"/>
            <a:ext cx="3347864" cy="1200329"/>
          </a:xfrm>
          <a:prstGeom prst="rect">
            <a:avLst/>
          </a:prstGeom>
          <a:noFill/>
        </p:spPr>
        <p:txBody>
          <a:bodyPr wrap="square" rtlCol="0">
            <a:spAutoFit/>
          </a:bodyPr>
          <a:lstStyle/>
          <a:p>
            <a:r>
              <a:rPr lang="en-US" dirty="0"/>
              <a:t>Each arc has different magnetic fields due to energy gain after each bunch passes through the LINAC.</a:t>
            </a:r>
          </a:p>
        </p:txBody>
      </p:sp>
      <p:sp>
        <p:nvSpPr>
          <p:cNvPr id="8" name="TextBox 10">
            <a:extLst>
              <a:ext uri="{FF2B5EF4-FFF2-40B4-BE49-F238E27FC236}">
                <a16:creationId xmlns:a16="http://schemas.microsoft.com/office/drawing/2014/main" id="{B31480A9-AB88-7D54-05E3-1E330799688D}"/>
              </a:ext>
            </a:extLst>
          </p:cNvPr>
          <p:cNvSpPr txBox="1"/>
          <p:nvPr/>
        </p:nvSpPr>
        <p:spPr>
          <a:xfrm>
            <a:off x="7883844" y="1380657"/>
            <a:ext cx="421956" cy="392285"/>
          </a:xfrm>
          <a:prstGeom prst="rect">
            <a:avLst/>
          </a:prstGeom>
          <a:noFill/>
          <a:ln w="18000">
            <a:noFill/>
          </a:ln>
        </p:spPr>
        <p:txBody>
          <a:bodyPr lIns="36000" tIns="36000" rIns="36000" bIns="36000" anchor="ctr">
            <a:noAutofit/>
          </a:bodyPr>
          <a:lstStyle/>
          <a:p>
            <a:r>
              <a:rPr lang="en-US" sz="1200" b="0" strike="noStrike" spc="-1" dirty="0">
                <a:solidFill>
                  <a:srgbClr val="000000"/>
                </a:solidFill>
                <a:latin typeface="Source Sans Pro"/>
              </a:rPr>
              <a:t>16.6 </a:t>
            </a:r>
            <a:r>
              <a:rPr lang="en-US" sz="1200" b="0" strike="noStrike" spc="-1" dirty="0" err="1">
                <a:solidFill>
                  <a:srgbClr val="000000"/>
                </a:solidFill>
                <a:latin typeface="Source Sans Pro"/>
              </a:rPr>
              <a:t>GeV</a:t>
            </a:r>
            <a:endParaRPr lang="en-US" sz="1200" b="0" strike="noStrike" spc="-1" dirty="0">
              <a:solidFill>
                <a:srgbClr val="000000"/>
              </a:solidFill>
              <a:latin typeface="Source Sans Pro"/>
            </a:endParaRPr>
          </a:p>
        </p:txBody>
      </p:sp>
      <p:sp>
        <p:nvSpPr>
          <p:cNvPr id="9" name="TextBox 11">
            <a:extLst>
              <a:ext uri="{FF2B5EF4-FFF2-40B4-BE49-F238E27FC236}">
                <a16:creationId xmlns:a16="http://schemas.microsoft.com/office/drawing/2014/main" id="{4DFBF48F-BACE-62A5-6422-C870C2DD43F5}"/>
              </a:ext>
            </a:extLst>
          </p:cNvPr>
          <p:cNvSpPr txBox="1"/>
          <p:nvPr/>
        </p:nvSpPr>
        <p:spPr>
          <a:xfrm>
            <a:off x="8531190" y="1331553"/>
            <a:ext cx="416990" cy="490875"/>
          </a:xfrm>
          <a:prstGeom prst="rect">
            <a:avLst/>
          </a:prstGeom>
          <a:noFill/>
          <a:ln w="18000">
            <a:noFill/>
          </a:ln>
        </p:spPr>
        <p:txBody>
          <a:bodyPr lIns="36000" tIns="36000" rIns="36000" bIns="36000" anchor="ctr">
            <a:noAutofit/>
          </a:bodyPr>
          <a:lstStyle/>
          <a:p>
            <a:r>
              <a:rPr lang="en-US" sz="1200" b="0" strike="noStrike" spc="-1" dirty="0">
                <a:solidFill>
                  <a:srgbClr val="000000"/>
                </a:solidFill>
                <a:latin typeface="Source Sans Pro"/>
              </a:rPr>
              <a:t>39.8 </a:t>
            </a:r>
            <a:r>
              <a:rPr lang="en-US" sz="1200" b="0" strike="noStrike" spc="-1" dirty="0" err="1">
                <a:solidFill>
                  <a:srgbClr val="000000"/>
                </a:solidFill>
                <a:latin typeface="Source Sans Pro"/>
              </a:rPr>
              <a:t>GeV</a:t>
            </a:r>
            <a:endParaRPr lang="en-US" sz="1200" b="0" strike="noStrike" spc="-1" dirty="0">
              <a:solidFill>
                <a:srgbClr val="000000"/>
              </a:solidFill>
              <a:latin typeface="Source Sans Pro"/>
            </a:endParaRPr>
          </a:p>
        </p:txBody>
      </p:sp>
      <p:sp>
        <p:nvSpPr>
          <p:cNvPr id="12" name="TextBox 12">
            <a:extLst>
              <a:ext uri="{FF2B5EF4-FFF2-40B4-BE49-F238E27FC236}">
                <a16:creationId xmlns:a16="http://schemas.microsoft.com/office/drawing/2014/main" id="{250188B5-57D1-18F9-B6DF-A883DA46EA0D}"/>
              </a:ext>
            </a:extLst>
          </p:cNvPr>
          <p:cNvSpPr txBox="1"/>
          <p:nvPr/>
        </p:nvSpPr>
        <p:spPr>
          <a:xfrm>
            <a:off x="4363505" y="1358440"/>
            <a:ext cx="416990" cy="490875"/>
          </a:xfrm>
          <a:prstGeom prst="rect">
            <a:avLst/>
          </a:prstGeom>
          <a:noFill/>
          <a:ln w="18000">
            <a:noFill/>
          </a:ln>
        </p:spPr>
        <p:txBody>
          <a:bodyPr lIns="36000" tIns="36000" rIns="36000" bIns="36000" anchor="ctr">
            <a:noAutofit/>
          </a:bodyPr>
          <a:lstStyle/>
          <a:p>
            <a:r>
              <a:rPr lang="en-US" sz="1400" b="0" strike="noStrike" spc="-1" dirty="0">
                <a:solidFill>
                  <a:srgbClr val="000000"/>
                </a:solidFill>
                <a:latin typeface="Source Sans Pro"/>
              </a:rPr>
              <a:t>28.2 </a:t>
            </a:r>
            <a:r>
              <a:rPr lang="en-US" sz="1400" b="0" strike="noStrike" spc="-1" dirty="0" err="1">
                <a:solidFill>
                  <a:srgbClr val="000000"/>
                </a:solidFill>
                <a:latin typeface="Source Sans Pro"/>
              </a:rPr>
              <a:t>GeV</a:t>
            </a:r>
            <a:endParaRPr lang="en-US" sz="1400" b="0" strike="noStrike" spc="-1" dirty="0">
              <a:solidFill>
                <a:srgbClr val="000000"/>
              </a:solidFill>
              <a:latin typeface="Source Sans Pro"/>
            </a:endParaRPr>
          </a:p>
        </p:txBody>
      </p:sp>
      <p:sp>
        <p:nvSpPr>
          <p:cNvPr id="13" name="TextBox 13">
            <a:extLst>
              <a:ext uri="{FF2B5EF4-FFF2-40B4-BE49-F238E27FC236}">
                <a16:creationId xmlns:a16="http://schemas.microsoft.com/office/drawing/2014/main" id="{0562062A-11AC-5FDB-9942-135982263EC0}"/>
              </a:ext>
            </a:extLst>
          </p:cNvPr>
          <p:cNvSpPr txBox="1"/>
          <p:nvPr/>
        </p:nvSpPr>
        <p:spPr>
          <a:xfrm>
            <a:off x="3572410" y="1301883"/>
            <a:ext cx="416990" cy="490875"/>
          </a:xfrm>
          <a:prstGeom prst="rect">
            <a:avLst/>
          </a:prstGeom>
          <a:noFill/>
          <a:ln w="18000">
            <a:noFill/>
          </a:ln>
        </p:spPr>
        <p:txBody>
          <a:bodyPr lIns="36000" tIns="36000" rIns="36000" bIns="36000" anchor="ctr">
            <a:noAutofit/>
          </a:bodyPr>
          <a:lstStyle/>
          <a:p>
            <a:r>
              <a:rPr lang="en-US" sz="1400" b="0" strike="noStrike" spc="-1" dirty="0">
                <a:solidFill>
                  <a:srgbClr val="000000"/>
                </a:solidFill>
                <a:latin typeface="Source Sans Pro"/>
              </a:rPr>
              <a:t>51.4 </a:t>
            </a:r>
            <a:r>
              <a:rPr lang="en-US" sz="1400" b="0" strike="noStrike" spc="-1" dirty="0" err="1">
                <a:solidFill>
                  <a:srgbClr val="000000"/>
                </a:solidFill>
                <a:latin typeface="Source Sans Pro"/>
              </a:rPr>
              <a:t>GeV</a:t>
            </a:r>
            <a:endParaRPr lang="en-US" sz="1400" b="0" strike="noStrike" spc="-1" dirty="0">
              <a:solidFill>
                <a:srgbClr val="000000"/>
              </a:solidFill>
              <a:latin typeface="Source Sans Pro"/>
            </a:endParaRPr>
          </a:p>
        </p:txBody>
      </p:sp>
      <p:sp>
        <p:nvSpPr>
          <p:cNvPr id="14" name="Textfeld 13">
            <a:extLst>
              <a:ext uri="{FF2B5EF4-FFF2-40B4-BE49-F238E27FC236}">
                <a16:creationId xmlns:a16="http://schemas.microsoft.com/office/drawing/2014/main" id="{75AE52BE-7681-92CA-DEA5-DDE8F8DBDFEB}"/>
              </a:ext>
            </a:extLst>
          </p:cNvPr>
          <p:cNvSpPr txBox="1"/>
          <p:nvPr/>
        </p:nvSpPr>
        <p:spPr>
          <a:xfrm>
            <a:off x="5868144" y="2674742"/>
            <a:ext cx="3177537" cy="646331"/>
          </a:xfrm>
          <a:prstGeom prst="rect">
            <a:avLst/>
          </a:prstGeom>
          <a:noFill/>
        </p:spPr>
        <p:txBody>
          <a:bodyPr wrap="none" rtlCol="0">
            <a:spAutoFit/>
          </a:bodyPr>
          <a:lstStyle/>
          <a:p>
            <a:r>
              <a:rPr lang="en-US" dirty="0"/>
              <a:t>Energy gain: 11.6GeV/pass</a:t>
            </a:r>
          </a:p>
          <a:p>
            <a:r>
              <a:rPr lang="en-US" dirty="0"/>
              <a:t>Total acceleration time: 25µs </a:t>
            </a:r>
          </a:p>
        </p:txBody>
      </p:sp>
      <p:sp>
        <p:nvSpPr>
          <p:cNvPr id="15" name="Textfeld 14">
            <a:extLst>
              <a:ext uri="{FF2B5EF4-FFF2-40B4-BE49-F238E27FC236}">
                <a16:creationId xmlns:a16="http://schemas.microsoft.com/office/drawing/2014/main" id="{EF56079A-AFF9-74B7-6CAE-9C491F45DC2A}"/>
              </a:ext>
            </a:extLst>
          </p:cNvPr>
          <p:cNvSpPr txBox="1"/>
          <p:nvPr/>
        </p:nvSpPr>
        <p:spPr>
          <a:xfrm>
            <a:off x="0" y="4712647"/>
            <a:ext cx="1470659" cy="276999"/>
          </a:xfrm>
          <a:prstGeom prst="rect">
            <a:avLst/>
          </a:prstGeom>
          <a:noFill/>
        </p:spPr>
        <p:txBody>
          <a:bodyPr wrap="none" rtlCol="0">
            <a:spAutoFit/>
          </a:bodyPr>
          <a:lstStyle/>
          <a:p>
            <a:r>
              <a:rPr lang="en-US" sz="1200" dirty="0"/>
              <a:t>A. Aksoy, P. </a:t>
            </a:r>
            <a:r>
              <a:rPr lang="en-US" sz="1200" dirty="0" err="1"/>
              <a:t>Desiré</a:t>
            </a:r>
            <a:endParaRPr lang="en-US" sz="1200" dirty="0"/>
          </a:p>
        </p:txBody>
      </p:sp>
      <p:pic>
        <p:nvPicPr>
          <p:cNvPr id="16" name="Grafik 15">
            <a:extLst>
              <a:ext uri="{FF2B5EF4-FFF2-40B4-BE49-F238E27FC236}">
                <a16:creationId xmlns:a16="http://schemas.microsoft.com/office/drawing/2014/main" id="{055C960F-E3D2-1F46-4B9D-C24C2F2D892C}"/>
              </a:ext>
            </a:extLst>
          </p:cNvPr>
          <p:cNvPicPr>
            <a:picLocks noChangeAspect="1"/>
          </p:cNvPicPr>
          <p:nvPr/>
        </p:nvPicPr>
        <p:blipFill>
          <a:blip r:embed="rId4"/>
          <a:stretch>
            <a:fillRect/>
          </a:stretch>
        </p:blipFill>
        <p:spPr>
          <a:xfrm>
            <a:off x="8359367" y="91886"/>
            <a:ext cx="649953" cy="649953"/>
          </a:xfrm>
          <a:prstGeom prst="rect">
            <a:avLst/>
          </a:prstGeom>
        </p:spPr>
      </p:pic>
    </p:spTree>
    <p:extLst>
      <p:ext uri="{BB962C8B-B14F-4D97-AF65-F5344CB8AC3E}">
        <p14:creationId xmlns:p14="http://schemas.microsoft.com/office/powerpoint/2010/main" val="940764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B6B64B6C-342A-00C6-5B70-D08156E8029D}"/>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el 3">
            <a:extLst>
              <a:ext uri="{FF2B5EF4-FFF2-40B4-BE49-F238E27FC236}">
                <a16:creationId xmlns:a16="http://schemas.microsoft.com/office/drawing/2014/main" id="{840BFED0-2830-03E9-E962-88F1C9AACF5B}"/>
              </a:ext>
            </a:extLst>
          </p:cNvPr>
          <p:cNvSpPr>
            <a:spLocks noGrp="1"/>
          </p:cNvSpPr>
          <p:nvPr>
            <p:ph type="title"/>
          </p:nvPr>
        </p:nvSpPr>
        <p:spPr/>
        <p:txBody>
          <a:bodyPr/>
          <a:lstStyle/>
          <a:p>
            <a:r>
              <a:rPr lang="en-US" dirty="0"/>
              <a:t>Past and present colliders</a:t>
            </a:r>
          </a:p>
        </p:txBody>
      </p:sp>
      <p:sp>
        <p:nvSpPr>
          <p:cNvPr id="6" name="Textfeld 5">
            <a:extLst>
              <a:ext uri="{FF2B5EF4-FFF2-40B4-BE49-F238E27FC236}">
                <a16:creationId xmlns:a16="http://schemas.microsoft.com/office/drawing/2014/main" id="{53984873-D337-B2AE-7721-91FA2D549C3D}"/>
              </a:ext>
            </a:extLst>
          </p:cNvPr>
          <p:cNvSpPr txBox="1"/>
          <p:nvPr/>
        </p:nvSpPr>
        <p:spPr>
          <a:xfrm>
            <a:off x="5390881" y="2956256"/>
            <a:ext cx="2504212" cy="400110"/>
          </a:xfrm>
          <a:prstGeom prst="rect">
            <a:avLst/>
          </a:prstGeom>
          <a:noFill/>
        </p:spPr>
        <p:txBody>
          <a:bodyPr wrap="none" rtlCol="0">
            <a:spAutoFit/>
          </a:bodyPr>
          <a:lstStyle/>
          <a:p>
            <a:r>
              <a:rPr lang="en-US" sz="2000" b="1" dirty="0">
                <a:solidFill>
                  <a:srgbClr val="FF0000"/>
                </a:solidFill>
              </a:rPr>
              <a:t>e</a:t>
            </a:r>
            <a:r>
              <a:rPr lang="en-US" sz="2000" b="1" baseline="30000" dirty="0">
                <a:solidFill>
                  <a:srgbClr val="FF0000"/>
                </a:solidFill>
              </a:rPr>
              <a:t>-</a:t>
            </a:r>
            <a:r>
              <a:rPr lang="en-US" sz="2000" b="1" dirty="0">
                <a:solidFill>
                  <a:srgbClr val="FF0000"/>
                </a:solidFill>
              </a:rPr>
              <a:t>e</a:t>
            </a:r>
            <a:r>
              <a:rPr lang="en-US" sz="2000" b="1" baseline="30000" dirty="0">
                <a:solidFill>
                  <a:srgbClr val="FF0000"/>
                </a:solidFill>
              </a:rPr>
              <a:t>+</a:t>
            </a:r>
            <a:r>
              <a:rPr lang="en-US" sz="2000" b="1" dirty="0">
                <a:solidFill>
                  <a:srgbClr val="FF0000"/>
                </a:solidFill>
              </a:rPr>
              <a:t> linear colliders</a:t>
            </a:r>
          </a:p>
        </p:txBody>
      </p:sp>
      <p:pic>
        <p:nvPicPr>
          <p:cNvPr id="23" name="Grafik 22">
            <a:extLst>
              <a:ext uri="{FF2B5EF4-FFF2-40B4-BE49-F238E27FC236}">
                <a16:creationId xmlns:a16="http://schemas.microsoft.com/office/drawing/2014/main" id="{1602D06F-2861-5404-9085-C73F287BD9DE}"/>
              </a:ext>
            </a:extLst>
          </p:cNvPr>
          <p:cNvPicPr>
            <a:picLocks noChangeAspect="1"/>
          </p:cNvPicPr>
          <p:nvPr/>
        </p:nvPicPr>
        <p:blipFill>
          <a:blip r:embed="rId2"/>
          <a:stretch>
            <a:fillRect/>
          </a:stretch>
        </p:blipFill>
        <p:spPr>
          <a:xfrm>
            <a:off x="450024" y="1552797"/>
            <a:ext cx="2537800" cy="2551555"/>
          </a:xfrm>
          <a:prstGeom prst="rect">
            <a:avLst/>
          </a:prstGeom>
        </p:spPr>
      </p:pic>
      <p:cxnSp>
        <p:nvCxnSpPr>
          <p:cNvPr id="24" name="Gerade Verbindung mit Pfeil 23">
            <a:extLst>
              <a:ext uri="{FF2B5EF4-FFF2-40B4-BE49-F238E27FC236}">
                <a16:creationId xmlns:a16="http://schemas.microsoft.com/office/drawing/2014/main" id="{B25D98A6-D28E-2508-126D-658DA86FF4A9}"/>
              </a:ext>
            </a:extLst>
          </p:cNvPr>
          <p:cNvCxnSpPr>
            <a:cxnSpLocks/>
          </p:cNvCxnSpPr>
          <p:nvPr/>
        </p:nvCxnSpPr>
        <p:spPr>
          <a:xfrm flipV="1">
            <a:off x="1115697" y="2799540"/>
            <a:ext cx="658020" cy="31880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5" name="Gerade Verbindung mit Pfeil 24">
            <a:extLst>
              <a:ext uri="{FF2B5EF4-FFF2-40B4-BE49-F238E27FC236}">
                <a16:creationId xmlns:a16="http://schemas.microsoft.com/office/drawing/2014/main" id="{4FCCE237-392F-9398-B699-E2F20470C23C}"/>
              </a:ext>
            </a:extLst>
          </p:cNvPr>
          <p:cNvCxnSpPr>
            <a:cxnSpLocks/>
          </p:cNvCxnSpPr>
          <p:nvPr/>
        </p:nvCxnSpPr>
        <p:spPr>
          <a:xfrm>
            <a:off x="1303918" y="3291076"/>
            <a:ext cx="683274"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6" name="Gerade Verbindung mit Pfeil 25">
            <a:extLst>
              <a:ext uri="{FF2B5EF4-FFF2-40B4-BE49-F238E27FC236}">
                <a16:creationId xmlns:a16="http://schemas.microsoft.com/office/drawing/2014/main" id="{9523ADDD-3D2F-7E72-6234-89B977BAE02F}"/>
              </a:ext>
            </a:extLst>
          </p:cNvPr>
          <p:cNvCxnSpPr>
            <a:cxnSpLocks/>
          </p:cNvCxnSpPr>
          <p:nvPr/>
        </p:nvCxnSpPr>
        <p:spPr>
          <a:xfrm>
            <a:off x="1035080" y="3541554"/>
            <a:ext cx="1083733"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7" name="Gerade Verbindung mit Pfeil 26">
            <a:extLst>
              <a:ext uri="{FF2B5EF4-FFF2-40B4-BE49-F238E27FC236}">
                <a16:creationId xmlns:a16="http://schemas.microsoft.com/office/drawing/2014/main" id="{3A1967CD-0A09-4691-D9C6-8222B5A1768A}"/>
              </a:ext>
            </a:extLst>
          </p:cNvPr>
          <p:cNvCxnSpPr>
            <a:cxnSpLocks/>
          </p:cNvCxnSpPr>
          <p:nvPr/>
        </p:nvCxnSpPr>
        <p:spPr>
          <a:xfrm>
            <a:off x="991617" y="3901594"/>
            <a:ext cx="1083733"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8" name="Gerade Verbindung mit Pfeil 27">
            <a:extLst>
              <a:ext uri="{FF2B5EF4-FFF2-40B4-BE49-F238E27FC236}">
                <a16:creationId xmlns:a16="http://schemas.microsoft.com/office/drawing/2014/main" id="{9667D2BA-D149-561D-8D58-6CE19DC33134}"/>
              </a:ext>
            </a:extLst>
          </p:cNvPr>
          <p:cNvCxnSpPr>
            <a:cxnSpLocks/>
          </p:cNvCxnSpPr>
          <p:nvPr/>
        </p:nvCxnSpPr>
        <p:spPr>
          <a:xfrm>
            <a:off x="1303918" y="3712790"/>
            <a:ext cx="90913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pic>
        <p:nvPicPr>
          <p:cNvPr id="29" name="Grafik 28">
            <a:extLst>
              <a:ext uri="{FF2B5EF4-FFF2-40B4-BE49-F238E27FC236}">
                <a16:creationId xmlns:a16="http://schemas.microsoft.com/office/drawing/2014/main" id="{D57EE433-40EF-71A5-DEA5-E84D363540F4}"/>
              </a:ext>
            </a:extLst>
          </p:cNvPr>
          <p:cNvPicPr>
            <a:picLocks noChangeAspect="1"/>
          </p:cNvPicPr>
          <p:nvPr/>
        </p:nvPicPr>
        <p:blipFill>
          <a:blip r:embed="rId3"/>
          <a:stretch>
            <a:fillRect/>
          </a:stretch>
        </p:blipFill>
        <p:spPr>
          <a:xfrm>
            <a:off x="1695148" y="2942338"/>
            <a:ext cx="174602" cy="142439"/>
          </a:xfrm>
          <a:prstGeom prst="rect">
            <a:avLst/>
          </a:prstGeom>
        </p:spPr>
      </p:pic>
      <p:pic>
        <p:nvPicPr>
          <p:cNvPr id="30" name="Grafik 29">
            <a:extLst>
              <a:ext uri="{FF2B5EF4-FFF2-40B4-BE49-F238E27FC236}">
                <a16:creationId xmlns:a16="http://schemas.microsoft.com/office/drawing/2014/main" id="{080D3378-8D8C-7375-BBA2-4C46E4A1321F}"/>
              </a:ext>
            </a:extLst>
          </p:cNvPr>
          <p:cNvPicPr>
            <a:picLocks noChangeAspect="1"/>
          </p:cNvPicPr>
          <p:nvPr/>
        </p:nvPicPr>
        <p:blipFill>
          <a:blip r:embed="rId4"/>
          <a:stretch>
            <a:fillRect/>
          </a:stretch>
        </p:blipFill>
        <p:spPr>
          <a:xfrm>
            <a:off x="2033852" y="3199830"/>
            <a:ext cx="179196" cy="142438"/>
          </a:xfrm>
          <a:prstGeom prst="rect">
            <a:avLst/>
          </a:prstGeom>
        </p:spPr>
      </p:pic>
      <p:pic>
        <p:nvPicPr>
          <p:cNvPr id="31" name="Grafik 30">
            <a:extLst>
              <a:ext uri="{FF2B5EF4-FFF2-40B4-BE49-F238E27FC236}">
                <a16:creationId xmlns:a16="http://schemas.microsoft.com/office/drawing/2014/main" id="{E3DAB51A-AD38-B81C-65E6-EFDA32065D8D}"/>
              </a:ext>
            </a:extLst>
          </p:cNvPr>
          <p:cNvPicPr>
            <a:picLocks noChangeAspect="1"/>
          </p:cNvPicPr>
          <p:nvPr/>
        </p:nvPicPr>
        <p:blipFill>
          <a:blip r:embed="rId5"/>
          <a:stretch>
            <a:fillRect/>
          </a:stretch>
        </p:blipFill>
        <p:spPr>
          <a:xfrm>
            <a:off x="2116557" y="3857721"/>
            <a:ext cx="192981" cy="142438"/>
          </a:xfrm>
          <a:prstGeom prst="rect">
            <a:avLst/>
          </a:prstGeom>
        </p:spPr>
      </p:pic>
      <p:cxnSp>
        <p:nvCxnSpPr>
          <p:cNvPr id="32" name="Gerade Verbindung mit Pfeil 31">
            <a:extLst>
              <a:ext uri="{FF2B5EF4-FFF2-40B4-BE49-F238E27FC236}">
                <a16:creationId xmlns:a16="http://schemas.microsoft.com/office/drawing/2014/main" id="{F0004B7C-55C6-E033-EE23-94518B6739A6}"/>
              </a:ext>
            </a:extLst>
          </p:cNvPr>
          <p:cNvCxnSpPr>
            <a:cxnSpLocks/>
          </p:cNvCxnSpPr>
          <p:nvPr/>
        </p:nvCxnSpPr>
        <p:spPr>
          <a:xfrm flipH="1" flipV="1">
            <a:off x="1466723" y="2324208"/>
            <a:ext cx="726073" cy="1357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3" name="Gerade Verbindung mit Pfeil 32">
            <a:extLst>
              <a:ext uri="{FF2B5EF4-FFF2-40B4-BE49-F238E27FC236}">
                <a16:creationId xmlns:a16="http://schemas.microsoft.com/office/drawing/2014/main" id="{1709CF2D-DE81-4E0B-5993-0A3322D32BFD}"/>
              </a:ext>
            </a:extLst>
          </p:cNvPr>
          <p:cNvCxnSpPr>
            <a:cxnSpLocks/>
          </p:cNvCxnSpPr>
          <p:nvPr/>
        </p:nvCxnSpPr>
        <p:spPr>
          <a:xfrm flipH="1">
            <a:off x="1531544" y="1637016"/>
            <a:ext cx="768342" cy="783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4" name="Gerade Verbindung mit Pfeil 33">
            <a:extLst>
              <a:ext uri="{FF2B5EF4-FFF2-40B4-BE49-F238E27FC236}">
                <a16:creationId xmlns:a16="http://schemas.microsoft.com/office/drawing/2014/main" id="{FF7BCD7A-567D-0E39-ED19-3486EA0D779B}"/>
              </a:ext>
            </a:extLst>
          </p:cNvPr>
          <p:cNvCxnSpPr>
            <a:cxnSpLocks/>
          </p:cNvCxnSpPr>
          <p:nvPr/>
        </p:nvCxnSpPr>
        <p:spPr>
          <a:xfrm flipH="1">
            <a:off x="2033852" y="2378122"/>
            <a:ext cx="495207" cy="25915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5" name="Gerade Verbindung mit Pfeil 34">
            <a:extLst>
              <a:ext uri="{FF2B5EF4-FFF2-40B4-BE49-F238E27FC236}">
                <a16:creationId xmlns:a16="http://schemas.microsoft.com/office/drawing/2014/main" id="{A6FF7624-7B74-CCE6-439C-E2BC85C4919F}"/>
              </a:ext>
            </a:extLst>
          </p:cNvPr>
          <p:cNvCxnSpPr>
            <a:cxnSpLocks/>
          </p:cNvCxnSpPr>
          <p:nvPr/>
        </p:nvCxnSpPr>
        <p:spPr>
          <a:xfrm flipH="1" flipV="1">
            <a:off x="1520075" y="1885370"/>
            <a:ext cx="628604" cy="1040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6" name="Gerade Verbindung mit Pfeil 35">
            <a:extLst>
              <a:ext uri="{FF2B5EF4-FFF2-40B4-BE49-F238E27FC236}">
                <a16:creationId xmlns:a16="http://schemas.microsoft.com/office/drawing/2014/main" id="{3FDDF474-8260-3B8A-10D8-3135F5C42180}"/>
              </a:ext>
            </a:extLst>
          </p:cNvPr>
          <p:cNvCxnSpPr>
            <a:cxnSpLocks/>
          </p:cNvCxnSpPr>
          <p:nvPr/>
        </p:nvCxnSpPr>
        <p:spPr>
          <a:xfrm flipH="1">
            <a:off x="1303918" y="2087985"/>
            <a:ext cx="771432"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pic>
        <p:nvPicPr>
          <p:cNvPr id="37" name="Grafik 36" descr="Explosion mit einfarbiger Füllung">
            <a:extLst>
              <a:ext uri="{FF2B5EF4-FFF2-40B4-BE49-F238E27FC236}">
                <a16:creationId xmlns:a16="http://schemas.microsoft.com/office/drawing/2014/main" id="{895F5CBB-0607-071A-7E37-A5316FD234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58483" y="2536717"/>
            <a:ext cx="336844" cy="336844"/>
          </a:xfrm>
          <a:prstGeom prst="rect">
            <a:avLst/>
          </a:prstGeom>
        </p:spPr>
      </p:pic>
      <p:sp>
        <p:nvSpPr>
          <p:cNvPr id="48" name="Textfeld 47">
            <a:extLst>
              <a:ext uri="{FF2B5EF4-FFF2-40B4-BE49-F238E27FC236}">
                <a16:creationId xmlns:a16="http://schemas.microsoft.com/office/drawing/2014/main" id="{5374367D-A2BB-426D-CD7E-FFD8A322D86C}"/>
              </a:ext>
            </a:extLst>
          </p:cNvPr>
          <p:cNvSpPr txBox="1"/>
          <p:nvPr/>
        </p:nvSpPr>
        <p:spPr>
          <a:xfrm>
            <a:off x="467544" y="1108156"/>
            <a:ext cx="2816797" cy="400110"/>
          </a:xfrm>
          <a:prstGeom prst="rect">
            <a:avLst/>
          </a:prstGeom>
          <a:noFill/>
        </p:spPr>
        <p:txBody>
          <a:bodyPr wrap="none" rtlCol="0">
            <a:spAutoFit/>
          </a:bodyPr>
          <a:lstStyle/>
          <a:p>
            <a:r>
              <a:rPr lang="en-US" sz="2000" b="1" dirty="0" err="1">
                <a:solidFill>
                  <a:srgbClr val="FF0000"/>
                </a:solidFill>
              </a:rPr>
              <a:t>p</a:t>
            </a:r>
            <a:r>
              <a:rPr lang="en-US" sz="2000" b="1" baseline="30000" dirty="0" err="1">
                <a:solidFill>
                  <a:srgbClr val="FF0000"/>
                </a:solidFill>
              </a:rPr>
              <a:t>+</a:t>
            </a:r>
            <a:r>
              <a:rPr lang="en-US" sz="2000" b="1" dirty="0" err="1">
                <a:solidFill>
                  <a:srgbClr val="FF0000"/>
                </a:solidFill>
              </a:rPr>
              <a:t>p</a:t>
            </a:r>
            <a:r>
              <a:rPr lang="en-US" sz="2000" b="1" baseline="30000" dirty="0">
                <a:solidFill>
                  <a:srgbClr val="FF0000"/>
                </a:solidFill>
              </a:rPr>
              <a:t>+</a:t>
            </a:r>
            <a:r>
              <a:rPr lang="en-US" sz="2000" b="1" dirty="0">
                <a:solidFill>
                  <a:srgbClr val="FF0000"/>
                </a:solidFill>
              </a:rPr>
              <a:t> circular colliders</a:t>
            </a:r>
          </a:p>
        </p:txBody>
      </p:sp>
      <p:pic>
        <p:nvPicPr>
          <p:cNvPr id="60" name="Grafik 59">
            <a:extLst>
              <a:ext uri="{FF2B5EF4-FFF2-40B4-BE49-F238E27FC236}">
                <a16:creationId xmlns:a16="http://schemas.microsoft.com/office/drawing/2014/main" id="{A019F837-465D-F0A6-0621-D9FB88175AD2}"/>
              </a:ext>
            </a:extLst>
          </p:cNvPr>
          <p:cNvPicPr>
            <a:picLocks noChangeAspect="1"/>
          </p:cNvPicPr>
          <p:nvPr/>
        </p:nvPicPr>
        <p:blipFill>
          <a:blip r:embed="rId8"/>
          <a:stretch>
            <a:fillRect/>
          </a:stretch>
        </p:blipFill>
        <p:spPr>
          <a:xfrm>
            <a:off x="525322" y="2387712"/>
            <a:ext cx="1157863" cy="485714"/>
          </a:xfrm>
          <a:prstGeom prst="rect">
            <a:avLst/>
          </a:prstGeom>
        </p:spPr>
      </p:pic>
      <p:sp>
        <p:nvSpPr>
          <p:cNvPr id="61" name="Textfeld 60">
            <a:extLst>
              <a:ext uri="{FF2B5EF4-FFF2-40B4-BE49-F238E27FC236}">
                <a16:creationId xmlns:a16="http://schemas.microsoft.com/office/drawing/2014/main" id="{B2CE392A-355E-D774-17B5-5B6D60CFBFC2}"/>
              </a:ext>
            </a:extLst>
          </p:cNvPr>
          <p:cNvSpPr txBox="1"/>
          <p:nvPr/>
        </p:nvSpPr>
        <p:spPr>
          <a:xfrm>
            <a:off x="274786" y="4144690"/>
            <a:ext cx="2816797" cy="923330"/>
          </a:xfrm>
          <a:prstGeom prst="rect">
            <a:avLst/>
          </a:prstGeom>
          <a:noFill/>
        </p:spPr>
        <p:txBody>
          <a:bodyPr wrap="square" rtlCol="0">
            <a:spAutoFit/>
          </a:bodyPr>
          <a:lstStyle/>
          <a:p>
            <a:pPr marL="285750" indent="-285750">
              <a:buFont typeface="Arial" panose="020B0604020202020204" pitchFamily="34" charset="0"/>
              <a:buChar char="•"/>
            </a:pPr>
            <a:r>
              <a:rPr lang="en-US" dirty="0"/>
              <a:t>The full </a:t>
            </a:r>
            <a:r>
              <a:rPr lang="en-US" dirty="0" err="1"/>
              <a:t>cms</a:t>
            </a:r>
            <a:r>
              <a:rPr lang="en-US" dirty="0"/>
              <a:t> energy is </a:t>
            </a:r>
            <a:r>
              <a:rPr lang="en-US" b="1" dirty="0"/>
              <a:t>not available </a:t>
            </a:r>
            <a:r>
              <a:rPr lang="en-US" dirty="0"/>
              <a:t>at hadronic collisions.</a:t>
            </a:r>
          </a:p>
        </p:txBody>
      </p:sp>
      <p:pic>
        <p:nvPicPr>
          <p:cNvPr id="62" name="Grafik 61">
            <a:extLst>
              <a:ext uri="{FF2B5EF4-FFF2-40B4-BE49-F238E27FC236}">
                <a16:creationId xmlns:a16="http://schemas.microsoft.com/office/drawing/2014/main" id="{A02A28D1-6EB7-CEF8-CA96-CD3689D60D20}"/>
              </a:ext>
            </a:extLst>
          </p:cNvPr>
          <p:cNvPicPr>
            <a:picLocks noChangeAspect="1"/>
          </p:cNvPicPr>
          <p:nvPr/>
        </p:nvPicPr>
        <p:blipFill>
          <a:blip r:embed="rId9"/>
          <a:stretch>
            <a:fillRect/>
          </a:stretch>
        </p:blipFill>
        <p:spPr>
          <a:xfrm>
            <a:off x="4283968" y="3855233"/>
            <a:ext cx="4328320" cy="506278"/>
          </a:xfrm>
          <a:prstGeom prst="rect">
            <a:avLst/>
          </a:prstGeom>
        </p:spPr>
      </p:pic>
      <p:pic>
        <p:nvPicPr>
          <p:cNvPr id="63" name="Grafik 62">
            <a:extLst>
              <a:ext uri="{FF2B5EF4-FFF2-40B4-BE49-F238E27FC236}">
                <a16:creationId xmlns:a16="http://schemas.microsoft.com/office/drawing/2014/main" id="{2E585F81-9C2B-B996-0BFA-66C4E58CE9D9}"/>
              </a:ext>
            </a:extLst>
          </p:cNvPr>
          <p:cNvPicPr>
            <a:picLocks noChangeAspect="1"/>
          </p:cNvPicPr>
          <p:nvPr/>
        </p:nvPicPr>
        <p:blipFill>
          <a:blip r:embed="rId10"/>
          <a:stretch>
            <a:fillRect/>
          </a:stretch>
        </p:blipFill>
        <p:spPr>
          <a:xfrm>
            <a:off x="4139952" y="4068417"/>
            <a:ext cx="256704" cy="171136"/>
          </a:xfrm>
          <a:prstGeom prst="rect">
            <a:avLst/>
          </a:prstGeom>
        </p:spPr>
      </p:pic>
      <p:pic>
        <p:nvPicPr>
          <p:cNvPr id="64" name="Grafik 63">
            <a:extLst>
              <a:ext uri="{FF2B5EF4-FFF2-40B4-BE49-F238E27FC236}">
                <a16:creationId xmlns:a16="http://schemas.microsoft.com/office/drawing/2014/main" id="{101AD20D-F8FD-E878-6257-6B9647C01E7B}"/>
              </a:ext>
            </a:extLst>
          </p:cNvPr>
          <p:cNvPicPr>
            <a:picLocks noChangeAspect="1"/>
          </p:cNvPicPr>
          <p:nvPr/>
        </p:nvPicPr>
        <p:blipFill>
          <a:blip r:embed="rId11"/>
          <a:stretch>
            <a:fillRect/>
          </a:stretch>
        </p:blipFill>
        <p:spPr>
          <a:xfrm>
            <a:off x="10746264" y="3251359"/>
            <a:ext cx="259200" cy="230400"/>
          </a:xfrm>
          <a:prstGeom prst="rect">
            <a:avLst/>
          </a:prstGeom>
        </p:spPr>
      </p:pic>
      <p:cxnSp>
        <p:nvCxnSpPr>
          <p:cNvPr id="65" name="Gerade Verbindung mit Pfeil 64">
            <a:extLst>
              <a:ext uri="{FF2B5EF4-FFF2-40B4-BE49-F238E27FC236}">
                <a16:creationId xmlns:a16="http://schemas.microsoft.com/office/drawing/2014/main" id="{BE114297-E554-720C-CAF1-B96ED91ADF54}"/>
              </a:ext>
            </a:extLst>
          </p:cNvPr>
          <p:cNvCxnSpPr>
            <a:cxnSpLocks/>
          </p:cNvCxnSpPr>
          <p:nvPr/>
        </p:nvCxnSpPr>
        <p:spPr>
          <a:xfrm flipH="1" flipV="1">
            <a:off x="5058407" y="3529678"/>
            <a:ext cx="1377556" cy="36950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6" name="Gerade Verbindung mit Pfeil 65">
            <a:extLst>
              <a:ext uri="{FF2B5EF4-FFF2-40B4-BE49-F238E27FC236}">
                <a16:creationId xmlns:a16="http://schemas.microsoft.com/office/drawing/2014/main" id="{53F01AF6-0C8F-A658-D263-05C17E2A2C32}"/>
              </a:ext>
            </a:extLst>
          </p:cNvPr>
          <p:cNvCxnSpPr>
            <a:cxnSpLocks/>
          </p:cNvCxnSpPr>
          <p:nvPr/>
        </p:nvCxnSpPr>
        <p:spPr>
          <a:xfrm flipH="1" flipV="1">
            <a:off x="5028681" y="3707050"/>
            <a:ext cx="1407282" cy="25777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7" name="Gerade Verbindung mit Pfeil 66">
            <a:extLst>
              <a:ext uri="{FF2B5EF4-FFF2-40B4-BE49-F238E27FC236}">
                <a16:creationId xmlns:a16="http://schemas.microsoft.com/office/drawing/2014/main" id="{E7942A88-A37F-A00E-167D-38C330C9BE01}"/>
              </a:ext>
            </a:extLst>
          </p:cNvPr>
          <p:cNvCxnSpPr>
            <a:cxnSpLocks/>
          </p:cNvCxnSpPr>
          <p:nvPr/>
        </p:nvCxnSpPr>
        <p:spPr>
          <a:xfrm flipH="1" flipV="1">
            <a:off x="5157635" y="3346015"/>
            <a:ext cx="1308054" cy="52274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8" name="Gerade Verbindung mit Pfeil 67">
            <a:extLst>
              <a:ext uri="{FF2B5EF4-FFF2-40B4-BE49-F238E27FC236}">
                <a16:creationId xmlns:a16="http://schemas.microsoft.com/office/drawing/2014/main" id="{DE7FF3EC-B65A-4CC5-967D-598A914763B9}"/>
              </a:ext>
            </a:extLst>
          </p:cNvPr>
          <p:cNvCxnSpPr>
            <a:cxnSpLocks/>
          </p:cNvCxnSpPr>
          <p:nvPr/>
        </p:nvCxnSpPr>
        <p:spPr>
          <a:xfrm flipV="1">
            <a:off x="6555301" y="3759261"/>
            <a:ext cx="1409790" cy="17897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9" name="Gerade Verbindung mit Pfeil 68">
            <a:extLst>
              <a:ext uri="{FF2B5EF4-FFF2-40B4-BE49-F238E27FC236}">
                <a16:creationId xmlns:a16="http://schemas.microsoft.com/office/drawing/2014/main" id="{ED7C5055-C9BE-FCFE-3DF3-EF36BD55FBED}"/>
              </a:ext>
            </a:extLst>
          </p:cNvPr>
          <p:cNvCxnSpPr>
            <a:cxnSpLocks/>
          </p:cNvCxnSpPr>
          <p:nvPr/>
        </p:nvCxnSpPr>
        <p:spPr>
          <a:xfrm flipV="1">
            <a:off x="6555301" y="3523855"/>
            <a:ext cx="1257390" cy="33137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0" name="Gerade Verbindung mit Pfeil 69">
            <a:extLst>
              <a:ext uri="{FF2B5EF4-FFF2-40B4-BE49-F238E27FC236}">
                <a16:creationId xmlns:a16="http://schemas.microsoft.com/office/drawing/2014/main" id="{09C133B0-44B4-5621-4D7D-876936AB0CE8}"/>
              </a:ext>
            </a:extLst>
          </p:cNvPr>
          <p:cNvCxnSpPr>
            <a:cxnSpLocks/>
          </p:cNvCxnSpPr>
          <p:nvPr/>
        </p:nvCxnSpPr>
        <p:spPr>
          <a:xfrm>
            <a:off x="7323035" y="4015057"/>
            <a:ext cx="642056"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7" name="Textfeld 76">
            <a:extLst>
              <a:ext uri="{FF2B5EF4-FFF2-40B4-BE49-F238E27FC236}">
                <a16:creationId xmlns:a16="http://schemas.microsoft.com/office/drawing/2014/main" id="{14D24777-B7B3-F40C-E5FE-E26FD85E832D}"/>
              </a:ext>
            </a:extLst>
          </p:cNvPr>
          <p:cNvSpPr txBox="1"/>
          <p:nvPr/>
        </p:nvSpPr>
        <p:spPr>
          <a:xfrm>
            <a:off x="3261798" y="4142199"/>
            <a:ext cx="3803157" cy="923330"/>
          </a:xfrm>
          <a:prstGeom prst="rect">
            <a:avLst/>
          </a:prstGeom>
          <a:noFill/>
        </p:spPr>
        <p:txBody>
          <a:bodyPr wrap="none" rtlCol="0">
            <a:spAutoFit/>
          </a:bodyPr>
          <a:lstStyle/>
          <a:p>
            <a:pPr marL="285750" indent="-285750">
              <a:buFont typeface="Arial" panose="020B0604020202020204" pitchFamily="34" charset="0"/>
              <a:buChar char="•"/>
            </a:pPr>
            <a:r>
              <a:rPr lang="en-US" dirty="0"/>
              <a:t>Bunches collide only one time.</a:t>
            </a:r>
          </a:p>
          <a:p>
            <a:pPr marL="285750" indent="-285750">
              <a:buFont typeface="Arial" panose="020B0604020202020204" pitchFamily="34" charset="0"/>
              <a:buChar char="•"/>
            </a:pPr>
            <a:r>
              <a:rPr lang="en-US" dirty="0"/>
              <a:t>Power proportional to luminosity.</a:t>
            </a:r>
          </a:p>
          <a:p>
            <a:pPr marL="285750" indent="-285750">
              <a:buFont typeface="Arial" panose="020B0604020202020204" pitchFamily="34" charset="0"/>
              <a:buChar char="•"/>
            </a:pPr>
            <a:r>
              <a:rPr lang="en-US" dirty="0"/>
              <a:t>Energy proportional to costs.</a:t>
            </a:r>
          </a:p>
        </p:txBody>
      </p:sp>
      <p:pic>
        <p:nvPicPr>
          <p:cNvPr id="78" name="Grafik 77">
            <a:extLst>
              <a:ext uri="{FF2B5EF4-FFF2-40B4-BE49-F238E27FC236}">
                <a16:creationId xmlns:a16="http://schemas.microsoft.com/office/drawing/2014/main" id="{539D09AF-4171-6662-11AB-198BB08B439E}"/>
              </a:ext>
            </a:extLst>
          </p:cNvPr>
          <p:cNvPicPr>
            <a:picLocks noChangeAspect="1"/>
          </p:cNvPicPr>
          <p:nvPr/>
        </p:nvPicPr>
        <p:blipFill>
          <a:blip r:embed="rId12"/>
          <a:stretch>
            <a:fillRect/>
          </a:stretch>
        </p:blipFill>
        <p:spPr>
          <a:xfrm>
            <a:off x="6137187" y="1033233"/>
            <a:ext cx="2807456" cy="1798598"/>
          </a:xfrm>
          <a:prstGeom prst="rect">
            <a:avLst/>
          </a:prstGeom>
        </p:spPr>
      </p:pic>
      <p:sp>
        <p:nvSpPr>
          <p:cNvPr id="79" name="Textfeld 78">
            <a:extLst>
              <a:ext uri="{FF2B5EF4-FFF2-40B4-BE49-F238E27FC236}">
                <a16:creationId xmlns:a16="http://schemas.microsoft.com/office/drawing/2014/main" id="{DDDDBF36-6139-E67B-80B3-43C7948DD4B4}"/>
              </a:ext>
            </a:extLst>
          </p:cNvPr>
          <p:cNvSpPr txBox="1"/>
          <p:nvPr/>
        </p:nvSpPr>
        <p:spPr>
          <a:xfrm>
            <a:off x="5222279" y="627534"/>
            <a:ext cx="2746265" cy="400110"/>
          </a:xfrm>
          <a:prstGeom prst="rect">
            <a:avLst/>
          </a:prstGeom>
          <a:noFill/>
        </p:spPr>
        <p:txBody>
          <a:bodyPr wrap="none" rtlCol="0">
            <a:spAutoFit/>
          </a:bodyPr>
          <a:lstStyle/>
          <a:p>
            <a:r>
              <a:rPr lang="en-US" sz="2000" b="1" dirty="0">
                <a:solidFill>
                  <a:srgbClr val="FF0000"/>
                </a:solidFill>
              </a:rPr>
              <a:t>e</a:t>
            </a:r>
            <a:r>
              <a:rPr lang="en-US" sz="2000" b="1" baseline="30000" dirty="0">
                <a:solidFill>
                  <a:srgbClr val="FF0000"/>
                </a:solidFill>
              </a:rPr>
              <a:t>-</a:t>
            </a:r>
            <a:r>
              <a:rPr lang="en-US" sz="2000" b="1" dirty="0">
                <a:solidFill>
                  <a:srgbClr val="FF0000"/>
                </a:solidFill>
              </a:rPr>
              <a:t>e</a:t>
            </a:r>
            <a:r>
              <a:rPr lang="en-US" sz="2000" b="1" baseline="30000" dirty="0">
                <a:solidFill>
                  <a:srgbClr val="FF0000"/>
                </a:solidFill>
              </a:rPr>
              <a:t>+</a:t>
            </a:r>
            <a:r>
              <a:rPr lang="en-US" sz="2000" b="1" dirty="0">
                <a:solidFill>
                  <a:srgbClr val="FF0000"/>
                </a:solidFill>
              </a:rPr>
              <a:t> circular colliders</a:t>
            </a:r>
          </a:p>
        </p:txBody>
      </p:sp>
      <p:sp>
        <p:nvSpPr>
          <p:cNvPr id="80" name="Textfeld 79">
            <a:extLst>
              <a:ext uri="{FF2B5EF4-FFF2-40B4-BE49-F238E27FC236}">
                <a16:creationId xmlns:a16="http://schemas.microsoft.com/office/drawing/2014/main" id="{7A1909ED-1E6C-A473-F71D-E497E9B344AD}"/>
              </a:ext>
            </a:extLst>
          </p:cNvPr>
          <p:cNvSpPr txBox="1"/>
          <p:nvPr/>
        </p:nvSpPr>
        <p:spPr>
          <a:xfrm>
            <a:off x="3374966" y="1218525"/>
            <a:ext cx="2974161" cy="1477328"/>
          </a:xfrm>
          <a:prstGeom prst="rect">
            <a:avLst/>
          </a:prstGeom>
          <a:noFill/>
        </p:spPr>
        <p:txBody>
          <a:bodyPr wrap="square" rtlCol="0">
            <a:spAutoFit/>
          </a:bodyPr>
          <a:lstStyle/>
          <a:p>
            <a:pPr marL="285750" indent="-285750">
              <a:buFont typeface="Arial" panose="020B0604020202020204" pitchFamily="34" charset="0"/>
              <a:buChar char="•"/>
            </a:pPr>
            <a:r>
              <a:rPr lang="en-US" dirty="0"/>
              <a:t>Multi-pass colliders</a:t>
            </a:r>
          </a:p>
          <a:p>
            <a:pPr marL="285750" indent="-285750">
              <a:buFont typeface="Arial" panose="020B0604020202020204" pitchFamily="34" charset="0"/>
              <a:buChar char="•"/>
            </a:pPr>
            <a:r>
              <a:rPr lang="en-US" dirty="0"/>
              <a:t>Energy limited due to </a:t>
            </a:r>
            <a:r>
              <a:rPr lang="en-US" b="1" dirty="0"/>
              <a:t>synchrotron radiation.</a:t>
            </a:r>
          </a:p>
          <a:p>
            <a:pPr marL="285750" indent="-285750">
              <a:buFont typeface="Arial" panose="020B0604020202020204" pitchFamily="34" charset="0"/>
              <a:buChar char="•"/>
            </a:pPr>
            <a:r>
              <a:rPr lang="en-US" dirty="0"/>
              <a:t>LEP2 (105GeV) : 2.75GeV/turn. </a:t>
            </a:r>
          </a:p>
        </p:txBody>
      </p:sp>
      <p:pic>
        <p:nvPicPr>
          <p:cNvPr id="81" name="Grafik 80">
            <a:extLst>
              <a:ext uri="{FF2B5EF4-FFF2-40B4-BE49-F238E27FC236}">
                <a16:creationId xmlns:a16="http://schemas.microsoft.com/office/drawing/2014/main" id="{653EC43E-D61B-668F-96F6-5D9B91780812}"/>
              </a:ext>
            </a:extLst>
          </p:cNvPr>
          <p:cNvPicPr>
            <a:picLocks noChangeAspect="1"/>
          </p:cNvPicPr>
          <p:nvPr/>
        </p:nvPicPr>
        <p:blipFill>
          <a:blip r:embed="rId13"/>
          <a:stretch>
            <a:fillRect/>
          </a:stretch>
        </p:blipFill>
        <p:spPr>
          <a:xfrm>
            <a:off x="6752775" y="1496588"/>
            <a:ext cx="1576279" cy="534809"/>
          </a:xfrm>
          <a:prstGeom prst="rect">
            <a:avLst/>
          </a:prstGeom>
        </p:spPr>
      </p:pic>
      <p:pic>
        <p:nvPicPr>
          <p:cNvPr id="82" name="Grafik 81" descr="Radioaktiv mit einfarbiger Füllung">
            <a:extLst>
              <a:ext uri="{FF2B5EF4-FFF2-40B4-BE49-F238E27FC236}">
                <a16:creationId xmlns:a16="http://schemas.microsoft.com/office/drawing/2014/main" id="{6D9D4B1A-CE4E-4170-AE6C-5B1ACC0C116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888717" y="2216903"/>
            <a:ext cx="496940" cy="496940"/>
          </a:xfrm>
          <a:prstGeom prst="rect">
            <a:avLst/>
          </a:prstGeom>
        </p:spPr>
      </p:pic>
      <p:pic>
        <p:nvPicPr>
          <p:cNvPr id="2" name="Grafik 1">
            <a:extLst>
              <a:ext uri="{FF2B5EF4-FFF2-40B4-BE49-F238E27FC236}">
                <a16:creationId xmlns:a16="http://schemas.microsoft.com/office/drawing/2014/main" id="{E923EBC1-7E00-34B3-FBE9-477E0E985900}"/>
              </a:ext>
            </a:extLst>
          </p:cNvPr>
          <p:cNvPicPr>
            <a:picLocks noChangeAspect="1"/>
          </p:cNvPicPr>
          <p:nvPr/>
        </p:nvPicPr>
        <p:blipFill>
          <a:blip r:embed="rId11"/>
          <a:stretch>
            <a:fillRect/>
          </a:stretch>
        </p:blipFill>
        <p:spPr>
          <a:xfrm>
            <a:off x="8684344" y="4104352"/>
            <a:ext cx="260299" cy="231377"/>
          </a:xfrm>
          <a:prstGeom prst="rect">
            <a:avLst/>
          </a:prstGeom>
        </p:spPr>
      </p:pic>
      <p:pic>
        <p:nvPicPr>
          <p:cNvPr id="5" name="Grafik 4">
            <a:extLst>
              <a:ext uri="{FF2B5EF4-FFF2-40B4-BE49-F238E27FC236}">
                <a16:creationId xmlns:a16="http://schemas.microsoft.com/office/drawing/2014/main" id="{8C97265A-A0A9-C584-8FB5-6EDDBE40FF54}"/>
              </a:ext>
            </a:extLst>
          </p:cNvPr>
          <p:cNvPicPr>
            <a:picLocks noChangeAspect="1"/>
          </p:cNvPicPr>
          <p:nvPr/>
        </p:nvPicPr>
        <p:blipFill>
          <a:blip r:embed="rId16"/>
          <a:stretch>
            <a:fillRect/>
          </a:stretch>
        </p:blipFill>
        <p:spPr>
          <a:xfrm>
            <a:off x="8359367" y="91886"/>
            <a:ext cx="649953" cy="649953"/>
          </a:xfrm>
          <a:prstGeom prst="rect">
            <a:avLst/>
          </a:prstGeom>
        </p:spPr>
      </p:pic>
    </p:spTree>
    <p:extLst>
      <p:ext uri="{BB962C8B-B14F-4D97-AF65-F5344CB8AC3E}">
        <p14:creationId xmlns:p14="http://schemas.microsoft.com/office/powerpoint/2010/main" val="7148563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7CB5600D-1E55-BB3E-B7E4-EA12C732C582}"/>
              </a:ext>
            </a:extLst>
          </p:cNvPr>
          <p:cNvSpPr>
            <a:spLocks noGrp="1"/>
          </p:cNvSpPr>
          <p:nvPr>
            <p:ph type="sldNum" sz="quarter" idx="4"/>
          </p:nvPr>
        </p:nvSpPr>
        <p:spPr/>
        <p:txBody>
          <a:bodyPr/>
          <a:lstStyle/>
          <a:p>
            <a:fld id="{974172A1-1CBF-0B40-9234-7D4D80EC19EA}" type="slidenum">
              <a:rPr lang="en-GB" smtClean="0"/>
              <a:pPr/>
              <a:t>30</a:t>
            </a:fld>
            <a:endParaRPr lang="en-GB" dirty="0"/>
          </a:p>
        </p:txBody>
      </p:sp>
      <p:sp>
        <p:nvSpPr>
          <p:cNvPr id="4" name="Titel 3">
            <a:extLst>
              <a:ext uri="{FF2B5EF4-FFF2-40B4-BE49-F238E27FC236}">
                <a16:creationId xmlns:a16="http://schemas.microsoft.com/office/drawing/2014/main" id="{188C3AC1-72C4-FB03-129C-F6E154B6F53B}"/>
              </a:ext>
            </a:extLst>
          </p:cNvPr>
          <p:cNvSpPr>
            <a:spLocks noGrp="1"/>
          </p:cNvSpPr>
          <p:nvPr>
            <p:ph type="title"/>
          </p:nvPr>
        </p:nvSpPr>
        <p:spPr/>
        <p:txBody>
          <a:bodyPr/>
          <a:lstStyle/>
          <a:p>
            <a:r>
              <a:rPr lang="en-US" dirty="0"/>
              <a:t>Rapid cycling synchrotron (RCS)</a:t>
            </a:r>
          </a:p>
        </p:txBody>
      </p:sp>
      <p:grpSp>
        <p:nvGrpSpPr>
          <p:cNvPr id="5" name="Gruppieren 4">
            <a:extLst>
              <a:ext uri="{FF2B5EF4-FFF2-40B4-BE49-F238E27FC236}">
                <a16:creationId xmlns:a16="http://schemas.microsoft.com/office/drawing/2014/main" id="{C0BCF684-7220-4778-F758-8CE53391984B}"/>
              </a:ext>
            </a:extLst>
          </p:cNvPr>
          <p:cNvGrpSpPr/>
          <p:nvPr/>
        </p:nvGrpSpPr>
        <p:grpSpPr>
          <a:xfrm>
            <a:off x="4932040" y="2571750"/>
            <a:ext cx="2019240" cy="2062440"/>
            <a:chOff x="4935960" y="2943360"/>
            <a:chExt cx="2019240" cy="2062440"/>
          </a:xfrm>
        </p:grpSpPr>
        <p:sp>
          <p:nvSpPr>
            <p:cNvPr id="6" name="Freihandform 5">
              <a:extLst>
                <a:ext uri="{FF2B5EF4-FFF2-40B4-BE49-F238E27FC236}">
                  <a16:creationId xmlns:a16="http://schemas.microsoft.com/office/drawing/2014/main" id="{7D6A5B08-ED68-E4D1-9E58-2DEE037CDCDD}"/>
                </a:ext>
              </a:extLst>
            </p:cNvPr>
            <p:cNvSpPr/>
            <p:nvPr/>
          </p:nvSpPr>
          <p:spPr>
            <a:xfrm>
              <a:off x="5019120" y="3025440"/>
              <a:ext cx="1835640" cy="1818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9160">
              <a:solidFill>
                <a:srgbClr val="3465A4"/>
              </a:solidFill>
              <a:prstDash val="solid"/>
            </a:ln>
          </p:spPr>
          <p:txBody>
            <a:bodyPr wrap="square" lIns="104400" tIns="59400" rIns="104400" bIns="594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7" name="Freihandform 6">
              <a:extLst>
                <a:ext uri="{FF2B5EF4-FFF2-40B4-BE49-F238E27FC236}">
                  <a16:creationId xmlns:a16="http://schemas.microsoft.com/office/drawing/2014/main" id="{43212208-0FF2-0FD9-0557-D3D25047379D}"/>
                </a:ext>
              </a:extLst>
            </p:cNvPr>
            <p:cNvSpPr/>
            <p:nvPr/>
          </p:nvSpPr>
          <p:spPr>
            <a:xfrm>
              <a:off x="5847479" y="2943360"/>
              <a:ext cx="17964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8" name="Freihandform 7">
              <a:extLst>
                <a:ext uri="{FF2B5EF4-FFF2-40B4-BE49-F238E27FC236}">
                  <a16:creationId xmlns:a16="http://schemas.microsoft.com/office/drawing/2014/main" id="{A0BB2CFC-54C8-49FE-D538-34341440064D}"/>
                </a:ext>
              </a:extLst>
            </p:cNvPr>
            <p:cNvSpPr/>
            <p:nvPr/>
          </p:nvSpPr>
          <p:spPr>
            <a:xfrm>
              <a:off x="6775560" y="3877560"/>
              <a:ext cx="17964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9" name="Freihandform 8">
              <a:extLst>
                <a:ext uri="{FF2B5EF4-FFF2-40B4-BE49-F238E27FC236}">
                  <a16:creationId xmlns:a16="http://schemas.microsoft.com/office/drawing/2014/main" id="{739B5225-2ABC-B627-DE3F-31D1F46EC179}"/>
                </a:ext>
              </a:extLst>
            </p:cNvPr>
            <p:cNvSpPr/>
            <p:nvPr/>
          </p:nvSpPr>
          <p:spPr>
            <a:xfrm>
              <a:off x="5847479" y="4752720"/>
              <a:ext cx="17964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0" name="Freihandform 9">
              <a:extLst>
                <a:ext uri="{FF2B5EF4-FFF2-40B4-BE49-F238E27FC236}">
                  <a16:creationId xmlns:a16="http://schemas.microsoft.com/office/drawing/2014/main" id="{C1630414-59C9-8A71-B4D5-9EA1B497FC5B}"/>
                </a:ext>
              </a:extLst>
            </p:cNvPr>
            <p:cNvSpPr/>
            <p:nvPr/>
          </p:nvSpPr>
          <p:spPr>
            <a:xfrm>
              <a:off x="4944240" y="3877560"/>
              <a:ext cx="17964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1" name="Freihandform 10">
              <a:extLst>
                <a:ext uri="{FF2B5EF4-FFF2-40B4-BE49-F238E27FC236}">
                  <a16:creationId xmlns:a16="http://schemas.microsoft.com/office/drawing/2014/main" id="{6FA61D9C-A253-FCC0-A73C-5F65183A6B03}"/>
                </a:ext>
              </a:extLst>
            </p:cNvPr>
            <p:cNvSpPr/>
            <p:nvPr/>
          </p:nvSpPr>
          <p:spPr>
            <a:xfrm>
              <a:off x="5750640" y="4719960"/>
              <a:ext cx="43920" cy="285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FAF4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2" name="Freihandform 11">
              <a:extLst>
                <a:ext uri="{FF2B5EF4-FFF2-40B4-BE49-F238E27FC236}">
                  <a16:creationId xmlns:a16="http://schemas.microsoft.com/office/drawing/2014/main" id="{700756C4-6B75-4107-AF7E-CCF524E82B2E}"/>
                </a:ext>
              </a:extLst>
            </p:cNvPr>
            <p:cNvSpPr/>
            <p:nvPr/>
          </p:nvSpPr>
          <p:spPr>
            <a:xfrm>
              <a:off x="6716160" y="4110120"/>
              <a:ext cx="209520" cy="2001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3" name="Freihandform 12">
              <a:extLst>
                <a:ext uri="{FF2B5EF4-FFF2-40B4-BE49-F238E27FC236}">
                  <a16:creationId xmlns:a16="http://schemas.microsoft.com/office/drawing/2014/main" id="{C0442505-5EA2-C258-9F22-3B3CF167696F}"/>
                </a:ext>
              </a:extLst>
            </p:cNvPr>
            <p:cNvSpPr/>
            <p:nvPr/>
          </p:nvSpPr>
          <p:spPr>
            <a:xfrm>
              <a:off x="5487840" y="4691520"/>
              <a:ext cx="209520" cy="2001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4" name="Freihandform 13">
              <a:extLst>
                <a:ext uri="{FF2B5EF4-FFF2-40B4-BE49-F238E27FC236}">
                  <a16:creationId xmlns:a16="http://schemas.microsoft.com/office/drawing/2014/main" id="{FE4F3FD6-4EB8-984C-C410-19FECB6D64FD}"/>
                </a:ext>
              </a:extLst>
            </p:cNvPr>
            <p:cNvSpPr/>
            <p:nvPr/>
          </p:nvSpPr>
          <p:spPr>
            <a:xfrm>
              <a:off x="4935960" y="3606120"/>
              <a:ext cx="209520" cy="2001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5" name="Freihandform 14">
              <a:extLst>
                <a:ext uri="{FF2B5EF4-FFF2-40B4-BE49-F238E27FC236}">
                  <a16:creationId xmlns:a16="http://schemas.microsoft.com/office/drawing/2014/main" id="{716B1A0F-EDD0-2D36-2B43-13F126B53550}"/>
                </a:ext>
              </a:extLst>
            </p:cNvPr>
            <p:cNvSpPr/>
            <p:nvPr/>
          </p:nvSpPr>
          <p:spPr>
            <a:xfrm>
              <a:off x="6193440" y="3025440"/>
              <a:ext cx="209520" cy="2001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grpSp>
      <p:grpSp>
        <p:nvGrpSpPr>
          <p:cNvPr id="16" name="Gruppieren 15">
            <a:extLst>
              <a:ext uri="{FF2B5EF4-FFF2-40B4-BE49-F238E27FC236}">
                <a16:creationId xmlns:a16="http://schemas.microsoft.com/office/drawing/2014/main" id="{3EE15D9A-E278-08BF-229F-8E3E999D7B44}"/>
              </a:ext>
            </a:extLst>
          </p:cNvPr>
          <p:cNvGrpSpPr/>
          <p:nvPr/>
        </p:nvGrpSpPr>
        <p:grpSpPr>
          <a:xfrm>
            <a:off x="1025680" y="2909070"/>
            <a:ext cx="1332720" cy="1387800"/>
            <a:chOff x="1029600" y="3280680"/>
            <a:chExt cx="1332720" cy="1387800"/>
          </a:xfrm>
        </p:grpSpPr>
        <p:sp>
          <p:nvSpPr>
            <p:cNvPr id="17" name="Freihandform 16">
              <a:extLst>
                <a:ext uri="{FF2B5EF4-FFF2-40B4-BE49-F238E27FC236}">
                  <a16:creationId xmlns:a16="http://schemas.microsoft.com/office/drawing/2014/main" id="{74BD24ED-D2DD-2015-BDAA-66529D511D8D}"/>
                </a:ext>
              </a:extLst>
            </p:cNvPr>
            <p:cNvSpPr/>
            <p:nvPr/>
          </p:nvSpPr>
          <p:spPr>
            <a:xfrm>
              <a:off x="1084680" y="3361320"/>
              <a:ext cx="1211400" cy="1200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9160">
              <a:solidFill>
                <a:srgbClr val="3465A4"/>
              </a:solidFill>
              <a:prstDash val="solid"/>
            </a:ln>
          </p:spPr>
          <p:txBody>
            <a:bodyPr wrap="square" lIns="104400" tIns="59400" rIns="104400" bIns="594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8" name="Freihandform 17">
              <a:extLst>
                <a:ext uri="{FF2B5EF4-FFF2-40B4-BE49-F238E27FC236}">
                  <a16:creationId xmlns:a16="http://schemas.microsoft.com/office/drawing/2014/main" id="{C5937B9A-FA13-C779-940A-B4B0BEBB9FA4}"/>
                </a:ext>
              </a:extLst>
            </p:cNvPr>
            <p:cNvSpPr/>
            <p:nvPr/>
          </p:nvSpPr>
          <p:spPr>
            <a:xfrm>
              <a:off x="1631160" y="3307320"/>
              <a:ext cx="118800" cy="118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19" name="Freihandform 18">
              <a:extLst>
                <a:ext uri="{FF2B5EF4-FFF2-40B4-BE49-F238E27FC236}">
                  <a16:creationId xmlns:a16="http://schemas.microsoft.com/office/drawing/2014/main" id="{EDF66006-1389-FCFC-507D-F12946207E2C}"/>
                </a:ext>
              </a:extLst>
            </p:cNvPr>
            <p:cNvSpPr/>
            <p:nvPr/>
          </p:nvSpPr>
          <p:spPr>
            <a:xfrm>
              <a:off x="2243880" y="3924000"/>
              <a:ext cx="118440" cy="118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0" name="Freihandform 19">
              <a:extLst>
                <a:ext uri="{FF2B5EF4-FFF2-40B4-BE49-F238E27FC236}">
                  <a16:creationId xmlns:a16="http://schemas.microsoft.com/office/drawing/2014/main" id="{A04120D8-4025-B9C2-3D81-6024144A9CF9}"/>
                </a:ext>
              </a:extLst>
            </p:cNvPr>
            <p:cNvSpPr/>
            <p:nvPr/>
          </p:nvSpPr>
          <p:spPr>
            <a:xfrm>
              <a:off x="1631160" y="4501440"/>
              <a:ext cx="118800" cy="118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1" name="Freihandform 20">
              <a:extLst>
                <a:ext uri="{FF2B5EF4-FFF2-40B4-BE49-F238E27FC236}">
                  <a16:creationId xmlns:a16="http://schemas.microsoft.com/office/drawing/2014/main" id="{42750D69-7400-CBB0-61E6-B1F7A6F80D70}"/>
                </a:ext>
              </a:extLst>
            </p:cNvPr>
            <p:cNvSpPr/>
            <p:nvPr/>
          </p:nvSpPr>
          <p:spPr>
            <a:xfrm>
              <a:off x="1035000" y="3924000"/>
              <a:ext cx="118800" cy="118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2" name="Freihandform 21">
              <a:extLst>
                <a:ext uri="{FF2B5EF4-FFF2-40B4-BE49-F238E27FC236}">
                  <a16:creationId xmlns:a16="http://schemas.microsoft.com/office/drawing/2014/main" id="{EF092A77-7B53-9532-42E7-031A42216330}"/>
                </a:ext>
              </a:extLst>
            </p:cNvPr>
            <p:cNvSpPr/>
            <p:nvPr/>
          </p:nvSpPr>
          <p:spPr>
            <a:xfrm>
              <a:off x="1784880" y="3280680"/>
              <a:ext cx="29160" cy="188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FAF4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3" name="Freihandform 22">
              <a:extLst>
                <a:ext uri="{FF2B5EF4-FFF2-40B4-BE49-F238E27FC236}">
                  <a16:creationId xmlns:a16="http://schemas.microsoft.com/office/drawing/2014/main" id="{6BC8E001-D567-C44F-64AD-41229FD6C112}"/>
                </a:ext>
              </a:extLst>
            </p:cNvPr>
            <p:cNvSpPr/>
            <p:nvPr/>
          </p:nvSpPr>
          <p:spPr>
            <a:xfrm>
              <a:off x="1567440" y="4479840"/>
              <a:ext cx="28800" cy="188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FAF4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4" name="Freihandform 23">
              <a:extLst>
                <a:ext uri="{FF2B5EF4-FFF2-40B4-BE49-F238E27FC236}">
                  <a16:creationId xmlns:a16="http://schemas.microsoft.com/office/drawing/2014/main" id="{B86F3C5C-67D4-517C-6B93-3FC7B229E9A3}"/>
                </a:ext>
              </a:extLst>
            </p:cNvPr>
            <p:cNvSpPr/>
            <p:nvPr/>
          </p:nvSpPr>
          <p:spPr>
            <a:xfrm>
              <a:off x="2204640" y="4077360"/>
              <a:ext cx="138240" cy="13212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5" name="Freihandform 24">
              <a:extLst>
                <a:ext uri="{FF2B5EF4-FFF2-40B4-BE49-F238E27FC236}">
                  <a16:creationId xmlns:a16="http://schemas.microsoft.com/office/drawing/2014/main" id="{B47D80CC-A784-B2CB-DFBD-EEBD708BA08D}"/>
                </a:ext>
              </a:extLst>
            </p:cNvPr>
            <p:cNvSpPr/>
            <p:nvPr/>
          </p:nvSpPr>
          <p:spPr>
            <a:xfrm>
              <a:off x="1393920" y="4461120"/>
              <a:ext cx="138240" cy="13212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6" name="Freihandform 25">
              <a:extLst>
                <a:ext uri="{FF2B5EF4-FFF2-40B4-BE49-F238E27FC236}">
                  <a16:creationId xmlns:a16="http://schemas.microsoft.com/office/drawing/2014/main" id="{3B4F7236-6540-2B92-4AB7-C841176608F3}"/>
                </a:ext>
              </a:extLst>
            </p:cNvPr>
            <p:cNvSpPr/>
            <p:nvPr/>
          </p:nvSpPr>
          <p:spPr>
            <a:xfrm>
              <a:off x="1029600" y="3744719"/>
              <a:ext cx="138240" cy="13212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7" name="Freihandform 26">
              <a:extLst>
                <a:ext uri="{FF2B5EF4-FFF2-40B4-BE49-F238E27FC236}">
                  <a16:creationId xmlns:a16="http://schemas.microsoft.com/office/drawing/2014/main" id="{94CEAA43-331F-6E54-0E39-1261AF9F3AC8}"/>
                </a:ext>
              </a:extLst>
            </p:cNvPr>
            <p:cNvSpPr/>
            <p:nvPr/>
          </p:nvSpPr>
          <p:spPr>
            <a:xfrm>
              <a:off x="1859400" y="3361320"/>
              <a:ext cx="138600" cy="13212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grpSp>
      <p:sp>
        <p:nvSpPr>
          <p:cNvPr id="28" name="Freihandform 27">
            <a:extLst>
              <a:ext uri="{FF2B5EF4-FFF2-40B4-BE49-F238E27FC236}">
                <a16:creationId xmlns:a16="http://schemas.microsoft.com/office/drawing/2014/main" id="{ADA8DC8F-317C-6460-4979-1F93D69A0AB7}"/>
              </a:ext>
            </a:extLst>
          </p:cNvPr>
          <p:cNvSpPr/>
          <p:nvPr/>
        </p:nvSpPr>
        <p:spPr>
          <a:xfrm>
            <a:off x="109120" y="2876310"/>
            <a:ext cx="759960" cy="10295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0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29" name="Gerade Verbindung 28">
            <a:extLst>
              <a:ext uri="{FF2B5EF4-FFF2-40B4-BE49-F238E27FC236}">
                <a16:creationId xmlns:a16="http://schemas.microsoft.com/office/drawing/2014/main" id="{C3C566E2-0F62-2FFF-038A-53DE3BFFD069}"/>
              </a:ext>
            </a:extLst>
          </p:cNvPr>
          <p:cNvSpPr/>
          <p:nvPr/>
        </p:nvSpPr>
        <p:spPr>
          <a:xfrm>
            <a:off x="927040" y="2918790"/>
            <a:ext cx="566999" cy="0"/>
          </a:xfrm>
          <a:prstGeom prst="line">
            <a:avLst/>
          </a:prstGeom>
          <a:noFill/>
          <a:ln w="12600">
            <a:solidFill>
              <a:srgbClr val="000000"/>
            </a:solidFill>
            <a:prstDash val="solid"/>
            <a:tailEnd type="arrow"/>
          </a:ln>
        </p:spPr>
        <p:txBody>
          <a:bodyPr wrap="square" lIns="96120" tIns="51119" rIns="96120" bIns="51119" anchor="ctr" anchorCtr="0" compatLnSpc="0"/>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0" name="Gerade Verbindung 29">
            <a:extLst>
              <a:ext uri="{FF2B5EF4-FFF2-40B4-BE49-F238E27FC236}">
                <a16:creationId xmlns:a16="http://schemas.microsoft.com/office/drawing/2014/main" id="{EBD84FF0-6C84-01AE-10BE-02EE4BDEEEFF}"/>
              </a:ext>
            </a:extLst>
          </p:cNvPr>
          <p:cNvSpPr/>
          <p:nvPr/>
        </p:nvSpPr>
        <p:spPr>
          <a:xfrm>
            <a:off x="2126200" y="2937150"/>
            <a:ext cx="779040" cy="0"/>
          </a:xfrm>
          <a:prstGeom prst="line">
            <a:avLst/>
          </a:prstGeom>
          <a:noFill/>
          <a:ln w="12600">
            <a:solidFill>
              <a:srgbClr val="000000"/>
            </a:solidFill>
            <a:prstDash val="solid"/>
            <a:tailEnd type="arrow"/>
          </a:ln>
        </p:spPr>
        <p:txBody>
          <a:bodyPr wrap="square" lIns="96120" tIns="51119" rIns="96120" bIns="51119" anchor="ctr" anchorCtr="0" compatLnSpc="0"/>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1" name="Gerade Verbindung 30">
            <a:extLst>
              <a:ext uri="{FF2B5EF4-FFF2-40B4-BE49-F238E27FC236}">
                <a16:creationId xmlns:a16="http://schemas.microsoft.com/office/drawing/2014/main" id="{452302EE-C3BD-8B71-077F-4FC500BF2C8C}"/>
              </a:ext>
            </a:extLst>
          </p:cNvPr>
          <p:cNvSpPr/>
          <p:nvPr/>
        </p:nvSpPr>
        <p:spPr>
          <a:xfrm flipV="1">
            <a:off x="3736480" y="2693429"/>
            <a:ext cx="1726200" cy="291601"/>
          </a:xfrm>
          <a:prstGeom prst="line">
            <a:avLst/>
          </a:prstGeom>
          <a:noFill/>
          <a:ln w="12600">
            <a:solidFill>
              <a:srgbClr val="000000"/>
            </a:solidFill>
            <a:prstDash val="solid"/>
            <a:tailEnd type="arrow"/>
          </a:ln>
        </p:spPr>
        <p:txBody>
          <a:bodyPr wrap="square" lIns="96120" tIns="51119" rIns="96120" bIns="51119" anchor="ctr" anchorCtr="0" compatLnSpc="0"/>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2" name="Textfeld 31">
            <a:extLst>
              <a:ext uri="{FF2B5EF4-FFF2-40B4-BE49-F238E27FC236}">
                <a16:creationId xmlns:a16="http://schemas.microsoft.com/office/drawing/2014/main" id="{96FFEDBD-90E7-8E96-FB14-5068FD3CEEC8}"/>
              </a:ext>
            </a:extLst>
          </p:cNvPr>
          <p:cNvSpPr txBox="1"/>
          <p:nvPr/>
        </p:nvSpPr>
        <p:spPr>
          <a:xfrm>
            <a:off x="1239160" y="3472830"/>
            <a:ext cx="810000" cy="30384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US" sz="1400" b="0" i="0" u="none" strike="noStrike" kern="1200" cap="none">
                <a:ln>
                  <a:noFill/>
                </a:ln>
                <a:latin typeface="Fira Sans" pitchFamily="34"/>
                <a:ea typeface="Noto Sans CJK SC" pitchFamily="2"/>
                <a:cs typeface="FreeSans" pitchFamily="2"/>
              </a:rPr>
              <a:t>17 turns</a:t>
            </a:r>
          </a:p>
        </p:txBody>
      </p:sp>
      <p:grpSp>
        <p:nvGrpSpPr>
          <p:cNvPr id="33" name="Gruppieren 32">
            <a:extLst>
              <a:ext uri="{FF2B5EF4-FFF2-40B4-BE49-F238E27FC236}">
                <a16:creationId xmlns:a16="http://schemas.microsoft.com/office/drawing/2014/main" id="{D5C1C2B0-0EBE-AA1D-2DF9-FD0CB3BADA1C}"/>
              </a:ext>
            </a:extLst>
          </p:cNvPr>
          <p:cNvGrpSpPr/>
          <p:nvPr/>
        </p:nvGrpSpPr>
        <p:grpSpPr>
          <a:xfrm>
            <a:off x="2567560" y="2930310"/>
            <a:ext cx="1380239" cy="1328760"/>
            <a:chOff x="2571480" y="3301920"/>
            <a:chExt cx="1380239" cy="1328760"/>
          </a:xfrm>
        </p:grpSpPr>
        <p:sp>
          <p:nvSpPr>
            <p:cNvPr id="34" name="Freihandform 33">
              <a:extLst>
                <a:ext uri="{FF2B5EF4-FFF2-40B4-BE49-F238E27FC236}">
                  <a16:creationId xmlns:a16="http://schemas.microsoft.com/office/drawing/2014/main" id="{D07D3F25-E7D5-3F6E-1B0C-76C3F0D8780D}"/>
                </a:ext>
              </a:extLst>
            </p:cNvPr>
            <p:cNvSpPr/>
            <p:nvPr/>
          </p:nvSpPr>
          <p:spPr>
            <a:xfrm>
              <a:off x="2627280" y="3356640"/>
              <a:ext cx="1226880" cy="12142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9160">
              <a:solidFill>
                <a:srgbClr val="3465A4"/>
              </a:solidFill>
              <a:prstDash val="solid"/>
            </a:ln>
          </p:spPr>
          <p:txBody>
            <a:bodyPr wrap="square" lIns="104400" tIns="59400" rIns="104400" bIns="594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5" name="Freihandform 34">
              <a:extLst>
                <a:ext uri="{FF2B5EF4-FFF2-40B4-BE49-F238E27FC236}">
                  <a16:creationId xmlns:a16="http://schemas.microsoft.com/office/drawing/2014/main" id="{CA558A60-9D9A-8779-4A21-A6E81AE32C24}"/>
                </a:ext>
              </a:extLst>
            </p:cNvPr>
            <p:cNvSpPr/>
            <p:nvPr/>
          </p:nvSpPr>
          <p:spPr>
            <a:xfrm>
              <a:off x="3180600" y="3301920"/>
              <a:ext cx="120600" cy="120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6" name="Freihandform 35">
              <a:extLst>
                <a:ext uri="{FF2B5EF4-FFF2-40B4-BE49-F238E27FC236}">
                  <a16:creationId xmlns:a16="http://schemas.microsoft.com/office/drawing/2014/main" id="{622A0AE4-8AF5-A990-F747-D181E81E7727}"/>
                </a:ext>
              </a:extLst>
            </p:cNvPr>
            <p:cNvSpPr/>
            <p:nvPr/>
          </p:nvSpPr>
          <p:spPr>
            <a:xfrm>
              <a:off x="3799800" y="3925440"/>
              <a:ext cx="120240" cy="120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7" name="Freihandform 36">
              <a:extLst>
                <a:ext uri="{FF2B5EF4-FFF2-40B4-BE49-F238E27FC236}">
                  <a16:creationId xmlns:a16="http://schemas.microsoft.com/office/drawing/2014/main" id="{0DAE9675-F5EE-3515-E832-7925D791FC4F}"/>
                </a:ext>
              </a:extLst>
            </p:cNvPr>
            <p:cNvSpPr/>
            <p:nvPr/>
          </p:nvSpPr>
          <p:spPr>
            <a:xfrm>
              <a:off x="3180600" y="4509720"/>
              <a:ext cx="120600" cy="120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8" name="Freihandform 37">
              <a:extLst>
                <a:ext uri="{FF2B5EF4-FFF2-40B4-BE49-F238E27FC236}">
                  <a16:creationId xmlns:a16="http://schemas.microsoft.com/office/drawing/2014/main" id="{D3EEFB8D-9EED-AE3D-DBCC-0875F3E21841}"/>
                </a:ext>
              </a:extLst>
            </p:cNvPr>
            <p:cNvSpPr/>
            <p:nvPr/>
          </p:nvSpPr>
          <p:spPr>
            <a:xfrm>
              <a:off x="2577240" y="3925440"/>
              <a:ext cx="119160" cy="120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39" name="Freihandform 38">
              <a:extLst>
                <a:ext uri="{FF2B5EF4-FFF2-40B4-BE49-F238E27FC236}">
                  <a16:creationId xmlns:a16="http://schemas.microsoft.com/office/drawing/2014/main" id="{14720BFC-31A3-16EA-E9CC-08AB4606CD3E}"/>
                </a:ext>
              </a:extLst>
            </p:cNvPr>
            <p:cNvSpPr/>
            <p:nvPr/>
          </p:nvSpPr>
          <p:spPr>
            <a:xfrm rot="16200000">
              <a:off x="3841739" y="3971340"/>
              <a:ext cx="29160" cy="19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FAF4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0" name="Freihandform 39">
              <a:extLst>
                <a:ext uri="{FF2B5EF4-FFF2-40B4-BE49-F238E27FC236}">
                  <a16:creationId xmlns:a16="http://schemas.microsoft.com/office/drawing/2014/main" id="{9290DB0E-CAE8-D619-739A-9BA79323BDC2}"/>
                </a:ext>
              </a:extLst>
            </p:cNvPr>
            <p:cNvSpPr/>
            <p:nvPr/>
          </p:nvSpPr>
          <p:spPr>
            <a:xfrm>
              <a:off x="3760919" y="4081320"/>
              <a:ext cx="140040" cy="1335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1" name="Freihandform 40">
              <a:extLst>
                <a:ext uri="{FF2B5EF4-FFF2-40B4-BE49-F238E27FC236}">
                  <a16:creationId xmlns:a16="http://schemas.microsoft.com/office/drawing/2014/main" id="{7FEBE8E6-FCC7-41CA-3DF0-4C9BEE8DBF70}"/>
                </a:ext>
              </a:extLst>
            </p:cNvPr>
            <p:cNvSpPr/>
            <p:nvPr/>
          </p:nvSpPr>
          <p:spPr>
            <a:xfrm>
              <a:off x="2940840" y="4469760"/>
              <a:ext cx="140040" cy="1335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2" name="Freihandform 41">
              <a:extLst>
                <a:ext uri="{FF2B5EF4-FFF2-40B4-BE49-F238E27FC236}">
                  <a16:creationId xmlns:a16="http://schemas.microsoft.com/office/drawing/2014/main" id="{3C5785FB-4D08-461F-9F95-FE1142053ACE}"/>
                </a:ext>
              </a:extLst>
            </p:cNvPr>
            <p:cNvSpPr/>
            <p:nvPr/>
          </p:nvSpPr>
          <p:spPr>
            <a:xfrm>
              <a:off x="2571480" y="3744719"/>
              <a:ext cx="140040" cy="1335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3" name="Freihandform 42">
              <a:extLst>
                <a:ext uri="{FF2B5EF4-FFF2-40B4-BE49-F238E27FC236}">
                  <a16:creationId xmlns:a16="http://schemas.microsoft.com/office/drawing/2014/main" id="{794997C2-F724-9559-BB0B-D996F2C2D4A3}"/>
                </a:ext>
              </a:extLst>
            </p:cNvPr>
            <p:cNvSpPr/>
            <p:nvPr/>
          </p:nvSpPr>
          <p:spPr>
            <a:xfrm>
              <a:off x="3412080" y="3356640"/>
              <a:ext cx="139320" cy="1335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4" name="Freihandform 43">
              <a:extLst>
                <a:ext uri="{FF2B5EF4-FFF2-40B4-BE49-F238E27FC236}">
                  <a16:creationId xmlns:a16="http://schemas.microsoft.com/office/drawing/2014/main" id="{407BB58C-2C5A-410B-2360-9D461BB5AE9C}"/>
                </a:ext>
              </a:extLst>
            </p:cNvPr>
            <p:cNvSpPr/>
            <p:nvPr/>
          </p:nvSpPr>
          <p:spPr>
            <a:xfrm>
              <a:off x="3180600" y="4509720"/>
              <a:ext cx="120600" cy="120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5" name="Freihandform 44">
              <a:extLst>
                <a:ext uri="{FF2B5EF4-FFF2-40B4-BE49-F238E27FC236}">
                  <a16:creationId xmlns:a16="http://schemas.microsoft.com/office/drawing/2014/main" id="{1E0CAEC7-7415-488A-15E2-03B3F169A3EA}"/>
                </a:ext>
              </a:extLst>
            </p:cNvPr>
            <p:cNvSpPr/>
            <p:nvPr/>
          </p:nvSpPr>
          <p:spPr>
            <a:xfrm rot="18900000">
              <a:off x="2755143" y="3484440"/>
              <a:ext cx="120240" cy="120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6" name="Freihandform 45">
              <a:extLst>
                <a:ext uri="{FF2B5EF4-FFF2-40B4-BE49-F238E27FC236}">
                  <a16:creationId xmlns:a16="http://schemas.microsoft.com/office/drawing/2014/main" id="{47DBB18A-BA65-523A-8EAA-3FAF2F14B92D}"/>
                </a:ext>
              </a:extLst>
            </p:cNvPr>
            <p:cNvSpPr/>
            <p:nvPr/>
          </p:nvSpPr>
          <p:spPr>
            <a:xfrm rot="18900000">
              <a:off x="3634622" y="3487680"/>
              <a:ext cx="120240" cy="120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7" name="Freihandform 46">
              <a:extLst>
                <a:ext uri="{FF2B5EF4-FFF2-40B4-BE49-F238E27FC236}">
                  <a16:creationId xmlns:a16="http://schemas.microsoft.com/office/drawing/2014/main" id="{671A6B89-0590-1A7C-2788-9E351A100276}"/>
                </a:ext>
              </a:extLst>
            </p:cNvPr>
            <p:cNvSpPr/>
            <p:nvPr/>
          </p:nvSpPr>
          <p:spPr>
            <a:xfrm rot="18900000">
              <a:off x="2770623" y="4352760"/>
              <a:ext cx="120240" cy="120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48" name="Freihandform 47">
              <a:extLst>
                <a:ext uri="{FF2B5EF4-FFF2-40B4-BE49-F238E27FC236}">
                  <a16:creationId xmlns:a16="http://schemas.microsoft.com/office/drawing/2014/main" id="{00B57D92-505E-5E19-5073-DFFA5D97A720}"/>
                </a:ext>
              </a:extLst>
            </p:cNvPr>
            <p:cNvSpPr/>
            <p:nvPr/>
          </p:nvSpPr>
          <p:spPr>
            <a:xfrm rot="18892800">
              <a:off x="3609782" y="4339262"/>
              <a:ext cx="120240" cy="120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grpSp>
      <p:sp>
        <p:nvSpPr>
          <p:cNvPr id="49" name="Textfeld 48">
            <a:extLst>
              <a:ext uri="{FF2B5EF4-FFF2-40B4-BE49-F238E27FC236}">
                <a16:creationId xmlns:a16="http://schemas.microsoft.com/office/drawing/2014/main" id="{4B388DDD-B4CC-6F74-D7B6-38DF3FB50FF8}"/>
              </a:ext>
            </a:extLst>
          </p:cNvPr>
          <p:cNvSpPr txBox="1"/>
          <p:nvPr/>
        </p:nvSpPr>
        <p:spPr>
          <a:xfrm>
            <a:off x="2786080" y="3472830"/>
            <a:ext cx="831600" cy="30384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US" sz="1400" b="0" i="0" u="none" strike="noStrike" kern="1200" cap="none">
                <a:ln>
                  <a:noFill/>
                </a:ln>
                <a:latin typeface="Fira Sans" pitchFamily="34"/>
                <a:ea typeface="Noto Sans CJK SC" pitchFamily="2"/>
                <a:cs typeface="FreeSans" pitchFamily="2"/>
              </a:rPr>
              <a:t>55 turns</a:t>
            </a:r>
          </a:p>
        </p:txBody>
      </p:sp>
      <p:sp>
        <p:nvSpPr>
          <p:cNvPr id="50" name="Textfeld 49">
            <a:extLst>
              <a:ext uri="{FF2B5EF4-FFF2-40B4-BE49-F238E27FC236}">
                <a16:creationId xmlns:a16="http://schemas.microsoft.com/office/drawing/2014/main" id="{613384B9-C798-6728-9D74-8362C3E6ADB4}"/>
              </a:ext>
            </a:extLst>
          </p:cNvPr>
          <p:cNvSpPr txBox="1"/>
          <p:nvPr/>
        </p:nvSpPr>
        <p:spPr>
          <a:xfrm>
            <a:off x="5485000" y="3411990"/>
            <a:ext cx="842040" cy="30384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US" sz="1400" b="0" i="0" u="none" strike="noStrike" kern="1200" cap="none">
                <a:ln>
                  <a:noFill/>
                </a:ln>
                <a:latin typeface="Fira Sans" pitchFamily="34"/>
                <a:ea typeface="Noto Sans CJK SC" pitchFamily="2"/>
                <a:cs typeface="FreeSans" pitchFamily="2"/>
              </a:rPr>
              <a:t>66 turns</a:t>
            </a:r>
          </a:p>
        </p:txBody>
      </p:sp>
      <p:sp>
        <p:nvSpPr>
          <p:cNvPr id="51" name="Freihandform 50">
            <a:extLst>
              <a:ext uri="{FF2B5EF4-FFF2-40B4-BE49-F238E27FC236}">
                <a16:creationId xmlns:a16="http://schemas.microsoft.com/office/drawing/2014/main" id="{C923E651-1274-EA85-B5D5-D4096F542CE1}"/>
              </a:ext>
            </a:extLst>
          </p:cNvPr>
          <p:cNvSpPr/>
          <p:nvPr/>
        </p:nvSpPr>
        <p:spPr>
          <a:xfrm>
            <a:off x="7934080" y="2004750"/>
            <a:ext cx="3240000" cy="324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9160">
            <a:solidFill>
              <a:srgbClr val="3465A4"/>
            </a:solidFill>
            <a:prstDash val="solid"/>
          </a:ln>
        </p:spPr>
        <p:txBody>
          <a:bodyPr wrap="square" lIns="104400" tIns="59400" rIns="104400" bIns="594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2" name="Freihandform 51">
            <a:extLst>
              <a:ext uri="{FF2B5EF4-FFF2-40B4-BE49-F238E27FC236}">
                <a16:creationId xmlns:a16="http://schemas.microsoft.com/office/drawing/2014/main" id="{B60360C7-7B2E-0D16-B367-E816BC8E99F2}"/>
              </a:ext>
            </a:extLst>
          </p:cNvPr>
          <p:cNvSpPr/>
          <p:nvPr/>
        </p:nvSpPr>
        <p:spPr>
          <a:xfrm rot="2419200">
            <a:off x="8218828" y="4515048"/>
            <a:ext cx="17964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3" name="Freihandform 52">
            <a:extLst>
              <a:ext uri="{FF2B5EF4-FFF2-40B4-BE49-F238E27FC236}">
                <a16:creationId xmlns:a16="http://schemas.microsoft.com/office/drawing/2014/main" id="{725F315B-8C86-2BF4-17C6-1CCBFA68C139}"/>
              </a:ext>
            </a:extLst>
          </p:cNvPr>
          <p:cNvSpPr/>
          <p:nvPr/>
        </p:nvSpPr>
        <p:spPr>
          <a:xfrm>
            <a:off x="7856320" y="3686310"/>
            <a:ext cx="17964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4" name="Freihandform 53">
            <a:extLst>
              <a:ext uri="{FF2B5EF4-FFF2-40B4-BE49-F238E27FC236}">
                <a16:creationId xmlns:a16="http://schemas.microsoft.com/office/drawing/2014/main" id="{4179B0F1-8B36-1AEA-4D4E-F75C45A903C7}"/>
              </a:ext>
            </a:extLst>
          </p:cNvPr>
          <p:cNvSpPr/>
          <p:nvPr/>
        </p:nvSpPr>
        <p:spPr>
          <a:xfrm rot="2419200">
            <a:off x="8148146" y="4371088"/>
            <a:ext cx="43920" cy="285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FAF4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5" name="Freihandform 54">
            <a:extLst>
              <a:ext uri="{FF2B5EF4-FFF2-40B4-BE49-F238E27FC236}">
                <a16:creationId xmlns:a16="http://schemas.microsoft.com/office/drawing/2014/main" id="{CCDFE3F7-D776-1585-13DA-CE9E4657F101}"/>
              </a:ext>
            </a:extLst>
          </p:cNvPr>
          <p:cNvSpPr/>
          <p:nvPr/>
        </p:nvSpPr>
        <p:spPr>
          <a:xfrm rot="2419200">
            <a:off x="7974036" y="4242961"/>
            <a:ext cx="209520" cy="2001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6" name="Freihandform 55">
            <a:extLst>
              <a:ext uri="{FF2B5EF4-FFF2-40B4-BE49-F238E27FC236}">
                <a16:creationId xmlns:a16="http://schemas.microsoft.com/office/drawing/2014/main" id="{FE1890E1-31F8-397F-DA4C-377A172326F6}"/>
              </a:ext>
            </a:extLst>
          </p:cNvPr>
          <p:cNvSpPr/>
          <p:nvPr/>
        </p:nvSpPr>
        <p:spPr>
          <a:xfrm>
            <a:off x="7848040" y="3414870"/>
            <a:ext cx="209520" cy="2001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7" name="Freihandform 56">
            <a:extLst>
              <a:ext uri="{FF2B5EF4-FFF2-40B4-BE49-F238E27FC236}">
                <a16:creationId xmlns:a16="http://schemas.microsoft.com/office/drawing/2014/main" id="{7217BF78-0313-FEF1-0BF6-B21907B7C7C6}"/>
              </a:ext>
            </a:extLst>
          </p:cNvPr>
          <p:cNvSpPr/>
          <p:nvPr/>
        </p:nvSpPr>
        <p:spPr>
          <a:xfrm rot="1188000">
            <a:off x="7975683" y="2954695"/>
            <a:ext cx="179640" cy="18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4000"/>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8" name="Freihandform 57">
            <a:extLst>
              <a:ext uri="{FF2B5EF4-FFF2-40B4-BE49-F238E27FC236}">
                <a16:creationId xmlns:a16="http://schemas.microsoft.com/office/drawing/2014/main" id="{ED248075-B078-DAE7-0DE3-0CE8F0F34E59}"/>
              </a:ext>
            </a:extLst>
          </p:cNvPr>
          <p:cNvSpPr/>
          <p:nvPr/>
        </p:nvSpPr>
        <p:spPr>
          <a:xfrm rot="1188000">
            <a:off x="8055626" y="2700680"/>
            <a:ext cx="209520" cy="200160"/>
          </a:xfrm>
          <a:custGeom>
            <a:avLst/>
            <a:gdLst>
              <a:gd name="f0" fmla="val 10800000"/>
              <a:gd name="f1" fmla="val 5400000"/>
              <a:gd name="f2" fmla="val 180"/>
              <a:gd name="f3" fmla="val w"/>
              <a:gd name="f4" fmla="val h"/>
              <a:gd name="f5" fmla="val 0"/>
              <a:gd name="f6" fmla="val 21600"/>
              <a:gd name="f7" fmla="val 10800"/>
              <a:gd name="f8" fmla="+- 0 0 0"/>
              <a:gd name="f9" fmla="*/ f3 1 21600"/>
              <a:gd name="f10" fmla="*/ f4 1 21600"/>
              <a:gd name="f11" fmla="*/ f8 f0 1"/>
              <a:gd name="f12" fmla="*/ 5400 f9 1"/>
              <a:gd name="f13" fmla="*/ 16200 f9 1"/>
              <a:gd name="f14" fmla="*/ 16200 f10 1"/>
              <a:gd name="f15" fmla="*/ 5400 f10 1"/>
              <a:gd name="f16" fmla="*/ 10800 f9 1"/>
              <a:gd name="f17" fmla="*/ 0 f10 1"/>
              <a:gd name="f18" fmla="*/ f11 1 f2"/>
              <a:gd name="f19" fmla="*/ 0 f9 1"/>
              <a:gd name="f20" fmla="*/ 10800 f10 1"/>
              <a:gd name="f21" fmla="*/ 21600 f10 1"/>
              <a:gd name="f22" fmla="*/ 21600 f9 1"/>
              <a:gd name="f23" fmla="+- f18 0 f1"/>
            </a:gdLst>
            <a:ahLst/>
            <a:cxnLst>
              <a:cxn ang="3cd4">
                <a:pos x="hc" y="t"/>
              </a:cxn>
              <a:cxn ang="0">
                <a:pos x="r" y="vc"/>
              </a:cxn>
              <a:cxn ang="cd4">
                <a:pos x="hc" y="b"/>
              </a:cxn>
              <a:cxn ang="cd2">
                <a:pos x="l" y="vc"/>
              </a:cxn>
              <a:cxn ang="f23">
                <a:pos x="f16" y="f17"/>
              </a:cxn>
              <a:cxn ang="f23">
                <a:pos x="f19" y="f20"/>
              </a:cxn>
              <a:cxn ang="f23">
                <a:pos x="f16" y="f21"/>
              </a:cxn>
              <a:cxn ang="f23">
                <a:pos x="f22" y="f20"/>
              </a:cxn>
            </a:cxnLst>
            <a:rect l="f12" t="f15" r="f13" b="f14"/>
            <a:pathLst>
              <a:path w="21600" h="21600">
                <a:moveTo>
                  <a:pt x="f7" y="f5"/>
                </a:moveTo>
                <a:lnTo>
                  <a:pt x="f6" y="f7"/>
                </a:lnTo>
                <a:lnTo>
                  <a:pt x="f7" y="f6"/>
                </a:lnTo>
                <a:lnTo>
                  <a:pt x="f5" y="f7"/>
                </a:lnTo>
                <a:lnTo>
                  <a:pt x="f7" y="f5"/>
                </a:lnTo>
                <a:close/>
              </a:path>
            </a:pathLst>
          </a:custGeom>
          <a:solidFill>
            <a:srgbClr val="666666"/>
          </a:solidFill>
          <a:ln>
            <a:noFill/>
            <a:prstDash val="solid"/>
          </a:ln>
        </p:spPr>
        <p:txBody>
          <a:bodyPr wrap="square" lIns="90000" tIns="45000" rIns="90000" bIns="45000" anchor="ctr" anchorCtr="0" compatLnSpc="0">
            <a:noAutofit/>
          </a:bodyPr>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59" name="Gerade Verbindung 58">
            <a:extLst>
              <a:ext uri="{FF2B5EF4-FFF2-40B4-BE49-F238E27FC236}">
                <a16:creationId xmlns:a16="http://schemas.microsoft.com/office/drawing/2014/main" id="{F13AC6E4-2BF8-D863-D073-2EC279B8B6B9}"/>
              </a:ext>
            </a:extLst>
          </p:cNvPr>
          <p:cNvSpPr/>
          <p:nvPr/>
        </p:nvSpPr>
        <p:spPr>
          <a:xfrm>
            <a:off x="6357280" y="2608109"/>
            <a:ext cx="1576800" cy="7561"/>
          </a:xfrm>
          <a:prstGeom prst="line">
            <a:avLst/>
          </a:prstGeom>
          <a:noFill/>
          <a:ln w="12600">
            <a:solidFill>
              <a:srgbClr val="000000"/>
            </a:solidFill>
            <a:prstDash val="solid"/>
            <a:tailEnd type="arrow"/>
          </a:ln>
        </p:spPr>
        <p:txBody>
          <a:bodyPr wrap="square" lIns="96120" tIns="51119" rIns="96120" bIns="51119" anchor="ctr" anchorCtr="0" compatLnSpc="0"/>
          <a:lstStyle/>
          <a:p>
            <a:pPr marL="0" marR="0" lvl="0" indent="0" hangingPunct="0">
              <a:lnSpc>
                <a:spcPct val="100000"/>
              </a:lnSpc>
              <a:spcBef>
                <a:spcPts val="0"/>
              </a:spcBef>
              <a:spcAft>
                <a:spcPts val="0"/>
              </a:spcAft>
              <a:buNone/>
              <a:tabLst/>
            </a:pPr>
            <a:endParaRPr lang="fr-FR" sz="1400" b="0" i="0" u="none" strike="noStrike" kern="1200" cap="none">
              <a:ln>
                <a:noFill/>
              </a:ln>
              <a:latin typeface="Fira Sans" pitchFamily="34"/>
              <a:ea typeface="Noto Sans CJK SC" pitchFamily="2"/>
              <a:cs typeface="FreeSans" pitchFamily="2"/>
            </a:endParaRPr>
          </a:p>
        </p:txBody>
      </p:sp>
      <p:sp>
        <p:nvSpPr>
          <p:cNvPr id="60" name="Textfeld 59">
            <a:extLst>
              <a:ext uri="{FF2B5EF4-FFF2-40B4-BE49-F238E27FC236}">
                <a16:creationId xmlns:a16="http://schemas.microsoft.com/office/drawing/2014/main" id="{422D6F93-AA02-4205-FC4A-780AF8ADE132}"/>
              </a:ext>
            </a:extLst>
          </p:cNvPr>
          <p:cNvSpPr txBox="1"/>
          <p:nvPr/>
        </p:nvSpPr>
        <p:spPr>
          <a:xfrm>
            <a:off x="1137280" y="4297950"/>
            <a:ext cx="1017360" cy="64332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RCS 1</a:t>
            </a:r>
          </a:p>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63 – 313 GeV</a:t>
            </a:r>
          </a:p>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6 km</a:t>
            </a:r>
          </a:p>
        </p:txBody>
      </p:sp>
      <p:sp>
        <p:nvSpPr>
          <p:cNvPr id="61" name="Textfeld 60">
            <a:extLst>
              <a:ext uri="{FF2B5EF4-FFF2-40B4-BE49-F238E27FC236}">
                <a16:creationId xmlns:a16="http://schemas.microsoft.com/office/drawing/2014/main" id="{FA3950BD-A10C-9CC7-4E1F-426679F28FDB}"/>
              </a:ext>
            </a:extLst>
          </p:cNvPr>
          <p:cNvSpPr txBox="1"/>
          <p:nvPr/>
        </p:nvSpPr>
        <p:spPr>
          <a:xfrm>
            <a:off x="2757280" y="4298310"/>
            <a:ext cx="1070640" cy="64332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RCS 2</a:t>
            </a:r>
          </a:p>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313 - 750 GeV</a:t>
            </a:r>
          </a:p>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6 km</a:t>
            </a:r>
          </a:p>
        </p:txBody>
      </p:sp>
      <p:sp>
        <p:nvSpPr>
          <p:cNvPr id="62" name="Textfeld 61">
            <a:extLst>
              <a:ext uri="{FF2B5EF4-FFF2-40B4-BE49-F238E27FC236}">
                <a16:creationId xmlns:a16="http://schemas.microsoft.com/office/drawing/2014/main" id="{29220EE1-F063-310C-BC64-620A342C0FC1}"/>
              </a:ext>
            </a:extLst>
          </p:cNvPr>
          <p:cNvSpPr txBox="1"/>
          <p:nvPr/>
        </p:nvSpPr>
        <p:spPr>
          <a:xfrm>
            <a:off x="5391040" y="3692430"/>
            <a:ext cx="1118160" cy="64332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RCS 3</a:t>
            </a:r>
          </a:p>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750 -1500 GeV</a:t>
            </a:r>
          </a:p>
          <a:p>
            <a:pPr marL="0" marR="0" lvl="0" indent="0" algn="ctr" rtl="0" hangingPunct="0">
              <a:lnSpc>
                <a:spcPct val="100000"/>
              </a:lnSpc>
              <a:spcBef>
                <a:spcPts val="0"/>
              </a:spcBef>
              <a:spcAft>
                <a:spcPts val="0"/>
              </a:spcAft>
              <a:buNone/>
              <a:tabLst/>
            </a:pPr>
            <a:r>
              <a:rPr lang="en-US" sz="1200" b="0" i="0" u="none" strike="noStrike" kern="1200" cap="none">
                <a:ln>
                  <a:noFill/>
                </a:ln>
                <a:latin typeface="Fira Sans" pitchFamily="34"/>
                <a:ea typeface="Noto Sans CJK SC" pitchFamily="2"/>
                <a:cs typeface="FreeSans" pitchFamily="2"/>
              </a:rPr>
              <a:t>10 km</a:t>
            </a:r>
          </a:p>
        </p:txBody>
      </p:sp>
      <p:sp>
        <p:nvSpPr>
          <p:cNvPr id="63" name="Textfeld 62">
            <a:extLst>
              <a:ext uri="{FF2B5EF4-FFF2-40B4-BE49-F238E27FC236}">
                <a16:creationId xmlns:a16="http://schemas.microsoft.com/office/drawing/2014/main" id="{EAC48731-B1D5-1ED2-2ED9-D876EB167C5C}"/>
              </a:ext>
            </a:extLst>
          </p:cNvPr>
          <p:cNvSpPr txBox="1"/>
          <p:nvPr/>
        </p:nvSpPr>
        <p:spPr>
          <a:xfrm>
            <a:off x="109120" y="1159754"/>
            <a:ext cx="8000908" cy="1200329"/>
          </a:xfrm>
          <a:prstGeom prst="rect">
            <a:avLst/>
          </a:prstGeom>
          <a:noFill/>
        </p:spPr>
        <p:txBody>
          <a:bodyPr wrap="none" rtlCol="0">
            <a:spAutoFit/>
          </a:bodyPr>
          <a:lstStyle/>
          <a:p>
            <a:pPr marL="285750" indent="-285750">
              <a:buFont typeface="Arial" panose="020B0604020202020204" pitchFamily="34" charset="0"/>
              <a:buChar char="•"/>
            </a:pPr>
            <a:r>
              <a:rPr lang="en-US" dirty="0"/>
              <a:t>After the RLA, the muons are accelerated in a hybrid magnet synchrotron.</a:t>
            </a:r>
          </a:p>
          <a:p>
            <a:pPr marL="285750" indent="-285750">
              <a:buFont typeface="Arial" panose="020B0604020202020204" pitchFamily="34" charset="0"/>
              <a:buChar char="•"/>
            </a:pPr>
            <a:r>
              <a:rPr lang="en-US" dirty="0"/>
              <a:t>Normal conducted magnets have to ramp up very fast.</a:t>
            </a:r>
          </a:p>
          <a:p>
            <a:pPr marL="285750" indent="-285750">
              <a:buFont typeface="Arial" panose="020B0604020202020204" pitchFamily="34" charset="0"/>
              <a:buChar char="•"/>
            </a:pPr>
            <a:r>
              <a:rPr lang="en-US" dirty="0"/>
              <a:t>Super conducting magnets ramp up very slowly!</a:t>
            </a:r>
          </a:p>
          <a:p>
            <a:pPr marL="285750" indent="-285750">
              <a:buFont typeface="Arial" panose="020B0604020202020204" pitchFamily="34" charset="0"/>
              <a:buChar char="•"/>
            </a:pPr>
            <a:r>
              <a:rPr lang="en-US" dirty="0"/>
              <a:t>Optimization of the circumferences to use existing CERN infrastructure  </a:t>
            </a:r>
          </a:p>
        </p:txBody>
      </p:sp>
      <p:sp>
        <p:nvSpPr>
          <p:cNvPr id="64" name="Textfeld 63">
            <a:extLst>
              <a:ext uri="{FF2B5EF4-FFF2-40B4-BE49-F238E27FC236}">
                <a16:creationId xmlns:a16="http://schemas.microsoft.com/office/drawing/2014/main" id="{FEECE51A-0C78-5A31-8F03-6A9586A25A8D}"/>
              </a:ext>
            </a:extLst>
          </p:cNvPr>
          <p:cNvSpPr txBox="1"/>
          <p:nvPr/>
        </p:nvSpPr>
        <p:spPr>
          <a:xfrm>
            <a:off x="8215763" y="3017889"/>
            <a:ext cx="842040" cy="30384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n-US" sz="1400" b="0" i="0" u="none" strike="noStrike" kern="1200" cap="none">
                <a:ln>
                  <a:noFill/>
                </a:ln>
                <a:latin typeface="Fira Sans" pitchFamily="34"/>
                <a:ea typeface="Noto Sans CJK SC" pitchFamily="2"/>
                <a:cs typeface="FreeSans" pitchFamily="2"/>
              </a:rPr>
              <a:t>55 turns</a:t>
            </a:r>
          </a:p>
        </p:txBody>
      </p:sp>
      <p:sp>
        <p:nvSpPr>
          <p:cNvPr id="65" name="Textfeld 64">
            <a:extLst>
              <a:ext uri="{FF2B5EF4-FFF2-40B4-BE49-F238E27FC236}">
                <a16:creationId xmlns:a16="http://schemas.microsoft.com/office/drawing/2014/main" id="{5A906006-65BB-BFE3-E6F2-90B3E9752490}"/>
              </a:ext>
            </a:extLst>
          </p:cNvPr>
          <p:cNvSpPr txBox="1"/>
          <p:nvPr/>
        </p:nvSpPr>
        <p:spPr>
          <a:xfrm>
            <a:off x="8151323" y="3301210"/>
            <a:ext cx="938160" cy="643320"/>
          </a:xfrm>
          <a:prstGeom prst="rect">
            <a:avLst/>
          </a:prstGeom>
          <a:noFill/>
          <a:ln>
            <a:noFill/>
          </a:ln>
        </p:spPr>
        <p:txBody>
          <a:bodyPr vert="horz" wrap="square" lIns="90000" tIns="45000" rIns="90000" bIns="45000" anchorCtr="0" compatLnSpc="0">
            <a:spAutoFit/>
          </a:bodyPr>
          <a:lstStyle/>
          <a:p>
            <a:pPr marL="0" marR="0" lvl="0" indent="0" algn="ctr" rtl="0" hangingPunct="0">
              <a:lnSpc>
                <a:spcPct val="100000"/>
              </a:lnSpc>
              <a:spcBef>
                <a:spcPts val="0"/>
              </a:spcBef>
              <a:spcAft>
                <a:spcPts val="0"/>
              </a:spcAft>
              <a:buNone/>
              <a:tabLst/>
            </a:pPr>
            <a:r>
              <a:rPr lang="en-US" sz="1200" b="0" i="0" u="none" strike="noStrike" kern="1200" cap="none" dirty="0">
                <a:ln>
                  <a:noFill/>
                </a:ln>
                <a:latin typeface="Fira Sans" pitchFamily="34"/>
                <a:ea typeface="Noto Sans CJK SC" pitchFamily="2"/>
                <a:cs typeface="FreeSans" pitchFamily="2"/>
              </a:rPr>
              <a:t>RCS 4</a:t>
            </a:r>
          </a:p>
          <a:p>
            <a:pPr marL="0" marR="0" lvl="0" indent="0" algn="ctr" rtl="0" hangingPunct="0">
              <a:lnSpc>
                <a:spcPct val="100000"/>
              </a:lnSpc>
              <a:spcBef>
                <a:spcPts val="0"/>
              </a:spcBef>
              <a:spcAft>
                <a:spcPts val="0"/>
              </a:spcAft>
              <a:buNone/>
              <a:tabLst/>
            </a:pPr>
            <a:r>
              <a:rPr lang="en-US" sz="1200" b="0" i="0" u="none" strike="noStrike" kern="1200" cap="none" dirty="0">
                <a:ln>
                  <a:noFill/>
                </a:ln>
                <a:latin typeface="Fira Sans" pitchFamily="34"/>
                <a:ea typeface="Noto Sans CJK SC" pitchFamily="2"/>
                <a:cs typeface="FreeSans" pitchFamily="2"/>
              </a:rPr>
              <a:t>1.5 -5.0 </a:t>
            </a:r>
            <a:r>
              <a:rPr lang="en-US" sz="1200" b="0" i="0" u="none" strike="noStrike" kern="1200" cap="none" dirty="0" err="1">
                <a:ln>
                  <a:noFill/>
                </a:ln>
                <a:latin typeface="Fira Sans" pitchFamily="34"/>
                <a:ea typeface="Noto Sans CJK SC" pitchFamily="2"/>
                <a:cs typeface="FreeSans" pitchFamily="2"/>
              </a:rPr>
              <a:t>TeV</a:t>
            </a:r>
            <a:endParaRPr lang="en-US" sz="1200" b="0" i="0" u="none" strike="noStrike" kern="1200" cap="none" dirty="0">
              <a:ln>
                <a:noFill/>
              </a:ln>
              <a:latin typeface="Fira Sans" pitchFamily="34"/>
              <a:ea typeface="Noto Sans CJK SC" pitchFamily="2"/>
              <a:cs typeface="FreeSans" pitchFamily="2"/>
            </a:endParaRPr>
          </a:p>
          <a:p>
            <a:pPr marL="0" marR="0" lvl="0" indent="0" algn="ctr" rtl="0" hangingPunct="0">
              <a:lnSpc>
                <a:spcPct val="100000"/>
              </a:lnSpc>
              <a:spcBef>
                <a:spcPts val="0"/>
              </a:spcBef>
              <a:spcAft>
                <a:spcPts val="0"/>
              </a:spcAft>
              <a:buNone/>
              <a:tabLst/>
            </a:pPr>
            <a:r>
              <a:rPr lang="en-US" sz="1200" b="0" i="0" u="none" strike="noStrike" kern="1200" cap="none" dirty="0">
                <a:ln>
                  <a:noFill/>
                </a:ln>
                <a:latin typeface="Fira Sans" pitchFamily="34"/>
                <a:ea typeface="Noto Sans CJK SC" pitchFamily="2"/>
                <a:cs typeface="FreeSans" pitchFamily="2"/>
              </a:rPr>
              <a:t>35 km</a:t>
            </a:r>
          </a:p>
        </p:txBody>
      </p:sp>
      <p:sp>
        <p:nvSpPr>
          <p:cNvPr id="66" name="Textfeld 65">
            <a:extLst>
              <a:ext uri="{FF2B5EF4-FFF2-40B4-BE49-F238E27FC236}">
                <a16:creationId xmlns:a16="http://schemas.microsoft.com/office/drawing/2014/main" id="{EB4CCE96-F7DD-C0CA-C507-84730D73F637}"/>
              </a:ext>
            </a:extLst>
          </p:cNvPr>
          <p:cNvSpPr txBox="1"/>
          <p:nvPr/>
        </p:nvSpPr>
        <p:spPr>
          <a:xfrm>
            <a:off x="2358400" y="726104"/>
            <a:ext cx="4716484" cy="276999"/>
          </a:xfrm>
          <a:prstGeom prst="rect">
            <a:avLst/>
          </a:prstGeom>
          <a:noFill/>
        </p:spPr>
        <p:txBody>
          <a:bodyPr wrap="none" rtlCol="0">
            <a:spAutoFit/>
          </a:bodyPr>
          <a:lstStyle/>
          <a:p>
            <a:r>
              <a:rPr lang="en-US" sz="1200" dirty="0"/>
              <a:t>D. Amorim, F. </a:t>
            </a:r>
            <a:r>
              <a:rPr lang="en-US" sz="1200" dirty="0" err="1"/>
              <a:t>Batsch</a:t>
            </a:r>
            <a:r>
              <a:rPr lang="en-US" sz="1200" dirty="0"/>
              <a:t>, L. Thiele, H. </a:t>
            </a:r>
            <a:r>
              <a:rPr lang="en-US" sz="1200" dirty="0" err="1"/>
              <a:t>Damerau</a:t>
            </a:r>
            <a:r>
              <a:rPr lang="en-US" sz="1200" dirty="0"/>
              <a:t>, A. Chance, M. Gast </a:t>
            </a:r>
          </a:p>
        </p:txBody>
      </p:sp>
      <p:pic>
        <p:nvPicPr>
          <p:cNvPr id="67" name="Grafik 66">
            <a:extLst>
              <a:ext uri="{FF2B5EF4-FFF2-40B4-BE49-F238E27FC236}">
                <a16:creationId xmlns:a16="http://schemas.microsoft.com/office/drawing/2014/main" id="{83E645C4-D7F2-AA3D-DA5D-625BBBB8D09C}"/>
              </a:ext>
            </a:extLst>
          </p:cNvPr>
          <p:cNvPicPr>
            <a:picLocks noChangeAspect="1"/>
          </p:cNvPicPr>
          <p:nvPr/>
        </p:nvPicPr>
        <p:blipFill>
          <a:blip r:embed="rId2"/>
          <a:stretch>
            <a:fillRect/>
          </a:stretch>
        </p:blipFill>
        <p:spPr>
          <a:xfrm>
            <a:off x="8359367" y="91886"/>
            <a:ext cx="649953" cy="649953"/>
          </a:xfrm>
          <a:prstGeom prst="rect">
            <a:avLst/>
          </a:prstGeom>
        </p:spPr>
      </p:pic>
    </p:spTree>
    <p:extLst>
      <p:ext uri="{BB962C8B-B14F-4D97-AF65-F5344CB8AC3E}">
        <p14:creationId xmlns:p14="http://schemas.microsoft.com/office/powerpoint/2010/main" val="27721703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BFC42E46-1A62-EE25-138E-4D94501E3028}"/>
              </a:ext>
            </a:extLst>
          </p:cNvPr>
          <p:cNvSpPr>
            <a:spLocks noGrp="1"/>
          </p:cNvSpPr>
          <p:nvPr>
            <p:ph type="sldNum" sz="quarter" idx="4"/>
          </p:nvPr>
        </p:nvSpPr>
        <p:spPr/>
        <p:txBody>
          <a:bodyPr/>
          <a:lstStyle/>
          <a:p>
            <a:fld id="{974172A1-1CBF-0B40-9234-7D4D80EC19EA}" type="slidenum">
              <a:rPr lang="en-GB" smtClean="0"/>
              <a:pPr/>
              <a:t>31</a:t>
            </a:fld>
            <a:endParaRPr lang="en-GB" dirty="0"/>
          </a:p>
        </p:txBody>
      </p:sp>
      <p:sp>
        <p:nvSpPr>
          <p:cNvPr id="4" name="Titel 3">
            <a:extLst>
              <a:ext uri="{FF2B5EF4-FFF2-40B4-BE49-F238E27FC236}">
                <a16:creationId xmlns:a16="http://schemas.microsoft.com/office/drawing/2014/main" id="{C6B01F1D-D7F2-0465-B8C1-115BEF59783C}"/>
              </a:ext>
            </a:extLst>
          </p:cNvPr>
          <p:cNvSpPr>
            <a:spLocks noGrp="1"/>
          </p:cNvSpPr>
          <p:nvPr>
            <p:ph type="title"/>
          </p:nvPr>
        </p:nvSpPr>
        <p:spPr/>
        <p:txBody>
          <a:bodyPr/>
          <a:lstStyle/>
          <a:p>
            <a:r>
              <a:rPr lang="en-US" dirty="0"/>
              <a:t>Hybrid RCS concept I</a:t>
            </a:r>
          </a:p>
        </p:txBody>
      </p:sp>
      <p:pic>
        <p:nvPicPr>
          <p:cNvPr id="5" name="Grafik 4">
            <a:extLst>
              <a:ext uri="{FF2B5EF4-FFF2-40B4-BE49-F238E27FC236}">
                <a16:creationId xmlns:a16="http://schemas.microsoft.com/office/drawing/2014/main" id="{6387755B-D18C-089B-128B-CFD5698E5A09}"/>
              </a:ext>
            </a:extLst>
          </p:cNvPr>
          <p:cNvPicPr>
            <a:picLocks noChangeAspect="1"/>
          </p:cNvPicPr>
          <p:nvPr/>
        </p:nvPicPr>
        <p:blipFill>
          <a:blip r:embed="rId2"/>
          <a:stretch>
            <a:fillRect/>
          </a:stretch>
        </p:blipFill>
        <p:spPr>
          <a:xfrm>
            <a:off x="251520" y="1203598"/>
            <a:ext cx="3732631" cy="3874129"/>
          </a:xfrm>
          <a:prstGeom prst="rect">
            <a:avLst/>
          </a:prstGeom>
        </p:spPr>
      </p:pic>
      <p:pic>
        <p:nvPicPr>
          <p:cNvPr id="6" name="Grafik 5">
            <a:extLst>
              <a:ext uri="{FF2B5EF4-FFF2-40B4-BE49-F238E27FC236}">
                <a16:creationId xmlns:a16="http://schemas.microsoft.com/office/drawing/2014/main" id="{0B63868E-9709-945C-4B04-5DF6D15F7EAC}"/>
              </a:ext>
            </a:extLst>
          </p:cNvPr>
          <p:cNvPicPr>
            <a:picLocks noChangeAspect="1"/>
          </p:cNvPicPr>
          <p:nvPr/>
        </p:nvPicPr>
        <p:blipFill>
          <a:blip r:embed="rId3"/>
          <a:stretch>
            <a:fillRect/>
          </a:stretch>
        </p:blipFill>
        <p:spPr>
          <a:xfrm>
            <a:off x="1121926" y="2406338"/>
            <a:ext cx="743230" cy="247743"/>
          </a:xfrm>
          <a:prstGeom prst="rect">
            <a:avLst/>
          </a:prstGeom>
        </p:spPr>
      </p:pic>
      <p:pic>
        <p:nvPicPr>
          <p:cNvPr id="7" name="Grafik 6">
            <a:extLst>
              <a:ext uri="{FF2B5EF4-FFF2-40B4-BE49-F238E27FC236}">
                <a16:creationId xmlns:a16="http://schemas.microsoft.com/office/drawing/2014/main" id="{22823920-4C93-4557-40A9-0B2164BB8FF8}"/>
              </a:ext>
            </a:extLst>
          </p:cNvPr>
          <p:cNvPicPr>
            <a:picLocks noChangeAspect="1"/>
          </p:cNvPicPr>
          <p:nvPr/>
        </p:nvPicPr>
        <p:blipFill>
          <a:blip r:embed="rId3"/>
          <a:stretch>
            <a:fillRect/>
          </a:stretch>
        </p:blipFill>
        <p:spPr>
          <a:xfrm>
            <a:off x="1121926" y="3645305"/>
            <a:ext cx="743230" cy="247743"/>
          </a:xfrm>
          <a:prstGeom prst="rect">
            <a:avLst/>
          </a:prstGeom>
        </p:spPr>
      </p:pic>
      <p:pic>
        <p:nvPicPr>
          <p:cNvPr id="8" name="Grafik 7">
            <a:extLst>
              <a:ext uri="{FF2B5EF4-FFF2-40B4-BE49-F238E27FC236}">
                <a16:creationId xmlns:a16="http://schemas.microsoft.com/office/drawing/2014/main" id="{502E4200-B676-F170-50AF-DF995A8691BD}"/>
              </a:ext>
            </a:extLst>
          </p:cNvPr>
          <p:cNvPicPr>
            <a:picLocks noChangeAspect="1"/>
          </p:cNvPicPr>
          <p:nvPr/>
        </p:nvPicPr>
        <p:blipFill>
          <a:blip r:embed="rId4"/>
          <a:stretch>
            <a:fillRect/>
          </a:stretch>
        </p:blipFill>
        <p:spPr>
          <a:xfrm>
            <a:off x="878178" y="2980977"/>
            <a:ext cx="487495" cy="247743"/>
          </a:xfrm>
          <a:prstGeom prst="rect">
            <a:avLst/>
          </a:prstGeom>
        </p:spPr>
      </p:pic>
      <p:pic>
        <p:nvPicPr>
          <p:cNvPr id="9" name="Grafik 8">
            <a:extLst>
              <a:ext uri="{FF2B5EF4-FFF2-40B4-BE49-F238E27FC236}">
                <a16:creationId xmlns:a16="http://schemas.microsoft.com/office/drawing/2014/main" id="{6B0B4323-B9C1-0875-3B95-D21574842648}"/>
              </a:ext>
            </a:extLst>
          </p:cNvPr>
          <p:cNvPicPr>
            <a:picLocks noChangeAspect="1"/>
          </p:cNvPicPr>
          <p:nvPr/>
        </p:nvPicPr>
        <p:blipFill>
          <a:blip r:embed="rId4"/>
          <a:stretch>
            <a:fillRect/>
          </a:stretch>
        </p:blipFill>
        <p:spPr>
          <a:xfrm>
            <a:off x="1868094" y="1785058"/>
            <a:ext cx="487495" cy="247743"/>
          </a:xfrm>
          <a:prstGeom prst="rect">
            <a:avLst/>
          </a:prstGeom>
        </p:spPr>
      </p:pic>
      <p:cxnSp>
        <p:nvCxnSpPr>
          <p:cNvPr id="10" name="Gerade Verbindung mit Pfeil 9">
            <a:extLst>
              <a:ext uri="{FF2B5EF4-FFF2-40B4-BE49-F238E27FC236}">
                <a16:creationId xmlns:a16="http://schemas.microsoft.com/office/drawing/2014/main" id="{CD7DA501-4C6F-97C7-E5DB-07F91C86A8B6}"/>
              </a:ext>
            </a:extLst>
          </p:cNvPr>
          <p:cNvCxnSpPr/>
          <p:nvPr/>
        </p:nvCxnSpPr>
        <p:spPr>
          <a:xfrm flipH="1">
            <a:off x="2786002" y="3595918"/>
            <a:ext cx="513567" cy="53629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Gerade Verbindung mit Pfeil 10">
            <a:extLst>
              <a:ext uri="{FF2B5EF4-FFF2-40B4-BE49-F238E27FC236}">
                <a16:creationId xmlns:a16="http://schemas.microsoft.com/office/drawing/2014/main" id="{21ACDDA1-666F-11B8-DB3D-4047F1A8DEDC}"/>
              </a:ext>
            </a:extLst>
          </p:cNvPr>
          <p:cNvCxnSpPr>
            <a:cxnSpLocks/>
          </p:cNvCxnSpPr>
          <p:nvPr/>
        </p:nvCxnSpPr>
        <p:spPr>
          <a:xfrm>
            <a:off x="3640526" y="2654081"/>
            <a:ext cx="0" cy="4865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Gerade Verbindung mit Pfeil 11">
            <a:extLst>
              <a:ext uri="{FF2B5EF4-FFF2-40B4-BE49-F238E27FC236}">
                <a16:creationId xmlns:a16="http://schemas.microsoft.com/office/drawing/2014/main" id="{E9FBB3E1-544A-30B9-B822-6D89E4404C4E}"/>
              </a:ext>
            </a:extLst>
          </p:cNvPr>
          <p:cNvCxnSpPr>
            <a:cxnSpLocks/>
          </p:cNvCxnSpPr>
          <p:nvPr/>
        </p:nvCxnSpPr>
        <p:spPr>
          <a:xfrm>
            <a:off x="3042785" y="1908929"/>
            <a:ext cx="394570" cy="33882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Gerade Verbindung mit Pfeil 12">
            <a:extLst>
              <a:ext uri="{FF2B5EF4-FFF2-40B4-BE49-F238E27FC236}">
                <a16:creationId xmlns:a16="http://schemas.microsoft.com/office/drawing/2014/main" id="{5B5F2227-909B-20AE-6F51-D2833EB54312}"/>
              </a:ext>
            </a:extLst>
          </p:cNvPr>
          <p:cNvCxnSpPr>
            <a:cxnSpLocks/>
          </p:cNvCxnSpPr>
          <p:nvPr/>
        </p:nvCxnSpPr>
        <p:spPr>
          <a:xfrm flipV="1">
            <a:off x="878178" y="1782924"/>
            <a:ext cx="302720" cy="4648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Gerade Verbindung mit Pfeil 13">
            <a:extLst>
              <a:ext uri="{FF2B5EF4-FFF2-40B4-BE49-F238E27FC236}">
                <a16:creationId xmlns:a16="http://schemas.microsoft.com/office/drawing/2014/main" id="{97E92639-E0B2-060C-3753-B46A9BC6DFFF}"/>
              </a:ext>
            </a:extLst>
          </p:cNvPr>
          <p:cNvCxnSpPr>
            <a:cxnSpLocks/>
          </p:cNvCxnSpPr>
          <p:nvPr/>
        </p:nvCxnSpPr>
        <p:spPr>
          <a:xfrm flipH="1" flipV="1">
            <a:off x="321582" y="3864063"/>
            <a:ext cx="648146" cy="29068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Gerade Verbindung mit Pfeil 14">
            <a:extLst>
              <a:ext uri="{FF2B5EF4-FFF2-40B4-BE49-F238E27FC236}">
                <a16:creationId xmlns:a16="http://schemas.microsoft.com/office/drawing/2014/main" id="{2DB6AC20-836A-9DF9-7337-C2FFDCC0C258}"/>
              </a:ext>
            </a:extLst>
          </p:cNvPr>
          <p:cNvCxnSpPr>
            <a:cxnSpLocks/>
          </p:cNvCxnSpPr>
          <p:nvPr/>
        </p:nvCxnSpPr>
        <p:spPr>
          <a:xfrm flipH="1" flipV="1">
            <a:off x="1365673" y="4472388"/>
            <a:ext cx="524901" cy="37263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Gerade Verbindung mit Pfeil 15">
            <a:extLst>
              <a:ext uri="{FF2B5EF4-FFF2-40B4-BE49-F238E27FC236}">
                <a16:creationId xmlns:a16="http://schemas.microsoft.com/office/drawing/2014/main" id="{D24A6131-16C8-1F4E-855B-517EB5CA1AFA}"/>
              </a:ext>
            </a:extLst>
          </p:cNvPr>
          <p:cNvCxnSpPr>
            <a:cxnSpLocks/>
          </p:cNvCxnSpPr>
          <p:nvPr/>
        </p:nvCxnSpPr>
        <p:spPr>
          <a:xfrm flipV="1">
            <a:off x="155536" y="2574899"/>
            <a:ext cx="264739" cy="6722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Gerade Verbindung mit Pfeil 16">
            <a:extLst>
              <a:ext uri="{FF2B5EF4-FFF2-40B4-BE49-F238E27FC236}">
                <a16:creationId xmlns:a16="http://schemas.microsoft.com/office/drawing/2014/main" id="{6C52BC32-D4A3-F231-3525-C535D87ABDE1}"/>
              </a:ext>
            </a:extLst>
          </p:cNvPr>
          <p:cNvCxnSpPr>
            <a:cxnSpLocks/>
          </p:cNvCxnSpPr>
          <p:nvPr/>
        </p:nvCxnSpPr>
        <p:spPr>
          <a:xfrm>
            <a:off x="4622222" y="3171869"/>
            <a:ext cx="3466964" cy="0"/>
          </a:xfrm>
          <a:prstGeom prst="straightConnector1">
            <a:avLst/>
          </a:prstGeom>
          <a:ln w="15875">
            <a:tailEnd type="triangle"/>
          </a:ln>
        </p:spPr>
        <p:style>
          <a:lnRef idx="1">
            <a:schemeClr val="accent6"/>
          </a:lnRef>
          <a:fillRef idx="0">
            <a:schemeClr val="accent6"/>
          </a:fillRef>
          <a:effectRef idx="0">
            <a:schemeClr val="accent6"/>
          </a:effectRef>
          <a:fontRef idx="minor">
            <a:schemeClr val="tx1"/>
          </a:fontRef>
        </p:style>
      </p:cxnSp>
      <p:cxnSp>
        <p:nvCxnSpPr>
          <p:cNvPr id="18" name="Gerade Verbindung mit Pfeil 17">
            <a:extLst>
              <a:ext uri="{FF2B5EF4-FFF2-40B4-BE49-F238E27FC236}">
                <a16:creationId xmlns:a16="http://schemas.microsoft.com/office/drawing/2014/main" id="{5CC39A53-BE30-1561-A1AE-828932451938}"/>
              </a:ext>
            </a:extLst>
          </p:cNvPr>
          <p:cNvCxnSpPr>
            <a:cxnSpLocks/>
          </p:cNvCxnSpPr>
          <p:nvPr/>
        </p:nvCxnSpPr>
        <p:spPr>
          <a:xfrm flipH="1" flipV="1">
            <a:off x="6306560" y="1590614"/>
            <a:ext cx="49144" cy="3100095"/>
          </a:xfrm>
          <a:prstGeom prst="straightConnector1">
            <a:avLst/>
          </a:prstGeom>
          <a:ln w="15875">
            <a:tailEnd type="triangle"/>
          </a:ln>
        </p:spPr>
        <p:style>
          <a:lnRef idx="1">
            <a:schemeClr val="accent6"/>
          </a:lnRef>
          <a:fillRef idx="0">
            <a:schemeClr val="accent6"/>
          </a:fillRef>
          <a:effectRef idx="0">
            <a:schemeClr val="accent6"/>
          </a:effectRef>
          <a:fontRef idx="minor">
            <a:schemeClr val="tx1"/>
          </a:fontRef>
        </p:style>
      </p:cxnSp>
      <p:sp>
        <p:nvSpPr>
          <p:cNvPr id="19" name="Textfeld 18">
            <a:extLst>
              <a:ext uri="{FF2B5EF4-FFF2-40B4-BE49-F238E27FC236}">
                <a16:creationId xmlns:a16="http://schemas.microsoft.com/office/drawing/2014/main" id="{38279D9B-3D55-8D9A-B21A-3A696819456A}"/>
              </a:ext>
            </a:extLst>
          </p:cNvPr>
          <p:cNvSpPr txBox="1"/>
          <p:nvPr/>
        </p:nvSpPr>
        <p:spPr>
          <a:xfrm>
            <a:off x="7650556" y="3276982"/>
            <a:ext cx="1143262" cy="461665"/>
          </a:xfrm>
          <a:prstGeom prst="rect">
            <a:avLst/>
          </a:prstGeom>
          <a:noFill/>
        </p:spPr>
        <p:txBody>
          <a:bodyPr wrap="none" rtlCol="0">
            <a:spAutoFit/>
          </a:bodyPr>
          <a:lstStyle/>
          <a:p>
            <a:r>
              <a:rPr lang="en-US" sz="2400" dirty="0">
                <a:solidFill>
                  <a:schemeClr val="bg2">
                    <a:lumMod val="10000"/>
                  </a:schemeClr>
                </a:solidFill>
              </a:rPr>
              <a:t>current</a:t>
            </a:r>
          </a:p>
        </p:txBody>
      </p:sp>
      <p:cxnSp>
        <p:nvCxnSpPr>
          <p:cNvPr id="20" name="Gerade Verbindung 19">
            <a:extLst>
              <a:ext uri="{FF2B5EF4-FFF2-40B4-BE49-F238E27FC236}">
                <a16:creationId xmlns:a16="http://schemas.microsoft.com/office/drawing/2014/main" id="{3EFF468D-0FFD-DA65-7E48-89E23A479636}"/>
              </a:ext>
            </a:extLst>
          </p:cNvPr>
          <p:cNvCxnSpPr>
            <a:cxnSpLocks/>
          </p:cNvCxnSpPr>
          <p:nvPr/>
        </p:nvCxnSpPr>
        <p:spPr>
          <a:xfrm flipV="1">
            <a:off x="4826597" y="1855042"/>
            <a:ext cx="2956142" cy="2609567"/>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pic>
        <p:nvPicPr>
          <p:cNvPr id="21" name="Grafik 20">
            <a:extLst>
              <a:ext uri="{FF2B5EF4-FFF2-40B4-BE49-F238E27FC236}">
                <a16:creationId xmlns:a16="http://schemas.microsoft.com/office/drawing/2014/main" id="{F29A71DF-7743-9F02-9141-6FFEEC318AC2}"/>
              </a:ext>
            </a:extLst>
          </p:cNvPr>
          <p:cNvPicPr>
            <a:picLocks noChangeAspect="1"/>
          </p:cNvPicPr>
          <p:nvPr/>
        </p:nvPicPr>
        <p:blipFill>
          <a:blip r:embed="rId5"/>
          <a:stretch>
            <a:fillRect/>
          </a:stretch>
        </p:blipFill>
        <p:spPr>
          <a:xfrm>
            <a:off x="6367816" y="1443202"/>
            <a:ext cx="299204" cy="277041"/>
          </a:xfrm>
          <a:prstGeom prst="rect">
            <a:avLst/>
          </a:prstGeom>
        </p:spPr>
      </p:pic>
      <p:sp>
        <p:nvSpPr>
          <p:cNvPr id="22" name="Oval 21">
            <a:extLst>
              <a:ext uri="{FF2B5EF4-FFF2-40B4-BE49-F238E27FC236}">
                <a16:creationId xmlns:a16="http://schemas.microsoft.com/office/drawing/2014/main" id="{A16AA155-5FD4-5B7A-84F2-5DB5C21334A2}"/>
              </a:ext>
            </a:extLst>
          </p:cNvPr>
          <p:cNvSpPr/>
          <p:nvPr/>
        </p:nvSpPr>
        <p:spPr>
          <a:xfrm>
            <a:off x="4754956" y="4235254"/>
            <a:ext cx="319142" cy="3019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Gerade Verbindung 22">
            <a:extLst>
              <a:ext uri="{FF2B5EF4-FFF2-40B4-BE49-F238E27FC236}">
                <a16:creationId xmlns:a16="http://schemas.microsoft.com/office/drawing/2014/main" id="{ECECB139-A303-8F95-4815-A3AE6A345C53}"/>
              </a:ext>
            </a:extLst>
          </p:cNvPr>
          <p:cNvCxnSpPr>
            <a:cxnSpLocks/>
            <a:stCxn id="22" idx="2"/>
          </p:cNvCxnSpPr>
          <p:nvPr/>
        </p:nvCxnSpPr>
        <p:spPr>
          <a:xfrm>
            <a:off x="4754956" y="4386223"/>
            <a:ext cx="1600748" cy="0"/>
          </a:xfrm>
          <a:prstGeom prst="line">
            <a:avLst/>
          </a:prstGeom>
          <a:ln w="95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4" name="Grafik 23">
            <a:extLst>
              <a:ext uri="{FF2B5EF4-FFF2-40B4-BE49-F238E27FC236}">
                <a16:creationId xmlns:a16="http://schemas.microsoft.com/office/drawing/2014/main" id="{BB9F432B-50DD-F3D9-96A8-B4591E9C1594}"/>
              </a:ext>
            </a:extLst>
          </p:cNvPr>
          <p:cNvPicPr>
            <a:picLocks noChangeAspect="1"/>
          </p:cNvPicPr>
          <p:nvPr/>
        </p:nvPicPr>
        <p:blipFill>
          <a:blip r:embed="rId3"/>
          <a:stretch>
            <a:fillRect/>
          </a:stretch>
        </p:blipFill>
        <p:spPr>
          <a:xfrm>
            <a:off x="6467943" y="4273104"/>
            <a:ext cx="743230" cy="247743"/>
          </a:xfrm>
          <a:prstGeom prst="rect">
            <a:avLst/>
          </a:prstGeom>
        </p:spPr>
      </p:pic>
      <p:cxnSp>
        <p:nvCxnSpPr>
          <p:cNvPr id="25" name="Gerade Verbindung mit Pfeil 24">
            <a:extLst>
              <a:ext uri="{FF2B5EF4-FFF2-40B4-BE49-F238E27FC236}">
                <a16:creationId xmlns:a16="http://schemas.microsoft.com/office/drawing/2014/main" id="{22F26778-FAC9-EB08-9346-13E8EC425919}"/>
              </a:ext>
            </a:extLst>
          </p:cNvPr>
          <p:cNvCxnSpPr>
            <a:cxnSpLocks/>
          </p:cNvCxnSpPr>
          <p:nvPr/>
        </p:nvCxnSpPr>
        <p:spPr>
          <a:xfrm flipV="1">
            <a:off x="4994277" y="3069066"/>
            <a:ext cx="1005836" cy="86219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6" name="Textfeld 25">
            <a:extLst>
              <a:ext uri="{FF2B5EF4-FFF2-40B4-BE49-F238E27FC236}">
                <a16:creationId xmlns:a16="http://schemas.microsoft.com/office/drawing/2014/main" id="{7CBF28D5-99CE-1665-DB83-6F91E8E75D7E}"/>
              </a:ext>
            </a:extLst>
          </p:cNvPr>
          <p:cNvSpPr txBox="1"/>
          <p:nvPr/>
        </p:nvSpPr>
        <p:spPr>
          <a:xfrm rot="19149267">
            <a:off x="4915644" y="3300953"/>
            <a:ext cx="710451" cy="369332"/>
          </a:xfrm>
          <a:prstGeom prst="rect">
            <a:avLst/>
          </a:prstGeom>
          <a:noFill/>
        </p:spPr>
        <p:txBody>
          <a:bodyPr wrap="none" rtlCol="0">
            <a:spAutoFit/>
          </a:bodyPr>
          <a:lstStyle/>
          <a:p>
            <a:r>
              <a:rPr lang="en-US" dirty="0">
                <a:solidFill>
                  <a:srgbClr val="FF0000"/>
                </a:solidFill>
              </a:rPr>
              <a:t>ramp</a:t>
            </a:r>
          </a:p>
        </p:txBody>
      </p:sp>
      <p:sp>
        <p:nvSpPr>
          <p:cNvPr id="27" name="Textfeld 26">
            <a:extLst>
              <a:ext uri="{FF2B5EF4-FFF2-40B4-BE49-F238E27FC236}">
                <a16:creationId xmlns:a16="http://schemas.microsoft.com/office/drawing/2014/main" id="{AFF20B23-20A1-6E39-EE87-2E8EF8D5AC44}"/>
              </a:ext>
            </a:extLst>
          </p:cNvPr>
          <p:cNvSpPr txBox="1"/>
          <p:nvPr/>
        </p:nvSpPr>
        <p:spPr>
          <a:xfrm>
            <a:off x="3554435" y="1739153"/>
            <a:ext cx="2172390" cy="369332"/>
          </a:xfrm>
          <a:prstGeom prst="rect">
            <a:avLst/>
          </a:prstGeom>
          <a:noFill/>
        </p:spPr>
        <p:txBody>
          <a:bodyPr wrap="none" rtlCol="0">
            <a:spAutoFit/>
          </a:bodyPr>
          <a:lstStyle/>
          <a:p>
            <a:r>
              <a:rPr lang="en-US" dirty="0">
                <a:solidFill>
                  <a:srgbClr val="FF0000"/>
                </a:solidFill>
              </a:rPr>
              <a:t>Normal conducting </a:t>
            </a:r>
          </a:p>
        </p:txBody>
      </p:sp>
      <p:sp>
        <p:nvSpPr>
          <p:cNvPr id="28" name="Textfeld 27">
            <a:extLst>
              <a:ext uri="{FF2B5EF4-FFF2-40B4-BE49-F238E27FC236}">
                <a16:creationId xmlns:a16="http://schemas.microsoft.com/office/drawing/2014/main" id="{EF39E3DB-9467-327D-BFFF-F56192D4513F}"/>
              </a:ext>
            </a:extLst>
          </p:cNvPr>
          <p:cNvSpPr txBox="1"/>
          <p:nvPr/>
        </p:nvSpPr>
        <p:spPr>
          <a:xfrm>
            <a:off x="2929325" y="1088589"/>
            <a:ext cx="1980029" cy="369332"/>
          </a:xfrm>
          <a:prstGeom prst="rect">
            <a:avLst/>
          </a:prstGeom>
          <a:noFill/>
        </p:spPr>
        <p:txBody>
          <a:bodyPr wrap="none" rtlCol="0">
            <a:spAutoFit/>
          </a:bodyPr>
          <a:lstStyle/>
          <a:p>
            <a:r>
              <a:rPr lang="en-US" dirty="0">
                <a:solidFill>
                  <a:schemeClr val="accent6"/>
                </a:solidFill>
              </a:rPr>
              <a:t>Super conducting</a:t>
            </a:r>
          </a:p>
        </p:txBody>
      </p:sp>
      <p:cxnSp>
        <p:nvCxnSpPr>
          <p:cNvPr id="30" name="Gerade Verbindung mit Pfeil 29">
            <a:extLst>
              <a:ext uri="{FF2B5EF4-FFF2-40B4-BE49-F238E27FC236}">
                <a16:creationId xmlns:a16="http://schemas.microsoft.com/office/drawing/2014/main" id="{06DBB8DC-7068-734C-940E-7F4837D048B5}"/>
              </a:ext>
            </a:extLst>
          </p:cNvPr>
          <p:cNvCxnSpPr/>
          <p:nvPr/>
        </p:nvCxnSpPr>
        <p:spPr>
          <a:xfrm flipH="1">
            <a:off x="2555776" y="1258652"/>
            <a:ext cx="288032" cy="17092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4" name="Gerade Verbindung mit Pfeil 33">
            <a:extLst>
              <a:ext uri="{FF2B5EF4-FFF2-40B4-BE49-F238E27FC236}">
                <a16:creationId xmlns:a16="http://schemas.microsoft.com/office/drawing/2014/main" id="{F678A45E-FB39-8B33-BD3F-905B70000708}"/>
              </a:ext>
            </a:extLst>
          </p:cNvPr>
          <p:cNvCxnSpPr>
            <a:stCxn id="27" idx="1"/>
          </p:cNvCxnSpPr>
          <p:nvPr/>
        </p:nvCxnSpPr>
        <p:spPr>
          <a:xfrm flipH="1">
            <a:off x="3240070" y="1923819"/>
            <a:ext cx="314365" cy="0"/>
          </a:xfrm>
          <a:prstGeom prst="straightConnector1">
            <a:avLst/>
          </a:prstGeom>
          <a:ln>
            <a:solidFill>
              <a:schemeClr val="accent1"/>
            </a:solidFill>
            <a:tailEnd type="triangle"/>
          </a:ln>
        </p:spPr>
        <p:style>
          <a:lnRef idx="1">
            <a:schemeClr val="accent6"/>
          </a:lnRef>
          <a:fillRef idx="0">
            <a:schemeClr val="accent6"/>
          </a:fillRef>
          <a:effectRef idx="0">
            <a:schemeClr val="accent6"/>
          </a:effectRef>
          <a:fontRef idx="minor">
            <a:schemeClr val="tx1"/>
          </a:fontRef>
        </p:style>
      </p:cxnSp>
      <p:pic>
        <p:nvPicPr>
          <p:cNvPr id="35" name="Grafik 34">
            <a:extLst>
              <a:ext uri="{FF2B5EF4-FFF2-40B4-BE49-F238E27FC236}">
                <a16:creationId xmlns:a16="http://schemas.microsoft.com/office/drawing/2014/main" id="{47080426-901F-8A1C-BDEA-BEC3B4F3293D}"/>
              </a:ext>
            </a:extLst>
          </p:cNvPr>
          <p:cNvPicPr>
            <a:picLocks noChangeAspect="1"/>
          </p:cNvPicPr>
          <p:nvPr/>
        </p:nvPicPr>
        <p:blipFill>
          <a:blip r:embed="rId6"/>
          <a:stretch>
            <a:fillRect/>
          </a:stretch>
        </p:blipFill>
        <p:spPr>
          <a:xfrm>
            <a:off x="8359367" y="91886"/>
            <a:ext cx="649953" cy="649953"/>
          </a:xfrm>
          <a:prstGeom prst="rect">
            <a:avLst/>
          </a:prstGeom>
        </p:spPr>
      </p:pic>
      <p:sp>
        <p:nvSpPr>
          <p:cNvPr id="36" name="Textfeld 35">
            <a:extLst>
              <a:ext uri="{FF2B5EF4-FFF2-40B4-BE49-F238E27FC236}">
                <a16:creationId xmlns:a16="http://schemas.microsoft.com/office/drawing/2014/main" id="{4D242D09-B4F5-1D4B-D10F-75AC70DA0635}"/>
              </a:ext>
            </a:extLst>
          </p:cNvPr>
          <p:cNvSpPr txBox="1"/>
          <p:nvPr/>
        </p:nvSpPr>
        <p:spPr>
          <a:xfrm>
            <a:off x="4258116" y="4336181"/>
            <a:ext cx="530915" cy="369332"/>
          </a:xfrm>
          <a:prstGeom prst="rect">
            <a:avLst/>
          </a:prstGeom>
          <a:noFill/>
        </p:spPr>
        <p:txBody>
          <a:bodyPr wrap="none" rtlCol="0">
            <a:spAutoFit/>
          </a:bodyPr>
          <a:lstStyle/>
          <a:p>
            <a:r>
              <a:rPr lang="en-US" dirty="0">
                <a:solidFill>
                  <a:schemeClr val="accent1"/>
                </a:solidFill>
              </a:rPr>
              <a:t>-2T</a:t>
            </a:r>
          </a:p>
        </p:txBody>
      </p:sp>
      <p:sp>
        <p:nvSpPr>
          <p:cNvPr id="37" name="Textfeld 36">
            <a:extLst>
              <a:ext uri="{FF2B5EF4-FFF2-40B4-BE49-F238E27FC236}">
                <a16:creationId xmlns:a16="http://schemas.microsoft.com/office/drawing/2014/main" id="{20F1CD39-AF9B-2AEF-A360-9DF9B24012B7}"/>
              </a:ext>
            </a:extLst>
          </p:cNvPr>
          <p:cNvSpPr txBox="1"/>
          <p:nvPr/>
        </p:nvSpPr>
        <p:spPr>
          <a:xfrm>
            <a:off x="7775083" y="1651226"/>
            <a:ext cx="453970" cy="369332"/>
          </a:xfrm>
          <a:prstGeom prst="rect">
            <a:avLst/>
          </a:prstGeom>
          <a:noFill/>
        </p:spPr>
        <p:txBody>
          <a:bodyPr wrap="none" rtlCol="0">
            <a:spAutoFit/>
          </a:bodyPr>
          <a:lstStyle/>
          <a:p>
            <a:r>
              <a:rPr lang="en-US" dirty="0">
                <a:solidFill>
                  <a:schemeClr val="accent1"/>
                </a:solidFill>
              </a:rPr>
              <a:t>2T</a:t>
            </a:r>
          </a:p>
        </p:txBody>
      </p:sp>
    </p:spTree>
    <p:extLst>
      <p:ext uri="{BB962C8B-B14F-4D97-AF65-F5344CB8AC3E}">
        <p14:creationId xmlns:p14="http://schemas.microsoft.com/office/powerpoint/2010/main" val="3410741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5E7EBADD-6B55-01BA-8130-29D590B8523C}"/>
              </a:ext>
            </a:extLst>
          </p:cNvPr>
          <p:cNvSpPr>
            <a:spLocks noGrp="1"/>
          </p:cNvSpPr>
          <p:nvPr>
            <p:ph type="sldNum" sz="quarter" idx="4"/>
          </p:nvPr>
        </p:nvSpPr>
        <p:spPr/>
        <p:txBody>
          <a:bodyPr/>
          <a:lstStyle/>
          <a:p>
            <a:fld id="{974172A1-1CBF-0B40-9234-7D4D80EC19EA}" type="slidenum">
              <a:rPr lang="en-GB" smtClean="0"/>
              <a:pPr/>
              <a:t>32</a:t>
            </a:fld>
            <a:endParaRPr lang="en-GB" dirty="0"/>
          </a:p>
        </p:txBody>
      </p:sp>
      <p:sp>
        <p:nvSpPr>
          <p:cNvPr id="4" name="Titel 3">
            <a:extLst>
              <a:ext uri="{FF2B5EF4-FFF2-40B4-BE49-F238E27FC236}">
                <a16:creationId xmlns:a16="http://schemas.microsoft.com/office/drawing/2014/main" id="{ECFA786F-A800-C06C-F078-3A1A07775E95}"/>
              </a:ext>
            </a:extLst>
          </p:cNvPr>
          <p:cNvSpPr>
            <a:spLocks noGrp="1"/>
          </p:cNvSpPr>
          <p:nvPr>
            <p:ph type="title"/>
          </p:nvPr>
        </p:nvSpPr>
        <p:spPr/>
        <p:txBody>
          <a:bodyPr/>
          <a:lstStyle/>
          <a:p>
            <a:r>
              <a:rPr lang="en-US" dirty="0"/>
              <a:t>Hybrid RCS concept II</a:t>
            </a:r>
          </a:p>
        </p:txBody>
      </p:sp>
      <p:pic>
        <p:nvPicPr>
          <p:cNvPr id="5" name="Grafik 4">
            <a:extLst>
              <a:ext uri="{FF2B5EF4-FFF2-40B4-BE49-F238E27FC236}">
                <a16:creationId xmlns:a16="http://schemas.microsoft.com/office/drawing/2014/main" id="{A16A56CA-81D0-17B6-3008-AEEC7B1E90FC}"/>
              </a:ext>
            </a:extLst>
          </p:cNvPr>
          <p:cNvPicPr>
            <a:picLocks noChangeAspect="1"/>
          </p:cNvPicPr>
          <p:nvPr/>
        </p:nvPicPr>
        <p:blipFill>
          <a:blip r:embed="rId2"/>
          <a:stretch>
            <a:fillRect/>
          </a:stretch>
        </p:blipFill>
        <p:spPr>
          <a:xfrm>
            <a:off x="87095" y="1307708"/>
            <a:ext cx="3715481" cy="3856330"/>
          </a:xfrm>
          <a:prstGeom prst="rect">
            <a:avLst/>
          </a:prstGeom>
        </p:spPr>
      </p:pic>
      <p:pic>
        <p:nvPicPr>
          <p:cNvPr id="7" name="Grafik 6">
            <a:extLst>
              <a:ext uri="{FF2B5EF4-FFF2-40B4-BE49-F238E27FC236}">
                <a16:creationId xmlns:a16="http://schemas.microsoft.com/office/drawing/2014/main" id="{FAF58AA9-A55D-2194-885C-691D89D2DFCC}"/>
              </a:ext>
            </a:extLst>
          </p:cNvPr>
          <p:cNvPicPr>
            <a:picLocks noChangeAspect="1"/>
          </p:cNvPicPr>
          <p:nvPr/>
        </p:nvPicPr>
        <p:blipFill>
          <a:blip r:embed="rId3"/>
          <a:stretch>
            <a:fillRect/>
          </a:stretch>
        </p:blipFill>
        <p:spPr>
          <a:xfrm>
            <a:off x="697590" y="3092558"/>
            <a:ext cx="487495" cy="247743"/>
          </a:xfrm>
          <a:prstGeom prst="rect">
            <a:avLst/>
          </a:prstGeom>
        </p:spPr>
      </p:pic>
      <p:pic>
        <p:nvPicPr>
          <p:cNvPr id="8" name="Grafik 7">
            <a:extLst>
              <a:ext uri="{FF2B5EF4-FFF2-40B4-BE49-F238E27FC236}">
                <a16:creationId xmlns:a16="http://schemas.microsoft.com/office/drawing/2014/main" id="{6BCE85D8-6D83-D7AE-6FEC-8647D6686466}"/>
              </a:ext>
            </a:extLst>
          </p:cNvPr>
          <p:cNvPicPr>
            <a:picLocks noChangeAspect="1"/>
          </p:cNvPicPr>
          <p:nvPr/>
        </p:nvPicPr>
        <p:blipFill>
          <a:blip r:embed="rId3"/>
          <a:stretch>
            <a:fillRect/>
          </a:stretch>
        </p:blipFill>
        <p:spPr>
          <a:xfrm>
            <a:off x="1701087" y="1918480"/>
            <a:ext cx="487495" cy="247743"/>
          </a:xfrm>
          <a:prstGeom prst="rect">
            <a:avLst/>
          </a:prstGeom>
        </p:spPr>
      </p:pic>
      <p:cxnSp>
        <p:nvCxnSpPr>
          <p:cNvPr id="9" name="Gerade Verbindung mit Pfeil 8">
            <a:extLst>
              <a:ext uri="{FF2B5EF4-FFF2-40B4-BE49-F238E27FC236}">
                <a16:creationId xmlns:a16="http://schemas.microsoft.com/office/drawing/2014/main" id="{24EC1CE9-0E77-F34E-4BD4-99DB55A9D02A}"/>
              </a:ext>
            </a:extLst>
          </p:cNvPr>
          <p:cNvCxnSpPr>
            <a:cxnSpLocks/>
          </p:cNvCxnSpPr>
          <p:nvPr/>
        </p:nvCxnSpPr>
        <p:spPr>
          <a:xfrm>
            <a:off x="3645074" y="2866356"/>
            <a:ext cx="33810" cy="7384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Gerade Verbindung mit Pfeil 9">
            <a:extLst>
              <a:ext uri="{FF2B5EF4-FFF2-40B4-BE49-F238E27FC236}">
                <a16:creationId xmlns:a16="http://schemas.microsoft.com/office/drawing/2014/main" id="{CFB9F583-20EE-2A96-CB29-31E022D392AB}"/>
              </a:ext>
            </a:extLst>
          </p:cNvPr>
          <p:cNvCxnSpPr>
            <a:cxnSpLocks/>
          </p:cNvCxnSpPr>
          <p:nvPr/>
        </p:nvCxnSpPr>
        <p:spPr>
          <a:xfrm>
            <a:off x="2793304" y="1763277"/>
            <a:ext cx="538619" cy="46808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Gerade Verbindung mit Pfeil 10">
            <a:extLst>
              <a:ext uri="{FF2B5EF4-FFF2-40B4-BE49-F238E27FC236}">
                <a16:creationId xmlns:a16="http://schemas.microsoft.com/office/drawing/2014/main" id="{D1DFF425-074B-8086-9571-4E9DABD06479}"/>
              </a:ext>
            </a:extLst>
          </p:cNvPr>
          <p:cNvCxnSpPr>
            <a:cxnSpLocks/>
          </p:cNvCxnSpPr>
          <p:nvPr/>
        </p:nvCxnSpPr>
        <p:spPr>
          <a:xfrm>
            <a:off x="1541381" y="1571174"/>
            <a:ext cx="68477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Gerade Verbindung mit Pfeil 11">
            <a:extLst>
              <a:ext uri="{FF2B5EF4-FFF2-40B4-BE49-F238E27FC236}">
                <a16:creationId xmlns:a16="http://schemas.microsoft.com/office/drawing/2014/main" id="{40A56BCE-D687-A2E4-1436-E0155D56EB7E}"/>
              </a:ext>
            </a:extLst>
          </p:cNvPr>
          <p:cNvCxnSpPr>
            <a:cxnSpLocks/>
          </p:cNvCxnSpPr>
          <p:nvPr/>
        </p:nvCxnSpPr>
        <p:spPr>
          <a:xfrm flipH="1" flipV="1">
            <a:off x="294471" y="3644769"/>
            <a:ext cx="225654" cy="53629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Gerade Verbindung mit Pfeil 12">
            <a:extLst>
              <a:ext uri="{FF2B5EF4-FFF2-40B4-BE49-F238E27FC236}">
                <a16:creationId xmlns:a16="http://schemas.microsoft.com/office/drawing/2014/main" id="{F1640E39-D4DC-E87D-9F9F-C688E6D3F1B2}"/>
              </a:ext>
            </a:extLst>
          </p:cNvPr>
          <p:cNvCxnSpPr>
            <a:cxnSpLocks/>
          </p:cNvCxnSpPr>
          <p:nvPr/>
        </p:nvCxnSpPr>
        <p:spPr>
          <a:xfrm flipH="1">
            <a:off x="1575827" y="4859141"/>
            <a:ext cx="79159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Gerade Verbindung mit Pfeil 13">
            <a:extLst>
              <a:ext uri="{FF2B5EF4-FFF2-40B4-BE49-F238E27FC236}">
                <a16:creationId xmlns:a16="http://schemas.microsoft.com/office/drawing/2014/main" id="{9D9601F1-DA93-245A-5E86-B4456555D330}"/>
              </a:ext>
            </a:extLst>
          </p:cNvPr>
          <p:cNvCxnSpPr>
            <a:cxnSpLocks/>
          </p:cNvCxnSpPr>
          <p:nvPr/>
        </p:nvCxnSpPr>
        <p:spPr>
          <a:xfrm flipH="1">
            <a:off x="2793304" y="4297095"/>
            <a:ext cx="538619" cy="37146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Gerade Verbindung mit Pfeil 14">
            <a:extLst>
              <a:ext uri="{FF2B5EF4-FFF2-40B4-BE49-F238E27FC236}">
                <a16:creationId xmlns:a16="http://schemas.microsoft.com/office/drawing/2014/main" id="{BA0987D8-4D02-AD0F-912F-4F8B35754263}"/>
              </a:ext>
            </a:extLst>
          </p:cNvPr>
          <p:cNvCxnSpPr>
            <a:cxnSpLocks/>
          </p:cNvCxnSpPr>
          <p:nvPr/>
        </p:nvCxnSpPr>
        <p:spPr>
          <a:xfrm flipV="1">
            <a:off x="452638" y="1903489"/>
            <a:ext cx="441453" cy="49572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6" name="Grafik 15">
            <a:extLst>
              <a:ext uri="{FF2B5EF4-FFF2-40B4-BE49-F238E27FC236}">
                <a16:creationId xmlns:a16="http://schemas.microsoft.com/office/drawing/2014/main" id="{0195B73C-C7CF-2C50-9694-479D88368291}"/>
              </a:ext>
            </a:extLst>
          </p:cNvPr>
          <p:cNvPicPr>
            <a:picLocks noChangeAspect="1"/>
          </p:cNvPicPr>
          <p:nvPr/>
        </p:nvPicPr>
        <p:blipFill>
          <a:blip r:embed="rId4"/>
          <a:stretch>
            <a:fillRect/>
          </a:stretch>
        </p:blipFill>
        <p:spPr>
          <a:xfrm>
            <a:off x="1103467" y="3850092"/>
            <a:ext cx="535444" cy="247743"/>
          </a:xfrm>
          <a:prstGeom prst="rect">
            <a:avLst/>
          </a:prstGeom>
        </p:spPr>
      </p:pic>
      <p:pic>
        <p:nvPicPr>
          <p:cNvPr id="17" name="Grafik 16">
            <a:extLst>
              <a:ext uri="{FF2B5EF4-FFF2-40B4-BE49-F238E27FC236}">
                <a16:creationId xmlns:a16="http://schemas.microsoft.com/office/drawing/2014/main" id="{DD7AED49-74E3-A945-9819-B6548C2C6810}"/>
              </a:ext>
            </a:extLst>
          </p:cNvPr>
          <p:cNvPicPr>
            <a:picLocks noChangeAspect="1"/>
          </p:cNvPicPr>
          <p:nvPr/>
        </p:nvPicPr>
        <p:blipFill>
          <a:blip r:embed="rId4"/>
          <a:stretch>
            <a:fillRect/>
          </a:stretch>
        </p:blipFill>
        <p:spPr>
          <a:xfrm>
            <a:off x="978915" y="2388247"/>
            <a:ext cx="535444" cy="247743"/>
          </a:xfrm>
          <a:prstGeom prst="rect">
            <a:avLst/>
          </a:prstGeom>
        </p:spPr>
      </p:pic>
      <p:cxnSp>
        <p:nvCxnSpPr>
          <p:cNvPr id="18" name="Gerade Verbindung mit Pfeil 17">
            <a:extLst>
              <a:ext uri="{FF2B5EF4-FFF2-40B4-BE49-F238E27FC236}">
                <a16:creationId xmlns:a16="http://schemas.microsoft.com/office/drawing/2014/main" id="{8D7883D3-1EE4-8183-372D-7E45D3053CD8}"/>
              </a:ext>
            </a:extLst>
          </p:cNvPr>
          <p:cNvCxnSpPr>
            <a:cxnSpLocks/>
          </p:cNvCxnSpPr>
          <p:nvPr/>
        </p:nvCxnSpPr>
        <p:spPr>
          <a:xfrm>
            <a:off x="4730880" y="2284193"/>
            <a:ext cx="3466964" cy="0"/>
          </a:xfrm>
          <a:prstGeom prst="straightConnector1">
            <a:avLst/>
          </a:prstGeom>
          <a:ln w="15875">
            <a:tailEnd type="triangle"/>
          </a:ln>
        </p:spPr>
        <p:style>
          <a:lnRef idx="1">
            <a:schemeClr val="accent6"/>
          </a:lnRef>
          <a:fillRef idx="0">
            <a:schemeClr val="accent6"/>
          </a:fillRef>
          <a:effectRef idx="0">
            <a:schemeClr val="accent6"/>
          </a:effectRef>
          <a:fontRef idx="minor">
            <a:schemeClr val="tx1"/>
          </a:fontRef>
        </p:style>
      </p:cxnSp>
      <p:cxnSp>
        <p:nvCxnSpPr>
          <p:cNvPr id="19" name="Gerade Verbindung mit Pfeil 18">
            <a:extLst>
              <a:ext uri="{FF2B5EF4-FFF2-40B4-BE49-F238E27FC236}">
                <a16:creationId xmlns:a16="http://schemas.microsoft.com/office/drawing/2014/main" id="{812B1227-9E35-7428-4A89-7ABD6BC12DAD}"/>
              </a:ext>
            </a:extLst>
          </p:cNvPr>
          <p:cNvCxnSpPr>
            <a:cxnSpLocks/>
          </p:cNvCxnSpPr>
          <p:nvPr/>
        </p:nvCxnSpPr>
        <p:spPr>
          <a:xfrm flipH="1" flipV="1">
            <a:off x="6415218" y="702938"/>
            <a:ext cx="49144" cy="3100095"/>
          </a:xfrm>
          <a:prstGeom prst="straightConnector1">
            <a:avLst/>
          </a:prstGeom>
          <a:ln w="15875">
            <a:tailEnd type="triangle"/>
          </a:ln>
        </p:spPr>
        <p:style>
          <a:lnRef idx="1">
            <a:schemeClr val="accent6"/>
          </a:lnRef>
          <a:fillRef idx="0">
            <a:schemeClr val="accent6"/>
          </a:fillRef>
          <a:effectRef idx="0">
            <a:schemeClr val="accent6"/>
          </a:effectRef>
          <a:fontRef idx="minor">
            <a:schemeClr val="tx1"/>
          </a:fontRef>
        </p:style>
      </p:cxnSp>
      <p:sp>
        <p:nvSpPr>
          <p:cNvPr id="20" name="Textfeld 19">
            <a:extLst>
              <a:ext uri="{FF2B5EF4-FFF2-40B4-BE49-F238E27FC236}">
                <a16:creationId xmlns:a16="http://schemas.microsoft.com/office/drawing/2014/main" id="{40FA8EEF-11B0-5F74-CBC2-362A9482821F}"/>
              </a:ext>
            </a:extLst>
          </p:cNvPr>
          <p:cNvSpPr txBox="1"/>
          <p:nvPr/>
        </p:nvSpPr>
        <p:spPr>
          <a:xfrm>
            <a:off x="7759214" y="2389306"/>
            <a:ext cx="1143262" cy="461665"/>
          </a:xfrm>
          <a:prstGeom prst="rect">
            <a:avLst/>
          </a:prstGeom>
          <a:noFill/>
        </p:spPr>
        <p:txBody>
          <a:bodyPr wrap="none" rtlCol="0">
            <a:spAutoFit/>
          </a:bodyPr>
          <a:lstStyle/>
          <a:p>
            <a:r>
              <a:rPr lang="en-US" sz="2400" dirty="0">
                <a:solidFill>
                  <a:schemeClr val="bg2">
                    <a:lumMod val="10000"/>
                  </a:schemeClr>
                </a:solidFill>
              </a:rPr>
              <a:t>current</a:t>
            </a:r>
          </a:p>
        </p:txBody>
      </p:sp>
      <p:cxnSp>
        <p:nvCxnSpPr>
          <p:cNvPr id="21" name="Gerade Verbindung 20">
            <a:extLst>
              <a:ext uri="{FF2B5EF4-FFF2-40B4-BE49-F238E27FC236}">
                <a16:creationId xmlns:a16="http://schemas.microsoft.com/office/drawing/2014/main" id="{695AD554-F77C-2EF0-834D-D415E1F11ED2}"/>
              </a:ext>
            </a:extLst>
          </p:cNvPr>
          <p:cNvCxnSpPr>
            <a:cxnSpLocks/>
          </p:cNvCxnSpPr>
          <p:nvPr/>
        </p:nvCxnSpPr>
        <p:spPr>
          <a:xfrm flipV="1">
            <a:off x="4935255" y="967366"/>
            <a:ext cx="2956142" cy="2609567"/>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pic>
        <p:nvPicPr>
          <p:cNvPr id="22" name="Grafik 21">
            <a:extLst>
              <a:ext uri="{FF2B5EF4-FFF2-40B4-BE49-F238E27FC236}">
                <a16:creationId xmlns:a16="http://schemas.microsoft.com/office/drawing/2014/main" id="{9D3EA749-B2C5-C889-48B1-C9E4A69987F5}"/>
              </a:ext>
            </a:extLst>
          </p:cNvPr>
          <p:cNvPicPr>
            <a:picLocks noChangeAspect="1"/>
          </p:cNvPicPr>
          <p:nvPr/>
        </p:nvPicPr>
        <p:blipFill>
          <a:blip r:embed="rId5"/>
          <a:stretch>
            <a:fillRect/>
          </a:stretch>
        </p:blipFill>
        <p:spPr>
          <a:xfrm>
            <a:off x="6476474" y="555526"/>
            <a:ext cx="299204" cy="277041"/>
          </a:xfrm>
          <a:prstGeom prst="rect">
            <a:avLst/>
          </a:prstGeom>
        </p:spPr>
      </p:pic>
      <p:sp>
        <p:nvSpPr>
          <p:cNvPr id="23" name="Oval 22">
            <a:extLst>
              <a:ext uri="{FF2B5EF4-FFF2-40B4-BE49-F238E27FC236}">
                <a16:creationId xmlns:a16="http://schemas.microsoft.com/office/drawing/2014/main" id="{BDDF8993-D69E-C33D-36B2-587A82CD2D45}"/>
              </a:ext>
            </a:extLst>
          </p:cNvPr>
          <p:cNvSpPr/>
          <p:nvPr/>
        </p:nvSpPr>
        <p:spPr>
          <a:xfrm>
            <a:off x="7665735" y="875977"/>
            <a:ext cx="319142" cy="3019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Gerade Verbindung 23">
            <a:extLst>
              <a:ext uri="{FF2B5EF4-FFF2-40B4-BE49-F238E27FC236}">
                <a16:creationId xmlns:a16="http://schemas.microsoft.com/office/drawing/2014/main" id="{2EF08804-7073-1D41-E6E1-54FA65A70D46}"/>
              </a:ext>
            </a:extLst>
          </p:cNvPr>
          <p:cNvCxnSpPr>
            <a:cxnSpLocks/>
            <a:stCxn id="23" idx="2"/>
          </p:cNvCxnSpPr>
          <p:nvPr/>
        </p:nvCxnSpPr>
        <p:spPr>
          <a:xfrm flipH="1">
            <a:off x="6415218" y="1026946"/>
            <a:ext cx="1250517" cy="16169"/>
          </a:xfrm>
          <a:prstGeom prst="line">
            <a:avLst/>
          </a:prstGeom>
          <a:ln w="95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5" name="Grafik 24">
            <a:extLst>
              <a:ext uri="{FF2B5EF4-FFF2-40B4-BE49-F238E27FC236}">
                <a16:creationId xmlns:a16="http://schemas.microsoft.com/office/drawing/2014/main" id="{51593760-D6F3-A33C-2B49-14AB08F447DD}"/>
              </a:ext>
            </a:extLst>
          </p:cNvPr>
          <p:cNvPicPr>
            <a:picLocks noChangeAspect="1"/>
          </p:cNvPicPr>
          <p:nvPr/>
        </p:nvPicPr>
        <p:blipFill>
          <a:blip r:embed="rId4"/>
          <a:stretch>
            <a:fillRect/>
          </a:stretch>
        </p:blipFill>
        <p:spPr>
          <a:xfrm>
            <a:off x="5752212" y="880356"/>
            <a:ext cx="535444" cy="247743"/>
          </a:xfrm>
          <a:prstGeom prst="rect">
            <a:avLst/>
          </a:prstGeom>
        </p:spPr>
      </p:pic>
      <p:sp>
        <p:nvSpPr>
          <p:cNvPr id="28" name="Textfeld 27">
            <a:extLst>
              <a:ext uri="{FF2B5EF4-FFF2-40B4-BE49-F238E27FC236}">
                <a16:creationId xmlns:a16="http://schemas.microsoft.com/office/drawing/2014/main" id="{E913BFCE-61BE-6324-C788-26B0B45DBF83}"/>
              </a:ext>
            </a:extLst>
          </p:cNvPr>
          <p:cNvSpPr txBox="1"/>
          <p:nvPr/>
        </p:nvSpPr>
        <p:spPr>
          <a:xfrm>
            <a:off x="4051331" y="4057914"/>
            <a:ext cx="5152045" cy="923330"/>
          </a:xfrm>
          <a:prstGeom prst="rect">
            <a:avLst/>
          </a:prstGeom>
          <a:noFill/>
        </p:spPr>
        <p:txBody>
          <a:bodyPr wrap="square" rtlCol="0">
            <a:spAutoFit/>
          </a:bodyPr>
          <a:lstStyle/>
          <a:p>
            <a:pPr marL="285750" indent="-285750">
              <a:buFont typeface="Arial" panose="020B0604020202020204" pitchFamily="34" charset="0"/>
              <a:buChar char="•"/>
            </a:pPr>
            <a:r>
              <a:rPr lang="en-US" dirty="0"/>
              <a:t>Consumes a high degree of energy!</a:t>
            </a:r>
          </a:p>
          <a:p>
            <a:pPr marL="285750" indent="-285750">
              <a:buFont typeface="Arial" panose="020B0604020202020204" pitchFamily="34" charset="0"/>
              <a:buChar char="•"/>
            </a:pPr>
            <a:r>
              <a:rPr lang="en-US" dirty="0"/>
              <a:t>Current investigations are ongoing for novel power converter concepts.</a:t>
            </a:r>
          </a:p>
        </p:txBody>
      </p:sp>
      <p:pic>
        <p:nvPicPr>
          <p:cNvPr id="29" name="Grafik 28">
            <a:extLst>
              <a:ext uri="{FF2B5EF4-FFF2-40B4-BE49-F238E27FC236}">
                <a16:creationId xmlns:a16="http://schemas.microsoft.com/office/drawing/2014/main" id="{8F129F47-82F7-4D3C-A6A1-761767386D20}"/>
              </a:ext>
            </a:extLst>
          </p:cNvPr>
          <p:cNvPicPr>
            <a:picLocks noChangeAspect="1"/>
          </p:cNvPicPr>
          <p:nvPr/>
        </p:nvPicPr>
        <p:blipFill>
          <a:blip r:embed="rId6"/>
          <a:stretch>
            <a:fillRect/>
          </a:stretch>
        </p:blipFill>
        <p:spPr>
          <a:xfrm>
            <a:off x="8359367" y="91886"/>
            <a:ext cx="649953" cy="649953"/>
          </a:xfrm>
          <a:prstGeom prst="rect">
            <a:avLst/>
          </a:prstGeom>
        </p:spPr>
      </p:pic>
      <p:sp>
        <p:nvSpPr>
          <p:cNvPr id="30" name="Textfeld 29">
            <a:extLst>
              <a:ext uri="{FF2B5EF4-FFF2-40B4-BE49-F238E27FC236}">
                <a16:creationId xmlns:a16="http://schemas.microsoft.com/office/drawing/2014/main" id="{BA109C67-E77A-934A-BE2D-C56729870D8E}"/>
              </a:ext>
            </a:extLst>
          </p:cNvPr>
          <p:cNvSpPr txBox="1"/>
          <p:nvPr/>
        </p:nvSpPr>
        <p:spPr>
          <a:xfrm>
            <a:off x="4423108" y="3519165"/>
            <a:ext cx="530915" cy="369332"/>
          </a:xfrm>
          <a:prstGeom prst="rect">
            <a:avLst/>
          </a:prstGeom>
          <a:noFill/>
        </p:spPr>
        <p:txBody>
          <a:bodyPr wrap="none" rtlCol="0">
            <a:spAutoFit/>
          </a:bodyPr>
          <a:lstStyle/>
          <a:p>
            <a:r>
              <a:rPr lang="en-US" dirty="0">
                <a:solidFill>
                  <a:schemeClr val="accent1"/>
                </a:solidFill>
              </a:rPr>
              <a:t>-2T</a:t>
            </a:r>
          </a:p>
        </p:txBody>
      </p:sp>
      <p:sp>
        <p:nvSpPr>
          <p:cNvPr id="31" name="Textfeld 30">
            <a:extLst>
              <a:ext uri="{FF2B5EF4-FFF2-40B4-BE49-F238E27FC236}">
                <a16:creationId xmlns:a16="http://schemas.microsoft.com/office/drawing/2014/main" id="{C63238C1-6A6F-7FA1-209A-73F39AA7BAD9}"/>
              </a:ext>
            </a:extLst>
          </p:cNvPr>
          <p:cNvSpPr txBox="1"/>
          <p:nvPr/>
        </p:nvSpPr>
        <p:spPr>
          <a:xfrm>
            <a:off x="7940075" y="834210"/>
            <a:ext cx="453970" cy="369332"/>
          </a:xfrm>
          <a:prstGeom prst="rect">
            <a:avLst/>
          </a:prstGeom>
          <a:noFill/>
        </p:spPr>
        <p:txBody>
          <a:bodyPr wrap="none" rtlCol="0">
            <a:spAutoFit/>
          </a:bodyPr>
          <a:lstStyle/>
          <a:p>
            <a:r>
              <a:rPr lang="en-US" dirty="0">
                <a:solidFill>
                  <a:schemeClr val="accent1"/>
                </a:solidFill>
              </a:rPr>
              <a:t>2T</a:t>
            </a:r>
          </a:p>
        </p:txBody>
      </p:sp>
    </p:spTree>
    <p:extLst>
      <p:ext uri="{BB962C8B-B14F-4D97-AF65-F5344CB8AC3E}">
        <p14:creationId xmlns:p14="http://schemas.microsoft.com/office/powerpoint/2010/main" val="15753968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7EC1EB44-2000-562C-CC45-2E7F768CAD23}"/>
              </a:ext>
            </a:extLst>
          </p:cNvPr>
          <p:cNvSpPr>
            <a:spLocks noGrp="1"/>
          </p:cNvSpPr>
          <p:nvPr>
            <p:ph type="sldNum" sz="quarter" idx="4"/>
          </p:nvPr>
        </p:nvSpPr>
        <p:spPr/>
        <p:txBody>
          <a:bodyPr/>
          <a:lstStyle/>
          <a:p>
            <a:fld id="{974172A1-1CBF-0B40-9234-7D4D80EC19EA}" type="slidenum">
              <a:rPr lang="en-GB" smtClean="0"/>
              <a:pPr/>
              <a:t>33</a:t>
            </a:fld>
            <a:endParaRPr lang="en-GB" dirty="0"/>
          </a:p>
        </p:txBody>
      </p:sp>
      <p:sp>
        <p:nvSpPr>
          <p:cNvPr id="4" name="Titel 3">
            <a:extLst>
              <a:ext uri="{FF2B5EF4-FFF2-40B4-BE49-F238E27FC236}">
                <a16:creationId xmlns:a16="http://schemas.microsoft.com/office/drawing/2014/main" id="{66EFA2F3-4184-0408-837F-FCB88ACEF1E7}"/>
              </a:ext>
            </a:extLst>
          </p:cNvPr>
          <p:cNvSpPr>
            <a:spLocks noGrp="1"/>
          </p:cNvSpPr>
          <p:nvPr>
            <p:ph type="title"/>
          </p:nvPr>
        </p:nvSpPr>
        <p:spPr/>
        <p:txBody>
          <a:bodyPr/>
          <a:lstStyle/>
          <a:p>
            <a:r>
              <a:rPr lang="en-US" dirty="0"/>
              <a:t>Collider ring</a:t>
            </a:r>
          </a:p>
        </p:txBody>
      </p:sp>
      <p:pic>
        <p:nvPicPr>
          <p:cNvPr id="5" name="Grafik 4" descr="Ein Bild, das Screenshot, Diagramm, Text, Reihe enthält.&#10;&#10;Automatisch generierte Beschreibung">
            <a:extLst>
              <a:ext uri="{FF2B5EF4-FFF2-40B4-BE49-F238E27FC236}">
                <a16:creationId xmlns:a16="http://schemas.microsoft.com/office/drawing/2014/main" id="{7F87BC2E-A95A-29B0-4DB0-9C1410768ACD}"/>
              </a:ext>
            </a:extLst>
          </p:cNvPr>
          <p:cNvPicPr>
            <a:picLocks noChangeAspect="1"/>
          </p:cNvPicPr>
          <p:nvPr/>
        </p:nvPicPr>
        <p:blipFill>
          <a:blip r:embed="rId2"/>
          <a:stretch>
            <a:fillRect/>
          </a:stretch>
        </p:blipFill>
        <p:spPr>
          <a:xfrm>
            <a:off x="4427984" y="2309696"/>
            <a:ext cx="4057650" cy="1846230"/>
          </a:xfrm>
          <a:prstGeom prst="rect">
            <a:avLst/>
          </a:prstGeom>
          <a:noFill/>
        </p:spPr>
      </p:pic>
      <p:sp>
        <p:nvSpPr>
          <p:cNvPr id="6" name="Textfeld 5">
            <a:extLst>
              <a:ext uri="{FF2B5EF4-FFF2-40B4-BE49-F238E27FC236}">
                <a16:creationId xmlns:a16="http://schemas.microsoft.com/office/drawing/2014/main" id="{6FD23328-41B9-76CE-AED6-2CC5735E16A1}"/>
              </a:ext>
            </a:extLst>
          </p:cNvPr>
          <p:cNvSpPr txBox="1"/>
          <p:nvPr/>
        </p:nvSpPr>
        <p:spPr>
          <a:xfrm>
            <a:off x="4541692" y="920868"/>
            <a:ext cx="4427984" cy="646331"/>
          </a:xfrm>
          <a:prstGeom prst="rect">
            <a:avLst/>
          </a:prstGeom>
          <a:noFill/>
        </p:spPr>
        <p:txBody>
          <a:bodyPr wrap="square" rtlCol="0">
            <a:spAutoFit/>
          </a:bodyPr>
          <a:lstStyle/>
          <a:p>
            <a:pPr marL="285750" indent="-285750">
              <a:buFont typeface="Arial" panose="020B0604020202020204" pitchFamily="34" charset="0"/>
              <a:buChar char="•"/>
            </a:pPr>
            <a:r>
              <a:rPr lang="en-US" dirty="0"/>
              <a:t>Hourglass effect reduces the luminosity 25% down.</a:t>
            </a:r>
          </a:p>
        </p:txBody>
      </p:sp>
      <p:pic>
        <p:nvPicPr>
          <p:cNvPr id="7" name="Grafik 6">
            <a:extLst>
              <a:ext uri="{FF2B5EF4-FFF2-40B4-BE49-F238E27FC236}">
                <a16:creationId xmlns:a16="http://schemas.microsoft.com/office/drawing/2014/main" id="{55E4C142-DB4E-9B6A-B4BF-16D3EBC079A5}"/>
              </a:ext>
            </a:extLst>
          </p:cNvPr>
          <p:cNvPicPr>
            <a:picLocks noChangeAspect="1"/>
          </p:cNvPicPr>
          <p:nvPr/>
        </p:nvPicPr>
        <p:blipFill>
          <a:blip r:embed="rId3"/>
          <a:stretch>
            <a:fillRect/>
          </a:stretch>
        </p:blipFill>
        <p:spPr>
          <a:xfrm>
            <a:off x="6143616" y="4344942"/>
            <a:ext cx="1224136" cy="185113"/>
          </a:xfrm>
          <a:prstGeom prst="rect">
            <a:avLst/>
          </a:prstGeom>
        </p:spPr>
      </p:pic>
      <p:pic>
        <p:nvPicPr>
          <p:cNvPr id="8" name="Grafik 7">
            <a:extLst>
              <a:ext uri="{FF2B5EF4-FFF2-40B4-BE49-F238E27FC236}">
                <a16:creationId xmlns:a16="http://schemas.microsoft.com/office/drawing/2014/main" id="{E1B72CAC-A4A9-7C7D-A1BF-9132B489B238}"/>
              </a:ext>
            </a:extLst>
          </p:cNvPr>
          <p:cNvPicPr>
            <a:picLocks noChangeAspect="1"/>
          </p:cNvPicPr>
          <p:nvPr/>
        </p:nvPicPr>
        <p:blipFill>
          <a:blip r:embed="rId4"/>
          <a:stretch>
            <a:fillRect/>
          </a:stretch>
        </p:blipFill>
        <p:spPr>
          <a:xfrm>
            <a:off x="5148064" y="1730834"/>
            <a:ext cx="2516614" cy="563421"/>
          </a:xfrm>
          <a:prstGeom prst="rect">
            <a:avLst/>
          </a:prstGeom>
        </p:spPr>
      </p:pic>
      <p:sp>
        <p:nvSpPr>
          <p:cNvPr id="9" name="Textfeld 8">
            <a:extLst>
              <a:ext uri="{FF2B5EF4-FFF2-40B4-BE49-F238E27FC236}">
                <a16:creationId xmlns:a16="http://schemas.microsoft.com/office/drawing/2014/main" id="{70705E19-09D0-581E-F47F-74E78C4D0DBA}"/>
              </a:ext>
            </a:extLst>
          </p:cNvPr>
          <p:cNvSpPr txBox="1"/>
          <p:nvPr/>
        </p:nvSpPr>
        <p:spPr>
          <a:xfrm>
            <a:off x="174056" y="1273881"/>
            <a:ext cx="4427984" cy="1477328"/>
          </a:xfrm>
          <a:prstGeom prst="rect">
            <a:avLst/>
          </a:prstGeom>
          <a:noFill/>
        </p:spPr>
        <p:txBody>
          <a:bodyPr wrap="square" rtlCol="0">
            <a:spAutoFit/>
          </a:bodyPr>
          <a:lstStyle/>
          <a:p>
            <a:r>
              <a:rPr lang="en-US" dirty="0"/>
              <a:t>Challenging</a:t>
            </a:r>
          </a:p>
          <a:p>
            <a:pPr marL="285750" indent="-285750">
              <a:buFont typeface="Arial" panose="020B0604020202020204" pitchFamily="34" charset="0"/>
              <a:buChar char="•"/>
            </a:pPr>
            <a:r>
              <a:rPr lang="en-US" dirty="0"/>
              <a:t>1% energy spread</a:t>
            </a:r>
          </a:p>
          <a:p>
            <a:pPr marL="285750" indent="-285750">
              <a:buFont typeface="Arial" panose="020B0604020202020204" pitchFamily="34" charset="0"/>
              <a:buChar char="•"/>
            </a:pPr>
            <a:r>
              <a:rPr lang="en-US" dirty="0"/>
              <a:t>Large beam size </a:t>
            </a:r>
          </a:p>
          <a:p>
            <a:pPr marL="285750" indent="-285750">
              <a:buFont typeface="Arial" panose="020B0604020202020204" pitchFamily="34" charset="0"/>
              <a:buChar char="•"/>
            </a:pPr>
            <a:r>
              <a:rPr lang="en-US" dirty="0"/>
              <a:t>Magnets</a:t>
            </a:r>
            <a:br>
              <a:rPr lang="en-US" dirty="0"/>
            </a:br>
            <a:r>
              <a:rPr lang="en-US" dirty="0"/>
              <a:t>	 </a:t>
            </a:r>
          </a:p>
        </p:txBody>
      </p:sp>
      <p:pic>
        <p:nvPicPr>
          <p:cNvPr id="12" name="Figure_46.png" descr="Figure_46.png">
            <a:extLst>
              <a:ext uri="{FF2B5EF4-FFF2-40B4-BE49-F238E27FC236}">
                <a16:creationId xmlns:a16="http://schemas.microsoft.com/office/drawing/2014/main" id="{FAEFEDB0-3959-F8A2-C05D-86DFF640C238}"/>
              </a:ext>
            </a:extLst>
          </p:cNvPr>
          <p:cNvPicPr>
            <a:picLocks noChangeAspect="1"/>
          </p:cNvPicPr>
          <p:nvPr/>
        </p:nvPicPr>
        <p:blipFill>
          <a:blip r:embed="rId5"/>
          <a:stretch>
            <a:fillRect/>
          </a:stretch>
        </p:blipFill>
        <p:spPr>
          <a:xfrm>
            <a:off x="108284" y="2571750"/>
            <a:ext cx="3862584" cy="2207191"/>
          </a:xfrm>
          <a:prstGeom prst="rect">
            <a:avLst/>
          </a:prstGeom>
          <a:ln w="12700">
            <a:miter lim="400000"/>
          </a:ln>
        </p:spPr>
      </p:pic>
      <p:sp>
        <p:nvSpPr>
          <p:cNvPr id="13" name="Textfeld 12">
            <a:extLst>
              <a:ext uri="{FF2B5EF4-FFF2-40B4-BE49-F238E27FC236}">
                <a16:creationId xmlns:a16="http://schemas.microsoft.com/office/drawing/2014/main" id="{803EA36B-E15C-32A1-1953-92799F3A97A9}"/>
              </a:ext>
            </a:extLst>
          </p:cNvPr>
          <p:cNvSpPr txBox="1"/>
          <p:nvPr/>
        </p:nvSpPr>
        <p:spPr>
          <a:xfrm>
            <a:off x="323528" y="4752459"/>
            <a:ext cx="1611339" cy="276999"/>
          </a:xfrm>
          <a:prstGeom prst="rect">
            <a:avLst/>
          </a:prstGeom>
          <a:noFill/>
        </p:spPr>
        <p:txBody>
          <a:bodyPr wrap="none" rtlCol="0">
            <a:spAutoFit/>
          </a:bodyPr>
          <a:lstStyle/>
          <a:p>
            <a:r>
              <a:rPr lang="en-US" sz="1200" dirty="0"/>
              <a:t>K. </a:t>
            </a:r>
            <a:r>
              <a:rPr lang="en-US" sz="1200" dirty="0" err="1"/>
              <a:t>Skoufaris</a:t>
            </a:r>
            <a:r>
              <a:rPr lang="en-US" sz="1200" dirty="0"/>
              <a:t>, C. Carli</a:t>
            </a:r>
          </a:p>
        </p:txBody>
      </p:sp>
      <p:pic>
        <p:nvPicPr>
          <p:cNvPr id="14" name="Grafik 13">
            <a:extLst>
              <a:ext uri="{FF2B5EF4-FFF2-40B4-BE49-F238E27FC236}">
                <a16:creationId xmlns:a16="http://schemas.microsoft.com/office/drawing/2014/main" id="{52626D7F-9113-97C8-1FAE-9F00A28A8E5F}"/>
              </a:ext>
            </a:extLst>
          </p:cNvPr>
          <p:cNvPicPr>
            <a:picLocks noChangeAspect="1"/>
          </p:cNvPicPr>
          <p:nvPr/>
        </p:nvPicPr>
        <p:blipFill>
          <a:blip r:embed="rId6"/>
          <a:stretch>
            <a:fillRect/>
          </a:stretch>
        </p:blipFill>
        <p:spPr>
          <a:xfrm>
            <a:off x="8359367" y="91886"/>
            <a:ext cx="649953" cy="649953"/>
          </a:xfrm>
          <a:prstGeom prst="rect">
            <a:avLst/>
          </a:prstGeom>
        </p:spPr>
      </p:pic>
      <p:pic>
        <p:nvPicPr>
          <p:cNvPr id="15" name="Grafik 14">
            <a:extLst>
              <a:ext uri="{FF2B5EF4-FFF2-40B4-BE49-F238E27FC236}">
                <a16:creationId xmlns:a16="http://schemas.microsoft.com/office/drawing/2014/main" id="{71E8BDFB-414C-AD7E-828B-2FE15A0480D2}"/>
              </a:ext>
            </a:extLst>
          </p:cNvPr>
          <p:cNvPicPr>
            <a:picLocks noChangeAspect="1"/>
          </p:cNvPicPr>
          <p:nvPr/>
        </p:nvPicPr>
        <p:blipFill>
          <a:blip r:embed="rId7"/>
          <a:stretch>
            <a:fillRect/>
          </a:stretch>
        </p:blipFill>
        <p:spPr>
          <a:xfrm>
            <a:off x="1295400" y="604605"/>
            <a:ext cx="2632484" cy="669276"/>
          </a:xfrm>
          <a:prstGeom prst="rect">
            <a:avLst/>
          </a:prstGeom>
        </p:spPr>
      </p:pic>
      <p:sp>
        <p:nvSpPr>
          <p:cNvPr id="16" name="Rahmen 15">
            <a:extLst>
              <a:ext uri="{FF2B5EF4-FFF2-40B4-BE49-F238E27FC236}">
                <a16:creationId xmlns:a16="http://schemas.microsoft.com/office/drawing/2014/main" id="{56206F40-F1A6-1DF0-B296-A39B1B4C6D28}"/>
              </a:ext>
            </a:extLst>
          </p:cNvPr>
          <p:cNvSpPr/>
          <p:nvPr/>
        </p:nvSpPr>
        <p:spPr>
          <a:xfrm>
            <a:off x="3347864" y="987574"/>
            <a:ext cx="360040" cy="360040"/>
          </a:xfrm>
          <a:prstGeom prst="frame">
            <a:avLst>
              <a:gd name="adj1" fmla="val 139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993323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2C64557-3571-46FF-C62A-E28FBBF6449A}"/>
              </a:ext>
            </a:extLst>
          </p:cNvPr>
          <p:cNvSpPr>
            <a:spLocks noGrp="1"/>
          </p:cNvSpPr>
          <p:nvPr>
            <p:ph type="sldNum" sz="quarter" idx="4"/>
          </p:nvPr>
        </p:nvSpPr>
        <p:spPr/>
        <p:txBody>
          <a:bodyPr/>
          <a:lstStyle/>
          <a:p>
            <a:fld id="{974172A1-1CBF-0B40-9234-7D4D80EC19EA}" type="slidenum">
              <a:rPr lang="en-GB" smtClean="0"/>
              <a:pPr/>
              <a:t>34</a:t>
            </a:fld>
            <a:endParaRPr lang="en-GB" dirty="0"/>
          </a:p>
        </p:txBody>
      </p:sp>
      <p:sp>
        <p:nvSpPr>
          <p:cNvPr id="4" name="Titel 3">
            <a:extLst>
              <a:ext uri="{FF2B5EF4-FFF2-40B4-BE49-F238E27FC236}">
                <a16:creationId xmlns:a16="http://schemas.microsoft.com/office/drawing/2014/main" id="{2EB6EE1A-D8E6-0450-40BE-B6AAC693A25C}"/>
              </a:ext>
            </a:extLst>
          </p:cNvPr>
          <p:cNvSpPr>
            <a:spLocks noGrp="1"/>
          </p:cNvSpPr>
          <p:nvPr>
            <p:ph type="title"/>
          </p:nvPr>
        </p:nvSpPr>
        <p:spPr/>
        <p:txBody>
          <a:bodyPr/>
          <a:lstStyle/>
          <a:p>
            <a:r>
              <a:rPr lang="en-US" dirty="0"/>
              <a:t>Collider ring technologies</a:t>
            </a:r>
          </a:p>
        </p:txBody>
      </p:sp>
      <p:pic>
        <p:nvPicPr>
          <p:cNvPr id="6" name="Grafik 5">
            <a:extLst>
              <a:ext uri="{FF2B5EF4-FFF2-40B4-BE49-F238E27FC236}">
                <a16:creationId xmlns:a16="http://schemas.microsoft.com/office/drawing/2014/main" id="{8E40CA78-5BFE-2AE8-56B5-A9FCFD19612F}"/>
              </a:ext>
            </a:extLst>
          </p:cNvPr>
          <p:cNvPicPr>
            <a:picLocks noChangeAspect="1"/>
          </p:cNvPicPr>
          <p:nvPr/>
        </p:nvPicPr>
        <p:blipFill>
          <a:blip r:embed="rId2"/>
          <a:stretch>
            <a:fillRect/>
          </a:stretch>
        </p:blipFill>
        <p:spPr>
          <a:xfrm>
            <a:off x="15771" y="2738678"/>
            <a:ext cx="4912925" cy="2353352"/>
          </a:xfrm>
          <a:prstGeom prst="rect">
            <a:avLst/>
          </a:prstGeom>
        </p:spPr>
      </p:pic>
      <p:sp>
        <p:nvSpPr>
          <p:cNvPr id="15" name="Bogen 14">
            <a:extLst>
              <a:ext uri="{FF2B5EF4-FFF2-40B4-BE49-F238E27FC236}">
                <a16:creationId xmlns:a16="http://schemas.microsoft.com/office/drawing/2014/main" id="{042084BA-A999-9AA1-34B1-F6990837DFCD}"/>
              </a:ext>
            </a:extLst>
          </p:cNvPr>
          <p:cNvSpPr/>
          <p:nvPr/>
        </p:nvSpPr>
        <p:spPr>
          <a:xfrm>
            <a:off x="2758715" y="707971"/>
            <a:ext cx="991621" cy="1723740"/>
          </a:xfrm>
          <a:prstGeom prst="arc">
            <a:avLst>
              <a:gd name="adj1" fmla="val 16112190"/>
              <a:gd name="adj2" fmla="val 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7" name="Bogen 16">
            <a:extLst>
              <a:ext uri="{FF2B5EF4-FFF2-40B4-BE49-F238E27FC236}">
                <a16:creationId xmlns:a16="http://schemas.microsoft.com/office/drawing/2014/main" id="{739AB70F-5DDC-E37C-0B41-7E8B2954D81F}"/>
              </a:ext>
            </a:extLst>
          </p:cNvPr>
          <p:cNvSpPr/>
          <p:nvPr/>
        </p:nvSpPr>
        <p:spPr>
          <a:xfrm rot="5230743">
            <a:off x="3054898" y="1316390"/>
            <a:ext cx="914400" cy="470824"/>
          </a:xfrm>
          <a:prstGeom prst="arc">
            <a:avLst>
              <a:gd name="adj1" fmla="val 16200000"/>
              <a:gd name="adj2" fmla="val 34145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Rechteck 17">
            <a:extLst>
              <a:ext uri="{FF2B5EF4-FFF2-40B4-BE49-F238E27FC236}">
                <a16:creationId xmlns:a16="http://schemas.microsoft.com/office/drawing/2014/main" id="{E7694DE6-CDFA-4DB1-5586-51897B4EF700}"/>
              </a:ext>
            </a:extLst>
          </p:cNvPr>
          <p:cNvSpPr/>
          <p:nvPr/>
        </p:nvSpPr>
        <p:spPr>
          <a:xfrm>
            <a:off x="3285490" y="1106027"/>
            <a:ext cx="187249" cy="1623763"/>
          </a:xfrm>
          <a:prstGeom prst="rect">
            <a:avLst/>
          </a:prstGeom>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hteck 18">
            <a:extLst>
              <a:ext uri="{FF2B5EF4-FFF2-40B4-BE49-F238E27FC236}">
                <a16:creationId xmlns:a16="http://schemas.microsoft.com/office/drawing/2014/main" id="{FD28E2D3-427D-2012-8534-0B1BDDAA88A5}"/>
              </a:ext>
            </a:extLst>
          </p:cNvPr>
          <p:cNvSpPr/>
          <p:nvPr/>
        </p:nvSpPr>
        <p:spPr>
          <a:xfrm>
            <a:off x="3999514" y="1099245"/>
            <a:ext cx="187249" cy="1623763"/>
          </a:xfrm>
          <a:prstGeom prst="rect">
            <a:avLst/>
          </a:prstGeom>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Grafik 19">
            <a:extLst>
              <a:ext uri="{FF2B5EF4-FFF2-40B4-BE49-F238E27FC236}">
                <a16:creationId xmlns:a16="http://schemas.microsoft.com/office/drawing/2014/main" id="{99712172-C2FC-D1B2-479E-512D14C167A1}"/>
              </a:ext>
            </a:extLst>
          </p:cNvPr>
          <p:cNvPicPr>
            <a:picLocks noChangeAspect="1"/>
          </p:cNvPicPr>
          <p:nvPr/>
        </p:nvPicPr>
        <p:blipFill>
          <a:blip r:embed="rId3"/>
          <a:stretch>
            <a:fillRect/>
          </a:stretch>
        </p:blipFill>
        <p:spPr>
          <a:xfrm>
            <a:off x="3071645" y="607002"/>
            <a:ext cx="138630" cy="173288"/>
          </a:xfrm>
          <a:prstGeom prst="rect">
            <a:avLst/>
          </a:prstGeom>
        </p:spPr>
      </p:pic>
      <p:pic>
        <p:nvPicPr>
          <p:cNvPr id="21" name="Grafik 20">
            <a:extLst>
              <a:ext uri="{FF2B5EF4-FFF2-40B4-BE49-F238E27FC236}">
                <a16:creationId xmlns:a16="http://schemas.microsoft.com/office/drawing/2014/main" id="{86B06687-6B26-0503-D754-B702A5BEBF1C}"/>
              </a:ext>
            </a:extLst>
          </p:cNvPr>
          <p:cNvPicPr>
            <a:picLocks noChangeAspect="1"/>
          </p:cNvPicPr>
          <p:nvPr/>
        </p:nvPicPr>
        <p:blipFill>
          <a:blip r:embed="rId4"/>
          <a:stretch>
            <a:fillRect/>
          </a:stretch>
        </p:blipFill>
        <p:spPr>
          <a:xfrm>
            <a:off x="4505859" y="2334877"/>
            <a:ext cx="124767" cy="117836"/>
          </a:xfrm>
          <a:prstGeom prst="rect">
            <a:avLst/>
          </a:prstGeom>
        </p:spPr>
      </p:pic>
      <p:pic>
        <p:nvPicPr>
          <p:cNvPr id="22" name="Grafik 21">
            <a:extLst>
              <a:ext uri="{FF2B5EF4-FFF2-40B4-BE49-F238E27FC236}">
                <a16:creationId xmlns:a16="http://schemas.microsoft.com/office/drawing/2014/main" id="{26FA8CE3-7C54-DB05-3AF3-1ADABC1F16E4}"/>
              </a:ext>
            </a:extLst>
          </p:cNvPr>
          <p:cNvPicPr>
            <a:picLocks noChangeAspect="1"/>
          </p:cNvPicPr>
          <p:nvPr/>
        </p:nvPicPr>
        <p:blipFill>
          <a:blip r:embed="rId5"/>
          <a:stretch>
            <a:fillRect/>
          </a:stretch>
        </p:blipFill>
        <p:spPr>
          <a:xfrm>
            <a:off x="3554470" y="1724111"/>
            <a:ext cx="103973" cy="117836"/>
          </a:xfrm>
          <a:prstGeom prst="rect">
            <a:avLst/>
          </a:prstGeom>
        </p:spPr>
      </p:pic>
      <p:pic>
        <p:nvPicPr>
          <p:cNvPr id="23" name="Grafik 22" descr="Stern mit einfarbiger Füllung">
            <a:extLst>
              <a:ext uri="{FF2B5EF4-FFF2-40B4-BE49-F238E27FC236}">
                <a16:creationId xmlns:a16="http://schemas.microsoft.com/office/drawing/2014/main" id="{7B484FCF-E45C-1F72-5609-5DCDFC851B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239059">
            <a:off x="3238419" y="1841565"/>
            <a:ext cx="323610" cy="323610"/>
          </a:xfrm>
          <a:prstGeom prst="rect">
            <a:avLst/>
          </a:prstGeom>
        </p:spPr>
      </p:pic>
      <p:cxnSp>
        <p:nvCxnSpPr>
          <p:cNvPr id="24" name="Gerade Verbindung mit Pfeil 23">
            <a:extLst>
              <a:ext uri="{FF2B5EF4-FFF2-40B4-BE49-F238E27FC236}">
                <a16:creationId xmlns:a16="http://schemas.microsoft.com/office/drawing/2014/main" id="{4B71B194-8345-822D-8420-4AD341EEF77A}"/>
              </a:ext>
            </a:extLst>
          </p:cNvPr>
          <p:cNvCxnSpPr>
            <a:cxnSpLocks/>
          </p:cNvCxnSpPr>
          <p:nvPr/>
        </p:nvCxnSpPr>
        <p:spPr>
          <a:xfrm>
            <a:off x="3725565" y="1698226"/>
            <a:ext cx="263387" cy="87251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5" name="Gerade Verbindung mit Pfeil 24">
            <a:extLst>
              <a:ext uri="{FF2B5EF4-FFF2-40B4-BE49-F238E27FC236}">
                <a16:creationId xmlns:a16="http://schemas.microsoft.com/office/drawing/2014/main" id="{FE6AB837-0369-A0E9-418F-FAA2320B4EE1}"/>
              </a:ext>
            </a:extLst>
          </p:cNvPr>
          <p:cNvCxnSpPr>
            <a:cxnSpLocks/>
          </p:cNvCxnSpPr>
          <p:nvPr/>
        </p:nvCxnSpPr>
        <p:spPr>
          <a:xfrm flipH="1">
            <a:off x="3586393" y="1850562"/>
            <a:ext cx="124962" cy="95674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6" name="Gerade Verbindung mit Pfeil 25">
            <a:extLst>
              <a:ext uri="{FF2B5EF4-FFF2-40B4-BE49-F238E27FC236}">
                <a16:creationId xmlns:a16="http://schemas.microsoft.com/office/drawing/2014/main" id="{9411807E-FFAE-9DA2-4C6C-D4A7D81BE1B5}"/>
              </a:ext>
            </a:extLst>
          </p:cNvPr>
          <p:cNvCxnSpPr>
            <a:cxnSpLocks/>
          </p:cNvCxnSpPr>
          <p:nvPr/>
        </p:nvCxnSpPr>
        <p:spPr>
          <a:xfrm flipH="1">
            <a:off x="3420246" y="1961505"/>
            <a:ext cx="208798" cy="41188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pic>
        <p:nvPicPr>
          <p:cNvPr id="27" name="Grafik 26" descr="Stern mit einfarbiger Füllung">
            <a:extLst>
              <a:ext uri="{FF2B5EF4-FFF2-40B4-BE49-F238E27FC236}">
                <a16:creationId xmlns:a16="http://schemas.microsoft.com/office/drawing/2014/main" id="{5CE04BD4-6959-D92A-8ED0-15247ADC73B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239059">
            <a:off x="3905238" y="2443677"/>
            <a:ext cx="323610" cy="323610"/>
          </a:xfrm>
          <a:prstGeom prst="rect">
            <a:avLst/>
          </a:prstGeom>
        </p:spPr>
      </p:pic>
      <p:pic>
        <p:nvPicPr>
          <p:cNvPr id="28" name="Grafik 27" descr="Stern mit einfarbiger Füllung">
            <a:extLst>
              <a:ext uri="{FF2B5EF4-FFF2-40B4-BE49-F238E27FC236}">
                <a16:creationId xmlns:a16="http://schemas.microsoft.com/office/drawing/2014/main" id="{D5D4101B-D422-6176-0F49-9D579E9870D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239059">
            <a:off x="3177370" y="2296934"/>
            <a:ext cx="323610" cy="323610"/>
          </a:xfrm>
          <a:prstGeom prst="rect">
            <a:avLst/>
          </a:prstGeom>
        </p:spPr>
      </p:pic>
      <p:sp>
        <p:nvSpPr>
          <p:cNvPr id="31" name="Textfeld 30">
            <a:extLst>
              <a:ext uri="{FF2B5EF4-FFF2-40B4-BE49-F238E27FC236}">
                <a16:creationId xmlns:a16="http://schemas.microsoft.com/office/drawing/2014/main" id="{62245E24-3975-8B35-3CA0-AF74B23B34D6}"/>
              </a:ext>
            </a:extLst>
          </p:cNvPr>
          <p:cNvSpPr txBox="1"/>
          <p:nvPr/>
        </p:nvSpPr>
        <p:spPr>
          <a:xfrm>
            <a:off x="-23643" y="4902428"/>
            <a:ext cx="1673856" cy="261610"/>
          </a:xfrm>
          <a:prstGeom prst="rect">
            <a:avLst/>
          </a:prstGeom>
          <a:noFill/>
        </p:spPr>
        <p:txBody>
          <a:bodyPr wrap="none" rtlCol="0">
            <a:spAutoFit/>
          </a:bodyPr>
          <a:lstStyle/>
          <a:p>
            <a:r>
              <a:rPr lang="en-US" sz="1100" dirty="0"/>
              <a:t>D. </a:t>
            </a:r>
            <a:r>
              <a:rPr lang="en-US" sz="1100" dirty="0" err="1"/>
              <a:t>Calzolari</a:t>
            </a:r>
            <a:r>
              <a:rPr lang="en-US" sz="1100" dirty="0"/>
              <a:t>, A. Lechner</a:t>
            </a:r>
          </a:p>
        </p:txBody>
      </p:sp>
      <p:pic>
        <p:nvPicPr>
          <p:cNvPr id="35" name="Picture 24" descr="A picture containing text, screenshot, diagram, font&#10;&#10;Description automatically generated">
            <a:extLst>
              <a:ext uri="{FF2B5EF4-FFF2-40B4-BE49-F238E27FC236}">
                <a16:creationId xmlns:a16="http://schemas.microsoft.com/office/drawing/2014/main" id="{BFA01A09-37F2-7E7A-84BF-1D6A61AEDCF1}"/>
              </a:ext>
            </a:extLst>
          </p:cNvPr>
          <p:cNvPicPr>
            <a:picLocks noChangeAspect="1"/>
          </p:cNvPicPr>
          <p:nvPr/>
        </p:nvPicPr>
        <p:blipFill rotWithShape="1">
          <a:blip r:embed="rId8"/>
          <a:srcRect l="10069" r="20000"/>
          <a:stretch/>
        </p:blipFill>
        <p:spPr>
          <a:xfrm>
            <a:off x="6099837" y="916703"/>
            <a:ext cx="2723855" cy="2596707"/>
          </a:xfrm>
          <a:prstGeom prst="rect">
            <a:avLst/>
          </a:prstGeom>
        </p:spPr>
      </p:pic>
      <p:sp>
        <p:nvSpPr>
          <p:cNvPr id="36" name="Rectangle 26">
            <a:extLst>
              <a:ext uri="{FF2B5EF4-FFF2-40B4-BE49-F238E27FC236}">
                <a16:creationId xmlns:a16="http://schemas.microsoft.com/office/drawing/2014/main" id="{1098E3E5-D6BF-543D-96DB-3E3245BE23B3}"/>
              </a:ext>
            </a:extLst>
          </p:cNvPr>
          <p:cNvSpPr/>
          <p:nvPr/>
        </p:nvSpPr>
        <p:spPr bwMode="auto">
          <a:xfrm>
            <a:off x="5319762" y="2442273"/>
            <a:ext cx="856357" cy="256927"/>
          </a:xfrm>
          <a:prstGeom prst="rect">
            <a:avLst/>
          </a:prstGeom>
          <a:solidFill>
            <a:schemeClr val="accent1">
              <a:lumMod val="20000"/>
              <a:lumOff val="8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00499" tIns="50250" rIns="100499" bIns="50250" rtlCol="0" anchor="ctr"/>
          <a:lstStyle/>
          <a:p>
            <a:pPr algn="ctr"/>
            <a:r>
              <a:rPr lang="en-US" sz="1200" dirty="0">
                <a:solidFill>
                  <a:schemeClr val="tx1"/>
                </a:solidFill>
                <a:latin typeface="Calibri"/>
                <a:cs typeface="Calibri"/>
              </a:rPr>
              <a:t>Shielding</a:t>
            </a:r>
          </a:p>
        </p:txBody>
      </p:sp>
      <p:sp>
        <p:nvSpPr>
          <p:cNvPr id="37" name="Rectangle 28">
            <a:extLst>
              <a:ext uri="{FF2B5EF4-FFF2-40B4-BE49-F238E27FC236}">
                <a16:creationId xmlns:a16="http://schemas.microsoft.com/office/drawing/2014/main" id="{0AA897A0-DBE8-5D9A-F76F-2362AFC4B607}"/>
              </a:ext>
            </a:extLst>
          </p:cNvPr>
          <p:cNvSpPr/>
          <p:nvPr/>
        </p:nvSpPr>
        <p:spPr bwMode="auto">
          <a:xfrm>
            <a:off x="5772741" y="970781"/>
            <a:ext cx="856357" cy="256927"/>
          </a:xfrm>
          <a:prstGeom prst="rect">
            <a:avLst/>
          </a:prstGeom>
          <a:solidFill>
            <a:schemeClr val="accent1">
              <a:lumMod val="20000"/>
              <a:lumOff val="8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00499" tIns="50250" rIns="100499" bIns="50250" rtlCol="0" anchor="ctr"/>
          <a:lstStyle/>
          <a:p>
            <a:pPr algn="ctr"/>
            <a:r>
              <a:rPr lang="en-US" sz="1200" dirty="0">
                <a:solidFill>
                  <a:schemeClr val="tx1"/>
                </a:solidFill>
                <a:latin typeface="Calibri"/>
                <a:cs typeface="Calibri"/>
              </a:rPr>
              <a:t>Coil</a:t>
            </a:r>
          </a:p>
        </p:txBody>
      </p:sp>
      <p:cxnSp>
        <p:nvCxnSpPr>
          <p:cNvPr id="38" name="Straight Arrow Connector 25">
            <a:extLst>
              <a:ext uri="{FF2B5EF4-FFF2-40B4-BE49-F238E27FC236}">
                <a16:creationId xmlns:a16="http://schemas.microsoft.com/office/drawing/2014/main" id="{3340E0BB-C391-46E3-013E-31D4ABA673CB}"/>
              </a:ext>
            </a:extLst>
          </p:cNvPr>
          <p:cNvCxnSpPr>
            <a:cxnSpLocks/>
          </p:cNvCxnSpPr>
          <p:nvPr/>
        </p:nvCxnSpPr>
        <p:spPr bwMode="auto">
          <a:xfrm>
            <a:off x="6400611" y="1171584"/>
            <a:ext cx="458250" cy="6929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25">
            <a:extLst>
              <a:ext uri="{FF2B5EF4-FFF2-40B4-BE49-F238E27FC236}">
                <a16:creationId xmlns:a16="http://schemas.microsoft.com/office/drawing/2014/main" id="{F4471D2A-EA96-9C0D-EF08-AA488368B9F0}"/>
              </a:ext>
            </a:extLst>
          </p:cNvPr>
          <p:cNvCxnSpPr>
            <a:cxnSpLocks/>
          </p:cNvCxnSpPr>
          <p:nvPr/>
        </p:nvCxnSpPr>
        <p:spPr bwMode="auto">
          <a:xfrm>
            <a:off x="6010648" y="2529067"/>
            <a:ext cx="811558" cy="1332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Textfeld 43">
            <a:extLst>
              <a:ext uri="{FF2B5EF4-FFF2-40B4-BE49-F238E27FC236}">
                <a16:creationId xmlns:a16="http://schemas.microsoft.com/office/drawing/2014/main" id="{4FBF7A22-A4D5-BCB1-E525-880C56062AF8}"/>
              </a:ext>
            </a:extLst>
          </p:cNvPr>
          <p:cNvSpPr txBox="1"/>
          <p:nvPr/>
        </p:nvSpPr>
        <p:spPr>
          <a:xfrm>
            <a:off x="499769" y="1106471"/>
            <a:ext cx="2704079" cy="2031325"/>
          </a:xfrm>
          <a:prstGeom prst="rect">
            <a:avLst/>
          </a:prstGeom>
          <a:noFill/>
        </p:spPr>
        <p:txBody>
          <a:bodyPr wrap="square" rtlCol="0">
            <a:spAutoFit/>
          </a:bodyPr>
          <a:lstStyle/>
          <a:p>
            <a:pPr marL="285750" indent="-285750">
              <a:buFont typeface="Arial" panose="020B0604020202020204" pitchFamily="34" charset="0"/>
              <a:buChar char="•"/>
            </a:pPr>
            <a:r>
              <a:rPr lang="en-US" dirty="0"/>
              <a:t>Power loss appears due to muon decay</a:t>
            </a:r>
          </a:p>
          <a:p>
            <a:pPr marL="285750" indent="-285750">
              <a:buFont typeface="Arial" panose="020B0604020202020204" pitchFamily="34" charset="0"/>
              <a:buChar char="•"/>
            </a:pPr>
            <a:r>
              <a:rPr lang="en-US" dirty="0"/>
              <a:t>Electron causes synch. radiation</a:t>
            </a:r>
          </a:p>
          <a:p>
            <a:pPr marL="285750" indent="-285750">
              <a:buFont typeface="Arial" panose="020B0604020202020204" pitchFamily="34" charset="0"/>
              <a:buChar char="•"/>
            </a:pPr>
            <a:r>
              <a:rPr lang="en-US" dirty="0"/>
              <a:t>Magnets have to be shielded  </a:t>
            </a:r>
          </a:p>
          <a:p>
            <a:pPr marL="285750" indent="-285750">
              <a:buFont typeface="Arial" panose="020B0604020202020204" pitchFamily="34" charset="0"/>
              <a:buChar char="•"/>
            </a:pPr>
            <a:endParaRPr lang="en-US" dirty="0"/>
          </a:p>
        </p:txBody>
      </p:sp>
      <p:cxnSp>
        <p:nvCxnSpPr>
          <p:cNvPr id="45" name="Gerade Verbindung 44">
            <a:extLst>
              <a:ext uri="{FF2B5EF4-FFF2-40B4-BE49-F238E27FC236}">
                <a16:creationId xmlns:a16="http://schemas.microsoft.com/office/drawing/2014/main" id="{3C2A44E8-5DA2-5350-DCD2-A3A47B6878E9}"/>
              </a:ext>
            </a:extLst>
          </p:cNvPr>
          <p:cNvCxnSpPr>
            <a:cxnSpLocks/>
            <a:stCxn id="17" idx="0"/>
          </p:cNvCxnSpPr>
          <p:nvPr/>
        </p:nvCxnSpPr>
        <p:spPr>
          <a:xfrm>
            <a:off x="3747225" y="1540216"/>
            <a:ext cx="725480" cy="824701"/>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9" name="Gerade Verbindung 48">
            <a:extLst>
              <a:ext uri="{FF2B5EF4-FFF2-40B4-BE49-F238E27FC236}">
                <a16:creationId xmlns:a16="http://schemas.microsoft.com/office/drawing/2014/main" id="{96A94B40-F53B-4F25-DE0F-BB795D5C11F8}"/>
              </a:ext>
            </a:extLst>
          </p:cNvPr>
          <p:cNvCxnSpPr>
            <a:cxnSpLocks/>
          </p:cNvCxnSpPr>
          <p:nvPr/>
        </p:nvCxnSpPr>
        <p:spPr>
          <a:xfrm>
            <a:off x="3763800" y="1579455"/>
            <a:ext cx="607822" cy="1130345"/>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50" name="Grafik 49">
            <a:extLst>
              <a:ext uri="{FF2B5EF4-FFF2-40B4-BE49-F238E27FC236}">
                <a16:creationId xmlns:a16="http://schemas.microsoft.com/office/drawing/2014/main" id="{2FCB23C3-1526-4093-6188-5BA56E5A3396}"/>
              </a:ext>
            </a:extLst>
          </p:cNvPr>
          <p:cNvPicPr>
            <a:picLocks noChangeAspect="1"/>
          </p:cNvPicPr>
          <p:nvPr/>
        </p:nvPicPr>
        <p:blipFill>
          <a:blip r:embed="rId4"/>
          <a:stretch>
            <a:fillRect/>
          </a:stretch>
        </p:blipFill>
        <p:spPr>
          <a:xfrm>
            <a:off x="4382472" y="2662312"/>
            <a:ext cx="124767" cy="117836"/>
          </a:xfrm>
          <a:prstGeom prst="rect">
            <a:avLst/>
          </a:prstGeom>
        </p:spPr>
      </p:pic>
      <p:pic>
        <p:nvPicPr>
          <p:cNvPr id="54" name="Picture 15" descr="a-Feynman-diagram-for-the-decay-of-a-positive-muon-b-Helicity-diagram-of-positive.png">
            <a:extLst>
              <a:ext uri="{FF2B5EF4-FFF2-40B4-BE49-F238E27FC236}">
                <a16:creationId xmlns:a16="http://schemas.microsoft.com/office/drawing/2014/main" id="{E8DDDD29-8955-1067-F5CE-EBB85EB967F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71579" y="3529449"/>
            <a:ext cx="1456516" cy="1341709"/>
          </a:xfrm>
          <a:prstGeom prst="rect">
            <a:avLst/>
          </a:prstGeom>
        </p:spPr>
      </p:pic>
      <p:pic>
        <p:nvPicPr>
          <p:cNvPr id="55" name="Grafik 54">
            <a:extLst>
              <a:ext uri="{FF2B5EF4-FFF2-40B4-BE49-F238E27FC236}">
                <a16:creationId xmlns:a16="http://schemas.microsoft.com/office/drawing/2014/main" id="{42D9704F-B4E8-4664-49AE-1C500049E44E}"/>
              </a:ext>
            </a:extLst>
          </p:cNvPr>
          <p:cNvPicPr>
            <a:picLocks noChangeAspect="1"/>
          </p:cNvPicPr>
          <p:nvPr/>
        </p:nvPicPr>
        <p:blipFill>
          <a:blip r:embed="rId10"/>
          <a:stretch>
            <a:fillRect/>
          </a:stretch>
        </p:blipFill>
        <p:spPr>
          <a:xfrm>
            <a:off x="8359367" y="91886"/>
            <a:ext cx="649953" cy="649953"/>
          </a:xfrm>
          <a:prstGeom prst="rect">
            <a:avLst/>
          </a:prstGeom>
        </p:spPr>
      </p:pic>
      <p:sp>
        <p:nvSpPr>
          <p:cNvPr id="56" name="Textfeld 55">
            <a:extLst>
              <a:ext uri="{FF2B5EF4-FFF2-40B4-BE49-F238E27FC236}">
                <a16:creationId xmlns:a16="http://schemas.microsoft.com/office/drawing/2014/main" id="{9AEBBD45-D279-4942-2CA2-31CA881BD4BC}"/>
              </a:ext>
            </a:extLst>
          </p:cNvPr>
          <p:cNvSpPr txBox="1"/>
          <p:nvPr/>
        </p:nvSpPr>
        <p:spPr>
          <a:xfrm>
            <a:off x="6461559" y="707971"/>
            <a:ext cx="1396151" cy="553998"/>
          </a:xfrm>
          <a:prstGeom prst="rect">
            <a:avLst/>
          </a:prstGeom>
          <a:noFill/>
        </p:spPr>
        <p:txBody>
          <a:bodyPr wrap="none" rtlCol="0">
            <a:spAutoFit/>
          </a:bodyPr>
          <a:lstStyle/>
          <a:p>
            <a:r>
              <a:rPr lang="de-AT" sz="1200" dirty="0">
                <a:effectLst/>
                <a:latin typeface="Calibri" panose="020F0502020204030204" pitchFamily="34" charset="0"/>
              </a:rPr>
              <a:t>P. T. </a:t>
            </a:r>
            <a:r>
              <a:rPr lang="de-AT" sz="1200" dirty="0" err="1">
                <a:effectLst/>
                <a:latin typeface="Calibri" panose="020F0502020204030204" pitchFamily="34" charset="0"/>
              </a:rPr>
              <a:t>Coujnho</a:t>
            </a:r>
            <a:r>
              <a:rPr lang="de-AT" sz="1200" dirty="0">
                <a:effectLst/>
                <a:latin typeface="Calibri" panose="020F0502020204030204" pitchFamily="34" charset="0"/>
              </a:rPr>
              <a:t> et al. </a:t>
            </a:r>
            <a:endParaRPr lang="de-AT" sz="1200" dirty="0"/>
          </a:p>
          <a:p>
            <a:endParaRPr lang="en-US" dirty="0"/>
          </a:p>
        </p:txBody>
      </p:sp>
    </p:spTree>
    <p:extLst>
      <p:ext uri="{BB962C8B-B14F-4D97-AF65-F5344CB8AC3E}">
        <p14:creationId xmlns:p14="http://schemas.microsoft.com/office/powerpoint/2010/main" val="6819727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F4394F0-0F01-CA23-D7C5-2D3091A80758}"/>
              </a:ext>
            </a:extLst>
          </p:cNvPr>
          <p:cNvSpPr>
            <a:spLocks noGrp="1"/>
          </p:cNvSpPr>
          <p:nvPr>
            <p:ph type="sldNum" sz="quarter" idx="4"/>
          </p:nvPr>
        </p:nvSpPr>
        <p:spPr>
          <a:xfrm>
            <a:off x="8325595" y="4794771"/>
            <a:ext cx="457200" cy="273844"/>
          </a:xfrm>
        </p:spPr>
        <p:txBody>
          <a:bodyPr/>
          <a:lstStyle/>
          <a:p>
            <a:fld id="{974172A1-1CBF-0B40-9234-7D4D80EC19EA}" type="slidenum">
              <a:rPr lang="en-GB" smtClean="0"/>
              <a:pPr/>
              <a:t>35</a:t>
            </a:fld>
            <a:endParaRPr lang="en-GB" dirty="0"/>
          </a:p>
        </p:txBody>
      </p:sp>
      <p:sp>
        <p:nvSpPr>
          <p:cNvPr id="4" name="Titel 3">
            <a:extLst>
              <a:ext uri="{FF2B5EF4-FFF2-40B4-BE49-F238E27FC236}">
                <a16:creationId xmlns:a16="http://schemas.microsoft.com/office/drawing/2014/main" id="{D0F042A2-171C-9BC5-D74F-C38B74770C62}"/>
              </a:ext>
            </a:extLst>
          </p:cNvPr>
          <p:cNvSpPr>
            <a:spLocks noGrp="1"/>
          </p:cNvSpPr>
          <p:nvPr>
            <p:ph type="title"/>
          </p:nvPr>
        </p:nvSpPr>
        <p:spPr/>
        <p:txBody>
          <a:bodyPr/>
          <a:lstStyle/>
          <a:p>
            <a:r>
              <a:rPr lang="en-US" dirty="0"/>
              <a:t>Muon decay &amp; neutrino flux</a:t>
            </a:r>
          </a:p>
        </p:txBody>
      </p:sp>
      <p:pic>
        <p:nvPicPr>
          <p:cNvPr id="5" name="Grafik 4">
            <a:extLst>
              <a:ext uri="{FF2B5EF4-FFF2-40B4-BE49-F238E27FC236}">
                <a16:creationId xmlns:a16="http://schemas.microsoft.com/office/drawing/2014/main" id="{2E70AD92-76B0-1B53-DF27-D833B0CDB9B0}"/>
              </a:ext>
            </a:extLst>
          </p:cNvPr>
          <p:cNvPicPr>
            <a:picLocks noChangeAspect="1"/>
          </p:cNvPicPr>
          <p:nvPr/>
        </p:nvPicPr>
        <p:blipFill>
          <a:blip r:embed="rId2"/>
          <a:stretch>
            <a:fillRect/>
          </a:stretch>
        </p:blipFill>
        <p:spPr>
          <a:xfrm>
            <a:off x="192290" y="1168233"/>
            <a:ext cx="3926057" cy="937855"/>
          </a:xfrm>
          <a:prstGeom prst="rect">
            <a:avLst/>
          </a:prstGeom>
        </p:spPr>
      </p:pic>
      <p:pic>
        <p:nvPicPr>
          <p:cNvPr id="6" name="Grafik 5">
            <a:extLst>
              <a:ext uri="{FF2B5EF4-FFF2-40B4-BE49-F238E27FC236}">
                <a16:creationId xmlns:a16="http://schemas.microsoft.com/office/drawing/2014/main" id="{6372DCFC-50E1-FD75-ECBD-40C986CDA8B7}"/>
              </a:ext>
            </a:extLst>
          </p:cNvPr>
          <p:cNvPicPr>
            <a:picLocks noChangeAspect="1"/>
          </p:cNvPicPr>
          <p:nvPr/>
        </p:nvPicPr>
        <p:blipFill>
          <a:blip r:embed="rId3"/>
          <a:stretch>
            <a:fillRect/>
          </a:stretch>
        </p:blipFill>
        <p:spPr>
          <a:xfrm>
            <a:off x="3823531" y="1833598"/>
            <a:ext cx="140555" cy="132746"/>
          </a:xfrm>
          <a:prstGeom prst="rect">
            <a:avLst/>
          </a:prstGeom>
        </p:spPr>
      </p:pic>
      <p:pic>
        <p:nvPicPr>
          <p:cNvPr id="7" name="Grafik 6">
            <a:extLst>
              <a:ext uri="{FF2B5EF4-FFF2-40B4-BE49-F238E27FC236}">
                <a16:creationId xmlns:a16="http://schemas.microsoft.com/office/drawing/2014/main" id="{746E4C7C-DE84-E15A-0862-E459381F2540}"/>
              </a:ext>
            </a:extLst>
          </p:cNvPr>
          <p:cNvPicPr>
            <a:picLocks noChangeAspect="1"/>
          </p:cNvPicPr>
          <p:nvPr/>
        </p:nvPicPr>
        <p:blipFill>
          <a:blip r:embed="rId4"/>
          <a:stretch>
            <a:fillRect/>
          </a:stretch>
        </p:blipFill>
        <p:spPr>
          <a:xfrm>
            <a:off x="1399348" y="1346912"/>
            <a:ext cx="540762" cy="486686"/>
          </a:xfrm>
          <a:prstGeom prst="rect">
            <a:avLst/>
          </a:prstGeom>
        </p:spPr>
      </p:pic>
      <p:pic>
        <p:nvPicPr>
          <p:cNvPr id="8" name="Grafik 7">
            <a:extLst>
              <a:ext uri="{FF2B5EF4-FFF2-40B4-BE49-F238E27FC236}">
                <a16:creationId xmlns:a16="http://schemas.microsoft.com/office/drawing/2014/main" id="{ED70F476-5825-B8B0-8A5D-FCEA26671276}"/>
              </a:ext>
            </a:extLst>
          </p:cNvPr>
          <p:cNvPicPr>
            <a:picLocks noChangeAspect="1"/>
          </p:cNvPicPr>
          <p:nvPr/>
        </p:nvPicPr>
        <p:blipFill>
          <a:blip r:embed="rId5"/>
          <a:stretch>
            <a:fillRect/>
          </a:stretch>
        </p:blipFill>
        <p:spPr>
          <a:xfrm>
            <a:off x="509420" y="1896124"/>
            <a:ext cx="330008" cy="243578"/>
          </a:xfrm>
          <a:prstGeom prst="rect">
            <a:avLst/>
          </a:prstGeom>
        </p:spPr>
      </p:pic>
      <p:pic>
        <p:nvPicPr>
          <p:cNvPr id="9" name="Grafik 8">
            <a:extLst>
              <a:ext uri="{FF2B5EF4-FFF2-40B4-BE49-F238E27FC236}">
                <a16:creationId xmlns:a16="http://schemas.microsoft.com/office/drawing/2014/main" id="{6BA74FF4-EF5B-DD43-A686-92CB065276DA}"/>
              </a:ext>
            </a:extLst>
          </p:cNvPr>
          <p:cNvPicPr>
            <a:picLocks noChangeAspect="1"/>
          </p:cNvPicPr>
          <p:nvPr/>
        </p:nvPicPr>
        <p:blipFill>
          <a:blip r:embed="rId6"/>
          <a:stretch>
            <a:fillRect/>
          </a:stretch>
        </p:blipFill>
        <p:spPr>
          <a:xfrm>
            <a:off x="3132503" y="1038238"/>
            <a:ext cx="324503" cy="308674"/>
          </a:xfrm>
          <a:prstGeom prst="rect">
            <a:avLst/>
          </a:prstGeom>
        </p:spPr>
      </p:pic>
      <p:sp>
        <p:nvSpPr>
          <p:cNvPr id="10" name="Nach rechts gekrümmter Pfeil 9">
            <a:extLst>
              <a:ext uri="{FF2B5EF4-FFF2-40B4-BE49-F238E27FC236}">
                <a16:creationId xmlns:a16="http://schemas.microsoft.com/office/drawing/2014/main" id="{046E8531-73B5-4E5D-7219-5184EA97ECB3}"/>
              </a:ext>
            </a:extLst>
          </p:cNvPr>
          <p:cNvSpPr/>
          <p:nvPr/>
        </p:nvSpPr>
        <p:spPr>
          <a:xfrm>
            <a:off x="109864" y="1243804"/>
            <a:ext cx="399556" cy="751882"/>
          </a:xfrm>
          <a:prstGeom prst="curvedRightArrow">
            <a:avLst/>
          </a:prstGeom>
          <a:solidFill>
            <a:schemeClr val="bg2">
              <a:lumMod val="1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1" name="Nach links gekrümmter Pfeil 10">
            <a:extLst>
              <a:ext uri="{FF2B5EF4-FFF2-40B4-BE49-F238E27FC236}">
                <a16:creationId xmlns:a16="http://schemas.microsoft.com/office/drawing/2014/main" id="{80BDD96B-E7E2-2CF7-AAB4-19806F2F9351}"/>
              </a:ext>
            </a:extLst>
          </p:cNvPr>
          <p:cNvSpPr/>
          <p:nvPr/>
        </p:nvSpPr>
        <p:spPr>
          <a:xfrm>
            <a:off x="3294755" y="1379518"/>
            <a:ext cx="162839" cy="405837"/>
          </a:xfrm>
          <a:prstGeom prst="curvedLeftArrow">
            <a:avLst/>
          </a:prstGeom>
          <a:solidFill>
            <a:schemeClr val="bg2">
              <a:lumMod val="10000"/>
            </a:schemeClr>
          </a:solidFill>
          <a:ln>
            <a:solidFill>
              <a:schemeClr val="accent1">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lumMod val="10000"/>
                </a:schemeClr>
              </a:solidFill>
            </a:endParaRPr>
          </a:p>
        </p:txBody>
      </p:sp>
      <p:pic>
        <p:nvPicPr>
          <p:cNvPr id="12" name="Grafik 11" descr="Start mit einfarbiger Füllung">
            <a:extLst>
              <a:ext uri="{FF2B5EF4-FFF2-40B4-BE49-F238E27FC236}">
                <a16:creationId xmlns:a16="http://schemas.microsoft.com/office/drawing/2014/main" id="{978A41B7-C004-27AE-F2E6-38C15BD5727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18347" y="1688787"/>
            <a:ext cx="394735" cy="394735"/>
          </a:xfrm>
          <a:prstGeom prst="rect">
            <a:avLst/>
          </a:prstGeom>
        </p:spPr>
      </p:pic>
      <p:pic>
        <p:nvPicPr>
          <p:cNvPr id="13" name="Grafik 12" descr="Radioaktiv mit einfarbiger Füllung">
            <a:extLst>
              <a:ext uri="{FF2B5EF4-FFF2-40B4-BE49-F238E27FC236}">
                <a16:creationId xmlns:a16="http://schemas.microsoft.com/office/drawing/2014/main" id="{EF02D808-FBFA-2D1E-B675-CC5CCC59544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74879" y="1482823"/>
            <a:ext cx="273844" cy="273844"/>
          </a:xfrm>
          <a:prstGeom prst="rect">
            <a:avLst/>
          </a:prstGeom>
        </p:spPr>
      </p:pic>
      <p:pic>
        <p:nvPicPr>
          <p:cNvPr id="15" name="Grafik 14" descr="Ein Bild, das Reihe, Diagramm, Mathematik enthält.&#10;&#10;Automatisch generierte Beschreibung">
            <a:extLst>
              <a:ext uri="{FF2B5EF4-FFF2-40B4-BE49-F238E27FC236}">
                <a16:creationId xmlns:a16="http://schemas.microsoft.com/office/drawing/2014/main" id="{806C2F6E-F467-48E5-979D-957CECACE75E}"/>
              </a:ext>
            </a:extLst>
          </p:cNvPr>
          <p:cNvPicPr>
            <a:picLocks noChangeAspect="1"/>
          </p:cNvPicPr>
          <p:nvPr/>
        </p:nvPicPr>
        <p:blipFill>
          <a:blip r:embed="rId11"/>
          <a:stretch>
            <a:fillRect/>
          </a:stretch>
        </p:blipFill>
        <p:spPr>
          <a:xfrm>
            <a:off x="123860" y="2146549"/>
            <a:ext cx="4609847" cy="929257"/>
          </a:xfrm>
          <a:prstGeom prst="rect">
            <a:avLst/>
          </a:prstGeom>
        </p:spPr>
      </p:pic>
      <p:sp>
        <p:nvSpPr>
          <p:cNvPr id="16" name="Textfeld 15">
            <a:extLst>
              <a:ext uri="{FF2B5EF4-FFF2-40B4-BE49-F238E27FC236}">
                <a16:creationId xmlns:a16="http://schemas.microsoft.com/office/drawing/2014/main" id="{96FC5715-6C7A-6673-1368-CF2BC1F900FC}"/>
              </a:ext>
            </a:extLst>
          </p:cNvPr>
          <p:cNvSpPr txBox="1"/>
          <p:nvPr/>
        </p:nvSpPr>
        <p:spPr>
          <a:xfrm>
            <a:off x="8722" y="3003798"/>
            <a:ext cx="8907247" cy="1754326"/>
          </a:xfrm>
          <a:prstGeom prst="rect">
            <a:avLst/>
          </a:prstGeom>
          <a:noFill/>
        </p:spPr>
        <p:txBody>
          <a:bodyPr wrap="none" rtlCol="0">
            <a:spAutoFit/>
          </a:bodyPr>
          <a:lstStyle/>
          <a:p>
            <a:pPr marL="285750" indent="-285750">
              <a:buFont typeface="Arial" panose="020B0604020202020204" pitchFamily="34" charset="0"/>
              <a:buChar char="•"/>
            </a:pPr>
            <a:r>
              <a:rPr lang="en-US" dirty="0"/>
              <a:t>Rare single events create secondary particle showers.</a:t>
            </a:r>
          </a:p>
          <a:p>
            <a:pPr marL="285750" indent="-285750">
              <a:buFont typeface="Arial" panose="020B0604020202020204" pitchFamily="34" charset="0"/>
              <a:buChar char="•"/>
            </a:pPr>
            <a:r>
              <a:rPr lang="en-US" dirty="0"/>
              <a:t>The effective dose in public has to be minimized to a negligible value (~10µSv/a).</a:t>
            </a:r>
          </a:p>
          <a:p>
            <a:pPr marL="285750" indent="-285750">
              <a:buFont typeface="Arial" panose="020B0604020202020204" pitchFamily="34" charset="0"/>
              <a:buChar char="•"/>
            </a:pPr>
            <a:r>
              <a:rPr lang="en-US" dirty="0"/>
              <a:t>Most intense neutrinos beam from straight sections (Injection, Extraction, IP areas).</a:t>
            </a:r>
          </a:p>
          <a:p>
            <a:pPr marL="285750" indent="-285750">
              <a:buFont typeface="Arial" panose="020B0604020202020204" pitchFamily="34" charset="0"/>
              <a:buChar char="•"/>
            </a:pPr>
            <a:r>
              <a:rPr lang="en-US" dirty="0"/>
              <a:t>Collider tunnel depth deeper than LHC (~280m).</a:t>
            </a:r>
          </a:p>
          <a:p>
            <a:pPr marL="285750" indent="-285750">
              <a:buFont typeface="Arial" panose="020B0604020202020204" pitchFamily="34" charset="0"/>
              <a:buChar char="•"/>
            </a:pPr>
            <a:r>
              <a:rPr lang="en-US" dirty="0"/>
              <a:t>Beam wobbling concept for neutrino rad. mitigations.</a:t>
            </a:r>
          </a:p>
          <a:p>
            <a:pPr marL="285750" indent="-285750">
              <a:buFont typeface="Arial" panose="020B0604020202020204" pitchFamily="34" charset="0"/>
              <a:buChar char="•"/>
            </a:pPr>
            <a:endParaRPr lang="en-US" dirty="0"/>
          </a:p>
        </p:txBody>
      </p:sp>
      <p:pic>
        <p:nvPicPr>
          <p:cNvPr id="17" name="Image 16">
            <a:extLst>
              <a:ext uri="{FF2B5EF4-FFF2-40B4-BE49-F238E27FC236}">
                <a16:creationId xmlns:a16="http://schemas.microsoft.com/office/drawing/2014/main" id="{E463FB78-5865-3495-8748-6350D12C06E9}"/>
              </a:ext>
            </a:extLst>
          </p:cNvPr>
          <p:cNvPicPr>
            <a:picLocks noChangeAspect="1"/>
          </p:cNvPicPr>
          <p:nvPr/>
        </p:nvPicPr>
        <p:blipFill>
          <a:blip r:embed="rId12"/>
          <a:stretch>
            <a:fillRect/>
          </a:stretch>
        </p:blipFill>
        <p:spPr>
          <a:xfrm>
            <a:off x="6132420" y="753653"/>
            <a:ext cx="2728451" cy="2394161"/>
          </a:xfrm>
          <a:prstGeom prst="rect">
            <a:avLst/>
          </a:prstGeom>
        </p:spPr>
      </p:pic>
      <p:sp>
        <p:nvSpPr>
          <p:cNvPr id="18" name="Textfeld 17">
            <a:extLst>
              <a:ext uri="{FF2B5EF4-FFF2-40B4-BE49-F238E27FC236}">
                <a16:creationId xmlns:a16="http://schemas.microsoft.com/office/drawing/2014/main" id="{48DD96E2-9267-B394-1117-40279BEB129B}"/>
              </a:ext>
            </a:extLst>
          </p:cNvPr>
          <p:cNvSpPr txBox="1"/>
          <p:nvPr/>
        </p:nvSpPr>
        <p:spPr>
          <a:xfrm>
            <a:off x="6132420" y="2778482"/>
            <a:ext cx="2159566" cy="369332"/>
          </a:xfrm>
          <a:prstGeom prst="rect">
            <a:avLst/>
          </a:prstGeom>
          <a:noFill/>
        </p:spPr>
        <p:txBody>
          <a:bodyPr wrap="none" rtlCol="0">
            <a:spAutoFit/>
          </a:bodyPr>
          <a:lstStyle/>
          <a:p>
            <a:r>
              <a:rPr lang="en-US" dirty="0"/>
              <a:t>Possible exit points</a:t>
            </a:r>
          </a:p>
        </p:txBody>
      </p:sp>
      <p:pic>
        <p:nvPicPr>
          <p:cNvPr id="20" name="Grafik 19">
            <a:extLst>
              <a:ext uri="{FF2B5EF4-FFF2-40B4-BE49-F238E27FC236}">
                <a16:creationId xmlns:a16="http://schemas.microsoft.com/office/drawing/2014/main" id="{7F5F3EE9-11C0-63AB-085D-45E6F73445F4}"/>
              </a:ext>
            </a:extLst>
          </p:cNvPr>
          <p:cNvPicPr>
            <a:picLocks noChangeAspect="1"/>
          </p:cNvPicPr>
          <p:nvPr/>
        </p:nvPicPr>
        <p:blipFill>
          <a:blip r:embed="rId13"/>
          <a:stretch>
            <a:fillRect/>
          </a:stretch>
        </p:blipFill>
        <p:spPr>
          <a:xfrm>
            <a:off x="6031490" y="3805663"/>
            <a:ext cx="1942150" cy="1088373"/>
          </a:xfrm>
          <a:prstGeom prst="rect">
            <a:avLst/>
          </a:prstGeom>
        </p:spPr>
      </p:pic>
      <p:pic>
        <p:nvPicPr>
          <p:cNvPr id="21" name="Grafik 20">
            <a:extLst>
              <a:ext uri="{FF2B5EF4-FFF2-40B4-BE49-F238E27FC236}">
                <a16:creationId xmlns:a16="http://schemas.microsoft.com/office/drawing/2014/main" id="{E529F9FF-5B56-A28B-CF02-C33615096E77}"/>
              </a:ext>
            </a:extLst>
          </p:cNvPr>
          <p:cNvPicPr>
            <a:picLocks noChangeAspect="1"/>
          </p:cNvPicPr>
          <p:nvPr/>
        </p:nvPicPr>
        <p:blipFill>
          <a:blip r:embed="rId3"/>
          <a:stretch>
            <a:fillRect/>
          </a:stretch>
        </p:blipFill>
        <p:spPr>
          <a:xfrm>
            <a:off x="6466958" y="3926230"/>
            <a:ext cx="127357" cy="120282"/>
          </a:xfrm>
          <a:prstGeom prst="rect">
            <a:avLst/>
          </a:prstGeom>
        </p:spPr>
      </p:pic>
      <p:sp>
        <p:nvSpPr>
          <p:cNvPr id="23" name="Nach links gekrümmter Pfeil 22">
            <a:extLst>
              <a:ext uri="{FF2B5EF4-FFF2-40B4-BE49-F238E27FC236}">
                <a16:creationId xmlns:a16="http://schemas.microsoft.com/office/drawing/2014/main" id="{7AB91C98-8A56-1E5D-7BB5-64AD6E5073C0}"/>
              </a:ext>
            </a:extLst>
          </p:cNvPr>
          <p:cNvSpPr/>
          <p:nvPr/>
        </p:nvSpPr>
        <p:spPr>
          <a:xfrm>
            <a:off x="7908943" y="4114511"/>
            <a:ext cx="240674" cy="645256"/>
          </a:xfrm>
          <a:prstGeom prst="curvedLeftArrow">
            <a:avLst/>
          </a:prstGeom>
          <a:solidFill>
            <a:schemeClr val="bg2">
              <a:lumMod val="10000"/>
            </a:schemeClr>
          </a:solidFill>
          <a:ln>
            <a:solidFill>
              <a:schemeClr val="accent1">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lumMod val="10000"/>
                </a:schemeClr>
              </a:solidFill>
            </a:endParaRPr>
          </a:p>
        </p:txBody>
      </p:sp>
      <p:sp>
        <p:nvSpPr>
          <p:cNvPr id="24" name="Nach rechts gekrümmter Pfeil 23">
            <a:extLst>
              <a:ext uri="{FF2B5EF4-FFF2-40B4-BE49-F238E27FC236}">
                <a16:creationId xmlns:a16="http://schemas.microsoft.com/office/drawing/2014/main" id="{A10FBB55-FAAB-3D17-327A-E73C945818B3}"/>
              </a:ext>
            </a:extLst>
          </p:cNvPr>
          <p:cNvSpPr/>
          <p:nvPr/>
        </p:nvSpPr>
        <p:spPr>
          <a:xfrm>
            <a:off x="5841488" y="4114510"/>
            <a:ext cx="359635" cy="713201"/>
          </a:xfrm>
          <a:prstGeom prst="curvedRightArrow">
            <a:avLst/>
          </a:prstGeom>
          <a:solidFill>
            <a:schemeClr val="bg2">
              <a:lumMod val="1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25" name="Grafik 24">
            <a:extLst>
              <a:ext uri="{FF2B5EF4-FFF2-40B4-BE49-F238E27FC236}">
                <a16:creationId xmlns:a16="http://schemas.microsoft.com/office/drawing/2014/main" id="{7F665177-78A6-A579-25F0-7F4E2CE26722}"/>
              </a:ext>
            </a:extLst>
          </p:cNvPr>
          <p:cNvPicPr>
            <a:picLocks noChangeAspect="1"/>
          </p:cNvPicPr>
          <p:nvPr/>
        </p:nvPicPr>
        <p:blipFill>
          <a:blip r:embed="rId5"/>
          <a:stretch>
            <a:fillRect/>
          </a:stretch>
        </p:blipFill>
        <p:spPr>
          <a:xfrm>
            <a:off x="6199402" y="4719054"/>
            <a:ext cx="244806" cy="180691"/>
          </a:xfrm>
          <a:prstGeom prst="rect">
            <a:avLst/>
          </a:prstGeom>
        </p:spPr>
      </p:pic>
      <p:pic>
        <p:nvPicPr>
          <p:cNvPr id="26" name="Grafik 25">
            <a:extLst>
              <a:ext uri="{FF2B5EF4-FFF2-40B4-BE49-F238E27FC236}">
                <a16:creationId xmlns:a16="http://schemas.microsoft.com/office/drawing/2014/main" id="{CBB5D506-0F02-A0E7-A6C2-DF204176349F}"/>
              </a:ext>
            </a:extLst>
          </p:cNvPr>
          <p:cNvPicPr>
            <a:picLocks noChangeAspect="1"/>
          </p:cNvPicPr>
          <p:nvPr/>
        </p:nvPicPr>
        <p:blipFill>
          <a:blip r:embed="rId6"/>
          <a:stretch>
            <a:fillRect/>
          </a:stretch>
        </p:blipFill>
        <p:spPr>
          <a:xfrm>
            <a:off x="7734143" y="3966138"/>
            <a:ext cx="235029" cy="223564"/>
          </a:xfrm>
          <a:prstGeom prst="rect">
            <a:avLst/>
          </a:prstGeom>
        </p:spPr>
      </p:pic>
      <p:sp>
        <p:nvSpPr>
          <p:cNvPr id="27" name="Textfeld 26">
            <a:extLst>
              <a:ext uri="{FF2B5EF4-FFF2-40B4-BE49-F238E27FC236}">
                <a16:creationId xmlns:a16="http://schemas.microsoft.com/office/drawing/2014/main" id="{30337343-DEAD-1826-0994-DF6B40D6E992}"/>
              </a:ext>
            </a:extLst>
          </p:cNvPr>
          <p:cNvSpPr txBox="1"/>
          <p:nvPr/>
        </p:nvSpPr>
        <p:spPr>
          <a:xfrm>
            <a:off x="4506237" y="4383275"/>
            <a:ext cx="1393419" cy="1200329"/>
          </a:xfrm>
          <a:prstGeom prst="rect">
            <a:avLst/>
          </a:prstGeom>
          <a:noFill/>
        </p:spPr>
        <p:txBody>
          <a:bodyPr wrap="square" rtlCol="0">
            <a:spAutoFit/>
          </a:bodyPr>
          <a:lstStyle/>
          <a:p>
            <a:r>
              <a:rPr lang="en-US" sz="1200" dirty="0"/>
              <a:t>C. Despond</a:t>
            </a:r>
          </a:p>
          <a:p>
            <a:r>
              <a:rPr lang="en-US" sz="1200" dirty="0"/>
              <a:t>Y. Robert</a:t>
            </a:r>
          </a:p>
          <a:p>
            <a:r>
              <a:rPr lang="de-AT" sz="1200" dirty="0"/>
              <a:t>C. </a:t>
            </a:r>
            <a:r>
              <a:rPr lang="de-AT" sz="1200" dirty="0" err="1"/>
              <a:t>Ahdida</a:t>
            </a:r>
            <a:endParaRPr lang="de-AT" sz="1200" dirty="0"/>
          </a:p>
          <a:p>
            <a:endParaRPr lang="en-US" dirty="0"/>
          </a:p>
          <a:p>
            <a:endParaRPr lang="en-US" dirty="0"/>
          </a:p>
        </p:txBody>
      </p:sp>
      <p:sp>
        <p:nvSpPr>
          <p:cNvPr id="28" name="Textfeld 27">
            <a:extLst>
              <a:ext uri="{FF2B5EF4-FFF2-40B4-BE49-F238E27FC236}">
                <a16:creationId xmlns:a16="http://schemas.microsoft.com/office/drawing/2014/main" id="{DDD58891-7AF7-8CDF-6F71-588B7F60BAB4}"/>
              </a:ext>
            </a:extLst>
          </p:cNvPr>
          <p:cNvSpPr txBox="1"/>
          <p:nvPr/>
        </p:nvSpPr>
        <p:spPr>
          <a:xfrm>
            <a:off x="33583" y="4614108"/>
            <a:ext cx="4243469" cy="738664"/>
          </a:xfrm>
          <a:prstGeom prst="rect">
            <a:avLst/>
          </a:prstGeom>
          <a:noFill/>
        </p:spPr>
        <p:txBody>
          <a:bodyPr wrap="none" rtlCol="0">
            <a:spAutoFit/>
          </a:bodyPr>
          <a:lstStyle/>
          <a:p>
            <a:r>
              <a:rPr lang="en-US" sz="1200" dirty="0">
                <a:hlinkClick r:id="rId14"/>
              </a:rPr>
              <a:t>https://indico.cern.ch/event/1325963/contributions/5837736/</a:t>
            </a:r>
            <a:endParaRPr lang="en-US" sz="1200" dirty="0"/>
          </a:p>
          <a:p>
            <a:r>
              <a:rPr lang="en-US" sz="1200" dirty="0">
                <a:hlinkClick r:id="rId15"/>
              </a:rPr>
              <a:t>https://indico.cern.ch/event/1325963/contributions/5837738/</a:t>
            </a:r>
            <a:endParaRPr lang="en-US" sz="1200" dirty="0"/>
          </a:p>
          <a:p>
            <a:endParaRPr lang="en-US" dirty="0"/>
          </a:p>
        </p:txBody>
      </p:sp>
      <p:pic>
        <p:nvPicPr>
          <p:cNvPr id="29" name="Grafik 28">
            <a:extLst>
              <a:ext uri="{FF2B5EF4-FFF2-40B4-BE49-F238E27FC236}">
                <a16:creationId xmlns:a16="http://schemas.microsoft.com/office/drawing/2014/main" id="{EC015174-7082-6C71-766F-EBF2B82716EE}"/>
              </a:ext>
            </a:extLst>
          </p:cNvPr>
          <p:cNvPicPr>
            <a:picLocks noChangeAspect="1"/>
          </p:cNvPicPr>
          <p:nvPr/>
        </p:nvPicPr>
        <p:blipFill>
          <a:blip r:embed="rId16"/>
          <a:stretch>
            <a:fillRect/>
          </a:stretch>
        </p:blipFill>
        <p:spPr>
          <a:xfrm>
            <a:off x="8359367" y="91886"/>
            <a:ext cx="649953" cy="649953"/>
          </a:xfrm>
          <a:prstGeom prst="rect">
            <a:avLst/>
          </a:prstGeom>
        </p:spPr>
      </p:pic>
    </p:spTree>
    <p:extLst>
      <p:ext uri="{BB962C8B-B14F-4D97-AF65-F5344CB8AC3E}">
        <p14:creationId xmlns:p14="http://schemas.microsoft.com/office/powerpoint/2010/main" val="22995981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14"/>
          <p:cNvPicPr/>
          <p:nvPr/>
        </p:nvPicPr>
        <p:blipFill>
          <a:blip r:embed="rId3"/>
          <a:stretch/>
        </p:blipFill>
        <p:spPr>
          <a:xfrm>
            <a:off x="0" y="1126440"/>
            <a:ext cx="9143640" cy="3771000"/>
          </a:xfrm>
          <a:prstGeom prst="rect">
            <a:avLst/>
          </a:prstGeom>
          <a:ln w="0">
            <a:noFill/>
          </a:ln>
        </p:spPr>
      </p:pic>
      <p:sp>
        <p:nvSpPr>
          <p:cNvPr id="52" name="PlaceHolder 1"/>
          <p:cNvSpPr>
            <a:spLocks noGrp="1"/>
          </p:cNvSpPr>
          <p:nvPr>
            <p:ph type="sldNum" idx="13"/>
          </p:nvPr>
        </p:nvSpPr>
        <p:spPr>
          <a:xfrm>
            <a:off x="7884360" y="4904280"/>
            <a:ext cx="456840" cy="273600"/>
          </a:xfrm>
          <a:prstGeom prst="rect">
            <a:avLst/>
          </a:prstGeom>
          <a:noFill/>
          <a:ln w="0">
            <a:noFill/>
          </a:ln>
        </p:spPr>
        <p:txBody>
          <a:bodyPr lIns="91440" tIns="45720" rIns="91440" bIns="45720" anchor="ctr">
            <a:noAutofit/>
          </a:bodyPr>
          <a:lstStyle>
            <a:lvl1pPr indent="0" algn="r" defTabSz="457200">
              <a:lnSpc>
                <a:spcPct val="100000"/>
              </a:lnSpc>
              <a:buNone/>
              <a:defRPr lang="en-GB" sz="1200" b="1" strike="noStrike" spc="-1">
                <a:solidFill>
                  <a:schemeClr val="lt1"/>
                </a:solidFill>
                <a:latin typeface="Arial Narrow"/>
              </a:defRPr>
            </a:lvl1pPr>
          </a:lstStyle>
          <a:p>
            <a:pPr indent="0" algn="r" defTabSz="457200">
              <a:lnSpc>
                <a:spcPct val="100000"/>
              </a:lnSpc>
              <a:buNone/>
            </a:pPr>
            <a:fld id="{92ABB86F-5AED-4A2F-987E-731362767ECC}" type="slidenum">
              <a:rPr lang="en-GB" sz="1200" b="1" strike="noStrike" spc="-1">
                <a:solidFill>
                  <a:schemeClr val="lt1"/>
                </a:solidFill>
                <a:latin typeface="Arial Narrow"/>
              </a:rPr>
              <a:t>36</a:t>
            </a:fld>
            <a:endParaRPr lang="en-GB" sz="1200" b="0" strike="noStrike" spc="-1">
              <a:solidFill>
                <a:srgbClr val="000000"/>
              </a:solidFill>
              <a:latin typeface="Times New Roman"/>
            </a:endParaRPr>
          </a:p>
        </p:txBody>
      </p:sp>
      <p:sp>
        <p:nvSpPr>
          <p:cNvPr id="53" name="PlaceHolder 2"/>
          <p:cNvSpPr>
            <a:spLocks noGrp="1"/>
          </p:cNvSpPr>
          <p:nvPr>
            <p:ph type="title"/>
          </p:nvPr>
        </p:nvSpPr>
        <p:spPr>
          <a:xfrm>
            <a:off x="1295280" y="206280"/>
            <a:ext cx="7422840" cy="856800"/>
          </a:xfrm>
          <a:prstGeom prst="rect">
            <a:avLst/>
          </a:prstGeom>
          <a:noFill/>
          <a:ln w="0">
            <a:noFill/>
          </a:ln>
        </p:spPr>
        <p:txBody>
          <a:bodyPr lIns="0" tIns="0" rIns="0" bIns="0" anchor="t">
            <a:noAutofit/>
          </a:bodyPr>
          <a:lstStyle/>
          <a:p>
            <a:pPr indent="0" algn="ctr" defTabSz="457200">
              <a:lnSpc>
                <a:spcPct val="100000"/>
              </a:lnSpc>
              <a:buNone/>
            </a:pPr>
            <a:r>
              <a:rPr lang="en-GB" sz="2800" b="1" strike="noStrike" spc="-1" dirty="0">
                <a:solidFill>
                  <a:schemeClr val="dk1"/>
                </a:solidFill>
                <a:latin typeface="Calibri"/>
              </a:rPr>
              <a:t>Beam induced background in the detector?</a:t>
            </a:r>
            <a:endParaRPr lang="fr-FR" sz="2800" b="0" strike="noStrike" spc="-1" dirty="0">
              <a:solidFill>
                <a:srgbClr val="5AA3D9"/>
              </a:solidFill>
              <a:latin typeface="Calibri"/>
            </a:endParaRPr>
          </a:p>
        </p:txBody>
      </p:sp>
      <p:sp>
        <p:nvSpPr>
          <p:cNvPr id="54" name="Rounded Rectangle 14"/>
          <p:cNvSpPr/>
          <p:nvPr/>
        </p:nvSpPr>
        <p:spPr>
          <a:xfrm>
            <a:off x="6140160" y="2071440"/>
            <a:ext cx="2736000" cy="736920"/>
          </a:xfrm>
          <a:prstGeom prst="roundRect">
            <a:avLst>
              <a:gd name="adj" fmla="val 16667"/>
            </a:avLst>
          </a:prstGeom>
          <a:solidFill>
            <a:srgbClr val="E3F1FD"/>
          </a:solidFill>
          <a:ln w="25560">
            <a:solidFill>
              <a:srgbClr val="002060"/>
            </a:solidFill>
            <a:round/>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en-GB" sz="1400" b="1" strike="noStrike" spc="-1">
                <a:solidFill>
                  <a:srgbClr val="002060"/>
                </a:solidFill>
                <a:latin typeface="Calibri"/>
                <a:ea typeface="Tahoma"/>
              </a:rPr>
              <a:t>Interaction region (IR) lattice</a:t>
            </a:r>
            <a:endParaRPr lang="en-GB" sz="1400" b="0" strike="noStrike" spc="-1">
              <a:solidFill>
                <a:srgbClr val="000000"/>
              </a:solidFill>
              <a:latin typeface="Arial"/>
            </a:endParaRPr>
          </a:p>
          <a:p>
            <a:pPr algn="ctr" defTabSz="457200">
              <a:lnSpc>
                <a:spcPct val="100000"/>
              </a:lnSpc>
            </a:pPr>
            <a:r>
              <a:rPr lang="en-GB" sz="1200" b="0" strike="noStrike" spc="-1">
                <a:solidFill>
                  <a:srgbClr val="002060"/>
                </a:solidFill>
                <a:latin typeface="Calibri"/>
                <a:ea typeface="Tahoma"/>
              </a:rPr>
              <a:t>Customized IR lattice to reduce the loss of decay products near the IP</a:t>
            </a:r>
            <a:endParaRPr lang="en-GB" sz="1200" b="0" strike="noStrike" spc="-1">
              <a:solidFill>
                <a:srgbClr val="000000"/>
              </a:solidFill>
              <a:latin typeface="Arial"/>
            </a:endParaRPr>
          </a:p>
        </p:txBody>
      </p:sp>
      <p:sp>
        <p:nvSpPr>
          <p:cNvPr id="55" name="Rounded Rectangle 15"/>
          <p:cNvSpPr/>
          <p:nvPr/>
        </p:nvSpPr>
        <p:spPr>
          <a:xfrm>
            <a:off x="5920560" y="4057200"/>
            <a:ext cx="2736000" cy="1039320"/>
          </a:xfrm>
          <a:prstGeom prst="roundRect">
            <a:avLst>
              <a:gd name="adj" fmla="val 16667"/>
            </a:avLst>
          </a:prstGeom>
          <a:solidFill>
            <a:srgbClr val="E3F1FD"/>
          </a:solidFill>
          <a:ln w="25560">
            <a:solidFill>
              <a:srgbClr val="002060"/>
            </a:solidFill>
            <a:round/>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en-GB" sz="1400" b="1" strike="noStrike" spc="-1">
                <a:solidFill>
                  <a:srgbClr val="002060"/>
                </a:solidFill>
                <a:latin typeface="Calibri"/>
                <a:ea typeface="Tahoma"/>
              </a:rPr>
              <a:t>Transverse halo cleaning </a:t>
            </a:r>
            <a:endParaRPr lang="en-GB" sz="1400" b="0" strike="noStrike" spc="-1">
              <a:solidFill>
                <a:srgbClr val="000000"/>
              </a:solidFill>
              <a:latin typeface="Arial"/>
            </a:endParaRPr>
          </a:p>
          <a:p>
            <a:pPr algn="ctr" defTabSz="457200">
              <a:lnSpc>
                <a:spcPct val="100000"/>
              </a:lnSpc>
            </a:pPr>
            <a:r>
              <a:rPr lang="en-GB" sz="1200" b="0" strike="noStrike" spc="-1">
                <a:solidFill>
                  <a:srgbClr val="002060"/>
                </a:solidFill>
                <a:latin typeface="Calibri"/>
                <a:ea typeface="Tahoma"/>
              </a:rPr>
              <a:t>Clean the transverse beam halo far from the IP to avoid halo losses on the aperture near the detector (IR is an aperture bottleneck)</a:t>
            </a:r>
            <a:endParaRPr lang="en-GB" sz="1200" b="0" strike="noStrike" spc="-1">
              <a:solidFill>
                <a:srgbClr val="000000"/>
              </a:solidFill>
              <a:latin typeface="Arial"/>
            </a:endParaRPr>
          </a:p>
        </p:txBody>
      </p:sp>
      <p:sp>
        <p:nvSpPr>
          <p:cNvPr id="56" name="Rounded Rectangle 16"/>
          <p:cNvSpPr/>
          <p:nvPr/>
        </p:nvSpPr>
        <p:spPr>
          <a:xfrm>
            <a:off x="123480" y="3094920"/>
            <a:ext cx="2808000" cy="941400"/>
          </a:xfrm>
          <a:prstGeom prst="roundRect">
            <a:avLst>
              <a:gd name="adj" fmla="val 16667"/>
            </a:avLst>
          </a:prstGeom>
          <a:solidFill>
            <a:srgbClr val="E3F1FD"/>
          </a:solidFill>
          <a:ln w="25560">
            <a:solidFill>
              <a:srgbClr val="002060"/>
            </a:solidFill>
            <a:round/>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en-GB" sz="1400" b="1" strike="noStrike" spc="-1">
                <a:solidFill>
                  <a:srgbClr val="002060"/>
                </a:solidFill>
                <a:latin typeface="Calibri"/>
                <a:ea typeface="Tahoma"/>
              </a:rPr>
              <a:t>IR masks/liners and shielding</a:t>
            </a:r>
            <a:endParaRPr lang="en-GB" sz="1400" b="0" strike="noStrike" spc="-1">
              <a:solidFill>
                <a:srgbClr val="000000"/>
              </a:solidFill>
              <a:latin typeface="Arial"/>
            </a:endParaRPr>
          </a:p>
          <a:p>
            <a:pPr algn="ctr" defTabSz="457200">
              <a:lnSpc>
                <a:spcPct val="100000"/>
              </a:lnSpc>
            </a:pPr>
            <a:r>
              <a:rPr lang="en-GB" sz="1200" b="0" strike="noStrike" spc="-1">
                <a:solidFill>
                  <a:srgbClr val="002060"/>
                </a:solidFill>
                <a:latin typeface="Calibri"/>
                <a:ea typeface="Tahoma"/>
              </a:rPr>
              <a:t>Shield the detector from particles lost in final focus region (requires also an optimization of the beam aperture)</a:t>
            </a:r>
            <a:endParaRPr lang="en-GB" sz="1200" b="0" strike="noStrike" spc="-1">
              <a:solidFill>
                <a:srgbClr val="000000"/>
              </a:solidFill>
              <a:latin typeface="Arial"/>
            </a:endParaRPr>
          </a:p>
        </p:txBody>
      </p:sp>
      <p:sp>
        <p:nvSpPr>
          <p:cNvPr id="57" name="Rounded Rectangle 17"/>
          <p:cNvSpPr/>
          <p:nvPr/>
        </p:nvSpPr>
        <p:spPr>
          <a:xfrm>
            <a:off x="3099240" y="4213080"/>
            <a:ext cx="2516400" cy="647640"/>
          </a:xfrm>
          <a:prstGeom prst="roundRect">
            <a:avLst>
              <a:gd name="adj" fmla="val 16667"/>
            </a:avLst>
          </a:prstGeom>
          <a:solidFill>
            <a:srgbClr val="E3F1FD"/>
          </a:solidFill>
          <a:ln w="25560">
            <a:solidFill>
              <a:srgbClr val="002060"/>
            </a:solidFill>
            <a:round/>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en-GB" sz="1400" b="1" strike="noStrike" spc="-1">
                <a:solidFill>
                  <a:srgbClr val="002060"/>
                </a:solidFill>
                <a:latin typeface="Calibri"/>
                <a:ea typeface="Tahoma"/>
              </a:rPr>
              <a:t>Solenoid</a:t>
            </a:r>
            <a:endParaRPr lang="en-GB" sz="1400" b="0" strike="noStrike" spc="-1">
              <a:solidFill>
                <a:srgbClr val="000000"/>
              </a:solidFill>
              <a:latin typeface="Arial"/>
            </a:endParaRPr>
          </a:p>
          <a:p>
            <a:pPr algn="ctr" defTabSz="457200">
              <a:lnSpc>
                <a:spcPct val="100000"/>
              </a:lnSpc>
            </a:pPr>
            <a:r>
              <a:rPr lang="en-GB" sz="1200" b="0" strike="noStrike" spc="-1">
                <a:solidFill>
                  <a:srgbClr val="002060"/>
                </a:solidFill>
                <a:latin typeface="Calibri"/>
                <a:ea typeface="Tahoma"/>
              </a:rPr>
              <a:t>Capture secondaries produced near the IP (e.g. incoherent e-e+ pairs) </a:t>
            </a:r>
            <a:endParaRPr lang="en-GB" sz="1200" b="0" strike="noStrike" spc="-1">
              <a:solidFill>
                <a:srgbClr val="000000"/>
              </a:solidFill>
              <a:latin typeface="Arial"/>
            </a:endParaRPr>
          </a:p>
        </p:txBody>
      </p:sp>
      <p:sp>
        <p:nvSpPr>
          <p:cNvPr id="58" name="Rounded Rectangle 18"/>
          <p:cNvSpPr/>
          <p:nvPr/>
        </p:nvSpPr>
        <p:spPr>
          <a:xfrm>
            <a:off x="4647240" y="753480"/>
            <a:ext cx="2860560" cy="1079640"/>
          </a:xfrm>
          <a:prstGeom prst="roundRect">
            <a:avLst>
              <a:gd name="adj" fmla="val 16667"/>
            </a:avLst>
          </a:prstGeom>
          <a:solidFill>
            <a:srgbClr val="E3F1FD"/>
          </a:solidFill>
          <a:ln w="25560">
            <a:solidFill>
              <a:srgbClr val="002060"/>
            </a:solidFill>
            <a:round/>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en-GB" sz="1400" b="1" strike="noStrike" spc="-1">
                <a:solidFill>
                  <a:srgbClr val="002060"/>
                </a:solidFill>
                <a:latin typeface="Calibri"/>
                <a:ea typeface="Tahoma"/>
              </a:rPr>
              <a:t>Detector</a:t>
            </a:r>
            <a:endParaRPr lang="en-GB" sz="1400" b="0" strike="noStrike" spc="-1">
              <a:solidFill>
                <a:srgbClr val="000000"/>
              </a:solidFill>
              <a:latin typeface="Arial"/>
            </a:endParaRPr>
          </a:p>
          <a:p>
            <a:pPr algn="ctr" defTabSz="457200">
              <a:lnSpc>
                <a:spcPct val="100000"/>
              </a:lnSpc>
            </a:pPr>
            <a:r>
              <a:rPr lang="en-US" sz="1200" b="0" strike="noStrike" spc="-1">
                <a:solidFill>
                  <a:srgbClr val="002060"/>
                </a:solidFill>
                <a:latin typeface="Calibri"/>
                <a:ea typeface="Tahoma"/>
              </a:rPr>
              <a:t>Handle background by suitable choice of detector technologies and reconstruction techniques (time gates, directional suppression, etc.)</a:t>
            </a:r>
            <a:endParaRPr lang="en-GB" sz="1200" b="0" strike="noStrike" spc="-1">
              <a:solidFill>
                <a:srgbClr val="000000"/>
              </a:solidFill>
              <a:latin typeface="Arial"/>
            </a:endParaRPr>
          </a:p>
        </p:txBody>
      </p:sp>
      <p:sp>
        <p:nvSpPr>
          <p:cNvPr id="59" name="Down Arrow 9"/>
          <p:cNvSpPr/>
          <p:nvPr/>
        </p:nvSpPr>
        <p:spPr>
          <a:xfrm rot="2536800">
            <a:off x="4568400" y="1558800"/>
            <a:ext cx="503640" cy="118584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sp>
        <p:nvSpPr>
          <p:cNvPr id="60" name="Down Arrow 10"/>
          <p:cNvSpPr/>
          <p:nvPr/>
        </p:nvSpPr>
        <p:spPr>
          <a:xfrm rot="10800000">
            <a:off x="4140360" y="3004560"/>
            <a:ext cx="503640" cy="122328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sp>
        <p:nvSpPr>
          <p:cNvPr id="61" name="Down Arrow 11"/>
          <p:cNvSpPr/>
          <p:nvPr/>
        </p:nvSpPr>
        <p:spPr>
          <a:xfrm rot="16200000">
            <a:off x="8556480" y="4198680"/>
            <a:ext cx="503640" cy="59904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sp>
        <p:nvSpPr>
          <p:cNvPr id="62" name="Down Arrow 12"/>
          <p:cNvSpPr/>
          <p:nvPr/>
        </p:nvSpPr>
        <p:spPr>
          <a:xfrm>
            <a:off x="7256160" y="2787840"/>
            <a:ext cx="503640" cy="86364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sp>
        <p:nvSpPr>
          <p:cNvPr id="63" name="Down Arrow 13"/>
          <p:cNvSpPr/>
          <p:nvPr/>
        </p:nvSpPr>
        <p:spPr>
          <a:xfrm rot="10800000">
            <a:off x="1520280" y="2392920"/>
            <a:ext cx="503640" cy="75492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sp>
        <p:nvSpPr>
          <p:cNvPr id="64" name="Down Arrow 14"/>
          <p:cNvSpPr/>
          <p:nvPr/>
        </p:nvSpPr>
        <p:spPr>
          <a:xfrm rot="10800000">
            <a:off x="2106000" y="2677680"/>
            <a:ext cx="503640" cy="47016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sp>
        <p:nvSpPr>
          <p:cNvPr id="65" name="Down Arrow 15"/>
          <p:cNvSpPr/>
          <p:nvPr/>
        </p:nvSpPr>
        <p:spPr>
          <a:xfrm rot="10800000">
            <a:off x="934200" y="2562120"/>
            <a:ext cx="503640" cy="58572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sp>
        <p:nvSpPr>
          <p:cNvPr id="66" name="Rounded Rectangle 19"/>
          <p:cNvSpPr/>
          <p:nvPr/>
        </p:nvSpPr>
        <p:spPr>
          <a:xfrm>
            <a:off x="642240" y="797040"/>
            <a:ext cx="3384000" cy="856440"/>
          </a:xfrm>
          <a:prstGeom prst="roundRect">
            <a:avLst>
              <a:gd name="adj" fmla="val 16667"/>
            </a:avLst>
          </a:prstGeom>
          <a:solidFill>
            <a:srgbClr val="E3F1FD"/>
          </a:solidFill>
          <a:ln w="25560">
            <a:solidFill>
              <a:srgbClr val="002060"/>
            </a:solidFill>
            <a:round/>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00000"/>
              </a:lnSpc>
            </a:pPr>
            <a:r>
              <a:rPr lang="en-GB" sz="1400" b="1" strike="noStrike" spc="-1">
                <a:solidFill>
                  <a:srgbClr val="002060"/>
                </a:solidFill>
                <a:latin typeface="Calibri"/>
                <a:ea typeface="Tahoma"/>
              </a:rPr>
              <a:t>Conical absorber inside detector (nozzle)</a:t>
            </a:r>
            <a:endParaRPr lang="en-GB" sz="1400" b="0" strike="noStrike" spc="-1">
              <a:solidFill>
                <a:srgbClr val="000000"/>
              </a:solidFill>
              <a:latin typeface="Arial"/>
            </a:endParaRPr>
          </a:p>
          <a:p>
            <a:pPr algn="ctr" defTabSz="457200">
              <a:lnSpc>
                <a:spcPct val="100000"/>
              </a:lnSpc>
            </a:pPr>
            <a:r>
              <a:rPr lang="en-GB" sz="1200" b="0" strike="noStrike" spc="-1">
                <a:solidFill>
                  <a:srgbClr val="002060"/>
                </a:solidFill>
                <a:latin typeface="Calibri"/>
                <a:ea typeface="Tahoma"/>
              </a:rPr>
              <a:t>Shield the detector from high-energy decay products and halo losses (requires also an optimization of the beam aperture)</a:t>
            </a:r>
            <a:endParaRPr lang="en-GB" sz="1200" b="0" strike="noStrike" spc="-1">
              <a:solidFill>
                <a:srgbClr val="000000"/>
              </a:solidFill>
              <a:latin typeface="Arial"/>
            </a:endParaRPr>
          </a:p>
        </p:txBody>
      </p:sp>
      <p:sp>
        <p:nvSpPr>
          <p:cNvPr id="67" name="Down Arrow 16"/>
          <p:cNvSpPr/>
          <p:nvPr/>
        </p:nvSpPr>
        <p:spPr>
          <a:xfrm rot="21193200">
            <a:off x="2894760" y="1595160"/>
            <a:ext cx="503640" cy="1068840"/>
          </a:xfrm>
          <a:prstGeom prst="downArrow">
            <a:avLst>
              <a:gd name="adj1" fmla="val 50000"/>
              <a:gd name="adj2" fmla="val 50000"/>
            </a:avLst>
          </a:prstGeom>
          <a:solidFill>
            <a:srgbClr val="E3F1FD"/>
          </a:solidFill>
          <a:ln w="19080">
            <a:solidFill>
              <a:srgbClr val="00206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n-US" sz="1800" b="0" strike="noStrike" spc="-1">
              <a:solidFill>
                <a:schemeClr val="lt1"/>
              </a:solidFill>
              <a:latin typeface="Arial"/>
            </a:endParaRPr>
          </a:p>
        </p:txBody>
      </p:sp>
      <p:pic>
        <p:nvPicPr>
          <p:cNvPr id="68" name="Picture 3"/>
          <p:cNvPicPr/>
          <p:nvPr/>
        </p:nvPicPr>
        <p:blipFill>
          <a:blip r:embed="rId4"/>
          <a:srcRect t="21080" r="49587" b="20151"/>
          <a:stretch/>
        </p:blipFill>
        <p:spPr>
          <a:xfrm>
            <a:off x="267480" y="4158000"/>
            <a:ext cx="1825200" cy="945360"/>
          </a:xfrm>
          <a:prstGeom prst="rect">
            <a:avLst/>
          </a:prstGeom>
          <a:ln w="0">
            <a:noFill/>
          </a:ln>
          <a:effectLst>
            <a:outerShdw blurRad="291960" dist="139498" dir="2700000" rotWithShape="0">
              <a:srgbClr val="333333">
                <a:alpha val="65000"/>
              </a:srgbClr>
            </a:outerShdw>
          </a:effectLst>
        </p:spPr>
      </p:pic>
      <p:sp>
        <p:nvSpPr>
          <p:cNvPr id="69" name="TextBox 11"/>
          <p:cNvSpPr/>
          <p:nvPr/>
        </p:nvSpPr>
        <p:spPr>
          <a:xfrm>
            <a:off x="258840" y="4209840"/>
            <a:ext cx="1842120" cy="243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457200">
              <a:lnSpc>
                <a:spcPct val="100000"/>
              </a:lnSpc>
            </a:pPr>
            <a:r>
              <a:rPr lang="en-US" sz="1000" b="1" strike="noStrike" spc="-1">
                <a:solidFill>
                  <a:schemeClr val="lt1"/>
                </a:solidFill>
                <a:latin typeface="Calibri"/>
              </a:rPr>
              <a:t>Conical liners inside FF magnets</a:t>
            </a:r>
            <a:endParaRPr lang="en-GB" sz="1000" b="0" strike="noStrike" spc="-1">
              <a:solidFill>
                <a:srgbClr val="000000"/>
              </a:solidFill>
              <a:latin typeface="Arial"/>
            </a:endParaRPr>
          </a:p>
        </p:txBody>
      </p:sp>
      <p:cxnSp>
        <p:nvCxnSpPr>
          <p:cNvPr id="70" name="Straight Arrow Connector 2"/>
          <p:cNvCxnSpPr/>
          <p:nvPr/>
        </p:nvCxnSpPr>
        <p:spPr>
          <a:xfrm>
            <a:off x="1025280" y="4419720"/>
            <a:ext cx="106920" cy="101880"/>
          </a:xfrm>
          <a:prstGeom prst="straightConnector1">
            <a:avLst/>
          </a:prstGeom>
          <a:ln w="25560">
            <a:solidFill>
              <a:srgbClr val="000000"/>
            </a:solidFill>
            <a:round/>
            <a:tailEnd type="triangle" w="med" len="med"/>
          </a:ln>
        </p:spPr>
      </p:cxnSp>
      <p:sp>
        <p:nvSpPr>
          <p:cNvPr id="71" name="TextBox 12"/>
          <p:cNvSpPr/>
          <p:nvPr/>
        </p:nvSpPr>
        <p:spPr>
          <a:xfrm>
            <a:off x="238680" y="4796640"/>
            <a:ext cx="1531440" cy="243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457200">
              <a:lnSpc>
                <a:spcPct val="100000"/>
              </a:lnSpc>
            </a:pPr>
            <a:r>
              <a:rPr lang="en-US" sz="1000" b="1" strike="noStrike" spc="-1">
                <a:solidFill>
                  <a:schemeClr val="lt1"/>
                </a:solidFill>
                <a:latin typeface="Calibri"/>
              </a:rPr>
              <a:t>Follow 5</a:t>
            </a:r>
            <a:r>
              <a:rPr lang="el-GR" sz="1000" b="1" strike="noStrike" spc="-1">
                <a:solidFill>
                  <a:schemeClr val="lt1"/>
                </a:solidFill>
                <a:latin typeface="Calibri"/>
              </a:rPr>
              <a:t>σ</a:t>
            </a:r>
            <a:r>
              <a:rPr lang="en-US" sz="1000" b="1" strike="noStrike" spc="-1">
                <a:solidFill>
                  <a:schemeClr val="lt1"/>
                </a:solidFill>
                <a:latin typeface="Calibri"/>
              </a:rPr>
              <a:t> beam envelope</a:t>
            </a:r>
            <a:endParaRPr lang="en-GB" sz="1000" b="0" strike="noStrike" spc="-1">
              <a:solidFill>
                <a:srgbClr val="000000"/>
              </a:solidFill>
              <a:latin typeface="Arial"/>
            </a:endParaRPr>
          </a:p>
        </p:txBody>
      </p:sp>
      <p:sp>
        <p:nvSpPr>
          <p:cNvPr id="72" name="TextBox 14"/>
          <p:cNvSpPr/>
          <p:nvPr/>
        </p:nvSpPr>
        <p:spPr>
          <a:xfrm>
            <a:off x="7800840" y="839880"/>
            <a:ext cx="1051560" cy="730800"/>
          </a:xfrm>
          <a:prstGeom prst="rect">
            <a:avLst/>
          </a:prstGeom>
          <a:solidFill>
            <a:schemeClr val="lt1"/>
          </a:solidFill>
          <a:ln w="28440">
            <a:solidFill>
              <a:srgbClr val="FF0000"/>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pPr>
            <a:r>
              <a:rPr lang="en-US" sz="1400" b="1" strike="noStrike" spc="-1">
                <a:solidFill>
                  <a:srgbClr val="FF0000"/>
                </a:solidFill>
                <a:latin typeface="Calibri"/>
              </a:rPr>
              <a:t>Many concepts </a:t>
            </a:r>
            <a:endParaRPr lang="en-GB" sz="1400" b="0" strike="noStrike" spc="-1">
              <a:solidFill>
                <a:srgbClr val="000000"/>
              </a:solidFill>
              <a:latin typeface="Arial"/>
            </a:endParaRPr>
          </a:p>
          <a:p>
            <a:pPr defTabSz="457200">
              <a:lnSpc>
                <a:spcPct val="100000"/>
              </a:lnSpc>
            </a:pPr>
            <a:r>
              <a:rPr lang="en-US" sz="1400" b="1" strike="noStrike" spc="-1">
                <a:solidFill>
                  <a:srgbClr val="FF0000"/>
                </a:solidFill>
                <a:latin typeface="Calibri"/>
              </a:rPr>
              <a:t>from MAP</a:t>
            </a:r>
            <a:r>
              <a:rPr lang="en-US" sz="1400" b="0" strike="noStrike" spc="-1">
                <a:solidFill>
                  <a:srgbClr val="FF0000"/>
                </a:solidFill>
                <a:latin typeface="Calibri"/>
              </a:rPr>
              <a:t>!</a:t>
            </a:r>
            <a:endParaRPr lang="en-GB" sz="1400" b="0" strike="noStrike" spc="-1">
              <a:solidFill>
                <a:srgbClr val="000000"/>
              </a:solidFill>
              <a:latin typeface="Arial"/>
            </a:endParaRPr>
          </a:p>
        </p:txBody>
      </p:sp>
      <p:sp>
        <p:nvSpPr>
          <p:cNvPr id="2" name="Textfeld 1">
            <a:extLst>
              <a:ext uri="{FF2B5EF4-FFF2-40B4-BE49-F238E27FC236}">
                <a16:creationId xmlns:a16="http://schemas.microsoft.com/office/drawing/2014/main" id="{DD71E38A-3DFB-CC5F-2F09-253C0C424E1B}"/>
              </a:ext>
            </a:extLst>
          </p:cNvPr>
          <p:cNvSpPr txBox="1"/>
          <p:nvPr/>
        </p:nvSpPr>
        <p:spPr>
          <a:xfrm>
            <a:off x="6714873" y="-37554"/>
            <a:ext cx="2338974" cy="338554"/>
          </a:xfrm>
          <a:prstGeom prst="rect">
            <a:avLst/>
          </a:prstGeom>
          <a:noFill/>
        </p:spPr>
        <p:txBody>
          <a:bodyPr wrap="none" rtlCol="0">
            <a:spAutoFit/>
          </a:bodyPr>
          <a:lstStyle/>
          <a:p>
            <a:r>
              <a:rPr lang="en-US" sz="1600" dirty="0"/>
              <a:t>D. </a:t>
            </a:r>
            <a:r>
              <a:rPr lang="en-US" sz="1600" dirty="0" err="1"/>
              <a:t>Calzolari</a:t>
            </a:r>
            <a:r>
              <a:rPr lang="en-US" sz="1600" dirty="0"/>
              <a:t>, A. Lechner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5C4BF85-9674-96E2-65A1-AA01C48538DA}"/>
              </a:ext>
            </a:extLst>
          </p:cNvPr>
          <p:cNvSpPr>
            <a:spLocks noGrp="1"/>
          </p:cNvSpPr>
          <p:nvPr>
            <p:ph type="sldNum" sz="quarter" idx="4"/>
          </p:nvPr>
        </p:nvSpPr>
        <p:spPr/>
        <p:txBody>
          <a:bodyPr/>
          <a:lstStyle/>
          <a:p>
            <a:fld id="{974172A1-1CBF-0B40-9234-7D4D80EC19EA}" type="slidenum">
              <a:rPr lang="en-GB" smtClean="0"/>
              <a:pPr/>
              <a:t>37</a:t>
            </a:fld>
            <a:endParaRPr lang="en-GB" dirty="0"/>
          </a:p>
        </p:txBody>
      </p:sp>
      <p:sp>
        <p:nvSpPr>
          <p:cNvPr id="4" name="Titel 3">
            <a:extLst>
              <a:ext uri="{FF2B5EF4-FFF2-40B4-BE49-F238E27FC236}">
                <a16:creationId xmlns:a16="http://schemas.microsoft.com/office/drawing/2014/main" id="{A95953FB-6B3E-1C7F-2D3B-804A89933A35}"/>
              </a:ext>
            </a:extLst>
          </p:cNvPr>
          <p:cNvSpPr>
            <a:spLocks noGrp="1"/>
          </p:cNvSpPr>
          <p:nvPr>
            <p:ph type="title"/>
          </p:nvPr>
        </p:nvSpPr>
        <p:spPr/>
        <p:txBody>
          <a:bodyPr/>
          <a:lstStyle/>
          <a:p>
            <a:r>
              <a:rPr lang="en-US" dirty="0"/>
              <a:t>Muon collider MDI challenges </a:t>
            </a:r>
          </a:p>
        </p:txBody>
      </p:sp>
      <p:graphicFrame>
        <p:nvGraphicFramePr>
          <p:cNvPr id="8" name="Table 2">
            <a:extLst>
              <a:ext uri="{FF2B5EF4-FFF2-40B4-BE49-F238E27FC236}">
                <a16:creationId xmlns:a16="http://schemas.microsoft.com/office/drawing/2014/main" id="{6E571B8D-3945-2B8C-6DDA-C76089E41503}"/>
              </a:ext>
            </a:extLst>
          </p:cNvPr>
          <p:cNvGraphicFramePr/>
          <p:nvPr>
            <p:extLst>
              <p:ext uri="{D42A27DB-BD31-4B8C-83A1-F6EECF244321}">
                <p14:modId xmlns:p14="http://schemas.microsoft.com/office/powerpoint/2010/main" val="255841075"/>
              </p:ext>
            </p:extLst>
          </p:nvPr>
        </p:nvGraphicFramePr>
        <p:xfrm>
          <a:off x="336240" y="1203598"/>
          <a:ext cx="8471520" cy="1127760"/>
        </p:xfrm>
        <a:graphic>
          <a:graphicData uri="http://schemas.openxmlformats.org/drawingml/2006/table">
            <a:tbl>
              <a:tblPr>
                <a:effectLst>
                  <a:outerShdw blurRad="50760" dist="37674" dir="2700000" rotWithShape="0">
                    <a:srgbClr val="000000">
                      <a:alpha val="40000"/>
                    </a:srgbClr>
                  </a:outerShdw>
                </a:effectLst>
              </a:tblPr>
              <a:tblGrid>
                <a:gridCol w="1944000">
                  <a:extLst>
                    <a:ext uri="{9D8B030D-6E8A-4147-A177-3AD203B41FA5}">
                      <a16:colId xmlns:a16="http://schemas.microsoft.com/office/drawing/2014/main" val="20000"/>
                    </a:ext>
                  </a:extLst>
                </a:gridCol>
                <a:gridCol w="4032360">
                  <a:extLst>
                    <a:ext uri="{9D8B030D-6E8A-4147-A177-3AD203B41FA5}">
                      <a16:colId xmlns:a16="http://schemas.microsoft.com/office/drawing/2014/main" val="20001"/>
                    </a:ext>
                  </a:extLst>
                </a:gridCol>
                <a:gridCol w="2495160">
                  <a:extLst>
                    <a:ext uri="{9D8B030D-6E8A-4147-A177-3AD203B41FA5}">
                      <a16:colId xmlns:a16="http://schemas.microsoft.com/office/drawing/2014/main" val="20002"/>
                    </a:ext>
                  </a:extLst>
                </a:gridCol>
              </a:tblGrid>
              <a:tr h="209386">
                <a:tc>
                  <a:txBody>
                    <a:bodyPr/>
                    <a:lstStyle/>
                    <a:p>
                      <a:endParaRPr lang="en-US" sz="1400" b="1" strike="noStrike" spc="-1" dirty="0">
                        <a:solidFill>
                          <a:schemeClr val="lt1"/>
                        </a:solidFill>
                        <a:latin typeface="Calibri"/>
                      </a:endParaRPr>
                    </a:p>
                  </a:txBody>
                  <a:tcPr marL="62280" marR="622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2060"/>
                    </a:solidFill>
                  </a:tcPr>
                </a:tc>
                <a:tc>
                  <a:txBody>
                    <a:bodyPr/>
                    <a:lstStyle/>
                    <a:p>
                      <a:pPr algn="ctr" defTabSz="457200">
                        <a:lnSpc>
                          <a:spcPct val="100000"/>
                        </a:lnSpc>
                      </a:pPr>
                      <a:r>
                        <a:rPr lang="en-US" sz="1400" b="1" strike="noStrike" spc="-1">
                          <a:solidFill>
                            <a:schemeClr val="lt1"/>
                          </a:solidFill>
                          <a:latin typeface="Calibri"/>
                        </a:rPr>
                        <a:t>Description</a:t>
                      </a:r>
                      <a:endParaRPr lang="en-GB" sz="1400" b="0" strike="noStrike" spc="-1">
                        <a:solidFill>
                          <a:srgbClr val="FFFFFF"/>
                        </a:solidFill>
                        <a:latin typeface="Arial"/>
                      </a:endParaRPr>
                    </a:p>
                  </a:txBody>
                  <a:tcPr marL="62280" marR="622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2060"/>
                    </a:solidFill>
                  </a:tcPr>
                </a:tc>
                <a:tc>
                  <a:txBody>
                    <a:bodyPr/>
                    <a:lstStyle/>
                    <a:p>
                      <a:pPr algn="ctr" defTabSz="457200">
                        <a:lnSpc>
                          <a:spcPct val="100000"/>
                        </a:lnSpc>
                        <a:tabLst>
                          <a:tab pos="0" algn="l"/>
                        </a:tabLst>
                      </a:pPr>
                      <a:r>
                        <a:rPr lang="en-US" sz="1400" b="1" strike="noStrike" spc="-1">
                          <a:solidFill>
                            <a:schemeClr val="lt1"/>
                          </a:solidFill>
                          <a:latin typeface="Calibri"/>
                        </a:rPr>
                        <a:t>Relevance as background</a:t>
                      </a:r>
                      <a:endParaRPr lang="en-GB" sz="1400" b="0" strike="noStrike" spc="-1">
                        <a:solidFill>
                          <a:srgbClr val="FFFFFF"/>
                        </a:solidFill>
                        <a:latin typeface="Arial"/>
                      </a:endParaRPr>
                    </a:p>
                  </a:txBody>
                  <a:tcPr marL="62280" marR="622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2060"/>
                    </a:solidFill>
                  </a:tcPr>
                </a:tc>
                <a:extLst>
                  <a:ext uri="{0D108BD9-81ED-4DB2-BD59-A6C34878D82A}">
                    <a16:rowId xmlns:a16="http://schemas.microsoft.com/office/drawing/2014/main" val="10000"/>
                  </a:ext>
                </a:extLst>
              </a:tr>
              <a:tr h="281520">
                <a:tc>
                  <a:txBody>
                    <a:bodyPr/>
                    <a:lstStyle/>
                    <a:p>
                      <a:pPr defTabSz="457200">
                        <a:lnSpc>
                          <a:spcPct val="100000"/>
                        </a:lnSpc>
                      </a:pPr>
                      <a:r>
                        <a:rPr lang="en-US" sz="1400" b="1" strike="noStrike" spc="-1">
                          <a:solidFill>
                            <a:srgbClr val="002060"/>
                          </a:solidFill>
                          <a:latin typeface="Calibri"/>
                        </a:rPr>
                        <a:t>Muon decay</a:t>
                      </a:r>
                      <a:endParaRPr lang="en-GB" sz="1400" b="0" strike="noStrike" spc="-1">
                        <a:solidFill>
                          <a:srgbClr val="000000"/>
                        </a:solidFill>
                        <a:latin typeface="Arial"/>
                      </a:endParaRPr>
                    </a:p>
                  </a:txBody>
                  <a:tcPr marL="62280" marR="622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CF3"/>
                    </a:solidFill>
                  </a:tcPr>
                </a:tc>
                <a:tc>
                  <a:txBody>
                    <a:bodyPr/>
                    <a:lstStyle/>
                    <a:p>
                      <a:pPr algn="ctr" defTabSz="457200">
                        <a:lnSpc>
                          <a:spcPct val="100000"/>
                        </a:lnSpc>
                      </a:pPr>
                      <a:r>
                        <a:rPr lang="en-US" sz="1000" b="1" strike="noStrike" spc="-1">
                          <a:solidFill>
                            <a:srgbClr val="002060"/>
                          </a:solidFill>
                          <a:latin typeface="Calibri"/>
                        </a:rPr>
                        <a:t>Decay of stored muons around the collider ring</a:t>
                      </a:r>
                      <a:endParaRPr lang="en-GB" sz="1000" b="1" strike="noStrike" spc="-1">
                        <a:solidFill>
                          <a:srgbClr val="000000"/>
                        </a:solidFill>
                        <a:latin typeface="Arial"/>
                      </a:endParaRPr>
                    </a:p>
                  </a:txBody>
                  <a:tcPr marL="62280" marR="622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CF3"/>
                    </a:solidFill>
                  </a:tcPr>
                </a:tc>
                <a:tc>
                  <a:txBody>
                    <a:bodyPr/>
                    <a:lstStyle/>
                    <a:p>
                      <a:pPr algn="ctr" defTabSz="457200">
                        <a:lnSpc>
                          <a:spcPct val="100000"/>
                        </a:lnSpc>
                      </a:pPr>
                      <a:r>
                        <a:rPr lang="en-US" sz="1400" b="1" strike="noStrike" spc="-1">
                          <a:solidFill>
                            <a:srgbClr val="FF0000"/>
                          </a:solidFill>
                          <a:latin typeface="Calibri"/>
                        </a:rPr>
                        <a:t>Dominating source</a:t>
                      </a:r>
                      <a:endParaRPr lang="en-GB" sz="1400" b="0" strike="noStrike" spc="-1">
                        <a:solidFill>
                          <a:srgbClr val="000000"/>
                        </a:solidFill>
                        <a:latin typeface="Arial"/>
                      </a:endParaRPr>
                    </a:p>
                  </a:txBody>
                  <a:tcPr marL="62280" marR="6228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CF3"/>
                    </a:solidFill>
                  </a:tcPr>
                </a:tc>
                <a:extLst>
                  <a:ext uri="{0D108BD9-81ED-4DB2-BD59-A6C34878D82A}">
                    <a16:rowId xmlns:a16="http://schemas.microsoft.com/office/drawing/2014/main" val="10001"/>
                  </a:ext>
                </a:extLst>
              </a:tr>
              <a:tr h="491400">
                <a:tc>
                  <a:txBody>
                    <a:bodyPr/>
                    <a:lstStyle/>
                    <a:p>
                      <a:pPr defTabSz="457200">
                        <a:lnSpc>
                          <a:spcPct val="100000"/>
                        </a:lnSpc>
                        <a:tabLst>
                          <a:tab pos="0" algn="l"/>
                        </a:tabLst>
                      </a:pPr>
                      <a:r>
                        <a:rPr lang="en-US" sz="1400" b="1" strike="noStrike" spc="-1">
                          <a:solidFill>
                            <a:srgbClr val="002060"/>
                          </a:solidFill>
                          <a:latin typeface="Calibri"/>
                        </a:rPr>
                        <a:t>Incoherent e</a:t>
                      </a:r>
                      <a:r>
                        <a:rPr lang="en-US" sz="1400" b="1" strike="noStrike" spc="-1" baseline="30000">
                          <a:solidFill>
                            <a:srgbClr val="002060"/>
                          </a:solidFill>
                          <a:latin typeface="Calibri"/>
                        </a:rPr>
                        <a:t>-</a:t>
                      </a:r>
                      <a:r>
                        <a:rPr lang="en-US" sz="1400" b="1" strike="noStrike" spc="-1">
                          <a:solidFill>
                            <a:srgbClr val="002060"/>
                          </a:solidFill>
                          <a:latin typeface="Calibri"/>
                        </a:rPr>
                        <a:t>e</a:t>
                      </a:r>
                      <a:r>
                        <a:rPr lang="en-US" sz="1400" b="1" strike="noStrike" spc="-1" baseline="30000">
                          <a:solidFill>
                            <a:srgbClr val="002060"/>
                          </a:solidFill>
                          <a:latin typeface="Calibri"/>
                        </a:rPr>
                        <a:t>+</a:t>
                      </a:r>
                      <a:r>
                        <a:rPr lang="en-US" sz="1400" b="1" strike="noStrike" spc="-1">
                          <a:solidFill>
                            <a:srgbClr val="002060"/>
                          </a:solidFill>
                          <a:latin typeface="Calibri"/>
                        </a:rPr>
                        <a:t> pair production </a:t>
                      </a:r>
                      <a:endParaRPr lang="en-GB" sz="1400" b="0" strike="noStrike" spc="-1">
                        <a:solidFill>
                          <a:srgbClr val="000000"/>
                        </a:solidFill>
                        <a:latin typeface="Arial"/>
                      </a:endParaRPr>
                    </a:p>
                  </a:txBody>
                  <a:tcPr marL="62280" marR="62280">
                    <a:lnL w="12240">
                      <a:solidFill>
                        <a:srgbClr val="FFFFFF"/>
                      </a:solidFill>
                      <a:prstDash val="soli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rgbClr val="E9EDF4"/>
                    </a:solidFill>
                  </a:tcPr>
                </a:tc>
                <a:tc>
                  <a:txBody>
                    <a:bodyPr/>
                    <a:lstStyle/>
                    <a:p>
                      <a:pPr algn="ctr" defTabSz="457200">
                        <a:lnSpc>
                          <a:spcPct val="100000"/>
                        </a:lnSpc>
                      </a:pPr>
                      <a:r>
                        <a:rPr lang="en-US" sz="1000" b="0" strike="noStrike" spc="-1">
                          <a:solidFill>
                            <a:srgbClr val="002060"/>
                          </a:solidFill>
                          <a:latin typeface="Calibri"/>
                        </a:rPr>
                        <a:t>Pair creation through the collision of two real* or virtual photons emitted by muons of counter-rotating bunches</a:t>
                      </a:r>
                      <a:endParaRPr lang="en-GB" sz="1000" b="0" strike="noStrike" spc="-1">
                        <a:solidFill>
                          <a:srgbClr val="000000"/>
                        </a:solidFill>
                        <a:latin typeface="Arial"/>
                      </a:endParaRPr>
                    </a:p>
                  </a:txBody>
                  <a:tcPr marL="62280" marR="62280">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rgbClr val="E9EDF4"/>
                    </a:solidFill>
                  </a:tcPr>
                </a:tc>
                <a:tc>
                  <a:txBody>
                    <a:bodyPr/>
                    <a:lstStyle/>
                    <a:p>
                      <a:pPr algn="ctr" defTabSz="457200">
                        <a:lnSpc>
                          <a:spcPct val="100000"/>
                        </a:lnSpc>
                        <a:tabLst>
                          <a:tab pos="0" algn="l"/>
                        </a:tabLst>
                      </a:pPr>
                      <a:r>
                        <a:rPr lang="en-US" sz="1400" b="1" strike="noStrike" spc="-1" dirty="0">
                          <a:solidFill>
                            <a:srgbClr val="F4910C"/>
                          </a:solidFill>
                          <a:latin typeface="Calibri"/>
                        </a:rPr>
                        <a:t>Significant</a:t>
                      </a:r>
                      <a:endParaRPr lang="en-GB" sz="1400" b="0" strike="noStrike" spc="-1" dirty="0">
                        <a:solidFill>
                          <a:srgbClr val="000000"/>
                        </a:solidFill>
                        <a:latin typeface="Arial"/>
                      </a:endParaRPr>
                    </a:p>
                  </a:txBody>
                  <a:tcPr marL="62280" marR="62280">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a:solidFill>
                        <a:srgbClr val="FFFFFF"/>
                      </a:solidFill>
                      <a:prstDash val="solid"/>
                    </a:lnB>
                    <a:solidFill>
                      <a:srgbClr val="E9EDF4"/>
                    </a:solidFill>
                  </a:tcPr>
                </a:tc>
                <a:extLst>
                  <a:ext uri="{0D108BD9-81ED-4DB2-BD59-A6C34878D82A}">
                    <a16:rowId xmlns:a16="http://schemas.microsoft.com/office/drawing/2014/main" val="10005"/>
                  </a:ext>
                </a:extLst>
              </a:tr>
            </a:tbl>
          </a:graphicData>
        </a:graphic>
      </p:graphicFrame>
      <p:pic>
        <p:nvPicPr>
          <p:cNvPr id="9" name="Picture 21">
            <a:extLst>
              <a:ext uri="{FF2B5EF4-FFF2-40B4-BE49-F238E27FC236}">
                <a16:creationId xmlns:a16="http://schemas.microsoft.com/office/drawing/2014/main" id="{458D4243-EC3B-BF77-2BAA-98681F12DE15}"/>
              </a:ext>
            </a:extLst>
          </p:cNvPr>
          <p:cNvPicPr/>
          <p:nvPr/>
        </p:nvPicPr>
        <p:blipFill>
          <a:blip r:embed="rId2"/>
          <a:srcRect r="34800" b="20817"/>
          <a:stretch/>
        </p:blipFill>
        <p:spPr>
          <a:xfrm>
            <a:off x="251520" y="2812143"/>
            <a:ext cx="2664000" cy="1439640"/>
          </a:xfrm>
          <a:prstGeom prst="rect">
            <a:avLst/>
          </a:prstGeom>
          <a:ln w="0">
            <a:noFill/>
          </a:ln>
          <a:effectLst>
            <a:outerShdw blurRad="291960" dist="139498" dir="2700000" rotWithShape="0">
              <a:srgbClr val="333333">
                <a:alpha val="65000"/>
              </a:srgbClr>
            </a:outerShdw>
          </a:effectLst>
        </p:spPr>
      </p:pic>
      <p:grpSp>
        <p:nvGrpSpPr>
          <p:cNvPr id="10" name="Group 2">
            <a:extLst>
              <a:ext uri="{FF2B5EF4-FFF2-40B4-BE49-F238E27FC236}">
                <a16:creationId xmlns:a16="http://schemas.microsoft.com/office/drawing/2014/main" id="{961ED70A-0EC9-0BD7-C48F-61E638E99852}"/>
              </a:ext>
            </a:extLst>
          </p:cNvPr>
          <p:cNvGrpSpPr/>
          <p:nvPr/>
        </p:nvGrpSpPr>
        <p:grpSpPr>
          <a:xfrm>
            <a:off x="3022800" y="2946063"/>
            <a:ext cx="2314440" cy="1216440"/>
            <a:chOff x="3238920" y="1197720"/>
            <a:chExt cx="2314440" cy="1216440"/>
          </a:xfrm>
        </p:grpSpPr>
        <p:pic>
          <p:nvPicPr>
            <p:cNvPr id="11" name="Picture 22">
              <a:extLst>
                <a:ext uri="{FF2B5EF4-FFF2-40B4-BE49-F238E27FC236}">
                  <a16:creationId xmlns:a16="http://schemas.microsoft.com/office/drawing/2014/main" id="{EA4255E4-CCB9-5B4E-EE0D-878F383E3998}"/>
                </a:ext>
              </a:extLst>
            </p:cNvPr>
            <p:cNvPicPr/>
            <p:nvPr/>
          </p:nvPicPr>
          <p:blipFill>
            <a:blip r:embed="rId3"/>
            <a:stretch/>
          </p:blipFill>
          <p:spPr>
            <a:xfrm>
              <a:off x="3238920" y="1197720"/>
              <a:ext cx="2314440" cy="1080360"/>
            </a:xfrm>
            <a:prstGeom prst="rect">
              <a:avLst/>
            </a:prstGeom>
            <a:ln w="38160">
              <a:solidFill>
                <a:srgbClr val="FF0000"/>
              </a:solidFill>
              <a:round/>
            </a:ln>
            <a:effectLst>
              <a:outerShdw blurRad="291960" dist="139498" dir="2700000" rotWithShape="0">
                <a:srgbClr val="333333">
                  <a:alpha val="65000"/>
                </a:srgbClr>
              </a:outerShdw>
            </a:effectLst>
          </p:spPr>
        </p:pic>
        <p:cxnSp>
          <p:nvCxnSpPr>
            <p:cNvPr id="12" name="Straight Arrow Connector 27">
              <a:extLst>
                <a:ext uri="{FF2B5EF4-FFF2-40B4-BE49-F238E27FC236}">
                  <a16:creationId xmlns:a16="http://schemas.microsoft.com/office/drawing/2014/main" id="{EEA68449-1675-ED1D-0B3B-7CEEB31C833C}"/>
                </a:ext>
              </a:extLst>
            </p:cNvPr>
            <p:cNvCxnSpPr/>
            <p:nvPr/>
          </p:nvCxnSpPr>
          <p:spPr>
            <a:xfrm flipH="1" flipV="1">
              <a:off x="3673080" y="1298160"/>
              <a:ext cx="417240" cy="158040"/>
            </a:xfrm>
            <a:prstGeom prst="straightConnector1">
              <a:avLst/>
            </a:prstGeom>
            <a:ln w="25560">
              <a:solidFill>
                <a:srgbClr val="FF3645"/>
              </a:solidFill>
              <a:round/>
              <a:tailEnd type="triangle" w="med" len="med"/>
            </a:ln>
          </p:spPr>
        </p:cxnSp>
        <p:cxnSp>
          <p:nvCxnSpPr>
            <p:cNvPr id="13" name="Straight Arrow Connector 28">
              <a:extLst>
                <a:ext uri="{FF2B5EF4-FFF2-40B4-BE49-F238E27FC236}">
                  <a16:creationId xmlns:a16="http://schemas.microsoft.com/office/drawing/2014/main" id="{C7E6A74F-D294-65F2-BA18-D1433D7143AF}"/>
                </a:ext>
              </a:extLst>
            </p:cNvPr>
            <p:cNvCxnSpPr/>
            <p:nvPr/>
          </p:nvCxnSpPr>
          <p:spPr>
            <a:xfrm>
              <a:off x="4689000" y="1665360"/>
              <a:ext cx="346680" cy="133920"/>
            </a:xfrm>
            <a:prstGeom prst="straightConnector1">
              <a:avLst/>
            </a:prstGeom>
            <a:ln w="25560">
              <a:solidFill>
                <a:srgbClr val="FF3645"/>
              </a:solidFill>
              <a:round/>
              <a:tailEnd type="triangle" w="med" len="med"/>
            </a:ln>
          </p:spPr>
        </p:cxnSp>
        <p:sp>
          <p:nvSpPr>
            <p:cNvPr id="14" name="TextBox 90">
              <a:extLst>
                <a:ext uri="{FF2B5EF4-FFF2-40B4-BE49-F238E27FC236}">
                  <a16:creationId xmlns:a16="http://schemas.microsoft.com/office/drawing/2014/main" id="{7118F028-B7AE-5409-E7A0-9C414B0FA55A}"/>
                </a:ext>
              </a:extLst>
            </p:cNvPr>
            <p:cNvSpPr/>
            <p:nvPr/>
          </p:nvSpPr>
          <p:spPr>
            <a:xfrm rot="1209600">
              <a:off x="3979080" y="1348200"/>
              <a:ext cx="915120" cy="334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pPr>
              <a:r>
                <a:rPr lang="en-US" sz="1600" b="1" strike="noStrike" spc="-1">
                  <a:solidFill>
                    <a:schemeClr val="accent1"/>
                  </a:solidFill>
                  <a:latin typeface="Calibri"/>
                </a:rPr>
                <a:t>~30 cm</a:t>
              </a:r>
              <a:endParaRPr lang="en-GB" sz="1600" b="0" strike="noStrike" spc="-1">
                <a:solidFill>
                  <a:srgbClr val="000000"/>
                </a:solidFill>
                <a:latin typeface="Arial"/>
              </a:endParaRPr>
            </a:p>
          </p:txBody>
        </p:sp>
        <p:cxnSp>
          <p:nvCxnSpPr>
            <p:cNvPr id="15" name="Straight Arrow Connector 29">
              <a:extLst>
                <a:ext uri="{FF2B5EF4-FFF2-40B4-BE49-F238E27FC236}">
                  <a16:creationId xmlns:a16="http://schemas.microsoft.com/office/drawing/2014/main" id="{A2C6C527-1CD2-F375-1B94-7F2B73E95F26}"/>
                </a:ext>
              </a:extLst>
            </p:cNvPr>
            <p:cNvCxnSpPr/>
            <p:nvPr/>
          </p:nvCxnSpPr>
          <p:spPr>
            <a:xfrm flipH="1" flipV="1">
              <a:off x="3953880" y="1844280"/>
              <a:ext cx="568440" cy="205560"/>
            </a:xfrm>
            <a:prstGeom prst="straightConnector1">
              <a:avLst/>
            </a:prstGeom>
            <a:ln w="25560">
              <a:solidFill>
                <a:srgbClr val="FF3645"/>
              </a:solidFill>
              <a:round/>
              <a:headEnd type="triangle" w="med" len="med"/>
              <a:tailEnd type="triangle" w="med" len="med"/>
            </a:ln>
          </p:spPr>
        </p:cxnSp>
        <p:sp>
          <p:nvSpPr>
            <p:cNvPr id="16" name="TextBox 91">
              <a:extLst>
                <a:ext uri="{FF2B5EF4-FFF2-40B4-BE49-F238E27FC236}">
                  <a16:creationId xmlns:a16="http://schemas.microsoft.com/office/drawing/2014/main" id="{CC374AE9-50AE-D485-F11E-76FB1AE7245A}"/>
                </a:ext>
              </a:extLst>
            </p:cNvPr>
            <p:cNvSpPr/>
            <p:nvPr/>
          </p:nvSpPr>
          <p:spPr>
            <a:xfrm rot="1191000">
              <a:off x="3805920" y="1934640"/>
              <a:ext cx="915120" cy="334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pPr>
              <a:r>
                <a:rPr lang="en-US" sz="1600" b="1" strike="noStrike" spc="-1">
                  <a:solidFill>
                    <a:schemeClr val="accent1"/>
                  </a:solidFill>
                  <a:latin typeface="Calibri"/>
                </a:rPr>
                <a:t>12 cm</a:t>
              </a:r>
              <a:endParaRPr lang="en-GB" sz="1600" b="0" strike="noStrike" spc="-1">
                <a:solidFill>
                  <a:srgbClr val="000000"/>
                </a:solidFill>
                <a:latin typeface="Arial"/>
              </a:endParaRPr>
            </a:p>
          </p:txBody>
        </p:sp>
      </p:grpSp>
      <p:pic>
        <p:nvPicPr>
          <p:cNvPr id="18" name="Grafik 17" descr="Ein Bild, das Origami, Diagramm, Design, Muster enthält.&#10;&#10;Automatisch generierte Beschreibung">
            <a:extLst>
              <a:ext uri="{FF2B5EF4-FFF2-40B4-BE49-F238E27FC236}">
                <a16:creationId xmlns:a16="http://schemas.microsoft.com/office/drawing/2014/main" id="{BE24E817-AB6F-ABF4-0F65-1809CAD0089B}"/>
              </a:ext>
            </a:extLst>
          </p:cNvPr>
          <p:cNvPicPr>
            <a:picLocks noChangeAspect="1"/>
          </p:cNvPicPr>
          <p:nvPr/>
        </p:nvPicPr>
        <p:blipFill>
          <a:blip r:embed="rId4"/>
          <a:stretch>
            <a:fillRect/>
          </a:stretch>
        </p:blipFill>
        <p:spPr>
          <a:xfrm>
            <a:off x="5659372" y="2484200"/>
            <a:ext cx="3332536" cy="2304504"/>
          </a:xfrm>
          <a:prstGeom prst="rect">
            <a:avLst/>
          </a:prstGeom>
        </p:spPr>
      </p:pic>
      <p:sp>
        <p:nvSpPr>
          <p:cNvPr id="19" name="Textfeld 18">
            <a:extLst>
              <a:ext uri="{FF2B5EF4-FFF2-40B4-BE49-F238E27FC236}">
                <a16:creationId xmlns:a16="http://schemas.microsoft.com/office/drawing/2014/main" id="{0B2B7B0C-121D-2689-E869-658782AF3F02}"/>
              </a:ext>
            </a:extLst>
          </p:cNvPr>
          <p:cNvSpPr txBox="1"/>
          <p:nvPr/>
        </p:nvSpPr>
        <p:spPr>
          <a:xfrm>
            <a:off x="19845" y="4734908"/>
            <a:ext cx="3388813" cy="338554"/>
          </a:xfrm>
          <a:prstGeom prst="rect">
            <a:avLst/>
          </a:prstGeom>
          <a:noFill/>
        </p:spPr>
        <p:txBody>
          <a:bodyPr wrap="none" rtlCol="0">
            <a:spAutoFit/>
          </a:bodyPr>
          <a:lstStyle/>
          <a:p>
            <a:r>
              <a:rPr lang="en-US" sz="1600" dirty="0"/>
              <a:t>D. </a:t>
            </a:r>
            <a:r>
              <a:rPr lang="en-US" sz="1600" dirty="0" err="1"/>
              <a:t>Calzolari</a:t>
            </a:r>
            <a:r>
              <a:rPr lang="en-US" sz="1600" dirty="0"/>
              <a:t>, A. Lechner, D. Schulte</a:t>
            </a:r>
          </a:p>
        </p:txBody>
      </p:sp>
      <p:pic>
        <p:nvPicPr>
          <p:cNvPr id="20" name="Grafik 19">
            <a:extLst>
              <a:ext uri="{FF2B5EF4-FFF2-40B4-BE49-F238E27FC236}">
                <a16:creationId xmlns:a16="http://schemas.microsoft.com/office/drawing/2014/main" id="{4E975493-907F-04EA-D0FE-448743D8E04C}"/>
              </a:ext>
            </a:extLst>
          </p:cNvPr>
          <p:cNvPicPr>
            <a:picLocks noChangeAspect="1"/>
          </p:cNvPicPr>
          <p:nvPr/>
        </p:nvPicPr>
        <p:blipFill>
          <a:blip r:embed="rId5"/>
          <a:stretch>
            <a:fillRect/>
          </a:stretch>
        </p:blipFill>
        <p:spPr>
          <a:xfrm>
            <a:off x="8359367" y="91886"/>
            <a:ext cx="649953" cy="649953"/>
          </a:xfrm>
          <a:prstGeom prst="rect">
            <a:avLst/>
          </a:prstGeom>
        </p:spPr>
      </p:pic>
    </p:spTree>
    <p:extLst>
      <p:ext uri="{BB962C8B-B14F-4D97-AF65-F5344CB8AC3E}">
        <p14:creationId xmlns:p14="http://schemas.microsoft.com/office/powerpoint/2010/main" val="11212933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550" y="53111"/>
            <a:ext cx="7321624" cy="565175"/>
          </a:xfrm>
        </p:spPr>
        <p:txBody>
          <a:bodyPr/>
          <a:lstStyle/>
          <a:p>
            <a:r>
              <a:rPr lang="en-US" sz="3200" dirty="0">
                <a:latin typeface="Calibri"/>
                <a:cs typeface="Calibri"/>
              </a:rPr>
              <a:t>CDR Phase, R&amp;D and Demonstrator Facility</a:t>
            </a:r>
          </a:p>
        </p:txBody>
      </p:sp>
      <p:sp>
        <p:nvSpPr>
          <p:cNvPr id="23" name="TextBox 22"/>
          <p:cNvSpPr txBox="1"/>
          <p:nvPr/>
        </p:nvSpPr>
        <p:spPr>
          <a:xfrm>
            <a:off x="712018" y="1002282"/>
            <a:ext cx="4498042" cy="1169551"/>
          </a:xfrm>
          <a:prstGeom prst="rect">
            <a:avLst/>
          </a:prstGeom>
          <a:noFill/>
        </p:spPr>
        <p:txBody>
          <a:bodyPr wrap="square" rtlCol="0">
            <a:spAutoFit/>
          </a:bodyPr>
          <a:lstStyle/>
          <a:p>
            <a:r>
              <a:rPr lang="en-US" sz="1400" b="1" dirty="0">
                <a:latin typeface="Calibri"/>
                <a:cs typeface="Calibri"/>
              </a:rPr>
              <a:t>Broad R&amp;D </a:t>
            </a:r>
            <a:r>
              <a:rPr lang="en-US" sz="1400" b="1" dirty="0" err="1">
                <a:latin typeface="Calibri"/>
                <a:cs typeface="Calibri"/>
              </a:rPr>
              <a:t>programme</a:t>
            </a:r>
            <a:r>
              <a:rPr lang="en-US" sz="1400" b="1" dirty="0">
                <a:latin typeface="Calibri"/>
                <a:cs typeface="Calibri"/>
              </a:rPr>
              <a:t> </a:t>
            </a:r>
            <a:r>
              <a:rPr lang="en-US" sz="1400" dirty="0">
                <a:latin typeface="Calibri"/>
                <a:cs typeface="Calibri"/>
              </a:rPr>
              <a:t>can be distributed world-wide</a:t>
            </a:r>
          </a:p>
          <a:p>
            <a:pPr marL="285750" indent="-285750">
              <a:buFont typeface="Arial" panose="020B0604020202020204" pitchFamily="34" charset="0"/>
              <a:buChar char="•"/>
            </a:pPr>
            <a:r>
              <a:rPr lang="en-US" sz="1400" b="1" dirty="0">
                <a:latin typeface="Calibri"/>
                <a:cs typeface="Calibri"/>
              </a:rPr>
              <a:t>Models</a:t>
            </a:r>
            <a:r>
              <a:rPr lang="en-US" sz="1400" dirty="0">
                <a:latin typeface="Calibri"/>
                <a:cs typeface="Calibri"/>
              </a:rPr>
              <a:t> and </a:t>
            </a:r>
            <a:r>
              <a:rPr lang="en-US" sz="1400" b="1" dirty="0">
                <a:latin typeface="Calibri"/>
                <a:cs typeface="Calibri"/>
              </a:rPr>
              <a:t>prototypes</a:t>
            </a:r>
          </a:p>
          <a:p>
            <a:pPr marL="742950" lvl="1" indent="-285750">
              <a:buFont typeface="Arial" panose="020B0604020202020204" pitchFamily="34" charset="0"/>
              <a:buChar char="•"/>
            </a:pPr>
            <a:r>
              <a:rPr lang="en-US" sz="1400" dirty="0">
                <a:latin typeface="Calibri"/>
                <a:cs typeface="Calibri"/>
              </a:rPr>
              <a:t>Magnets, Target, RF systems, Absorbers, …</a:t>
            </a:r>
          </a:p>
          <a:p>
            <a:pPr marL="285750" indent="-285750">
              <a:buFont typeface="Arial" panose="020B0604020202020204" pitchFamily="34" charset="0"/>
              <a:buChar char="•"/>
            </a:pPr>
            <a:r>
              <a:rPr lang="en-US" sz="1400" b="1" dirty="0">
                <a:latin typeface="Calibri"/>
                <a:cs typeface="Calibri"/>
              </a:rPr>
              <a:t>CDR</a:t>
            </a:r>
            <a:r>
              <a:rPr lang="en-US" sz="1400" dirty="0">
                <a:latin typeface="Calibri"/>
                <a:cs typeface="Calibri"/>
              </a:rPr>
              <a:t> development</a:t>
            </a:r>
          </a:p>
          <a:p>
            <a:pPr marL="285750" indent="-285750">
              <a:buFont typeface="Arial" panose="020B0604020202020204" pitchFamily="34" charset="0"/>
              <a:buChar char="•"/>
            </a:pPr>
            <a:r>
              <a:rPr lang="en-US" sz="1400" b="1" dirty="0">
                <a:latin typeface="Calibri"/>
                <a:cs typeface="Calibri"/>
              </a:rPr>
              <a:t>Integrated tests</a:t>
            </a:r>
            <a:r>
              <a:rPr lang="en-US" sz="1400" dirty="0">
                <a:latin typeface="Calibri"/>
                <a:cs typeface="Calibri"/>
              </a:rPr>
              <a:t>, also with beam</a:t>
            </a:r>
          </a:p>
        </p:txBody>
      </p:sp>
      <p:sp>
        <p:nvSpPr>
          <p:cNvPr id="27" name="TextBox 26">
            <a:extLst>
              <a:ext uri="{FF2B5EF4-FFF2-40B4-BE49-F238E27FC236}">
                <a16:creationId xmlns:a16="http://schemas.microsoft.com/office/drawing/2014/main" id="{2ABF533A-59DF-283A-CE08-B21494D00DFD}"/>
              </a:ext>
            </a:extLst>
          </p:cNvPr>
          <p:cNvSpPr txBox="1"/>
          <p:nvPr/>
        </p:nvSpPr>
        <p:spPr>
          <a:xfrm>
            <a:off x="747451" y="2211710"/>
            <a:ext cx="3016305" cy="2677656"/>
          </a:xfrm>
          <a:prstGeom prst="rect">
            <a:avLst/>
          </a:prstGeom>
          <a:noFill/>
        </p:spPr>
        <p:txBody>
          <a:bodyPr wrap="square" rtlCol="0">
            <a:spAutoFit/>
          </a:bodyPr>
          <a:lstStyle/>
          <a:p>
            <a:r>
              <a:rPr lang="en-US" sz="1400" b="1" dirty="0">
                <a:latin typeface="Calibri"/>
                <a:cs typeface="Calibri"/>
              </a:rPr>
              <a:t>Cooling demonstrator </a:t>
            </a:r>
            <a:r>
              <a:rPr lang="en-US" sz="1400" dirty="0">
                <a:latin typeface="Calibri"/>
                <a:cs typeface="Calibri"/>
              </a:rPr>
              <a:t>is a key facility</a:t>
            </a:r>
          </a:p>
          <a:p>
            <a:pPr marL="285750" indent="-285750">
              <a:buFont typeface="Arial" panose="020B0604020202020204" pitchFamily="34" charset="0"/>
              <a:buChar char="•"/>
            </a:pPr>
            <a:r>
              <a:rPr lang="en-US" sz="1400" dirty="0">
                <a:latin typeface="Calibri"/>
                <a:cs typeface="Calibri"/>
              </a:rPr>
              <a:t>look for an existing proton beam with significant power</a:t>
            </a:r>
          </a:p>
          <a:p>
            <a:endParaRPr lang="en-US" sz="1400" dirty="0">
              <a:latin typeface="Calibri"/>
              <a:cs typeface="Calibri"/>
            </a:endParaRPr>
          </a:p>
          <a:p>
            <a:r>
              <a:rPr lang="en-US" sz="1400" dirty="0">
                <a:latin typeface="Calibri"/>
                <a:cs typeface="Calibri"/>
              </a:rPr>
              <a:t>Different sites are being considered</a:t>
            </a:r>
          </a:p>
          <a:p>
            <a:pPr marL="285750" indent="-285750">
              <a:buFont typeface="Arial"/>
              <a:buChar char="•"/>
            </a:pPr>
            <a:r>
              <a:rPr lang="en-US" sz="1400" dirty="0">
                <a:latin typeface="Calibri"/>
                <a:cs typeface="Calibri"/>
              </a:rPr>
              <a:t>CERN, FNAL, ESS …</a:t>
            </a:r>
          </a:p>
          <a:p>
            <a:pPr marL="285750" indent="-285750">
              <a:buFont typeface="Arial"/>
              <a:buChar char="•"/>
            </a:pPr>
            <a:r>
              <a:rPr lang="en-US" sz="1400" dirty="0">
                <a:latin typeface="Calibri"/>
                <a:cs typeface="Calibri"/>
              </a:rPr>
              <a:t>Two site options at CERN</a:t>
            </a:r>
          </a:p>
          <a:p>
            <a:pPr marL="285750" indent="-285750">
              <a:buFont typeface="Arial"/>
              <a:buChar char="•"/>
            </a:pPr>
            <a:endParaRPr lang="en-US" sz="1400" b="1" dirty="0">
              <a:latin typeface="Calibri"/>
              <a:cs typeface="Calibri"/>
            </a:endParaRPr>
          </a:p>
          <a:p>
            <a:r>
              <a:rPr lang="en-US" sz="1400" dirty="0">
                <a:latin typeface="Calibri"/>
                <a:cs typeface="Calibri"/>
              </a:rPr>
              <a:t>Muon cooling module test is important </a:t>
            </a:r>
          </a:p>
          <a:p>
            <a:pPr marL="285750" indent="-285750">
              <a:buFont typeface="Arial" panose="020B0604020202020204" pitchFamily="34" charset="0"/>
              <a:buChar char="•"/>
            </a:pPr>
            <a:r>
              <a:rPr lang="en-US" sz="1400" dirty="0">
                <a:latin typeface="Calibri"/>
                <a:cs typeface="Calibri"/>
              </a:rPr>
              <a:t>INFN is driving the work</a:t>
            </a:r>
          </a:p>
          <a:p>
            <a:pPr marL="285750" indent="-285750">
              <a:buFont typeface="Arial" panose="020B0604020202020204" pitchFamily="34" charset="0"/>
              <a:buChar char="•"/>
            </a:pPr>
            <a:r>
              <a:rPr lang="en-US" sz="1400" dirty="0">
                <a:latin typeface="Calibri"/>
                <a:cs typeface="Calibri"/>
              </a:rPr>
              <a:t>Could test it at CERN with proton beam</a:t>
            </a:r>
          </a:p>
        </p:txBody>
      </p:sp>
      <p:pic>
        <p:nvPicPr>
          <p:cNvPr id="33" name="Picture 32">
            <a:extLst>
              <a:ext uri="{FF2B5EF4-FFF2-40B4-BE49-F238E27FC236}">
                <a16:creationId xmlns:a16="http://schemas.microsoft.com/office/drawing/2014/main" id="{6521B364-EA15-7420-C7AB-C2B3C044DB74}"/>
              </a:ext>
            </a:extLst>
          </p:cNvPr>
          <p:cNvPicPr>
            <a:picLocks noChangeAspect="1"/>
          </p:cNvPicPr>
          <p:nvPr/>
        </p:nvPicPr>
        <p:blipFill>
          <a:blip r:embed="rId2"/>
          <a:stretch>
            <a:fillRect/>
          </a:stretch>
        </p:blipFill>
        <p:spPr>
          <a:xfrm>
            <a:off x="4985941" y="2847910"/>
            <a:ext cx="3186459" cy="1847418"/>
          </a:xfrm>
          <a:prstGeom prst="rect">
            <a:avLst/>
          </a:prstGeom>
        </p:spPr>
      </p:pic>
      <p:sp>
        <p:nvSpPr>
          <p:cNvPr id="5" name="Slide Number Placeholder 4">
            <a:extLst>
              <a:ext uri="{FF2B5EF4-FFF2-40B4-BE49-F238E27FC236}">
                <a16:creationId xmlns:a16="http://schemas.microsoft.com/office/drawing/2014/main" id="{E46BC81C-A4C6-B160-F3C5-951DEEDA8942}"/>
              </a:ext>
            </a:extLst>
          </p:cNvPr>
          <p:cNvSpPr>
            <a:spLocks noGrp="1"/>
          </p:cNvSpPr>
          <p:nvPr>
            <p:ph type="sldNum" sz="quarter" idx="4"/>
          </p:nvPr>
        </p:nvSpPr>
        <p:spPr/>
        <p:txBody>
          <a:bodyPr/>
          <a:lstStyle/>
          <a:p>
            <a:fld id="{974172A1-1CBF-0B40-9234-7D4D80EC19EA}" type="slidenum">
              <a:rPr lang="en-GB" smtClean="0"/>
              <a:pPr/>
              <a:t>38</a:t>
            </a:fld>
            <a:endParaRPr lang="en-GB" dirty="0"/>
          </a:p>
        </p:txBody>
      </p:sp>
      <p:pic>
        <p:nvPicPr>
          <p:cNvPr id="6" name="Picture 5">
            <a:extLst>
              <a:ext uri="{FF2B5EF4-FFF2-40B4-BE49-F238E27FC236}">
                <a16:creationId xmlns:a16="http://schemas.microsoft.com/office/drawing/2014/main" id="{D8FB7FB4-269C-9A98-2858-9D6C4985A830}"/>
              </a:ext>
            </a:extLst>
          </p:cNvPr>
          <p:cNvPicPr>
            <a:picLocks noChangeAspect="1"/>
          </p:cNvPicPr>
          <p:nvPr/>
        </p:nvPicPr>
        <p:blipFill>
          <a:blip r:embed="rId3"/>
          <a:stretch>
            <a:fillRect/>
          </a:stretch>
        </p:blipFill>
        <p:spPr>
          <a:xfrm>
            <a:off x="5004049" y="674374"/>
            <a:ext cx="3107182" cy="1825368"/>
          </a:xfrm>
          <a:prstGeom prst="rect">
            <a:avLst/>
          </a:prstGeom>
        </p:spPr>
      </p:pic>
      <p:sp>
        <p:nvSpPr>
          <p:cNvPr id="7" name="TextBox 6">
            <a:extLst>
              <a:ext uri="{FF2B5EF4-FFF2-40B4-BE49-F238E27FC236}">
                <a16:creationId xmlns:a16="http://schemas.microsoft.com/office/drawing/2014/main" id="{7E6B1A90-66F6-7135-C6C7-6CFC28F1673B}"/>
              </a:ext>
            </a:extLst>
          </p:cNvPr>
          <p:cNvSpPr txBox="1"/>
          <p:nvPr/>
        </p:nvSpPr>
        <p:spPr>
          <a:xfrm>
            <a:off x="6830358" y="666818"/>
            <a:ext cx="1310431" cy="400110"/>
          </a:xfrm>
          <a:prstGeom prst="rect">
            <a:avLst/>
          </a:prstGeom>
          <a:solidFill>
            <a:schemeClr val="tx2">
              <a:lumMod val="20000"/>
              <a:lumOff val="8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M. </a:t>
            </a:r>
            <a:r>
              <a:rPr lang="en-US" sz="1000" dirty="0" err="1">
                <a:latin typeface="Calibri" panose="020F0502020204030204" pitchFamily="34" charset="0"/>
                <a:cs typeface="Calibri" panose="020F0502020204030204" pitchFamily="34" charset="0"/>
              </a:rPr>
              <a:t>Calviani</a:t>
            </a:r>
            <a:r>
              <a:rPr lang="en-US" sz="1000" dirty="0">
                <a:latin typeface="Calibri" panose="020F0502020204030204" pitchFamily="34" charset="0"/>
                <a:cs typeface="Calibri" panose="020F0502020204030204" pitchFamily="34" charset="0"/>
              </a:rPr>
              <a:t>, R. </a:t>
            </a:r>
            <a:r>
              <a:rPr lang="en-US" sz="1000" dirty="0" err="1">
                <a:latin typeface="Calibri" panose="020F0502020204030204" pitchFamily="34" charset="0"/>
                <a:cs typeface="Calibri" panose="020F0502020204030204" pitchFamily="34" charset="0"/>
              </a:rPr>
              <a:t>Losito</a:t>
            </a:r>
            <a:r>
              <a:rPr lang="en-US" sz="1000" dirty="0">
                <a:latin typeface="Calibri" panose="020F0502020204030204" pitchFamily="34" charset="0"/>
                <a:cs typeface="Calibri" panose="020F0502020204030204" pitchFamily="34" charset="0"/>
              </a:rPr>
              <a:t>, J. Osborn et al.</a:t>
            </a:r>
          </a:p>
        </p:txBody>
      </p:sp>
      <p:pic>
        <p:nvPicPr>
          <p:cNvPr id="21" name="Grafik 20">
            <a:extLst>
              <a:ext uri="{FF2B5EF4-FFF2-40B4-BE49-F238E27FC236}">
                <a16:creationId xmlns:a16="http://schemas.microsoft.com/office/drawing/2014/main" id="{56F3ED74-F183-B17F-9C7B-7EEC1328DFAC}"/>
              </a:ext>
            </a:extLst>
          </p:cNvPr>
          <p:cNvPicPr>
            <a:picLocks noChangeAspect="1"/>
          </p:cNvPicPr>
          <p:nvPr/>
        </p:nvPicPr>
        <p:blipFill>
          <a:blip r:embed="rId4"/>
          <a:stretch>
            <a:fillRect/>
          </a:stretch>
        </p:blipFill>
        <p:spPr>
          <a:xfrm>
            <a:off x="8359367" y="91886"/>
            <a:ext cx="649953" cy="649953"/>
          </a:xfrm>
          <a:prstGeom prst="rect">
            <a:avLst/>
          </a:prstGeom>
        </p:spPr>
      </p:pic>
    </p:spTree>
    <p:extLst>
      <p:ext uri="{BB962C8B-B14F-4D97-AF65-F5344CB8AC3E}">
        <p14:creationId xmlns:p14="http://schemas.microsoft.com/office/powerpoint/2010/main" val="6590894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F9C400D-A805-2162-8AB8-1048BA5EE83D}"/>
              </a:ext>
            </a:extLst>
          </p:cNvPr>
          <p:cNvSpPr>
            <a:spLocks noGrp="1"/>
          </p:cNvSpPr>
          <p:nvPr>
            <p:ph sz="quarter" idx="12"/>
          </p:nvPr>
        </p:nvSpPr>
        <p:spPr>
          <a:xfrm>
            <a:off x="503548" y="2787774"/>
            <a:ext cx="8604956" cy="1727448"/>
          </a:xfrm>
        </p:spPr>
        <p:txBody>
          <a:bodyPr/>
          <a:lstStyle/>
          <a:p>
            <a:r>
              <a:rPr lang="en-US" sz="2000" dirty="0"/>
              <a:t>Muon colliders bring many potential explorations and discoveries in particle physics.</a:t>
            </a:r>
          </a:p>
          <a:p>
            <a:r>
              <a:rPr lang="en-US" sz="2000" dirty="0"/>
              <a:t>They are more efficient than current collider schemes.</a:t>
            </a:r>
          </a:p>
          <a:p>
            <a:r>
              <a:rPr lang="en-US" sz="2000" dirty="0"/>
              <a:t>Key technologies: Muon cooling, fast ramping magnets, muon production.</a:t>
            </a:r>
          </a:p>
          <a:p>
            <a:r>
              <a:rPr lang="en-US" sz="2000" dirty="0"/>
              <a:t>The neutrino flux mitigations is essential to protect the environment.</a:t>
            </a:r>
          </a:p>
          <a:p>
            <a:r>
              <a:rPr lang="en-US" sz="2000" dirty="0"/>
              <a:t>The main goal is to build a demonstrator to test the novel technologies.</a:t>
            </a:r>
          </a:p>
          <a:p>
            <a:r>
              <a:rPr lang="en-US" sz="2000" dirty="0"/>
              <a:t>More information: </a:t>
            </a:r>
            <a:r>
              <a:rPr lang="en-US" sz="2000" dirty="0">
                <a:hlinkClick r:id="rId2"/>
              </a:rPr>
              <a:t>https://</a:t>
            </a:r>
            <a:r>
              <a:rPr lang="en-US" sz="2000" dirty="0" err="1">
                <a:hlinkClick r:id="rId2"/>
              </a:rPr>
              <a:t>muoncollider.web.cern.ch</a:t>
            </a:r>
            <a:r>
              <a:rPr lang="en-US" sz="2000" dirty="0">
                <a:hlinkClick r:id="rId2"/>
              </a:rPr>
              <a:t>/</a:t>
            </a:r>
            <a:endParaRPr lang="en-US" sz="2000" dirty="0"/>
          </a:p>
          <a:p>
            <a:pPr marL="0" indent="0">
              <a:buNone/>
            </a:pPr>
            <a:endParaRPr lang="en-US" dirty="0"/>
          </a:p>
          <a:p>
            <a:endParaRPr lang="en-US" dirty="0"/>
          </a:p>
          <a:p>
            <a:endParaRPr lang="en-US" dirty="0"/>
          </a:p>
          <a:p>
            <a:endParaRPr lang="en-US" dirty="0"/>
          </a:p>
          <a:p>
            <a:pPr marL="0" indent="0">
              <a:buNone/>
            </a:pPr>
            <a:endParaRPr lang="en-US" dirty="0"/>
          </a:p>
        </p:txBody>
      </p:sp>
      <p:sp>
        <p:nvSpPr>
          <p:cNvPr id="3" name="Foliennummernplatzhalter 2">
            <a:extLst>
              <a:ext uri="{FF2B5EF4-FFF2-40B4-BE49-F238E27FC236}">
                <a16:creationId xmlns:a16="http://schemas.microsoft.com/office/drawing/2014/main" id="{7011C92D-63B6-4721-DC9B-0D948B246090}"/>
              </a:ext>
            </a:extLst>
          </p:cNvPr>
          <p:cNvSpPr>
            <a:spLocks noGrp="1"/>
          </p:cNvSpPr>
          <p:nvPr>
            <p:ph type="sldNum" sz="quarter" idx="4"/>
          </p:nvPr>
        </p:nvSpPr>
        <p:spPr/>
        <p:txBody>
          <a:bodyPr/>
          <a:lstStyle/>
          <a:p>
            <a:fld id="{974172A1-1CBF-0B40-9234-7D4D80EC19EA}" type="slidenum">
              <a:rPr lang="en-GB" smtClean="0"/>
              <a:pPr/>
              <a:t>39</a:t>
            </a:fld>
            <a:endParaRPr lang="en-GB" dirty="0"/>
          </a:p>
        </p:txBody>
      </p:sp>
      <p:sp>
        <p:nvSpPr>
          <p:cNvPr id="4" name="Titel 3">
            <a:extLst>
              <a:ext uri="{FF2B5EF4-FFF2-40B4-BE49-F238E27FC236}">
                <a16:creationId xmlns:a16="http://schemas.microsoft.com/office/drawing/2014/main" id="{E86D5711-1242-1E7D-130C-8FA99DC04E92}"/>
              </a:ext>
            </a:extLst>
          </p:cNvPr>
          <p:cNvSpPr>
            <a:spLocks noGrp="1"/>
          </p:cNvSpPr>
          <p:nvPr>
            <p:ph type="title"/>
          </p:nvPr>
        </p:nvSpPr>
        <p:spPr>
          <a:xfrm>
            <a:off x="1295400" y="-20538"/>
            <a:ext cx="6781800" cy="857250"/>
          </a:xfrm>
        </p:spPr>
        <p:txBody>
          <a:bodyPr/>
          <a:lstStyle/>
          <a:p>
            <a:r>
              <a:rPr lang="en-US" dirty="0"/>
              <a:t>Summary</a:t>
            </a:r>
          </a:p>
        </p:txBody>
      </p:sp>
      <p:pic>
        <p:nvPicPr>
          <p:cNvPr id="5" name="Grafik 4">
            <a:extLst>
              <a:ext uri="{FF2B5EF4-FFF2-40B4-BE49-F238E27FC236}">
                <a16:creationId xmlns:a16="http://schemas.microsoft.com/office/drawing/2014/main" id="{9FDD89CE-73F4-D832-B9B4-8C57B07CA58D}"/>
              </a:ext>
            </a:extLst>
          </p:cNvPr>
          <p:cNvPicPr>
            <a:picLocks noChangeAspect="1"/>
          </p:cNvPicPr>
          <p:nvPr/>
        </p:nvPicPr>
        <p:blipFill>
          <a:blip r:embed="rId3"/>
          <a:stretch>
            <a:fillRect/>
          </a:stretch>
        </p:blipFill>
        <p:spPr>
          <a:xfrm>
            <a:off x="1654811" y="339502"/>
            <a:ext cx="6193789" cy="2491104"/>
          </a:xfrm>
          <a:prstGeom prst="rect">
            <a:avLst/>
          </a:prstGeom>
        </p:spPr>
      </p:pic>
    </p:spTree>
    <p:extLst>
      <p:ext uri="{BB962C8B-B14F-4D97-AF65-F5344CB8AC3E}">
        <p14:creationId xmlns:p14="http://schemas.microsoft.com/office/powerpoint/2010/main" val="3291240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CF52594-3C0F-582B-0C8F-B9D4F3825F13}"/>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el 3">
            <a:extLst>
              <a:ext uri="{FF2B5EF4-FFF2-40B4-BE49-F238E27FC236}">
                <a16:creationId xmlns:a16="http://schemas.microsoft.com/office/drawing/2014/main" id="{0537A3FB-0D62-1A8D-FD0F-8247583FFE09}"/>
              </a:ext>
            </a:extLst>
          </p:cNvPr>
          <p:cNvSpPr>
            <a:spLocks noGrp="1"/>
          </p:cNvSpPr>
          <p:nvPr>
            <p:ph type="title"/>
          </p:nvPr>
        </p:nvSpPr>
        <p:spPr/>
        <p:txBody>
          <a:bodyPr/>
          <a:lstStyle/>
          <a:p>
            <a:r>
              <a:rPr lang="en-US" dirty="0"/>
              <a:t>The ideal collider recipe </a:t>
            </a:r>
          </a:p>
        </p:txBody>
      </p:sp>
      <p:pic>
        <p:nvPicPr>
          <p:cNvPr id="6" name="Grafik 5" descr="Kurzhantel Silhouette">
            <a:extLst>
              <a:ext uri="{FF2B5EF4-FFF2-40B4-BE49-F238E27FC236}">
                <a16:creationId xmlns:a16="http://schemas.microsoft.com/office/drawing/2014/main" id="{CB10C97E-F1D5-9D8D-264A-3AD6349B96B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3528" y="1419622"/>
            <a:ext cx="914400" cy="914400"/>
          </a:xfrm>
          <a:prstGeom prst="rect">
            <a:avLst/>
          </a:prstGeom>
        </p:spPr>
      </p:pic>
      <p:pic>
        <p:nvPicPr>
          <p:cNvPr id="7" name="Grafik 6" descr="Pfeil Kreis mit einfarbiger Füllung">
            <a:extLst>
              <a:ext uri="{FF2B5EF4-FFF2-40B4-BE49-F238E27FC236}">
                <a16:creationId xmlns:a16="http://schemas.microsoft.com/office/drawing/2014/main" id="{5E0CC13C-645A-B895-74EA-8A010B4FCFD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3528" y="2497338"/>
            <a:ext cx="914400" cy="914400"/>
          </a:xfrm>
          <a:prstGeom prst="rect">
            <a:avLst/>
          </a:prstGeom>
        </p:spPr>
      </p:pic>
      <p:pic>
        <p:nvPicPr>
          <p:cNvPr id="8" name="Grafik 7" descr="Welt mit einfarbiger Füllung">
            <a:extLst>
              <a:ext uri="{FF2B5EF4-FFF2-40B4-BE49-F238E27FC236}">
                <a16:creationId xmlns:a16="http://schemas.microsoft.com/office/drawing/2014/main" id="{F2654849-4999-9CB5-D40E-44ECF7207C3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23528" y="3576491"/>
            <a:ext cx="914400" cy="914400"/>
          </a:xfrm>
          <a:prstGeom prst="rect">
            <a:avLst/>
          </a:prstGeom>
        </p:spPr>
      </p:pic>
      <p:sp>
        <p:nvSpPr>
          <p:cNvPr id="9" name="Textfeld 8">
            <a:extLst>
              <a:ext uri="{FF2B5EF4-FFF2-40B4-BE49-F238E27FC236}">
                <a16:creationId xmlns:a16="http://schemas.microsoft.com/office/drawing/2014/main" id="{BC1C74B4-A2BF-1565-9895-BB635C6960B8}"/>
              </a:ext>
            </a:extLst>
          </p:cNvPr>
          <p:cNvSpPr txBox="1"/>
          <p:nvPr/>
        </p:nvSpPr>
        <p:spPr>
          <a:xfrm>
            <a:off x="1475656" y="1635646"/>
            <a:ext cx="4499950" cy="461665"/>
          </a:xfrm>
          <a:prstGeom prst="rect">
            <a:avLst/>
          </a:prstGeom>
          <a:noFill/>
        </p:spPr>
        <p:txBody>
          <a:bodyPr wrap="none" rtlCol="0">
            <a:spAutoFit/>
          </a:bodyPr>
          <a:lstStyle/>
          <a:p>
            <a:r>
              <a:rPr lang="en-US" sz="2400" dirty="0"/>
              <a:t>Heavy in mass (avoid radiation)</a:t>
            </a:r>
          </a:p>
        </p:txBody>
      </p:sp>
      <p:sp>
        <p:nvSpPr>
          <p:cNvPr id="10" name="Textfeld 9">
            <a:extLst>
              <a:ext uri="{FF2B5EF4-FFF2-40B4-BE49-F238E27FC236}">
                <a16:creationId xmlns:a16="http://schemas.microsoft.com/office/drawing/2014/main" id="{9A96350E-CBAE-A295-AD3E-07603910808E}"/>
              </a:ext>
            </a:extLst>
          </p:cNvPr>
          <p:cNvSpPr txBox="1"/>
          <p:nvPr/>
        </p:nvSpPr>
        <p:spPr>
          <a:xfrm>
            <a:off x="1472840" y="2726261"/>
            <a:ext cx="4568879" cy="461665"/>
          </a:xfrm>
          <a:prstGeom prst="rect">
            <a:avLst/>
          </a:prstGeom>
          <a:noFill/>
        </p:spPr>
        <p:txBody>
          <a:bodyPr wrap="none" rtlCol="0">
            <a:spAutoFit/>
          </a:bodyPr>
          <a:lstStyle/>
          <a:p>
            <a:r>
              <a:rPr lang="en-US" sz="2400" dirty="0"/>
              <a:t>Periodic collision structure (ring)</a:t>
            </a:r>
          </a:p>
        </p:txBody>
      </p:sp>
      <p:sp>
        <p:nvSpPr>
          <p:cNvPr id="11" name="Textfeld 10">
            <a:extLst>
              <a:ext uri="{FF2B5EF4-FFF2-40B4-BE49-F238E27FC236}">
                <a16:creationId xmlns:a16="http://schemas.microsoft.com/office/drawing/2014/main" id="{F361DEA3-481C-9016-8AD7-D0E1B985EC2A}"/>
              </a:ext>
            </a:extLst>
          </p:cNvPr>
          <p:cNvSpPr txBox="1"/>
          <p:nvPr/>
        </p:nvSpPr>
        <p:spPr>
          <a:xfrm>
            <a:off x="1470024" y="3816876"/>
            <a:ext cx="4894289" cy="461665"/>
          </a:xfrm>
          <a:prstGeom prst="rect">
            <a:avLst/>
          </a:prstGeom>
          <a:noFill/>
        </p:spPr>
        <p:txBody>
          <a:bodyPr wrap="none" rtlCol="0">
            <a:spAutoFit/>
          </a:bodyPr>
          <a:lstStyle/>
          <a:p>
            <a:r>
              <a:rPr lang="en-US" sz="2400" dirty="0"/>
              <a:t>Fundamental particle (no hadrons)</a:t>
            </a:r>
          </a:p>
        </p:txBody>
      </p:sp>
      <p:pic>
        <p:nvPicPr>
          <p:cNvPr id="2" name="Grafik 1">
            <a:extLst>
              <a:ext uri="{FF2B5EF4-FFF2-40B4-BE49-F238E27FC236}">
                <a16:creationId xmlns:a16="http://schemas.microsoft.com/office/drawing/2014/main" id="{82E682F2-686E-AD2A-C03A-1D80704464AA}"/>
              </a:ext>
            </a:extLst>
          </p:cNvPr>
          <p:cNvPicPr>
            <a:picLocks noChangeAspect="1"/>
          </p:cNvPicPr>
          <p:nvPr/>
        </p:nvPicPr>
        <p:blipFill>
          <a:blip r:embed="rId8"/>
          <a:stretch>
            <a:fillRect/>
          </a:stretch>
        </p:blipFill>
        <p:spPr>
          <a:xfrm>
            <a:off x="8359367" y="91886"/>
            <a:ext cx="649953" cy="649953"/>
          </a:xfrm>
          <a:prstGeom prst="rect">
            <a:avLst/>
          </a:prstGeom>
        </p:spPr>
      </p:pic>
    </p:spTree>
    <p:extLst>
      <p:ext uri="{BB962C8B-B14F-4D97-AF65-F5344CB8AC3E}">
        <p14:creationId xmlns:p14="http://schemas.microsoft.com/office/powerpoint/2010/main" val="15927108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2">
            <a:extLst>
              <a:ext uri="{FF2B5EF4-FFF2-40B4-BE49-F238E27FC236}">
                <a16:creationId xmlns:a16="http://schemas.microsoft.com/office/drawing/2014/main" id="{511B020A-04AC-F5F5-5C13-197008708A0F}"/>
              </a:ext>
            </a:extLst>
          </p:cNvPr>
          <p:cNvSpPr>
            <a:spLocks noChangeAspect="1" noChangeArrowheads="1"/>
          </p:cNvSpPr>
          <p:nvPr/>
        </p:nvSpPr>
        <p:spPr bwMode="auto">
          <a:xfrm>
            <a:off x="711200" y="0"/>
            <a:ext cx="7720013" cy="5143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Grafik 2">
            <a:extLst>
              <a:ext uri="{FF2B5EF4-FFF2-40B4-BE49-F238E27FC236}">
                <a16:creationId xmlns:a16="http://schemas.microsoft.com/office/drawing/2014/main" id="{82DF57BD-4F57-42E5-3062-12CB94C90EE4}"/>
              </a:ext>
            </a:extLst>
          </p:cNvPr>
          <p:cNvPicPr>
            <a:picLocks noChangeAspect="1"/>
          </p:cNvPicPr>
          <p:nvPr/>
        </p:nvPicPr>
        <p:blipFill>
          <a:blip r:embed="rId2"/>
          <a:stretch>
            <a:fillRect/>
          </a:stretch>
        </p:blipFill>
        <p:spPr>
          <a:xfrm>
            <a:off x="82550" y="4219853"/>
            <a:ext cx="813598" cy="813598"/>
          </a:xfrm>
          <a:prstGeom prst="rect">
            <a:avLst/>
          </a:prstGeom>
        </p:spPr>
      </p:pic>
      <p:pic>
        <p:nvPicPr>
          <p:cNvPr id="7" name="Grafik 6" descr="Ein Bild, das Zeichnung, Entwurf, Himmel, Zug enthält.&#10;&#10;Automatisch generierte Beschreibung">
            <a:extLst>
              <a:ext uri="{FF2B5EF4-FFF2-40B4-BE49-F238E27FC236}">
                <a16:creationId xmlns:a16="http://schemas.microsoft.com/office/drawing/2014/main" id="{469AC669-78EE-F40A-CB48-FB5E78754C35}"/>
              </a:ext>
            </a:extLst>
          </p:cNvPr>
          <p:cNvPicPr>
            <a:picLocks noChangeAspect="1"/>
          </p:cNvPicPr>
          <p:nvPr/>
        </p:nvPicPr>
        <p:blipFill>
          <a:blip r:embed="rId3"/>
          <a:stretch>
            <a:fillRect/>
          </a:stretch>
        </p:blipFill>
        <p:spPr>
          <a:xfrm>
            <a:off x="-31551" y="646315"/>
            <a:ext cx="9174757" cy="4845471"/>
          </a:xfrm>
          <a:prstGeom prst="rect">
            <a:avLst/>
          </a:prstGeom>
        </p:spPr>
      </p:pic>
      <p:pic>
        <p:nvPicPr>
          <p:cNvPr id="9" name="Image 7" descr="MUON-SlideGraph-LogoBkgnd2.png">
            <a:extLst>
              <a:ext uri="{FF2B5EF4-FFF2-40B4-BE49-F238E27FC236}">
                <a16:creationId xmlns:a16="http://schemas.microsoft.com/office/drawing/2014/main" id="{F9D13AFA-EE08-18C6-42C5-691370C4DA23}"/>
              </a:ext>
            </a:extLst>
          </p:cNvPr>
          <p:cNvPicPr>
            <a:picLocks noChangeAspect="1"/>
          </p:cNvPicPr>
          <p:nvPr/>
        </p:nvPicPr>
        <p:blipFill>
          <a:blip r:embed="rId4"/>
          <a:stretch>
            <a:fillRect/>
          </a:stretch>
        </p:blipFill>
        <p:spPr>
          <a:xfrm>
            <a:off x="-4284" y="51470"/>
            <a:ext cx="9144000" cy="5140960"/>
          </a:xfrm>
          <a:prstGeom prst="rect">
            <a:avLst/>
          </a:prstGeom>
        </p:spPr>
      </p:pic>
      <p:sp>
        <p:nvSpPr>
          <p:cNvPr id="10" name="ZoneTexte 10">
            <a:extLst>
              <a:ext uri="{FF2B5EF4-FFF2-40B4-BE49-F238E27FC236}">
                <a16:creationId xmlns:a16="http://schemas.microsoft.com/office/drawing/2014/main" id="{5226C61C-E18E-F127-CCE5-96C3E6CCD7A3}"/>
              </a:ext>
            </a:extLst>
          </p:cNvPr>
          <p:cNvSpPr txBox="1"/>
          <p:nvPr/>
        </p:nvSpPr>
        <p:spPr>
          <a:xfrm>
            <a:off x="1691680" y="383945"/>
            <a:ext cx="5616624" cy="584775"/>
          </a:xfrm>
          <a:prstGeom prst="rect">
            <a:avLst/>
          </a:prstGeom>
          <a:noFill/>
        </p:spPr>
        <p:txBody>
          <a:bodyPr wrap="square" rtlCol="0">
            <a:spAutoFit/>
          </a:bodyPr>
          <a:lstStyle/>
          <a:p>
            <a:pPr algn="ctr"/>
            <a:r>
              <a:rPr lang="fr-FR" sz="3200" b="1" i="1" dirty="0" err="1">
                <a:latin typeface="Arial Narrow"/>
                <a:cs typeface="Arial Narrow"/>
              </a:rPr>
              <a:t>Thank</a:t>
            </a:r>
            <a:r>
              <a:rPr lang="fr-FR" sz="3200" b="1" i="1" dirty="0">
                <a:latin typeface="Arial Narrow"/>
                <a:cs typeface="Arial Narrow"/>
              </a:rPr>
              <a:t> </a:t>
            </a:r>
            <a:r>
              <a:rPr lang="fr-FR" sz="3200" b="1" i="1" dirty="0" err="1">
                <a:latin typeface="Arial Narrow"/>
                <a:cs typeface="Arial Narrow"/>
              </a:rPr>
              <a:t>you</a:t>
            </a:r>
            <a:r>
              <a:rPr lang="fr-FR" sz="3200" b="1" i="1" dirty="0">
                <a:latin typeface="Arial Narrow"/>
                <a:cs typeface="Arial Narrow"/>
              </a:rPr>
              <a:t> for </a:t>
            </a:r>
            <a:r>
              <a:rPr lang="fr-FR" sz="3200" b="1" i="1" dirty="0" err="1">
                <a:latin typeface="Arial Narrow"/>
                <a:cs typeface="Arial Narrow"/>
              </a:rPr>
              <a:t>your</a:t>
            </a:r>
            <a:r>
              <a:rPr lang="fr-FR" sz="3200" b="1" i="1" dirty="0">
                <a:latin typeface="Arial Narrow"/>
                <a:cs typeface="Arial Narrow"/>
              </a:rPr>
              <a:t> attention</a:t>
            </a:r>
            <a:endParaRPr lang="en-GB" sz="3200" b="1" i="1" dirty="0"/>
          </a:p>
        </p:txBody>
      </p:sp>
      <p:pic>
        <p:nvPicPr>
          <p:cNvPr id="11" name="Image 84" descr="MCC-LogoCERN.jpg">
            <a:extLst>
              <a:ext uri="{FF2B5EF4-FFF2-40B4-BE49-F238E27FC236}">
                <a16:creationId xmlns:a16="http://schemas.microsoft.com/office/drawing/2014/main" id="{97FECF5D-F201-29A4-87A0-45C50BD3CEAD}"/>
              </a:ext>
            </a:extLst>
          </p:cNvPr>
          <p:cNvPicPr>
            <a:picLocks noChangeAspect="1"/>
          </p:cNvPicPr>
          <p:nvPr/>
        </p:nvPicPr>
        <p:blipFill>
          <a:blip r:embed="rId5"/>
          <a:stretch>
            <a:fillRect/>
          </a:stretch>
        </p:blipFill>
        <p:spPr>
          <a:xfrm>
            <a:off x="8154467" y="257232"/>
            <a:ext cx="838200" cy="838200"/>
          </a:xfrm>
          <a:prstGeom prst="rect">
            <a:avLst/>
          </a:prstGeom>
        </p:spPr>
      </p:pic>
      <p:pic>
        <p:nvPicPr>
          <p:cNvPr id="4" name="Grafik 3" descr="Ein Bild, das Text, Grafiken, Grafikdesign, Schrift enthält.&#10;&#10;Automatisch generierte Beschreibung">
            <a:extLst>
              <a:ext uri="{FF2B5EF4-FFF2-40B4-BE49-F238E27FC236}">
                <a16:creationId xmlns:a16="http://schemas.microsoft.com/office/drawing/2014/main" id="{864CA72A-FA40-272B-A65D-DF8E3D0AD2DA}"/>
              </a:ext>
            </a:extLst>
          </p:cNvPr>
          <p:cNvPicPr>
            <a:picLocks noChangeAspect="1"/>
          </p:cNvPicPr>
          <p:nvPr/>
        </p:nvPicPr>
        <p:blipFill>
          <a:blip r:embed="rId6"/>
          <a:stretch>
            <a:fillRect/>
          </a:stretch>
        </p:blipFill>
        <p:spPr>
          <a:xfrm>
            <a:off x="76638" y="261233"/>
            <a:ext cx="838200" cy="834199"/>
          </a:xfrm>
          <a:prstGeom prst="rect">
            <a:avLst/>
          </a:prstGeom>
        </p:spPr>
      </p:pic>
      <p:pic>
        <p:nvPicPr>
          <p:cNvPr id="5" name="Grafik 4">
            <a:extLst>
              <a:ext uri="{FF2B5EF4-FFF2-40B4-BE49-F238E27FC236}">
                <a16:creationId xmlns:a16="http://schemas.microsoft.com/office/drawing/2014/main" id="{FC994ED6-7DCB-4FB0-0CBD-93E521E34D05}"/>
              </a:ext>
            </a:extLst>
          </p:cNvPr>
          <p:cNvPicPr>
            <a:picLocks noChangeAspect="1"/>
          </p:cNvPicPr>
          <p:nvPr/>
        </p:nvPicPr>
        <p:blipFill>
          <a:blip r:embed="rId2"/>
          <a:stretch>
            <a:fillRect/>
          </a:stretch>
        </p:blipFill>
        <p:spPr>
          <a:xfrm>
            <a:off x="76638" y="4158322"/>
            <a:ext cx="838200" cy="838200"/>
          </a:xfrm>
          <a:prstGeom prst="rect">
            <a:avLst/>
          </a:prstGeom>
        </p:spPr>
      </p:pic>
    </p:spTree>
    <p:extLst>
      <p:ext uri="{BB962C8B-B14F-4D97-AF65-F5344CB8AC3E}">
        <p14:creationId xmlns:p14="http://schemas.microsoft.com/office/powerpoint/2010/main" val="16241853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Technically Limited Timeline</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41</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JUAS, January 2023 </a:t>
            </a:r>
            <a:endParaRPr lang="en-GB" dirty="0">
              <a:latin typeface="Calibri"/>
              <a:cs typeface="Calibri"/>
            </a:endParaRPr>
          </a:p>
        </p:txBody>
      </p:sp>
      <p:pic>
        <p:nvPicPr>
          <p:cNvPr id="6" name="Picture 5" descr="p0.pdf"/>
          <p:cNvPicPr>
            <a:picLocks noChangeAspect="1"/>
          </p:cNvPicPr>
          <p:nvPr/>
        </p:nvPicPr>
        <p:blipFill rotWithShape="1">
          <a:blip r:embed="rId2" cstate="print">
            <a:extLst>
              <a:ext uri="{28A0092B-C50C-407E-A947-70E740481C1C}">
                <a14:useLocalDpi xmlns:a14="http://schemas.microsoft.com/office/drawing/2010/main"/>
              </a:ext>
            </a:extLst>
          </a:blip>
          <a:srcRect l="5067" t="8738" r="4729" b="3773"/>
          <a:stretch/>
        </p:blipFill>
        <p:spPr>
          <a:xfrm>
            <a:off x="2539504" y="886719"/>
            <a:ext cx="5796880" cy="3976909"/>
          </a:xfrm>
          <a:prstGeom prst="rect">
            <a:avLst/>
          </a:prstGeom>
        </p:spPr>
      </p:pic>
      <p:sp>
        <p:nvSpPr>
          <p:cNvPr id="7" name="TextBox 6"/>
          <p:cNvSpPr txBox="1"/>
          <p:nvPr/>
        </p:nvSpPr>
        <p:spPr>
          <a:xfrm>
            <a:off x="-1308" y="1086472"/>
            <a:ext cx="2424100" cy="4031873"/>
          </a:xfrm>
          <a:prstGeom prst="rect">
            <a:avLst/>
          </a:prstGeom>
          <a:noFill/>
        </p:spPr>
        <p:txBody>
          <a:bodyPr wrap="square" rtlCol="0">
            <a:spAutoFit/>
          </a:bodyPr>
          <a:lstStyle/>
          <a:p>
            <a:r>
              <a:rPr lang="en-US" sz="1600" dirty="0" err="1">
                <a:latin typeface="Calibri"/>
                <a:cs typeface="Calibri"/>
              </a:rPr>
              <a:t>Muon</a:t>
            </a:r>
            <a:r>
              <a:rPr lang="en-US" sz="1600" dirty="0">
                <a:latin typeface="Calibri"/>
                <a:cs typeface="Calibri"/>
              </a:rPr>
              <a:t> collider important in the long term</a:t>
            </a:r>
          </a:p>
          <a:p>
            <a:endParaRPr lang="en-US" sz="1600" dirty="0">
              <a:latin typeface="Calibri"/>
              <a:cs typeface="Calibri"/>
            </a:endParaRPr>
          </a:p>
          <a:p>
            <a:r>
              <a:rPr lang="en-US" sz="1600" dirty="0">
                <a:latin typeface="Calibri"/>
                <a:cs typeface="Calibri"/>
              </a:rPr>
              <a:t>Prudently explore if </a:t>
            </a:r>
            <a:r>
              <a:rPr lang="en-US" sz="1600" dirty="0" err="1">
                <a:latin typeface="Calibri"/>
                <a:cs typeface="Calibri"/>
              </a:rPr>
              <a:t>MuC</a:t>
            </a:r>
            <a:r>
              <a:rPr lang="en-US" sz="1600" dirty="0">
                <a:latin typeface="Calibri"/>
                <a:cs typeface="Calibri"/>
              </a:rPr>
              <a:t> can be </a:t>
            </a:r>
            <a:r>
              <a:rPr lang="en-US" sz="1600" b="1" dirty="0">
                <a:latin typeface="Calibri"/>
                <a:cs typeface="Calibri"/>
              </a:rPr>
              <a:t>option as next project</a:t>
            </a:r>
            <a:endParaRPr lang="en-US" sz="1600" dirty="0">
              <a:latin typeface="Calibri"/>
              <a:cs typeface="Calibri"/>
            </a:endParaRPr>
          </a:p>
          <a:p>
            <a:pPr marL="285750" indent="-285750">
              <a:buFont typeface="Arial"/>
              <a:buChar char="•"/>
            </a:pPr>
            <a:r>
              <a:rPr lang="en-US" sz="1600" dirty="0">
                <a:latin typeface="Calibri"/>
                <a:cs typeface="Calibri"/>
              </a:rPr>
              <a:t>e.g. in Europe if </a:t>
            </a:r>
            <a:r>
              <a:rPr lang="en-US" sz="1600" dirty="0" err="1">
                <a:latin typeface="Calibri"/>
                <a:cs typeface="Calibri"/>
              </a:rPr>
              <a:t>higgs</a:t>
            </a:r>
            <a:r>
              <a:rPr lang="en-US" sz="1600" dirty="0">
                <a:latin typeface="Calibri"/>
                <a:cs typeface="Calibri"/>
              </a:rPr>
              <a:t> factory built elsewhere</a:t>
            </a:r>
            <a:endParaRPr lang="en-US" sz="1600" b="1" dirty="0">
              <a:latin typeface="Calibri"/>
              <a:cs typeface="Calibri"/>
            </a:endParaRPr>
          </a:p>
          <a:p>
            <a:pPr marL="285750" indent="-285750">
              <a:buFont typeface="Arial"/>
              <a:buChar char="•"/>
            </a:pPr>
            <a:r>
              <a:rPr lang="en-US" sz="1600" b="1" dirty="0">
                <a:latin typeface="Calibri"/>
                <a:cs typeface="Calibri"/>
              </a:rPr>
              <a:t>sufficient funding required now</a:t>
            </a:r>
          </a:p>
          <a:p>
            <a:pPr marL="285750" indent="-285750">
              <a:buFont typeface="Arial"/>
              <a:buChar char="•"/>
            </a:pPr>
            <a:r>
              <a:rPr lang="en-US" sz="1600" dirty="0">
                <a:latin typeface="Calibri"/>
                <a:cs typeface="Calibri"/>
              </a:rPr>
              <a:t>very </a:t>
            </a:r>
            <a:r>
              <a:rPr lang="en-US" sz="1600" b="1" dirty="0">
                <a:latin typeface="Calibri"/>
                <a:cs typeface="Calibri"/>
              </a:rPr>
              <a:t>strong ramp-up required </a:t>
            </a:r>
            <a:r>
              <a:rPr lang="en-US" sz="1600" dirty="0">
                <a:latin typeface="Calibri"/>
                <a:cs typeface="Calibri"/>
              </a:rPr>
              <a:t>after 2026</a:t>
            </a:r>
          </a:p>
          <a:p>
            <a:pPr marL="285750" indent="-285750">
              <a:buFont typeface="Arial"/>
              <a:buChar char="•"/>
            </a:pPr>
            <a:r>
              <a:rPr lang="en-US" sz="1600" dirty="0">
                <a:latin typeface="Calibri"/>
                <a:cs typeface="Calibri"/>
              </a:rPr>
              <a:t>might require compromises on initial scope and performance</a:t>
            </a:r>
          </a:p>
          <a:p>
            <a:pPr marL="742950" lvl="1" indent="-285750">
              <a:buFont typeface="Arial"/>
              <a:buChar char="•"/>
            </a:pPr>
            <a:r>
              <a:rPr lang="en-US" sz="1600" dirty="0">
                <a:latin typeface="Calibri"/>
                <a:cs typeface="Calibri"/>
              </a:rPr>
              <a:t>3 </a:t>
            </a:r>
            <a:r>
              <a:rPr lang="en-US" sz="1600" dirty="0" err="1">
                <a:latin typeface="Calibri"/>
                <a:cs typeface="Calibri"/>
              </a:rPr>
              <a:t>TeV</a:t>
            </a:r>
            <a:endParaRPr lang="en-US" sz="1600" dirty="0">
              <a:latin typeface="Calibri"/>
              <a:cs typeface="Calibri"/>
            </a:endParaRPr>
          </a:p>
        </p:txBody>
      </p:sp>
      <p:sp>
        <p:nvSpPr>
          <p:cNvPr id="2" name="Slide Number Placeholder 1"/>
          <p:cNvSpPr>
            <a:spLocks noGrp="1"/>
          </p:cNvSpPr>
          <p:nvPr>
            <p:ph type="sldNum" sz="quarter" idx="4"/>
          </p:nvPr>
        </p:nvSpPr>
        <p:spPr/>
        <p:txBody>
          <a:bodyPr/>
          <a:lstStyle/>
          <a:p>
            <a:fld id="{974172A1-1CBF-0B40-9234-7D4D80EC19EA}" type="slidenum">
              <a:rPr lang="en-GB" smtClean="0"/>
              <a:pPr/>
              <a:t>41</a:t>
            </a:fld>
            <a:endParaRPr lang="en-GB" dirty="0"/>
          </a:p>
        </p:txBody>
      </p:sp>
      <p:sp>
        <p:nvSpPr>
          <p:cNvPr id="3" name="TextBox 2"/>
          <p:cNvSpPr txBox="1"/>
          <p:nvPr/>
        </p:nvSpPr>
        <p:spPr>
          <a:xfrm rot="16200000">
            <a:off x="3173360" y="1900885"/>
            <a:ext cx="1368152" cy="261610"/>
          </a:xfrm>
          <a:prstGeom prst="rect">
            <a:avLst/>
          </a:prstGeom>
          <a:solidFill>
            <a:schemeClr val="accent1">
              <a:lumMod val="40000"/>
              <a:lumOff val="60000"/>
            </a:schemeClr>
          </a:solidFill>
        </p:spPr>
        <p:txBody>
          <a:bodyPr wrap="square" rtlCol="0">
            <a:spAutoFit/>
          </a:bodyPr>
          <a:lstStyle/>
          <a:p>
            <a:r>
              <a:rPr lang="en-US" sz="1050" dirty="0" err="1"/>
              <a:t>Evaluation+decision</a:t>
            </a:r>
            <a:endParaRPr lang="en-US" sz="1050" dirty="0"/>
          </a:p>
        </p:txBody>
      </p:sp>
      <p:sp>
        <p:nvSpPr>
          <p:cNvPr id="4" name="TextBox 3"/>
          <p:cNvSpPr txBox="1"/>
          <p:nvPr/>
        </p:nvSpPr>
        <p:spPr>
          <a:xfrm>
            <a:off x="2555776" y="577012"/>
            <a:ext cx="5150669" cy="338554"/>
          </a:xfrm>
          <a:prstGeom prst="rect">
            <a:avLst/>
          </a:prstGeom>
          <a:noFill/>
        </p:spPr>
        <p:txBody>
          <a:bodyPr wrap="none" rtlCol="0">
            <a:spAutoFit/>
          </a:bodyPr>
          <a:lstStyle/>
          <a:p>
            <a:r>
              <a:rPr lang="en-US" sz="1600" dirty="0">
                <a:latin typeface="Calibri"/>
                <a:cs typeface="Calibri"/>
              </a:rPr>
              <a:t>To be reviewed considering progress, funding and decisions </a:t>
            </a:r>
          </a:p>
        </p:txBody>
      </p:sp>
      <p:sp>
        <p:nvSpPr>
          <p:cNvPr id="11" name="TextBox 10"/>
          <p:cNvSpPr txBox="1"/>
          <p:nvPr/>
        </p:nvSpPr>
        <p:spPr>
          <a:xfrm rot="16200000">
            <a:off x="4738809" y="1900885"/>
            <a:ext cx="1368152" cy="261610"/>
          </a:xfrm>
          <a:prstGeom prst="rect">
            <a:avLst/>
          </a:prstGeom>
          <a:solidFill>
            <a:schemeClr val="accent1">
              <a:lumMod val="40000"/>
              <a:lumOff val="60000"/>
            </a:schemeClr>
          </a:solidFill>
        </p:spPr>
        <p:txBody>
          <a:bodyPr wrap="square" rtlCol="0">
            <a:spAutoFit/>
          </a:bodyPr>
          <a:lstStyle/>
          <a:p>
            <a:r>
              <a:rPr lang="en-US" sz="1050" dirty="0" err="1"/>
              <a:t>Evaluation+decision</a:t>
            </a:r>
            <a:endParaRPr lang="en-US" sz="1050" dirty="0"/>
          </a:p>
        </p:txBody>
      </p:sp>
      <p:pic>
        <p:nvPicPr>
          <p:cNvPr id="8" name="Grafik 7">
            <a:extLst>
              <a:ext uri="{FF2B5EF4-FFF2-40B4-BE49-F238E27FC236}">
                <a16:creationId xmlns:a16="http://schemas.microsoft.com/office/drawing/2014/main" id="{546D2079-BBF9-4386-C9B0-EB34372F1157}"/>
              </a:ext>
            </a:extLst>
          </p:cNvPr>
          <p:cNvPicPr>
            <a:picLocks noChangeAspect="1"/>
          </p:cNvPicPr>
          <p:nvPr/>
        </p:nvPicPr>
        <p:blipFill>
          <a:blip r:embed="rId3"/>
          <a:stretch>
            <a:fillRect/>
          </a:stretch>
        </p:blipFill>
        <p:spPr>
          <a:xfrm>
            <a:off x="8359367" y="91886"/>
            <a:ext cx="649953" cy="649953"/>
          </a:xfrm>
          <a:prstGeom prst="rect">
            <a:avLst/>
          </a:prstGeom>
        </p:spPr>
      </p:pic>
    </p:spTree>
    <p:extLst>
      <p:ext uri="{BB962C8B-B14F-4D97-AF65-F5344CB8AC3E}">
        <p14:creationId xmlns:p14="http://schemas.microsoft.com/office/powerpoint/2010/main" val="765906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A320951C-782D-57FD-789E-96BB0F206D6D}"/>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el 3">
            <a:extLst>
              <a:ext uri="{FF2B5EF4-FFF2-40B4-BE49-F238E27FC236}">
                <a16:creationId xmlns:a16="http://schemas.microsoft.com/office/drawing/2014/main" id="{D8DA9B18-6754-1419-0202-AB4C39F46233}"/>
              </a:ext>
            </a:extLst>
          </p:cNvPr>
          <p:cNvSpPr>
            <a:spLocks noGrp="1"/>
          </p:cNvSpPr>
          <p:nvPr>
            <p:ph type="title"/>
          </p:nvPr>
        </p:nvSpPr>
        <p:spPr/>
        <p:txBody>
          <a:bodyPr/>
          <a:lstStyle/>
          <a:p>
            <a:r>
              <a:rPr lang="en-US" dirty="0"/>
              <a:t>What about muons?</a:t>
            </a:r>
          </a:p>
        </p:txBody>
      </p:sp>
      <p:pic>
        <p:nvPicPr>
          <p:cNvPr id="5" name="Grafik 4">
            <a:extLst>
              <a:ext uri="{FF2B5EF4-FFF2-40B4-BE49-F238E27FC236}">
                <a16:creationId xmlns:a16="http://schemas.microsoft.com/office/drawing/2014/main" id="{DDA6335E-A108-FF67-4407-2E2A4F24B2D5}"/>
              </a:ext>
            </a:extLst>
          </p:cNvPr>
          <p:cNvPicPr>
            <a:picLocks noChangeAspect="1"/>
          </p:cNvPicPr>
          <p:nvPr/>
        </p:nvPicPr>
        <p:blipFill>
          <a:blip r:embed="rId2"/>
          <a:stretch>
            <a:fillRect/>
          </a:stretch>
        </p:blipFill>
        <p:spPr>
          <a:xfrm>
            <a:off x="1168971" y="1131590"/>
            <a:ext cx="1851222" cy="277683"/>
          </a:xfrm>
          <a:prstGeom prst="rect">
            <a:avLst/>
          </a:prstGeom>
        </p:spPr>
      </p:pic>
      <p:pic>
        <p:nvPicPr>
          <p:cNvPr id="6" name="Grafik 5">
            <a:extLst>
              <a:ext uri="{FF2B5EF4-FFF2-40B4-BE49-F238E27FC236}">
                <a16:creationId xmlns:a16="http://schemas.microsoft.com/office/drawing/2014/main" id="{FCE95C4D-4016-11CE-5061-E574F05B55B1}"/>
              </a:ext>
            </a:extLst>
          </p:cNvPr>
          <p:cNvPicPr>
            <a:picLocks noChangeAspect="1"/>
          </p:cNvPicPr>
          <p:nvPr/>
        </p:nvPicPr>
        <p:blipFill>
          <a:blip r:embed="rId3"/>
          <a:stretch>
            <a:fillRect/>
          </a:stretch>
        </p:blipFill>
        <p:spPr>
          <a:xfrm>
            <a:off x="1053408" y="1746088"/>
            <a:ext cx="1966785" cy="667302"/>
          </a:xfrm>
          <a:prstGeom prst="rect">
            <a:avLst/>
          </a:prstGeom>
        </p:spPr>
      </p:pic>
      <p:sp>
        <p:nvSpPr>
          <p:cNvPr id="7" name="Textfeld 6">
            <a:extLst>
              <a:ext uri="{FF2B5EF4-FFF2-40B4-BE49-F238E27FC236}">
                <a16:creationId xmlns:a16="http://schemas.microsoft.com/office/drawing/2014/main" id="{0A39D109-9171-E1C5-90AE-BEA4F4FD59C0}"/>
              </a:ext>
            </a:extLst>
          </p:cNvPr>
          <p:cNvSpPr txBox="1"/>
          <p:nvPr/>
        </p:nvSpPr>
        <p:spPr>
          <a:xfrm>
            <a:off x="225165" y="2463008"/>
            <a:ext cx="3914788" cy="2585323"/>
          </a:xfrm>
          <a:prstGeom prst="rect">
            <a:avLst/>
          </a:prstGeom>
          <a:noFill/>
        </p:spPr>
        <p:txBody>
          <a:bodyPr wrap="square" rtlCol="0">
            <a:spAutoFit/>
          </a:bodyPr>
          <a:lstStyle/>
          <a:p>
            <a:pPr marL="285750" indent="-285750">
              <a:buFont typeface="Arial" panose="020B0604020202020204" pitchFamily="34" charset="0"/>
              <a:buChar char="•"/>
            </a:pPr>
            <a:r>
              <a:rPr lang="en-US" dirty="0"/>
              <a:t>1.6 x 10</a:t>
            </a:r>
            <a:r>
              <a:rPr lang="en-US" baseline="30000" dirty="0"/>
              <a:t>9</a:t>
            </a:r>
            <a:r>
              <a:rPr lang="en-US" dirty="0"/>
              <a:t> less synchrotron radiation compared to electron collider rings.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Fast &amp; novel acceleration techniques must be studied.</a:t>
            </a:r>
          </a:p>
        </p:txBody>
      </p:sp>
      <p:pic>
        <p:nvPicPr>
          <p:cNvPr id="2" name="Grafik 1">
            <a:extLst>
              <a:ext uri="{FF2B5EF4-FFF2-40B4-BE49-F238E27FC236}">
                <a16:creationId xmlns:a16="http://schemas.microsoft.com/office/drawing/2014/main" id="{8539CFFE-3CDA-771B-BD79-D7FC20CDA359}"/>
              </a:ext>
            </a:extLst>
          </p:cNvPr>
          <p:cNvPicPr>
            <a:picLocks noChangeAspect="1"/>
          </p:cNvPicPr>
          <p:nvPr/>
        </p:nvPicPr>
        <p:blipFill>
          <a:blip r:embed="rId4"/>
          <a:stretch>
            <a:fillRect/>
          </a:stretch>
        </p:blipFill>
        <p:spPr>
          <a:xfrm>
            <a:off x="3750402" y="1395992"/>
            <a:ext cx="5168434" cy="3312368"/>
          </a:xfrm>
          <a:prstGeom prst="rect">
            <a:avLst/>
          </a:prstGeom>
        </p:spPr>
      </p:pic>
      <p:sp>
        <p:nvSpPr>
          <p:cNvPr id="8" name="Textfeld 7">
            <a:extLst>
              <a:ext uri="{FF2B5EF4-FFF2-40B4-BE49-F238E27FC236}">
                <a16:creationId xmlns:a16="http://schemas.microsoft.com/office/drawing/2014/main" id="{DAD943C2-F5FF-A17C-FCD2-B8EB796F47B8}"/>
              </a:ext>
            </a:extLst>
          </p:cNvPr>
          <p:cNvSpPr txBox="1"/>
          <p:nvPr/>
        </p:nvSpPr>
        <p:spPr>
          <a:xfrm>
            <a:off x="4347081" y="1059582"/>
            <a:ext cx="4684103" cy="369332"/>
          </a:xfrm>
          <a:prstGeom prst="rect">
            <a:avLst/>
          </a:prstGeom>
          <a:noFill/>
        </p:spPr>
        <p:txBody>
          <a:bodyPr wrap="none" rtlCol="0">
            <a:spAutoFit/>
          </a:bodyPr>
          <a:lstStyle/>
          <a:p>
            <a:r>
              <a:rPr lang="en-US" dirty="0"/>
              <a:t>14 </a:t>
            </a:r>
            <a:r>
              <a:rPr lang="en-US" dirty="0" err="1"/>
              <a:t>TeV</a:t>
            </a:r>
            <a:r>
              <a:rPr lang="en-US" dirty="0"/>
              <a:t> muon collider = 100 </a:t>
            </a:r>
            <a:r>
              <a:rPr lang="en-US" dirty="0" err="1"/>
              <a:t>TeV</a:t>
            </a:r>
            <a:r>
              <a:rPr lang="en-US" dirty="0"/>
              <a:t> pp collider</a:t>
            </a:r>
          </a:p>
        </p:txBody>
      </p:sp>
      <mc:AlternateContent xmlns:mc="http://schemas.openxmlformats.org/markup-compatibility/2006">
        <mc:Choice xmlns:a14="http://schemas.microsoft.com/office/drawing/2010/main" Requires="a14">
          <p:sp>
            <p:nvSpPr>
              <p:cNvPr id="9" name="Textfeld 8">
                <a:extLst>
                  <a:ext uri="{FF2B5EF4-FFF2-40B4-BE49-F238E27FC236}">
                    <a16:creationId xmlns:a16="http://schemas.microsoft.com/office/drawing/2014/main" id="{13F27E13-B47F-46D6-CB1C-B3831ACF9E3C}"/>
                  </a:ext>
                </a:extLst>
              </p:cNvPr>
              <p:cNvSpPr txBox="1"/>
              <p:nvPr/>
            </p:nvSpPr>
            <p:spPr>
              <a:xfrm>
                <a:off x="1188958" y="3500303"/>
                <a:ext cx="1955264" cy="1015663"/>
              </a:xfrm>
              <a:prstGeom prst="rect">
                <a:avLst/>
              </a:prstGeom>
              <a:noFill/>
            </p:spPr>
            <p:txBody>
              <a:bodyPr wrap="square" rtlCol="0">
                <a:spAutoFit/>
              </a:bodyPr>
              <a:lstStyle/>
              <a:p>
                <a:r>
                  <a:rPr lang="en-US" sz="2000" b="1" dirty="0"/>
                  <a:t>BUT: </a:t>
                </a:r>
              </a:p>
              <a:p>
                <a:r>
                  <a:rPr lang="en-US" sz="2000" dirty="0">
                    <a:solidFill>
                      <a:srgbClr val="FF0000"/>
                    </a:solidFill>
                  </a:rPr>
                  <a:t>Lifetime 2.2</a:t>
                </a:r>
                <a14:m>
                  <m:oMath xmlns:m="http://schemas.openxmlformats.org/officeDocument/2006/math">
                    <m:r>
                      <a:rPr lang="en-US" sz="2000" i="1" smtClean="0">
                        <a:solidFill>
                          <a:srgbClr val="FF0000"/>
                        </a:solidFill>
                        <a:latin typeface="Cambria Math" panose="02040503050406030204" pitchFamily="18" charset="0"/>
                        <a:ea typeface="Cambria Math" panose="02040503050406030204" pitchFamily="18" charset="0"/>
                      </a:rPr>
                      <m:t>𝜇</m:t>
                    </m:r>
                    <m:r>
                      <a:rPr lang="de-AT" sz="2000" b="0" i="1" smtClean="0">
                        <a:solidFill>
                          <a:srgbClr val="FF0000"/>
                        </a:solidFill>
                        <a:latin typeface="Cambria Math" panose="02040503050406030204" pitchFamily="18" charset="0"/>
                        <a:ea typeface="Cambria Math" panose="02040503050406030204" pitchFamily="18" charset="0"/>
                      </a:rPr>
                      <m:t>𝑠</m:t>
                    </m:r>
                  </m:oMath>
                </a14:m>
                <a:r>
                  <a:rPr lang="de-AT" sz="2000" dirty="0">
                    <a:ea typeface="Cambria Math" panose="02040503050406030204" pitchFamily="18" charset="0"/>
                  </a:rPr>
                  <a:t>	</a:t>
                </a:r>
                <a:endParaRPr lang="en-US" sz="2000" dirty="0"/>
              </a:p>
            </p:txBody>
          </p:sp>
        </mc:Choice>
        <mc:Fallback>
          <p:sp>
            <p:nvSpPr>
              <p:cNvPr id="9" name="Textfeld 8">
                <a:extLst>
                  <a:ext uri="{FF2B5EF4-FFF2-40B4-BE49-F238E27FC236}">
                    <a16:creationId xmlns:a16="http://schemas.microsoft.com/office/drawing/2014/main" id="{13F27E13-B47F-46D6-CB1C-B3831ACF9E3C}"/>
                  </a:ext>
                </a:extLst>
              </p:cNvPr>
              <p:cNvSpPr txBox="1">
                <a:spLocks noRot="1" noChangeAspect="1" noMove="1" noResize="1" noEditPoints="1" noAdjustHandles="1" noChangeArrowheads="1" noChangeShapeType="1" noTextEdit="1"/>
              </p:cNvSpPr>
              <p:nvPr/>
            </p:nvSpPr>
            <p:spPr>
              <a:xfrm>
                <a:off x="1188958" y="3500303"/>
                <a:ext cx="1955264" cy="1015663"/>
              </a:xfrm>
              <a:prstGeom prst="rect">
                <a:avLst/>
              </a:prstGeom>
              <a:blipFill>
                <a:blip r:embed="rId5"/>
                <a:stretch>
                  <a:fillRect l="-3226" t="-2469"/>
                </a:stretch>
              </a:blipFill>
            </p:spPr>
            <p:txBody>
              <a:bodyPr/>
              <a:lstStyle/>
              <a:p>
                <a:r>
                  <a:rPr lang="en-US">
                    <a:noFill/>
                  </a:rPr>
                  <a:t> </a:t>
                </a:r>
              </a:p>
            </p:txBody>
          </p:sp>
        </mc:Fallback>
      </mc:AlternateContent>
      <p:sp>
        <p:nvSpPr>
          <p:cNvPr id="10" name="Rahmen 9">
            <a:extLst>
              <a:ext uri="{FF2B5EF4-FFF2-40B4-BE49-F238E27FC236}">
                <a16:creationId xmlns:a16="http://schemas.microsoft.com/office/drawing/2014/main" id="{2BA061A5-B665-9730-2380-C8B9C3CDC2D5}"/>
              </a:ext>
            </a:extLst>
          </p:cNvPr>
          <p:cNvSpPr/>
          <p:nvPr/>
        </p:nvSpPr>
        <p:spPr>
          <a:xfrm>
            <a:off x="1192819" y="3450685"/>
            <a:ext cx="1811248" cy="803284"/>
          </a:xfrm>
          <a:prstGeom prst="frame">
            <a:avLst>
              <a:gd name="adj1" fmla="val 4477"/>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Textfeld 12">
            <a:extLst>
              <a:ext uri="{FF2B5EF4-FFF2-40B4-BE49-F238E27FC236}">
                <a16:creationId xmlns:a16="http://schemas.microsoft.com/office/drawing/2014/main" id="{9B760FE5-2973-BAA1-0A7A-BE8464C62B3B}"/>
              </a:ext>
            </a:extLst>
          </p:cNvPr>
          <p:cNvSpPr txBox="1"/>
          <p:nvPr/>
        </p:nvSpPr>
        <p:spPr>
          <a:xfrm>
            <a:off x="7668344" y="3534534"/>
            <a:ext cx="1053943" cy="276999"/>
          </a:xfrm>
          <a:prstGeom prst="rect">
            <a:avLst/>
          </a:prstGeom>
          <a:noFill/>
        </p:spPr>
        <p:txBody>
          <a:bodyPr wrap="none" rtlCol="0">
            <a:spAutoFit/>
          </a:bodyPr>
          <a:lstStyle/>
          <a:p>
            <a:r>
              <a:rPr lang="en-US" sz="1200" dirty="0"/>
              <a:t>A. </a:t>
            </a:r>
            <a:r>
              <a:rPr lang="en-US" sz="1200" dirty="0" err="1"/>
              <a:t>Wulzer</a:t>
            </a:r>
            <a:r>
              <a:rPr lang="en-US" sz="1200" dirty="0"/>
              <a:t> al.</a:t>
            </a:r>
          </a:p>
        </p:txBody>
      </p:sp>
      <p:pic>
        <p:nvPicPr>
          <p:cNvPr id="14" name="Grafik 13">
            <a:extLst>
              <a:ext uri="{FF2B5EF4-FFF2-40B4-BE49-F238E27FC236}">
                <a16:creationId xmlns:a16="http://schemas.microsoft.com/office/drawing/2014/main" id="{5ECAFF8C-1431-FE7D-1368-DE10E015FAD3}"/>
              </a:ext>
            </a:extLst>
          </p:cNvPr>
          <p:cNvPicPr>
            <a:picLocks noChangeAspect="1"/>
          </p:cNvPicPr>
          <p:nvPr/>
        </p:nvPicPr>
        <p:blipFill>
          <a:blip r:embed="rId6"/>
          <a:stretch>
            <a:fillRect/>
          </a:stretch>
        </p:blipFill>
        <p:spPr>
          <a:xfrm>
            <a:off x="8359367" y="91886"/>
            <a:ext cx="649953" cy="649953"/>
          </a:xfrm>
          <a:prstGeom prst="rect">
            <a:avLst/>
          </a:prstGeom>
        </p:spPr>
      </p:pic>
    </p:spTree>
    <p:extLst>
      <p:ext uri="{BB962C8B-B14F-4D97-AF65-F5344CB8AC3E}">
        <p14:creationId xmlns:p14="http://schemas.microsoft.com/office/powerpoint/2010/main" val="883595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C6FA61C-6A94-31D5-9373-D5F20F717641}"/>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el 3">
            <a:extLst>
              <a:ext uri="{FF2B5EF4-FFF2-40B4-BE49-F238E27FC236}">
                <a16:creationId xmlns:a16="http://schemas.microsoft.com/office/drawing/2014/main" id="{35CB5FE3-B452-FC3C-9559-6E585E3F04FA}"/>
              </a:ext>
            </a:extLst>
          </p:cNvPr>
          <p:cNvSpPr>
            <a:spLocks noGrp="1"/>
          </p:cNvSpPr>
          <p:nvPr>
            <p:ph type="title"/>
          </p:nvPr>
        </p:nvSpPr>
        <p:spPr/>
        <p:txBody>
          <a:bodyPr/>
          <a:lstStyle/>
          <a:p>
            <a:r>
              <a:rPr lang="en-US" dirty="0"/>
              <a:t>A brief history of muon colliders</a:t>
            </a:r>
          </a:p>
        </p:txBody>
      </p:sp>
      <p:sp>
        <p:nvSpPr>
          <p:cNvPr id="5" name="Textfeld 4">
            <a:extLst>
              <a:ext uri="{FF2B5EF4-FFF2-40B4-BE49-F238E27FC236}">
                <a16:creationId xmlns:a16="http://schemas.microsoft.com/office/drawing/2014/main" id="{3BD22336-E57B-238C-D2E9-F839FF7522C3}"/>
              </a:ext>
            </a:extLst>
          </p:cNvPr>
          <p:cNvSpPr txBox="1"/>
          <p:nvPr/>
        </p:nvSpPr>
        <p:spPr>
          <a:xfrm>
            <a:off x="0" y="1131590"/>
            <a:ext cx="9144000" cy="5078313"/>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chemeClr val="accent1"/>
                </a:solidFill>
              </a:rPr>
              <a:t>1968</a:t>
            </a:r>
            <a:r>
              <a:rPr lang="en-US" dirty="0"/>
              <a:t>, </a:t>
            </a:r>
            <a:r>
              <a:rPr lang="en-US" b="1" dirty="0"/>
              <a:t>G. </a:t>
            </a:r>
            <a:r>
              <a:rPr lang="en-US" b="1" dirty="0" err="1"/>
              <a:t>Budker</a:t>
            </a:r>
            <a:r>
              <a:rPr lang="en-US" b="1" dirty="0"/>
              <a:t> </a:t>
            </a:r>
            <a:r>
              <a:rPr lang="en-US" dirty="0"/>
              <a:t>first mentioned the idea of a muon collider.</a:t>
            </a:r>
          </a:p>
          <a:p>
            <a:pPr marL="285750" indent="-285750">
              <a:buFont typeface="Arial" panose="020B0604020202020204" pitchFamily="34" charset="0"/>
              <a:buChar char="•"/>
            </a:pPr>
            <a:r>
              <a:rPr lang="en-US" b="1" dirty="0">
                <a:solidFill>
                  <a:schemeClr val="accent1"/>
                </a:solidFill>
              </a:rPr>
              <a:t>1983</a:t>
            </a:r>
            <a:r>
              <a:rPr lang="en-US" dirty="0"/>
              <a:t>,</a:t>
            </a:r>
            <a:r>
              <a:rPr lang="en-US" b="1" dirty="0">
                <a:solidFill>
                  <a:schemeClr val="accent1"/>
                </a:solidFill>
              </a:rPr>
              <a:t> </a:t>
            </a:r>
            <a:r>
              <a:rPr lang="en-US" b="1" dirty="0"/>
              <a:t>D. </a:t>
            </a:r>
            <a:r>
              <a:rPr lang="en-US" b="1" dirty="0" err="1"/>
              <a:t>Neuffer</a:t>
            </a:r>
            <a:r>
              <a:rPr lang="en-US" b="1" dirty="0"/>
              <a:t> </a:t>
            </a:r>
            <a:r>
              <a:rPr lang="en-US" dirty="0"/>
              <a:t>published the idea of </a:t>
            </a:r>
            <a:r>
              <a:rPr lang="en-US" b="1" dirty="0"/>
              <a:t>ionization cooling </a:t>
            </a:r>
            <a:r>
              <a:rPr lang="en-US" dirty="0"/>
              <a:t>for muons.</a:t>
            </a:r>
          </a:p>
          <a:p>
            <a:pPr marL="285750" indent="-285750">
              <a:buFont typeface="Arial" panose="020B0604020202020204" pitchFamily="34" charset="0"/>
              <a:buChar char="•"/>
            </a:pPr>
            <a:r>
              <a:rPr lang="en-US" b="1" dirty="0">
                <a:solidFill>
                  <a:schemeClr val="accent1"/>
                </a:solidFill>
              </a:rPr>
              <a:t>1990-2010</a:t>
            </a:r>
            <a:r>
              <a:rPr lang="en-US" dirty="0"/>
              <a:t>, first muon collider design studies by US institutes.</a:t>
            </a:r>
          </a:p>
          <a:p>
            <a:pPr marL="285750" indent="-285750">
              <a:buFont typeface="Arial" panose="020B0604020202020204" pitchFamily="34" charset="0"/>
              <a:buChar char="•"/>
            </a:pPr>
            <a:r>
              <a:rPr lang="en-US" b="1" dirty="0">
                <a:solidFill>
                  <a:schemeClr val="accent1"/>
                </a:solidFill>
              </a:rPr>
              <a:t>2011-2016</a:t>
            </a:r>
            <a:r>
              <a:rPr lang="en-US" dirty="0"/>
              <a:t>, the US started the </a:t>
            </a:r>
            <a:r>
              <a:rPr lang="en-US" b="1" dirty="0"/>
              <a:t>Muon Accelerator Program (MAP)</a:t>
            </a:r>
          </a:p>
          <a:p>
            <a:pPr marL="742950" lvl="1" indent="-285750">
              <a:buFont typeface="Wingdings" pitchFamily="2" charset="2"/>
              <a:buChar char="Ø"/>
            </a:pPr>
            <a:r>
              <a:rPr lang="en-US" dirty="0"/>
              <a:t>Focused on feasibility issues of a muon collider</a:t>
            </a:r>
          </a:p>
          <a:p>
            <a:pPr marL="742950" lvl="1" indent="-285750">
              <a:buFont typeface="Wingdings" pitchFamily="2" charset="2"/>
              <a:buChar char="Ø"/>
            </a:pPr>
            <a:r>
              <a:rPr lang="en-US" dirty="0"/>
              <a:t>Studies on a Neutrino factory and the design of [0.125, 1.5, 3, 6]</a:t>
            </a:r>
            <a:r>
              <a:rPr lang="en-US" dirty="0" err="1"/>
              <a:t>TeV</a:t>
            </a:r>
            <a:r>
              <a:rPr lang="en-US" dirty="0"/>
              <a:t> collider</a:t>
            </a:r>
          </a:p>
          <a:p>
            <a:pPr marL="285750" indent="-285750">
              <a:buFont typeface="Arial" panose="020B0604020202020204" pitchFamily="34" charset="0"/>
              <a:buChar char="•"/>
            </a:pPr>
            <a:r>
              <a:rPr lang="en-US" b="1" dirty="0">
                <a:solidFill>
                  <a:schemeClr val="accent1"/>
                </a:solidFill>
              </a:rPr>
              <a:t>2021</a:t>
            </a:r>
            <a:r>
              <a:rPr lang="en-US" dirty="0"/>
              <a:t>: Creation of the International </a:t>
            </a:r>
            <a:r>
              <a:rPr lang="en-US" b="1" dirty="0"/>
              <a:t>Muon Collider Collaboration (IMCC) </a:t>
            </a:r>
            <a:r>
              <a:rPr lang="en-US" dirty="0"/>
              <a:t>led by CERN.</a:t>
            </a:r>
          </a:p>
          <a:p>
            <a:pPr marL="285750" indent="-285750">
              <a:buFont typeface="Arial" panose="020B0604020202020204" pitchFamily="34" charset="0"/>
              <a:buChar char="•"/>
            </a:pPr>
            <a:r>
              <a:rPr lang="en-US" b="1" dirty="0">
                <a:solidFill>
                  <a:schemeClr val="accent1"/>
                </a:solidFill>
              </a:rPr>
              <a:t>2022</a:t>
            </a:r>
            <a:r>
              <a:rPr lang="en-US" dirty="0"/>
              <a:t>: The US shows profound interest in a muon collider at the </a:t>
            </a:r>
            <a:r>
              <a:rPr lang="en-US" b="1" dirty="0"/>
              <a:t>Snowmass </a:t>
            </a:r>
            <a:r>
              <a:rPr lang="en-US" dirty="0"/>
              <a:t>meeting.</a:t>
            </a:r>
          </a:p>
          <a:p>
            <a:pPr marL="285750" indent="-285750">
              <a:buFont typeface="Arial" panose="020B0604020202020204" pitchFamily="34" charset="0"/>
              <a:buChar char="•"/>
            </a:pPr>
            <a:r>
              <a:rPr lang="en-US" b="1" dirty="0">
                <a:solidFill>
                  <a:schemeClr val="accent1"/>
                </a:solidFill>
              </a:rPr>
              <a:t>2023</a:t>
            </a:r>
            <a:r>
              <a:rPr lang="en-US" dirty="0"/>
              <a:t>: Co-funding from the European Union (</a:t>
            </a:r>
            <a:r>
              <a:rPr lang="en-US" b="1" dirty="0" err="1"/>
              <a:t>MuCol</a:t>
            </a:r>
            <a:r>
              <a:rPr lang="en-US" dirty="0"/>
              <a:t>).</a:t>
            </a:r>
          </a:p>
          <a:p>
            <a:pPr marL="285750" indent="-285750">
              <a:buFont typeface="Arial" panose="020B0604020202020204" pitchFamily="34" charset="0"/>
              <a:buChar char="•"/>
            </a:pPr>
            <a:r>
              <a:rPr lang="en-US" b="1" dirty="0">
                <a:solidFill>
                  <a:schemeClr val="accent1"/>
                </a:solidFill>
              </a:rPr>
              <a:t>2023</a:t>
            </a:r>
            <a:r>
              <a:rPr lang="en-US" dirty="0"/>
              <a:t>: </a:t>
            </a:r>
            <a:r>
              <a:rPr lang="en-US" b="1" dirty="0"/>
              <a:t>US P5</a:t>
            </a:r>
            <a:r>
              <a:rPr lang="en-US" dirty="0"/>
              <a:t>: “This is our muon shot”:</a:t>
            </a:r>
          </a:p>
          <a:p>
            <a:pPr marL="742950" lvl="1" indent="-285750">
              <a:buFont typeface="Wingdings" pitchFamily="2" charset="2"/>
              <a:buChar char="Ø"/>
            </a:pPr>
            <a:r>
              <a:rPr lang="en-US" dirty="0"/>
              <a:t>The US expresses strong interest in a multi-</a:t>
            </a:r>
            <a:r>
              <a:rPr lang="en-US" dirty="0" err="1"/>
              <a:t>TeV</a:t>
            </a:r>
            <a:r>
              <a:rPr lang="en-US" dirty="0"/>
              <a:t> </a:t>
            </a:r>
            <a:r>
              <a:rPr lang="en-US" b="1" dirty="0" err="1"/>
              <a:t>parton</a:t>
            </a:r>
            <a:r>
              <a:rPr lang="en-US" dirty="0"/>
              <a:t> collider with muons as the preferred option.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6" name="Grafik 5">
            <a:extLst>
              <a:ext uri="{FF2B5EF4-FFF2-40B4-BE49-F238E27FC236}">
                <a16:creationId xmlns:a16="http://schemas.microsoft.com/office/drawing/2014/main" id="{9933B0DB-7CDC-A199-1366-532AA1DA79A1}"/>
              </a:ext>
            </a:extLst>
          </p:cNvPr>
          <p:cNvPicPr>
            <a:picLocks noChangeAspect="1"/>
          </p:cNvPicPr>
          <p:nvPr/>
        </p:nvPicPr>
        <p:blipFill>
          <a:blip r:embed="rId2"/>
          <a:stretch>
            <a:fillRect/>
          </a:stretch>
        </p:blipFill>
        <p:spPr>
          <a:xfrm>
            <a:off x="8359367" y="91886"/>
            <a:ext cx="649953" cy="649953"/>
          </a:xfrm>
          <a:prstGeom prst="rect">
            <a:avLst/>
          </a:prstGeom>
        </p:spPr>
      </p:pic>
    </p:spTree>
    <p:extLst>
      <p:ext uri="{BB962C8B-B14F-4D97-AF65-F5344CB8AC3E}">
        <p14:creationId xmlns:p14="http://schemas.microsoft.com/office/powerpoint/2010/main" val="292320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lstStyle/>
          <a:p>
            <a:r>
              <a:rPr lang="en-GB" sz="3200" dirty="0" err="1">
                <a:latin typeface="Calibri"/>
                <a:cs typeface="Calibri"/>
              </a:rPr>
              <a:t>MoC</a:t>
            </a:r>
            <a:r>
              <a:rPr lang="en-GB" sz="3200" dirty="0">
                <a:latin typeface="Calibri"/>
                <a:cs typeface="Calibri"/>
              </a:rPr>
              <a:t> and design study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7</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144831907"/>
              </p:ext>
            </p:extLst>
          </p:nvPr>
        </p:nvGraphicFramePr>
        <p:xfrm>
          <a:off x="107504" y="1203598"/>
          <a:ext cx="2160240" cy="3849147"/>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3689">
                <a:tc>
                  <a:txBody>
                    <a:bodyPr/>
                    <a:lstStyle/>
                    <a:p>
                      <a:r>
                        <a:rPr lang="en-US" sz="800" dirty="0">
                          <a:latin typeface="Calibri"/>
                          <a:cs typeface="Calibri"/>
                        </a:rPr>
                        <a:t>IEIO</a:t>
                      </a:r>
                    </a:p>
                  </a:txBody>
                  <a:tcPr/>
                </a:tc>
                <a:tc>
                  <a:txBody>
                    <a:bodyPr/>
                    <a:lstStyle/>
                    <a:p>
                      <a:r>
                        <a:rPr lang="en-US" sz="800" b="1" dirty="0">
                          <a:latin typeface="Calibri"/>
                          <a:cs typeface="Calibri"/>
                        </a:rPr>
                        <a:t>CERN</a:t>
                      </a:r>
                    </a:p>
                  </a:txBody>
                  <a:tcPr/>
                </a:tc>
                <a:extLst>
                  <a:ext uri="{0D108BD9-81ED-4DB2-BD59-A6C34878D82A}">
                    <a16:rowId xmlns:a16="http://schemas.microsoft.com/office/drawing/2014/main" val="10000"/>
                  </a:ext>
                </a:extLst>
              </a:tr>
              <a:tr h="203689">
                <a:tc>
                  <a:txBody>
                    <a:bodyPr/>
                    <a:lstStyle/>
                    <a:p>
                      <a:r>
                        <a:rPr lang="en-US" sz="800" dirty="0">
                          <a:latin typeface="Calibri"/>
                          <a:cs typeface="Calibri"/>
                        </a:rPr>
                        <a:t>FR</a:t>
                      </a:r>
                    </a:p>
                  </a:txBody>
                  <a:tcPr/>
                </a:tc>
                <a:tc>
                  <a:txBody>
                    <a:bodyPr/>
                    <a:lstStyle/>
                    <a:p>
                      <a:r>
                        <a:rPr lang="en-US" sz="800" b="1" dirty="0">
                          <a:latin typeface="Calibri"/>
                          <a:cs typeface="Calibri"/>
                        </a:rPr>
                        <a:t>CEA-IRFU</a:t>
                      </a:r>
                    </a:p>
                  </a:txBody>
                  <a:tcPr/>
                </a:tc>
                <a:extLst>
                  <a:ext uri="{0D108BD9-81ED-4DB2-BD59-A6C34878D82A}">
                    <a16:rowId xmlns:a16="http://schemas.microsoft.com/office/drawing/2014/main" val="10001"/>
                  </a:ext>
                </a:extLst>
              </a:tr>
              <a:tr h="203689">
                <a:tc>
                  <a:txBody>
                    <a:bodyPr/>
                    <a:lstStyle/>
                    <a:p>
                      <a:endParaRPr lang="en-US" sz="800" dirty="0">
                        <a:latin typeface="Calibri"/>
                        <a:cs typeface="Calibri"/>
                      </a:endParaRPr>
                    </a:p>
                  </a:txBody>
                  <a:tcPr/>
                </a:tc>
                <a:tc>
                  <a:txBody>
                    <a:bodyPr/>
                    <a:lstStyle/>
                    <a:p>
                      <a:r>
                        <a:rPr lang="en-US" sz="800" dirty="0">
                          <a:latin typeface="Calibri"/>
                          <a:cs typeface="Calibri"/>
                        </a:rPr>
                        <a:t>CNRS-LNCMI</a:t>
                      </a:r>
                    </a:p>
                  </a:txBody>
                  <a:tcPr/>
                </a:tc>
                <a:extLst>
                  <a:ext uri="{0D108BD9-81ED-4DB2-BD59-A6C34878D82A}">
                    <a16:rowId xmlns:a16="http://schemas.microsoft.com/office/drawing/2014/main" val="10002"/>
                  </a:ext>
                </a:extLst>
              </a:tr>
              <a:tr h="203689">
                <a:tc>
                  <a:txBody>
                    <a:bodyPr/>
                    <a:lstStyle/>
                    <a:p>
                      <a:r>
                        <a:rPr lang="en-US" sz="800" dirty="0">
                          <a:latin typeface="Calibri"/>
                          <a:cs typeface="Calibri"/>
                        </a:rPr>
                        <a:t>DE</a:t>
                      </a:r>
                    </a:p>
                  </a:txBody>
                  <a:tcPr/>
                </a:tc>
                <a:tc>
                  <a:txBody>
                    <a:bodyPr/>
                    <a:lstStyle/>
                    <a:p>
                      <a:r>
                        <a:rPr lang="en-US" sz="800" dirty="0">
                          <a:latin typeface="Calibri"/>
                          <a:cs typeface="Calibri"/>
                        </a:rPr>
                        <a:t>DESY</a:t>
                      </a:r>
                    </a:p>
                  </a:txBody>
                  <a:tcPr/>
                </a:tc>
                <a:extLst>
                  <a:ext uri="{0D108BD9-81ED-4DB2-BD59-A6C34878D82A}">
                    <a16:rowId xmlns:a16="http://schemas.microsoft.com/office/drawing/2014/main" val="10003"/>
                  </a:ext>
                </a:extLst>
              </a:tr>
              <a:tr h="222027">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Technical University of Darmstadt</a:t>
                      </a:r>
                    </a:p>
                  </a:txBody>
                  <a:tcPr/>
                </a:tc>
                <a:extLst>
                  <a:ext uri="{0D108BD9-81ED-4DB2-BD59-A6C34878D82A}">
                    <a16:rowId xmlns:a16="http://schemas.microsoft.com/office/drawing/2014/main" val="10004"/>
                  </a:ext>
                </a:extLst>
              </a:tr>
              <a:tr h="203689">
                <a:tc>
                  <a:txBody>
                    <a:bodyPr/>
                    <a:lstStyle/>
                    <a:p>
                      <a:endParaRPr lang="en-US" sz="800" dirty="0">
                        <a:latin typeface="Calibri"/>
                        <a:cs typeface="Calibri"/>
                      </a:endParaRPr>
                    </a:p>
                  </a:txBody>
                  <a:tcPr/>
                </a:tc>
                <a:tc>
                  <a:txBody>
                    <a:bodyPr/>
                    <a:lstStyle/>
                    <a:p>
                      <a:r>
                        <a:rPr lang="en-US" sz="800" b="1" dirty="0">
                          <a:latin typeface="Calibri"/>
                          <a:cs typeface="Calibri"/>
                        </a:rPr>
                        <a:t>University</a:t>
                      </a:r>
                      <a:r>
                        <a:rPr lang="en-US" sz="800" b="1" baseline="0" dirty="0">
                          <a:latin typeface="Calibri"/>
                          <a:cs typeface="Calibri"/>
                        </a:rPr>
                        <a:t> of Rostock</a:t>
                      </a:r>
                    </a:p>
                  </a:txBody>
                  <a:tcPr/>
                </a:tc>
                <a:extLst>
                  <a:ext uri="{0D108BD9-81ED-4DB2-BD59-A6C34878D82A}">
                    <a16:rowId xmlns:a16="http://schemas.microsoft.com/office/drawing/2014/main" val="10005"/>
                  </a:ext>
                </a:extLst>
              </a:tr>
              <a:tr h="203689">
                <a:tc>
                  <a:txBody>
                    <a:bodyPr/>
                    <a:lstStyle/>
                    <a:p>
                      <a:endParaRPr lang="en-US" sz="800" dirty="0">
                        <a:latin typeface="Calibri"/>
                        <a:cs typeface="Calibri"/>
                      </a:endParaRPr>
                    </a:p>
                  </a:txBody>
                  <a:tcPr/>
                </a:tc>
                <a:tc>
                  <a:txBody>
                    <a:bodyPr/>
                    <a:lstStyle/>
                    <a:p>
                      <a:r>
                        <a:rPr lang="en-US" sz="800" baseline="0" dirty="0">
                          <a:latin typeface="Calibri"/>
                          <a:cs typeface="Calibri"/>
                        </a:rPr>
                        <a:t>KIT</a:t>
                      </a:r>
                    </a:p>
                  </a:txBody>
                  <a:tcPr/>
                </a:tc>
                <a:extLst>
                  <a:ext uri="{0D108BD9-81ED-4DB2-BD59-A6C34878D82A}">
                    <a16:rowId xmlns:a16="http://schemas.microsoft.com/office/drawing/2014/main" val="10006"/>
                  </a:ext>
                </a:extLst>
              </a:tr>
              <a:tr h="203689">
                <a:tc>
                  <a:txBody>
                    <a:bodyPr/>
                    <a:lstStyle/>
                    <a:p>
                      <a:r>
                        <a:rPr lang="en-US" sz="800" dirty="0">
                          <a:latin typeface="Calibri"/>
                          <a:cs typeface="Calibri"/>
                        </a:rPr>
                        <a:t>SE</a:t>
                      </a:r>
                    </a:p>
                  </a:txBody>
                  <a:tcPr/>
                </a:tc>
                <a:tc>
                  <a:txBody>
                    <a:bodyPr/>
                    <a:lstStyle/>
                    <a:p>
                      <a:r>
                        <a:rPr lang="en-US" sz="800" b="1" i="0" dirty="0">
                          <a:latin typeface="Calibri"/>
                          <a:cs typeface="Calibri"/>
                        </a:rPr>
                        <a:t>ESS</a:t>
                      </a:r>
                    </a:p>
                  </a:txBody>
                  <a:tcPr/>
                </a:tc>
                <a:extLst>
                  <a:ext uri="{0D108BD9-81ED-4DB2-BD59-A6C34878D82A}">
                    <a16:rowId xmlns:a16="http://schemas.microsoft.com/office/drawing/2014/main" val="10007"/>
                  </a:ext>
                </a:extLst>
              </a:tr>
              <a:tr h="203689">
                <a:tc>
                  <a:txBody>
                    <a:bodyPr/>
                    <a:lstStyle/>
                    <a:p>
                      <a:endParaRPr lang="en-US" sz="800" dirty="0">
                        <a:latin typeface="Calibri"/>
                        <a:cs typeface="Calibri"/>
                      </a:endParaRPr>
                    </a:p>
                  </a:txBody>
                  <a:tcPr/>
                </a:tc>
                <a:tc>
                  <a:txBody>
                    <a:bodyPr/>
                    <a:lstStyle/>
                    <a:p>
                      <a:r>
                        <a:rPr lang="en-US" sz="800" b="1" dirty="0">
                          <a:latin typeface="Calibri"/>
                          <a:cs typeface="Calibri"/>
                        </a:rPr>
                        <a:t>University</a:t>
                      </a:r>
                      <a:r>
                        <a:rPr lang="en-US" sz="800" b="1" baseline="0" dirty="0">
                          <a:latin typeface="Calibri"/>
                          <a:cs typeface="Calibri"/>
                        </a:rPr>
                        <a:t> of Uppsala</a:t>
                      </a:r>
                    </a:p>
                  </a:txBody>
                  <a:tcPr/>
                </a:tc>
                <a:extLst>
                  <a:ext uri="{0D108BD9-81ED-4DB2-BD59-A6C34878D82A}">
                    <a16:rowId xmlns:a16="http://schemas.microsoft.com/office/drawing/2014/main" val="10008"/>
                  </a:ext>
                </a:extLst>
              </a:tr>
              <a:tr h="203689">
                <a:tc>
                  <a:txBody>
                    <a:bodyPr/>
                    <a:lstStyle/>
                    <a:p>
                      <a:r>
                        <a:rPr lang="en-US" sz="800" dirty="0">
                          <a:latin typeface="Calibri"/>
                          <a:cs typeface="Calibri"/>
                        </a:rPr>
                        <a:t>PT</a:t>
                      </a:r>
                    </a:p>
                  </a:txBody>
                  <a:tcPr/>
                </a:tc>
                <a:tc>
                  <a:txBody>
                    <a:bodyPr/>
                    <a:lstStyle/>
                    <a:p>
                      <a:r>
                        <a:rPr lang="en-US" sz="800" b="1" i="0" dirty="0">
                          <a:latin typeface="Calibri"/>
                          <a:cs typeface="Calibri"/>
                        </a:rPr>
                        <a:t>LIP</a:t>
                      </a:r>
                    </a:p>
                  </a:txBody>
                  <a:tcPr/>
                </a:tc>
                <a:extLst>
                  <a:ext uri="{0D108BD9-81ED-4DB2-BD59-A6C34878D82A}">
                    <a16:rowId xmlns:a16="http://schemas.microsoft.com/office/drawing/2014/main" val="10009"/>
                  </a:ext>
                </a:extLst>
              </a:tr>
              <a:tr h="203689">
                <a:tc>
                  <a:txBody>
                    <a:bodyPr/>
                    <a:lstStyle/>
                    <a:p>
                      <a:r>
                        <a:rPr lang="en-US" sz="800" dirty="0">
                          <a:latin typeface="Calibri"/>
                          <a:cs typeface="Calibri"/>
                        </a:rPr>
                        <a:t>NL</a:t>
                      </a:r>
                    </a:p>
                  </a:txBody>
                  <a:tcPr/>
                </a:tc>
                <a:tc>
                  <a:txBody>
                    <a:bodyPr/>
                    <a:lstStyle/>
                    <a:p>
                      <a:r>
                        <a:rPr lang="en-US" sz="800" b="1" dirty="0">
                          <a:latin typeface="Calibri"/>
                          <a:cs typeface="Calibri"/>
                        </a:rPr>
                        <a:t>University of Twente</a:t>
                      </a:r>
                    </a:p>
                  </a:txBody>
                  <a:tcPr/>
                </a:tc>
                <a:extLst>
                  <a:ext uri="{0D108BD9-81ED-4DB2-BD59-A6C34878D82A}">
                    <a16:rowId xmlns:a16="http://schemas.microsoft.com/office/drawing/2014/main" val="10010"/>
                  </a:ext>
                </a:extLst>
              </a:tr>
              <a:tr h="203689">
                <a:tc>
                  <a:txBody>
                    <a:bodyPr/>
                    <a:lstStyle/>
                    <a:p>
                      <a:r>
                        <a:rPr lang="en-US" sz="800" dirty="0">
                          <a:latin typeface="Calibri"/>
                          <a:cs typeface="Calibri"/>
                        </a:rPr>
                        <a:t>FI</a:t>
                      </a:r>
                    </a:p>
                  </a:txBody>
                  <a:tcPr/>
                </a:tc>
                <a:tc>
                  <a:txBody>
                    <a:bodyPr/>
                    <a:lstStyle/>
                    <a:p>
                      <a:r>
                        <a:rPr lang="en-US" sz="800" b="1" dirty="0">
                          <a:latin typeface="Calibri"/>
                          <a:cs typeface="Calibri"/>
                        </a:rPr>
                        <a:t>Tampere</a:t>
                      </a:r>
                      <a:r>
                        <a:rPr lang="en-US" sz="800" b="1" baseline="0" dirty="0">
                          <a:latin typeface="Calibri"/>
                          <a:cs typeface="Calibri"/>
                        </a:rPr>
                        <a:t> University</a:t>
                      </a:r>
                      <a:endParaRPr lang="en-US" sz="800" b="1" dirty="0">
                        <a:latin typeface="Calibri"/>
                        <a:cs typeface="Calibri"/>
                      </a:endParaRPr>
                    </a:p>
                  </a:txBody>
                  <a:tcPr/>
                </a:tc>
                <a:extLst>
                  <a:ext uri="{0D108BD9-81ED-4DB2-BD59-A6C34878D82A}">
                    <a16:rowId xmlns:a16="http://schemas.microsoft.com/office/drawing/2014/main" val="10011"/>
                  </a:ext>
                </a:extLst>
              </a:tr>
              <a:tr h="203689">
                <a:tc>
                  <a:txBody>
                    <a:bodyPr/>
                    <a:lstStyle/>
                    <a:p>
                      <a:r>
                        <a:rPr lang="en-US" sz="800" dirty="0">
                          <a:latin typeface="Calibri"/>
                          <a:cs typeface="Calibri"/>
                        </a:rPr>
                        <a:t>LAT</a:t>
                      </a:r>
                    </a:p>
                  </a:txBody>
                  <a:tcPr/>
                </a:tc>
                <a:tc>
                  <a:txBody>
                    <a:bodyPr/>
                    <a:lstStyle/>
                    <a:p>
                      <a:r>
                        <a:rPr lang="en-US" sz="800" b="1" i="0" dirty="0">
                          <a:latin typeface="Calibri"/>
                          <a:cs typeface="Calibri"/>
                        </a:rPr>
                        <a:t>Riga Technical </a:t>
                      </a:r>
                      <a:r>
                        <a:rPr lang="en-US" sz="800" b="1" i="0" dirty="0" err="1">
                          <a:latin typeface="Calibri"/>
                          <a:cs typeface="Calibri"/>
                        </a:rPr>
                        <a:t>Univers</a:t>
                      </a:r>
                      <a:r>
                        <a:rPr lang="en-US" sz="800" b="1" i="0" dirty="0">
                          <a:latin typeface="Calibri"/>
                          <a:cs typeface="Calibri"/>
                        </a:rPr>
                        <a:t>.</a:t>
                      </a:r>
                    </a:p>
                  </a:txBody>
                  <a:tcPr/>
                </a:tc>
                <a:extLst>
                  <a:ext uri="{0D108BD9-81ED-4DB2-BD59-A6C34878D82A}">
                    <a16:rowId xmlns:a16="http://schemas.microsoft.com/office/drawing/2014/main" val="10012"/>
                  </a:ext>
                </a:extLst>
              </a:tr>
              <a:tr h="203689">
                <a:tc>
                  <a:txBody>
                    <a:bodyPr/>
                    <a:lstStyle/>
                    <a:p>
                      <a:r>
                        <a:rPr lang="en-US" sz="800" dirty="0">
                          <a:latin typeface="Calibri"/>
                          <a:cs typeface="Calibri"/>
                        </a:rPr>
                        <a:t>CH</a:t>
                      </a:r>
                    </a:p>
                  </a:txBody>
                  <a:tcPr/>
                </a:tc>
                <a:tc>
                  <a:txBody>
                    <a:bodyPr/>
                    <a:lstStyle/>
                    <a:p>
                      <a:r>
                        <a:rPr lang="en-US" sz="800" b="1" i="0" dirty="0">
                          <a:latin typeface="Calibri"/>
                          <a:cs typeface="Calibri"/>
                        </a:rPr>
                        <a:t>PSI</a:t>
                      </a:r>
                    </a:p>
                  </a:txBody>
                  <a:tcPr/>
                </a:tc>
                <a:extLst>
                  <a:ext uri="{0D108BD9-81ED-4DB2-BD59-A6C34878D82A}">
                    <a16:rowId xmlns:a16="http://schemas.microsoft.com/office/drawing/2014/main" val="10013"/>
                  </a:ext>
                </a:extLst>
              </a:tr>
              <a:tr h="203689">
                <a:tc>
                  <a:txBody>
                    <a:bodyPr/>
                    <a:lstStyle/>
                    <a:p>
                      <a:endParaRPr lang="en-US" sz="800" dirty="0">
                        <a:latin typeface="Calibri"/>
                        <a:cs typeface="Calibri"/>
                      </a:endParaRPr>
                    </a:p>
                  </a:txBody>
                  <a:tcPr/>
                </a:tc>
                <a:tc>
                  <a:txBody>
                    <a:bodyPr/>
                    <a:lstStyle/>
                    <a:p>
                      <a:r>
                        <a:rPr lang="en-US" sz="800" b="1" i="0" dirty="0">
                          <a:latin typeface="Calibri"/>
                          <a:cs typeface="Calibri"/>
                        </a:rPr>
                        <a:t>University of Geneva</a:t>
                      </a:r>
                    </a:p>
                  </a:txBody>
                  <a:tcPr/>
                </a:tc>
                <a:extLst>
                  <a:ext uri="{0D108BD9-81ED-4DB2-BD59-A6C34878D82A}">
                    <a16:rowId xmlns:a16="http://schemas.microsoft.com/office/drawing/2014/main" val="10014"/>
                  </a:ext>
                </a:extLst>
              </a:tr>
              <a:tr h="203689">
                <a:tc>
                  <a:txBody>
                    <a:bodyPr/>
                    <a:lstStyle/>
                    <a:p>
                      <a:endParaRPr lang="en-US" sz="800" dirty="0">
                        <a:latin typeface="Calibri"/>
                        <a:cs typeface="Calibri"/>
                      </a:endParaRPr>
                    </a:p>
                  </a:txBody>
                  <a:tcPr/>
                </a:tc>
                <a:tc>
                  <a:txBody>
                    <a:bodyPr/>
                    <a:lstStyle/>
                    <a:p>
                      <a:r>
                        <a:rPr lang="en-US" sz="800" b="0" i="0" dirty="0">
                          <a:latin typeface="Calibri"/>
                          <a:cs typeface="Calibri"/>
                        </a:rPr>
                        <a:t>EPFL</a:t>
                      </a:r>
                    </a:p>
                  </a:txBody>
                  <a:tcPr/>
                </a:tc>
                <a:extLst>
                  <a:ext uri="{0D108BD9-81ED-4DB2-BD59-A6C34878D82A}">
                    <a16:rowId xmlns:a16="http://schemas.microsoft.com/office/drawing/2014/main" val="10015"/>
                  </a:ext>
                </a:extLst>
              </a:tr>
              <a:tr h="203689">
                <a:tc>
                  <a:txBody>
                    <a:bodyPr/>
                    <a:lstStyle/>
                    <a:p>
                      <a:r>
                        <a:rPr lang="en-US" sz="800" dirty="0">
                          <a:latin typeface="Calibri"/>
                          <a:cs typeface="Calibri"/>
                        </a:rPr>
                        <a:t>EST</a:t>
                      </a:r>
                    </a:p>
                  </a:txBody>
                  <a:tcPr/>
                </a:tc>
                <a:tc>
                  <a:txBody>
                    <a:bodyPr/>
                    <a:lstStyle/>
                    <a:p>
                      <a:r>
                        <a:rPr lang="en-US" sz="800" b="1" i="1" dirty="0">
                          <a:latin typeface="Calibri"/>
                          <a:cs typeface="Calibri"/>
                        </a:rPr>
                        <a:t>Tartu University</a:t>
                      </a:r>
                    </a:p>
                  </a:txBody>
                  <a:tcPr/>
                </a:tc>
                <a:extLst>
                  <a:ext uri="{0D108BD9-81ED-4DB2-BD59-A6C34878D82A}">
                    <a16:rowId xmlns:a16="http://schemas.microsoft.com/office/drawing/2014/main" val="10016"/>
                  </a:ext>
                </a:extLst>
              </a:tr>
              <a:tr h="203689">
                <a:tc>
                  <a:txBody>
                    <a:bodyPr/>
                    <a:lstStyle/>
                    <a:p>
                      <a:r>
                        <a:rPr lang="en-US" sz="800" dirty="0">
                          <a:latin typeface="Calibri"/>
                          <a:cs typeface="Calibri"/>
                        </a:rPr>
                        <a:t>BE</a:t>
                      </a:r>
                    </a:p>
                  </a:txBody>
                  <a:tcPr/>
                </a:tc>
                <a:tc>
                  <a:txBody>
                    <a:bodyPr/>
                    <a:lstStyle/>
                    <a:p>
                      <a:r>
                        <a:rPr lang="en-US" sz="800" b="1" i="0" baseline="0" dirty="0">
                          <a:solidFill>
                            <a:schemeClr val="tx1"/>
                          </a:solidFill>
                          <a:latin typeface="Calibri"/>
                          <a:cs typeface="Calibri"/>
                        </a:rPr>
                        <a:t>Univ. Louvain</a:t>
                      </a:r>
                    </a:p>
                  </a:txBody>
                  <a:tcPr/>
                </a:tc>
                <a:extLst>
                  <a:ext uri="{0D108BD9-81ED-4DB2-BD59-A6C34878D82A}">
                    <a16:rowId xmlns:a16="http://schemas.microsoft.com/office/drawing/2014/main" val="1248444713"/>
                  </a:ext>
                </a:extLst>
              </a:tr>
            </a:tbl>
          </a:graphicData>
        </a:graphic>
      </p:graphicFrame>
      <p:graphicFrame>
        <p:nvGraphicFramePr>
          <p:cNvPr id="10" name="Table 9"/>
          <p:cNvGraphicFramePr>
            <a:graphicFrameLocks noGrp="1"/>
          </p:cNvGraphicFramePr>
          <p:nvPr/>
        </p:nvGraphicFramePr>
        <p:xfrm>
          <a:off x="2339752" y="536248"/>
          <a:ext cx="2160240" cy="4339758"/>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191102">
                <a:tc>
                  <a:txBody>
                    <a:bodyPr/>
                    <a:lstStyle/>
                    <a:p>
                      <a:r>
                        <a:rPr lang="en-US" sz="800" dirty="0">
                          <a:latin typeface="Calibri"/>
                          <a:cs typeface="Calibri"/>
                        </a:rPr>
                        <a:t>UK</a:t>
                      </a:r>
                    </a:p>
                  </a:txBody>
                  <a:tcPr/>
                </a:tc>
                <a:tc>
                  <a:txBody>
                    <a:bodyPr/>
                    <a:lstStyle/>
                    <a:p>
                      <a:r>
                        <a:rPr lang="en-US" sz="800" b="1" i="0" dirty="0">
                          <a:latin typeface="Calibri"/>
                          <a:cs typeface="Calibri"/>
                        </a:rPr>
                        <a:t>RAL</a:t>
                      </a:r>
                    </a:p>
                  </a:txBody>
                  <a:tcPr/>
                </a:tc>
                <a:extLst>
                  <a:ext uri="{0D108BD9-81ED-4DB2-BD59-A6C34878D82A}">
                    <a16:rowId xmlns:a16="http://schemas.microsoft.com/office/drawing/2014/main" val="10000"/>
                  </a:ext>
                </a:extLst>
              </a:tr>
              <a:tr h="214535">
                <a:tc>
                  <a:txBody>
                    <a:bodyPr/>
                    <a:lstStyle/>
                    <a:p>
                      <a:endParaRPr lang="en-US" sz="800" dirty="0">
                        <a:latin typeface="Calibri"/>
                        <a:cs typeface="Calibri"/>
                      </a:endParaRPr>
                    </a:p>
                  </a:txBody>
                  <a:tcPr/>
                </a:tc>
                <a:tc>
                  <a:txBody>
                    <a:bodyPr/>
                    <a:lstStyle/>
                    <a:p>
                      <a:r>
                        <a:rPr lang="en-US" sz="800" baseline="0" dirty="0">
                          <a:latin typeface="Calibri"/>
                          <a:cs typeface="Calibri"/>
                        </a:rPr>
                        <a:t>UK Research and Innovation</a:t>
                      </a:r>
                    </a:p>
                  </a:txBody>
                  <a:tcPr/>
                </a:tc>
                <a:extLst>
                  <a:ext uri="{0D108BD9-81ED-4DB2-BD59-A6C34878D82A}">
                    <a16:rowId xmlns:a16="http://schemas.microsoft.com/office/drawing/2014/main" val="10001"/>
                  </a:ext>
                </a:extLst>
              </a:tr>
              <a:tr h="214535">
                <a:tc>
                  <a:txBody>
                    <a:bodyPr/>
                    <a:lstStyle/>
                    <a:p>
                      <a:endParaRPr lang="en-US" sz="800" dirty="0">
                        <a:latin typeface="Calibri"/>
                        <a:cs typeface="Calibri"/>
                      </a:endParaRPr>
                    </a:p>
                  </a:txBody>
                  <a:tcPr/>
                </a:tc>
                <a:tc>
                  <a:txBody>
                    <a:bodyPr/>
                    <a:lstStyle/>
                    <a:p>
                      <a:r>
                        <a:rPr lang="en-US" sz="800" b="1" i="1" baseline="0" dirty="0">
                          <a:latin typeface="Calibri"/>
                          <a:cs typeface="Calibri"/>
                        </a:rPr>
                        <a:t>University of Lancaster</a:t>
                      </a:r>
                    </a:p>
                  </a:txBody>
                  <a:tcPr/>
                </a:tc>
                <a:extLst>
                  <a:ext uri="{0D108BD9-81ED-4DB2-BD59-A6C34878D82A}">
                    <a16:rowId xmlns:a16="http://schemas.microsoft.com/office/drawing/2014/main" val="10002"/>
                  </a:ext>
                </a:extLst>
              </a:tr>
              <a:tr h="264768">
                <a:tc>
                  <a:txBody>
                    <a:bodyPr/>
                    <a:lstStyle/>
                    <a:p>
                      <a:endParaRPr lang="en-US" sz="800" dirty="0">
                        <a:latin typeface="Calibri"/>
                        <a:cs typeface="Calibri"/>
                      </a:endParaRPr>
                    </a:p>
                  </a:txBody>
                  <a:tcPr/>
                </a:tc>
                <a:tc>
                  <a:txBody>
                    <a:bodyPr/>
                    <a:lstStyle/>
                    <a:p>
                      <a:r>
                        <a:rPr lang="en-US" sz="800" b="1" baseline="0" dirty="0">
                          <a:latin typeface="Calibri"/>
                          <a:cs typeface="Calibri"/>
                        </a:rPr>
                        <a:t>University of Southampton</a:t>
                      </a:r>
                    </a:p>
                  </a:txBody>
                  <a:tcPr/>
                </a:tc>
                <a:extLst>
                  <a:ext uri="{0D108BD9-81ED-4DB2-BD59-A6C34878D82A}">
                    <a16:rowId xmlns:a16="http://schemas.microsoft.com/office/drawing/2014/main" val="10003"/>
                  </a:ext>
                </a:extLst>
              </a:tr>
              <a:tr h="214535">
                <a:tc>
                  <a:txBody>
                    <a:bodyPr/>
                    <a:lstStyle/>
                    <a:p>
                      <a:endParaRPr lang="en-US" sz="800" dirty="0">
                        <a:latin typeface="Calibri"/>
                        <a:cs typeface="Calibri"/>
                      </a:endParaRPr>
                    </a:p>
                  </a:txBody>
                  <a:tcPr/>
                </a:tc>
                <a:tc>
                  <a:txBody>
                    <a:bodyPr/>
                    <a:lstStyle/>
                    <a:p>
                      <a:r>
                        <a:rPr lang="en-US" sz="800" b="1" i="0" baseline="0" dirty="0">
                          <a:latin typeface="Calibri"/>
                          <a:cs typeface="Calibri"/>
                        </a:rPr>
                        <a:t>University of </a:t>
                      </a:r>
                      <a:r>
                        <a:rPr lang="en-US" sz="800" b="1" i="0" baseline="0" dirty="0" err="1">
                          <a:latin typeface="Calibri"/>
                          <a:cs typeface="Calibri"/>
                        </a:rPr>
                        <a:t>Strathclyde</a:t>
                      </a:r>
                      <a:endParaRPr lang="en-US" sz="800" b="1" i="0" baseline="0" dirty="0">
                        <a:latin typeface="Calibri"/>
                        <a:cs typeface="Calibri"/>
                      </a:endParaRPr>
                    </a:p>
                  </a:txBody>
                  <a:tcPr/>
                </a:tc>
                <a:extLst>
                  <a:ext uri="{0D108BD9-81ED-4DB2-BD59-A6C34878D82A}">
                    <a16:rowId xmlns:a16="http://schemas.microsoft.com/office/drawing/2014/main" val="10004"/>
                  </a:ext>
                </a:extLst>
              </a:tr>
              <a:tr h="214535">
                <a:tc>
                  <a:txBody>
                    <a:bodyPr/>
                    <a:lstStyle/>
                    <a:p>
                      <a:endParaRPr lang="en-US" sz="800" dirty="0">
                        <a:latin typeface="Calibri"/>
                        <a:cs typeface="Calibri"/>
                      </a:endParaRPr>
                    </a:p>
                  </a:txBody>
                  <a:tcPr/>
                </a:tc>
                <a:tc>
                  <a:txBody>
                    <a:bodyPr/>
                    <a:lstStyle/>
                    <a:p>
                      <a:r>
                        <a:rPr lang="en-US" sz="800" b="1" baseline="0" dirty="0">
                          <a:latin typeface="Calibri"/>
                          <a:cs typeface="Calibri"/>
                        </a:rPr>
                        <a:t>University of Sussex</a:t>
                      </a:r>
                    </a:p>
                  </a:txBody>
                  <a:tcPr/>
                </a:tc>
                <a:extLst>
                  <a:ext uri="{0D108BD9-81ED-4DB2-BD59-A6C34878D82A}">
                    <a16:rowId xmlns:a16="http://schemas.microsoft.com/office/drawing/2014/main" val="10005"/>
                  </a:ext>
                </a:extLst>
              </a:tr>
              <a:tr h="214535">
                <a:tc>
                  <a:txBody>
                    <a:bodyPr/>
                    <a:lstStyle/>
                    <a:p>
                      <a:endParaRPr lang="en-US" sz="800">
                        <a:latin typeface="Calibri"/>
                        <a:cs typeface="Calibri"/>
                      </a:endParaRPr>
                    </a:p>
                  </a:txBody>
                  <a:tcPr/>
                </a:tc>
                <a:tc>
                  <a:txBody>
                    <a:bodyPr/>
                    <a:lstStyle/>
                    <a:p>
                      <a:r>
                        <a:rPr lang="en-US" sz="800" b="1" baseline="0" dirty="0">
                          <a:latin typeface="Calibri"/>
                          <a:cs typeface="Calibri"/>
                        </a:rPr>
                        <a:t>Imperial College London</a:t>
                      </a:r>
                    </a:p>
                  </a:txBody>
                  <a:tcPr/>
                </a:tc>
                <a:extLst>
                  <a:ext uri="{0D108BD9-81ED-4DB2-BD59-A6C34878D82A}">
                    <a16:rowId xmlns:a16="http://schemas.microsoft.com/office/drawing/2014/main" val="10006"/>
                  </a:ext>
                </a:extLst>
              </a:tr>
              <a:tr h="214535">
                <a:tc>
                  <a:txBody>
                    <a:bodyPr/>
                    <a:lstStyle/>
                    <a:p>
                      <a:endParaRPr lang="en-US" sz="800">
                        <a:latin typeface="Calibri"/>
                        <a:cs typeface="Calibri"/>
                      </a:endParaRPr>
                    </a:p>
                  </a:txBody>
                  <a:tcPr/>
                </a:tc>
                <a:tc>
                  <a:txBody>
                    <a:bodyPr/>
                    <a:lstStyle/>
                    <a:p>
                      <a:r>
                        <a:rPr lang="en-US" sz="800" b="1" dirty="0">
                          <a:solidFill>
                            <a:schemeClr val="tx1"/>
                          </a:solidFill>
                          <a:latin typeface="Calibri"/>
                          <a:cs typeface="Calibri"/>
                        </a:rPr>
                        <a:t>Royal Holloway</a:t>
                      </a:r>
                    </a:p>
                  </a:txBody>
                  <a:tcPr/>
                </a:tc>
                <a:extLst>
                  <a:ext uri="{0D108BD9-81ED-4DB2-BD59-A6C34878D82A}">
                    <a16:rowId xmlns:a16="http://schemas.microsoft.com/office/drawing/2014/main" val="10007"/>
                  </a:ext>
                </a:extLst>
              </a:tr>
              <a:tr h="214535">
                <a:tc>
                  <a:txBody>
                    <a:bodyPr/>
                    <a:lstStyle/>
                    <a:p>
                      <a:endParaRPr lang="en-US" sz="800">
                        <a:latin typeface="Calibri"/>
                        <a:cs typeface="Calibri"/>
                      </a:endParaRPr>
                    </a:p>
                  </a:txBody>
                  <a:tcPr/>
                </a:tc>
                <a:tc>
                  <a:txBody>
                    <a:bodyPr/>
                    <a:lstStyle/>
                    <a:p>
                      <a:r>
                        <a:rPr lang="en-US" sz="800" b="1" dirty="0">
                          <a:latin typeface="Calibri"/>
                          <a:cs typeface="Calibri"/>
                        </a:rPr>
                        <a:t>University of </a:t>
                      </a:r>
                      <a:r>
                        <a:rPr lang="en-US" sz="800" b="1" dirty="0" err="1">
                          <a:latin typeface="Calibri"/>
                          <a:cs typeface="Calibri"/>
                        </a:rPr>
                        <a:t>Huddersfield</a:t>
                      </a:r>
                      <a:endParaRPr lang="en-US" sz="800" b="1" dirty="0">
                        <a:latin typeface="Calibri"/>
                        <a:cs typeface="Calibri"/>
                      </a:endParaRPr>
                    </a:p>
                  </a:txBody>
                  <a:tcPr/>
                </a:tc>
                <a:extLst>
                  <a:ext uri="{0D108BD9-81ED-4DB2-BD59-A6C34878D82A}">
                    <a16:rowId xmlns:a16="http://schemas.microsoft.com/office/drawing/2014/main" val="10008"/>
                  </a:ext>
                </a:extLst>
              </a:tr>
              <a:tr h="214535">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University of Oxford</a:t>
                      </a:r>
                    </a:p>
                  </a:txBody>
                  <a:tcPr/>
                </a:tc>
                <a:extLst>
                  <a:ext uri="{0D108BD9-81ED-4DB2-BD59-A6C34878D82A}">
                    <a16:rowId xmlns:a16="http://schemas.microsoft.com/office/drawing/2014/main" val="10009"/>
                  </a:ext>
                </a:extLst>
              </a:tr>
              <a:tr h="214535">
                <a:tc>
                  <a:txBody>
                    <a:bodyPr/>
                    <a:lstStyle/>
                    <a:p>
                      <a:endParaRPr lang="en-US" sz="800">
                        <a:latin typeface="Calibri"/>
                        <a:cs typeface="Calibri"/>
                      </a:endParaRPr>
                    </a:p>
                  </a:txBody>
                  <a:tcPr/>
                </a:tc>
                <a:tc>
                  <a:txBody>
                    <a:bodyPr/>
                    <a:lstStyle/>
                    <a:p>
                      <a:r>
                        <a:rPr lang="en-US" sz="800" b="1" dirty="0">
                          <a:latin typeface="Calibri"/>
                          <a:cs typeface="Calibri"/>
                        </a:rPr>
                        <a:t>University of</a:t>
                      </a:r>
                      <a:r>
                        <a:rPr lang="en-US" sz="800" b="1" baseline="0" dirty="0">
                          <a:latin typeface="Calibri"/>
                          <a:cs typeface="Calibri"/>
                        </a:rPr>
                        <a:t> Warwick</a:t>
                      </a:r>
                      <a:endParaRPr lang="en-US" sz="800" b="1" dirty="0">
                        <a:latin typeface="Calibri"/>
                        <a:cs typeface="Calibri"/>
                      </a:endParaRPr>
                    </a:p>
                  </a:txBody>
                  <a:tcPr/>
                </a:tc>
                <a:extLst>
                  <a:ext uri="{0D108BD9-81ED-4DB2-BD59-A6C34878D82A}">
                    <a16:rowId xmlns:a16="http://schemas.microsoft.com/office/drawing/2014/main" val="10010"/>
                  </a:ext>
                </a:extLst>
              </a:tr>
              <a:tr h="214535">
                <a:tc>
                  <a:txBody>
                    <a:bodyPr/>
                    <a:lstStyle/>
                    <a:p>
                      <a:endParaRPr lang="en-US" sz="800">
                        <a:latin typeface="Calibri"/>
                        <a:cs typeface="Calibri"/>
                      </a:endParaRPr>
                    </a:p>
                  </a:txBody>
                  <a:tcPr/>
                </a:tc>
                <a:tc>
                  <a:txBody>
                    <a:bodyPr/>
                    <a:lstStyle/>
                    <a:p>
                      <a:r>
                        <a:rPr lang="en-US" sz="800" b="1" i="0" dirty="0">
                          <a:latin typeface="Calibri"/>
                          <a:cs typeface="Calibri"/>
                        </a:rPr>
                        <a:t>University of Durham</a:t>
                      </a:r>
                    </a:p>
                  </a:txBody>
                  <a:tcPr/>
                </a:tc>
                <a:extLst>
                  <a:ext uri="{0D108BD9-81ED-4DB2-BD59-A6C34878D82A}">
                    <a16:rowId xmlns:a16="http://schemas.microsoft.com/office/drawing/2014/main" val="10011"/>
                  </a:ext>
                </a:extLst>
              </a:tr>
              <a:tr h="214535">
                <a:tc>
                  <a:txBody>
                    <a:bodyPr/>
                    <a:lstStyle/>
                    <a:p>
                      <a:r>
                        <a:rPr lang="en-US" sz="800" dirty="0">
                          <a:latin typeface="Calibri"/>
                          <a:cs typeface="Calibri"/>
                        </a:rPr>
                        <a:t>US</a:t>
                      </a:r>
                    </a:p>
                  </a:txBody>
                  <a:tcPr/>
                </a:tc>
                <a:tc>
                  <a:txBody>
                    <a:bodyPr/>
                    <a:lstStyle/>
                    <a:p>
                      <a:r>
                        <a:rPr lang="en-US" sz="800" b="1" dirty="0">
                          <a:latin typeface="Calibri"/>
                          <a:cs typeface="Calibri"/>
                        </a:rPr>
                        <a:t>Iowa State University</a:t>
                      </a:r>
                    </a:p>
                  </a:txBody>
                  <a:tcPr/>
                </a:tc>
                <a:extLst>
                  <a:ext uri="{0D108BD9-81ED-4DB2-BD59-A6C34878D82A}">
                    <a16:rowId xmlns:a16="http://schemas.microsoft.com/office/drawing/2014/main" val="10012"/>
                  </a:ext>
                </a:extLst>
              </a:tr>
              <a:tr h="214535">
                <a:tc>
                  <a:txBody>
                    <a:bodyPr/>
                    <a:lstStyle/>
                    <a:p>
                      <a:endParaRPr lang="en-US" sz="800" dirty="0">
                        <a:latin typeface="Calibri"/>
                        <a:cs typeface="Calibri"/>
                      </a:endParaRPr>
                    </a:p>
                  </a:txBody>
                  <a:tcPr/>
                </a:tc>
                <a:tc>
                  <a:txBody>
                    <a:bodyPr/>
                    <a:lstStyle/>
                    <a:p>
                      <a:r>
                        <a:rPr lang="en-US" sz="800" b="1" dirty="0">
                          <a:latin typeface="Calibri"/>
                          <a:cs typeface="Calibri"/>
                        </a:rPr>
                        <a:t>Wisconsin-Madison</a:t>
                      </a:r>
                    </a:p>
                  </a:txBody>
                  <a:tcPr/>
                </a:tc>
                <a:extLst>
                  <a:ext uri="{0D108BD9-81ED-4DB2-BD59-A6C34878D82A}">
                    <a16:rowId xmlns:a16="http://schemas.microsoft.com/office/drawing/2014/main" val="3751643874"/>
                  </a:ext>
                </a:extLst>
              </a:tr>
              <a:tr h="214535">
                <a:tc>
                  <a:txBody>
                    <a:bodyPr/>
                    <a:lstStyle/>
                    <a:p>
                      <a:endParaRPr lang="en-US" sz="800" dirty="0">
                        <a:latin typeface="Calibri"/>
                        <a:cs typeface="Calibri"/>
                      </a:endParaRPr>
                    </a:p>
                  </a:txBody>
                  <a:tcPr/>
                </a:tc>
                <a:tc>
                  <a:txBody>
                    <a:bodyPr/>
                    <a:lstStyle/>
                    <a:p>
                      <a:r>
                        <a:rPr lang="en-US" sz="800" b="1" i="1" dirty="0">
                          <a:latin typeface="Calibri"/>
                          <a:cs typeface="Calibri"/>
                        </a:rPr>
                        <a:t>Pittsburg University</a:t>
                      </a:r>
                    </a:p>
                  </a:txBody>
                  <a:tcPr/>
                </a:tc>
                <a:extLst>
                  <a:ext uri="{0D108BD9-81ED-4DB2-BD59-A6C34878D82A}">
                    <a16:rowId xmlns:a16="http://schemas.microsoft.com/office/drawing/2014/main" val="1256246276"/>
                  </a:ext>
                </a:extLst>
              </a:tr>
              <a:tr h="214535">
                <a:tc>
                  <a:txBody>
                    <a:bodyPr/>
                    <a:lstStyle/>
                    <a:p>
                      <a:endParaRPr lang="en-US" sz="800" dirty="0">
                        <a:latin typeface="Calibri"/>
                        <a:cs typeface="Calibri"/>
                      </a:endParaRPr>
                    </a:p>
                  </a:txBody>
                  <a:tcPr/>
                </a:tc>
                <a:tc>
                  <a:txBody>
                    <a:bodyPr/>
                    <a:lstStyle/>
                    <a:p>
                      <a:r>
                        <a:rPr lang="en-US" sz="800" b="1" i="0" dirty="0">
                          <a:latin typeface="Calibri"/>
                          <a:cs typeface="Calibri"/>
                        </a:rPr>
                        <a:t>Old Dominion</a:t>
                      </a:r>
                    </a:p>
                  </a:txBody>
                  <a:tcPr/>
                </a:tc>
                <a:extLst>
                  <a:ext uri="{0D108BD9-81ED-4DB2-BD59-A6C34878D82A}">
                    <a16:rowId xmlns:a16="http://schemas.microsoft.com/office/drawing/2014/main" val="10013"/>
                  </a:ext>
                </a:extLst>
              </a:tr>
              <a:tr h="214535">
                <a:tc>
                  <a:txBody>
                    <a:bodyPr/>
                    <a:lstStyle/>
                    <a:p>
                      <a:endParaRPr lang="en-US" sz="800" dirty="0">
                        <a:latin typeface="Calibri"/>
                        <a:cs typeface="Calibri"/>
                      </a:endParaRPr>
                    </a:p>
                  </a:txBody>
                  <a:tcPr/>
                </a:tc>
                <a:tc>
                  <a:txBody>
                    <a:bodyPr/>
                    <a:lstStyle/>
                    <a:p>
                      <a:r>
                        <a:rPr lang="en-US" sz="800" b="0" dirty="0">
                          <a:latin typeface="Calibri"/>
                          <a:cs typeface="Calibri"/>
                        </a:rPr>
                        <a:t>BNL</a:t>
                      </a:r>
                    </a:p>
                  </a:txBody>
                  <a:tcPr/>
                </a:tc>
                <a:extLst>
                  <a:ext uri="{0D108BD9-81ED-4DB2-BD59-A6C34878D82A}">
                    <a16:rowId xmlns:a16="http://schemas.microsoft.com/office/drawing/2014/main" val="10014"/>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Florida State University</a:t>
                      </a:r>
                    </a:p>
                  </a:txBody>
                  <a:tcPr/>
                </a:tc>
                <a:extLst>
                  <a:ext uri="{0D108BD9-81ED-4DB2-BD59-A6C34878D82A}">
                    <a16:rowId xmlns:a16="http://schemas.microsoft.com/office/drawing/2014/main" val="10015"/>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RICE University</a:t>
                      </a:r>
                    </a:p>
                  </a:txBody>
                  <a:tcPr/>
                </a:tc>
                <a:extLst>
                  <a:ext uri="{0D108BD9-81ED-4DB2-BD59-A6C34878D82A}">
                    <a16:rowId xmlns:a16="http://schemas.microsoft.com/office/drawing/2014/main" val="2146632228"/>
                  </a:ext>
                </a:extLst>
              </a:tr>
              <a:tr h="214535">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Tennessee University</a:t>
                      </a:r>
                    </a:p>
                  </a:txBody>
                  <a:tcPr/>
                </a:tc>
                <a:extLst>
                  <a:ext uri="{0D108BD9-81ED-4DB2-BD59-A6C34878D82A}">
                    <a16:rowId xmlns:a16="http://schemas.microsoft.com/office/drawing/2014/main" val="2821263420"/>
                  </a:ext>
                </a:extLst>
              </a:tr>
            </a:tbl>
          </a:graphicData>
        </a:graphic>
      </p:graphicFrame>
      <p:graphicFrame>
        <p:nvGraphicFramePr>
          <p:cNvPr id="11" name="Table 10"/>
          <p:cNvGraphicFramePr>
            <a:graphicFrameLocks noGrp="1"/>
          </p:cNvGraphicFramePr>
          <p:nvPr/>
        </p:nvGraphicFramePr>
        <p:xfrm>
          <a:off x="6876256" y="1016878"/>
          <a:ext cx="2160240" cy="234696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11384">
                <a:tc>
                  <a:txBody>
                    <a:bodyPr/>
                    <a:lstStyle/>
                    <a:p>
                      <a:r>
                        <a:rPr lang="en-US" sz="800" dirty="0">
                          <a:latin typeface="Calibri"/>
                          <a:cs typeface="Calibri"/>
                        </a:rPr>
                        <a:t>China</a:t>
                      </a:r>
                    </a:p>
                  </a:txBody>
                  <a:tcPr/>
                </a:tc>
                <a:tc>
                  <a:txBody>
                    <a:bodyPr/>
                    <a:lstStyle/>
                    <a:p>
                      <a:r>
                        <a:rPr lang="en-US" sz="800" b="1" i="1" dirty="0">
                          <a:latin typeface="Calibri"/>
                          <a:cs typeface="Calibri"/>
                        </a:rPr>
                        <a:t>Sun </a:t>
                      </a:r>
                      <a:r>
                        <a:rPr lang="en-US" sz="800" b="1" i="1" dirty="0" err="1">
                          <a:latin typeface="Calibri"/>
                          <a:cs typeface="Calibri"/>
                        </a:rPr>
                        <a:t>Yat-sen</a:t>
                      </a:r>
                      <a:r>
                        <a:rPr lang="en-US" sz="800" b="1" i="1" dirty="0">
                          <a:latin typeface="Calibri"/>
                          <a:cs typeface="Calibri"/>
                        </a:rPr>
                        <a:t> University</a:t>
                      </a:r>
                    </a:p>
                  </a:txBody>
                  <a:tcPr/>
                </a:tc>
                <a:extLst>
                  <a:ext uri="{0D108BD9-81ED-4DB2-BD59-A6C34878D82A}">
                    <a16:rowId xmlns:a16="http://schemas.microsoft.com/office/drawing/2014/main" val="10005"/>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IHEP</a:t>
                      </a:r>
                    </a:p>
                  </a:txBody>
                  <a:tcPr/>
                </a:tc>
                <a:extLst>
                  <a:ext uri="{0D108BD9-81ED-4DB2-BD59-A6C34878D82A}">
                    <a16:rowId xmlns:a16="http://schemas.microsoft.com/office/drawing/2014/main" val="10006"/>
                  </a:ext>
                </a:extLst>
              </a:tr>
              <a:tr h="211384">
                <a:tc>
                  <a:txBody>
                    <a:bodyPr/>
                    <a:lstStyle/>
                    <a:p>
                      <a:endParaRPr lang="en-US" sz="800" dirty="0">
                        <a:latin typeface="Calibri"/>
                        <a:cs typeface="Calibri"/>
                      </a:endParaRPr>
                    </a:p>
                  </a:txBody>
                  <a:tcPr/>
                </a:tc>
                <a:tc>
                  <a:txBody>
                    <a:bodyPr/>
                    <a:lstStyle/>
                    <a:p>
                      <a:r>
                        <a:rPr lang="en-US" sz="800" b="1" i="0" dirty="0">
                          <a:latin typeface="Calibri"/>
                          <a:cs typeface="Calibri"/>
                        </a:rPr>
                        <a:t>Peking University</a:t>
                      </a:r>
                    </a:p>
                  </a:txBody>
                  <a:tcPr/>
                </a:tc>
                <a:extLst>
                  <a:ext uri="{0D108BD9-81ED-4DB2-BD59-A6C34878D82A}">
                    <a16:rowId xmlns:a16="http://schemas.microsoft.com/office/drawing/2014/main" val="10007"/>
                  </a:ext>
                </a:extLst>
              </a:tr>
              <a:tr h="211384">
                <a:tc>
                  <a:txBody>
                    <a:bodyPr/>
                    <a:lstStyle/>
                    <a:p>
                      <a:r>
                        <a:rPr lang="en-US" sz="800" dirty="0">
                          <a:latin typeface="Calibri"/>
                          <a:cs typeface="Calibri"/>
                        </a:rPr>
                        <a:t>AU</a:t>
                      </a:r>
                    </a:p>
                  </a:txBody>
                  <a:tcPr/>
                </a:tc>
                <a:tc>
                  <a:txBody>
                    <a:bodyPr/>
                    <a:lstStyle/>
                    <a:p>
                      <a:r>
                        <a:rPr lang="en-US" sz="800" b="1" i="0" dirty="0">
                          <a:latin typeface="Calibri"/>
                          <a:cs typeface="Calibri"/>
                        </a:rPr>
                        <a:t>HEPHY</a:t>
                      </a:r>
                    </a:p>
                  </a:txBody>
                  <a:tcPr/>
                </a:tc>
                <a:extLst>
                  <a:ext uri="{0D108BD9-81ED-4DB2-BD59-A6C34878D82A}">
                    <a16:rowId xmlns:a16="http://schemas.microsoft.com/office/drawing/2014/main" val="10010"/>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TU Wien</a:t>
                      </a:r>
                    </a:p>
                  </a:txBody>
                  <a:tcPr/>
                </a:tc>
                <a:extLst>
                  <a:ext uri="{0D108BD9-81ED-4DB2-BD59-A6C34878D82A}">
                    <a16:rowId xmlns:a16="http://schemas.microsoft.com/office/drawing/2014/main" val="10011"/>
                  </a:ext>
                </a:extLst>
              </a:tr>
              <a:tr h="211384">
                <a:tc>
                  <a:txBody>
                    <a:bodyPr/>
                    <a:lstStyle/>
                    <a:p>
                      <a:r>
                        <a:rPr lang="en-US" sz="800" dirty="0">
                          <a:latin typeface="Calibri"/>
                          <a:cs typeface="Calibri"/>
                        </a:rPr>
                        <a:t>ES</a:t>
                      </a:r>
                    </a:p>
                  </a:txBody>
                  <a:tcPr/>
                </a:tc>
                <a:tc>
                  <a:txBody>
                    <a:bodyPr/>
                    <a:lstStyle/>
                    <a:p>
                      <a:r>
                        <a:rPr lang="en-US" sz="800" b="1" i="0" dirty="0">
                          <a:latin typeface="Calibri"/>
                          <a:cs typeface="Calibri"/>
                        </a:rPr>
                        <a:t>I3M</a:t>
                      </a:r>
                    </a:p>
                  </a:txBody>
                  <a:tcPr/>
                </a:tc>
                <a:extLst>
                  <a:ext uri="{0D108BD9-81ED-4DB2-BD59-A6C34878D82A}">
                    <a16:rowId xmlns:a16="http://schemas.microsoft.com/office/drawing/2014/main" val="10012"/>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CIEMAT</a:t>
                      </a:r>
                    </a:p>
                  </a:txBody>
                  <a:tcPr/>
                </a:tc>
                <a:extLst>
                  <a:ext uri="{0D108BD9-81ED-4DB2-BD59-A6C34878D82A}">
                    <a16:rowId xmlns:a16="http://schemas.microsoft.com/office/drawing/2014/main" val="2550055002"/>
                  </a:ext>
                </a:extLst>
              </a:tr>
              <a:tr h="211384">
                <a:tc>
                  <a:txBody>
                    <a:bodyPr/>
                    <a:lstStyle/>
                    <a:p>
                      <a:endParaRPr lang="en-US" sz="800" dirty="0">
                        <a:latin typeface="Calibri"/>
                        <a:cs typeface="Calibri"/>
                      </a:endParaRPr>
                    </a:p>
                  </a:txBody>
                  <a:tcPr/>
                </a:tc>
                <a:tc>
                  <a:txBody>
                    <a:bodyPr/>
                    <a:lstStyle/>
                    <a:p>
                      <a:r>
                        <a:rPr lang="en-US" sz="800" b="1" i="0" dirty="0">
                          <a:solidFill>
                            <a:schemeClr val="tx1"/>
                          </a:solidFill>
                          <a:latin typeface="Calibri"/>
                          <a:cs typeface="Calibri"/>
                        </a:rPr>
                        <a:t>ICMAB</a:t>
                      </a:r>
                    </a:p>
                  </a:txBody>
                  <a:tcPr/>
                </a:tc>
                <a:extLst>
                  <a:ext uri="{0D108BD9-81ED-4DB2-BD59-A6C34878D82A}">
                    <a16:rowId xmlns:a16="http://schemas.microsoft.com/office/drawing/2014/main" val="1654320342"/>
                  </a:ext>
                </a:extLst>
              </a:tr>
              <a:tr h="211384">
                <a:tc>
                  <a:txBody>
                    <a:bodyPr/>
                    <a:lstStyle/>
                    <a:p>
                      <a:r>
                        <a:rPr lang="en-US" sz="800" dirty="0">
                          <a:latin typeface="Calibri"/>
                          <a:cs typeface="Calibri"/>
                        </a:rPr>
                        <a:t>KO</a:t>
                      </a:r>
                    </a:p>
                  </a:txBody>
                  <a:tcPr/>
                </a:tc>
                <a:tc>
                  <a:txBody>
                    <a:bodyPr/>
                    <a:lstStyle/>
                    <a:p>
                      <a:r>
                        <a:rPr lang="en-US" sz="800" b="1" dirty="0">
                          <a:latin typeface="Calibri"/>
                          <a:cs typeface="Calibri"/>
                        </a:rPr>
                        <a:t>KEU</a:t>
                      </a:r>
                    </a:p>
                  </a:txBody>
                  <a:tcPr/>
                </a:tc>
                <a:extLst>
                  <a:ext uri="{0D108BD9-81ED-4DB2-BD59-A6C34878D82A}">
                    <a16:rowId xmlns:a16="http://schemas.microsoft.com/office/drawing/2014/main" val="3861876254"/>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Yonsei University</a:t>
                      </a:r>
                    </a:p>
                  </a:txBody>
                  <a:tcPr/>
                </a:tc>
                <a:extLst>
                  <a:ext uri="{0D108BD9-81ED-4DB2-BD59-A6C34878D82A}">
                    <a16:rowId xmlns:a16="http://schemas.microsoft.com/office/drawing/2014/main" val="883181929"/>
                  </a:ext>
                </a:extLst>
              </a:tr>
              <a:tr h="211384">
                <a:tc>
                  <a:txBody>
                    <a:bodyPr/>
                    <a:lstStyle/>
                    <a:p>
                      <a:r>
                        <a:rPr lang="en-US" sz="800" dirty="0">
                          <a:latin typeface="Calibri"/>
                          <a:cs typeface="Calibri"/>
                        </a:rPr>
                        <a:t>India</a:t>
                      </a:r>
                    </a:p>
                  </a:txBody>
                  <a:tcPr/>
                </a:tc>
                <a:tc>
                  <a:txBody>
                    <a:bodyPr/>
                    <a:lstStyle/>
                    <a:p>
                      <a:r>
                        <a:rPr lang="en-US" sz="800" b="1" i="1" dirty="0">
                          <a:latin typeface="Calibri"/>
                          <a:cs typeface="Calibri"/>
                        </a:rPr>
                        <a:t>CHEP</a:t>
                      </a:r>
                    </a:p>
                  </a:txBody>
                  <a:tcPr/>
                </a:tc>
                <a:extLst>
                  <a:ext uri="{0D108BD9-81ED-4DB2-BD59-A6C34878D82A}">
                    <a16:rowId xmlns:a16="http://schemas.microsoft.com/office/drawing/2014/main" val="776689500"/>
                  </a:ext>
                </a:extLst>
              </a:tr>
            </a:tbl>
          </a:graphicData>
        </a:graphic>
      </p:graphicFrame>
      <p:graphicFrame>
        <p:nvGraphicFramePr>
          <p:cNvPr id="9" name="Table 8"/>
          <p:cNvGraphicFramePr>
            <a:graphicFrameLocks noGrp="1"/>
          </p:cNvGraphicFramePr>
          <p:nvPr/>
        </p:nvGraphicFramePr>
        <p:xfrm>
          <a:off x="6876256" y="3518510"/>
          <a:ext cx="2160240" cy="853440"/>
        </p:xfrm>
        <a:graphic>
          <a:graphicData uri="http://schemas.openxmlformats.org/drawingml/2006/table">
            <a:tbl>
              <a:tblPr bandRow="1">
                <a:tableStyleId>{7DF18680-E054-41AD-8BC1-D1AEF772440D}</a:tableStyleId>
              </a:tblPr>
              <a:tblGrid>
                <a:gridCol w="576064">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tblGrid>
              <a:tr h="190242">
                <a:tc>
                  <a:txBody>
                    <a:bodyPr/>
                    <a:lstStyle/>
                    <a:p>
                      <a:r>
                        <a:rPr lang="en-US" sz="800" dirty="0">
                          <a:latin typeface="Calibri"/>
                          <a:cs typeface="Calibri"/>
                        </a:rPr>
                        <a:t>US</a:t>
                      </a:r>
                    </a:p>
                  </a:txBody>
                  <a:tcPr/>
                </a:tc>
                <a:tc>
                  <a:txBody>
                    <a:bodyPr/>
                    <a:lstStyle/>
                    <a:p>
                      <a:r>
                        <a:rPr lang="en-US" sz="800" dirty="0">
                          <a:latin typeface="Calibri"/>
                          <a:cs typeface="Calibri"/>
                        </a:rPr>
                        <a:t>FNAL</a:t>
                      </a:r>
                    </a:p>
                  </a:txBody>
                  <a:tcPr/>
                </a:tc>
                <a:extLst>
                  <a:ext uri="{0D108BD9-81ED-4DB2-BD59-A6C34878D82A}">
                    <a16:rowId xmlns:a16="http://schemas.microsoft.com/office/drawing/2014/main" val="10008"/>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LBL</a:t>
                      </a:r>
                    </a:p>
                  </a:txBody>
                  <a:tcPr/>
                </a:tc>
                <a:extLst>
                  <a:ext uri="{0D108BD9-81ED-4DB2-BD59-A6C34878D82A}">
                    <a16:rowId xmlns:a16="http://schemas.microsoft.com/office/drawing/2014/main" val="10009"/>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JLAB</a:t>
                      </a:r>
                    </a:p>
                  </a:txBody>
                  <a:tcPr/>
                </a:tc>
                <a:extLst>
                  <a:ext uri="{0D108BD9-81ED-4DB2-BD59-A6C34878D82A}">
                    <a16:rowId xmlns:a16="http://schemas.microsoft.com/office/drawing/2014/main" val="10010"/>
                  </a:ext>
                </a:extLst>
              </a:tr>
              <a:tr h="190242">
                <a:tc>
                  <a:txBody>
                    <a:bodyPr/>
                    <a:lstStyle/>
                    <a:p>
                      <a:endParaRPr lang="en-US" sz="800" dirty="0">
                        <a:latin typeface="Calibri"/>
                        <a:cs typeface="Calibri"/>
                      </a:endParaRPr>
                    </a:p>
                  </a:txBody>
                  <a:tcPr/>
                </a:tc>
                <a:tc>
                  <a:txBody>
                    <a:bodyPr/>
                    <a:lstStyle/>
                    <a:p>
                      <a:r>
                        <a:rPr lang="en-US" sz="800" b="1" i="1" dirty="0">
                          <a:latin typeface="Calibri"/>
                          <a:cs typeface="Calibri"/>
                        </a:rPr>
                        <a:t>Chicago</a:t>
                      </a:r>
                    </a:p>
                  </a:txBody>
                  <a:tcPr/>
                </a:tc>
                <a:extLst>
                  <a:ext uri="{0D108BD9-81ED-4DB2-BD59-A6C34878D82A}">
                    <a16:rowId xmlns:a16="http://schemas.microsoft.com/office/drawing/2014/main" val="10011"/>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4607564" y="651510"/>
          <a:ext cx="2160240" cy="405384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156391">
                <a:tc>
                  <a:txBody>
                    <a:bodyPr/>
                    <a:lstStyle/>
                    <a:p>
                      <a:r>
                        <a:rPr lang="en-US" sz="800" dirty="0">
                          <a:latin typeface="Calibri"/>
                          <a:cs typeface="Calibri"/>
                        </a:rPr>
                        <a:t>IT</a:t>
                      </a:r>
                    </a:p>
                  </a:txBody>
                  <a:tcPr/>
                </a:tc>
                <a:tc>
                  <a:txBody>
                    <a:bodyPr/>
                    <a:lstStyle/>
                    <a:p>
                      <a:r>
                        <a:rPr lang="en-US" sz="800" b="1" baseline="0" dirty="0">
                          <a:latin typeface="Calibri"/>
                          <a:cs typeface="Calibri"/>
                        </a:rPr>
                        <a:t>INFN</a:t>
                      </a:r>
                    </a:p>
                  </a:txBody>
                  <a:tcPr/>
                </a:tc>
                <a:extLst>
                  <a:ext uri="{0D108BD9-81ED-4DB2-BD59-A6C34878D82A}">
                    <a16:rowId xmlns:a16="http://schemas.microsoft.com/office/drawing/2014/main" val="10014"/>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Polit. Torino</a:t>
                      </a:r>
                    </a:p>
                  </a:txBody>
                  <a:tcPr/>
                </a:tc>
                <a:extLst>
                  <a:ext uri="{0D108BD9-81ED-4DB2-BD59-A6C34878D82A}">
                    <a16:rowId xmlns:a16="http://schemas.microsoft.com/office/drawing/2014/main" val="1466787135"/>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Milano</a:t>
                      </a:r>
                    </a:p>
                  </a:txBody>
                  <a:tcPr/>
                </a:tc>
                <a:extLst>
                  <a:ext uri="{0D108BD9-81ED-4DB2-BD59-A6C34878D82A}">
                    <a16:rowId xmlns:a16="http://schemas.microsoft.com/office/drawing/2014/main" val="596251503"/>
                  </a:ext>
                </a:extLst>
              </a:tr>
              <a:tr h="156391">
                <a:tc>
                  <a:txBody>
                    <a:bodyPr/>
                    <a:lstStyle/>
                    <a:p>
                      <a:endParaRPr lang="en-US" sz="800" dirty="0">
                        <a:latin typeface="Calibri"/>
                        <a:cs typeface="Calibri"/>
                      </a:endParaRPr>
                    </a:p>
                  </a:txBody>
                  <a:tcPr/>
                </a:tc>
                <a:tc>
                  <a:txBody>
                    <a:bodyPr/>
                    <a:lstStyle/>
                    <a:p>
                      <a:r>
                        <a:rPr lang="en-US" sz="800" b="1" i="0" baseline="0" dirty="0">
                          <a:latin typeface="Calibri"/>
                          <a:cs typeface="Calibri"/>
                        </a:rPr>
                        <a:t>INFN, Univ. </a:t>
                      </a:r>
                      <a:r>
                        <a:rPr lang="en-US" sz="800" b="1" i="0" baseline="0" dirty="0" err="1">
                          <a:latin typeface="Calibri"/>
                          <a:cs typeface="Calibri"/>
                        </a:rPr>
                        <a:t>Padova</a:t>
                      </a:r>
                      <a:endParaRPr lang="en-US" sz="800" b="1" i="0" baseline="0" dirty="0">
                        <a:latin typeface="Calibri"/>
                        <a:cs typeface="Calibri"/>
                      </a:endParaRPr>
                    </a:p>
                  </a:txBody>
                  <a:tcPr/>
                </a:tc>
                <a:extLst>
                  <a:ext uri="{0D108BD9-81ED-4DB2-BD59-A6C34878D82A}">
                    <a16:rowId xmlns:a16="http://schemas.microsoft.com/office/drawing/2014/main" val="2749660043"/>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INFN,</a:t>
                      </a:r>
                      <a:r>
                        <a:rPr lang="en-US" sz="800" b="1" baseline="0" dirty="0">
                          <a:latin typeface="Calibri"/>
                          <a:cs typeface="Calibri"/>
                        </a:rPr>
                        <a:t> </a:t>
                      </a:r>
                      <a:r>
                        <a:rPr lang="en-US" sz="800" b="1" dirty="0">
                          <a:latin typeface="Calibri"/>
                          <a:cs typeface="Calibri"/>
                        </a:rPr>
                        <a:t>Univ. Pavia</a:t>
                      </a:r>
                    </a:p>
                  </a:txBody>
                  <a:tcPr/>
                </a:tc>
                <a:extLst>
                  <a:ext uri="{0D108BD9-81ED-4DB2-BD59-A6C34878D82A}">
                    <a16:rowId xmlns:a16="http://schemas.microsoft.com/office/drawing/2014/main" val="2397572815"/>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Bologna</a:t>
                      </a:r>
                    </a:p>
                  </a:txBody>
                  <a:tcPr/>
                </a:tc>
                <a:extLst>
                  <a:ext uri="{0D108BD9-81ED-4DB2-BD59-A6C34878D82A}">
                    <a16:rowId xmlns:a16="http://schemas.microsoft.com/office/drawing/2014/main" val="864121970"/>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Trieste</a:t>
                      </a:r>
                    </a:p>
                  </a:txBody>
                  <a:tcPr/>
                </a:tc>
                <a:extLst>
                  <a:ext uri="{0D108BD9-81ED-4DB2-BD59-A6C34878D82A}">
                    <a16:rowId xmlns:a16="http://schemas.microsoft.com/office/drawing/2014/main" val="1780186167"/>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Bari</a:t>
                      </a:r>
                    </a:p>
                  </a:txBody>
                  <a:tcPr/>
                </a:tc>
                <a:extLst>
                  <a:ext uri="{0D108BD9-81ED-4DB2-BD59-A6C34878D82A}">
                    <a16:rowId xmlns:a16="http://schemas.microsoft.com/office/drawing/2014/main" val="3366357214"/>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Roma 1</a:t>
                      </a:r>
                    </a:p>
                  </a:txBody>
                  <a:tcPr/>
                </a:tc>
                <a:extLst>
                  <a:ext uri="{0D108BD9-81ED-4DB2-BD59-A6C34878D82A}">
                    <a16:rowId xmlns:a16="http://schemas.microsoft.com/office/drawing/2014/main" val="10015"/>
                  </a:ext>
                </a:extLst>
              </a:tr>
              <a:tr h="156391">
                <a:tc>
                  <a:txBody>
                    <a:bodyPr/>
                    <a:lstStyle/>
                    <a:p>
                      <a:endParaRPr lang="en-US" sz="800" dirty="0">
                        <a:latin typeface="Calibri"/>
                        <a:cs typeface="Calibri"/>
                      </a:endParaRPr>
                    </a:p>
                  </a:txBody>
                  <a:tcPr/>
                </a:tc>
                <a:tc>
                  <a:txBody>
                    <a:bodyPr/>
                    <a:lstStyle/>
                    <a:p>
                      <a:r>
                        <a:rPr lang="en-US" sz="800" b="1" i="1" baseline="0" dirty="0">
                          <a:latin typeface="Calibri"/>
                          <a:cs typeface="Calibri"/>
                        </a:rPr>
                        <a:t>ENEA</a:t>
                      </a:r>
                    </a:p>
                  </a:txBody>
                  <a:tcPr/>
                </a:tc>
                <a:extLst>
                  <a:ext uri="{0D108BD9-81ED-4DB2-BD59-A6C34878D82A}">
                    <a16:rowId xmlns:a16="http://schemas.microsoft.com/office/drawing/2014/main" val="1371950143"/>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3770034224"/>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Ferrara</a:t>
                      </a:r>
                    </a:p>
                  </a:txBody>
                  <a:tcPr/>
                </a:tc>
                <a:extLst>
                  <a:ext uri="{0D108BD9-81ED-4DB2-BD59-A6C34878D82A}">
                    <a16:rowId xmlns:a16="http://schemas.microsoft.com/office/drawing/2014/main" val="320798771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a:tc>
                <a:extLst>
                  <a:ext uri="{0D108BD9-81ED-4DB2-BD59-A6C34878D82A}">
                    <a16:rowId xmlns:a16="http://schemas.microsoft.com/office/drawing/2014/main" val="161029400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a:t>
                      </a:r>
                      <a:r>
                        <a:rPr lang="en-US" sz="800" baseline="0" dirty="0" err="1">
                          <a:latin typeface="Calibri"/>
                          <a:cs typeface="Calibri"/>
                        </a:rPr>
                        <a:t>Legnaro</a:t>
                      </a:r>
                      <a:endParaRPr lang="en-US" sz="800" b="0" baseline="0" dirty="0">
                        <a:latin typeface="Calibri"/>
                        <a:cs typeface="Calibri"/>
                      </a:endParaRPr>
                    </a:p>
                  </a:txBody>
                  <a:tcPr/>
                </a:tc>
                <a:extLst>
                  <a:ext uri="{0D108BD9-81ED-4DB2-BD59-A6C34878D82A}">
                    <a16:rowId xmlns:a16="http://schemas.microsoft.com/office/drawing/2014/main" val="2334309705"/>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70602899"/>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08996339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296806218"/>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Napoli</a:t>
                      </a:r>
                      <a:endParaRPr lang="en-US" sz="800" b="0" baseline="0" dirty="0">
                        <a:latin typeface="Calibri"/>
                        <a:cs typeface="Calibri"/>
                      </a:endParaRPr>
                    </a:p>
                  </a:txBody>
                  <a:tcPr/>
                </a:tc>
                <a:extLst>
                  <a:ext uri="{0D108BD9-81ED-4DB2-BD59-A6C34878D82A}">
                    <a16:rowId xmlns:a16="http://schemas.microsoft.com/office/drawing/2014/main" val="2313380880"/>
                  </a:ext>
                </a:extLst>
              </a:tr>
              <a:tr h="156391">
                <a:tc>
                  <a:txBody>
                    <a:bodyPr/>
                    <a:lstStyle/>
                    <a:p>
                      <a:r>
                        <a:rPr lang="en-US" sz="800" dirty="0">
                          <a:latin typeface="Calibri"/>
                          <a:cs typeface="Calibri"/>
                        </a:rPr>
                        <a:t>Mal</a:t>
                      </a:r>
                    </a:p>
                  </a:txBody>
                  <a:tcPr/>
                </a:tc>
                <a:tc>
                  <a:txBody>
                    <a:bodyPr/>
                    <a:lstStyle/>
                    <a:p>
                      <a:r>
                        <a:rPr lang="en-US" sz="800" b="1" i="0" baseline="0" dirty="0">
                          <a:latin typeface="Calibri"/>
                          <a:cs typeface="Calibri"/>
                        </a:rPr>
                        <a:t>Univ. of Malta</a:t>
                      </a:r>
                    </a:p>
                  </a:txBody>
                  <a:tcPr/>
                </a:tc>
                <a:extLst>
                  <a:ext uri="{0D108BD9-81ED-4DB2-BD59-A6C34878D82A}">
                    <a16:rowId xmlns:a16="http://schemas.microsoft.com/office/drawing/2014/main" val="993831096"/>
                  </a:ext>
                </a:extLst>
              </a:tr>
            </a:tbl>
          </a:graphicData>
        </a:graphic>
      </p:graphicFrame>
      <p:sp>
        <p:nvSpPr>
          <p:cNvPr id="2" name="Slide Number Placeholder 1">
            <a:extLst>
              <a:ext uri="{FF2B5EF4-FFF2-40B4-BE49-F238E27FC236}">
                <a16:creationId xmlns:a16="http://schemas.microsoft.com/office/drawing/2014/main" id="{164B21CD-0890-89E8-FBB9-DFD9F2AA1791}"/>
              </a:ext>
            </a:extLst>
          </p:cNvPr>
          <p:cNvSpPr>
            <a:spLocks noGrp="1"/>
          </p:cNvSpPr>
          <p:nvPr>
            <p:ph type="sldNum" sz="quarter" idx="4"/>
          </p:nvPr>
        </p:nvSpPr>
        <p:spPr/>
        <p:txBody>
          <a:bodyPr/>
          <a:lstStyle/>
          <a:p>
            <a:fld id="{974172A1-1CBF-0B40-9234-7D4D80EC19EA}" type="slidenum">
              <a:rPr lang="en-GB" smtClean="0"/>
              <a:pPr/>
              <a:t>7</a:t>
            </a:fld>
            <a:endParaRPr lang="en-GB" dirty="0"/>
          </a:p>
        </p:txBody>
      </p:sp>
      <p:pic>
        <p:nvPicPr>
          <p:cNvPr id="3" name="Grafik 2">
            <a:extLst>
              <a:ext uri="{FF2B5EF4-FFF2-40B4-BE49-F238E27FC236}">
                <a16:creationId xmlns:a16="http://schemas.microsoft.com/office/drawing/2014/main" id="{7F98F9F1-792D-BCDF-5F7A-F56BD62600EB}"/>
              </a:ext>
            </a:extLst>
          </p:cNvPr>
          <p:cNvPicPr>
            <a:picLocks noChangeAspect="1"/>
          </p:cNvPicPr>
          <p:nvPr/>
        </p:nvPicPr>
        <p:blipFill>
          <a:blip r:embed="rId2"/>
          <a:stretch>
            <a:fillRect/>
          </a:stretch>
        </p:blipFill>
        <p:spPr>
          <a:xfrm>
            <a:off x="8359367" y="91886"/>
            <a:ext cx="649953" cy="649953"/>
          </a:xfrm>
          <a:prstGeom prst="rect">
            <a:avLst/>
          </a:prstGeom>
        </p:spPr>
      </p:pic>
      <p:sp>
        <p:nvSpPr>
          <p:cNvPr id="7" name="Textfeld 6">
            <a:extLst>
              <a:ext uri="{FF2B5EF4-FFF2-40B4-BE49-F238E27FC236}">
                <a16:creationId xmlns:a16="http://schemas.microsoft.com/office/drawing/2014/main" id="{7B33855A-9041-6659-9877-0C31762D43B6}"/>
              </a:ext>
            </a:extLst>
          </p:cNvPr>
          <p:cNvSpPr txBox="1"/>
          <p:nvPr/>
        </p:nvSpPr>
        <p:spPr>
          <a:xfrm>
            <a:off x="6804248" y="4417710"/>
            <a:ext cx="2444900" cy="307777"/>
          </a:xfrm>
          <a:prstGeom prst="rect">
            <a:avLst/>
          </a:prstGeom>
          <a:noFill/>
        </p:spPr>
        <p:txBody>
          <a:bodyPr wrap="none" rtlCol="0">
            <a:spAutoFit/>
          </a:bodyPr>
          <a:lstStyle/>
          <a:p>
            <a:r>
              <a:rPr lang="en-US" sz="1400" dirty="0">
                <a:solidFill>
                  <a:schemeClr val="accent1"/>
                </a:solidFill>
              </a:rPr>
              <a:t>Study leader: Daniel Schulte</a:t>
            </a:r>
          </a:p>
        </p:txBody>
      </p:sp>
      <p:sp>
        <p:nvSpPr>
          <p:cNvPr id="8" name="Rahmen 7">
            <a:extLst>
              <a:ext uri="{FF2B5EF4-FFF2-40B4-BE49-F238E27FC236}">
                <a16:creationId xmlns:a16="http://schemas.microsoft.com/office/drawing/2014/main" id="{B1062CA1-AC04-5272-AF43-8912E52E6F50}"/>
              </a:ext>
            </a:extLst>
          </p:cNvPr>
          <p:cNvSpPr/>
          <p:nvPr/>
        </p:nvSpPr>
        <p:spPr>
          <a:xfrm>
            <a:off x="6876256" y="1635646"/>
            <a:ext cx="2160240" cy="432048"/>
          </a:xfrm>
          <a:prstGeom prst="frame">
            <a:avLst>
              <a:gd name="adj1" fmla="val 4191"/>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82771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B783B85-1FF8-FAC8-CBAB-CC478462D2C7}"/>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el 3">
            <a:extLst>
              <a:ext uri="{FF2B5EF4-FFF2-40B4-BE49-F238E27FC236}">
                <a16:creationId xmlns:a16="http://schemas.microsoft.com/office/drawing/2014/main" id="{57D9BFB2-4B42-62A4-4C51-7115F82A9084}"/>
              </a:ext>
            </a:extLst>
          </p:cNvPr>
          <p:cNvSpPr>
            <a:spLocks noGrp="1"/>
          </p:cNvSpPr>
          <p:nvPr>
            <p:ph type="title"/>
          </p:nvPr>
        </p:nvSpPr>
        <p:spPr/>
        <p:txBody>
          <a:bodyPr/>
          <a:lstStyle/>
          <a:p>
            <a:r>
              <a:rPr lang="en-US" dirty="0"/>
              <a:t>Physics motivations behind muon colliders I</a:t>
            </a:r>
          </a:p>
        </p:txBody>
      </p:sp>
      <p:pic>
        <p:nvPicPr>
          <p:cNvPr id="9" name="Grafik 8">
            <a:extLst>
              <a:ext uri="{FF2B5EF4-FFF2-40B4-BE49-F238E27FC236}">
                <a16:creationId xmlns:a16="http://schemas.microsoft.com/office/drawing/2014/main" id="{A3223473-2A08-51FC-B4D6-5BCB013623FC}"/>
              </a:ext>
            </a:extLst>
          </p:cNvPr>
          <p:cNvPicPr>
            <a:picLocks noChangeAspect="1"/>
          </p:cNvPicPr>
          <p:nvPr/>
        </p:nvPicPr>
        <p:blipFill>
          <a:blip r:embed="rId3"/>
          <a:stretch>
            <a:fillRect/>
          </a:stretch>
        </p:blipFill>
        <p:spPr>
          <a:xfrm>
            <a:off x="179512" y="1943756"/>
            <a:ext cx="3617798" cy="2302235"/>
          </a:xfrm>
          <a:prstGeom prst="rect">
            <a:avLst/>
          </a:prstGeom>
        </p:spPr>
      </p:pic>
      <p:pic>
        <p:nvPicPr>
          <p:cNvPr id="10" name="Grafik 9">
            <a:extLst>
              <a:ext uri="{FF2B5EF4-FFF2-40B4-BE49-F238E27FC236}">
                <a16:creationId xmlns:a16="http://schemas.microsoft.com/office/drawing/2014/main" id="{C5DA4335-8C11-98DB-FDEB-F4B42D4E36D7}"/>
              </a:ext>
            </a:extLst>
          </p:cNvPr>
          <p:cNvPicPr>
            <a:picLocks noChangeAspect="1"/>
          </p:cNvPicPr>
          <p:nvPr/>
        </p:nvPicPr>
        <p:blipFill>
          <a:blip r:embed="rId4"/>
          <a:stretch>
            <a:fillRect/>
          </a:stretch>
        </p:blipFill>
        <p:spPr>
          <a:xfrm>
            <a:off x="1656679" y="1150309"/>
            <a:ext cx="2046762" cy="740158"/>
          </a:xfrm>
          <a:prstGeom prst="rect">
            <a:avLst/>
          </a:prstGeom>
        </p:spPr>
      </p:pic>
      <p:sp>
        <p:nvSpPr>
          <p:cNvPr id="11" name="Textfeld 10">
            <a:extLst>
              <a:ext uri="{FF2B5EF4-FFF2-40B4-BE49-F238E27FC236}">
                <a16:creationId xmlns:a16="http://schemas.microsoft.com/office/drawing/2014/main" id="{36523D5D-1F98-EB64-5233-60C209234FEB}"/>
              </a:ext>
            </a:extLst>
          </p:cNvPr>
          <p:cNvSpPr txBox="1"/>
          <p:nvPr/>
        </p:nvSpPr>
        <p:spPr>
          <a:xfrm>
            <a:off x="35496" y="4244344"/>
            <a:ext cx="4935967" cy="646331"/>
          </a:xfrm>
          <a:prstGeom prst="rect">
            <a:avLst/>
          </a:prstGeom>
          <a:noFill/>
        </p:spPr>
        <p:txBody>
          <a:bodyPr wrap="none" rtlCol="0">
            <a:spAutoFit/>
          </a:bodyPr>
          <a:lstStyle/>
          <a:p>
            <a:pPr marL="285750" indent="-285750">
              <a:buFont typeface="Arial" panose="020B0604020202020204" pitchFamily="34" charset="0"/>
              <a:buChar char="•"/>
            </a:pPr>
            <a:r>
              <a:rPr lang="en-US" dirty="0"/>
              <a:t>Study of the Higgs self interaction.</a:t>
            </a:r>
          </a:p>
          <a:p>
            <a:pPr marL="285750" indent="-285750">
              <a:buFont typeface="Arial" panose="020B0604020202020204" pitchFamily="34" charset="0"/>
              <a:buChar char="•"/>
            </a:pPr>
            <a:r>
              <a:rPr lang="en-US" dirty="0"/>
              <a:t>Many other SM couplings are measurable.  </a:t>
            </a:r>
          </a:p>
        </p:txBody>
      </p:sp>
      <p:pic>
        <p:nvPicPr>
          <p:cNvPr id="13" name="Grafik 12" descr="Ein Bild, das Diagramm, Reihe, Entwurf, weiß enthält.&#10;&#10;Automatisch generierte Beschreibung">
            <a:extLst>
              <a:ext uri="{FF2B5EF4-FFF2-40B4-BE49-F238E27FC236}">
                <a16:creationId xmlns:a16="http://schemas.microsoft.com/office/drawing/2014/main" id="{109FA066-AA97-9EBE-B171-4BA1EC5446BE}"/>
              </a:ext>
            </a:extLst>
          </p:cNvPr>
          <p:cNvPicPr>
            <a:picLocks noChangeAspect="1"/>
          </p:cNvPicPr>
          <p:nvPr/>
        </p:nvPicPr>
        <p:blipFill>
          <a:blip r:embed="rId5"/>
          <a:stretch>
            <a:fillRect/>
          </a:stretch>
        </p:blipFill>
        <p:spPr>
          <a:xfrm>
            <a:off x="395536" y="1110069"/>
            <a:ext cx="1241534" cy="833687"/>
          </a:xfrm>
          <a:prstGeom prst="rect">
            <a:avLst/>
          </a:prstGeom>
        </p:spPr>
      </p:pic>
      <p:sp>
        <p:nvSpPr>
          <p:cNvPr id="14" name="Textfeld 13">
            <a:extLst>
              <a:ext uri="{FF2B5EF4-FFF2-40B4-BE49-F238E27FC236}">
                <a16:creationId xmlns:a16="http://schemas.microsoft.com/office/drawing/2014/main" id="{DE92FC0F-2B4A-38DC-7E80-57FCE7597CF5}"/>
              </a:ext>
            </a:extLst>
          </p:cNvPr>
          <p:cNvSpPr txBox="1"/>
          <p:nvPr/>
        </p:nvSpPr>
        <p:spPr>
          <a:xfrm>
            <a:off x="208639" y="4800930"/>
            <a:ext cx="2721771" cy="276999"/>
          </a:xfrm>
          <a:prstGeom prst="rect">
            <a:avLst/>
          </a:prstGeom>
          <a:noFill/>
        </p:spPr>
        <p:txBody>
          <a:bodyPr wrap="none" rtlCol="0">
            <a:spAutoFit/>
          </a:bodyPr>
          <a:lstStyle/>
          <a:p>
            <a:r>
              <a:rPr lang="en-US" sz="1200" dirty="0"/>
              <a:t>L. </a:t>
            </a:r>
            <a:r>
              <a:rPr lang="en-US" sz="1200" dirty="0" err="1"/>
              <a:t>Bellinato</a:t>
            </a:r>
            <a:r>
              <a:rPr lang="en-US" sz="1200" dirty="0"/>
              <a:t>, H. </a:t>
            </a:r>
            <a:r>
              <a:rPr lang="en-US" sz="1200" dirty="0" err="1"/>
              <a:t>Eberl</a:t>
            </a:r>
            <a:r>
              <a:rPr lang="en-US" sz="1200" dirty="0"/>
              <a:t>, B. </a:t>
            </a:r>
            <a:r>
              <a:rPr lang="en-US" sz="1200" dirty="0" err="1"/>
              <a:t>Stechauner</a:t>
            </a:r>
            <a:r>
              <a:rPr lang="en-US" sz="1200" dirty="0"/>
              <a:t> </a:t>
            </a:r>
          </a:p>
        </p:txBody>
      </p:sp>
      <p:cxnSp>
        <p:nvCxnSpPr>
          <p:cNvPr id="16" name="Gerade Verbindung 15">
            <a:extLst>
              <a:ext uri="{FF2B5EF4-FFF2-40B4-BE49-F238E27FC236}">
                <a16:creationId xmlns:a16="http://schemas.microsoft.com/office/drawing/2014/main" id="{4AF5CE01-B09A-6E2A-EED6-5E3094758235}"/>
              </a:ext>
            </a:extLst>
          </p:cNvPr>
          <p:cNvCxnSpPr>
            <a:cxnSpLocks/>
          </p:cNvCxnSpPr>
          <p:nvPr/>
        </p:nvCxnSpPr>
        <p:spPr>
          <a:xfrm>
            <a:off x="2915816" y="2067694"/>
            <a:ext cx="0" cy="1786762"/>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Gerade Verbindung 17">
            <a:extLst>
              <a:ext uri="{FF2B5EF4-FFF2-40B4-BE49-F238E27FC236}">
                <a16:creationId xmlns:a16="http://schemas.microsoft.com/office/drawing/2014/main" id="{D271BA6A-9726-BBF0-F963-CEEC8B69A29C}"/>
              </a:ext>
            </a:extLst>
          </p:cNvPr>
          <p:cNvCxnSpPr>
            <a:cxnSpLocks/>
          </p:cNvCxnSpPr>
          <p:nvPr/>
        </p:nvCxnSpPr>
        <p:spPr>
          <a:xfrm>
            <a:off x="3491880" y="2067694"/>
            <a:ext cx="0" cy="1786762"/>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2" name="Textfeld 21">
            <a:extLst>
              <a:ext uri="{FF2B5EF4-FFF2-40B4-BE49-F238E27FC236}">
                <a16:creationId xmlns:a16="http://schemas.microsoft.com/office/drawing/2014/main" id="{516B3CE5-E45B-3E10-9D1A-DF703D00D271}"/>
              </a:ext>
            </a:extLst>
          </p:cNvPr>
          <p:cNvSpPr txBox="1"/>
          <p:nvPr/>
        </p:nvSpPr>
        <p:spPr>
          <a:xfrm rot="16200000">
            <a:off x="2495418" y="2607146"/>
            <a:ext cx="592791" cy="307777"/>
          </a:xfrm>
          <a:prstGeom prst="rect">
            <a:avLst/>
          </a:prstGeom>
          <a:noFill/>
        </p:spPr>
        <p:txBody>
          <a:bodyPr wrap="none" rtlCol="0">
            <a:spAutoFit/>
          </a:bodyPr>
          <a:lstStyle/>
          <a:p>
            <a:r>
              <a:rPr lang="en-US" sz="1400" dirty="0"/>
              <a:t>3TeV</a:t>
            </a:r>
          </a:p>
        </p:txBody>
      </p:sp>
      <p:sp>
        <p:nvSpPr>
          <p:cNvPr id="23" name="Textfeld 22">
            <a:extLst>
              <a:ext uri="{FF2B5EF4-FFF2-40B4-BE49-F238E27FC236}">
                <a16:creationId xmlns:a16="http://schemas.microsoft.com/office/drawing/2014/main" id="{E3CF3664-372F-454C-4A8E-2FA61EFC5191}"/>
              </a:ext>
            </a:extLst>
          </p:cNvPr>
          <p:cNvSpPr txBox="1"/>
          <p:nvPr/>
        </p:nvSpPr>
        <p:spPr>
          <a:xfrm rot="16200000">
            <a:off x="3041476" y="3150910"/>
            <a:ext cx="692177" cy="307777"/>
          </a:xfrm>
          <a:prstGeom prst="rect">
            <a:avLst/>
          </a:prstGeom>
          <a:noFill/>
        </p:spPr>
        <p:txBody>
          <a:bodyPr wrap="none" rtlCol="0">
            <a:spAutoFit/>
          </a:bodyPr>
          <a:lstStyle/>
          <a:p>
            <a:r>
              <a:rPr lang="en-US" sz="1400" dirty="0"/>
              <a:t>10TeV</a:t>
            </a:r>
          </a:p>
        </p:txBody>
      </p:sp>
      <p:sp>
        <p:nvSpPr>
          <p:cNvPr id="25" name="Textfeld 24">
            <a:extLst>
              <a:ext uri="{FF2B5EF4-FFF2-40B4-BE49-F238E27FC236}">
                <a16:creationId xmlns:a16="http://schemas.microsoft.com/office/drawing/2014/main" id="{50D783E4-EED0-94AA-2E1D-58C57F2BC1A0}"/>
              </a:ext>
            </a:extLst>
          </p:cNvPr>
          <p:cNvSpPr txBox="1"/>
          <p:nvPr/>
        </p:nvSpPr>
        <p:spPr>
          <a:xfrm>
            <a:off x="1372161" y="863434"/>
            <a:ext cx="2531527" cy="369332"/>
          </a:xfrm>
          <a:prstGeom prst="rect">
            <a:avLst/>
          </a:prstGeom>
          <a:noFill/>
        </p:spPr>
        <p:txBody>
          <a:bodyPr wrap="none" rtlCol="0">
            <a:spAutoFit/>
          </a:bodyPr>
          <a:lstStyle/>
          <a:p>
            <a:r>
              <a:rPr lang="en-US" b="1" dirty="0">
                <a:solidFill>
                  <a:srgbClr val="FF0000"/>
                </a:solidFill>
              </a:rPr>
              <a:t>Vector boson fusions</a:t>
            </a:r>
          </a:p>
        </p:txBody>
      </p:sp>
      <p:sp>
        <p:nvSpPr>
          <p:cNvPr id="26" name="Textfeld 25">
            <a:extLst>
              <a:ext uri="{FF2B5EF4-FFF2-40B4-BE49-F238E27FC236}">
                <a16:creationId xmlns:a16="http://schemas.microsoft.com/office/drawing/2014/main" id="{C131247F-BC1B-48E9-9BC2-EEBFA9AD691B}"/>
              </a:ext>
            </a:extLst>
          </p:cNvPr>
          <p:cNvSpPr txBox="1"/>
          <p:nvPr/>
        </p:nvSpPr>
        <p:spPr>
          <a:xfrm>
            <a:off x="5610579" y="863434"/>
            <a:ext cx="1479892" cy="369332"/>
          </a:xfrm>
          <a:prstGeom prst="rect">
            <a:avLst/>
          </a:prstGeom>
          <a:noFill/>
        </p:spPr>
        <p:txBody>
          <a:bodyPr wrap="none" rtlCol="0">
            <a:spAutoFit/>
          </a:bodyPr>
          <a:lstStyle/>
          <a:p>
            <a:r>
              <a:rPr lang="en-US" b="1" dirty="0">
                <a:solidFill>
                  <a:srgbClr val="FF0000"/>
                </a:solidFill>
              </a:rPr>
              <a:t>Lepton PDF</a:t>
            </a:r>
          </a:p>
        </p:txBody>
      </p:sp>
      <p:pic>
        <p:nvPicPr>
          <p:cNvPr id="30" name="Grafik 29">
            <a:extLst>
              <a:ext uri="{FF2B5EF4-FFF2-40B4-BE49-F238E27FC236}">
                <a16:creationId xmlns:a16="http://schemas.microsoft.com/office/drawing/2014/main" id="{302CDDD9-560F-BAB4-FD81-9AB5AC4C4ED4}"/>
              </a:ext>
            </a:extLst>
          </p:cNvPr>
          <p:cNvPicPr>
            <a:picLocks noChangeAspect="1"/>
          </p:cNvPicPr>
          <p:nvPr/>
        </p:nvPicPr>
        <p:blipFill>
          <a:blip r:embed="rId6"/>
          <a:stretch>
            <a:fillRect/>
          </a:stretch>
        </p:blipFill>
        <p:spPr>
          <a:xfrm>
            <a:off x="4773935" y="1232766"/>
            <a:ext cx="3723498" cy="2369499"/>
          </a:xfrm>
          <a:prstGeom prst="rect">
            <a:avLst/>
          </a:prstGeom>
        </p:spPr>
      </p:pic>
      <p:sp>
        <p:nvSpPr>
          <p:cNvPr id="31" name="Textfeld 30">
            <a:extLst>
              <a:ext uri="{FF2B5EF4-FFF2-40B4-BE49-F238E27FC236}">
                <a16:creationId xmlns:a16="http://schemas.microsoft.com/office/drawing/2014/main" id="{97B797DE-294D-9E93-89C5-C995F941CEEC}"/>
              </a:ext>
            </a:extLst>
          </p:cNvPr>
          <p:cNvSpPr txBox="1"/>
          <p:nvPr/>
        </p:nvSpPr>
        <p:spPr>
          <a:xfrm>
            <a:off x="4615342" y="3595425"/>
            <a:ext cx="443583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High energy fundamental particles can split themselves in other particles.</a:t>
            </a:r>
          </a:p>
          <a:p>
            <a:pPr marL="285750" indent="-285750">
              <a:buFont typeface="Arial" panose="020B0604020202020204" pitchFamily="34" charset="0"/>
              <a:buChar char="•"/>
            </a:pPr>
            <a:r>
              <a:rPr lang="en-US" dirty="0"/>
              <a:t>Derived from first principles.</a:t>
            </a:r>
          </a:p>
          <a:p>
            <a:pPr marL="285750" indent="-285750">
              <a:buFont typeface="Arial" panose="020B0604020202020204" pitchFamily="34" charset="0"/>
              <a:buChar char="•"/>
            </a:pPr>
            <a:r>
              <a:rPr lang="en-US" dirty="0"/>
              <a:t>Can be tested in multi-</a:t>
            </a:r>
            <a:r>
              <a:rPr lang="en-US" dirty="0" err="1"/>
              <a:t>TeV</a:t>
            </a:r>
            <a:r>
              <a:rPr lang="en-US" dirty="0"/>
              <a:t> colliders.</a:t>
            </a:r>
          </a:p>
        </p:txBody>
      </p:sp>
      <p:sp>
        <p:nvSpPr>
          <p:cNvPr id="32" name="Textfeld 31">
            <a:extLst>
              <a:ext uri="{FF2B5EF4-FFF2-40B4-BE49-F238E27FC236}">
                <a16:creationId xmlns:a16="http://schemas.microsoft.com/office/drawing/2014/main" id="{A076C900-6149-1716-8B22-9D60015AA482}"/>
              </a:ext>
            </a:extLst>
          </p:cNvPr>
          <p:cNvSpPr txBox="1"/>
          <p:nvPr/>
        </p:nvSpPr>
        <p:spPr>
          <a:xfrm>
            <a:off x="4768765" y="4711470"/>
            <a:ext cx="2126480" cy="276999"/>
          </a:xfrm>
          <a:prstGeom prst="rect">
            <a:avLst/>
          </a:prstGeom>
          <a:noFill/>
        </p:spPr>
        <p:txBody>
          <a:bodyPr wrap="none" rtlCol="0">
            <a:spAutoFit/>
          </a:bodyPr>
          <a:lstStyle/>
          <a:p>
            <a:r>
              <a:rPr lang="en-US" sz="1200" dirty="0"/>
              <a:t>D. </a:t>
            </a:r>
            <a:r>
              <a:rPr lang="en-US" sz="1200" dirty="0" err="1"/>
              <a:t>Marzocca</a:t>
            </a:r>
            <a:r>
              <a:rPr lang="en-US" sz="1200" dirty="0"/>
              <a:t>, F. </a:t>
            </a:r>
            <a:r>
              <a:rPr lang="en-US" sz="1200" dirty="0" err="1"/>
              <a:t>Garosi</a:t>
            </a:r>
            <a:r>
              <a:rPr lang="en-US" sz="1200" dirty="0"/>
              <a:t> et al.</a:t>
            </a:r>
          </a:p>
        </p:txBody>
      </p:sp>
      <p:pic>
        <p:nvPicPr>
          <p:cNvPr id="33" name="Grafik 32">
            <a:extLst>
              <a:ext uri="{FF2B5EF4-FFF2-40B4-BE49-F238E27FC236}">
                <a16:creationId xmlns:a16="http://schemas.microsoft.com/office/drawing/2014/main" id="{4D3A831D-5F49-64E7-15B7-233FD160A978}"/>
              </a:ext>
            </a:extLst>
          </p:cNvPr>
          <p:cNvPicPr>
            <a:picLocks noChangeAspect="1"/>
          </p:cNvPicPr>
          <p:nvPr/>
        </p:nvPicPr>
        <p:blipFill>
          <a:blip r:embed="rId7"/>
          <a:stretch>
            <a:fillRect/>
          </a:stretch>
        </p:blipFill>
        <p:spPr>
          <a:xfrm>
            <a:off x="8359367" y="91886"/>
            <a:ext cx="649953" cy="649953"/>
          </a:xfrm>
          <a:prstGeom prst="rect">
            <a:avLst/>
          </a:prstGeom>
        </p:spPr>
      </p:pic>
    </p:spTree>
    <p:extLst>
      <p:ext uri="{BB962C8B-B14F-4D97-AF65-F5344CB8AC3E}">
        <p14:creationId xmlns:p14="http://schemas.microsoft.com/office/powerpoint/2010/main" val="1280877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BD81FC91-3728-9EA0-5F64-62408641C164}"/>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el 3">
            <a:extLst>
              <a:ext uri="{FF2B5EF4-FFF2-40B4-BE49-F238E27FC236}">
                <a16:creationId xmlns:a16="http://schemas.microsoft.com/office/drawing/2014/main" id="{016C690F-DAC1-1ADF-3C5D-D8976293BBC6}"/>
              </a:ext>
            </a:extLst>
          </p:cNvPr>
          <p:cNvSpPr>
            <a:spLocks noGrp="1"/>
          </p:cNvSpPr>
          <p:nvPr>
            <p:ph type="title"/>
          </p:nvPr>
        </p:nvSpPr>
        <p:spPr/>
        <p:txBody>
          <a:bodyPr/>
          <a:lstStyle/>
          <a:p>
            <a:r>
              <a:rPr lang="en-US" dirty="0"/>
              <a:t>Physics motivations behind muon colliders II</a:t>
            </a:r>
          </a:p>
        </p:txBody>
      </p:sp>
      <p:sp>
        <p:nvSpPr>
          <p:cNvPr id="6" name="Textfeld 5">
            <a:extLst>
              <a:ext uri="{FF2B5EF4-FFF2-40B4-BE49-F238E27FC236}">
                <a16:creationId xmlns:a16="http://schemas.microsoft.com/office/drawing/2014/main" id="{9F0C6F7E-76E4-B5A6-B31D-71284E446C0D}"/>
              </a:ext>
            </a:extLst>
          </p:cNvPr>
          <p:cNvSpPr txBox="1"/>
          <p:nvPr/>
        </p:nvSpPr>
        <p:spPr>
          <a:xfrm>
            <a:off x="1265791" y="831971"/>
            <a:ext cx="2595582" cy="369332"/>
          </a:xfrm>
          <a:prstGeom prst="rect">
            <a:avLst/>
          </a:prstGeom>
          <a:noFill/>
        </p:spPr>
        <p:txBody>
          <a:bodyPr wrap="none" rtlCol="0">
            <a:spAutoFit/>
          </a:bodyPr>
          <a:lstStyle/>
          <a:p>
            <a:r>
              <a:rPr lang="en-US" dirty="0"/>
              <a:t>Neutrino beam physics </a:t>
            </a:r>
          </a:p>
        </p:txBody>
      </p:sp>
      <p:pic>
        <p:nvPicPr>
          <p:cNvPr id="9" name="Grafik 8" descr="Ein Bild, das Text, Reihe, Screenshot, Diagramm enthält.&#10;&#10;Automatisch generierte Beschreibung">
            <a:extLst>
              <a:ext uri="{FF2B5EF4-FFF2-40B4-BE49-F238E27FC236}">
                <a16:creationId xmlns:a16="http://schemas.microsoft.com/office/drawing/2014/main" id="{92912DDB-A36A-FD82-C103-F86611F585FE}"/>
              </a:ext>
            </a:extLst>
          </p:cNvPr>
          <p:cNvPicPr>
            <a:picLocks noChangeAspect="1"/>
          </p:cNvPicPr>
          <p:nvPr/>
        </p:nvPicPr>
        <p:blipFill>
          <a:blip r:embed="rId2"/>
          <a:stretch>
            <a:fillRect/>
          </a:stretch>
        </p:blipFill>
        <p:spPr>
          <a:xfrm>
            <a:off x="107504" y="3158706"/>
            <a:ext cx="3888432" cy="1794994"/>
          </a:xfrm>
          <a:prstGeom prst="rect">
            <a:avLst/>
          </a:prstGeom>
        </p:spPr>
      </p:pic>
      <p:pic>
        <p:nvPicPr>
          <p:cNvPr id="11" name="Grafik 10" descr="Ein Bild, das Text, Screenshot, Diagramm, Kreis enthält.&#10;&#10;Automatisch generierte Beschreibung">
            <a:extLst>
              <a:ext uri="{FF2B5EF4-FFF2-40B4-BE49-F238E27FC236}">
                <a16:creationId xmlns:a16="http://schemas.microsoft.com/office/drawing/2014/main" id="{96ACCA03-F9A8-2024-8042-B340A49DBC08}"/>
              </a:ext>
            </a:extLst>
          </p:cNvPr>
          <p:cNvPicPr>
            <a:picLocks noChangeAspect="1"/>
          </p:cNvPicPr>
          <p:nvPr/>
        </p:nvPicPr>
        <p:blipFill>
          <a:blip r:embed="rId3"/>
          <a:stretch>
            <a:fillRect/>
          </a:stretch>
        </p:blipFill>
        <p:spPr>
          <a:xfrm>
            <a:off x="127651" y="1205792"/>
            <a:ext cx="2159000" cy="1949450"/>
          </a:xfrm>
          <a:prstGeom prst="rect">
            <a:avLst/>
          </a:prstGeom>
        </p:spPr>
      </p:pic>
      <p:sp>
        <p:nvSpPr>
          <p:cNvPr id="12" name="Textfeld 11">
            <a:extLst>
              <a:ext uri="{FF2B5EF4-FFF2-40B4-BE49-F238E27FC236}">
                <a16:creationId xmlns:a16="http://schemas.microsoft.com/office/drawing/2014/main" id="{F811C50F-8E8A-5A39-DF4F-44C016909125}"/>
              </a:ext>
            </a:extLst>
          </p:cNvPr>
          <p:cNvSpPr txBox="1"/>
          <p:nvPr/>
        </p:nvSpPr>
        <p:spPr>
          <a:xfrm>
            <a:off x="2530833" y="2902610"/>
            <a:ext cx="1250663" cy="276999"/>
          </a:xfrm>
          <a:prstGeom prst="rect">
            <a:avLst/>
          </a:prstGeom>
          <a:noFill/>
        </p:spPr>
        <p:txBody>
          <a:bodyPr wrap="none" rtlCol="0">
            <a:spAutoFit/>
          </a:bodyPr>
          <a:lstStyle/>
          <a:p>
            <a:r>
              <a:rPr lang="en-US" sz="1200" dirty="0"/>
              <a:t>Juan Rojo et al.</a:t>
            </a:r>
          </a:p>
        </p:txBody>
      </p:sp>
      <p:sp>
        <p:nvSpPr>
          <p:cNvPr id="13" name="Textfeld 12">
            <a:extLst>
              <a:ext uri="{FF2B5EF4-FFF2-40B4-BE49-F238E27FC236}">
                <a16:creationId xmlns:a16="http://schemas.microsoft.com/office/drawing/2014/main" id="{DDB02E46-04C6-D04A-5403-43E0A1875FFF}"/>
              </a:ext>
            </a:extLst>
          </p:cNvPr>
          <p:cNvSpPr txBox="1"/>
          <p:nvPr/>
        </p:nvSpPr>
        <p:spPr>
          <a:xfrm>
            <a:off x="2013219" y="1556087"/>
            <a:ext cx="2159000" cy="1015663"/>
          </a:xfrm>
          <a:prstGeom prst="rect">
            <a:avLst/>
          </a:prstGeom>
          <a:noFill/>
        </p:spPr>
        <p:txBody>
          <a:bodyPr wrap="square" rtlCol="0">
            <a:spAutoFit/>
          </a:bodyPr>
          <a:lstStyle/>
          <a:p>
            <a:pPr marL="285750" indent="-285750">
              <a:buFont typeface="Arial" panose="020B0604020202020204" pitchFamily="34" charset="0"/>
              <a:buChar char="•"/>
            </a:pPr>
            <a:r>
              <a:rPr lang="en-US" sz="1400" dirty="0"/>
              <a:t>10 </a:t>
            </a:r>
            <a:r>
              <a:rPr lang="en-US" sz="1400" dirty="0" err="1"/>
              <a:t>TeV</a:t>
            </a:r>
            <a:r>
              <a:rPr lang="en-US" sz="1400" dirty="0"/>
              <a:t> collider: 10</a:t>
            </a:r>
            <a:r>
              <a:rPr lang="en-US" sz="1400" baseline="30000" dirty="0"/>
              <a:t>17</a:t>
            </a:r>
            <a:r>
              <a:rPr lang="en-US" sz="1400" dirty="0"/>
              <a:t> neutrinos/year</a:t>
            </a:r>
          </a:p>
          <a:p>
            <a:pPr marL="285750" indent="-285750">
              <a:buFont typeface="Arial" panose="020B0604020202020204" pitchFamily="34" charset="0"/>
              <a:buChar char="•"/>
            </a:pPr>
            <a:r>
              <a:rPr lang="en-US" sz="1400" dirty="0"/>
              <a:t>10</a:t>
            </a:r>
            <a:r>
              <a:rPr lang="en-US" sz="1400" baseline="30000" dirty="0"/>
              <a:t>7</a:t>
            </a:r>
            <a:r>
              <a:rPr lang="en-US" sz="1400" dirty="0"/>
              <a:t> detector events</a:t>
            </a:r>
          </a:p>
          <a:p>
            <a:endParaRPr lang="en-US" dirty="0"/>
          </a:p>
        </p:txBody>
      </p:sp>
      <p:pic>
        <p:nvPicPr>
          <p:cNvPr id="18" name="Grafik 17" descr="Ein Bild, das Text, Screenshot, Software, Webseite enthält.&#10;&#10;Automatisch generierte Beschreibung">
            <a:extLst>
              <a:ext uri="{FF2B5EF4-FFF2-40B4-BE49-F238E27FC236}">
                <a16:creationId xmlns:a16="http://schemas.microsoft.com/office/drawing/2014/main" id="{30DCC6B7-E87F-DAF2-4FFA-13711E978F9C}"/>
              </a:ext>
            </a:extLst>
          </p:cNvPr>
          <p:cNvPicPr>
            <a:picLocks noChangeAspect="1"/>
          </p:cNvPicPr>
          <p:nvPr/>
        </p:nvPicPr>
        <p:blipFill>
          <a:blip r:embed="rId4"/>
          <a:stretch>
            <a:fillRect/>
          </a:stretch>
        </p:blipFill>
        <p:spPr>
          <a:xfrm>
            <a:off x="4657700" y="2158848"/>
            <a:ext cx="4043240" cy="2745337"/>
          </a:xfrm>
          <a:prstGeom prst="rect">
            <a:avLst/>
          </a:prstGeom>
        </p:spPr>
      </p:pic>
      <p:pic>
        <p:nvPicPr>
          <p:cNvPr id="20" name="Grafik 19" descr="Ein Bild, das Text, Reihe, Schrift, Screenshot enthält.&#10;&#10;Automatisch generierte Beschreibung">
            <a:extLst>
              <a:ext uri="{FF2B5EF4-FFF2-40B4-BE49-F238E27FC236}">
                <a16:creationId xmlns:a16="http://schemas.microsoft.com/office/drawing/2014/main" id="{DD6F07AB-C84C-1A98-6615-8291D9BBC066}"/>
              </a:ext>
            </a:extLst>
          </p:cNvPr>
          <p:cNvPicPr>
            <a:picLocks noChangeAspect="1"/>
          </p:cNvPicPr>
          <p:nvPr/>
        </p:nvPicPr>
        <p:blipFill>
          <a:blip r:embed="rId5"/>
          <a:stretch>
            <a:fillRect/>
          </a:stretch>
        </p:blipFill>
        <p:spPr>
          <a:xfrm>
            <a:off x="5284432" y="702424"/>
            <a:ext cx="2564168" cy="1512535"/>
          </a:xfrm>
          <a:prstGeom prst="rect">
            <a:avLst/>
          </a:prstGeom>
        </p:spPr>
      </p:pic>
      <p:sp>
        <p:nvSpPr>
          <p:cNvPr id="21" name="Textfeld 20">
            <a:extLst>
              <a:ext uri="{FF2B5EF4-FFF2-40B4-BE49-F238E27FC236}">
                <a16:creationId xmlns:a16="http://schemas.microsoft.com/office/drawing/2014/main" id="{FE6E8E62-74CD-5987-B3E7-B338E0FBDA1D}"/>
              </a:ext>
            </a:extLst>
          </p:cNvPr>
          <p:cNvSpPr txBox="1"/>
          <p:nvPr/>
        </p:nvSpPr>
        <p:spPr>
          <a:xfrm>
            <a:off x="4355976" y="4710362"/>
            <a:ext cx="2725233" cy="276999"/>
          </a:xfrm>
          <a:prstGeom prst="rect">
            <a:avLst/>
          </a:prstGeom>
          <a:noFill/>
        </p:spPr>
        <p:txBody>
          <a:bodyPr wrap="none" rtlCol="0">
            <a:spAutoFit/>
          </a:bodyPr>
          <a:lstStyle/>
          <a:p>
            <a:r>
              <a:rPr lang="en-US" sz="1200" dirty="0"/>
              <a:t>New: </a:t>
            </a:r>
            <a:r>
              <a:rPr lang="en-US" sz="1200" dirty="0">
                <a:hlinkClick r:id="rId6"/>
              </a:rPr>
              <a:t>https://</a:t>
            </a:r>
            <a:r>
              <a:rPr lang="en-US" sz="1200" dirty="0" err="1">
                <a:hlinkClick r:id="rId6"/>
              </a:rPr>
              <a:t>arxiv.org</a:t>
            </a:r>
            <a:r>
              <a:rPr lang="en-US" sz="1200" dirty="0">
                <a:hlinkClick r:id="rId6"/>
              </a:rPr>
              <a:t>/pdf/2405.08858</a:t>
            </a:r>
            <a:endParaRPr lang="en-US" sz="1200" dirty="0"/>
          </a:p>
        </p:txBody>
      </p:sp>
      <p:sp>
        <p:nvSpPr>
          <p:cNvPr id="22" name="Textfeld 21">
            <a:extLst>
              <a:ext uri="{FF2B5EF4-FFF2-40B4-BE49-F238E27FC236}">
                <a16:creationId xmlns:a16="http://schemas.microsoft.com/office/drawing/2014/main" id="{049E7A46-2BD4-094C-2B33-BAD8024FD475}"/>
              </a:ext>
            </a:extLst>
          </p:cNvPr>
          <p:cNvSpPr txBox="1"/>
          <p:nvPr/>
        </p:nvSpPr>
        <p:spPr>
          <a:xfrm>
            <a:off x="7475777" y="2213382"/>
            <a:ext cx="1095172" cy="276999"/>
          </a:xfrm>
          <a:prstGeom prst="rect">
            <a:avLst/>
          </a:prstGeom>
          <a:noFill/>
        </p:spPr>
        <p:txBody>
          <a:bodyPr wrap="none" rtlCol="0">
            <a:spAutoFit/>
          </a:bodyPr>
          <a:lstStyle/>
          <a:p>
            <a:r>
              <a:rPr lang="en-US" sz="1200" dirty="0"/>
              <a:t>R. </a:t>
            </a:r>
            <a:r>
              <a:rPr lang="en-US" sz="1200" dirty="0" err="1"/>
              <a:t>Capdevilla</a:t>
            </a:r>
            <a:endParaRPr lang="en-US" sz="1200" dirty="0"/>
          </a:p>
        </p:txBody>
      </p:sp>
      <p:sp>
        <p:nvSpPr>
          <p:cNvPr id="23" name="Textfeld 22">
            <a:extLst>
              <a:ext uri="{FF2B5EF4-FFF2-40B4-BE49-F238E27FC236}">
                <a16:creationId xmlns:a16="http://schemas.microsoft.com/office/drawing/2014/main" id="{48128A86-ED96-CE6B-481B-0F26D1BA6CFA}"/>
              </a:ext>
            </a:extLst>
          </p:cNvPr>
          <p:cNvSpPr txBox="1"/>
          <p:nvPr/>
        </p:nvSpPr>
        <p:spPr>
          <a:xfrm>
            <a:off x="6966497" y="548294"/>
            <a:ext cx="1471878" cy="276999"/>
          </a:xfrm>
          <a:prstGeom prst="rect">
            <a:avLst/>
          </a:prstGeom>
          <a:noFill/>
        </p:spPr>
        <p:txBody>
          <a:bodyPr wrap="none" rtlCol="0">
            <a:spAutoFit/>
          </a:bodyPr>
          <a:lstStyle/>
          <a:p>
            <a:r>
              <a:rPr lang="en-US" sz="1200" dirty="0"/>
              <a:t>R. </a:t>
            </a:r>
            <a:r>
              <a:rPr lang="en-US" sz="1200" dirty="0" err="1"/>
              <a:t>Capdevilla</a:t>
            </a:r>
            <a:r>
              <a:rPr lang="en-US" sz="1200" dirty="0"/>
              <a:t> et al.</a:t>
            </a:r>
          </a:p>
        </p:txBody>
      </p:sp>
      <p:pic>
        <p:nvPicPr>
          <p:cNvPr id="24" name="Grafik 23">
            <a:extLst>
              <a:ext uri="{FF2B5EF4-FFF2-40B4-BE49-F238E27FC236}">
                <a16:creationId xmlns:a16="http://schemas.microsoft.com/office/drawing/2014/main" id="{E5290BAF-6A8F-5090-33FA-7F2D54D4A1C9}"/>
              </a:ext>
            </a:extLst>
          </p:cNvPr>
          <p:cNvPicPr>
            <a:picLocks noChangeAspect="1"/>
          </p:cNvPicPr>
          <p:nvPr/>
        </p:nvPicPr>
        <p:blipFill>
          <a:blip r:embed="rId7"/>
          <a:stretch>
            <a:fillRect/>
          </a:stretch>
        </p:blipFill>
        <p:spPr>
          <a:xfrm>
            <a:off x="8359367" y="91886"/>
            <a:ext cx="649953" cy="649953"/>
          </a:xfrm>
          <a:prstGeom prst="rect">
            <a:avLst/>
          </a:prstGeom>
        </p:spPr>
      </p:pic>
    </p:spTree>
    <p:extLst>
      <p:ext uri="{BB962C8B-B14F-4D97-AF65-F5344CB8AC3E}">
        <p14:creationId xmlns:p14="http://schemas.microsoft.com/office/powerpoint/2010/main" val="1651321359"/>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2093</Words>
  <Application>Microsoft Macintosh PowerPoint</Application>
  <PresentationFormat>Bildschirmpräsentation (16:9)</PresentationFormat>
  <Paragraphs>512</Paragraphs>
  <Slides>41</Slides>
  <Notes>4</Notes>
  <HiddenSlides>0</HiddenSlides>
  <MMClips>0</MMClips>
  <ScaleCrop>false</ScaleCrop>
  <HeadingPairs>
    <vt:vector size="6" baseType="variant">
      <vt:variant>
        <vt:lpstr>Verwendete Schriftarten</vt:lpstr>
      </vt:variant>
      <vt:variant>
        <vt:i4>9</vt:i4>
      </vt:variant>
      <vt:variant>
        <vt:lpstr>Design</vt:lpstr>
      </vt:variant>
      <vt:variant>
        <vt:i4>2</vt:i4>
      </vt:variant>
      <vt:variant>
        <vt:lpstr>Folientitel</vt:lpstr>
      </vt:variant>
      <vt:variant>
        <vt:i4>41</vt:i4>
      </vt:variant>
    </vt:vector>
  </HeadingPairs>
  <TitlesOfParts>
    <vt:vector size="52" baseType="lpstr">
      <vt:lpstr>Arial</vt:lpstr>
      <vt:lpstr>Arial Narrow</vt:lpstr>
      <vt:lpstr>Calibri</vt:lpstr>
      <vt:lpstr>Cambria Math</vt:lpstr>
      <vt:lpstr>Fira Sans</vt:lpstr>
      <vt:lpstr>Montserrat</vt:lpstr>
      <vt:lpstr>Source Sans Pro</vt:lpstr>
      <vt:lpstr>Times New Roman</vt:lpstr>
      <vt:lpstr>Wingdings</vt:lpstr>
      <vt:lpstr>IMCC - 1</vt:lpstr>
      <vt:lpstr>1_IMCC - 1</vt:lpstr>
      <vt:lpstr>PowerPoint-Präsentation</vt:lpstr>
      <vt:lpstr>Overview</vt:lpstr>
      <vt:lpstr>Past and present colliders</vt:lpstr>
      <vt:lpstr>The ideal collider recipe </vt:lpstr>
      <vt:lpstr>What about muons?</vt:lpstr>
      <vt:lpstr>A brief history of muon colliders</vt:lpstr>
      <vt:lpstr>MoC and design study partners</vt:lpstr>
      <vt:lpstr>Physics motivations behind muon colliders I</vt:lpstr>
      <vt:lpstr>Physics motivations behind muon colliders II</vt:lpstr>
      <vt:lpstr>Luminosity and tentative parameters</vt:lpstr>
      <vt:lpstr>Muon collider design</vt:lpstr>
      <vt:lpstr>Muon production, target area</vt:lpstr>
      <vt:lpstr>Post-decay channel </vt:lpstr>
      <vt:lpstr>Bunch splitting </vt:lpstr>
      <vt:lpstr>Phase rotation</vt:lpstr>
      <vt:lpstr>Charge separation</vt:lpstr>
      <vt:lpstr>Muon phase space reductions/cooling</vt:lpstr>
      <vt:lpstr>Ionization cooling: transverse momentum reduction</vt:lpstr>
      <vt:lpstr>Transverse solenoidal focusing </vt:lpstr>
      <vt:lpstr>Description of ionization cooling</vt:lpstr>
      <vt:lpstr>PowerPoint-Präsentation</vt:lpstr>
      <vt:lpstr> Improved analytical cooling description </vt:lpstr>
      <vt:lpstr>Simulation tool for ionization cooling</vt:lpstr>
      <vt:lpstr>A semi-Gaussian scattering model in RF-Track</vt:lpstr>
      <vt:lpstr>Hydrogen absorbers</vt:lpstr>
      <vt:lpstr>Fast acceleration of low energy muons</vt:lpstr>
      <vt:lpstr>Racetrack LINAC</vt:lpstr>
      <vt:lpstr>Recirculating LINAC (RLA)</vt:lpstr>
      <vt:lpstr>Recirculating LINAC</vt:lpstr>
      <vt:lpstr>Rapid cycling synchrotron (RCS)</vt:lpstr>
      <vt:lpstr>Hybrid RCS concept I</vt:lpstr>
      <vt:lpstr>Hybrid RCS concept II</vt:lpstr>
      <vt:lpstr>Collider ring</vt:lpstr>
      <vt:lpstr>Collider ring technologies</vt:lpstr>
      <vt:lpstr>Muon decay &amp; neutrino flux</vt:lpstr>
      <vt:lpstr>Beam induced background in the detector?</vt:lpstr>
      <vt:lpstr>Muon collider MDI challenges </vt:lpstr>
      <vt:lpstr>CDR Phase, R&amp;D and Demonstrator Facility</vt:lpstr>
      <vt:lpstr>Summary</vt:lpstr>
      <vt:lpstr>PowerPoint-Präsentation</vt:lpstr>
      <vt:lpstr>Technically Limited Timeline</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Bernd Stechauner</cp:lastModifiedBy>
  <cp:revision>574</cp:revision>
  <dcterms:created xsi:type="dcterms:W3CDTF">2021-05-17T12:13:58Z</dcterms:created>
  <dcterms:modified xsi:type="dcterms:W3CDTF">2024-06-04T08:16:19Z</dcterms:modified>
</cp:coreProperties>
</file>