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85" r:id="rId2"/>
  </p:sldMasterIdLst>
  <p:notesMasterIdLst>
    <p:notesMasterId r:id="rId15"/>
  </p:notesMasterIdLst>
  <p:handoutMasterIdLst>
    <p:handoutMasterId r:id="rId16"/>
  </p:handoutMasterIdLst>
  <p:sldIdLst>
    <p:sldId id="290" r:id="rId3"/>
    <p:sldId id="291" r:id="rId4"/>
    <p:sldId id="268" r:id="rId5"/>
    <p:sldId id="292" r:id="rId6"/>
    <p:sldId id="299" r:id="rId7"/>
    <p:sldId id="278" r:id="rId8"/>
    <p:sldId id="295" r:id="rId9"/>
    <p:sldId id="280" r:id="rId10"/>
    <p:sldId id="266" r:id="rId11"/>
    <p:sldId id="300" r:id="rId12"/>
    <p:sldId id="301" r:id="rId13"/>
    <p:sldId id="297" r:id="rId14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1A0"/>
    <a:srgbClr val="0144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FED2B9-DADC-4B63-9E7E-4353563426CD}" v="90" dt="2021-11-22T15:30:02.689"/>
    <p1510:client id="{D478D2A1-6C73-4F26-A394-76C5BFD3BBFA}" v="79" dt="2021-11-22T14:20:23.186"/>
    <p1510:client id="{FCB5EAB1-082D-4364-8958-D39065553259}" v="42" dt="2021-11-24T15:08:01.219"/>
    <p1510:client id="{630A45C3-A41D-4742-8D72-0FC6CE14F819}" v="61" dt="2021-11-22T14:15:03.307"/>
    <p1510:client id="{CAB16507-84EA-4DDD-9773-23C047DF274B}" v="7" dt="2021-11-22T15:31:28.086"/>
    <p1510:client id="{F23B50BF-6EDC-499B-9FEC-1210F8070AB2}" v="169" dt="2021-11-22T16:19:44.2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4" d="100"/>
          <a:sy n="124" d="100"/>
        </p:scale>
        <p:origin x="172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7E16AA1-6312-A247-8E52-A0E34EF08B43}" type="datetimeFigureOut">
              <a:rPr lang="en-US"/>
              <a:pPr>
                <a:defRPr/>
              </a:pPr>
              <a:t>2/1/2024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A72BC49-BC1D-C941-9576-F239A99BC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916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/>
              <a:t>Textmasterformate durch Klicken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C3E2303-6516-574F-A0DB-7C49AE29FFD5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340382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6381328"/>
            <a:ext cx="4608512" cy="407987"/>
          </a:xfrm>
        </p:spPr>
        <p:txBody>
          <a:bodyPr anchor="ctr"/>
          <a:lstStyle>
            <a:lvl1pPr marL="0" indent="0">
              <a:buFontTx/>
              <a:buNone/>
              <a:defRPr sz="1600">
                <a:solidFill>
                  <a:srgbClr val="2B55A3"/>
                </a:solidFill>
              </a:defRPr>
            </a:lvl1pPr>
          </a:lstStyle>
          <a:p>
            <a:pPr lvl="0"/>
            <a:r>
              <a:rPr lang="en-US" noProof="0"/>
              <a:t>Conference on Nose-Picking</a:t>
            </a:r>
            <a:endParaRPr lang="de-AT" noProof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4797326"/>
            <a:ext cx="7773988" cy="1223962"/>
          </a:xfrm>
        </p:spPr>
        <p:txBody>
          <a:bodyPr/>
          <a:lstStyle>
            <a:lvl1pPr>
              <a:defRPr>
                <a:solidFill>
                  <a:srgbClr val="2B55A3"/>
                </a:solidFill>
              </a:defRPr>
            </a:lvl1pPr>
          </a:lstStyle>
          <a:p>
            <a:pPr lvl="0"/>
            <a:r>
              <a:rPr lang="de-AT" noProof="0"/>
              <a:t>Title </a:t>
            </a:r>
            <a:r>
              <a:rPr lang="de-AT" noProof="0" err="1"/>
              <a:t>of</a:t>
            </a:r>
            <a:r>
              <a:rPr lang="de-AT" noProof="0"/>
              <a:t> </a:t>
            </a:r>
            <a:r>
              <a:rPr lang="de-AT" noProof="0" err="1"/>
              <a:t>my</a:t>
            </a:r>
            <a:r>
              <a:rPr lang="de-AT" noProof="0"/>
              <a:t> </a:t>
            </a:r>
            <a:r>
              <a:rPr lang="de-AT" noProof="0" err="1"/>
              <a:t>presentation</a:t>
            </a:r>
            <a:endParaRPr lang="de-AT" noProof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724525" y="6381750"/>
            <a:ext cx="2770188" cy="333375"/>
          </a:xfrm>
        </p:spPr>
        <p:txBody>
          <a:bodyPr anchor="t"/>
          <a:lstStyle>
            <a:lvl1pPr algn="r">
              <a:defRPr sz="1600" smtClean="0">
                <a:solidFill>
                  <a:srgbClr val="2B55A3"/>
                </a:solidFill>
              </a:defRPr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124075" y="5903913"/>
            <a:ext cx="4895850" cy="477837"/>
          </a:xfrm>
        </p:spPr>
        <p:txBody>
          <a:bodyPr anchor="t"/>
          <a:lstStyle>
            <a:lvl1pPr>
              <a:defRPr sz="1800" smtClean="0">
                <a:solidFill>
                  <a:srgbClr val="2B55A3"/>
                </a:solidFill>
              </a:defRPr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10" name="Rectangle 8"/>
          <p:cNvSpPr/>
          <p:nvPr userDrawn="1"/>
        </p:nvSpPr>
        <p:spPr>
          <a:xfrm>
            <a:off x="-2" y="-2"/>
            <a:ext cx="9144001" cy="792000"/>
          </a:xfrm>
          <a:prstGeom prst="rect">
            <a:avLst/>
          </a:prstGeom>
          <a:solidFill>
            <a:srgbClr val="2B55A3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550"/>
            <a:ext cx="1728192" cy="973095"/>
          </a:xfrm>
          <a:prstGeom prst="rect">
            <a:avLst/>
          </a:prstGeom>
        </p:spPr>
      </p:pic>
      <p:pic>
        <p:nvPicPr>
          <p:cNvPr id="19" name="OEAW_Logo_Kurzform_white.pdf" descr="OEAW_Logo_Kurzform_white.pd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6276" y="44625"/>
            <a:ext cx="799580" cy="6926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C1FD362-A94A-C24E-8588-11EB192EF9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21005" b="10088"/>
          <a:stretch/>
        </p:blipFill>
        <p:spPr>
          <a:xfrm>
            <a:off x="0" y="764704"/>
            <a:ext cx="9143999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636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err="1"/>
              <a:t>Mastertitelformat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28775"/>
            <a:ext cx="8229600" cy="4752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err="1"/>
              <a:t>Mastertextformat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US"/>
          </a:p>
          <a:p>
            <a:pPr lvl="1"/>
            <a:r>
              <a:rPr lang="en-US" err="1"/>
              <a:t>Zweite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2"/>
            <a:r>
              <a:rPr lang="en-US" err="1"/>
              <a:t>Dritte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3"/>
            <a:r>
              <a:rPr lang="en-US" err="1"/>
              <a:t>Vierte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4"/>
            <a:r>
              <a:rPr lang="en-US" err="1"/>
              <a:t>Fünfte</a:t>
            </a:r>
            <a:r>
              <a:rPr lang="en-US"/>
              <a:t> </a:t>
            </a:r>
            <a:r>
              <a:rPr lang="en-US" err="1"/>
              <a:t>Ebene</a:t>
            </a:r>
            <a:endParaRPr lang="en-GB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8581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5401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err="1"/>
              <a:t>Mastertextformat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US"/>
          </a:p>
          <a:p>
            <a:pPr lvl="1"/>
            <a:r>
              <a:rPr lang="en-US" err="1"/>
              <a:t>Zweite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2"/>
            <a:r>
              <a:rPr lang="en-US" err="1"/>
              <a:t>Dritte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3"/>
            <a:r>
              <a:rPr lang="en-US" err="1"/>
              <a:t>Vierte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4"/>
            <a:r>
              <a:rPr lang="en-US" err="1"/>
              <a:t>Fünfte</a:t>
            </a:r>
            <a:r>
              <a:rPr lang="en-US"/>
              <a:t> </a:t>
            </a:r>
            <a:r>
              <a:rPr lang="en-US" err="1"/>
              <a:t>Ebene</a:t>
            </a:r>
            <a:endParaRPr lang="en-GB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5997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C127A-6F19-D94F-8B76-56A22D13A708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7151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err="1"/>
              <a:t>Mastertitelformat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4C16C-BD16-7C44-832A-DE734755740D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46028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err="1"/>
              <a:t>Mastertitelformat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30F80-8576-7948-912F-D38EC69AD05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5207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err="1"/>
              <a:t>Mastertitelformat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GB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B7BD1-E9BF-7749-A3F5-3EE35DCA2D2A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45602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7E9F2-43D0-A14A-816D-8882112F51C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34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err="1"/>
              <a:t>Mastertitelformat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28775"/>
            <a:ext cx="8229600" cy="4752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err="1"/>
              <a:t>Mastertextformat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US"/>
          </a:p>
          <a:p>
            <a:pPr lvl="1"/>
            <a:r>
              <a:rPr lang="en-US" err="1"/>
              <a:t>Zweite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2"/>
            <a:r>
              <a:rPr lang="en-US" err="1"/>
              <a:t>Dritte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3"/>
            <a:r>
              <a:rPr lang="en-US" err="1"/>
              <a:t>Vierte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4"/>
            <a:r>
              <a:rPr lang="en-US" err="1"/>
              <a:t>Fünfte</a:t>
            </a:r>
            <a:r>
              <a:rPr lang="en-US"/>
              <a:t> </a:t>
            </a:r>
            <a:r>
              <a:rPr lang="en-US" err="1"/>
              <a:t>Ebene</a:t>
            </a:r>
            <a:endParaRPr lang="en-GB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960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5401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err="1"/>
              <a:t>Mastertextformat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US"/>
          </a:p>
          <a:p>
            <a:pPr lvl="1"/>
            <a:r>
              <a:rPr lang="en-US" err="1"/>
              <a:t>Zweite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2"/>
            <a:r>
              <a:rPr lang="en-US" err="1"/>
              <a:t>Dritte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3"/>
            <a:r>
              <a:rPr lang="en-US" err="1"/>
              <a:t>Vierte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4"/>
            <a:r>
              <a:rPr lang="en-US" err="1"/>
              <a:t>Fünfte</a:t>
            </a:r>
            <a:r>
              <a:rPr lang="en-US"/>
              <a:t> </a:t>
            </a:r>
            <a:r>
              <a:rPr lang="en-US" err="1"/>
              <a:t>Ebene</a:t>
            </a:r>
            <a:endParaRPr lang="en-GB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C127A-6F19-D94F-8B76-56A22D13A708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7993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err="1"/>
              <a:t>Mastertitelformat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4C16C-BD16-7C44-832A-DE734755740D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7678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err="1"/>
              <a:t>Mastertitelformat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30F80-8576-7948-912F-D38EC69AD05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406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err="1"/>
              <a:t>Mastertitelformat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GB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B7BD1-E9BF-7749-A3F5-3EE35DCA2D2A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8431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7E9F2-43D0-A14A-816D-8882112F51C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7125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6381328"/>
            <a:ext cx="4608512" cy="407987"/>
          </a:xfrm>
        </p:spPr>
        <p:txBody>
          <a:bodyPr anchor="ctr"/>
          <a:lstStyle>
            <a:lvl1pPr marL="0" indent="0">
              <a:buFontTx/>
              <a:buNone/>
              <a:defRPr sz="1600">
                <a:solidFill>
                  <a:srgbClr val="2B55A3"/>
                </a:solidFill>
              </a:defRPr>
            </a:lvl1pPr>
          </a:lstStyle>
          <a:p>
            <a:pPr lvl="0"/>
            <a:r>
              <a:rPr lang="en-US" noProof="0"/>
              <a:t>Conference on Nose-Picking</a:t>
            </a:r>
            <a:endParaRPr lang="de-AT" noProof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4797326"/>
            <a:ext cx="7773988" cy="1223962"/>
          </a:xfrm>
        </p:spPr>
        <p:txBody>
          <a:bodyPr/>
          <a:lstStyle>
            <a:lvl1pPr>
              <a:defRPr>
                <a:solidFill>
                  <a:srgbClr val="2B55A3"/>
                </a:solidFill>
              </a:defRPr>
            </a:lvl1pPr>
          </a:lstStyle>
          <a:p>
            <a:pPr lvl="0"/>
            <a:r>
              <a:rPr lang="de-AT" noProof="0"/>
              <a:t>Title </a:t>
            </a:r>
            <a:r>
              <a:rPr lang="de-AT" noProof="0" err="1"/>
              <a:t>of</a:t>
            </a:r>
            <a:r>
              <a:rPr lang="de-AT" noProof="0"/>
              <a:t> </a:t>
            </a:r>
            <a:r>
              <a:rPr lang="de-AT" noProof="0" err="1"/>
              <a:t>my</a:t>
            </a:r>
            <a:r>
              <a:rPr lang="de-AT" noProof="0"/>
              <a:t> </a:t>
            </a:r>
            <a:r>
              <a:rPr lang="de-AT" noProof="0" err="1"/>
              <a:t>presentation</a:t>
            </a:r>
            <a:endParaRPr lang="de-AT" noProof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724525" y="6381750"/>
            <a:ext cx="2770188" cy="333375"/>
          </a:xfrm>
        </p:spPr>
        <p:txBody>
          <a:bodyPr anchor="t"/>
          <a:lstStyle>
            <a:lvl1pPr algn="r">
              <a:defRPr sz="1600" smtClean="0">
                <a:solidFill>
                  <a:srgbClr val="2B55A3"/>
                </a:solidFill>
              </a:defRPr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124075" y="5903913"/>
            <a:ext cx="4895850" cy="477837"/>
          </a:xfrm>
        </p:spPr>
        <p:txBody>
          <a:bodyPr anchor="t"/>
          <a:lstStyle>
            <a:lvl1pPr>
              <a:defRPr sz="1800" smtClean="0">
                <a:solidFill>
                  <a:srgbClr val="2B55A3"/>
                </a:solidFill>
              </a:defRPr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10" name="Rectangle 8"/>
          <p:cNvSpPr/>
          <p:nvPr userDrawn="1"/>
        </p:nvSpPr>
        <p:spPr>
          <a:xfrm>
            <a:off x="-2" y="-2"/>
            <a:ext cx="9144001" cy="792000"/>
          </a:xfrm>
          <a:prstGeom prst="rect">
            <a:avLst/>
          </a:prstGeom>
          <a:solidFill>
            <a:srgbClr val="2B55A3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550"/>
            <a:ext cx="1728192" cy="973095"/>
          </a:xfrm>
          <a:prstGeom prst="rect">
            <a:avLst/>
          </a:prstGeom>
        </p:spPr>
      </p:pic>
      <p:pic>
        <p:nvPicPr>
          <p:cNvPr id="19" name="OEAW_Logo_Kurzform_white.pdf" descr="OEAW_Logo_Kurzform_white.pd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6276" y="44625"/>
            <a:ext cx="799580" cy="6926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C1FD362-A94A-C24E-8588-11EB192EF9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21005" b="10088"/>
          <a:stretch/>
        </p:blipFill>
        <p:spPr>
          <a:xfrm>
            <a:off x="0" y="764704"/>
            <a:ext cx="9143999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658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2" y="-2"/>
            <a:ext cx="9144001" cy="792000"/>
          </a:xfrm>
          <a:prstGeom prst="rect">
            <a:avLst/>
          </a:prstGeom>
          <a:solidFill>
            <a:srgbClr val="2B55A3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Placeholder 9"/>
          <p:cNvSpPr>
            <a:spLocks noGrp="1" noChangeArrowheads="1"/>
          </p:cNvSpPr>
          <p:nvPr>
            <p:ph type="title"/>
          </p:nvPr>
        </p:nvSpPr>
        <p:spPr bwMode="auto">
          <a:xfrm>
            <a:off x="1728190" y="44624"/>
            <a:ext cx="6228186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/>
              <a:t>Titelmasterformat durch Klicken bearbeiten</a:t>
            </a:r>
          </a:p>
        </p:txBody>
      </p:sp>
      <p:sp>
        <p:nvSpPr>
          <p:cNvPr id="11" name="Text Placeholder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4745"/>
            <a:ext cx="8229600" cy="5257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/>
              <a:t>Textmasterformate durch Klicken bearbeiten</a:t>
            </a:r>
          </a:p>
          <a:p>
            <a:pPr lvl="1"/>
            <a:r>
              <a:rPr lang="de-AT" altLang="en-US"/>
              <a:t>Zweite Ebene</a:t>
            </a:r>
          </a:p>
          <a:p>
            <a:pPr lvl="2"/>
            <a:r>
              <a:rPr lang="de-AT" altLang="en-US"/>
              <a:t>Dritte Ebene</a:t>
            </a:r>
          </a:p>
          <a:p>
            <a:pPr lvl="3"/>
            <a:r>
              <a:rPr lang="de-AT" altLang="en-US"/>
              <a:t>Vierte Ebene</a:t>
            </a:r>
          </a:p>
          <a:p>
            <a:pPr lvl="4"/>
            <a:r>
              <a:rPr lang="de-AT" altLang="en-US"/>
              <a:t>Fünfte Ebene</a:t>
            </a:r>
          </a:p>
        </p:txBody>
      </p:sp>
      <p:sp>
        <p:nvSpPr>
          <p:cNvPr id="12" name="Line 10"/>
          <p:cNvSpPr>
            <a:spLocks noChangeShapeType="1"/>
          </p:cNvSpPr>
          <p:nvPr userDrawn="1"/>
        </p:nvSpPr>
        <p:spPr bwMode="auto">
          <a:xfrm>
            <a:off x="0" y="6597650"/>
            <a:ext cx="9144000" cy="0"/>
          </a:xfrm>
          <a:prstGeom prst="line">
            <a:avLst/>
          </a:prstGeom>
          <a:noFill/>
          <a:ln w="25400">
            <a:solidFill>
              <a:srgbClr val="0061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597650"/>
            <a:ext cx="1054100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52C37F56-A4F5-9F48-891B-C17B85D3275D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14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597650"/>
            <a:ext cx="4824413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15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1835150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550"/>
            <a:ext cx="1728192" cy="973095"/>
          </a:xfrm>
          <a:prstGeom prst="rect">
            <a:avLst/>
          </a:prstGeom>
        </p:spPr>
      </p:pic>
      <p:pic>
        <p:nvPicPr>
          <p:cNvPr id="23" name="OEAW_Logo_Kurzform_white.pdf" descr="OEAW_Logo_Kurzform_white.pdf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286276" y="44625"/>
            <a:ext cx="799580" cy="692696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84" r:id="rId3"/>
    <p:sldLayoutId id="2147483674" r:id="rId4"/>
    <p:sldLayoutId id="2147483675" r:id="rId5"/>
    <p:sldLayoutId id="2147483676" r:id="rId6"/>
    <p:sldLayoutId id="2147483677" r:id="rId7"/>
    <p:sldLayoutId id="2147483678" r:id="rId8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2" y="-2"/>
            <a:ext cx="9144001" cy="792000"/>
          </a:xfrm>
          <a:prstGeom prst="rect">
            <a:avLst/>
          </a:prstGeom>
          <a:solidFill>
            <a:srgbClr val="2B55A3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Placeholder 9"/>
          <p:cNvSpPr>
            <a:spLocks noGrp="1" noChangeArrowheads="1"/>
          </p:cNvSpPr>
          <p:nvPr>
            <p:ph type="title"/>
          </p:nvPr>
        </p:nvSpPr>
        <p:spPr bwMode="auto">
          <a:xfrm>
            <a:off x="1728190" y="44624"/>
            <a:ext cx="6228186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/>
              <a:t>Titelmasterformat durch Klicken bearbeiten</a:t>
            </a:r>
          </a:p>
        </p:txBody>
      </p:sp>
      <p:sp>
        <p:nvSpPr>
          <p:cNvPr id="11" name="Text Placeholder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4745"/>
            <a:ext cx="8229600" cy="5257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/>
              <a:t>Textmasterformate durch Klicken bearbeiten</a:t>
            </a:r>
          </a:p>
          <a:p>
            <a:pPr lvl="1"/>
            <a:r>
              <a:rPr lang="de-AT" altLang="en-US"/>
              <a:t>Zweite Ebene</a:t>
            </a:r>
          </a:p>
          <a:p>
            <a:pPr lvl="2"/>
            <a:r>
              <a:rPr lang="de-AT" altLang="en-US"/>
              <a:t>Dritte Ebene</a:t>
            </a:r>
          </a:p>
          <a:p>
            <a:pPr lvl="3"/>
            <a:r>
              <a:rPr lang="de-AT" altLang="en-US"/>
              <a:t>Vierte Ebene</a:t>
            </a:r>
          </a:p>
          <a:p>
            <a:pPr lvl="4"/>
            <a:r>
              <a:rPr lang="de-AT" altLang="en-US"/>
              <a:t>Fünfte Ebene</a:t>
            </a:r>
          </a:p>
        </p:txBody>
      </p:sp>
      <p:sp>
        <p:nvSpPr>
          <p:cNvPr id="12" name="Line 10"/>
          <p:cNvSpPr>
            <a:spLocks noChangeShapeType="1"/>
          </p:cNvSpPr>
          <p:nvPr userDrawn="1"/>
        </p:nvSpPr>
        <p:spPr bwMode="auto">
          <a:xfrm>
            <a:off x="0" y="6597650"/>
            <a:ext cx="9144000" cy="0"/>
          </a:xfrm>
          <a:prstGeom prst="line">
            <a:avLst/>
          </a:prstGeom>
          <a:noFill/>
          <a:ln w="25400">
            <a:solidFill>
              <a:srgbClr val="0061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597650"/>
            <a:ext cx="1054100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52C37F56-A4F5-9F48-891B-C17B85D3275D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14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597650"/>
            <a:ext cx="4824413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15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1835150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550"/>
            <a:ext cx="1728192" cy="973095"/>
          </a:xfrm>
          <a:prstGeom prst="rect">
            <a:avLst/>
          </a:prstGeom>
        </p:spPr>
      </p:pic>
      <p:pic>
        <p:nvPicPr>
          <p:cNvPr id="23" name="OEAW_Logo_Kurzform_white.pdf" descr="OEAW_Logo_Kurzform_white.pdf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286276" y="44625"/>
            <a:ext cx="799580" cy="69269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7874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13" Type="http://schemas.openxmlformats.org/officeDocument/2006/relationships/image" Target="../media/image16.jpg"/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12" Type="http://schemas.openxmlformats.org/officeDocument/2006/relationships/image" Target="../media/image15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g"/><Relationship Id="rId11" Type="http://schemas.openxmlformats.org/officeDocument/2006/relationships/image" Target="../media/image14.jpg"/><Relationship Id="rId5" Type="http://schemas.openxmlformats.org/officeDocument/2006/relationships/image" Target="../media/image8.jpg"/><Relationship Id="rId15" Type="http://schemas.openxmlformats.org/officeDocument/2006/relationships/image" Target="../media/image18.jpg"/><Relationship Id="rId10" Type="http://schemas.openxmlformats.org/officeDocument/2006/relationships/image" Target="../media/image13.jpg"/><Relationship Id="rId4" Type="http://schemas.openxmlformats.org/officeDocument/2006/relationships/image" Target="../media/image7.jpg"/><Relationship Id="rId9" Type="http://schemas.openxmlformats.org/officeDocument/2006/relationships/image" Target="../media/image12.jpg"/><Relationship Id="rId14" Type="http://schemas.openxmlformats.org/officeDocument/2006/relationships/image" Target="../media/image1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82" b="2906"/>
          <a:stretch/>
        </p:blipFill>
        <p:spPr>
          <a:xfrm>
            <a:off x="1700" y="769875"/>
            <a:ext cx="9142300" cy="6169088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0039" y="966788"/>
            <a:ext cx="4591050" cy="2786062"/>
          </a:xfrm>
        </p:spPr>
        <p:txBody>
          <a:bodyPr/>
          <a:lstStyle/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</a:rPr>
              <a:t>ELECTRONICS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2 Feb 2024</a:t>
            </a:r>
          </a:p>
          <a:p>
            <a:pPr marL="0" indent="0">
              <a:buNone/>
            </a:pPr>
            <a:r>
              <a:rPr lang="en-US" sz="2000" dirty="0" err="1">
                <a:solidFill>
                  <a:schemeClr val="bg1"/>
                </a:solidFill>
              </a:rPr>
              <a:t>M.Friedl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5287B-0921-4FB1-A4B7-C5D268686B9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D1775-9CCA-4488-AE39-2B5DDE276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5243A-54E2-4B44-B7A4-6C5CD447D5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02637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4C151D-2703-4442-BC3B-43F1EAA408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10</a:t>
            </a:fld>
            <a:endParaRPr lang="de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CEBCFF-3198-4815-B329-F40D92B35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353C4C-161D-4DE3-8771-6A7755E3A900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D78C20C-A058-43B9-9BDF-3BE309DFE8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Future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5656AC2-C4CF-45AC-9621-25EA50E0B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38" y="842714"/>
            <a:ext cx="7941924" cy="5666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D24B71-2E5D-4D45-BDBA-8590A1087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80729"/>
            <a:ext cx="5203861" cy="5401022"/>
          </a:xfrm>
        </p:spPr>
        <p:txBody>
          <a:bodyPr/>
          <a:lstStyle/>
          <a:p>
            <a:r>
              <a:rPr lang="en-US" sz="2400" dirty="0"/>
              <a:t>Location of work places, devices, furniture and technical requirements defined in 2022</a:t>
            </a:r>
          </a:p>
          <a:p>
            <a:r>
              <a:rPr lang="en-US" sz="2400" dirty="0"/>
              <a:t>For unknown reasons not everything was implemented</a:t>
            </a:r>
          </a:p>
          <a:p>
            <a:r>
              <a:rPr lang="en-US" sz="2400" dirty="0"/>
              <a:t>Several things need to be fixed before we can move in (needs time and money)</a:t>
            </a:r>
          </a:p>
          <a:p>
            <a:r>
              <a:rPr lang="en-US" sz="2400" dirty="0"/>
              <a:t>Presently occupied (“temporarily”) by other institutes</a:t>
            </a:r>
          </a:p>
          <a:p>
            <a:r>
              <a:rPr lang="en-US" sz="2400" dirty="0"/>
              <a:t>Preparation/moving/installation will take several months during which the electronics group will not be productive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BFD482-FE32-4E2A-B58F-E9960C2233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11</a:t>
            </a:fld>
            <a:endParaRPr lang="de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867C81-737B-4761-87BC-E9D211515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B917F7-F793-4751-95B6-3ABCD55F853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832814-9CF9-4CD6-8A43-C37BDF7B0F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Electronics @ PSK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05BC6A-BEF1-41BD-AB5A-044D59E7B7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6655" y="925197"/>
            <a:ext cx="3282801" cy="5512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257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12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814171" y="44624"/>
            <a:ext cx="5716785" cy="720080"/>
          </a:xfrm>
        </p:spPr>
        <p:txBody>
          <a:bodyPr/>
          <a:lstStyle/>
          <a:p>
            <a:r>
              <a:rPr lang="de-AT" dirty="0" err="1"/>
              <a:t>Thank</a:t>
            </a:r>
            <a:r>
              <a:rPr lang="de-AT" dirty="0"/>
              <a:t> </a:t>
            </a:r>
            <a:r>
              <a:rPr lang="de-AT" dirty="0" err="1"/>
              <a:t>you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your</a:t>
            </a:r>
            <a:r>
              <a:rPr lang="de-AT" dirty="0"/>
              <a:t> </a:t>
            </a:r>
            <a:r>
              <a:rPr lang="de-AT" dirty="0" err="1"/>
              <a:t>attention</a:t>
            </a:r>
            <a:r>
              <a:rPr lang="de-AT" dirty="0"/>
              <a:t>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F61E32-E56F-46A1-921C-861A3BA220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99" r="3220"/>
          <a:stretch/>
        </p:blipFill>
        <p:spPr>
          <a:xfrm>
            <a:off x="0" y="764704"/>
            <a:ext cx="9144000" cy="583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220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38360"/>
            <a:ext cx="8229600" cy="4752975"/>
          </a:xfrm>
        </p:spPr>
        <p:txBody>
          <a:bodyPr/>
          <a:lstStyle/>
          <a:p>
            <a:r>
              <a:rPr lang="en-US" dirty="0"/>
              <a:t>Provide electronics services to support the scientific projects</a:t>
            </a:r>
          </a:p>
          <a:p>
            <a:pPr lvl="1"/>
            <a:r>
              <a:rPr lang="en-US" dirty="0"/>
              <a:t>Manpower (skills)</a:t>
            </a:r>
          </a:p>
          <a:p>
            <a:pPr lvl="1"/>
            <a:r>
              <a:rPr lang="en-US" dirty="0"/>
              <a:t>Tools (devices, software)</a:t>
            </a:r>
          </a:p>
          <a:p>
            <a:endParaRPr lang="en-US" dirty="0"/>
          </a:p>
          <a:p>
            <a:r>
              <a:rPr lang="en-US" dirty="0"/>
              <a:t>Education</a:t>
            </a:r>
          </a:p>
          <a:p>
            <a:pPr lvl="1"/>
            <a:r>
              <a:rPr lang="en-US" dirty="0"/>
              <a:t>Apprenticeship training (since September 2021)</a:t>
            </a:r>
          </a:p>
          <a:p>
            <a:pPr lvl="1"/>
            <a:r>
              <a:rPr lang="en-US" dirty="0"/>
              <a:t>Teaching</a:t>
            </a:r>
          </a:p>
          <a:p>
            <a:pPr lvl="1"/>
            <a:r>
              <a:rPr lang="en-US" dirty="0"/>
              <a:t>Pupils on summer internship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Mission Statement</a:t>
            </a:r>
          </a:p>
        </p:txBody>
      </p:sp>
    </p:spTree>
    <p:extLst>
      <p:ext uri="{BB962C8B-B14F-4D97-AF65-F5344CB8AC3E}">
        <p14:creationId xmlns:p14="http://schemas.microsoft.com/office/powerpoint/2010/main" val="3146842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CD01900-76C8-0A43-A587-A213C6A516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3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684804B-9A69-CA48-BC14-251E3761D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1AAC6F4-8C26-264A-B72E-096DDDC8DDF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C32FFCB-D6E8-F94D-BB6D-E58ED7B122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noProof="0"/>
              <a:t>Staff</a:t>
            </a:r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1569893" y="2308132"/>
            <a:ext cx="9699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/>
              <a:t>B.Arnold</a:t>
            </a:r>
          </a:p>
        </p:txBody>
      </p:sp>
      <p:sp>
        <p:nvSpPr>
          <p:cNvPr id="16" name="TextBox 17"/>
          <p:cNvSpPr txBox="1">
            <a:spLocks noChangeArrowheads="1"/>
          </p:cNvSpPr>
          <p:nvPr/>
        </p:nvSpPr>
        <p:spPr bwMode="auto">
          <a:xfrm>
            <a:off x="3904746" y="2317860"/>
            <a:ext cx="11560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 err="1"/>
              <a:t>H.Bergauer</a:t>
            </a:r>
            <a:endParaRPr lang="de-AT" sz="1600" dirty="0"/>
          </a:p>
        </p:txBody>
      </p:sp>
      <p:sp>
        <p:nvSpPr>
          <p:cNvPr id="21" name="TextBox 27"/>
          <p:cNvSpPr txBox="1">
            <a:spLocks noChangeArrowheads="1"/>
          </p:cNvSpPr>
          <p:nvPr/>
        </p:nvSpPr>
        <p:spPr bwMode="auto">
          <a:xfrm>
            <a:off x="4065718" y="3998492"/>
            <a:ext cx="8675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 err="1"/>
              <a:t>C.Irmler</a:t>
            </a:r>
            <a:endParaRPr lang="de-AT" sz="1600" dirty="0"/>
          </a:p>
        </p:txBody>
      </p:sp>
      <p:sp>
        <p:nvSpPr>
          <p:cNvPr id="22" name="TextBox 28"/>
          <p:cNvSpPr txBox="1">
            <a:spLocks noChangeArrowheads="1"/>
          </p:cNvSpPr>
          <p:nvPr/>
        </p:nvSpPr>
        <p:spPr bwMode="auto">
          <a:xfrm>
            <a:off x="5228797" y="5711085"/>
            <a:ext cx="10967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 err="1">
                <a:latin typeface="Arial Narrow" pitchFamily="34" charset="0"/>
              </a:rPr>
              <a:t>R.Thalmeier</a:t>
            </a:r>
            <a:endParaRPr lang="de-AT" sz="1600" dirty="0">
              <a:latin typeface="Arial Narrow" pitchFamily="34" charset="0"/>
            </a:endParaRPr>
          </a:p>
        </p:txBody>
      </p:sp>
      <p:pic>
        <p:nvPicPr>
          <p:cNvPr id="23" name="Picture 4" descr="C:\Users\friedl\Desktop\r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3547" y="4679992"/>
            <a:ext cx="837714" cy="1080000"/>
          </a:xfrm>
          <a:prstGeom prst="rect">
            <a:avLst/>
          </a:prstGeom>
          <a:noFill/>
        </p:spPr>
      </p:pic>
      <p:sp>
        <p:nvSpPr>
          <p:cNvPr id="27" name="TextBox 27"/>
          <p:cNvSpPr txBox="1">
            <a:spLocks noChangeArrowheads="1"/>
          </p:cNvSpPr>
          <p:nvPr/>
        </p:nvSpPr>
        <p:spPr bwMode="auto">
          <a:xfrm>
            <a:off x="2833111" y="2309169"/>
            <a:ext cx="8691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 err="1"/>
              <a:t>A.Bauer</a:t>
            </a:r>
            <a:endParaRPr lang="de-AT" sz="1600" dirty="0"/>
          </a:p>
        </p:txBody>
      </p:sp>
      <p:pic>
        <p:nvPicPr>
          <p:cNvPr id="28" name="Picture 2" descr="C:\Users\friedl\Desktop\hao_yin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224" y="4679992"/>
            <a:ext cx="753695" cy="1080000"/>
          </a:xfrm>
          <a:prstGeom prst="rect">
            <a:avLst/>
          </a:prstGeom>
          <a:noFill/>
        </p:spPr>
      </p:pic>
      <p:sp>
        <p:nvSpPr>
          <p:cNvPr id="29" name="TextBox 27"/>
          <p:cNvSpPr txBox="1">
            <a:spLocks noChangeArrowheads="1"/>
          </p:cNvSpPr>
          <p:nvPr/>
        </p:nvSpPr>
        <p:spPr bwMode="auto">
          <a:xfrm>
            <a:off x="6733899" y="5718217"/>
            <a:ext cx="63478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 err="1"/>
              <a:t>H.Yin</a:t>
            </a:r>
            <a:endParaRPr lang="de-AT" sz="16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581" y="1281020"/>
            <a:ext cx="892174" cy="1080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348" y="1281020"/>
            <a:ext cx="892174" cy="108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115" y="1280986"/>
            <a:ext cx="892174" cy="1080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882" y="1280986"/>
            <a:ext cx="892174" cy="1080000"/>
          </a:xfrm>
          <a:prstGeom prst="rect">
            <a:avLst/>
          </a:prstGeom>
        </p:spPr>
      </p:pic>
      <p:sp>
        <p:nvSpPr>
          <p:cNvPr id="37" name="TextBox 17"/>
          <p:cNvSpPr txBox="1">
            <a:spLocks noChangeArrowheads="1"/>
          </p:cNvSpPr>
          <p:nvPr/>
        </p:nvSpPr>
        <p:spPr bwMode="auto">
          <a:xfrm>
            <a:off x="5151497" y="2319480"/>
            <a:ext cx="12681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/>
              <a:t>W.Brandner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648" y="1280986"/>
            <a:ext cx="892174" cy="1080000"/>
          </a:xfrm>
          <a:prstGeom prst="rect">
            <a:avLst/>
          </a:prstGeom>
        </p:spPr>
      </p:pic>
      <p:sp>
        <p:nvSpPr>
          <p:cNvPr id="39" name="TextBox 28"/>
          <p:cNvSpPr txBox="1">
            <a:spLocks noChangeArrowheads="1"/>
          </p:cNvSpPr>
          <p:nvPr/>
        </p:nvSpPr>
        <p:spPr bwMode="auto">
          <a:xfrm>
            <a:off x="6502637" y="2317860"/>
            <a:ext cx="1079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>
                <a:latin typeface="Arial Narrow" pitchFamily="34" charset="0"/>
              </a:rPr>
              <a:t>S.Fichtinger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581" y="2962268"/>
            <a:ext cx="892174" cy="1080000"/>
          </a:xfrm>
          <a:prstGeom prst="rect">
            <a:avLst/>
          </a:prstGeom>
        </p:spPr>
      </p:pic>
      <p:sp>
        <p:nvSpPr>
          <p:cNvPr id="41" name="TextBox 16"/>
          <p:cNvSpPr txBox="1">
            <a:spLocks noChangeArrowheads="1"/>
          </p:cNvSpPr>
          <p:nvPr/>
        </p:nvSpPr>
        <p:spPr bwMode="auto">
          <a:xfrm>
            <a:off x="1421514" y="3998492"/>
            <a:ext cx="12554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/>
              <a:t>K.D.Fischer</a:t>
            </a:r>
          </a:p>
        </p:txBody>
      </p:sp>
      <p:sp>
        <p:nvSpPr>
          <p:cNvPr id="43" name="TextBox 16"/>
          <p:cNvSpPr txBox="1">
            <a:spLocks noChangeArrowheads="1"/>
          </p:cNvSpPr>
          <p:nvPr/>
        </p:nvSpPr>
        <p:spPr bwMode="auto">
          <a:xfrm>
            <a:off x="2854778" y="3998492"/>
            <a:ext cx="92525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/>
              <a:t>M.Friedl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788" y="2958717"/>
            <a:ext cx="953702" cy="108000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995" y="2956591"/>
            <a:ext cx="892174" cy="1080000"/>
          </a:xfrm>
          <a:prstGeom prst="rect">
            <a:avLst/>
          </a:prstGeom>
        </p:spPr>
      </p:pic>
      <p:sp>
        <p:nvSpPr>
          <p:cNvPr id="46" name="TextBox 27"/>
          <p:cNvSpPr txBox="1">
            <a:spLocks noChangeArrowheads="1"/>
          </p:cNvSpPr>
          <p:nvPr/>
        </p:nvSpPr>
        <p:spPr bwMode="auto">
          <a:xfrm>
            <a:off x="5181851" y="3993628"/>
            <a:ext cx="11769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/>
              <a:t>N.Kumerer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361" y="2956591"/>
            <a:ext cx="892174" cy="1080000"/>
          </a:xfrm>
          <a:prstGeom prst="rect">
            <a:avLst/>
          </a:prstGeom>
        </p:spPr>
      </p:pic>
      <p:sp>
        <p:nvSpPr>
          <p:cNvPr id="48" name="TextBox 28"/>
          <p:cNvSpPr txBox="1">
            <a:spLocks noChangeArrowheads="1"/>
          </p:cNvSpPr>
          <p:nvPr/>
        </p:nvSpPr>
        <p:spPr bwMode="auto">
          <a:xfrm>
            <a:off x="6460120" y="3993465"/>
            <a:ext cx="11721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>
                <a:latin typeface="Arial Narrow" pitchFamily="34" charset="0"/>
              </a:rPr>
              <a:t>M.Oberegger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193" y="4679992"/>
            <a:ext cx="892174" cy="1080000"/>
          </a:xfrm>
          <a:prstGeom prst="rect">
            <a:avLst/>
          </a:prstGeom>
        </p:spPr>
      </p:pic>
      <p:sp>
        <p:nvSpPr>
          <p:cNvPr id="50" name="TextBox 16"/>
          <p:cNvSpPr txBox="1">
            <a:spLocks noChangeArrowheads="1"/>
          </p:cNvSpPr>
          <p:nvPr/>
        </p:nvSpPr>
        <p:spPr bwMode="auto">
          <a:xfrm>
            <a:off x="1319195" y="5711085"/>
            <a:ext cx="14141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/>
              <a:t>S.Schultschik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857" y="4679992"/>
            <a:ext cx="892174" cy="1080000"/>
          </a:xfrm>
          <a:prstGeom prst="rect">
            <a:avLst/>
          </a:prstGeom>
        </p:spPr>
      </p:pic>
      <p:sp>
        <p:nvSpPr>
          <p:cNvPr id="52" name="TextBox 16"/>
          <p:cNvSpPr txBox="1">
            <a:spLocks noChangeArrowheads="1"/>
          </p:cNvSpPr>
          <p:nvPr/>
        </p:nvSpPr>
        <p:spPr bwMode="auto">
          <a:xfrm>
            <a:off x="2705007" y="5711085"/>
            <a:ext cx="12025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>
                <a:latin typeface="Arial Narrow" panose="020B0606020202030204" pitchFamily="34" charset="0"/>
              </a:rPr>
              <a:t>C.Schwertner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115" y="4679992"/>
            <a:ext cx="892174" cy="1080000"/>
          </a:xfrm>
          <a:prstGeom prst="rect">
            <a:avLst/>
          </a:prstGeom>
        </p:spPr>
      </p:pic>
      <p:sp>
        <p:nvSpPr>
          <p:cNvPr id="54" name="TextBox 16"/>
          <p:cNvSpPr txBox="1">
            <a:spLocks noChangeArrowheads="1"/>
          </p:cNvSpPr>
          <p:nvPr/>
        </p:nvSpPr>
        <p:spPr bwMode="auto">
          <a:xfrm>
            <a:off x="3982505" y="5718217"/>
            <a:ext cx="11063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>
                <a:latin typeface="Arial Narrow" panose="020B0606020202030204" pitchFamily="34" charset="0"/>
              </a:rPr>
              <a:t>H.Steininger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5ECF14-0E9D-48E7-85D4-D35DC730A6B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102131" y="2956591"/>
            <a:ext cx="843050" cy="107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708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CD01900-76C8-0A43-A587-A213C6A516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684804B-9A69-CA48-BC14-251E3761D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1AAC6F4-8C26-264A-B72E-096DDDC8DDF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C32FFCB-D6E8-F94D-BB6D-E58ED7B122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noProof="0"/>
              <a:t>Staff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810446"/>
              </p:ext>
            </p:extLst>
          </p:nvPr>
        </p:nvGraphicFramePr>
        <p:xfrm>
          <a:off x="132239" y="881061"/>
          <a:ext cx="8906658" cy="554696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03082">
                  <a:extLst>
                    <a:ext uri="{9D8B030D-6E8A-4147-A177-3AD203B41FA5}">
                      <a16:colId xmlns:a16="http://schemas.microsoft.com/office/drawing/2014/main" val="3295193910"/>
                    </a:ext>
                  </a:extLst>
                </a:gridCol>
                <a:gridCol w="698643">
                  <a:extLst>
                    <a:ext uri="{9D8B030D-6E8A-4147-A177-3AD203B41FA5}">
                      <a16:colId xmlns:a16="http://schemas.microsoft.com/office/drawing/2014/main" val="550295361"/>
                    </a:ext>
                  </a:extLst>
                </a:gridCol>
                <a:gridCol w="3530662">
                  <a:extLst>
                    <a:ext uri="{9D8B030D-6E8A-4147-A177-3AD203B41FA5}">
                      <a16:colId xmlns:a16="http://schemas.microsoft.com/office/drawing/2014/main" val="4106652338"/>
                    </a:ext>
                  </a:extLst>
                </a:gridCol>
                <a:gridCol w="2174271">
                  <a:extLst>
                    <a:ext uri="{9D8B030D-6E8A-4147-A177-3AD203B41FA5}">
                      <a16:colId xmlns:a16="http://schemas.microsoft.com/office/drawing/2014/main" val="739329236"/>
                    </a:ext>
                  </a:extLst>
                </a:gridCol>
              </a:tblGrid>
              <a:tr h="331240">
                <a:tc>
                  <a:txBody>
                    <a:bodyPr/>
                    <a:lstStyle/>
                    <a:p>
                      <a:r>
                        <a:rPr lang="de-AT" sz="15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FTE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Skills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9079527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Bernhard ARNOLD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48036"/>
                  </a:ext>
                </a:extLst>
              </a:tr>
              <a:tr h="341767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Andreas BAUER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Wire </a:t>
                      </a:r>
                      <a:r>
                        <a:rPr lang="de-AT" sz="1500" dirty="0" err="1"/>
                        <a:t>bonding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measurements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circuits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7592326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Herbert </a:t>
                      </a:r>
                      <a:r>
                        <a:rPr lang="en-US" sz="1500" dirty="0"/>
                        <a:t>BERGAUER</a:t>
                      </a:r>
                      <a:endParaRPr lang="en-US" sz="15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0.48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de-AT" sz="1500" dirty="0"/>
                        <a:t>Firmware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500" dirty="0" err="1"/>
                        <a:t>Retiring</a:t>
                      </a:r>
                      <a:r>
                        <a:rPr lang="de-AT" sz="1500" dirty="0"/>
                        <a:t> </a:t>
                      </a:r>
                      <a:r>
                        <a:rPr lang="de-AT" sz="1500" dirty="0" err="1"/>
                        <a:t>July</a:t>
                      </a:r>
                      <a:r>
                        <a:rPr lang="de-AT" sz="1500" dirty="0"/>
                        <a:t>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1603398"/>
                  </a:ext>
                </a:extLst>
              </a:tr>
              <a:tr h="56783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Wolfgang BRANDNER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Infrastructure, clean </a:t>
                      </a:r>
                      <a:r>
                        <a:rPr lang="de-AT" sz="1500" dirty="0" err="1"/>
                        <a:t>rooms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circuits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In </a:t>
                      </a:r>
                      <a:r>
                        <a:rPr lang="de-AT" sz="1500" dirty="0" err="1"/>
                        <a:t>administration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retiring</a:t>
                      </a:r>
                      <a:r>
                        <a:rPr lang="de-AT" sz="1500" dirty="0"/>
                        <a:t> end 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4375795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Stephan FICHTINGER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5174151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Klaus-Dieter FISCHER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 err="1"/>
                        <a:t>Soldering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assembly</a:t>
                      </a:r>
                      <a:r>
                        <a:rPr lang="de-AT" sz="1500" dirty="0"/>
                        <a:t>, PCB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867565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Markus FRIEDL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System design, </a:t>
                      </a:r>
                      <a:r>
                        <a:rPr lang="de-AT" sz="1500" dirty="0" err="1"/>
                        <a:t>circuits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mechanics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Leader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4435171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Christian IRMLER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System design, </a:t>
                      </a:r>
                      <a:r>
                        <a:rPr lang="de-AT" sz="1500" dirty="0" err="1"/>
                        <a:t>wire</a:t>
                      </a:r>
                      <a:r>
                        <a:rPr lang="de-AT" sz="1500" dirty="0"/>
                        <a:t> </a:t>
                      </a:r>
                      <a:r>
                        <a:rPr lang="de-AT" sz="1500" dirty="0" err="1"/>
                        <a:t>bonding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Deputy </a:t>
                      </a:r>
                      <a:r>
                        <a:rPr lang="de-AT" sz="1500" dirty="0" err="1"/>
                        <a:t>leader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847544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Niklas </a:t>
                      </a:r>
                      <a:r>
                        <a:rPr lang="en-US" sz="1500" dirty="0"/>
                        <a:t>KUMERER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PCB design, </a:t>
                      </a:r>
                      <a:r>
                        <a:rPr lang="de-AT" sz="1500" dirty="0" err="1"/>
                        <a:t>soldering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Apprentice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2961359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Margit OBEREGGER</a:t>
                      </a:r>
                      <a:endParaRPr lang="en-US" sz="1500" baseline="30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 err="1"/>
                        <a:t>Measurements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packing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7494189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Stefan SCHULTSCHIK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0.875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 err="1"/>
                        <a:t>Mechanics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measurements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914569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Christoph SCHWERTNER</a:t>
                      </a:r>
                      <a:endParaRPr lang="en-US" sz="1500" baseline="30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 err="1"/>
                        <a:t>Circuits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firmware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TU </a:t>
                      </a:r>
                      <a:r>
                        <a:rPr lang="de-AT" sz="1500" dirty="0" err="1"/>
                        <a:t>funded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468879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Helmut STEININGER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Firmware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553687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Richard THALMEIER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 err="1"/>
                        <a:t>Circuits</a:t>
                      </a:r>
                      <a:r>
                        <a:rPr lang="de-AT" sz="1500" dirty="0"/>
                        <a:t>, PCB design, </a:t>
                      </a:r>
                      <a:r>
                        <a:rPr lang="de-AT" sz="1500" dirty="0" err="1"/>
                        <a:t>tests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6390328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Hao YIN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829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1874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76ACDB-B70F-400D-ACA6-55D9E84700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5</a:t>
            </a:fld>
            <a:endParaRPr lang="de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8A112B-644C-48DD-8DBA-5AFE25C48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742358-2261-43BF-854C-9C8C9E6DF2FC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4231300-A692-442A-9498-F17C169A9F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Staff and Projects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5C547B-48C1-444D-B2FE-FE0B2606D2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930" y="919856"/>
            <a:ext cx="7424486" cy="550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069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6726" y="1104900"/>
            <a:ext cx="7253288" cy="5081577"/>
          </a:xfrm>
        </p:spPr>
        <p:txBody>
          <a:bodyPr/>
          <a:lstStyle/>
          <a:p>
            <a:r>
              <a:rPr lang="en-US" sz="2400" dirty="0"/>
              <a:t>Belle</a:t>
            </a:r>
          </a:p>
          <a:p>
            <a:pPr lvl="1"/>
            <a:r>
              <a:rPr lang="en-US" sz="2000" dirty="0"/>
              <a:t>Operation, software, VXD 2023, VTX upgrade 2026+</a:t>
            </a:r>
            <a:endParaRPr lang="en-US" sz="2000" dirty="0">
              <a:cs typeface="Arial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CMS Tracker</a:t>
            </a:r>
            <a:endParaRPr lang="en-US" sz="2400" dirty="0"/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Sensor measurements</a:t>
            </a:r>
            <a:endParaRPr lang="en-US" sz="2000" dirty="0">
              <a:cs typeface="Arial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CMS Trigger</a:t>
            </a:r>
            <a:endParaRPr lang="en-US" sz="2400" dirty="0"/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Operation</a:t>
            </a:r>
            <a:endParaRPr lang="en-US" sz="2000" dirty="0">
              <a:cs typeface="Arial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Rare Event Searches</a:t>
            </a:r>
            <a:endParaRPr lang="en-US" sz="2400" dirty="0"/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Readout electronics, software, clean room</a:t>
            </a:r>
            <a:endParaRPr lang="en-US" sz="2000" dirty="0">
              <a:cs typeface="Arial"/>
            </a:endParaRPr>
          </a:p>
          <a:p>
            <a:r>
              <a:rPr lang="en-US" sz="2400" dirty="0">
                <a:solidFill>
                  <a:srgbClr val="000000"/>
                </a:solidFill>
                <a:cs typeface="Arial"/>
              </a:rPr>
              <a:t>R&amp;D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  <a:cs typeface="Arial"/>
              </a:rPr>
              <a:t>ASIC design (RD50), beam monitoring (</a:t>
            </a:r>
            <a:r>
              <a:rPr lang="en-US" sz="2000" dirty="0" err="1">
                <a:solidFill>
                  <a:srgbClr val="000000"/>
                </a:solidFill>
                <a:cs typeface="Arial"/>
              </a:rPr>
              <a:t>MedAustron</a:t>
            </a:r>
            <a:r>
              <a:rPr lang="en-US" sz="2000" dirty="0">
                <a:solidFill>
                  <a:srgbClr val="000000"/>
                </a:solidFill>
                <a:cs typeface="Arial"/>
              </a:rPr>
              <a:t>), </a:t>
            </a:r>
            <a:r>
              <a:rPr lang="en-US" sz="2000" dirty="0" err="1">
                <a:solidFill>
                  <a:srgbClr val="000000"/>
                </a:solidFill>
                <a:cs typeface="Arial"/>
              </a:rPr>
              <a:t>protonCT</a:t>
            </a:r>
            <a:endParaRPr lang="en-US" sz="2000" dirty="0">
              <a:solidFill>
                <a:srgbClr val="000000"/>
              </a:solidFill>
              <a:cs typeface="Arial"/>
            </a:endParaRPr>
          </a:p>
          <a:p>
            <a:r>
              <a:rPr lang="en-US" sz="2400" dirty="0">
                <a:solidFill>
                  <a:srgbClr val="000000"/>
                </a:solidFill>
                <a:cs typeface="Arial"/>
              </a:rPr>
              <a:t>Conferences, Outreach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  <a:cs typeface="Arial"/>
              </a:rPr>
              <a:t>Collaboration meetings, VCI2025, outreach activities</a:t>
            </a:r>
          </a:p>
          <a:p>
            <a:endParaRPr lang="en-US" sz="2400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Projects</a:t>
            </a:r>
          </a:p>
        </p:txBody>
      </p:sp>
      <p:pic>
        <p:nvPicPr>
          <p:cNvPr id="8" name="Picture 8" descr="belle2_small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0791" y="921676"/>
            <a:ext cx="1008063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MS-C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0791" y="1843903"/>
            <a:ext cx="10080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2" descr="E:\graphics\logos\logo_outrea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80854" y="5578359"/>
            <a:ext cx="1008000" cy="870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791" y="4558917"/>
            <a:ext cx="1008000" cy="916364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9626AE9-E6B7-45BC-B6E4-EAC9A0D48C33}"/>
              </a:ext>
            </a:extLst>
          </p:cNvPr>
          <p:cNvGrpSpPr/>
          <p:nvPr/>
        </p:nvGrpSpPr>
        <p:grpSpPr>
          <a:xfrm>
            <a:off x="7680791" y="2955043"/>
            <a:ext cx="1008063" cy="1500797"/>
            <a:chOff x="7680791" y="2969681"/>
            <a:chExt cx="1008063" cy="150079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0791" y="3937513"/>
              <a:ext cx="1008000" cy="53296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0854" y="3508661"/>
              <a:ext cx="1008000" cy="39519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366AA60-2771-4C26-813F-17ACC2424C5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680791" y="2969681"/>
              <a:ext cx="1008000" cy="4862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0596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766"/>
            <a:ext cx="8463280" cy="4752975"/>
          </a:xfrm>
        </p:spPr>
        <p:txBody>
          <a:bodyPr>
            <a:normAutofit fontScale="92500"/>
          </a:bodyPr>
          <a:lstStyle/>
          <a:p>
            <a:r>
              <a:rPr lang="de-AT" dirty="0"/>
              <a:t>System design</a:t>
            </a:r>
          </a:p>
          <a:p>
            <a:r>
              <a:rPr lang="de-AT" dirty="0"/>
              <a:t>Schematics development</a:t>
            </a:r>
          </a:p>
          <a:p>
            <a:r>
              <a:rPr lang="de-AT" dirty="0"/>
              <a:t>(Small-</a:t>
            </a:r>
            <a:r>
              <a:rPr lang="de-AT" dirty="0" err="1"/>
              <a:t>scale</a:t>
            </a:r>
            <a:r>
              <a:rPr lang="de-AT" dirty="0"/>
              <a:t>) PCB layout</a:t>
            </a:r>
          </a:p>
          <a:p>
            <a:r>
              <a:rPr lang="de-AT" dirty="0"/>
              <a:t>Assembly, debugging, testing</a:t>
            </a:r>
          </a:p>
          <a:p>
            <a:r>
              <a:rPr lang="de-AT" dirty="0"/>
              <a:t>Firmware and software development</a:t>
            </a:r>
          </a:p>
          <a:p>
            <a:r>
              <a:rPr lang="de-AT" dirty="0"/>
              <a:t>Interweaved with detector development and clean rooms (module assembly, sensor testing etc.)</a:t>
            </a:r>
          </a:p>
          <a:p>
            <a:r>
              <a:rPr lang="de-AT" dirty="0"/>
              <a:t>ASIC design (mainly by students)</a:t>
            </a:r>
          </a:p>
          <a:p>
            <a:r>
              <a:rPr lang="de-AT" dirty="0"/>
              <a:t>Wire bonding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7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/>
              <a:t>Competences</a:t>
            </a:r>
          </a:p>
        </p:txBody>
      </p:sp>
    </p:spTree>
    <p:extLst>
      <p:ext uri="{BB962C8B-B14F-4D97-AF65-F5344CB8AC3E}">
        <p14:creationId xmlns:p14="http://schemas.microsoft.com/office/powerpoint/2010/main" val="2778879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33487"/>
            <a:ext cx="8229600" cy="5148263"/>
          </a:xfrm>
        </p:spPr>
        <p:txBody>
          <a:bodyPr/>
          <a:lstStyle/>
          <a:p>
            <a:r>
              <a:rPr lang="de-AT" dirty="0"/>
              <a:t>Large scale PCB layout </a:t>
            </a:r>
            <a:r>
              <a:rPr lang="de-AT" dirty="0">
                <a:sym typeface="Wingdings" panose="05000000000000000000" pitchFamily="2" charset="2"/>
              </a:rPr>
              <a:t> outsourced to industry</a:t>
            </a:r>
          </a:p>
          <a:p>
            <a:pPr lvl="1"/>
            <a:r>
              <a:rPr lang="de-AT" dirty="0"/>
              <a:t>Sigi SCHMID retired in 2016, not replaced</a:t>
            </a:r>
          </a:p>
          <a:p>
            <a:pPr lvl="1"/>
            <a:r>
              <a:rPr lang="de-AT" dirty="0"/>
              <a:t>Currently no need to change that</a:t>
            </a:r>
          </a:p>
          <a:p>
            <a:pPr lvl="1"/>
            <a:r>
              <a:rPr lang="de-AT" dirty="0"/>
              <a:t>Good experience with Belle II FADC and VDAQ3</a:t>
            </a:r>
          </a:p>
          <a:p>
            <a:endParaRPr lang="de-AT" dirty="0"/>
          </a:p>
          <a:p>
            <a:r>
              <a:rPr lang="de-AT" dirty="0"/>
              <a:t>PCB manufacturing</a:t>
            </a:r>
          </a:p>
          <a:p>
            <a:pPr lvl="1"/>
            <a:r>
              <a:rPr lang="de-AT" dirty="0"/>
              <a:t>In-house wet chemistry stopped &gt;10 years ago</a:t>
            </a:r>
          </a:p>
          <a:p>
            <a:pPr lvl="1"/>
            <a:r>
              <a:rPr lang="de-AT" dirty="0"/>
              <a:t>Done in industry (</a:t>
            </a:r>
            <a:r>
              <a:rPr lang="de-AT" dirty="0" err="1"/>
              <a:t>cheap</a:t>
            </a:r>
            <a:r>
              <a:rPr lang="de-AT" dirty="0"/>
              <a:t>, </a:t>
            </a:r>
            <a:r>
              <a:rPr lang="de-AT" dirty="0" err="1"/>
              <a:t>especially</a:t>
            </a:r>
            <a:r>
              <a:rPr lang="de-AT" dirty="0"/>
              <a:t> in China)</a:t>
            </a:r>
          </a:p>
          <a:p>
            <a:pPr lvl="1"/>
            <a:r>
              <a:rPr lang="de-AT" dirty="0"/>
              <a:t>Can do FR4 milling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very</a:t>
            </a:r>
            <a:r>
              <a:rPr lang="de-AT" dirty="0"/>
              <a:t> simple PCBs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8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 Feb 2024</a:t>
            </a:r>
            <a:endParaRPr lang="de-AT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/>
              <a:t>(Currently) Not Covered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D0E4582-E4C1-4D7F-A2B8-D96BF898245B}"/>
              </a:ext>
            </a:extLst>
          </p:cNvPr>
          <p:cNvGrpSpPr/>
          <p:nvPr/>
        </p:nvGrpSpPr>
        <p:grpSpPr>
          <a:xfrm>
            <a:off x="1265247" y="823915"/>
            <a:ext cx="7029450" cy="3420000"/>
            <a:chOff x="1265247" y="823915"/>
            <a:chExt cx="7029450" cy="3420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3623DE6-BE98-4BE3-A19F-52BDA6418E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5247" y="823915"/>
              <a:ext cx="3354231" cy="34200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A7FCE49-96D9-4103-ADED-02FB9923B7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8672" y="823915"/>
              <a:ext cx="3606025" cy="34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130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sz="2400" dirty="0"/>
              <a:t>“Technik-Retreat” in October 2023</a:t>
            </a:r>
          </a:p>
          <a:p>
            <a:pPr lvl="1">
              <a:lnSpc>
                <a:spcPct val="120000"/>
              </a:lnSpc>
            </a:pPr>
            <a:r>
              <a:rPr lang="en-US" sz="2000" dirty="0"/>
              <a:t>Long-term direction/involvements</a:t>
            </a:r>
          </a:p>
          <a:p>
            <a:pPr lvl="1">
              <a:lnSpc>
                <a:spcPct val="120000"/>
              </a:lnSpc>
            </a:pPr>
            <a:r>
              <a:rPr lang="en-US" sz="2000" dirty="0"/>
              <a:t>Including SMI because we will be neighbors in PSK and a future merger is anticipated</a:t>
            </a:r>
          </a:p>
          <a:p>
            <a:pPr>
              <a:lnSpc>
                <a:spcPct val="120000"/>
              </a:lnSpc>
            </a:pPr>
            <a:endParaRPr lang="en-US" sz="2400" dirty="0"/>
          </a:p>
          <a:p>
            <a:pPr>
              <a:lnSpc>
                <a:spcPct val="120000"/>
              </a:lnSpc>
            </a:pPr>
            <a:r>
              <a:rPr lang="en-US" sz="2400" dirty="0"/>
              <a:t>“Technik-</a:t>
            </a:r>
            <a:r>
              <a:rPr lang="en-US" sz="2400" dirty="0" err="1"/>
              <a:t>Beirat</a:t>
            </a:r>
            <a:r>
              <a:rPr lang="en-US" sz="2400" dirty="0"/>
              <a:t>” meetings</a:t>
            </a:r>
          </a:p>
          <a:p>
            <a:pPr lvl="1">
              <a:lnSpc>
                <a:spcPct val="120000"/>
              </a:lnSpc>
            </a:pPr>
            <a:r>
              <a:rPr lang="en-US" sz="2000" dirty="0"/>
              <a:t>Once every quarter (March, June, September, December)</a:t>
            </a:r>
          </a:p>
          <a:p>
            <a:pPr lvl="1">
              <a:lnSpc>
                <a:spcPct val="120000"/>
              </a:lnSpc>
            </a:pPr>
            <a:r>
              <a:rPr lang="en-US" sz="2000" dirty="0"/>
              <a:t>Discussing assignments for the next months (“big picture”)</a:t>
            </a:r>
          </a:p>
          <a:p>
            <a:pPr>
              <a:lnSpc>
                <a:spcPct val="120000"/>
              </a:lnSpc>
            </a:pPr>
            <a:endParaRPr lang="en-US" sz="2400" dirty="0"/>
          </a:p>
          <a:p>
            <a:pPr>
              <a:lnSpc>
                <a:spcPct val="120000"/>
              </a:lnSpc>
            </a:pPr>
            <a:r>
              <a:rPr lang="en-US" sz="2400" dirty="0"/>
              <a:t>Weekly meeting</a:t>
            </a:r>
          </a:p>
          <a:p>
            <a:pPr lvl="1">
              <a:lnSpc>
                <a:spcPct val="120000"/>
              </a:lnSpc>
            </a:pPr>
            <a:r>
              <a:rPr lang="en-US" sz="2000" dirty="0"/>
              <a:t>Jour fixe every Monday at 09:00</a:t>
            </a:r>
          </a:p>
          <a:p>
            <a:pPr lvl="1">
              <a:lnSpc>
                <a:spcPct val="120000"/>
              </a:lnSpc>
            </a:pPr>
            <a:r>
              <a:rPr lang="en-US" sz="2000" dirty="0"/>
              <a:t>Discussing assignments for coming week (“small picture”)</a:t>
            </a:r>
          </a:p>
          <a:p>
            <a:pPr lvl="1">
              <a:lnSpc>
                <a:spcPct val="120000"/>
              </a:lnSpc>
            </a:pPr>
            <a:endParaRPr lang="en-US" sz="20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B8A5A0B-59CD-C84E-AECD-B75F9018C1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C16C-BD16-7C44-832A-DE734755740D}" type="slidenum">
              <a:rPr lang="de-AT" smtClean="0"/>
              <a:pPr/>
              <a:t>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8D1E8A1-A84A-9441-969D-50D10FCDC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M.Friedl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F2085F9-EAA2-174A-91DD-40EF087BC57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/>
              <a:t>2 Feb 2024</a:t>
            </a:r>
            <a:endParaRPr lang="de-AT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C6AB377-008F-C744-AB0A-A513C9DF1E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noProof="0"/>
              <a:t>Organization</a:t>
            </a:r>
          </a:p>
        </p:txBody>
      </p:sp>
    </p:spTree>
    <p:extLst>
      <p:ext uri="{BB962C8B-B14F-4D97-AF65-F5344CB8AC3E}">
        <p14:creationId xmlns:p14="http://schemas.microsoft.com/office/powerpoint/2010/main" val="3273739650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598</Words>
  <Application>Microsoft Office PowerPoint</Application>
  <PresentationFormat>On-screen Show (4:3)</PresentationFormat>
  <Paragraphs>173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ＭＳ Ｐゴシック</vt:lpstr>
      <vt:lpstr>Arial</vt:lpstr>
      <vt:lpstr>Arial Narrow</vt:lpstr>
      <vt:lpstr>Wingdings</vt:lpstr>
      <vt:lpstr>Standarddesign</vt:lpstr>
      <vt:lpstr>1_Standarddesign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HEPHY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Markus Friedl</dc:creator>
  <cp:lastModifiedBy>Markus Friedl</cp:lastModifiedBy>
  <cp:revision>105</cp:revision>
  <dcterms:created xsi:type="dcterms:W3CDTF">2008-09-01T14:36:39Z</dcterms:created>
  <dcterms:modified xsi:type="dcterms:W3CDTF">2024-02-01T12:45:31Z</dcterms:modified>
</cp:coreProperties>
</file>