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2" r:id="rId2"/>
    <p:sldId id="274" r:id="rId3"/>
    <p:sldId id="275" r:id="rId4"/>
    <p:sldId id="279" r:id="rId5"/>
    <p:sldId id="265" r:id="rId6"/>
    <p:sldId id="266" r:id="rId7"/>
    <p:sldId id="269" r:id="rId8"/>
    <p:sldId id="268" r:id="rId9"/>
    <p:sldId id="270" r:id="rId10"/>
    <p:sldId id="267" r:id="rId11"/>
    <p:sldId id="273" r:id="rId12"/>
    <p:sldId id="271" r:id="rId13"/>
    <p:sldId id="278" r:id="rId14"/>
    <p:sldId id="272" r:id="rId15"/>
  </p:sldIdLst>
  <p:sldSz cx="9144000" cy="6858000" type="screen4x3"/>
  <p:notesSz cx="6794500" cy="99187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FFCC66"/>
    <a:srgbClr val="FFCC0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39" autoAdjust="0"/>
    <p:restoredTop sz="96346" autoAdjust="0"/>
  </p:normalViewPr>
  <p:slideViewPr>
    <p:cSldViewPr>
      <p:cViewPr varScale="1">
        <p:scale>
          <a:sx n="133" d="100"/>
          <a:sy n="133" d="100"/>
        </p:scale>
        <p:origin x="2102" y="1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>
            <a:lvl1pPr defTabSz="955037">
              <a:defRPr sz="1300"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96" y="0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>
            <a:lvl1pPr algn="r" defTabSz="955037">
              <a:defRPr sz="1300"/>
            </a:lvl1pPr>
          </a:lstStyle>
          <a:p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56175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47" y="4710883"/>
            <a:ext cx="5436208" cy="446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Textmasterformate durch Klicken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765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b" anchorCtr="0" compatLnSpc="1">
            <a:prstTxWarp prst="textNoShape">
              <a:avLst/>
            </a:prstTxWarp>
          </a:bodyPr>
          <a:lstStyle>
            <a:lvl1pPr defTabSz="955037">
              <a:defRPr sz="1300"/>
            </a:lvl1pPr>
          </a:lstStyle>
          <a:p>
            <a:endParaRPr 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96" y="9421765"/>
            <a:ext cx="2944486" cy="49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92" tIns="47746" rIns="95492" bIns="47746" numCol="1" anchor="b" anchorCtr="0" compatLnSpc="1">
            <a:prstTxWarp prst="textNoShape">
              <a:avLst/>
            </a:prstTxWarp>
          </a:bodyPr>
          <a:lstStyle>
            <a:lvl1pPr algn="r" defTabSz="955037">
              <a:defRPr sz="1300"/>
            </a:lvl1pPr>
          </a:lstStyle>
          <a:p>
            <a:fld id="{B722CF67-4603-444D-8763-14C5A58511CD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73446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22CF67-4603-444D-8763-14C5A58511CD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294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84214" y="6189665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SVD meeting</a:t>
            </a:r>
            <a:endParaRPr lang="de-AT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316413"/>
            <a:ext cx="7773988" cy="122396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689600" y="6215065"/>
            <a:ext cx="2770188" cy="333375"/>
          </a:xfrm>
        </p:spPr>
        <p:txBody>
          <a:bodyPr anchor="t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613400"/>
            <a:ext cx="4895850" cy="477838"/>
          </a:xfrm>
          <a:prstGeom prst="rect">
            <a:avLst/>
          </a:prstGeom>
        </p:spPr>
        <p:txBody>
          <a:bodyPr anchor="t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grpSp>
        <p:nvGrpSpPr>
          <p:cNvPr id="13" name="Gruppieren 12"/>
          <p:cNvGrpSpPr/>
          <p:nvPr userDrawn="1"/>
        </p:nvGrpSpPr>
        <p:grpSpPr>
          <a:xfrm>
            <a:off x="1" y="-83087"/>
            <a:ext cx="9144001" cy="775784"/>
            <a:chOff x="1" y="-83087"/>
            <a:chExt cx="9144001" cy="775784"/>
          </a:xfrm>
        </p:grpSpPr>
        <p:sp>
          <p:nvSpPr>
            <p:cNvPr id="14" name="Rectangle"/>
            <p:cNvSpPr/>
            <p:nvPr userDrawn="1"/>
          </p:nvSpPr>
          <p:spPr>
            <a:xfrm>
              <a:off x="1" y="1929"/>
              <a:ext cx="9144001" cy="690768"/>
            </a:xfrm>
            <a:prstGeom prst="rect">
              <a:avLst/>
            </a:prstGeom>
            <a:solidFill>
              <a:srgbClr val="1861A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5" name="OEAW_Logo_Kurzform_white.pdf" descr="OEAW_Logo_Kurzform_white.pd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316417" y="94179"/>
              <a:ext cx="576063" cy="49905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6" name="HEPHY_LOGO_E_4C_NEGATIV_RW.pdf" descr="HEPHY_LOGO_E_4C_NEGATIV_RW.pdf"/>
            <p:cNvPicPr>
              <a:picLocks noChangeAspect="1"/>
            </p:cNvPicPr>
            <p:nvPr userDrawn="1"/>
          </p:nvPicPr>
          <p:blipFill>
            <a:blip r:embed="rId3"/>
            <a:srcRect b="24545"/>
            <a:stretch>
              <a:fillRect/>
            </a:stretch>
          </p:blipFill>
          <p:spPr>
            <a:xfrm>
              <a:off x="76530" y="-83087"/>
              <a:ext cx="1701788" cy="723025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C971E-B2F2-4949-99B8-CF299ECFDC4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36614"/>
            <a:ext cx="2058988" cy="554513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1" y="836614"/>
            <a:ext cx="6029325" cy="554513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EE557-29F1-4264-B462-3F8D2071175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3752E-CC6F-4124-AE2E-5DD91DD2A8C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F8186-3D00-442E-AF80-7408F228181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7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7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DCB28-EEC8-4D5B-A104-E1C49F26DBB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DAB61-0960-422C-951C-65DF04B7517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10" name="Rectangle 1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14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67696-E179-4DCD-B749-DC1761AA988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0D0DE-28B3-4C4D-B582-8281209613C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3B3-523A-4970-92F2-F4435FC6D24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3FE77-99C8-4801-8AA4-C02B5D1641F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7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Textmasterformate durch Klicken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AT" sz="1800">
              <a:cs typeface="+mn-cs"/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  <a:cs typeface="+mn-cs"/>
              </a:defRPr>
            </a:lvl1pPr>
          </a:lstStyle>
          <a:p>
            <a:pPr>
              <a:defRPr/>
            </a:pPr>
            <a:fld id="{E443E625-3185-4367-B677-79C562BFE43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320384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13.01.2023</a:t>
            </a:r>
            <a:endParaRPr lang="de-AT" dirty="0"/>
          </a:p>
        </p:txBody>
      </p:sp>
      <p:sp>
        <p:nvSpPr>
          <p:cNvPr id="10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849" y="6597650"/>
            <a:ext cx="338437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HEPHY Infrastructure Group</a:t>
            </a:r>
            <a:endParaRPr lang="de-AT" dirty="0"/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1" y="-83087"/>
            <a:ext cx="9144001" cy="775784"/>
            <a:chOff x="1" y="-83087"/>
            <a:chExt cx="9144001" cy="775784"/>
          </a:xfrm>
        </p:grpSpPr>
        <p:sp>
          <p:nvSpPr>
            <p:cNvPr id="12" name="Rectangle"/>
            <p:cNvSpPr/>
            <p:nvPr userDrawn="1"/>
          </p:nvSpPr>
          <p:spPr>
            <a:xfrm>
              <a:off x="1" y="1929"/>
              <a:ext cx="9144001" cy="690768"/>
            </a:xfrm>
            <a:prstGeom prst="rect">
              <a:avLst/>
            </a:prstGeom>
            <a:solidFill>
              <a:srgbClr val="1861A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3" name="OEAW_Logo_Kurzform_white.pdf" descr="OEAW_Logo_Kurzform_white.pdf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316417" y="94179"/>
              <a:ext cx="576063" cy="49905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4" name="HEPHY_LOGO_E_4C_NEGATIV_RW.pdf" descr="HEPHY_LOGO_E_4C_NEGATIV_RW.pdf"/>
            <p:cNvPicPr>
              <a:picLocks noChangeAspect="1"/>
            </p:cNvPicPr>
            <p:nvPr userDrawn="1"/>
          </p:nvPicPr>
          <p:blipFill>
            <a:blip r:embed="rId14"/>
            <a:srcRect b="24545"/>
            <a:stretch>
              <a:fillRect/>
            </a:stretch>
          </p:blipFill>
          <p:spPr>
            <a:xfrm>
              <a:off x="76530" y="-83087"/>
              <a:ext cx="1701788" cy="723025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ultimaker.com/de/material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hephy-it@oeaw.ac.a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WEILER Servokonventionelle Präzisionsdrehmaschine Type C 30 x 750">
            <a:extLst>
              <a:ext uri="{FF2B5EF4-FFF2-40B4-BE49-F238E27FC236}">
                <a16:creationId xmlns:a16="http://schemas.microsoft.com/office/drawing/2014/main" id="{BFBD2E9D-2C4A-4156-B36B-740880E88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4918"/>
            <a:ext cx="2436862" cy="24355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MU 50 - 5-Achs-Fräsen von DMG MORI">
            <a:extLst>
              <a:ext uri="{FF2B5EF4-FFF2-40B4-BE49-F238E27FC236}">
                <a16:creationId xmlns:a16="http://schemas.microsoft.com/office/drawing/2014/main" id="{F762EA71-72FA-4D65-9301-44EB3BE652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2" b="6599"/>
          <a:stretch/>
        </p:blipFill>
        <p:spPr bwMode="auto">
          <a:xfrm>
            <a:off x="4488203" y="1396832"/>
            <a:ext cx="4351646" cy="277894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438806D-6DA6-4436-8626-E0FA7785F851}"/>
              </a:ext>
            </a:extLst>
          </p:cNvPr>
          <p:cNvGrpSpPr/>
          <p:nvPr/>
        </p:nvGrpSpPr>
        <p:grpSpPr>
          <a:xfrm>
            <a:off x="214815" y="4192091"/>
            <a:ext cx="8714370" cy="2261909"/>
            <a:chOff x="323528" y="4192091"/>
            <a:chExt cx="8714370" cy="2261909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9715237-746A-4C1F-BAC2-3C0DD8554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528" y="4192091"/>
              <a:ext cx="4238084" cy="2261909"/>
            </a:xfrm>
            <a:prstGeom prst="rect">
              <a:avLst/>
            </a:prstGeom>
          </p:spPr>
        </p:pic>
        <p:pic>
          <p:nvPicPr>
            <p:cNvPr id="2056" name="Picture 8" descr="Persönliche Treffenmit den hyperMILL®-Machern, OPEN MIND Technologies AG,  Pressemitteilung - PresseBox">
              <a:extLst>
                <a:ext uri="{FF2B5EF4-FFF2-40B4-BE49-F238E27FC236}">
                  <a16:creationId xmlns:a16="http://schemas.microsoft.com/office/drawing/2014/main" id="{01C57CCF-2BEF-40B8-87E7-324ABE5237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4192091"/>
              <a:ext cx="4321882" cy="22608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de-AT" dirty="0" err="1"/>
              <a:t>Machine</a:t>
            </a:r>
            <a:r>
              <a:rPr lang="de-AT" dirty="0"/>
              <a:t> Shop </a:t>
            </a:r>
            <a:r>
              <a:rPr lang="de-AT" dirty="0" err="1"/>
              <a:t>and</a:t>
            </a:r>
            <a:r>
              <a:rPr lang="de-AT" dirty="0"/>
              <a:t> Design Engineering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2753752E-CC6F-4124-AE2E-5DD91DD2A8C1}" type="slidenum">
              <a:rPr lang="de-AT" sz="1200" smtClean="0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1</a:t>
            </a:fld>
            <a:endParaRPr lang="de-AT" sz="120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3203849" y="6597650"/>
            <a:ext cx="3384377" cy="26035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AT" sz="1200"/>
              <a:t>HEPHY Infrastructure Group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85709F-6016-0B46-8C3D-46B730416A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2640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WEILER Servokonventionelle Präzisionsdrehmaschine Type C 30 x 750">
            <a:extLst>
              <a:ext uri="{FF2B5EF4-FFF2-40B4-BE49-F238E27FC236}">
                <a16:creationId xmlns:a16="http://schemas.microsoft.com/office/drawing/2014/main" id="{6B0E8146-738C-43E1-8F76-9B7597589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836712"/>
            <a:ext cx="1866601" cy="186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Servo-conventional</a:t>
            </a:r>
            <a:r>
              <a:rPr lang="de-AT" dirty="0"/>
              <a:t> </a:t>
            </a:r>
            <a:r>
              <a:rPr lang="de-AT" dirty="0" err="1"/>
              <a:t>lathe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</a:t>
            </a:r>
            <a:r>
              <a:rPr lang="de-AT" dirty="0"/>
              <a:t> Weiler C30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 err="1"/>
              <a:t>turning</a:t>
            </a:r>
            <a:r>
              <a:rPr lang="de-AT" dirty="0"/>
              <a:t> </a:t>
            </a:r>
            <a:r>
              <a:rPr lang="de-AT" dirty="0" err="1"/>
              <a:t>length</a:t>
            </a:r>
            <a:r>
              <a:rPr lang="de-AT" dirty="0"/>
              <a:t> (Z) = 750mm, </a:t>
            </a:r>
            <a:r>
              <a:rPr lang="de-AT" dirty="0" err="1"/>
              <a:t>diameter</a:t>
            </a:r>
            <a:r>
              <a:rPr lang="de-AT" dirty="0"/>
              <a:t> (X) = 300mm, </a:t>
            </a:r>
            <a:r>
              <a:rPr lang="de-AT" dirty="0" err="1"/>
              <a:t>long</a:t>
            </a:r>
            <a:r>
              <a:rPr lang="de-AT" dirty="0"/>
              <a:t> </a:t>
            </a:r>
            <a:r>
              <a:rPr lang="de-AT" dirty="0" err="1"/>
              <a:t>workpieces</a:t>
            </a:r>
            <a:r>
              <a:rPr lang="de-AT" dirty="0"/>
              <a:t> </a:t>
            </a:r>
            <a:r>
              <a:rPr lang="de-AT" dirty="0" err="1"/>
              <a:t>only</a:t>
            </a:r>
            <a:r>
              <a:rPr lang="de-AT" dirty="0"/>
              <a:t> </a:t>
            </a:r>
            <a:r>
              <a:rPr lang="de-AT" dirty="0" err="1"/>
              <a:t>possible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a </a:t>
            </a:r>
            <a:r>
              <a:rPr lang="de-AT" dirty="0" err="1"/>
              <a:t>diameter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40mm!</a:t>
            </a:r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aluminum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r>
              <a:rPr lang="de-AT" dirty="0"/>
              <a:t>, </a:t>
            </a:r>
            <a:r>
              <a:rPr lang="de-AT" dirty="0" err="1"/>
              <a:t>plastics</a:t>
            </a:r>
            <a:r>
              <a:rPr lang="de-AT" dirty="0"/>
              <a:t> (</a:t>
            </a:r>
            <a:r>
              <a:rPr lang="de-AT" dirty="0" err="1"/>
              <a:t>which</a:t>
            </a:r>
            <a:r>
              <a:rPr lang="de-AT" dirty="0"/>
              <a:t> do not </a:t>
            </a:r>
            <a:r>
              <a:rPr lang="de-AT" dirty="0" err="1"/>
              <a:t>generate</a:t>
            </a:r>
            <a:r>
              <a:rPr lang="de-AT" dirty="0"/>
              <a:t> </a:t>
            </a:r>
            <a:r>
              <a:rPr lang="de-AT" dirty="0" err="1"/>
              <a:t>dust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processing</a:t>
            </a:r>
            <a:r>
              <a:rPr lang="de-AT" dirty="0"/>
              <a:t> e.g. Delrin, PEEK, PA, ...),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metals</a:t>
            </a:r>
            <a:r>
              <a:rPr lang="de-AT" dirty="0"/>
              <a:t> such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titanium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possible</a:t>
            </a:r>
            <a:r>
              <a:rPr lang="de-AT" dirty="0"/>
              <a:t> </a:t>
            </a:r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9562DEA-1788-F54F-A76B-CB82A08B12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48521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477" y="1628775"/>
            <a:ext cx="7507867" cy="4752975"/>
          </a:xfrm>
        </p:spPr>
        <p:txBody>
          <a:bodyPr>
            <a:normAutofit/>
          </a:bodyPr>
          <a:lstStyle/>
          <a:p>
            <a:r>
              <a:rPr lang="de-AT" sz="2800" dirty="0"/>
              <a:t>3D-printer </a:t>
            </a:r>
          </a:p>
          <a:p>
            <a:pPr lvl="1"/>
            <a:r>
              <a:rPr lang="de-AT" sz="2400" b="1" dirty="0" err="1"/>
              <a:t>Machine</a:t>
            </a:r>
            <a:r>
              <a:rPr lang="de-AT" sz="2400" b="1" dirty="0"/>
              <a:t>: </a:t>
            </a:r>
            <a:r>
              <a:rPr lang="de-AT" sz="2400" dirty="0" err="1"/>
              <a:t>Ultimaker</a:t>
            </a:r>
            <a:r>
              <a:rPr lang="de-AT" sz="2400" dirty="0"/>
              <a:t> S5 Pro</a:t>
            </a:r>
          </a:p>
          <a:p>
            <a:pPr lvl="1"/>
            <a:r>
              <a:rPr lang="de-AT" sz="2400" b="1" dirty="0"/>
              <a:t>Working </a:t>
            </a:r>
            <a:r>
              <a:rPr lang="de-AT" sz="2400" b="1" dirty="0" err="1"/>
              <a:t>space</a:t>
            </a:r>
            <a:r>
              <a:rPr lang="de-AT" sz="2400" b="1" dirty="0"/>
              <a:t>: </a:t>
            </a:r>
            <a:r>
              <a:rPr lang="de-AT" sz="2400" dirty="0"/>
              <a:t>330 x 240 x 300 mm</a:t>
            </a:r>
            <a:r>
              <a:rPr lang="de-AT" sz="2400" baseline="30000" dirty="0"/>
              <a:t>3</a:t>
            </a:r>
          </a:p>
          <a:p>
            <a:pPr lvl="1"/>
            <a:r>
              <a:rPr lang="de-AT" sz="2400" b="1" dirty="0"/>
              <a:t>Materials: </a:t>
            </a:r>
            <a:r>
              <a:rPr lang="de-AT" sz="2400" u="sng" dirty="0"/>
              <a:t>PLA (</a:t>
            </a:r>
            <a:r>
              <a:rPr lang="de-AT" sz="2400" u="sng" dirty="0" err="1"/>
              <a:t>polylactic</a:t>
            </a:r>
            <a:r>
              <a:rPr lang="de-AT" sz="2400" u="sng" dirty="0"/>
              <a:t> </a:t>
            </a:r>
            <a:r>
              <a:rPr lang="de-AT" sz="2400" u="sng" dirty="0" err="1"/>
              <a:t>acid</a:t>
            </a:r>
            <a:r>
              <a:rPr lang="de-AT" sz="2400" u="sng" dirty="0"/>
              <a:t>),             </a:t>
            </a:r>
          </a:p>
          <a:p>
            <a:pPr marL="857250" lvl="2" indent="0">
              <a:buNone/>
            </a:pPr>
            <a:r>
              <a:rPr lang="de-AT" sz="2400" u="sng" dirty="0"/>
              <a:t>Tough PLA</a:t>
            </a:r>
            <a:r>
              <a:rPr lang="de-AT" sz="2400" dirty="0"/>
              <a:t>, TPU (</a:t>
            </a:r>
            <a:r>
              <a:rPr lang="de-AT" sz="2400" dirty="0" err="1"/>
              <a:t>thermoplastic</a:t>
            </a:r>
            <a:r>
              <a:rPr lang="de-AT" sz="2400" dirty="0"/>
              <a:t> </a:t>
            </a:r>
            <a:r>
              <a:rPr lang="de-AT" sz="2400" dirty="0" err="1"/>
              <a:t>polyurethane</a:t>
            </a:r>
            <a:r>
              <a:rPr lang="de-AT" sz="2400" dirty="0"/>
              <a:t>), PC (Polycarbonate), PP (Polypropylen) </a:t>
            </a:r>
            <a:r>
              <a:rPr lang="de-AT" sz="2400" dirty="0">
                <a:sym typeface="Wingdings" pitchFamily="2" charset="2"/>
              </a:rPr>
              <a:t> in stock</a:t>
            </a:r>
            <a:r>
              <a:rPr lang="de-AT" sz="2400" dirty="0"/>
              <a:t> </a:t>
            </a:r>
          </a:p>
          <a:p>
            <a:pPr marL="857250" lvl="2" indent="0">
              <a:buNone/>
            </a:pPr>
            <a:r>
              <a:rPr lang="de-AT" sz="2400" dirty="0" err="1"/>
              <a:t>Compatible</a:t>
            </a:r>
            <a:r>
              <a:rPr lang="de-AT" sz="2400" dirty="0"/>
              <a:t> </a:t>
            </a:r>
            <a:r>
              <a:rPr lang="de-AT" sz="2400" dirty="0" err="1"/>
              <a:t>with</a:t>
            </a:r>
            <a:r>
              <a:rPr lang="de-AT" sz="2400" dirty="0"/>
              <a:t> </a:t>
            </a:r>
            <a:r>
              <a:rPr lang="de-AT" sz="2400" dirty="0" err="1"/>
              <a:t>over</a:t>
            </a:r>
            <a:r>
              <a:rPr lang="de-AT" sz="2400" dirty="0"/>
              <a:t> 200 </a:t>
            </a:r>
            <a:r>
              <a:rPr lang="de-AT" sz="2400" dirty="0" err="1"/>
              <a:t>materials</a:t>
            </a:r>
            <a:endParaRPr lang="de-AT" sz="2400" dirty="0"/>
          </a:p>
          <a:p>
            <a:pPr marL="857250" lvl="2" indent="0">
              <a:buNone/>
            </a:pPr>
            <a:r>
              <a:rPr lang="de-AT" sz="2400" dirty="0"/>
              <a:t>(</a:t>
            </a:r>
            <a:r>
              <a:rPr lang="de-AT" sz="2400" dirty="0">
                <a:hlinkClick r:id="rId2"/>
              </a:rPr>
              <a:t>https://ultimaker.com/de/materials</a:t>
            </a:r>
            <a:r>
              <a:rPr lang="de-AT" sz="2400" dirty="0"/>
              <a:t>)</a:t>
            </a:r>
          </a:p>
          <a:p>
            <a:pPr lvl="1"/>
            <a:r>
              <a:rPr lang="de-AT" sz="2400" b="1" dirty="0"/>
              <a:t>Operators: </a:t>
            </a:r>
            <a:r>
              <a:rPr lang="de-AT" sz="2400" dirty="0"/>
              <a:t>F. Buchsteiner, R. Stark, A. Bauer, S. Schultschik, K-D. Fischer</a:t>
            </a:r>
          </a:p>
          <a:p>
            <a:endParaRPr lang="de-AT" sz="2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pic>
        <p:nvPicPr>
          <p:cNvPr id="1026" name="Picture 2" descr="UM S5 PRO BDL MC: 3D Druck, Ultimaker S5, Pro Bundle mit Maertz Cabinet bei  reichelt elektronik">
            <a:extLst>
              <a:ext uri="{FF2B5EF4-FFF2-40B4-BE49-F238E27FC236}">
                <a16:creationId xmlns:a16="http://schemas.microsoft.com/office/drawing/2014/main" id="{7877882F-1E4A-E041-AB77-FB8FE7183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08720"/>
            <a:ext cx="1348968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1F8832B-9FD5-D14F-8DBE-D0B66526DD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66733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/>
              <a:t>Sheet </a:t>
            </a:r>
            <a:r>
              <a:rPr lang="de-AT" dirty="0" err="1"/>
              <a:t>metal</a:t>
            </a:r>
            <a:r>
              <a:rPr lang="de-AT" dirty="0"/>
              <a:t> </a:t>
            </a:r>
            <a:r>
              <a:rPr lang="de-AT" dirty="0" err="1"/>
              <a:t>processing</a:t>
            </a:r>
            <a:endParaRPr lang="de-AT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aluminum</a:t>
            </a:r>
            <a:r>
              <a:rPr lang="de-AT" dirty="0"/>
              <a:t>,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endParaRPr lang="de-AT" dirty="0"/>
          </a:p>
          <a:p>
            <a:pPr lvl="2"/>
            <a:r>
              <a:rPr lang="de-AT" dirty="0" err="1"/>
              <a:t>aluminum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3mm </a:t>
            </a:r>
            <a:r>
              <a:rPr lang="de-AT" dirty="0" err="1"/>
              <a:t>thickness</a:t>
            </a:r>
            <a:endParaRPr lang="de-AT" dirty="0"/>
          </a:p>
          <a:p>
            <a:pPr lvl="2"/>
            <a:r>
              <a:rPr lang="de-AT" dirty="0" err="1"/>
              <a:t>steel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2mm </a:t>
            </a:r>
            <a:r>
              <a:rPr lang="de-AT" dirty="0" err="1"/>
              <a:t>thick</a:t>
            </a:r>
            <a:endParaRPr lang="de-AT" dirty="0"/>
          </a:p>
          <a:p>
            <a:pPr lvl="2"/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1.5mm </a:t>
            </a:r>
            <a:r>
              <a:rPr lang="de-AT" dirty="0" err="1"/>
              <a:t>thickness</a:t>
            </a:r>
            <a:endParaRPr lang="de-AT" dirty="0"/>
          </a:p>
          <a:p>
            <a:pPr lvl="2"/>
            <a:r>
              <a:rPr lang="de-AT" dirty="0"/>
              <a:t>brass/</a:t>
            </a:r>
            <a:r>
              <a:rPr lang="de-AT" dirty="0" err="1"/>
              <a:t>copper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2mm </a:t>
            </a:r>
            <a:r>
              <a:rPr lang="de-AT" dirty="0" err="1"/>
              <a:t>thickness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r>
              <a:rPr lang="de-AT" dirty="0" err="1"/>
              <a:t>Machining</a:t>
            </a:r>
            <a:r>
              <a:rPr lang="de-AT" dirty="0"/>
              <a:t> </a:t>
            </a:r>
            <a:r>
              <a:rPr lang="de-AT" dirty="0" err="1"/>
              <a:t>operations</a:t>
            </a:r>
            <a:endParaRPr lang="de-AT" dirty="0"/>
          </a:p>
          <a:p>
            <a:pPr lvl="1"/>
            <a:r>
              <a:rPr lang="de-AT" dirty="0" err="1"/>
              <a:t>drilling</a:t>
            </a:r>
            <a:r>
              <a:rPr lang="de-AT" dirty="0"/>
              <a:t>, </a:t>
            </a:r>
            <a:r>
              <a:rPr lang="de-AT" dirty="0" err="1"/>
              <a:t>thread</a:t>
            </a:r>
            <a:r>
              <a:rPr lang="de-AT" dirty="0"/>
              <a:t> </a:t>
            </a:r>
            <a:r>
              <a:rPr lang="de-AT" dirty="0" err="1"/>
              <a:t>cutting</a:t>
            </a:r>
            <a:r>
              <a:rPr lang="de-AT" dirty="0"/>
              <a:t>, </a:t>
            </a:r>
            <a:r>
              <a:rPr lang="de-AT" dirty="0" err="1"/>
              <a:t>cutting</a:t>
            </a:r>
            <a:r>
              <a:rPr lang="de-AT" dirty="0"/>
              <a:t>, ...</a:t>
            </a:r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r>
              <a:rPr lang="de-AT" dirty="0"/>
              <a:t>Welding: MIG/MAG, TIG, gas </a:t>
            </a:r>
            <a:r>
              <a:rPr lang="de-AT" dirty="0" err="1"/>
              <a:t>fusion</a:t>
            </a:r>
            <a:r>
              <a:rPr lang="de-AT" dirty="0"/>
              <a:t> </a:t>
            </a:r>
            <a:r>
              <a:rPr lang="de-AT" dirty="0" err="1"/>
              <a:t>welding</a:t>
            </a:r>
            <a:r>
              <a:rPr lang="de-AT" dirty="0"/>
              <a:t> and </a:t>
            </a:r>
            <a:r>
              <a:rPr lang="de-AT" dirty="0" err="1"/>
              <a:t>brazing</a:t>
            </a:r>
            <a:endParaRPr lang="de-AT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aluminum</a:t>
            </a:r>
            <a:r>
              <a:rPr lang="de-AT" dirty="0"/>
              <a:t>,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pic>
        <p:nvPicPr>
          <p:cNvPr id="5122" name="Picture 2" descr="Schröder ASK 1000/1,5 - Schröder Universal-Segment-Abkantmaschine ASK  mehrstufig 1000 / 1,5 mm mit Exzenter-Schnellklemmung - Die universellste  Handabkantbank. Durch segmentierte Werkzeuge werden auch unmöglich  erscheinende Biegeaufgaben lösbar. NEU ...">
            <a:extLst>
              <a:ext uri="{FF2B5EF4-FFF2-40B4-BE49-F238E27FC236}">
                <a16:creationId xmlns:a16="http://schemas.microsoft.com/office/drawing/2014/main" id="{806E5672-4E4F-4E31-80CB-F4E0ED885E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4" r="22215"/>
          <a:stretch/>
        </p:blipFill>
        <p:spPr bwMode="auto">
          <a:xfrm>
            <a:off x="6660232" y="2489786"/>
            <a:ext cx="1800201" cy="19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MagicWave 230i">
            <a:extLst>
              <a:ext uri="{FF2B5EF4-FFF2-40B4-BE49-F238E27FC236}">
                <a16:creationId xmlns:a16="http://schemas.microsoft.com/office/drawing/2014/main" id="{7600AA7A-930B-44EB-BA5D-E668E33A8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526" y="5178684"/>
            <a:ext cx="2741137" cy="154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94D25BE-C0A1-6346-B03A-02B4610F82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62150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94D25BE-C0A1-6346-B03A-02B4610F82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21EB7A9-2A77-3148-B78F-BFC58B0B2C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9" t="16799" r="6202" b="25449"/>
          <a:stretch/>
        </p:blipFill>
        <p:spPr>
          <a:xfrm>
            <a:off x="342696" y="1832066"/>
            <a:ext cx="2573119" cy="239867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33AF3470-BBB7-B046-B4D5-40A6CF6B63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0" t="9051" r="17402" b="12199"/>
          <a:stretch/>
        </p:blipFill>
        <p:spPr>
          <a:xfrm>
            <a:off x="3197476" y="1836519"/>
            <a:ext cx="2474501" cy="417124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2F67D03E-74E5-CB4D-9FEF-7ACCA04329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4850" r="12988" b="3796"/>
          <a:stretch/>
        </p:blipFill>
        <p:spPr>
          <a:xfrm>
            <a:off x="5873655" y="1832066"/>
            <a:ext cx="2896413" cy="2520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33CD24B-51DC-B060-9B24-DE2B1F0F8643}"/>
              </a:ext>
            </a:extLst>
          </p:cNvPr>
          <p:cNvSpPr txBox="1"/>
          <p:nvPr/>
        </p:nvSpPr>
        <p:spPr>
          <a:xfrm>
            <a:off x="758970" y="148478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1A0"/>
                </a:solidFill>
              </a:rPr>
              <a:t>3D printed parts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61B43B0-4F38-0FA8-3DA2-794F9CF6D2AD}"/>
              </a:ext>
            </a:extLst>
          </p:cNvPr>
          <p:cNvSpPr txBox="1"/>
          <p:nvPr/>
        </p:nvSpPr>
        <p:spPr>
          <a:xfrm>
            <a:off x="6125205" y="1483408"/>
            <a:ext cx="2448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1A0"/>
                </a:solidFill>
              </a:rPr>
              <a:t>5-axis CNC milling part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0F29C9-A6A1-99D3-9445-06406971FA46}"/>
              </a:ext>
            </a:extLst>
          </p:cNvPr>
          <p:cNvSpPr txBox="1"/>
          <p:nvPr/>
        </p:nvSpPr>
        <p:spPr>
          <a:xfrm>
            <a:off x="3583936" y="1486062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1A0"/>
                </a:solidFill>
              </a:rPr>
              <a:t>Lathed part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61DC024-A92C-E9D2-6EB4-93C3D162EF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99" r="8947"/>
          <a:stretch/>
        </p:blipFill>
        <p:spPr>
          <a:xfrm>
            <a:off x="342698" y="4325834"/>
            <a:ext cx="2573118" cy="16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21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6B154-1002-2A44-936C-8123F9610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and Future Projects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8C9076-23CD-E544-B550-6CE53FD39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COSINUS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 (2023)</a:t>
            </a:r>
          </a:p>
          <a:p>
            <a:r>
              <a:rPr lang="de-DE" dirty="0"/>
              <a:t>Belle PXD upgrade (2023)</a:t>
            </a:r>
          </a:p>
          <a:p>
            <a:pPr lvl="1"/>
            <a:r>
              <a:rPr lang="en-US" dirty="0"/>
              <a:t>There is a detailed plan but no start date yet</a:t>
            </a:r>
          </a:p>
          <a:p>
            <a:r>
              <a:rPr lang="de-DE" dirty="0"/>
              <a:t>Belle 2026+ upgrade</a:t>
            </a:r>
          </a:p>
          <a:p>
            <a:pPr lvl="1"/>
            <a:r>
              <a:rPr lang="de-DE" dirty="0"/>
              <a:t>No </a:t>
            </a:r>
            <a:r>
              <a:rPr lang="de-DE" dirty="0" err="1"/>
              <a:t>concrete</a:t>
            </a:r>
            <a:r>
              <a:rPr lang="de-DE" dirty="0"/>
              <a:t> </a:t>
            </a:r>
            <a:r>
              <a:rPr lang="de-DE" dirty="0" err="1"/>
              <a:t>participation</a:t>
            </a:r>
            <a:r>
              <a:rPr lang="de-DE" dirty="0"/>
              <a:t> </a:t>
            </a:r>
            <a:r>
              <a:rPr lang="de-DE" dirty="0" err="1"/>
              <a:t>planned</a:t>
            </a:r>
            <a:r>
              <a:rPr lang="de-DE" dirty="0"/>
              <a:t> </a:t>
            </a:r>
            <a:r>
              <a:rPr lang="de-DE" dirty="0" err="1"/>
              <a:t>yet</a:t>
            </a:r>
            <a:r>
              <a:rPr lang="de-DE" dirty="0"/>
              <a:t>, </a:t>
            </a:r>
            <a:r>
              <a:rPr lang="de-DE" dirty="0" err="1"/>
              <a:t>surveying</a:t>
            </a:r>
            <a:r>
              <a:rPr lang="de-DE" dirty="0"/>
              <a:t> possible </a:t>
            </a:r>
            <a:r>
              <a:rPr lang="de-DE" dirty="0" err="1"/>
              <a:t>involvement</a:t>
            </a:r>
            <a:r>
              <a:rPr lang="de-DE" dirty="0"/>
              <a:t> </a:t>
            </a:r>
            <a:r>
              <a:rPr lang="de-DE" dirty="0">
                <a:sym typeface="Wingdings" pitchFamily="2" charset="2"/>
              </a:rPr>
              <a:t></a:t>
            </a:r>
            <a:r>
              <a:rPr lang="de-DE" dirty="0"/>
              <a:t> no </a:t>
            </a:r>
            <a:r>
              <a:rPr lang="de-DE" dirty="0" err="1"/>
              <a:t>commitments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consultation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Technik-Beirat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07875A-92CF-054F-A5CF-45862B4614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D9D733-951F-4045-93BC-7236D3A0F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736C816-985D-EF46-93CC-BF17616A5D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76834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14">
            <a:extLst>
              <a:ext uri="{FF2B5EF4-FFF2-40B4-BE49-F238E27FC236}">
                <a16:creationId xmlns:a16="http://schemas.microsoft.com/office/drawing/2014/main" id="{9DC825FF-6BED-F642-86F7-19DFD5A8C9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86"/>
          <a:stretch/>
        </p:blipFill>
        <p:spPr bwMode="auto">
          <a:xfrm>
            <a:off x="4587694" y="1268760"/>
            <a:ext cx="4124782" cy="522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5AAE43E-0671-C147-8680-48D1AE53F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HEPHY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C89C2F-7A19-8E46-8CBE-559C8B66B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628777"/>
            <a:ext cx="3959671" cy="47529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2 columns: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Projects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Service groups</a:t>
            </a:r>
          </a:p>
          <a:p>
            <a:pPr>
              <a:lnSpc>
                <a:spcPct val="120000"/>
              </a:lnSpc>
            </a:pPr>
            <a:r>
              <a:rPr lang="en-US" dirty="0"/>
              <a:t>Projects are scientific, service groups are supporting</a:t>
            </a:r>
          </a:p>
          <a:p>
            <a:pPr>
              <a:lnSpc>
                <a:spcPct val="120000"/>
              </a:lnSpc>
            </a:pPr>
            <a:r>
              <a:rPr lang="en-US" dirty="0"/>
              <a:t>In the past, assignment of technicians was strict and inflexible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6F8E99-AF8F-E54E-94F8-FFDBE1D965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9D331F-35AC-964F-857F-4DA02DCFF9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9D1D9E0-76B7-7644-895D-FA74EC88DD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66825A-A024-4CBE-BCF9-B7ADE527AA7A}"/>
              </a:ext>
            </a:extLst>
          </p:cNvPr>
          <p:cNvSpPr/>
          <p:nvPr/>
        </p:nvSpPr>
        <p:spPr>
          <a:xfrm>
            <a:off x="5269078" y="2708920"/>
            <a:ext cx="150485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b="1" dirty="0">
                <a:solidFill>
                  <a:schemeClr val="tx1"/>
                </a:solidFill>
              </a:rPr>
              <a:t>Projects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4C1A0F-F1CB-4CA8-A1E0-D79373A08243}"/>
              </a:ext>
            </a:extLst>
          </p:cNvPr>
          <p:cNvSpPr/>
          <p:nvPr/>
        </p:nvSpPr>
        <p:spPr>
          <a:xfrm>
            <a:off x="6956648" y="2924944"/>
            <a:ext cx="191553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b="1" dirty="0">
                <a:solidFill>
                  <a:schemeClr val="tx1"/>
                </a:solidFill>
              </a:rPr>
              <a:t>Service Groups</a:t>
            </a:r>
          </a:p>
        </p:txBody>
      </p:sp>
    </p:spTree>
    <p:extLst>
      <p:ext uri="{BB962C8B-B14F-4D97-AF65-F5344CB8AC3E}">
        <p14:creationId xmlns:p14="http://schemas.microsoft.com/office/powerpoint/2010/main" val="3151068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49F6A-CBA2-B444-BEFC-768B5736F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Are The Resources </a:t>
            </a:r>
            <a:r>
              <a:rPr lang="de-DE" dirty="0" err="1"/>
              <a:t>Allocated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7251EC-E32B-6B43-8B1B-96BEBA4DD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electronics</a:t>
            </a:r>
            <a:r>
              <a:rPr lang="de-DE" dirty="0"/>
              <a:t>/</a:t>
            </a:r>
            <a:r>
              <a:rPr lang="de-AT" dirty="0" err="1"/>
              <a:t>machine</a:t>
            </a:r>
            <a:r>
              <a:rPr lang="de-AT" dirty="0"/>
              <a:t> </a:t>
            </a:r>
            <a:r>
              <a:rPr lang="de-AT" dirty="0" err="1"/>
              <a:t>shop</a:t>
            </a:r>
            <a:r>
              <a:rPr lang="de-AT" dirty="0"/>
              <a:t> and design </a:t>
            </a:r>
            <a:r>
              <a:rPr lang="de-AT" dirty="0" err="1"/>
              <a:t>engineering</a:t>
            </a:r>
            <a:r>
              <a:rPr lang="de-AT" dirty="0"/>
              <a:t>:</a:t>
            </a:r>
            <a:endParaRPr lang="de-DE" dirty="0"/>
          </a:p>
          <a:p>
            <a:pPr lvl="1"/>
            <a:r>
              <a:rPr lang="de-DE" dirty="0"/>
              <a:t>Meeting (Technik-Beirat) </a:t>
            </a:r>
            <a:r>
              <a:rPr lang="de-DE" dirty="0" err="1"/>
              <a:t>every</a:t>
            </a:r>
            <a:r>
              <a:rPr lang="de-DE" dirty="0"/>
              <a:t> 3 </a:t>
            </a:r>
            <a:r>
              <a:rPr lang="de-DE" dirty="0" err="1"/>
              <a:t>months</a:t>
            </a:r>
            <a:endParaRPr lang="de-DE" dirty="0"/>
          </a:p>
          <a:p>
            <a:pPr lvl="1"/>
            <a:r>
              <a:rPr lang="de-DE" dirty="0"/>
              <a:t>Project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leaders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and </a:t>
            </a:r>
            <a:r>
              <a:rPr lang="de-DE" dirty="0" err="1"/>
              <a:t>ask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support </a:t>
            </a:r>
          </a:p>
          <a:p>
            <a:pPr lvl="1"/>
            <a:r>
              <a:rPr lang="de-DE" dirty="0"/>
              <a:t>Distribution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manpower</a:t>
            </a:r>
            <a:r>
              <a:rPr lang="de-DE" dirty="0"/>
              <a:t> and </a:t>
            </a:r>
            <a:r>
              <a:rPr lang="de-DE" dirty="0" err="1"/>
              <a:t>service</a:t>
            </a:r>
            <a:endParaRPr lang="de-DE" dirty="0"/>
          </a:p>
          <a:p>
            <a:r>
              <a:rPr lang="de-DE" dirty="0" err="1"/>
              <a:t>Weekly</a:t>
            </a:r>
            <a:r>
              <a:rPr lang="de-DE" dirty="0"/>
              <a:t> jour fixe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Monday</a:t>
            </a:r>
            <a:r>
              <a:rPr lang="de-DE" dirty="0"/>
              <a:t> </a:t>
            </a:r>
            <a:r>
              <a:rPr lang="de-DE" dirty="0" err="1"/>
              <a:t>morning</a:t>
            </a:r>
            <a:r>
              <a:rPr lang="de-DE" dirty="0"/>
              <a:t> </a:t>
            </a:r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AT" dirty="0"/>
              <a:t>IT:</a:t>
            </a:r>
            <a:endParaRPr lang="de-DE" dirty="0"/>
          </a:p>
          <a:p>
            <a:pPr lvl="1"/>
            <a:r>
              <a:rPr lang="de-DE" dirty="0"/>
              <a:t>Ticket </a:t>
            </a:r>
            <a:r>
              <a:rPr lang="de-DE" dirty="0" err="1"/>
              <a:t>system</a:t>
            </a:r>
            <a:r>
              <a:rPr lang="de-DE" dirty="0"/>
              <a:t> (</a:t>
            </a:r>
            <a:r>
              <a:rPr lang="de-DE" dirty="0">
                <a:hlinkClick r:id="rId2"/>
              </a:rPr>
              <a:t>hephy-it@oeaw.ac.at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IT User Meetings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EBA6346-1A97-0A4D-A256-8B68DC71D9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797A2A-D369-114D-BC80-A80DBD94A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15B1CA1-5F07-7646-BEC4-5865A8ADF0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8613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09EA06-0D08-8DC6-CD3A-1B6566D5F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B87DB3-7A22-E43A-4C24-EDAB8CC4D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556792"/>
            <a:ext cx="8229600" cy="4824961"/>
          </a:xfrm>
        </p:spPr>
        <p:txBody>
          <a:bodyPr/>
          <a:lstStyle/>
          <a:p>
            <a:r>
              <a:rPr lang="en-US" dirty="0"/>
              <a:t>We are allowed (by </a:t>
            </a:r>
            <a:r>
              <a:rPr lang="en-US" dirty="0" err="1"/>
              <a:t>Arbeitsinspektorat</a:t>
            </a:r>
            <a:r>
              <a:rPr lang="en-US" dirty="0"/>
              <a:t>)</a:t>
            </a:r>
          </a:p>
          <a:p>
            <a:pPr marL="400050" lvl="1" indent="0">
              <a:buNone/>
            </a:pPr>
            <a:r>
              <a:rPr lang="en-US" sz="3000" dirty="0">
                <a:ea typeface="+mn-ea"/>
                <a:cs typeface="+mn-cs"/>
              </a:rPr>
              <a:t>to work in the room of the CNC milling machine for more than 2 hours/day</a:t>
            </a:r>
          </a:p>
          <a:p>
            <a:r>
              <a:rPr lang="en-US" dirty="0"/>
              <a:t>Relocation currently planned for spring/summer 2024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1D5A01-8C8D-3DC3-C74E-54DEAAE97A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4BAB67-93AF-0CFF-1C33-815FC8490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513E7EB-A5F1-9653-3123-B09547441F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  <p:pic>
        <p:nvPicPr>
          <p:cNvPr id="9" name="Grafik 8" descr="Ein Bild, das Gebäude, draußen, Himmel, Verwaltungsgebäude enthält.&#10;&#10;Automatisch generierte Beschreibung">
            <a:extLst>
              <a:ext uri="{FF2B5EF4-FFF2-40B4-BE49-F238E27FC236}">
                <a16:creationId xmlns:a16="http://schemas.microsoft.com/office/drawing/2014/main" id="{A3F452DA-161A-EC9E-A803-87B61C3AA2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518" y="4329702"/>
            <a:ext cx="3055029" cy="2160000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3D-Modell 9" descr="Überwältigt Emoji">
                <a:extLst>
                  <a:ext uri="{FF2B5EF4-FFF2-40B4-BE49-F238E27FC236}">
                    <a16:creationId xmlns:a16="http://schemas.microsoft.com/office/drawing/2014/main" id="{9F295727-6602-2172-FB5A-C2A01FCC21B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78953845"/>
                  </p:ext>
                </p:extLst>
              </p:nvPr>
            </p:nvGraphicFramePr>
            <p:xfrm>
              <a:off x="7662634" y="1925692"/>
              <a:ext cx="1111331" cy="1111331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1111331" cy="1111331"/>
                    </a:xfrm>
                    <a:prstGeom prst="rect">
                      <a:avLst/>
                    </a:prstGeom>
                  </am3d:spPr>
                  <am3d:camera>
                    <am3d:pos x="0" y="0" z="8052648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3610" d="1000000"/>
                    <am3d:preTrans dx="1" dy="-17693233" dz="-355396"/>
                    <am3d:scale>
                      <am3d:sx n="1000000" d="1000000"/>
                      <am3d:sy n="1000000" d="1000000"/>
                      <am3d:sz n="1000000" d="1000000"/>
                    </am3d:scale>
                    <am3d:rot ax="495140" ay="-620599" az="-89495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89021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3D-Modell 9" descr="Überwältigt Emoji">
                <a:extLst>
                  <a:ext uri="{FF2B5EF4-FFF2-40B4-BE49-F238E27FC236}">
                    <a16:creationId xmlns:a16="http://schemas.microsoft.com/office/drawing/2014/main" id="{9F295727-6602-2172-FB5A-C2A01FCC21B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2634" y="1925692"/>
                <a:ext cx="1111331" cy="1111331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Grafik 11" descr="Ein Bild, das Text, Himmel, Gebäude, draußen enthält.&#10;&#10;Automatisch generierte Beschreibung">
            <a:extLst>
              <a:ext uri="{FF2B5EF4-FFF2-40B4-BE49-F238E27FC236}">
                <a16:creationId xmlns:a16="http://schemas.microsoft.com/office/drawing/2014/main" id="{ECA42F81-1F73-938E-8C36-476D5FFF5A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3" y="4329702"/>
            <a:ext cx="1977299" cy="2160000"/>
          </a:xfrm>
          <a:prstGeom prst="rect">
            <a:avLst/>
          </a:prstGeom>
        </p:spPr>
      </p:pic>
      <p:pic>
        <p:nvPicPr>
          <p:cNvPr id="1028" name="Picture 4" descr="Umzug: Tipps und Tricks für die Übersiedlung - immowelt.at">
            <a:extLst>
              <a:ext uri="{FF2B5EF4-FFF2-40B4-BE49-F238E27FC236}">
                <a16:creationId xmlns:a16="http://schemas.microsoft.com/office/drawing/2014/main" id="{500BF8C6-30D3-C914-23AB-ED9D30B20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596" y="4719998"/>
            <a:ext cx="2437078" cy="116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808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Tasks / Group Members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556792"/>
            <a:ext cx="8229600" cy="4824536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de-AT" sz="2600" dirty="0"/>
              <a:t>The </a:t>
            </a:r>
            <a:r>
              <a:rPr lang="de-AT" sz="2600" dirty="0" err="1"/>
              <a:t>machine</a:t>
            </a:r>
            <a:r>
              <a:rPr lang="de-AT" sz="2600" dirty="0"/>
              <a:t> </a:t>
            </a:r>
            <a:r>
              <a:rPr lang="de-AT" sz="2600" dirty="0" err="1"/>
              <a:t>shop</a:t>
            </a:r>
            <a:r>
              <a:rPr lang="de-AT" sz="2600" dirty="0"/>
              <a:t> and design </a:t>
            </a:r>
            <a:r>
              <a:rPr lang="de-AT" sz="2600" dirty="0" err="1"/>
              <a:t>engineering</a:t>
            </a:r>
            <a:r>
              <a:rPr lang="de-AT" sz="2600" dirty="0"/>
              <a:t> </a:t>
            </a:r>
            <a:r>
              <a:rPr lang="de-AT" sz="2600" dirty="0" err="1"/>
              <a:t>helps</a:t>
            </a:r>
            <a:r>
              <a:rPr lang="de-AT" sz="2600" dirty="0"/>
              <a:t> </a:t>
            </a:r>
            <a:r>
              <a:rPr lang="de-AT" sz="2600" dirty="0" err="1"/>
              <a:t>with</a:t>
            </a:r>
            <a:r>
              <a:rPr lang="de-AT" sz="2600" dirty="0"/>
              <a:t> </a:t>
            </a:r>
            <a:r>
              <a:rPr lang="de-AT" sz="2600" dirty="0" err="1"/>
              <a:t>the</a:t>
            </a:r>
            <a:r>
              <a:rPr lang="de-AT" sz="2600" dirty="0"/>
              <a:t> </a:t>
            </a:r>
            <a:r>
              <a:rPr lang="de-AT" sz="2600" dirty="0" err="1"/>
              <a:t>development</a:t>
            </a:r>
            <a:r>
              <a:rPr lang="de-AT" sz="2600" dirty="0"/>
              <a:t>, </a:t>
            </a:r>
            <a:r>
              <a:rPr lang="de-AT" sz="2600" dirty="0" err="1"/>
              <a:t>construction</a:t>
            </a:r>
            <a:r>
              <a:rPr lang="de-AT" sz="2600" dirty="0"/>
              <a:t> and </a:t>
            </a:r>
            <a:r>
              <a:rPr lang="de-AT" sz="2600" dirty="0" err="1"/>
              <a:t>manufacture</a:t>
            </a:r>
            <a:r>
              <a:rPr lang="de-AT" sz="2600" dirty="0"/>
              <a:t> </a:t>
            </a:r>
            <a:r>
              <a:rPr lang="de-AT" sz="2600" dirty="0" err="1"/>
              <a:t>of</a:t>
            </a:r>
            <a:r>
              <a:rPr lang="de-AT" sz="2600" dirty="0"/>
              <a:t> </a:t>
            </a:r>
            <a:r>
              <a:rPr lang="de-AT" sz="2600" dirty="0" err="1"/>
              <a:t>mechanical</a:t>
            </a:r>
            <a:r>
              <a:rPr lang="de-AT" sz="2600" dirty="0"/>
              <a:t> </a:t>
            </a:r>
            <a:r>
              <a:rPr lang="de-AT" sz="2600" dirty="0" err="1"/>
              <a:t>components</a:t>
            </a:r>
            <a:r>
              <a:rPr lang="de-AT" sz="2600" dirty="0"/>
              <a:t>/</a:t>
            </a:r>
            <a:r>
              <a:rPr lang="de-AT" sz="2600" dirty="0" err="1"/>
              <a:t>assemblies</a:t>
            </a:r>
            <a:r>
              <a:rPr lang="de-AT" sz="2600" dirty="0"/>
              <a:t>, </a:t>
            </a:r>
            <a:r>
              <a:rPr lang="de-AT" sz="2600" dirty="0" err="1"/>
              <a:t>prototypes</a:t>
            </a:r>
            <a:r>
              <a:rPr lang="de-AT" sz="2600" dirty="0"/>
              <a:t> and </a:t>
            </a:r>
            <a:r>
              <a:rPr lang="de-AT" sz="2600" dirty="0" err="1"/>
              <a:t>small</a:t>
            </a:r>
            <a:r>
              <a:rPr lang="de-AT" sz="2600" dirty="0"/>
              <a:t> </a:t>
            </a:r>
            <a:r>
              <a:rPr lang="de-AT" sz="2600" dirty="0" err="1"/>
              <a:t>series</a:t>
            </a:r>
            <a:r>
              <a:rPr lang="de-AT" sz="2600" dirty="0"/>
              <a:t> </a:t>
            </a:r>
            <a:r>
              <a:rPr lang="de-AT" sz="2600" dirty="0" err="1"/>
              <a:t>of</a:t>
            </a:r>
            <a:r>
              <a:rPr lang="de-AT" sz="2600" dirty="0"/>
              <a:t> </a:t>
            </a:r>
            <a:r>
              <a:rPr lang="de-AT" sz="2600" dirty="0" err="1"/>
              <a:t>experiments</a:t>
            </a:r>
            <a:r>
              <a:rPr lang="de-AT" sz="2600" dirty="0"/>
              <a:t>, </a:t>
            </a:r>
            <a:r>
              <a:rPr lang="de-AT" sz="2600" dirty="0" err="1"/>
              <a:t>test</a:t>
            </a:r>
            <a:r>
              <a:rPr lang="de-AT" sz="2600" dirty="0"/>
              <a:t> stands, </a:t>
            </a:r>
            <a:r>
              <a:rPr lang="de-AT" sz="2600" dirty="0" err="1"/>
              <a:t>tools</a:t>
            </a:r>
            <a:r>
              <a:rPr lang="de-AT" sz="2600" dirty="0"/>
              <a:t> </a:t>
            </a:r>
            <a:r>
              <a:rPr lang="de-AT" sz="2600" dirty="0" err="1"/>
              <a:t>for</a:t>
            </a:r>
            <a:r>
              <a:rPr lang="de-AT" sz="2600" dirty="0"/>
              <a:t> </a:t>
            </a:r>
            <a:r>
              <a:rPr lang="de-AT" sz="2600" dirty="0" err="1"/>
              <a:t>detector</a:t>
            </a:r>
            <a:r>
              <a:rPr lang="de-AT" sz="2600" dirty="0"/>
              <a:t> </a:t>
            </a:r>
            <a:r>
              <a:rPr lang="de-AT" sz="2600" dirty="0" err="1"/>
              <a:t>construction</a:t>
            </a:r>
            <a:r>
              <a:rPr lang="de-AT" sz="2600" dirty="0"/>
              <a:t> and </a:t>
            </a:r>
            <a:r>
              <a:rPr lang="de-AT" sz="2600" dirty="0" err="1"/>
              <a:t>special</a:t>
            </a:r>
            <a:r>
              <a:rPr lang="de-AT" sz="2600" dirty="0"/>
              <a:t> </a:t>
            </a:r>
            <a:r>
              <a:rPr lang="de-AT" sz="2600" dirty="0" err="1"/>
              <a:t>equipment</a:t>
            </a:r>
            <a:r>
              <a:rPr lang="de-AT" sz="2600" dirty="0"/>
              <a:t>.</a:t>
            </a:r>
          </a:p>
          <a:p>
            <a:pPr marL="57150" indent="0">
              <a:buNone/>
            </a:pPr>
            <a:endParaRPr lang="de-AT" sz="2600" dirty="0"/>
          </a:p>
          <a:p>
            <a:pPr marL="57150" indent="0">
              <a:buNone/>
            </a:pPr>
            <a:r>
              <a:rPr lang="de-AT" sz="2600" dirty="0"/>
              <a:t>Group Members:</a:t>
            </a:r>
          </a:p>
          <a:p>
            <a:pPr marL="514350" indent="-457200"/>
            <a:r>
              <a:rPr lang="de-AT" sz="2600" dirty="0"/>
              <a:t>Florian Buchsteiner (Group Leader)</a:t>
            </a:r>
            <a:endParaRPr lang="de-AT" sz="2800" dirty="0"/>
          </a:p>
          <a:p>
            <a:pPr marL="514350" indent="-457200"/>
            <a:r>
              <a:rPr lang="de-AT" sz="2600" dirty="0"/>
              <a:t>Roland Stark</a:t>
            </a:r>
          </a:p>
          <a:p>
            <a:pPr marL="1371600" lvl="3" indent="0">
              <a:buNone/>
            </a:pPr>
            <a:endParaRPr lang="de-AT" dirty="0"/>
          </a:p>
          <a:p>
            <a:pPr lvl="2">
              <a:buFont typeface="Arial" panose="020B0604020202020204" pitchFamily="34" charset="0"/>
              <a:buChar char="•"/>
            </a:pPr>
            <a:endParaRPr lang="de-AT" dirty="0"/>
          </a:p>
          <a:p>
            <a:pPr lvl="2">
              <a:buFont typeface="Arial" panose="020B0604020202020204" pitchFamily="34" charset="0"/>
              <a:buChar char="•"/>
            </a:pPr>
            <a:endParaRPr lang="de-AT" dirty="0"/>
          </a:p>
          <a:p>
            <a:pPr marL="457200" lvl="1" indent="0">
              <a:buNone/>
            </a:pPr>
            <a:endParaRPr lang="de-AT" dirty="0"/>
          </a:p>
          <a:p>
            <a:pPr lvl="1">
              <a:buFont typeface="Arial" panose="020B0604020202020204" pitchFamily="34" charset="0"/>
              <a:buChar char="•"/>
            </a:pP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CF7A513-46CF-594F-8050-6C107BDBF4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58152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734943B2-5B17-4517-A62D-D28B0ACC5D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6"/>
          <a:stretch/>
        </p:blipFill>
        <p:spPr>
          <a:xfrm>
            <a:off x="6473622" y="4612023"/>
            <a:ext cx="2217228" cy="1823704"/>
          </a:xfrm>
          <a:prstGeom prst="rect">
            <a:avLst/>
          </a:prstGeom>
        </p:spPr>
      </p:pic>
      <p:pic>
        <p:nvPicPr>
          <p:cNvPr id="10" name="Grafik 9" descr="Ein Bild, das Elektronik enthält.&#10;&#10;Automatisch generierte Beschreibung">
            <a:extLst>
              <a:ext uri="{FF2B5EF4-FFF2-40B4-BE49-F238E27FC236}">
                <a16:creationId xmlns:a16="http://schemas.microsoft.com/office/drawing/2014/main" id="{8495ECA9-CFCA-4527-9ECD-8A04379786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7587" r="11528" b="9000"/>
          <a:stretch/>
        </p:blipFill>
        <p:spPr>
          <a:xfrm>
            <a:off x="5942105" y="1275821"/>
            <a:ext cx="2793916" cy="165081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33CBE67-FEED-4778-B53C-B0EF820B7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927463"/>
            <a:ext cx="2713062" cy="14694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Design Engineering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150" y="1844675"/>
            <a:ext cx="6135076" cy="4752975"/>
          </a:xfrm>
        </p:spPr>
        <p:txBody>
          <a:bodyPr>
            <a:normAutofit/>
          </a:bodyPr>
          <a:lstStyle/>
          <a:p>
            <a:r>
              <a:rPr lang="de-AT" sz="2400" dirty="0"/>
              <a:t>3D CAD (computer-</a:t>
            </a:r>
            <a:r>
              <a:rPr lang="de-AT" sz="2400" dirty="0" err="1"/>
              <a:t>aided</a:t>
            </a:r>
            <a:r>
              <a:rPr lang="de-AT" sz="2400" dirty="0"/>
              <a:t> design)</a:t>
            </a:r>
          </a:p>
          <a:p>
            <a:pPr lvl="1"/>
            <a:r>
              <a:rPr lang="de-AT" sz="2000" b="1" dirty="0" err="1"/>
              <a:t>Program</a:t>
            </a:r>
            <a:r>
              <a:rPr lang="de-AT" sz="2000" b="1" dirty="0"/>
              <a:t>: </a:t>
            </a:r>
            <a:r>
              <a:rPr lang="de-AT" sz="2000" dirty="0"/>
              <a:t>Inventor 2023 (</a:t>
            </a:r>
            <a:r>
              <a:rPr lang="de-AT" sz="2000" dirty="0" err="1"/>
              <a:t>current</a:t>
            </a:r>
            <a:r>
              <a:rPr lang="de-AT" sz="2000" dirty="0"/>
              <a:t>)</a:t>
            </a:r>
          </a:p>
          <a:p>
            <a:pPr lvl="1"/>
            <a:r>
              <a:rPr lang="de-AT" sz="2000" b="1" dirty="0"/>
              <a:t>Operators: </a:t>
            </a:r>
            <a:r>
              <a:rPr lang="de-AT" sz="2000" dirty="0"/>
              <a:t>F. Buchsteiner (A. Bauer,           S. Schultschik)</a:t>
            </a:r>
          </a:p>
          <a:p>
            <a:r>
              <a:rPr lang="de-AT" sz="2400" dirty="0"/>
              <a:t>2D CAD (computer-</a:t>
            </a:r>
            <a:r>
              <a:rPr lang="de-AT" sz="2400" dirty="0" err="1"/>
              <a:t>aided</a:t>
            </a:r>
            <a:r>
              <a:rPr lang="de-AT" sz="2400" dirty="0"/>
              <a:t> design)</a:t>
            </a:r>
          </a:p>
          <a:p>
            <a:pPr lvl="1"/>
            <a:r>
              <a:rPr lang="de-AT" sz="2000" b="1" dirty="0" err="1"/>
              <a:t>Program</a:t>
            </a:r>
            <a:r>
              <a:rPr lang="de-AT" sz="2000" b="1" dirty="0"/>
              <a:t>: </a:t>
            </a:r>
            <a:r>
              <a:rPr lang="de-AT" sz="2000" dirty="0"/>
              <a:t>AutoCAD 2023 (</a:t>
            </a:r>
            <a:r>
              <a:rPr lang="de-AT" sz="2000" dirty="0" err="1"/>
              <a:t>current</a:t>
            </a:r>
            <a:r>
              <a:rPr lang="de-AT" sz="2000" dirty="0"/>
              <a:t>)</a:t>
            </a:r>
          </a:p>
          <a:p>
            <a:pPr lvl="1"/>
            <a:r>
              <a:rPr lang="de-AT" sz="2000" b="1" dirty="0"/>
              <a:t>Operator: </a:t>
            </a:r>
            <a:r>
              <a:rPr lang="de-AT" sz="2000" dirty="0"/>
              <a:t>F. Buchsteiner</a:t>
            </a:r>
          </a:p>
          <a:p>
            <a:r>
              <a:rPr lang="de-AT" sz="2400" dirty="0"/>
              <a:t>CAM (computer-</a:t>
            </a:r>
            <a:r>
              <a:rPr lang="de-AT" sz="2400" dirty="0" err="1"/>
              <a:t>aided</a:t>
            </a:r>
            <a:r>
              <a:rPr lang="de-AT" sz="2400" dirty="0"/>
              <a:t> </a:t>
            </a:r>
            <a:r>
              <a:rPr lang="de-AT" sz="2400" dirty="0" err="1"/>
              <a:t>manufacturing</a:t>
            </a:r>
            <a:r>
              <a:rPr lang="de-AT" sz="2400" dirty="0"/>
              <a:t>)</a:t>
            </a:r>
          </a:p>
          <a:p>
            <a:pPr lvl="1"/>
            <a:r>
              <a:rPr lang="de-AT" sz="2000" b="1" dirty="0" err="1"/>
              <a:t>Program</a:t>
            </a:r>
            <a:r>
              <a:rPr lang="de-AT" sz="2000" b="1" dirty="0"/>
              <a:t>: </a:t>
            </a:r>
            <a:r>
              <a:rPr lang="de-AT" sz="2000" dirty="0" err="1"/>
              <a:t>HyperMill</a:t>
            </a:r>
            <a:r>
              <a:rPr lang="de-AT" sz="2000" dirty="0"/>
              <a:t> in Inventor</a:t>
            </a:r>
          </a:p>
          <a:p>
            <a:pPr lvl="1"/>
            <a:r>
              <a:rPr lang="de-AT" sz="2000" b="1" dirty="0"/>
              <a:t>Operator: </a:t>
            </a:r>
            <a:r>
              <a:rPr lang="de-AT" sz="2000" dirty="0"/>
              <a:t>F. Buchsteiner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B026A43-BB94-2F48-A4D0-BDADF5E768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5337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916832"/>
            <a:ext cx="8229600" cy="4464920"/>
          </a:xfrm>
        </p:spPr>
        <p:txBody>
          <a:bodyPr>
            <a:normAutofit lnSpcReduction="10000"/>
          </a:bodyPr>
          <a:lstStyle/>
          <a:p>
            <a:r>
              <a:rPr lang="de-AT" dirty="0"/>
              <a:t>5-axis CNC </a:t>
            </a:r>
            <a:r>
              <a:rPr lang="de-AT" dirty="0" err="1"/>
              <a:t>milling</a:t>
            </a:r>
            <a:r>
              <a:rPr lang="de-AT" dirty="0"/>
              <a:t> </a:t>
            </a:r>
            <a:r>
              <a:rPr lang="de-AT" dirty="0" err="1"/>
              <a:t>machine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 </a:t>
            </a:r>
            <a:r>
              <a:rPr lang="de-AT" dirty="0"/>
              <a:t>DMU 50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/>
              <a:t>X=650mm, Y=520mm, Z=475mm, B=-5/+110°, C=360°, </a:t>
            </a:r>
          </a:p>
          <a:p>
            <a:pPr lvl="1"/>
            <a:r>
              <a:rPr lang="de-AT" b="1" dirty="0" err="1"/>
              <a:t>Workpiece</a:t>
            </a:r>
            <a:r>
              <a:rPr lang="de-AT" b="1" dirty="0"/>
              <a:t> </a:t>
            </a:r>
            <a:r>
              <a:rPr lang="de-AT" b="1" dirty="0" err="1"/>
              <a:t>mass</a:t>
            </a:r>
            <a:r>
              <a:rPr lang="de-AT" b="1" dirty="0"/>
              <a:t>:</a:t>
            </a:r>
            <a:r>
              <a:rPr lang="de-AT" dirty="0"/>
              <a:t> 300kg</a:t>
            </a:r>
            <a:endParaRPr lang="de-AT" b="1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aluminum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r>
              <a:rPr lang="de-AT" dirty="0"/>
              <a:t>, </a:t>
            </a:r>
            <a:r>
              <a:rPr lang="de-AT" dirty="0" err="1"/>
              <a:t>plastics</a:t>
            </a:r>
            <a:r>
              <a:rPr lang="de-AT" dirty="0"/>
              <a:t> (</a:t>
            </a:r>
            <a:r>
              <a:rPr lang="de-AT" dirty="0" err="1"/>
              <a:t>which</a:t>
            </a:r>
            <a:r>
              <a:rPr lang="de-AT" dirty="0"/>
              <a:t> do not </a:t>
            </a:r>
            <a:r>
              <a:rPr lang="de-AT" dirty="0" err="1"/>
              <a:t>generate</a:t>
            </a:r>
            <a:r>
              <a:rPr lang="de-AT" dirty="0"/>
              <a:t> </a:t>
            </a:r>
            <a:r>
              <a:rPr lang="de-AT" dirty="0" err="1"/>
              <a:t>dust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processing</a:t>
            </a:r>
            <a:r>
              <a:rPr lang="de-AT" dirty="0"/>
              <a:t> e.g. Delrin, PEEK, PA, ...),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metals</a:t>
            </a:r>
            <a:r>
              <a:rPr lang="de-AT" dirty="0"/>
              <a:t> such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titanium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possible</a:t>
            </a:r>
            <a:r>
              <a:rPr lang="de-AT" dirty="0"/>
              <a:t> </a:t>
            </a:r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pic>
        <p:nvPicPr>
          <p:cNvPr id="7" name="Picture 10" descr="DMU 50 - 5-Achs-Fräsen von DMG MORI">
            <a:extLst>
              <a:ext uri="{FF2B5EF4-FFF2-40B4-BE49-F238E27FC236}">
                <a16:creationId xmlns:a16="http://schemas.microsoft.com/office/drawing/2014/main" id="{B88684EF-5846-4548-9C54-DEBE602F3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419" y="698084"/>
            <a:ext cx="3247581" cy="243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E28039D-C2B6-6346-91EA-7452A778C1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1763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NC Fräse High-Z S-720/T Vorderseite">
            <a:extLst>
              <a:ext uri="{FF2B5EF4-FFF2-40B4-BE49-F238E27FC236}">
                <a16:creationId xmlns:a16="http://schemas.microsoft.com/office/drawing/2014/main" id="{8DAFBFE3-E27D-4701-8555-D9FB0EE9E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932" y="995073"/>
            <a:ext cx="3008040" cy="200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132856"/>
            <a:ext cx="7992119" cy="4248896"/>
          </a:xfrm>
        </p:spPr>
        <p:txBody>
          <a:bodyPr>
            <a:normAutofit/>
          </a:bodyPr>
          <a:lstStyle/>
          <a:p>
            <a:r>
              <a:rPr lang="de-AT" dirty="0"/>
              <a:t>FR4 CNC </a:t>
            </a:r>
            <a:r>
              <a:rPr lang="de-AT" dirty="0" err="1"/>
              <a:t>milling</a:t>
            </a:r>
            <a:r>
              <a:rPr lang="de-AT" dirty="0"/>
              <a:t> </a:t>
            </a:r>
            <a:r>
              <a:rPr lang="de-AT" dirty="0" err="1"/>
              <a:t>machine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 </a:t>
            </a:r>
            <a:r>
              <a:rPr lang="de-AT" dirty="0"/>
              <a:t>High-Z S-720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/>
              <a:t>X=720mm, Y=420mm, Z=103mm</a:t>
            </a:r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aluminum</a:t>
            </a:r>
            <a:r>
              <a:rPr lang="de-AT" dirty="0"/>
              <a:t>, all </a:t>
            </a:r>
            <a:r>
              <a:rPr lang="de-AT" dirty="0" err="1"/>
              <a:t>plastics</a:t>
            </a:r>
            <a:r>
              <a:rPr lang="de-AT" dirty="0"/>
              <a:t>, </a:t>
            </a:r>
            <a:r>
              <a:rPr lang="de-AT" dirty="0" err="1"/>
              <a:t>composite</a:t>
            </a:r>
            <a:r>
              <a:rPr lang="de-AT" dirty="0"/>
              <a:t> </a:t>
            </a:r>
            <a:r>
              <a:rPr lang="de-AT" dirty="0" err="1"/>
              <a:t>materials</a:t>
            </a:r>
            <a:r>
              <a:rPr lang="de-AT" dirty="0"/>
              <a:t> (GFK, FR4, </a:t>
            </a:r>
            <a:r>
              <a:rPr lang="de-AT" dirty="0" err="1"/>
              <a:t>carbon</a:t>
            </a:r>
            <a:r>
              <a:rPr lang="de-AT" dirty="0"/>
              <a:t>, ...), </a:t>
            </a:r>
            <a:r>
              <a:rPr lang="de-AT" dirty="0" err="1"/>
              <a:t>wood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pPr lvl="1"/>
            <a:r>
              <a:rPr lang="de-AT" dirty="0" err="1"/>
              <a:t>Located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basement</a:t>
            </a:r>
            <a:r>
              <a:rPr lang="de-AT" dirty="0"/>
              <a:t> (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reasons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space</a:t>
            </a:r>
            <a:r>
              <a:rPr lang="de-AT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B43BBE1-1B3D-C540-B6EC-38FC31358A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53997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BFD63-DDD8-4D96-8DE8-29D0080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Machine</a:t>
            </a:r>
            <a:r>
              <a:rPr lang="de-AT" dirty="0"/>
              <a:t> Shop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4E8F0C-D314-45DB-A7C9-D2063971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628777"/>
            <a:ext cx="6695975" cy="4752975"/>
          </a:xfrm>
        </p:spPr>
        <p:txBody>
          <a:bodyPr>
            <a:normAutofit/>
          </a:bodyPr>
          <a:lstStyle/>
          <a:p>
            <a:r>
              <a:rPr lang="de-AT" dirty="0" err="1"/>
              <a:t>Conventional</a:t>
            </a:r>
            <a:r>
              <a:rPr lang="de-AT" dirty="0"/>
              <a:t> </a:t>
            </a:r>
            <a:r>
              <a:rPr lang="de-AT" dirty="0" err="1"/>
              <a:t>milling</a:t>
            </a:r>
            <a:r>
              <a:rPr lang="de-AT" dirty="0"/>
              <a:t> </a:t>
            </a:r>
            <a:r>
              <a:rPr lang="de-AT" dirty="0" err="1"/>
              <a:t>machine</a:t>
            </a:r>
            <a:endParaRPr lang="de-AT" dirty="0"/>
          </a:p>
          <a:p>
            <a:pPr lvl="1"/>
            <a:r>
              <a:rPr lang="de-AT" b="1" dirty="0" err="1"/>
              <a:t>Machine</a:t>
            </a:r>
            <a:r>
              <a:rPr lang="de-AT" b="1" dirty="0"/>
              <a:t>: </a:t>
            </a:r>
            <a:r>
              <a:rPr lang="de-AT" dirty="0"/>
              <a:t>Maho MH700</a:t>
            </a:r>
          </a:p>
          <a:p>
            <a:pPr lvl="1"/>
            <a:r>
              <a:rPr lang="de-AT" b="1" dirty="0"/>
              <a:t>Working </a:t>
            </a:r>
            <a:r>
              <a:rPr lang="de-AT" b="1" dirty="0" err="1"/>
              <a:t>space</a:t>
            </a:r>
            <a:r>
              <a:rPr lang="de-AT" b="1" dirty="0"/>
              <a:t>: </a:t>
            </a:r>
            <a:r>
              <a:rPr lang="de-AT" dirty="0"/>
              <a:t>X=500mm, Y=300mm, Z=400mm</a:t>
            </a:r>
            <a:endParaRPr lang="de-AT" b="1" dirty="0"/>
          </a:p>
          <a:p>
            <a:pPr lvl="1"/>
            <a:r>
              <a:rPr lang="de-AT" b="1" dirty="0"/>
              <a:t>Materials: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stainless</a:t>
            </a:r>
            <a:r>
              <a:rPr lang="de-AT" dirty="0"/>
              <a:t> </a:t>
            </a:r>
            <a:r>
              <a:rPr lang="de-AT" dirty="0" err="1"/>
              <a:t>steel</a:t>
            </a:r>
            <a:r>
              <a:rPr lang="de-AT" dirty="0"/>
              <a:t>, </a:t>
            </a:r>
            <a:r>
              <a:rPr lang="de-AT" dirty="0" err="1"/>
              <a:t>aluminum</a:t>
            </a:r>
            <a:r>
              <a:rPr lang="de-AT" dirty="0"/>
              <a:t>, brass, </a:t>
            </a:r>
            <a:r>
              <a:rPr lang="de-AT" dirty="0" err="1"/>
              <a:t>copper</a:t>
            </a:r>
            <a:r>
              <a:rPr lang="de-AT" dirty="0"/>
              <a:t>, </a:t>
            </a:r>
            <a:r>
              <a:rPr lang="de-AT" dirty="0" err="1"/>
              <a:t>plastics</a:t>
            </a:r>
            <a:endParaRPr lang="de-AT" dirty="0"/>
          </a:p>
          <a:p>
            <a:pPr lvl="1"/>
            <a:r>
              <a:rPr lang="de-AT" b="1" dirty="0"/>
              <a:t>Operators: </a:t>
            </a:r>
            <a:r>
              <a:rPr lang="de-AT" dirty="0"/>
              <a:t>F. Buchsteiner, R. Stark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02395-54E3-47C4-A0CE-51C817438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D62FA5-1D9F-47F7-ABE2-118F81100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HEPHY Infrastructure Group</a:t>
            </a:r>
            <a:endParaRPr lang="de-AT" dirty="0"/>
          </a:p>
        </p:txBody>
      </p:sp>
      <p:pic>
        <p:nvPicPr>
          <p:cNvPr id="7170" name="Picture 2" descr="MAHO MH 700">
            <a:extLst>
              <a:ext uri="{FF2B5EF4-FFF2-40B4-BE49-F238E27FC236}">
                <a16:creationId xmlns:a16="http://schemas.microsoft.com/office/drawing/2014/main" id="{F2D9DE34-A09F-4DE4-80DD-DA979C6C2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21829"/>
            <a:ext cx="2304738" cy="275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2688C4D-82D6-3E46-83BC-848417CF6A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AT"/>
              <a:t>13.01.2023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565781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ephy-new" id="{965D2065-20A9-4CFF-946E-C3B8CBDE1EBE}" vid="{B04D34BE-EDDB-49A0-A661-6C00EFF7934E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 Werkstatt 2017</Template>
  <TotalTime>0</TotalTime>
  <Words>830</Words>
  <Application>Microsoft Office PowerPoint</Application>
  <PresentationFormat>Bildschirmpräsentation (4:3)</PresentationFormat>
  <Paragraphs>142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Arial</vt:lpstr>
      <vt:lpstr>blank</vt:lpstr>
      <vt:lpstr>Machine Shop and Design Engineering</vt:lpstr>
      <vt:lpstr>HEPHY Structure</vt:lpstr>
      <vt:lpstr>How Are The Resources Allocated</vt:lpstr>
      <vt:lpstr>PSK</vt:lpstr>
      <vt:lpstr>Tasks / Group Members</vt:lpstr>
      <vt:lpstr>Design Engineering</vt:lpstr>
      <vt:lpstr>Machine Shop</vt:lpstr>
      <vt:lpstr>Machine Shop</vt:lpstr>
      <vt:lpstr>Machine Shop</vt:lpstr>
      <vt:lpstr>Machine Shop</vt:lpstr>
      <vt:lpstr>Machine Shop</vt:lpstr>
      <vt:lpstr>Machine Shop</vt:lpstr>
      <vt:lpstr>Machine Shop</vt:lpstr>
      <vt:lpstr>Current and Future Projects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</dc:title>
  <dc:creator>Flo Bux</dc:creator>
  <cp:lastModifiedBy>Flo Bux</cp:lastModifiedBy>
  <cp:revision>175</cp:revision>
  <cp:lastPrinted>2012-02-05T20:44:11Z</cp:lastPrinted>
  <dcterms:created xsi:type="dcterms:W3CDTF">2017-12-05T05:50:49Z</dcterms:created>
  <dcterms:modified xsi:type="dcterms:W3CDTF">2023-01-13T06:37:10Z</dcterms:modified>
</cp:coreProperties>
</file>