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autoCompressPictures="0">
  <p:sldMasterIdLst>
    <p:sldMasterId id="2147483648" r:id="rId1"/>
    <p:sldMasterId id="2147483740" r:id="rId2"/>
    <p:sldMasterId id="2147483660" r:id="rId3"/>
  </p:sldMasterIdLst>
  <p:notesMasterIdLst>
    <p:notesMasterId r:id="rId38"/>
  </p:notesMasterIdLst>
  <p:sldIdLst>
    <p:sldId id="273" r:id="rId4"/>
    <p:sldId id="274" r:id="rId5"/>
    <p:sldId id="325" r:id="rId6"/>
    <p:sldId id="296" r:id="rId7"/>
    <p:sldId id="295" r:id="rId8"/>
    <p:sldId id="297" r:id="rId9"/>
    <p:sldId id="326" r:id="rId10"/>
    <p:sldId id="292" r:id="rId11"/>
    <p:sldId id="301" r:id="rId12"/>
    <p:sldId id="316" r:id="rId13"/>
    <p:sldId id="275" r:id="rId14"/>
    <p:sldId id="286" r:id="rId15"/>
    <p:sldId id="309" r:id="rId16"/>
    <p:sldId id="321" r:id="rId17"/>
    <p:sldId id="320" r:id="rId18"/>
    <p:sldId id="323" r:id="rId19"/>
    <p:sldId id="322" r:id="rId20"/>
    <p:sldId id="327" r:id="rId21"/>
    <p:sldId id="315" r:id="rId22"/>
    <p:sldId id="308" r:id="rId23"/>
    <p:sldId id="331" r:id="rId24"/>
    <p:sldId id="299" r:id="rId25"/>
    <p:sldId id="328" r:id="rId26"/>
    <p:sldId id="317" r:id="rId27"/>
    <p:sldId id="298" r:id="rId28"/>
    <p:sldId id="293" r:id="rId29"/>
    <p:sldId id="294" r:id="rId30"/>
    <p:sldId id="278" r:id="rId31"/>
    <p:sldId id="324" r:id="rId32"/>
    <p:sldId id="329" r:id="rId33"/>
    <p:sldId id="303" r:id="rId34"/>
    <p:sldId id="304" r:id="rId35"/>
    <p:sldId id="330" r:id="rId36"/>
    <p:sldId id="306" r:id="rId37"/>
  </p:sldIdLst>
  <p:sldSz cx="13004800" cy="9753600"/>
  <p:notesSz cx="6797675" cy="9928225"/>
  <p:defaultTextStyle>
    <a:defPPr>
      <a:defRPr lang="de-DE"/>
    </a:defPPr>
    <a:lvl1pPr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1pPr>
    <a:lvl2pPr marL="457200" indent="-2286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2pPr>
    <a:lvl3pPr marL="914400" indent="-4572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3pPr>
    <a:lvl4pPr marL="1371600" indent="-6858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4pPr>
    <a:lvl5pPr marL="1828800" indent="-9144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5pPr>
    <a:lvl6pPr marL="2286000" algn="l" defTabSz="914400" rtl="0" eaLnBrk="1" latinLnBrk="0" hangingPunct="1">
      <a:defRPr sz="36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6pPr>
    <a:lvl7pPr marL="2743200" algn="l" defTabSz="914400" rtl="0" eaLnBrk="1" latinLnBrk="0" hangingPunct="1">
      <a:defRPr sz="36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7pPr>
    <a:lvl8pPr marL="3200400" algn="l" defTabSz="914400" rtl="0" eaLnBrk="1" latinLnBrk="0" hangingPunct="1">
      <a:defRPr sz="36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8pPr>
    <a:lvl9pPr marL="3657600" algn="l" defTabSz="914400" rtl="0" eaLnBrk="1" latinLnBrk="0" hangingPunct="1">
      <a:defRPr sz="36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pos="377">
          <p15:clr>
            <a:srgbClr val="A4A3A4"/>
          </p15:clr>
        </p15:guide>
        <p15:guide id="2" pos="7793">
          <p15:clr>
            <a:srgbClr val="A4A3A4"/>
          </p15:clr>
        </p15:guide>
        <p15:guide id="3" orient="horz" pos="30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3399"/>
    <a:srgbClr val="9966FF"/>
    <a:srgbClr val="FFECAF"/>
    <a:srgbClr val="179CE5"/>
    <a:srgbClr val="FF8200"/>
    <a:srgbClr val="69B3E7"/>
    <a:srgbClr val="282828"/>
    <a:srgbClr val="49C4E5"/>
    <a:srgbClr val="7581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 autoAdjust="0"/>
    <p:restoredTop sz="95957" autoAdjust="0"/>
  </p:normalViewPr>
  <p:slideViewPr>
    <p:cSldViewPr snapToGrid="0">
      <p:cViewPr varScale="1">
        <p:scale>
          <a:sx n="138" d="100"/>
          <a:sy n="138" d="100"/>
        </p:scale>
        <p:origin x="560" y="184"/>
      </p:cViewPr>
      <p:guideLst>
        <p:guide pos="377"/>
        <p:guide pos="7793"/>
        <p:guide orient="horz" pos="30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284400" cy="2844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/>
          </p:cNvSpPr>
          <p:nvPr>
            <p:ph type="body" sz="quarter" idx="1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>
                <a:sym typeface="Avenir Roman" charset="0"/>
              </a:rPr>
              <a:t>Click to edit Master text styles</a:t>
            </a:r>
          </a:p>
          <a:p>
            <a:pPr lvl="1"/>
            <a:r>
              <a:rPr lang="de-DE" noProof="0">
                <a:sym typeface="Avenir Roman" charset="0"/>
              </a:rPr>
              <a:t>Second level</a:t>
            </a:r>
          </a:p>
          <a:p>
            <a:pPr lvl="2"/>
            <a:r>
              <a:rPr lang="de-DE" noProof="0">
                <a:sym typeface="Avenir Roman" charset="0"/>
              </a:rPr>
              <a:t>Third level</a:t>
            </a:r>
          </a:p>
          <a:p>
            <a:pPr lvl="3"/>
            <a:r>
              <a:rPr lang="de-DE" noProof="0">
                <a:sym typeface="Avenir Roman" charset="0"/>
              </a:rPr>
              <a:t>Fourth level</a:t>
            </a:r>
          </a:p>
          <a:p>
            <a:pPr lvl="4"/>
            <a:r>
              <a:rPr lang="de-DE" noProof="0">
                <a:sym typeface="Avenir Roman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8665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" charset="0"/>
        <a:ea typeface="MS PGothic" panose="020B0600070205080204" pitchFamily="34" charset="-128"/>
        <a:cs typeface="Avenir" charset="0"/>
        <a:sym typeface="Avenir Roman"/>
      </a:defRPr>
    </a:lvl1pPr>
    <a:lvl2pPr indent="2286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" charset="0"/>
        <a:ea typeface="Avenir" charset="0"/>
        <a:cs typeface="Avenir" charset="0"/>
        <a:sym typeface="Avenir Roman"/>
      </a:defRPr>
    </a:lvl2pPr>
    <a:lvl3pPr indent="4572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" charset="0"/>
        <a:ea typeface="Avenir" charset="0"/>
        <a:cs typeface="Avenir" charset="0"/>
        <a:sym typeface="Avenir Roman"/>
      </a:defRPr>
    </a:lvl3pPr>
    <a:lvl4pPr indent="6858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" charset="0"/>
        <a:ea typeface="Avenir" charset="0"/>
        <a:cs typeface="Avenir" charset="0"/>
        <a:sym typeface="Avenir Roman"/>
      </a:defRPr>
    </a:lvl4pPr>
    <a:lvl5pPr indent="9144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" charset="0"/>
        <a:ea typeface="Avenir" charset="0"/>
        <a:cs typeface="Avenir" charset="0"/>
        <a:sym typeface="Avenir Roman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venir"/>
              <a:cs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4014705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venir"/>
              <a:cs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3759348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venir"/>
              <a:cs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17598062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21004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213850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35243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venir"/>
              <a:cs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3555852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426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9010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1211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venir"/>
              <a:cs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2943141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22627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10640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75191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58416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76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3522015-8967-BDA1-2DCF-2B5A50C6AD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445610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277350" y="444500"/>
            <a:ext cx="2774950" cy="8445500"/>
          </a:xfrm>
          <a:prstGeom prst="rect">
            <a:avLst/>
          </a:prstGeom>
        </p:spPr>
        <p:txBody>
          <a:bodyPr vert="eaVert"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52500" y="444500"/>
            <a:ext cx="8172450" cy="8445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76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F817D-B480-4ABB-9666-73C46E90641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56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995AB-24EA-41FB-9C1E-0553C989536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1869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9FACF-7A07-45B2-B670-B6E2069FBF7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157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CCE68-699C-45E7-9BD2-538D960518F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7778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BD941-7438-4944-A136-59B386B3271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180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4198D-1B6B-484F-B209-B79BF731ED2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7081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2585B-4105-4C91-877E-77B774C3280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57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21133-26C3-430F-8268-BFA355CC3A5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7895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E04F5-A340-49C6-A63A-0D0E37ED092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265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90CA9F-758B-5816-39AA-FFD3EC83C8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5959812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0EBEA-CC88-458D-AFCD-44C6C9B481F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8739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15926-1164-4BE2-98A5-FB88AA94D2F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4738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06776-C68E-4A76-A99E-2ECA5ABC4D9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22419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14C74-F8A9-4AAE-BD45-60FA131CA91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1790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04665-4DD2-4B95-8B27-789768FB04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13893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C8B90-B744-4139-B0A1-1ED18A47547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377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FB027-8893-46EC-B13B-FC23D6DFFEA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99058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821EA-1168-4173-B859-E52473407F5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1655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38915-3061-4E09-A3B4-A866E80F52F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8207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BBCBF-304B-462C-8690-1CA181D9BD3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8783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52500" y="2603500"/>
            <a:ext cx="5473700" cy="62865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78600" y="2603500"/>
            <a:ext cx="5473700" cy="62865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F529F-07E0-5B9D-53BC-71582BBD59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312429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CBF7C-9C70-4327-9CC7-F0ABA70DBFF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2534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E4CB6-6959-4CB0-A810-B401465690A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46837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2BB44-1DAF-458D-B8ED-388877704DA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034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CDDA57-DCCF-E478-3D5C-1691D1ADF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5D3E47-E560-73E9-154D-8811C22C0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0604B3-9139-EA35-5C7B-7BE735849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6E0E7-23D1-0F4E-BA00-21CC3B0D2EB8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02367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054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289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9331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AT" noProof="0">
                <a:sym typeface="Palatino" charset="0"/>
              </a:rPr>
              <a:t>Bild auf Platzhalter ziehen oder durch Klicken auf Symbol hinzufügen</a:t>
            </a:r>
            <a:endParaRPr lang="de-DE" noProof="0">
              <a:sym typeface="Palatino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4304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187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725639" y="544354"/>
            <a:ext cx="2721600" cy="1293504"/>
          </a:xfrm>
          <a:prstGeom prst="rect">
            <a:avLst/>
          </a:prstGeom>
        </p:spPr>
      </p:pic>
      <p:pic>
        <p:nvPicPr>
          <p:cNvPr id="16" name="Grafik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09600"/>
            <a:ext cx="2808288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hteck 5"/>
          <p:cNvSpPr>
            <a:spLocks noChangeArrowheads="1"/>
          </p:cNvSpPr>
          <p:nvPr userDrawn="1"/>
        </p:nvSpPr>
        <p:spPr bwMode="auto">
          <a:xfrm>
            <a:off x="5641175" y="1027113"/>
            <a:ext cx="3862144" cy="395287"/>
          </a:xfrm>
          <a:prstGeom prst="rect">
            <a:avLst/>
          </a:prstGeom>
          <a:solidFill>
            <a:srgbClr val="DA291C"/>
          </a:solidFill>
          <a:ln>
            <a:noFill/>
          </a:ln>
        </p:spPr>
        <p:txBody>
          <a:bodyPr wrap="square" lIns="50800" tIns="50800" rIns="50800" bIns="50800" anchor="ctr">
            <a:spAutoFit/>
          </a:bodyPr>
          <a:lstStyle/>
          <a:p>
            <a:pPr algn="ctr" eaLnBrk="1"/>
            <a:endParaRPr lang="de-AT" altLang="de-DE">
              <a:ea typeface="Helvetica Light"/>
              <a:cs typeface="Helvetica Light"/>
            </a:endParaRPr>
          </a:p>
        </p:txBody>
      </p:sp>
      <p:sp>
        <p:nvSpPr>
          <p:cNvPr id="1029" name="Rechteck 6"/>
          <p:cNvSpPr>
            <a:spLocks noChangeArrowheads="1"/>
          </p:cNvSpPr>
          <p:nvPr userDrawn="1"/>
        </p:nvSpPr>
        <p:spPr bwMode="auto">
          <a:xfrm>
            <a:off x="3711575" y="1027113"/>
            <a:ext cx="1929600" cy="395287"/>
          </a:xfrm>
          <a:prstGeom prst="rect">
            <a:avLst/>
          </a:prstGeom>
          <a:solidFill>
            <a:srgbClr val="84BD00"/>
          </a:solidFill>
          <a:ln>
            <a:noFill/>
          </a:ln>
        </p:spPr>
        <p:txBody>
          <a:bodyPr lIns="50800" tIns="50800" rIns="50800" bIns="50800" anchor="ctr">
            <a:spAutoFit/>
          </a:bodyPr>
          <a:lstStyle/>
          <a:p>
            <a:pPr algn="ctr" eaLnBrk="1"/>
            <a:endParaRPr lang="de-AT" altLang="de-DE">
              <a:ea typeface="Helvetica Light"/>
              <a:cs typeface="Helvetica Ligh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99A0097-8E1F-20D6-F581-2442B6B409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08475" y="9040813"/>
            <a:ext cx="4387850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2BCE0-6282-B6D9-2F4F-832670080E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3763" y="9040813"/>
            <a:ext cx="292576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36866-CAB0-2E27-45AB-59CF3687C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5275" y="9040813"/>
            <a:ext cx="292576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6E0E7-23D1-0F4E-BA00-21CC3B0D2EB8}" type="slidenum">
              <a:rPr lang="en-AT" smtClean="0"/>
              <a:t>‹#›</a:t>
            </a:fld>
            <a:endParaRPr lang="en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</p:sldLayoutIdLst>
  <p:hf hdr="0" ftr="0"/>
  <p:txStyles>
    <p:titleStyle>
      <a:lvl1pPr algn="l" defTabSz="584200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+mj-lt"/>
          <a:ea typeface="MS PGothic" panose="020B0600070205080204" pitchFamily="34" charset="-128"/>
          <a:cs typeface="+mj-cs"/>
          <a:sym typeface="Brandon Grotesque Black" panose="020B0A03020203060202" pitchFamily="34" charset="0"/>
        </a:defRPr>
      </a:lvl1pPr>
      <a:lvl2pPr algn="l" defTabSz="584200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anose="020B0A03020203060202" pitchFamily="34" charset="0"/>
        </a:defRPr>
      </a:lvl2pPr>
      <a:lvl3pPr algn="l" defTabSz="584200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anose="020B0A03020203060202" pitchFamily="34" charset="0"/>
        </a:defRPr>
      </a:lvl3pPr>
      <a:lvl4pPr algn="l" defTabSz="584200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anose="020B0A03020203060202" pitchFamily="34" charset="0"/>
        </a:defRPr>
      </a:lvl4pPr>
      <a:lvl5pPr algn="l" defTabSz="584200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anose="020B0A03020203060202" pitchFamily="34" charset="0"/>
        </a:defRPr>
      </a:lvl5pPr>
      <a:lvl6pPr marL="457200" algn="l" defTabSz="584200" rtl="0" eaLnBrk="1" fontAlgn="base" hangingPunct="1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6pPr>
      <a:lvl7pPr marL="914400" algn="l" defTabSz="584200" rtl="0" eaLnBrk="1" fontAlgn="base" hangingPunct="1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7pPr>
      <a:lvl8pPr marL="1371600" algn="l" defTabSz="584200" rtl="0" eaLnBrk="1" fontAlgn="base" hangingPunct="1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8pPr>
      <a:lvl9pPr marL="1828800" algn="l" defTabSz="584200" rtl="0" eaLnBrk="1" fontAlgn="base" hangingPunct="1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9pPr>
    </p:titleStyle>
    <p:bodyStyle>
      <a:lvl1pPr marL="295275" indent="-295275" algn="l" defTabSz="584200" rtl="0" eaLnBrk="0" fontAlgn="base" hangingPunct="0">
        <a:lnSpc>
          <a:spcPct val="10000"/>
        </a:lnSpc>
        <a:spcBef>
          <a:spcPts val="4200"/>
        </a:spcBef>
        <a:spcAft>
          <a:spcPct val="0"/>
        </a:spcAft>
        <a:buSzPct val="75000"/>
        <a:buChar char="•"/>
        <a:defRPr sz="2400">
          <a:solidFill>
            <a:srgbClr val="000000"/>
          </a:solidFill>
          <a:latin typeface="+mn-lt"/>
          <a:ea typeface="MS PGothic" panose="020B0600070205080204" pitchFamily="34" charset="-128"/>
          <a:cs typeface="+mn-cs"/>
          <a:sym typeface="Palatino" pitchFamily="2" charset="0"/>
        </a:defRPr>
      </a:lvl1pPr>
      <a:lvl2pPr marL="739775" indent="-295275" algn="l" defTabSz="584200" rtl="0" eaLnBrk="0" fontAlgn="base" hangingPunct="0">
        <a:lnSpc>
          <a:spcPct val="10000"/>
        </a:lnSpc>
        <a:spcBef>
          <a:spcPts val="4200"/>
        </a:spcBef>
        <a:spcAft>
          <a:spcPct val="0"/>
        </a:spcAft>
        <a:buSzPct val="75000"/>
        <a:buChar char="•"/>
        <a:defRPr sz="2400">
          <a:solidFill>
            <a:srgbClr val="000000"/>
          </a:solidFill>
          <a:latin typeface="+mn-lt"/>
          <a:ea typeface="Palatino" charset="0"/>
          <a:cs typeface="+mn-cs"/>
          <a:sym typeface="Palatino" pitchFamily="2" charset="0"/>
        </a:defRPr>
      </a:lvl2pPr>
      <a:lvl3pPr marL="1184275" indent="-295275" algn="l" defTabSz="584200" rtl="0" eaLnBrk="0" fontAlgn="base" hangingPunct="0">
        <a:lnSpc>
          <a:spcPct val="10000"/>
        </a:lnSpc>
        <a:spcBef>
          <a:spcPts val="4200"/>
        </a:spcBef>
        <a:spcAft>
          <a:spcPct val="0"/>
        </a:spcAft>
        <a:buSzPct val="75000"/>
        <a:buChar char="•"/>
        <a:defRPr sz="2400">
          <a:solidFill>
            <a:srgbClr val="000000"/>
          </a:solidFill>
          <a:latin typeface="+mn-lt"/>
          <a:ea typeface="Palatino" charset="0"/>
          <a:cs typeface="+mn-cs"/>
          <a:sym typeface="Palatino" pitchFamily="2" charset="0"/>
        </a:defRPr>
      </a:lvl3pPr>
      <a:lvl4pPr marL="1628775" indent="-295275" algn="l" defTabSz="584200" rtl="0" eaLnBrk="0" fontAlgn="base" hangingPunct="0">
        <a:lnSpc>
          <a:spcPct val="10000"/>
        </a:lnSpc>
        <a:spcBef>
          <a:spcPts val="4200"/>
        </a:spcBef>
        <a:spcAft>
          <a:spcPct val="0"/>
        </a:spcAft>
        <a:buSzPct val="75000"/>
        <a:buChar char="•"/>
        <a:defRPr sz="2400">
          <a:solidFill>
            <a:srgbClr val="000000"/>
          </a:solidFill>
          <a:latin typeface="+mn-lt"/>
          <a:ea typeface="Palatino" charset="0"/>
          <a:cs typeface="+mn-cs"/>
          <a:sym typeface="Palatino" pitchFamily="2" charset="0"/>
        </a:defRPr>
      </a:lvl4pPr>
      <a:lvl5pPr marL="2073275" indent="-295275" algn="l" defTabSz="584200" rtl="0" eaLnBrk="0" fontAlgn="base" hangingPunct="0">
        <a:lnSpc>
          <a:spcPct val="10000"/>
        </a:lnSpc>
        <a:spcBef>
          <a:spcPts val="4200"/>
        </a:spcBef>
        <a:spcAft>
          <a:spcPct val="0"/>
        </a:spcAft>
        <a:buSzPct val="75000"/>
        <a:buChar char="•"/>
        <a:defRPr sz="2400">
          <a:solidFill>
            <a:srgbClr val="000000"/>
          </a:solidFill>
          <a:latin typeface="+mn-lt"/>
          <a:ea typeface="Palatino" charset="0"/>
          <a:cs typeface="+mn-cs"/>
          <a:sym typeface="Palatino" pitchFamily="2" charset="0"/>
        </a:defRPr>
      </a:lvl5pPr>
      <a:lvl6pPr marL="2530475" indent="-295275" algn="l" defTabSz="584200" rtl="0" eaLnBrk="1" fontAlgn="base" hangingPunct="1">
        <a:lnSpc>
          <a:spcPct val="10000"/>
        </a:lnSpc>
        <a:spcBef>
          <a:spcPts val="4200"/>
        </a:spcBef>
        <a:spcAft>
          <a:spcPct val="0"/>
        </a:spcAft>
        <a:buSzPct val="75000"/>
        <a:buChar char="•"/>
        <a:defRPr sz="2400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6pPr>
      <a:lvl7pPr marL="2987675" indent="-295275" algn="l" defTabSz="584200" rtl="0" eaLnBrk="1" fontAlgn="base" hangingPunct="1">
        <a:lnSpc>
          <a:spcPct val="10000"/>
        </a:lnSpc>
        <a:spcBef>
          <a:spcPts val="4200"/>
        </a:spcBef>
        <a:spcAft>
          <a:spcPct val="0"/>
        </a:spcAft>
        <a:buSzPct val="75000"/>
        <a:buChar char="•"/>
        <a:defRPr sz="2400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7pPr>
      <a:lvl8pPr marL="3444875" indent="-295275" algn="l" defTabSz="584200" rtl="0" eaLnBrk="1" fontAlgn="base" hangingPunct="1">
        <a:lnSpc>
          <a:spcPct val="10000"/>
        </a:lnSpc>
        <a:spcBef>
          <a:spcPts val="4200"/>
        </a:spcBef>
        <a:spcAft>
          <a:spcPct val="0"/>
        </a:spcAft>
        <a:buSzPct val="75000"/>
        <a:buChar char="•"/>
        <a:defRPr sz="2400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8pPr>
      <a:lvl9pPr marL="3902075" indent="-295275" algn="l" defTabSz="584200" rtl="0" eaLnBrk="1" fontAlgn="base" hangingPunct="1">
        <a:lnSpc>
          <a:spcPct val="10000"/>
        </a:lnSpc>
        <a:spcBef>
          <a:spcPts val="4200"/>
        </a:spcBef>
        <a:spcAft>
          <a:spcPct val="0"/>
        </a:spcAft>
        <a:buSzPct val="75000"/>
        <a:buChar char="•"/>
        <a:defRPr sz="2400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893763" y="519113"/>
            <a:ext cx="1121727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93763" y="2597150"/>
            <a:ext cx="11217275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93763" y="9040813"/>
            <a:ext cx="292576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08475" y="9040813"/>
            <a:ext cx="4387850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185275" y="9040813"/>
            <a:ext cx="292576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F87C64-07AA-4021-B905-3A1A7DD55CD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 ft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893763" y="519113"/>
            <a:ext cx="1121727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93763" y="2597150"/>
            <a:ext cx="11217275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93763" y="9040813"/>
            <a:ext cx="292576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200">
                <a:solidFill>
                  <a:schemeClr val="tx1">
                    <a:tint val="75000"/>
                  </a:schemeClr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08475" y="9040813"/>
            <a:ext cx="4387850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>
              <a:defRPr sz="1200">
                <a:solidFill>
                  <a:schemeClr val="tx1">
                    <a:tint val="75000"/>
                  </a:schemeClr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185275" y="9040813"/>
            <a:ext cx="292576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>
              <a:defRPr sz="1200">
                <a:solidFill>
                  <a:schemeClr val="tx1">
                    <a:tint val="75000"/>
                  </a:schemeClr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</a:lstStyle>
          <a:p>
            <a:pPr>
              <a:defRPr/>
            </a:pPr>
            <a:fld id="{B09390A9-70FE-4C31-9443-C06E4F9FF5C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hf hdr="0" ft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jp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g"/><Relationship Id="rId3" Type="http://schemas.openxmlformats.org/officeDocument/2006/relationships/image" Target="../media/image1.png"/><Relationship Id="rId7" Type="http://schemas.openxmlformats.org/officeDocument/2006/relationships/image" Target="../media/image4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jpg"/><Relationship Id="rId5" Type="http://schemas.openxmlformats.org/officeDocument/2006/relationships/image" Target="../media/image43.jpg"/><Relationship Id="rId10" Type="http://schemas.openxmlformats.org/officeDocument/2006/relationships/image" Target="../media/image48.jpg"/><Relationship Id="rId4" Type="http://schemas.openxmlformats.org/officeDocument/2006/relationships/image" Target="../media/image42.jpg"/><Relationship Id="rId9" Type="http://schemas.openxmlformats.org/officeDocument/2006/relationships/image" Target="../media/image47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1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7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eilchenphysik.at/veranstaltungen/ausstellungen/ausstellung-spurensuche/infotafeln/" TargetMode="External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1.png"/><Relationship Id="rId7" Type="http://schemas.openxmlformats.org/officeDocument/2006/relationships/image" Target="../media/image67.jpg"/><Relationship Id="rId2" Type="http://schemas.openxmlformats.org/officeDocument/2006/relationships/hyperlink" Target="http://www.teilchenphysik.at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jpg"/><Relationship Id="rId5" Type="http://schemas.openxmlformats.org/officeDocument/2006/relationships/image" Target="../media/image65.png"/><Relationship Id="rId4" Type="http://schemas.openxmlformats.org/officeDocument/2006/relationships/image" Target="../media/image64.jpg"/><Relationship Id="rId9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3.jpg"/><Relationship Id="rId5" Type="http://schemas.openxmlformats.org/officeDocument/2006/relationships/image" Target="../media/image72.png"/><Relationship Id="rId4" Type="http://schemas.openxmlformats.org/officeDocument/2006/relationships/image" Target="../media/image7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6.png"/><Relationship Id="rId5" Type="http://schemas.openxmlformats.org/officeDocument/2006/relationships/image" Target="../media/image75.jpg"/><Relationship Id="rId4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2.jpg"/><Relationship Id="rId4" Type="http://schemas.openxmlformats.org/officeDocument/2006/relationships/image" Target="../media/image8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oeaw.ac.at/veranstaltungen/veranstaltungsreihen/akademie-im-klassenzimmer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10" Type="http://schemas.openxmlformats.org/officeDocument/2006/relationships/image" Target="../media/image29.JPG"/><Relationship Id="rId4" Type="http://schemas.openxmlformats.org/officeDocument/2006/relationships/image" Target="../media/image23.jpg"/><Relationship Id="rId9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611187" y="3958895"/>
            <a:ext cx="11760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5400" b="1" dirty="0">
                <a:latin typeface="+mj-lt"/>
              </a:rPr>
              <a:t>Outreach HEPHY</a:t>
            </a:r>
          </a:p>
        </p:txBody>
      </p:sp>
      <p:sp>
        <p:nvSpPr>
          <p:cNvPr id="5123" name="Textfeld 14"/>
          <p:cNvSpPr txBox="1">
            <a:spLocks noChangeArrowheads="1"/>
          </p:cNvSpPr>
          <p:nvPr/>
        </p:nvSpPr>
        <p:spPr bwMode="auto">
          <a:xfrm>
            <a:off x="609599" y="7032017"/>
            <a:ext cx="117617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/>
            <a:r>
              <a:rPr lang="de-DE" altLang="de-DE" sz="3200" dirty="0">
                <a:latin typeface="Palatino Linotype" panose="02040502050505030304" pitchFamily="18" charset="0"/>
              </a:rPr>
              <a:t>2 September 2022</a:t>
            </a:r>
          </a:p>
          <a:p>
            <a:pPr algn="ctr" eaLnBrk="1"/>
            <a:endParaRPr lang="de-DE" altLang="de-DE" sz="3200" dirty="0">
              <a:latin typeface="Palatino Linotype" panose="02040502050505030304" pitchFamily="18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660742"/>
            <a:ext cx="11099800" cy="809933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44" y="3207690"/>
            <a:ext cx="3924300" cy="5550178"/>
          </a:xfrm>
        </p:spPr>
      </p:pic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97423" y="2905575"/>
            <a:ext cx="7184721" cy="6153081"/>
          </a:xfrm>
        </p:spPr>
        <p:txBody>
          <a:bodyPr/>
          <a:lstStyle/>
          <a:p>
            <a:endParaRPr lang="de-AT" dirty="0"/>
          </a:p>
          <a:p>
            <a:r>
              <a:rPr lang="de-AT" sz="2400" dirty="0"/>
              <a:t>Natural </a:t>
            </a:r>
            <a:r>
              <a:rPr lang="de-AT" sz="2400" dirty="0" err="1"/>
              <a:t>History</a:t>
            </a:r>
            <a:r>
              <a:rPr lang="de-AT" sz="2400" dirty="0"/>
              <a:t> Museum Vienna (NHM Vienna)</a:t>
            </a:r>
          </a:p>
          <a:p>
            <a:r>
              <a:rPr lang="de-AT" sz="2400" dirty="0"/>
              <a:t>19th </a:t>
            </a:r>
            <a:r>
              <a:rPr lang="de-AT" sz="2400" dirty="0" err="1"/>
              <a:t>October</a:t>
            </a:r>
            <a:r>
              <a:rPr lang="de-AT" sz="2400" dirty="0"/>
              <a:t> 2016 - 20th August 2017</a:t>
            </a:r>
          </a:p>
          <a:p>
            <a:r>
              <a:rPr lang="de-AT" sz="2400" dirty="0" err="1"/>
              <a:t>Cooperation</a:t>
            </a:r>
            <a:r>
              <a:rPr lang="de-AT" sz="2400" dirty="0"/>
              <a:t> </a:t>
            </a:r>
            <a:r>
              <a:rPr lang="de-AT" sz="2400" dirty="0" err="1"/>
              <a:t>between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NHM Vienna </a:t>
            </a:r>
            <a:r>
              <a:rPr lang="de-AT" sz="2400" dirty="0" err="1"/>
              <a:t>and</a:t>
            </a:r>
            <a:r>
              <a:rPr lang="de-AT" sz="2400" dirty="0"/>
              <a:t> </a:t>
            </a:r>
          </a:p>
          <a:p>
            <a:pPr marL="0" indent="0">
              <a:buNone/>
            </a:pPr>
            <a:r>
              <a:rPr lang="de-AT" sz="2400" dirty="0"/>
              <a:t>    </a:t>
            </a:r>
            <a:r>
              <a:rPr lang="de-AT" sz="2400" dirty="0" err="1"/>
              <a:t>the</a:t>
            </a:r>
            <a:r>
              <a:rPr lang="de-AT" sz="2400" dirty="0"/>
              <a:t> Institute </a:t>
            </a:r>
            <a:r>
              <a:rPr lang="de-AT" sz="2400" dirty="0" err="1"/>
              <a:t>of</a:t>
            </a:r>
            <a:r>
              <a:rPr lang="de-AT" sz="2400" dirty="0"/>
              <a:t> High </a:t>
            </a:r>
            <a:r>
              <a:rPr lang="de-AT" sz="2400" dirty="0" err="1"/>
              <a:t>Energy</a:t>
            </a:r>
            <a:r>
              <a:rPr lang="de-AT" sz="2400" dirty="0"/>
              <a:t> </a:t>
            </a:r>
            <a:r>
              <a:rPr lang="de-AT" sz="2400" dirty="0" err="1"/>
              <a:t>Physics</a:t>
            </a:r>
            <a:r>
              <a:rPr lang="de-AT" sz="2400" dirty="0"/>
              <a:t> (HEPHY)</a:t>
            </a:r>
          </a:p>
          <a:p>
            <a:pPr marL="0" indent="0">
              <a:buNone/>
            </a:pPr>
            <a:r>
              <a:rPr lang="de-AT" sz="2400" dirty="0"/>
              <a:t>   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Austrian Academy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Sciences</a:t>
            </a:r>
            <a:endParaRPr lang="de-AT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de-AT" sz="2400" dirty="0"/>
              <a:t>Exhibition </a:t>
            </a:r>
            <a:r>
              <a:rPr lang="de-AT" sz="2400" dirty="0" err="1"/>
              <a:t>space</a:t>
            </a:r>
            <a:r>
              <a:rPr lang="de-AT" sz="2400" dirty="0"/>
              <a:t>: </a:t>
            </a:r>
            <a:r>
              <a:rPr lang="de-AT" sz="2400" dirty="0" err="1"/>
              <a:t>about</a:t>
            </a:r>
            <a:r>
              <a:rPr lang="de-AT" sz="2400" dirty="0"/>
              <a:t> 550 m²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AT" sz="2400" dirty="0" err="1"/>
              <a:t>About</a:t>
            </a:r>
            <a:r>
              <a:rPr lang="de-AT" sz="2400" dirty="0"/>
              <a:t> 600 000 </a:t>
            </a:r>
            <a:r>
              <a:rPr lang="de-AT" sz="2400" dirty="0" err="1"/>
              <a:t>museum</a:t>
            </a:r>
            <a:r>
              <a:rPr lang="de-AT" sz="2400" dirty="0"/>
              <a:t> </a:t>
            </a:r>
            <a:r>
              <a:rPr lang="de-AT" sz="2400" dirty="0" err="1"/>
              <a:t>visitors</a:t>
            </a:r>
            <a:endParaRPr lang="de-AT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de-AT" sz="2400" dirty="0"/>
              <a:t>Guest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honour</a:t>
            </a:r>
            <a:r>
              <a:rPr lang="de-AT" sz="2400" dirty="0"/>
              <a:t> at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grand</a:t>
            </a:r>
            <a:r>
              <a:rPr lang="de-AT" sz="2400" dirty="0"/>
              <a:t> </a:t>
            </a:r>
            <a:r>
              <a:rPr lang="de-AT" sz="2400" dirty="0" err="1"/>
              <a:t>opening</a:t>
            </a:r>
            <a:r>
              <a:rPr lang="de-AT" sz="2400" dirty="0"/>
              <a:t>:  </a:t>
            </a:r>
          </a:p>
          <a:p>
            <a:pPr lvl="2">
              <a:lnSpc>
                <a:spcPct val="100000"/>
              </a:lnSpc>
              <a:spcBef>
                <a:spcPts val="2500"/>
              </a:spcBef>
              <a:buFont typeface="Arial" panose="020B0604020202020204" pitchFamily="34" charset="0"/>
              <a:buChar char="•"/>
            </a:pPr>
            <a:r>
              <a:rPr lang="de-AT" dirty="0"/>
              <a:t>Peter W. </a:t>
            </a:r>
            <a:r>
              <a:rPr lang="de-AT" dirty="0" err="1"/>
              <a:t>Higgs</a:t>
            </a:r>
            <a:r>
              <a:rPr lang="de-AT" dirty="0"/>
              <a:t>, George F. </a:t>
            </a:r>
            <a:r>
              <a:rPr lang="de-AT" dirty="0" err="1"/>
              <a:t>Smoot</a:t>
            </a:r>
            <a:r>
              <a:rPr lang="de-AT" dirty="0"/>
              <a:t>, Federal Minister Thomas </a:t>
            </a:r>
            <a:r>
              <a:rPr lang="de-AT" dirty="0" err="1"/>
              <a:t>Drozda</a:t>
            </a:r>
            <a:r>
              <a:rPr lang="de-AT" dirty="0"/>
              <a:t>, </a:t>
            </a:r>
            <a:r>
              <a:rPr lang="de-AT" dirty="0" err="1"/>
              <a:t>video</a:t>
            </a:r>
            <a:r>
              <a:rPr lang="de-AT" dirty="0"/>
              <a:t> </a:t>
            </a:r>
            <a:r>
              <a:rPr lang="de-AT" dirty="0" err="1"/>
              <a:t>greetings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Fabiola </a:t>
            </a:r>
            <a:r>
              <a:rPr lang="de-AT" dirty="0" err="1"/>
              <a:t>Gianotti</a:t>
            </a:r>
            <a:endParaRPr lang="de-AT" dirty="0"/>
          </a:p>
          <a:p>
            <a:pPr>
              <a:buFont typeface="Arial" panose="020B0604020202020204" pitchFamily="34" charset="0"/>
              <a:buChar char="•"/>
            </a:pPr>
            <a:endParaRPr lang="de-AT" sz="2400" dirty="0"/>
          </a:p>
          <a:p>
            <a:pPr marL="0" indent="0">
              <a:spcBef>
                <a:spcPts val="1800"/>
              </a:spcBef>
              <a:buNone/>
            </a:pPr>
            <a:endParaRPr lang="de-AT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8" name="Rectangle 1"/>
          <p:cNvSpPr>
            <a:spLocks/>
          </p:cNvSpPr>
          <p:nvPr/>
        </p:nvSpPr>
        <p:spPr bwMode="auto">
          <a:xfrm>
            <a:off x="622300" y="1646523"/>
            <a:ext cx="11760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4400" b="1" dirty="0">
                <a:latin typeface="+mj-lt"/>
              </a:rPr>
              <a:t>The Highlight!</a:t>
            </a:r>
          </a:p>
        </p:txBody>
      </p:sp>
      <p:sp>
        <p:nvSpPr>
          <p:cNvPr id="9" name="Rectangle 1"/>
          <p:cNvSpPr>
            <a:spLocks/>
          </p:cNvSpPr>
          <p:nvPr/>
        </p:nvSpPr>
        <p:spPr bwMode="auto">
          <a:xfrm>
            <a:off x="635508" y="2490077"/>
            <a:ext cx="121660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600" b="1" dirty="0">
                <a:latin typeface="+mn-lt"/>
              </a:rPr>
              <a:t>Exhibition “The beginning of everything. From galaxies, quarks and collisions”</a:t>
            </a:r>
          </a:p>
        </p:txBody>
      </p:sp>
    </p:spTree>
    <p:extLst>
      <p:ext uri="{BB962C8B-B14F-4D97-AF65-F5344CB8AC3E}">
        <p14:creationId xmlns:p14="http://schemas.microsoft.com/office/powerpoint/2010/main" val="4165441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498" y="5167825"/>
            <a:ext cx="3599477" cy="2968244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593" y="5188204"/>
            <a:ext cx="2836679" cy="295327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1888" y="5188204"/>
            <a:ext cx="4480834" cy="2968244"/>
          </a:xfrm>
          <a:prstGeom prst="rect">
            <a:avLst/>
          </a:prstGeom>
        </p:spPr>
      </p:pic>
      <p:cxnSp>
        <p:nvCxnSpPr>
          <p:cNvPr id="7" name="Gerader Verbinder 6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11" name="Rechteck 10"/>
          <p:cNvSpPr/>
          <p:nvPr/>
        </p:nvSpPr>
        <p:spPr>
          <a:xfrm>
            <a:off x="1518750" y="7652664"/>
            <a:ext cx="24669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kern="0" dirty="0">
                <a:solidFill>
                  <a:srgbClr val="FFFF00"/>
                </a:solidFill>
                <a:latin typeface="+mn-lt"/>
              </a:rPr>
              <a:t>„</a:t>
            </a:r>
            <a:r>
              <a:rPr lang="de-AT" sz="2000" kern="0" dirty="0" err="1">
                <a:solidFill>
                  <a:srgbClr val="FFFF00"/>
                </a:solidFill>
                <a:latin typeface="+mn-lt"/>
              </a:rPr>
              <a:t>galaxies</a:t>
            </a:r>
            <a:r>
              <a:rPr lang="de-AT" sz="2000" kern="0" dirty="0">
                <a:solidFill>
                  <a:srgbClr val="FFFF00"/>
                </a:solidFill>
                <a:latin typeface="+mn-lt"/>
              </a:rPr>
              <a:t>“</a:t>
            </a:r>
          </a:p>
        </p:txBody>
      </p:sp>
      <p:sp>
        <p:nvSpPr>
          <p:cNvPr id="15" name="Rechteck 14"/>
          <p:cNvSpPr/>
          <p:nvPr/>
        </p:nvSpPr>
        <p:spPr>
          <a:xfrm>
            <a:off x="4858444" y="7652664"/>
            <a:ext cx="24669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kern="0" dirty="0">
                <a:solidFill>
                  <a:srgbClr val="FFFF00"/>
                </a:solidFill>
                <a:latin typeface="+mn-lt"/>
              </a:rPr>
              <a:t>„</a:t>
            </a:r>
            <a:r>
              <a:rPr lang="de-AT" sz="2000" kern="0" dirty="0" err="1">
                <a:solidFill>
                  <a:srgbClr val="FFFF00"/>
                </a:solidFill>
                <a:latin typeface="+mn-lt"/>
              </a:rPr>
              <a:t>quarks</a:t>
            </a:r>
            <a:r>
              <a:rPr lang="de-AT" sz="2000" kern="0" dirty="0">
                <a:solidFill>
                  <a:srgbClr val="FFFF00"/>
                </a:solidFill>
                <a:latin typeface="+mn-lt"/>
              </a:rPr>
              <a:t>“</a:t>
            </a:r>
          </a:p>
        </p:txBody>
      </p:sp>
      <p:sp>
        <p:nvSpPr>
          <p:cNvPr id="16" name="Rechteck 15"/>
          <p:cNvSpPr/>
          <p:nvPr/>
        </p:nvSpPr>
        <p:spPr>
          <a:xfrm>
            <a:off x="8638817" y="7652664"/>
            <a:ext cx="24669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kern="0" dirty="0">
                <a:solidFill>
                  <a:srgbClr val="FFFF00"/>
                </a:solidFill>
                <a:latin typeface="+mn-lt"/>
              </a:rPr>
              <a:t>„</a:t>
            </a:r>
            <a:r>
              <a:rPr lang="de-AT" sz="2000" kern="0" dirty="0" err="1">
                <a:solidFill>
                  <a:srgbClr val="FFFF00"/>
                </a:solidFill>
                <a:latin typeface="+mn-lt"/>
              </a:rPr>
              <a:t>collisions</a:t>
            </a:r>
            <a:r>
              <a:rPr lang="de-AT" sz="2000" kern="0" dirty="0">
                <a:solidFill>
                  <a:srgbClr val="FFFF00"/>
                </a:solidFill>
                <a:latin typeface="+mn-lt"/>
              </a:rPr>
              <a:t>“</a:t>
            </a:r>
          </a:p>
        </p:txBody>
      </p:sp>
      <p:sp>
        <p:nvSpPr>
          <p:cNvPr id="18" name="Inhaltsplatzhalter 3"/>
          <p:cNvSpPr>
            <a:spLocks noGrp="1"/>
          </p:cNvSpPr>
          <p:nvPr>
            <p:ph sz="half" idx="2"/>
          </p:nvPr>
        </p:nvSpPr>
        <p:spPr>
          <a:xfrm>
            <a:off x="952498" y="2601287"/>
            <a:ext cx="11160223" cy="2466673"/>
          </a:xfrm>
        </p:spPr>
        <p:txBody>
          <a:bodyPr/>
          <a:lstStyle/>
          <a:p>
            <a:pPr marL="0" indent="0">
              <a:buNone/>
            </a:pPr>
            <a:endParaRPr lang="de-AT" sz="2400" dirty="0"/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400" dirty="0"/>
              <a:t>The exhibition </a:t>
            </a:r>
            <a:r>
              <a:rPr lang="en-US" sz="2400" i="1" dirty="0"/>
              <a:t>"The beginning of everything"</a:t>
            </a:r>
            <a:r>
              <a:rPr lang="en-US" sz="2400" dirty="0"/>
              <a:t> taking visitors on a journey more than 13 billion years back into the past, to the start of the universe, and communicate the most recent scientific knowledge of particle physics and cosmology in a readily comprehensible manner. </a:t>
            </a:r>
            <a:endParaRPr lang="de-AT" sz="2400" dirty="0"/>
          </a:p>
          <a:p>
            <a:pPr marL="0" indent="0">
              <a:spcBef>
                <a:spcPts val="1800"/>
              </a:spcBef>
              <a:buNone/>
            </a:pP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52500" y="2046300"/>
            <a:ext cx="11099800" cy="2159000"/>
          </a:xfrm>
        </p:spPr>
        <p:txBody>
          <a:bodyPr/>
          <a:lstStyle/>
          <a:p>
            <a:pPr algn="ctr"/>
            <a:r>
              <a:rPr lang="de-AT" sz="3600" dirty="0"/>
              <a:t>Story </a:t>
            </a:r>
            <a:r>
              <a:rPr lang="de-AT" sz="3600" dirty="0" err="1"/>
              <a:t>of</a:t>
            </a:r>
            <a:r>
              <a:rPr lang="de-AT" sz="3600" dirty="0"/>
              <a:t> „The </a:t>
            </a:r>
            <a:r>
              <a:rPr lang="de-AT" sz="3600" dirty="0" err="1"/>
              <a:t>beginning</a:t>
            </a:r>
            <a:r>
              <a:rPr lang="de-AT" sz="3600" dirty="0"/>
              <a:t> </a:t>
            </a:r>
            <a:r>
              <a:rPr lang="de-AT" sz="3600" dirty="0" err="1"/>
              <a:t>of</a:t>
            </a:r>
            <a:r>
              <a:rPr lang="de-AT" sz="3600" dirty="0"/>
              <a:t> </a:t>
            </a:r>
            <a:r>
              <a:rPr lang="de-AT" sz="3600" dirty="0" err="1"/>
              <a:t>everything</a:t>
            </a:r>
            <a:r>
              <a:rPr lang="de-AT" sz="3600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792526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388" y="1993604"/>
            <a:ext cx="4646612" cy="3089997"/>
          </a:xfrm>
          <a:prstGeom prst="rect">
            <a:avLst/>
          </a:prstGeom>
        </p:spPr>
      </p:pic>
      <p:cxnSp>
        <p:nvCxnSpPr>
          <p:cNvPr id="4" name="Gerader Verbinder 3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660" y="1987381"/>
            <a:ext cx="4639635" cy="3089997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068388" y="4327652"/>
            <a:ext cx="4646612" cy="755949"/>
          </a:xfrm>
        </p:spPr>
        <p:txBody>
          <a:bodyPr>
            <a:normAutofit fontScale="90000"/>
          </a:bodyPr>
          <a:lstStyle/>
          <a:p>
            <a:pPr algn="r"/>
            <a:r>
              <a:rPr lang="de-AT" sz="1600" b="0" dirty="0">
                <a:solidFill>
                  <a:srgbClr val="FFFF00"/>
                </a:solidFill>
                <a:latin typeface="+mn-lt"/>
              </a:rPr>
              <a:t>Peter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Higgs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in front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of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the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art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work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</a:t>
            </a:r>
            <a:br>
              <a:rPr lang="de-AT" sz="1600" b="0" dirty="0">
                <a:solidFill>
                  <a:srgbClr val="FFFF00"/>
                </a:solidFill>
                <a:latin typeface="+mn-lt"/>
              </a:rPr>
            </a:b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of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Brigitte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Kowanz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: „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Dateline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zero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for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</a:t>
            </a:r>
            <a:br>
              <a:rPr lang="de-AT" sz="1600" b="0" dirty="0">
                <a:solidFill>
                  <a:srgbClr val="FFFF00"/>
                </a:solidFill>
                <a:latin typeface="+mn-lt"/>
              </a:rPr>
            </a:b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space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and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time“</a:t>
            </a:r>
          </a:p>
        </p:txBody>
      </p:sp>
      <p:sp>
        <p:nvSpPr>
          <p:cNvPr id="8" name="Titel 4"/>
          <p:cNvSpPr txBox="1">
            <a:spLocks/>
          </p:cNvSpPr>
          <p:nvPr/>
        </p:nvSpPr>
        <p:spPr>
          <a:xfrm>
            <a:off x="6821324" y="4204547"/>
            <a:ext cx="4639635" cy="872831"/>
          </a:xfrm>
          <a:prstGeom prst="rect">
            <a:avLst/>
          </a:prstGeom>
        </p:spPr>
        <p:txBody>
          <a:bodyPr anchor="t"/>
          <a:lstStyle>
            <a:lvl1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+mj-lt"/>
                <a:ea typeface="MS PGothic" panose="020B0600070205080204" pitchFamily="34" charset="-128"/>
                <a:cs typeface="+mj-cs"/>
                <a:sym typeface="Brandon Grotesque Black" panose="020B0A03020203060202" pitchFamily="34" charset="0"/>
              </a:defRPr>
            </a:lvl1pPr>
            <a:lvl2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2pPr>
            <a:lvl3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3pPr>
            <a:lvl4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4pPr>
            <a:lvl5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5pPr>
            <a:lvl6pPr marL="4572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6pPr>
            <a:lvl7pPr marL="9144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7pPr>
            <a:lvl8pPr marL="13716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8pPr>
            <a:lvl9pPr marL="18288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9pPr>
          </a:lstStyle>
          <a:p>
            <a:pPr algn="r"/>
            <a:r>
              <a:rPr lang="de-AT" sz="1600" b="0" dirty="0">
                <a:solidFill>
                  <a:srgbClr val="FFFF00"/>
                </a:solidFill>
                <a:latin typeface="+mn-lt"/>
              </a:rPr>
              <a:t>Grand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opening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: Anton Zeilinger, </a:t>
            </a:r>
          </a:p>
          <a:p>
            <a:pPr algn="r"/>
            <a:r>
              <a:rPr lang="de-AT" sz="1600" b="0" dirty="0">
                <a:solidFill>
                  <a:srgbClr val="FFFF00"/>
                </a:solidFill>
                <a:latin typeface="+mn-lt"/>
              </a:rPr>
              <a:t>Thomas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Drozda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, George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Smoot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, </a:t>
            </a:r>
          </a:p>
          <a:p>
            <a:pPr algn="r"/>
            <a:r>
              <a:rPr lang="de-AT" sz="1600" b="0" dirty="0">
                <a:solidFill>
                  <a:srgbClr val="FFFF00"/>
                </a:solidFill>
                <a:latin typeface="+mn-lt"/>
              </a:rPr>
              <a:t>Peter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Higgs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, Jochen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Schieck</a:t>
            </a:r>
            <a:r>
              <a:rPr lang="de-AT" sz="1600" b="0" dirty="0">
                <a:solidFill>
                  <a:srgbClr val="FFFF00"/>
                </a:solidFill>
                <a:latin typeface="+mn-lt"/>
              </a:rPr>
              <a:t> , Christian </a:t>
            </a:r>
            <a:r>
              <a:rPr lang="de-AT" sz="1600" b="0" dirty="0" err="1">
                <a:solidFill>
                  <a:srgbClr val="FFFF00"/>
                </a:solidFill>
                <a:latin typeface="+mn-lt"/>
              </a:rPr>
              <a:t>Köberl</a:t>
            </a:r>
            <a:endParaRPr lang="de-AT" sz="1600" b="0" kern="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5"/>
          <a:srcRect l="6150" t="10620" r="6948"/>
          <a:stretch/>
        </p:blipFill>
        <p:spPr>
          <a:xfrm>
            <a:off x="6821325" y="5261089"/>
            <a:ext cx="4602580" cy="3114814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6771329" y="7791128"/>
            <a:ext cx="46729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AT" sz="1600" kern="0" dirty="0">
                <a:solidFill>
                  <a:srgbClr val="FFFF00"/>
                </a:solidFill>
                <a:latin typeface="+mn-lt"/>
              </a:rPr>
              <a:t>Press </a:t>
            </a:r>
            <a:r>
              <a:rPr lang="de-AT" sz="1600" kern="0" dirty="0" err="1">
                <a:solidFill>
                  <a:srgbClr val="FFFF00"/>
                </a:solidFill>
                <a:latin typeface="+mn-lt"/>
              </a:rPr>
              <a:t>conference</a:t>
            </a:r>
            <a:r>
              <a:rPr lang="de-AT" sz="1600" kern="0" dirty="0">
                <a:solidFill>
                  <a:srgbClr val="FFFF00"/>
                </a:solidFill>
                <a:latin typeface="+mn-lt"/>
              </a:rPr>
              <a:t> on 18th </a:t>
            </a:r>
            <a:r>
              <a:rPr lang="de-AT" sz="1600" kern="0" dirty="0" err="1">
                <a:solidFill>
                  <a:srgbClr val="FFFF00"/>
                </a:solidFill>
                <a:latin typeface="+mn-lt"/>
              </a:rPr>
              <a:t>October</a:t>
            </a:r>
            <a:r>
              <a:rPr lang="de-AT" sz="1600" kern="0" dirty="0">
                <a:solidFill>
                  <a:srgbClr val="FFFF00"/>
                </a:solidFill>
                <a:latin typeface="+mn-lt"/>
              </a:rPr>
              <a:t> 2016 </a:t>
            </a:r>
          </a:p>
          <a:p>
            <a:pPr algn="r"/>
            <a:r>
              <a:rPr lang="de-AT" sz="1600" kern="0" dirty="0">
                <a:solidFill>
                  <a:srgbClr val="FFFF00"/>
                </a:solidFill>
                <a:latin typeface="+mn-lt"/>
              </a:rPr>
              <a:t>at </a:t>
            </a:r>
            <a:r>
              <a:rPr lang="de-AT" sz="1600" kern="0" dirty="0" err="1">
                <a:solidFill>
                  <a:srgbClr val="FFFF00"/>
                </a:solidFill>
                <a:latin typeface="+mn-lt"/>
              </a:rPr>
              <a:t>the</a:t>
            </a:r>
            <a:r>
              <a:rPr lang="de-AT" sz="1600" kern="0" dirty="0">
                <a:solidFill>
                  <a:srgbClr val="FFFF00"/>
                </a:solidFill>
                <a:latin typeface="+mn-lt"/>
              </a:rPr>
              <a:t> NHM Vienna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388" y="5285802"/>
            <a:ext cx="4646769" cy="3090101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1068388" y="7668017"/>
            <a:ext cx="46466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kern="0" dirty="0">
                <a:solidFill>
                  <a:srgbClr val="FFFF00"/>
                </a:solidFill>
                <a:latin typeface="+mn-lt"/>
              </a:rPr>
              <a:t>Grand </a:t>
            </a:r>
            <a:r>
              <a:rPr lang="de-AT" sz="2000" kern="0" dirty="0" err="1">
                <a:solidFill>
                  <a:srgbClr val="FFFF00"/>
                </a:solidFill>
                <a:latin typeface="+mn-lt"/>
              </a:rPr>
              <a:t>opening</a:t>
            </a:r>
            <a:r>
              <a:rPr lang="de-AT" sz="2000" kern="0" dirty="0">
                <a:solidFill>
                  <a:srgbClr val="FFFF00"/>
                </a:solidFill>
                <a:latin typeface="+mn-lt"/>
              </a:rPr>
              <a:t> </a:t>
            </a:r>
          </a:p>
          <a:p>
            <a:pPr algn="ctr"/>
            <a:r>
              <a:rPr lang="de-AT" sz="2000" kern="0" dirty="0" err="1">
                <a:solidFill>
                  <a:srgbClr val="FFFF00"/>
                </a:solidFill>
                <a:latin typeface="+mn-lt"/>
              </a:rPr>
              <a:t>with</a:t>
            </a:r>
            <a:r>
              <a:rPr lang="de-AT" sz="2000" kern="0" dirty="0">
                <a:solidFill>
                  <a:srgbClr val="FFFF00"/>
                </a:solidFill>
                <a:latin typeface="+mn-lt"/>
              </a:rPr>
              <a:t> ~ 700 </a:t>
            </a:r>
            <a:r>
              <a:rPr lang="de-AT" sz="2000" kern="0" dirty="0" err="1">
                <a:solidFill>
                  <a:srgbClr val="FFFF00"/>
                </a:solidFill>
                <a:latin typeface="+mn-lt"/>
              </a:rPr>
              <a:t>guests</a:t>
            </a:r>
            <a:endParaRPr lang="de-AT" sz="2000" kern="0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4260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r>
              <a:rPr lang="de-AT" sz="3600" dirty="0" err="1"/>
              <a:t>Accompanying</a:t>
            </a:r>
            <a:r>
              <a:rPr lang="de-AT" sz="3600" dirty="0"/>
              <a:t> </a:t>
            </a:r>
            <a:r>
              <a:rPr lang="de-AT" sz="3600" dirty="0" err="1"/>
              <a:t>program</a:t>
            </a:r>
            <a:r>
              <a:rPr lang="de-AT" sz="3600" dirty="0"/>
              <a:t> </a:t>
            </a:r>
            <a:r>
              <a:rPr lang="de-AT" sz="3600" dirty="0" err="1"/>
              <a:t>of</a:t>
            </a:r>
            <a:r>
              <a:rPr lang="de-AT" sz="3600" dirty="0"/>
              <a:t> </a:t>
            </a:r>
            <a:r>
              <a:rPr lang="de-AT" sz="3600" dirty="0" err="1"/>
              <a:t>the</a:t>
            </a:r>
            <a:r>
              <a:rPr lang="de-AT" sz="3600" dirty="0"/>
              <a:t> „</a:t>
            </a:r>
            <a:r>
              <a:rPr lang="de-AT" sz="3600" dirty="0" err="1"/>
              <a:t>beginning</a:t>
            </a:r>
            <a:r>
              <a:rPr lang="de-AT" sz="3600" dirty="0"/>
              <a:t> </a:t>
            </a:r>
            <a:r>
              <a:rPr lang="de-AT" sz="3600" dirty="0" err="1"/>
              <a:t>of</a:t>
            </a:r>
            <a:r>
              <a:rPr lang="de-AT" sz="3600" dirty="0"/>
              <a:t> </a:t>
            </a:r>
            <a:r>
              <a:rPr lang="de-AT" sz="3600" dirty="0" err="1"/>
              <a:t>everything</a:t>
            </a:r>
            <a:r>
              <a:rPr lang="de-AT" sz="3600" dirty="0"/>
              <a:t>“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52500" y="2603500"/>
            <a:ext cx="11215116" cy="6650228"/>
          </a:xfrm>
        </p:spPr>
        <p:txBody>
          <a:bodyPr/>
          <a:lstStyle/>
          <a:p>
            <a:endParaRPr lang="de-AT" dirty="0"/>
          </a:p>
          <a:p>
            <a:pPr>
              <a:spcBef>
                <a:spcPts val="3000"/>
              </a:spcBef>
            </a:pPr>
            <a:r>
              <a:rPr lang="de-AT" sz="2400" dirty="0"/>
              <a:t>The </a:t>
            </a:r>
            <a:r>
              <a:rPr lang="de-AT" sz="2400" dirty="0" err="1"/>
              <a:t>fulldome</a:t>
            </a:r>
            <a:r>
              <a:rPr lang="de-AT" sz="2400" dirty="0"/>
              <a:t> </a:t>
            </a:r>
            <a:r>
              <a:rPr lang="de-AT" sz="2400" dirty="0" err="1"/>
              <a:t>movie</a:t>
            </a:r>
            <a:r>
              <a:rPr lang="de-AT" sz="2400" dirty="0"/>
              <a:t> „Phantom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Universe</a:t>
            </a:r>
            <a:r>
              <a:rPr lang="de-AT" sz="2400" dirty="0"/>
              <a:t>“</a:t>
            </a:r>
          </a:p>
          <a:p>
            <a:pPr>
              <a:spcBef>
                <a:spcPts val="3000"/>
              </a:spcBef>
            </a:pPr>
            <a:r>
              <a:rPr lang="de-AT" sz="2400" dirty="0"/>
              <a:t>Girls Day 2017 </a:t>
            </a:r>
            <a:r>
              <a:rPr lang="de-AT" sz="2000" dirty="0"/>
              <a:t>(</a:t>
            </a:r>
            <a:r>
              <a:rPr lang="de-AT" sz="2000" dirty="0" err="1"/>
              <a:t>with</a:t>
            </a:r>
            <a:r>
              <a:rPr lang="de-AT" sz="2000" dirty="0"/>
              <a:t> Fabiola </a:t>
            </a:r>
            <a:r>
              <a:rPr lang="de-AT" sz="2000" dirty="0" err="1"/>
              <a:t>Gianotti</a:t>
            </a:r>
            <a:r>
              <a:rPr lang="de-AT" sz="2000" dirty="0"/>
              <a:t> </a:t>
            </a:r>
            <a:r>
              <a:rPr lang="de-AT" sz="2000" dirty="0" err="1"/>
              <a:t>and</a:t>
            </a:r>
            <a:r>
              <a:rPr lang="de-AT" sz="2000" dirty="0"/>
              <a:t>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AT" sz="2000" dirty="0" err="1"/>
              <a:t>federal</a:t>
            </a:r>
            <a:r>
              <a:rPr lang="de-AT" sz="2000" dirty="0"/>
              <a:t> </a:t>
            </a:r>
            <a:r>
              <a:rPr lang="de-AT" sz="2000" dirty="0" err="1"/>
              <a:t>minister</a:t>
            </a:r>
            <a:r>
              <a:rPr lang="de-AT" sz="2000" dirty="0"/>
              <a:t> Reinhold </a:t>
            </a:r>
            <a:r>
              <a:rPr lang="de-AT" sz="2000" dirty="0" err="1"/>
              <a:t>Mitterlehner</a:t>
            </a:r>
            <a:r>
              <a:rPr lang="de-AT" sz="2000" dirty="0"/>
              <a:t>)</a:t>
            </a:r>
          </a:p>
          <a:p>
            <a:pPr>
              <a:spcBef>
                <a:spcPts val="3000"/>
              </a:spcBef>
            </a:pPr>
            <a:r>
              <a:rPr lang="de-AT" sz="2400" dirty="0" err="1"/>
              <a:t>Guided</a:t>
            </a:r>
            <a:r>
              <a:rPr lang="de-AT" sz="2400" dirty="0"/>
              <a:t> </a:t>
            </a:r>
            <a:r>
              <a:rPr lang="de-AT" sz="2400" dirty="0" err="1"/>
              <a:t>tours</a:t>
            </a:r>
            <a:r>
              <a:rPr lang="de-AT" sz="2400" dirty="0"/>
              <a:t> </a:t>
            </a:r>
            <a:r>
              <a:rPr lang="de-AT" sz="2400" dirty="0" err="1"/>
              <a:t>by</a:t>
            </a:r>
            <a:r>
              <a:rPr lang="de-AT" sz="2400" dirty="0"/>
              <a:t> </a:t>
            </a:r>
            <a:r>
              <a:rPr lang="de-AT" sz="2400" dirty="0" err="1"/>
              <a:t>experts</a:t>
            </a:r>
            <a:endParaRPr lang="de-AT" sz="2400" dirty="0"/>
          </a:p>
          <a:p>
            <a:pPr>
              <a:spcBef>
                <a:spcPts val="3000"/>
              </a:spcBef>
            </a:pPr>
            <a:r>
              <a:rPr lang="de-AT" sz="2400" dirty="0" err="1"/>
              <a:t>Matinees</a:t>
            </a:r>
            <a:r>
              <a:rPr lang="de-AT" sz="2400" dirty="0"/>
              <a:t> </a:t>
            </a:r>
            <a:r>
              <a:rPr lang="de-AT" sz="2400" dirty="0" err="1"/>
              <a:t>with</a:t>
            </a:r>
            <a:r>
              <a:rPr lang="de-AT" sz="2400" dirty="0"/>
              <a:t> </a:t>
            </a:r>
            <a:r>
              <a:rPr lang="de-AT" sz="2400" dirty="0" err="1"/>
              <a:t>artists</a:t>
            </a:r>
            <a:r>
              <a:rPr lang="de-AT" sz="2400" dirty="0"/>
              <a:t> </a:t>
            </a:r>
            <a:r>
              <a:rPr lang="de-AT" sz="2400" dirty="0" err="1"/>
              <a:t>and</a:t>
            </a:r>
            <a:r>
              <a:rPr lang="de-AT" sz="2400" dirty="0"/>
              <a:t> </a:t>
            </a:r>
            <a:r>
              <a:rPr lang="de-AT" sz="2400" dirty="0" err="1"/>
              <a:t>physicists</a:t>
            </a:r>
            <a:endParaRPr lang="de-AT" sz="2400" dirty="0"/>
          </a:p>
          <a:p>
            <a:pPr>
              <a:spcBef>
                <a:spcPts val="3000"/>
              </a:spcBef>
            </a:pPr>
            <a:r>
              <a:rPr lang="de-AT" sz="2400" dirty="0"/>
              <a:t>Readings </a:t>
            </a:r>
            <a:r>
              <a:rPr lang="de-AT" sz="2400" dirty="0" err="1"/>
              <a:t>by</a:t>
            </a:r>
            <a:r>
              <a:rPr lang="de-AT" sz="2400" dirty="0"/>
              <a:t> </a:t>
            </a:r>
            <a:r>
              <a:rPr lang="de-AT" sz="2400" dirty="0" err="1"/>
              <a:t>renowned</a:t>
            </a:r>
            <a:r>
              <a:rPr lang="de-AT" sz="2400" dirty="0"/>
              <a:t> </a:t>
            </a:r>
            <a:r>
              <a:rPr lang="de-AT" sz="2400" dirty="0" err="1"/>
              <a:t>writers</a:t>
            </a:r>
            <a:endParaRPr lang="de-AT" sz="2400" dirty="0"/>
          </a:p>
          <a:p>
            <a:pPr>
              <a:spcBef>
                <a:spcPts val="3000"/>
              </a:spcBef>
            </a:pPr>
            <a:r>
              <a:rPr lang="de-AT" sz="2400" dirty="0" err="1"/>
              <a:t>Concerts</a:t>
            </a:r>
            <a:r>
              <a:rPr lang="de-AT" sz="2400" dirty="0"/>
              <a:t> </a:t>
            </a:r>
            <a:r>
              <a:rPr lang="de-AT" sz="2400" dirty="0" err="1"/>
              <a:t>and</a:t>
            </a:r>
            <a:r>
              <a:rPr lang="de-AT" sz="2400" dirty="0"/>
              <a:t> </a:t>
            </a:r>
            <a:r>
              <a:rPr lang="de-AT" sz="2400" dirty="0" err="1"/>
              <a:t>visuales</a:t>
            </a:r>
            <a:endParaRPr lang="de-AT" sz="2400" dirty="0"/>
          </a:p>
          <a:p>
            <a:pPr>
              <a:spcBef>
                <a:spcPts val="3000"/>
              </a:spcBef>
            </a:pPr>
            <a:r>
              <a:rPr lang="de-AT" sz="2400" dirty="0"/>
              <a:t>Book </a:t>
            </a:r>
            <a:r>
              <a:rPr lang="de-AT" sz="2400" dirty="0" err="1"/>
              <a:t>presentation</a:t>
            </a:r>
            <a:r>
              <a:rPr lang="de-AT" sz="2400" dirty="0"/>
              <a:t> „CMS – </a:t>
            </a:r>
            <a:r>
              <a:rPr lang="de-AT" sz="2400" dirty="0" err="1"/>
              <a:t>the</a:t>
            </a:r>
            <a:r>
              <a:rPr lang="de-AT" sz="2400" dirty="0"/>
              <a:t> Art </a:t>
            </a:r>
            <a:r>
              <a:rPr lang="de-AT" sz="2400" dirty="0" err="1"/>
              <a:t>of</a:t>
            </a:r>
            <a:r>
              <a:rPr lang="de-AT" sz="2400" dirty="0"/>
              <a:t> Science“</a:t>
            </a:r>
          </a:p>
          <a:p>
            <a:pPr>
              <a:spcBef>
                <a:spcPts val="3000"/>
              </a:spcBef>
            </a:pPr>
            <a:r>
              <a:rPr lang="de-AT" sz="2400" dirty="0"/>
              <a:t>Virtual CMS </a:t>
            </a:r>
            <a:r>
              <a:rPr lang="de-AT" sz="2400" dirty="0" err="1"/>
              <a:t>visit</a:t>
            </a:r>
            <a:endParaRPr lang="de-AT" sz="2400" dirty="0"/>
          </a:p>
          <a:p>
            <a:pPr>
              <a:spcBef>
                <a:spcPts val="3000"/>
              </a:spcBef>
            </a:pPr>
            <a:r>
              <a:rPr lang="de-AT" sz="2400" dirty="0"/>
              <a:t>International </a:t>
            </a:r>
            <a:r>
              <a:rPr lang="de-AT" sz="2400" dirty="0" err="1"/>
              <a:t>Masterclass</a:t>
            </a:r>
            <a:endParaRPr lang="de-AT" sz="2400" dirty="0"/>
          </a:p>
          <a:p>
            <a:pPr>
              <a:spcBef>
                <a:spcPts val="3000"/>
              </a:spcBef>
            </a:pPr>
            <a:r>
              <a:rPr lang="de-AT" sz="2400" dirty="0"/>
              <a:t>TEDXCERN</a:t>
            </a:r>
          </a:p>
          <a:p>
            <a:pPr>
              <a:spcBef>
                <a:spcPts val="3000"/>
              </a:spcBef>
            </a:pPr>
            <a:r>
              <a:rPr lang="de-AT" sz="2400" dirty="0"/>
              <a:t>Workshop „</a:t>
            </a:r>
            <a:r>
              <a:rPr lang="de-AT" sz="2400" dirty="0" err="1"/>
              <a:t>Sciences&amp;Art@School</a:t>
            </a:r>
            <a:r>
              <a:rPr lang="de-AT" sz="2400" dirty="0"/>
              <a:t>“</a:t>
            </a:r>
          </a:p>
          <a:p>
            <a:pPr>
              <a:spcBef>
                <a:spcPts val="3000"/>
              </a:spcBef>
            </a:pPr>
            <a:r>
              <a:rPr lang="de-AT" sz="2400" dirty="0" err="1"/>
              <a:t>Opening</a:t>
            </a:r>
            <a:r>
              <a:rPr lang="de-AT" sz="2000" dirty="0"/>
              <a:t> </a:t>
            </a:r>
            <a:r>
              <a:rPr lang="de-AT" sz="2400" dirty="0" err="1"/>
              <a:t>sound</a:t>
            </a:r>
            <a:r>
              <a:rPr lang="de-AT" sz="2400" dirty="0"/>
              <a:t> </a:t>
            </a:r>
            <a:r>
              <a:rPr lang="de-AT" sz="2400" dirty="0" err="1"/>
              <a:t>installation</a:t>
            </a:r>
            <a:r>
              <a:rPr lang="de-AT" sz="2400" dirty="0"/>
              <a:t> „Expansion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Universe</a:t>
            </a:r>
            <a:r>
              <a:rPr lang="de-AT" sz="2400" dirty="0"/>
              <a:t>“ </a:t>
            </a:r>
            <a:r>
              <a:rPr lang="de-AT" sz="2000" dirty="0"/>
              <a:t>(</a:t>
            </a:r>
            <a:r>
              <a:rPr lang="de-AT" sz="2000" dirty="0" err="1"/>
              <a:t>with</a:t>
            </a:r>
            <a:r>
              <a:rPr lang="de-AT" sz="2000" dirty="0"/>
              <a:t> </a:t>
            </a:r>
            <a:r>
              <a:rPr lang="de-AT" sz="2000" dirty="0" err="1"/>
              <a:t>Cardinal</a:t>
            </a:r>
            <a:r>
              <a:rPr lang="de-AT" sz="2000" dirty="0"/>
              <a:t> Schönborn)</a:t>
            </a:r>
          </a:p>
          <a:p>
            <a:pPr>
              <a:spcBef>
                <a:spcPts val="3000"/>
              </a:spcBef>
            </a:pPr>
            <a:r>
              <a:rPr lang="de-AT" sz="2400" dirty="0"/>
              <a:t>Workshops </a:t>
            </a:r>
            <a:r>
              <a:rPr lang="de-AT" sz="2400" dirty="0" err="1"/>
              <a:t>for</a:t>
            </a:r>
            <a:r>
              <a:rPr lang="de-AT" sz="2400" dirty="0"/>
              <a:t> </a:t>
            </a:r>
            <a:r>
              <a:rPr lang="de-AT" sz="2400" dirty="0" err="1"/>
              <a:t>students</a:t>
            </a:r>
            <a:r>
              <a:rPr lang="de-AT" sz="2400" dirty="0"/>
              <a:t> </a:t>
            </a:r>
            <a:r>
              <a:rPr lang="de-AT" sz="2400" dirty="0" err="1"/>
              <a:t>and</a:t>
            </a:r>
            <a:r>
              <a:rPr lang="de-AT" sz="2400" dirty="0"/>
              <a:t> </a:t>
            </a:r>
            <a:r>
              <a:rPr lang="de-AT" sz="2400" dirty="0" err="1"/>
              <a:t>kids</a:t>
            </a:r>
            <a:endParaRPr lang="de-AT" sz="2400" dirty="0"/>
          </a:p>
          <a:p>
            <a:pPr>
              <a:spcBef>
                <a:spcPts val="3000"/>
              </a:spcBef>
            </a:pPr>
            <a:r>
              <a:rPr lang="de-AT" sz="2400" dirty="0"/>
              <a:t>Public </a:t>
            </a:r>
            <a:r>
              <a:rPr lang="de-AT" sz="2400" dirty="0" err="1"/>
              <a:t>lectures</a:t>
            </a:r>
            <a:r>
              <a:rPr lang="de-AT" sz="2400" dirty="0"/>
              <a:t> (Austrian </a:t>
            </a:r>
            <a:r>
              <a:rPr lang="de-AT" sz="2400" dirty="0" err="1"/>
              <a:t>and</a:t>
            </a:r>
            <a:r>
              <a:rPr lang="de-AT" sz="2400" dirty="0"/>
              <a:t> international </a:t>
            </a:r>
            <a:r>
              <a:rPr lang="de-AT" sz="2400" dirty="0" err="1"/>
              <a:t>physicists</a:t>
            </a:r>
            <a:r>
              <a:rPr lang="de-AT" sz="2400" dirty="0"/>
              <a:t>)</a:t>
            </a:r>
          </a:p>
          <a:p>
            <a:pPr marL="0" indent="0">
              <a:buNone/>
            </a:pPr>
            <a:r>
              <a:rPr lang="de-AT" dirty="0"/>
              <a:t>    </a:t>
            </a:r>
          </a:p>
        </p:txBody>
      </p:sp>
      <p:cxnSp>
        <p:nvCxnSpPr>
          <p:cNvPr id="4" name="Gerader Verbinder 3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5636" y="3829573"/>
            <a:ext cx="2056664" cy="308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481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136477"/>
            <a:ext cx="11099800" cy="2159000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r>
              <a:rPr lang="de-AT" sz="3600" dirty="0"/>
              <a:t>„Wie alles begann“ – in Hamburg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94842" y="3777390"/>
            <a:ext cx="11215116" cy="4118577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AT" dirty="0"/>
              <a:t>The </a:t>
            </a:r>
            <a:r>
              <a:rPr lang="de-AT" dirty="0" err="1"/>
              <a:t>exhibition</a:t>
            </a:r>
            <a:r>
              <a:rPr lang="de-AT" dirty="0"/>
              <a:t> „Wie alles begann“ will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shown</a:t>
            </a:r>
            <a:r>
              <a:rPr lang="de-AT" dirty="0"/>
              <a:t> in Hamburg at </a:t>
            </a:r>
            <a:r>
              <a:rPr lang="de-AT" dirty="0" err="1"/>
              <a:t>the</a:t>
            </a:r>
            <a:r>
              <a:rPr lang="de-AT" dirty="0"/>
              <a:t> „Museum für Arbeit“ </a:t>
            </a:r>
            <a:r>
              <a:rPr lang="de-AT" dirty="0" err="1"/>
              <a:t>from</a:t>
            </a:r>
            <a:r>
              <a:rPr lang="de-AT" dirty="0"/>
              <a:t> 25 </a:t>
            </a:r>
            <a:r>
              <a:rPr lang="de-AT" dirty="0" err="1"/>
              <a:t>October</a:t>
            </a:r>
            <a:r>
              <a:rPr lang="de-AT" dirty="0"/>
              <a:t> 2022 </a:t>
            </a:r>
            <a:r>
              <a:rPr lang="de-AT" dirty="0" err="1"/>
              <a:t>to</a:t>
            </a:r>
            <a:r>
              <a:rPr lang="de-AT" dirty="0"/>
              <a:t> April 2023.</a:t>
            </a:r>
          </a:p>
        </p:txBody>
      </p:sp>
      <p:cxnSp>
        <p:nvCxnSpPr>
          <p:cNvPr id="4" name="Gerader Verbinder 3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719497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660742"/>
            <a:ext cx="11099800" cy="809933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758249" y="3893789"/>
            <a:ext cx="6941700" cy="4572000"/>
          </a:xfrm>
        </p:spPr>
        <p:txBody>
          <a:bodyPr/>
          <a:lstStyle/>
          <a:p>
            <a:endParaRPr lang="de-AT" dirty="0"/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/>
              <a:t>5 – 12 September 2019</a:t>
            </a:r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/>
              <a:t>Aula der Wissenschaften</a:t>
            </a:r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/>
              <a:t>Exhibition „Spurensuche – Die Bausteine des Universums“</a:t>
            </a:r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/>
              <a:t>Exhibition „Origin“ (</a:t>
            </a:r>
            <a:r>
              <a:rPr lang="de-AT" sz="1800" dirty="0" err="1"/>
              <a:t>with</a:t>
            </a:r>
            <a:r>
              <a:rPr lang="de-AT" sz="1800" dirty="0"/>
              <a:t> Austrian </a:t>
            </a:r>
            <a:r>
              <a:rPr lang="de-AT" sz="1800" dirty="0" err="1"/>
              <a:t>and</a:t>
            </a:r>
            <a:r>
              <a:rPr lang="de-AT" sz="1800" dirty="0"/>
              <a:t> international </a:t>
            </a:r>
            <a:r>
              <a:rPr lang="de-AT" sz="1800" dirty="0" err="1"/>
              <a:t>Artists</a:t>
            </a:r>
            <a:r>
              <a:rPr lang="de-AT" sz="1800" dirty="0"/>
              <a:t>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dirty="0" err="1"/>
              <a:t>the</a:t>
            </a:r>
            <a:r>
              <a:rPr lang="de-AT" sz="1800" dirty="0"/>
              <a:t> </a:t>
            </a:r>
            <a:r>
              <a:rPr lang="de-AT" sz="1800" dirty="0" err="1"/>
              <a:t>Art&amp;CMS</a:t>
            </a:r>
            <a:r>
              <a:rPr lang="de-AT" sz="1800" dirty="0"/>
              <a:t> </a:t>
            </a:r>
            <a:r>
              <a:rPr lang="de-AT" sz="1800" dirty="0" err="1"/>
              <a:t>project</a:t>
            </a:r>
            <a:r>
              <a:rPr lang="de-AT" sz="1800" dirty="0"/>
              <a:t>)</a:t>
            </a:r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/>
              <a:t>Art </a:t>
            </a:r>
            <a:r>
              <a:rPr lang="de-AT" sz="1800" dirty="0" err="1"/>
              <a:t>exhibition</a:t>
            </a:r>
            <a:r>
              <a:rPr lang="de-AT" sz="1800" dirty="0"/>
              <a:t>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dirty="0" err="1"/>
              <a:t>students</a:t>
            </a:r>
            <a:r>
              <a:rPr lang="de-AT" sz="1800" dirty="0"/>
              <a:t>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dirty="0" err="1"/>
              <a:t>the</a:t>
            </a:r>
            <a:r>
              <a:rPr lang="de-AT" sz="1800" dirty="0"/>
              <a:t> </a:t>
            </a:r>
            <a:r>
              <a:rPr lang="de-AT" sz="1800" dirty="0" err="1"/>
              <a:t>Art&amp;Science</a:t>
            </a:r>
            <a:r>
              <a:rPr lang="de-AT" sz="1800" dirty="0"/>
              <a:t> </a:t>
            </a:r>
            <a:r>
              <a:rPr lang="de-AT" sz="1800" dirty="0" err="1"/>
              <a:t>class</a:t>
            </a:r>
            <a:r>
              <a:rPr lang="de-AT" sz="1800" dirty="0"/>
              <a:t>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dirty="0" err="1"/>
              <a:t>the</a:t>
            </a:r>
            <a:r>
              <a:rPr lang="de-AT" sz="1800" dirty="0"/>
              <a:t> University </a:t>
            </a:r>
            <a:r>
              <a:rPr lang="de-AT" sz="1800" dirty="0" err="1"/>
              <a:t>of</a:t>
            </a:r>
            <a:r>
              <a:rPr lang="de-AT" sz="1800" dirty="0"/>
              <a:t> Applied Art Vienna</a:t>
            </a:r>
          </a:p>
          <a:p>
            <a:pPr marL="0" indent="0">
              <a:spcBef>
                <a:spcPts val="3000"/>
              </a:spcBef>
              <a:buNone/>
            </a:pPr>
            <a:endParaRPr lang="de-AT" sz="1800" dirty="0"/>
          </a:p>
          <a:p>
            <a:pPr>
              <a:spcBef>
                <a:spcPts val="3000"/>
              </a:spcBef>
            </a:pPr>
            <a:endParaRPr lang="de-AT" sz="1800" dirty="0"/>
          </a:p>
          <a:p>
            <a:pPr marL="0" indent="0">
              <a:buNone/>
            </a:pPr>
            <a:endParaRPr lang="de-AT" sz="20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spcBef>
                <a:spcPts val="1800"/>
              </a:spcBef>
              <a:buNone/>
            </a:pPr>
            <a:endParaRPr lang="de-AT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8" name="Rectangle 1"/>
          <p:cNvSpPr>
            <a:spLocks/>
          </p:cNvSpPr>
          <p:nvPr/>
        </p:nvSpPr>
        <p:spPr bwMode="auto">
          <a:xfrm>
            <a:off x="622300" y="2346786"/>
            <a:ext cx="1176020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4400" b="1" dirty="0">
                <a:latin typeface="+mj-lt"/>
              </a:rPr>
              <a:t>Our last big event </a:t>
            </a:r>
          </a:p>
          <a:p>
            <a:pPr algn="ctr"/>
            <a:r>
              <a:rPr lang="en-US" sz="4400" b="1" dirty="0">
                <a:latin typeface="+mj-lt"/>
              </a:rPr>
              <a:t>“Science Week: Meet the Universe”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25" y="3893789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438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660742"/>
            <a:ext cx="11099800" cy="809933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0488" y="3362448"/>
            <a:ext cx="11418403" cy="5429860"/>
          </a:xfrm>
        </p:spPr>
        <p:txBody>
          <a:bodyPr/>
          <a:lstStyle/>
          <a:p>
            <a:endParaRPr lang="de-AT" dirty="0"/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 err="1"/>
              <a:t>Opening</a:t>
            </a:r>
            <a:r>
              <a:rPr lang="de-AT" sz="1800" dirty="0"/>
              <a:t> </a:t>
            </a:r>
            <a:r>
              <a:rPr lang="de-AT" sz="1800" dirty="0" err="1"/>
              <a:t>with</a:t>
            </a:r>
            <a:r>
              <a:rPr lang="de-AT" sz="1800" dirty="0"/>
              <a:t> Fabiola </a:t>
            </a:r>
            <a:r>
              <a:rPr lang="de-AT" sz="1800" dirty="0" err="1"/>
              <a:t>Gianotti</a:t>
            </a:r>
            <a:endParaRPr lang="de-AT" sz="1800" dirty="0"/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/>
              <a:t>Workshops „</a:t>
            </a:r>
            <a:r>
              <a:rPr lang="de-AT" sz="1800" dirty="0" err="1"/>
              <a:t>Science&amp;Art@School</a:t>
            </a:r>
            <a:r>
              <a:rPr lang="de-AT" sz="1800" dirty="0"/>
              <a:t>“</a:t>
            </a:r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/>
              <a:t>Workshop „Physik zum Anfassen“</a:t>
            </a:r>
            <a:endParaRPr lang="de-AT" sz="1600" dirty="0"/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 err="1"/>
              <a:t>Guided</a:t>
            </a:r>
            <a:r>
              <a:rPr lang="de-AT" sz="1800" dirty="0"/>
              <a:t> </a:t>
            </a:r>
            <a:r>
              <a:rPr lang="de-AT" sz="1800" dirty="0" err="1"/>
              <a:t>tours</a:t>
            </a:r>
            <a:r>
              <a:rPr lang="de-AT" sz="1800" dirty="0"/>
              <a:t> </a:t>
            </a:r>
            <a:r>
              <a:rPr lang="de-AT" sz="1800" dirty="0" err="1"/>
              <a:t>by</a:t>
            </a:r>
            <a:r>
              <a:rPr lang="de-AT" sz="1800" dirty="0"/>
              <a:t> </a:t>
            </a:r>
            <a:r>
              <a:rPr lang="de-AT" sz="1800" dirty="0" err="1"/>
              <a:t>experts</a:t>
            </a:r>
            <a:r>
              <a:rPr lang="de-AT" sz="1800" dirty="0"/>
              <a:t> </a:t>
            </a:r>
            <a:r>
              <a:rPr lang="de-AT" sz="1800" dirty="0" err="1"/>
              <a:t>for</a:t>
            </a:r>
            <a:r>
              <a:rPr lang="de-AT" sz="1800" dirty="0"/>
              <a:t> </a:t>
            </a:r>
            <a:r>
              <a:rPr lang="de-AT" sz="1800" dirty="0" err="1"/>
              <a:t>school</a:t>
            </a:r>
            <a:r>
              <a:rPr lang="de-AT" sz="1800" dirty="0"/>
              <a:t> </a:t>
            </a:r>
            <a:r>
              <a:rPr lang="de-AT" sz="1800" dirty="0" err="1"/>
              <a:t>classes</a:t>
            </a:r>
            <a:r>
              <a:rPr lang="de-AT" sz="1800" dirty="0"/>
              <a:t> </a:t>
            </a:r>
            <a:r>
              <a:rPr lang="de-AT" sz="1800" dirty="0" err="1"/>
              <a:t>and</a:t>
            </a:r>
            <a:r>
              <a:rPr lang="de-AT" sz="1800" dirty="0"/>
              <a:t> </a:t>
            </a:r>
            <a:r>
              <a:rPr lang="de-AT" sz="1800" dirty="0" err="1"/>
              <a:t>other</a:t>
            </a:r>
            <a:r>
              <a:rPr lang="de-AT" sz="1800" dirty="0"/>
              <a:t> </a:t>
            </a:r>
            <a:r>
              <a:rPr lang="de-AT" sz="1800" dirty="0" err="1"/>
              <a:t>groups</a:t>
            </a:r>
            <a:endParaRPr lang="de-AT" sz="1800" dirty="0"/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/>
              <a:t>Science </a:t>
            </a:r>
            <a:r>
              <a:rPr lang="de-AT" sz="1800" dirty="0" err="1"/>
              <a:t>Cafes</a:t>
            </a:r>
            <a:r>
              <a:rPr lang="de-AT" sz="1800" dirty="0"/>
              <a:t> </a:t>
            </a:r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/>
              <a:t>Public </a:t>
            </a:r>
            <a:r>
              <a:rPr lang="de-AT" sz="1800" dirty="0" err="1"/>
              <a:t>lecture</a:t>
            </a:r>
            <a:r>
              <a:rPr lang="de-AT" sz="1800" dirty="0"/>
              <a:t> </a:t>
            </a:r>
            <a:r>
              <a:rPr lang="de-AT" sz="1800" dirty="0" err="1"/>
              <a:t>with</a:t>
            </a:r>
            <a:r>
              <a:rPr lang="de-AT" sz="1800" dirty="0"/>
              <a:t> Barry </a:t>
            </a:r>
            <a:r>
              <a:rPr lang="de-AT" sz="1800" dirty="0" err="1"/>
              <a:t>Barish</a:t>
            </a:r>
            <a:r>
              <a:rPr lang="de-AT" sz="1800" dirty="0"/>
              <a:t> at </a:t>
            </a:r>
            <a:r>
              <a:rPr lang="de-AT" sz="1800" dirty="0" err="1"/>
              <a:t>the</a:t>
            </a:r>
            <a:r>
              <a:rPr lang="de-AT" sz="1800" dirty="0"/>
              <a:t> Festsaal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dirty="0" err="1"/>
              <a:t>the</a:t>
            </a:r>
            <a:r>
              <a:rPr lang="de-AT" sz="1800" dirty="0"/>
              <a:t> Austrian Academy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dirty="0" err="1"/>
              <a:t>Sciences</a:t>
            </a:r>
            <a:endParaRPr lang="de-AT" sz="1800" dirty="0"/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/>
              <a:t>Public </a:t>
            </a:r>
            <a:r>
              <a:rPr lang="de-AT" sz="1800" dirty="0" err="1"/>
              <a:t>lectures</a:t>
            </a:r>
            <a:r>
              <a:rPr lang="de-AT" sz="1800" dirty="0"/>
              <a:t> </a:t>
            </a:r>
            <a:r>
              <a:rPr lang="de-AT" sz="1800" dirty="0" err="1"/>
              <a:t>with</a:t>
            </a:r>
            <a:r>
              <a:rPr lang="de-AT" sz="1800" dirty="0"/>
              <a:t> Jon </a:t>
            </a:r>
            <a:r>
              <a:rPr lang="de-AT" sz="1800" dirty="0" err="1"/>
              <a:t>Butterworth</a:t>
            </a:r>
            <a:r>
              <a:rPr lang="de-AT" sz="1800" dirty="0"/>
              <a:t> </a:t>
            </a:r>
            <a:r>
              <a:rPr lang="de-AT" sz="1800" dirty="0" err="1"/>
              <a:t>and</a:t>
            </a:r>
            <a:r>
              <a:rPr lang="de-AT" sz="1800" dirty="0"/>
              <a:t> Christoph </a:t>
            </a:r>
            <a:r>
              <a:rPr lang="de-AT" sz="1800" dirty="0" err="1"/>
              <a:t>Schwanda</a:t>
            </a:r>
            <a:endParaRPr lang="de-AT" sz="1800" dirty="0"/>
          </a:p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de-AT" sz="1800" dirty="0"/>
              <a:t>Symposium: </a:t>
            </a:r>
            <a:r>
              <a:rPr lang="de-AT" sz="1800" dirty="0" err="1"/>
              <a:t>Art&amp;Science</a:t>
            </a:r>
            <a:r>
              <a:rPr lang="de-AT" sz="1800" dirty="0"/>
              <a:t> </a:t>
            </a:r>
            <a:r>
              <a:rPr lang="de-AT" sz="1800" dirty="0" err="1"/>
              <a:t>Collaborations</a:t>
            </a:r>
            <a:r>
              <a:rPr lang="de-AT" sz="1800" dirty="0"/>
              <a:t> </a:t>
            </a:r>
            <a:r>
              <a:rPr lang="de-AT" sz="1800" dirty="0" err="1"/>
              <a:t>around</a:t>
            </a:r>
            <a:r>
              <a:rPr lang="de-AT" sz="1800" dirty="0"/>
              <a:t> </a:t>
            </a:r>
            <a:r>
              <a:rPr lang="de-AT" sz="1800" dirty="0" err="1"/>
              <a:t>the</a:t>
            </a:r>
            <a:r>
              <a:rPr lang="de-AT" sz="1800" dirty="0"/>
              <a:t> </a:t>
            </a:r>
            <a:r>
              <a:rPr lang="de-AT" sz="1800" dirty="0" err="1"/>
              <a:t>Globe</a:t>
            </a:r>
            <a:endParaRPr lang="de-AT" sz="1800" dirty="0"/>
          </a:p>
          <a:p>
            <a:pPr marL="0" indent="0">
              <a:buNone/>
            </a:pPr>
            <a:endParaRPr lang="de-AT" sz="20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spcBef>
                <a:spcPts val="1800"/>
              </a:spcBef>
              <a:buNone/>
            </a:pPr>
            <a:endParaRPr lang="de-AT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8" name="Rectangle 1"/>
          <p:cNvSpPr>
            <a:spLocks/>
          </p:cNvSpPr>
          <p:nvPr/>
        </p:nvSpPr>
        <p:spPr bwMode="auto">
          <a:xfrm>
            <a:off x="622300" y="2532581"/>
            <a:ext cx="11760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4400" b="1" dirty="0">
                <a:latin typeface="+mj-lt"/>
              </a:rPr>
              <a:t>Program</a:t>
            </a:r>
          </a:p>
        </p:txBody>
      </p:sp>
      <p:pic>
        <p:nvPicPr>
          <p:cNvPr id="9" name="Grafik 8"/>
          <p:cNvPicPr/>
          <p:nvPr/>
        </p:nvPicPr>
        <p:blipFill rotWithShape="1">
          <a:blip r:embed="rId4"/>
          <a:srcRect l="10747" t="14991" r="54200" b="7996"/>
          <a:stretch/>
        </p:blipFill>
        <p:spPr bwMode="auto">
          <a:xfrm>
            <a:off x="10166155" y="6191666"/>
            <a:ext cx="1886146" cy="2495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1B56EE-B328-CE11-35B0-5A796539FF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2272" y="2135707"/>
            <a:ext cx="2633911" cy="395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337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660742"/>
            <a:ext cx="11099800" cy="809933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8" name="Rectangle 1"/>
          <p:cNvSpPr>
            <a:spLocks/>
          </p:cNvSpPr>
          <p:nvPr/>
        </p:nvSpPr>
        <p:spPr bwMode="auto">
          <a:xfrm>
            <a:off x="622300" y="2685340"/>
            <a:ext cx="11760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4400" b="1" dirty="0">
                <a:latin typeface="+mj-lt"/>
              </a:rPr>
              <a:t>Impressions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683" y="3625299"/>
            <a:ext cx="2700002" cy="1800000"/>
          </a:xfr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592" y="5936898"/>
            <a:ext cx="2700000" cy="180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240" y="3590568"/>
            <a:ext cx="2700000" cy="18000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795" y="3625299"/>
            <a:ext cx="2880000" cy="18000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795" y="5981169"/>
            <a:ext cx="1800000" cy="1800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685" y="5936898"/>
            <a:ext cx="1800000" cy="180000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693" y="5981169"/>
            <a:ext cx="27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185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611187" y="3958895"/>
            <a:ext cx="11760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5400" b="1" dirty="0">
                <a:latin typeface="+mj-lt"/>
              </a:rPr>
              <a:t>Available Exhibits and Materials</a:t>
            </a:r>
          </a:p>
        </p:txBody>
      </p:sp>
    </p:spTree>
    <p:extLst>
      <p:ext uri="{BB962C8B-B14F-4D97-AF65-F5344CB8AC3E}">
        <p14:creationId xmlns:p14="http://schemas.microsoft.com/office/powerpoint/2010/main" val="429027585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054" y="1608499"/>
            <a:ext cx="11922843" cy="706739"/>
          </a:xfrm>
        </p:spPr>
        <p:txBody>
          <a:bodyPr>
            <a:normAutofit fontScale="90000"/>
          </a:bodyPr>
          <a:lstStyle/>
          <a:p>
            <a:pPr algn="ctr"/>
            <a:r>
              <a:rPr lang="de-AT" dirty="0"/>
              <a:t>HEPHY </a:t>
            </a:r>
            <a:r>
              <a:rPr lang="de-AT" dirty="0" err="1"/>
              <a:t>Exhibits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8054" y="2905091"/>
            <a:ext cx="7190560" cy="6195568"/>
          </a:xfrm>
        </p:spPr>
        <p:txBody>
          <a:bodyPr/>
          <a:lstStyle/>
          <a:p>
            <a:r>
              <a:rPr lang="de-AT" dirty="0"/>
              <a:t>Spark </a:t>
            </a:r>
            <a:r>
              <a:rPr lang="de-AT" dirty="0" err="1"/>
              <a:t>chambers</a:t>
            </a:r>
            <a:r>
              <a:rPr lang="de-AT" dirty="0"/>
              <a:t> (</a:t>
            </a:r>
            <a:r>
              <a:rPr lang="de-AT" dirty="0" err="1"/>
              <a:t>big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small</a:t>
            </a:r>
            <a:r>
              <a:rPr lang="de-AT" dirty="0"/>
              <a:t>)</a:t>
            </a:r>
          </a:p>
          <a:p>
            <a:r>
              <a:rPr lang="de-AT" dirty="0"/>
              <a:t>Interactive, </a:t>
            </a:r>
            <a:r>
              <a:rPr lang="de-AT" dirty="0" err="1"/>
              <a:t>animated</a:t>
            </a:r>
            <a:r>
              <a:rPr lang="de-AT" dirty="0"/>
              <a:t> LHC </a:t>
            </a:r>
            <a:r>
              <a:rPr lang="de-AT" dirty="0" err="1"/>
              <a:t>model</a:t>
            </a:r>
            <a:endParaRPr lang="de-AT" dirty="0"/>
          </a:p>
          <a:p>
            <a:r>
              <a:rPr lang="de-AT" dirty="0" err="1"/>
              <a:t>Animated</a:t>
            </a:r>
            <a:r>
              <a:rPr lang="de-AT" dirty="0"/>
              <a:t> LHC wall</a:t>
            </a:r>
          </a:p>
          <a:p>
            <a:r>
              <a:rPr lang="de-AT" dirty="0"/>
              <a:t>Hands-on LHC </a:t>
            </a:r>
            <a:r>
              <a:rPr lang="de-AT" dirty="0" err="1"/>
              <a:t>simulator</a:t>
            </a:r>
            <a:endParaRPr lang="de-AT" dirty="0"/>
          </a:p>
          <a:p>
            <a:pPr marL="0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de-AT" dirty="0"/>
              <a:t>(</a:t>
            </a:r>
            <a:r>
              <a:rPr lang="de-AT" dirty="0" err="1"/>
              <a:t>adjustable</a:t>
            </a:r>
            <a:r>
              <a:rPr lang="de-AT" dirty="0"/>
              <a:t> beam </a:t>
            </a:r>
            <a:r>
              <a:rPr lang="de-AT" dirty="0" err="1"/>
              <a:t>energy</a:t>
            </a:r>
            <a:r>
              <a:rPr lang="de-AT" dirty="0"/>
              <a:t>, </a:t>
            </a:r>
            <a:r>
              <a:rPr lang="de-AT" dirty="0" err="1"/>
              <a:t>currectly</a:t>
            </a:r>
            <a:r>
              <a:rPr lang="de-AT" dirty="0"/>
              <a:t> </a:t>
            </a:r>
            <a:r>
              <a:rPr lang="de-AT" dirty="0" err="1"/>
              <a:t>scaled</a:t>
            </a:r>
            <a:r>
              <a:rPr lang="de-AT" dirty="0"/>
              <a:t> </a:t>
            </a:r>
            <a:r>
              <a:rPr lang="de-AT" dirty="0" err="1"/>
              <a:t>speed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animated</a:t>
            </a:r>
            <a:r>
              <a:rPr lang="de-AT" dirty="0"/>
              <a:t> </a:t>
            </a:r>
            <a:r>
              <a:rPr lang="de-AT" dirty="0" err="1"/>
              <a:t>particles</a:t>
            </a:r>
            <a:r>
              <a:rPr lang="de-AT" dirty="0"/>
              <a:t>)</a:t>
            </a:r>
          </a:p>
          <a:p>
            <a:r>
              <a:rPr lang="de-AT" dirty="0"/>
              <a:t>Starke Paare</a:t>
            </a:r>
          </a:p>
          <a:p>
            <a:pPr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>
              <a:spcBef>
                <a:spcPts val="2000"/>
              </a:spcBef>
              <a:buNone/>
            </a:pPr>
            <a:endParaRPr lang="de-AT" sz="2000" dirty="0"/>
          </a:p>
          <a:p>
            <a:pPr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de-AT" sz="2000" dirty="0"/>
          </a:p>
        </p:txBody>
      </p:sp>
      <p:pic>
        <p:nvPicPr>
          <p:cNvPr id="5" name="Content Placeholder 4" descr="funkenneu3_freigestell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233" y="2432157"/>
            <a:ext cx="1945640" cy="2723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1214" y="3943863"/>
            <a:ext cx="2128520" cy="2735448"/>
          </a:xfrm>
          <a:prstGeom prst="rect">
            <a:avLst/>
          </a:prstGeom>
        </p:spPr>
      </p:pic>
      <p:pic>
        <p:nvPicPr>
          <p:cNvPr id="9" name="Picture 20" descr="f7553181c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148" y="5745906"/>
            <a:ext cx="2223725" cy="303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9096" y="2038355"/>
            <a:ext cx="1872757" cy="190550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03134" y="6504753"/>
            <a:ext cx="1622944" cy="2272832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5120" y="6802218"/>
            <a:ext cx="1633767" cy="278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203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660742"/>
            <a:ext cx="11099800" cy="809933"/>
          </a:xfrm>
        </p:spPr>
        <p:txBody>
          <a:bodyPr>
            <a:normAutofit fontScale="90000"/>
          </a:bodyPr>
          <a:lstStyle/>
          <a:p>
            <a:pPr algn="ctr"/>
            <a:r>
              <a:rPr lang="de-AT" dirty="0"/>
              <a:t>Long </a:t>
            </a:r>
            <a:r>
              <a:rPr lang="de-AT" dirty="0" err="1"/>
              <a:t>tradition</a:t>
            </a:r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3913" y="2447371"/>
            <a:ext cx="11414208" cy="6980016"/>
          </a:xfrm>
        </p:spPr>
        <p:txBody>
          <a:bodyPr/>
          <a:lstStyle/>
          <a:p>
            <a:pPr>
              <a:lnSpc>
                <a:spcPts val="156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sz="1800" dirty="0"/>
              <a:t>HEPHY has a long tradition of bringing particle physics to the public</a:t>
            </a:r>
          </a:p>
          <a:p>
            <a:pPr>
              <a:lnSpc>
                <a:spcPts val="156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sz="1800" dirty="0"/>
              <a:t>First large event was: LHC Inauguration 2008 </a:t>
            </a:r>
            <a:r>
              <a:rPr lang="en-GB" sz="1800" dirty="0">
                <a:sym typeface="Wingdings" panose="05000000000000000000" pitchFamily="2" charset="2"/>
              </a:rPr>
              <a:t> Exhibition „LHC2008 – Die </a:t>
            </a:r>
            <a:r>
              <a:rPr lang="en-GB" sz="1800" dirty="0" err="1">
                <a:sym typeface="Wingdings" panose="05000000000000000000" pitchFamily="2" charset="2"/>
              </a:rPr>
              <a:t>größte</a:t>
            </a:r>
            <a:r>
              <a:rPr lang="en-GB" sz="1800" dirty="0">
                <a:sym typeface="Wingdings" panose="05000000000000000000" pitchFamily="2" charset="2"/>
              </a:rPr>
              <a:t> </a:t>
            </a:r>
            <a:r>
              <a:rPr lang="en-GB" sz="1800" dirty="0" err="1">
                <a:sym typeface="Wingdings" panose="05000000000000000000" pitchFamily="2" charset="2"/>
              </a:rPr>
              <a:t>Maschine</a:t>
            </a:r>
            <a:r>
              <a:rPr lang="en-GB" sz="1800" dirty="0">
                <a:sym typeface="Wingdings" panose="05000000000000000000" pitchFamily="2" charset="2"/>
              </a:rPr>
              <a:t> der Welt auf der </a:t>
            </a:r>
            <a:r>
              <a:rPr lang="en-GB" sz="1800" dirty="0" err="1">
                <a:sym typeface="Wingdings" panose="05000000000000000000" pitchFamily="2" charset="2"/>
              </a:rPr>
              <a:t>Suche</a:t>
            </a:r>
            <a:r>
              <a:rPr lang="en-GB" sz="1800" dirty="0">
                <a:sym typeface="Wingdings" panose="05000000000000000000" pitchFamily="2" charset="2"/>
              </a:rPr>
              <a:t> </a:t>
            </a:r>
            <a:r>
              <a:rPr lang="en-GB" sz="1800" dirty="0" err="1">
                <a:sym typeface="Wingdings" panose="05000000000000000000" pitchFamily="2" charset="2"/>
              </a:rPr>
              <a:t>nach</a:t>
            </a:r>
            <a:r>
              <a:rPr lang="en-GB" sz="1800" dirty="0">
                <a:sym typeface="Wingdings" panose="05000000000000000000" pitchFamily="2" charset="2"/>
              </a:rPr>
              <a:t> den </a:t>
            </a:r>
            <a:r>
              <a:rPr lang="en-GB" sz="1800" dirty="0" err="1">
                <a:sym typeface="Wingdings" panose="05000000000000000000" pitchFamily="2" charset="2"/>
              </a:rPr>
              <a:t>kleinsten</a:t>
            </a:r>
            <a:r>
              <a:rPr lang="en-GB" sz="1800" dirty="0">
                <a:sym typeface="Wingdings" panose="05000000000000000000" pitchFamily="2" charset="2"/>
              </a:rPr>
              <a:t> </a:t>
            </a:r>
            <a:r>
              <a:rPr lang="en-GB" sz="1800" dirty="0" err="1">
                <a:sym typeface="Wingdings" panose="05000000000000000000" pitchFamily="2" charset="2"/>
              </a:rPr>
              <a:t>Teilchen</a:t>
            </a:r>
            <a:r>
              <a:rPr lang="en-GB" sz="1800" dirty="0">
                <a:sym typeface="Wingdings" panose="05000000000000000000" pitchFamily="2" charset="2"/>
              </a:rPr>
              <a:t> des </a:t>
            </a:r>
            <a:r>
              <a:rPr lang="en-GB" sz="1800" dirty="0" err="1">
                <a:sym typeface="Wingdings" panose="05000000000000000000" pitchFamily="2" charset="2"/>
              </a:rPr>
              <a:t>Universums</a:t>
            </a:r>
            <a:r>
              <a:rPr lang="en-GB" sz="1800" dirty="0">
                <a:sym typeface="Wingdings" panose="05000000000000000000" pitchFamily="2" charset="2"/>
              </a:rPr>
              <a:t>“</a:t>
            </a:r>
          </a:p>
          <a:p>
            <a:pPr lvl="1">
              <a:lnSpc>
                <a:spcPts val="156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sz="1400" dirty="0">
                <a:sym typeface="Wingdings" panose="05000000000000000000" pitchFamily="2" charset="2"/>
              </a:rPr>
              <a:t>Guided tours for school classes (about 125 school classes)</a:t>
            </a:r>
            <a:endParaRPr lang="en-GB" sz="1400" dirty="0"/>
          </a:p>
          <a:p>
            <a:pPr marL="0" indent="0">
              <a:lnSpc>
                <a:spcPts val="156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rPr lang="en-GB" sz="1800" dirty="0"/>
              <a:t>This resulted in a travelling exhibition with the main focus on schools (about 70)</a:t>
            </a:r>
          </a:p>
          <a:p>
            <a:pPr marL="0" indent="0">
              <a:lnSpc>
                <a:spcPts val="1560"/>
              </a:lnSpc>
              <a:spcAft>
                <a:spcPts val="0"/>
              </a:spcAft>
              <a:buNone/>
            </a:pPr>
            <a:endParaRPr lang="en-GB" sz="2400" dirty="0"/>
          </a:p>
          <a:p>
            <a:pPr marL="0" indent="0">
              <a:lnSpc>
                <a:spcPts val="156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lang="en-GB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8" name="Rectangle 1"/>
          <p:cNvSpPr>
            <a:spLocks/>
          </p:cNvSpPr>
          <p:nvPr/>
        </p:nvSpPr>
        <p:spPr bwMode="auto">
          <a:xfrm>
            <a:off x="477921" y="1659729"/>
            <a:ext cx="11760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1" dirty="0">
              <a:latin typeface="+mj-lt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7542" y="4558373"/>
            <a:ext cx="2985964" cy="2160000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445" y="4520800"/>
            <a:ext cx="3293185" cy="213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3" b="2953"/>
          <a:stretch>
            <a:fillRect/>
          </a:stretch>
        </p:blipFill>
        <p:spPr bwMode="auto">
          <a:xfrm>
            <a:off x="4596640" y="4558373"/>
            <a:ext cx="3033671" cy="213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412" y="6889973"/>
            <a:ext cx="2977927" cy="198683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021" y="6889973"/>
            <a:ext cx="3033671" cy="196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11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270086"/>
            <a:ext cx="11099800" cy="2269793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r>
              <a:rPr lang="de-AT" dirty="0"/>
              <a:t>More </a:t>
            </a:r>
            <a:r>
              <a:rPr lang="de-AT" dirty="0" err="1"/>
              <a:t>recent</a:t>
            </a:r>
            <a:r>
              <a:rPr lang="de-AT" dirty="0"/>
              <a:t> </a:t>
            </a:r>
            <a:r>
              <a:rPr lang="de-AT" dirty="0" err="1"/>
              <a:t>exhibits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609600" y="2603500"/>
            <a:ext cx="6000724" cy="5912054"/>
          </a:xfrm>
        </p:spPr>
        <p:txBody>
          <a:bodyPr/>
          <a:lstStyle/>
          <a:p>
            <a:pPr marL="0" indent="0" algn="ctr">
              <a:spcBef>
                <a:spcPts val="3000"/>
              </a:spcBef>
              <a:buNone/>
            </a:pPr>
            <a:endParaRPr lang="de-AT" sz="2400" b="1" dirty="0"/>
          </a:p>
          <a:p>
            <a:pPr>
              <a:spcBef>
                <a:spcPts val="3000"/>
              </a:spcBef>
              <a:buFont typeface="Arial" panose="020B0604020202020204" pitchFamily="34" charset="0"/>
              <a:buChar char="•"/>
            </a:pPr>
            <a:r>
              <a:rPr lang="de-AT" sz="2000" b="1" dirty="0" err="1"/>
              <a:t>Interactiv</a:t>
            </a:r>
            <a:r>
              <a:rPr lang="de-AT" sz="2000" b="1" dirty="0"/>
              <a:t> </a:t>
            </a:r>
            <a:r>
              <a:rPr lang="de-AT" sz="2000" b="1" dirty="0" err="1"/>
              <a:t>journey</a:t>
            </a:r>
            <a:r>
              <a:rPr lang="de-AT" sz="2000" b="1" dirty="0"/>
              <a:t> back </a:t>
            </a:r>
            <a:r>
              <a:rPr lang="de-AT" sz="2000" b="1" dirty="0" err="1"/>
              <a:t>to</a:t>
            </a:r>
            <a:r>
              <a:rPr lang="de-AT" sz="2000" b="1" dirty="0"/>
              <a:t> </a:t>
            </a:r>
            <a:r>
              <a:rPr lang="de-AT" sz="2000" b="1" dirty="0" err="1"/>
              <a:t>the</a:t>
            </a:r>
            <a:r>
              <a:rPr lang="de-AT" sz="2000" b="1" dirty="0"/>
              <a:t> „Big Bang“</a:t>
            </a:r>
            <a:endParaRPr lang="de-AT" sz="2200" dirty="0"/>
          </a:p>
          <a:p>
            <a:pPr marL="0" lv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de-AT" sz="1600" dirty="0" err="1"/>
              <a:t>Discover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early</a:t>
            </a:r>
            <a:r>
              <a:rPr lang="de-AT" sz="1600" dirty="0"/>
              <a:t> </a:t>
            </a:r>
            <a:r>
              <a:rPr lang="de-AT" sz="1600" dirty="0" err="1"/>
              <a:t>stage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Universe</a:t>
            </a:r>
            <a:r>
              <a:rPr lang="de-AT" sz="1600" dirty="0"/>
              <a:t> </a:t>
            </a:r>
            <a:r>
              <a:rPr lang="de-AT" sz="1600" dirty="0" err="1"/>
              <a:t>and</a:t>
            </a:r>
            <a:r>
              <a:rPr lang="de-AT" sz="1600" dirty="0"/>
              <a:t> </a:t>
            </a:r>
            <a:r>
              <a:rPr lang="de-AT" sz="1600" dirty="0" err="1"/>
              <a:t>navigate</a:t>
            </a:r>
            <a:r>
              <a:rPr lang="de-AT" sz="1600" dirty="0"/>
              <a:t> </a:t>
            </a:r>
            <a:r>
              <a:rPr lang="de-AT" sz="1600" dirty="0" err="1"/>
              <a:t>through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era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elementary</a:t>
            </a:r>
            <a:r>
              <a:rPr lang="de-AT" sz="1600" dirty="0"/>
              <a:t> </a:t>
            </a:r>
            <a:r>
              <a:rPr lang="de-AT" sz="1600" dirty="0" err="1"/>
              <a:t>particles</a:t>
            </a:r>
            <a:r>
              <a:rPr lang="de-AT" sz="1600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AT" sz="2000" b="1" dirty="0"/>
              <a:t>„</a:t>
            </a:r>
            <a:r>
              <a:rPr lang="de-AT" sz="2000" b="1" dirty="0" err="1"/>
              <a:t>Cosmic</a:t>
            </a:r>
            <a:r>
              <a:rPr lang="de-AT" sz="2000" b="1" dirty="0"/>
              <a:t> </a:t>
            </a:r>
            <a:r>
              <a:rPr lang="de-AT" sz="2000" b="1" dirty="0" err="1"/>
              <a:t>macrowave</a:t>
            </a:r>
            <a:r>
              <a:rPr lang="de-AT" sz="2000" b="1" dirty="0"/>
              <a:t> </a:t>
            </a:r>
            <a:r>
              <a:rPr lang="de-AT" sz="2000" b="1" dirty="0" err="1"/>
              <a:t>background</a:t>
            </a:r>
            <a:r>
              <a:rPr lang="de-AT" sz="2000" b="1" dirty="0"/>
              <a:t> </a:t>
            </a:r>
            <a:r>
              <a:rPr lang="de-AT" sz="2000" b="1" dirty="0" err="1"/>
              <a:t>machine</a:t>
            </a:r>
            <a:r>
              <a:rPr lang="de-AT" sz="2000" b="1" dirty="0"/>
              <a:t>“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de-AT" sz="1600" dirty="0"/>
              <a:t>This </a:t>
            </a:r>
            <a:r>
              <a:rPr lang="de-AT" sz="1600" dirty="0" err="1"/>
              <a:t>exhibit</a:t>
            </a:r>
            <a:r>
              <a:rPr lang="de-AT" sz="1600" dirty="0"/>
              <a:t> </a:t>
            </a:r>
            <a:r>
              <a:rPr lang="de-AT" sz="1600" dirty="0" err="1"/>
              <a:t>demonstrates</a:t>
            </a:r>
            <a:r>
              <a:rPr lang="de-AT" sz="1600" dirty="0"/>
              <a:t> </a:t>
            </a:r>
            <a:r>
              <a:rPr lang="de-AT" sz="1600" dirty="0" err="1"/>
              <a:t>early</a:t>
            </a:r>
            <a:r>
              <a:rPr lang="de-AT" sz="1600" dirty="0"/>
              <a:t> </a:t>
            </a:r>
            <a:r>
              <a:rPr lang="de-AT" sz="1600" dirty="0" err="1"/>
              <a:t>stage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Universe</a:t>
            </a:r>
            <a:r>
              <a:rPr lang="de-AT" sz="1600" dirty="0"/>
              <a:t> </a:t>
            </a:r>
            <a:r>
              <a:rPr lang="de-AT" sz="1600" dirty="0" err="1"/>
              <a:t>as</a:t>
            </a:r>
            <a:r>
              <a:rPr lang="de-AT" sz="1600" dirty="0"/>
              <a:t> 380 000 after </a:t>
            </a:r>
            <a:r>
              <a:rPr lang="de-AT" sz="1600" dirty="0" err="1"/>
              <a:t>the</a:t>
            </a:r>
            <a:r>
              <a:rPr lang="de-AT" sz="1600" dirty="0"/>
              <a:t> Big Bang </a:t>
            </a:r>
            <a:r>
              <a:rPr lang="de-AT" sz="1600" dirty="0" err="1"/>
              <a:t>the</a:t>
            </a:r>
            <a:r>
              <a:rPr lang="de-AT" sz="1600" dirty="0"/>
              <a:t> matter in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universe</a:t>
            </a:r>
            <a:r>
              <a:rPr lang="de-AT" sz="1600" dirty="0"/>
              <a:t> </a:t>
            </a:r>
            <a:r>
              <a:rPr lang="de-AT" sz="1600" dirty="0" err="1"/>
              <a:t>suddenly</a:t>
            </a:r>
            <a:r>
              <a:rPr lang="de-AT" sz="1600" dirty="0"/>
              <a:t> </a:t>
            </a:r>
            <a:r>
              <a:rPr lang="de-AT" sz="1600" dirty="0" err="1"/>
              <a:t>became</a:t>
            </a:r>
            <a:r>
              <a:rPr lang="de-AT" sz="1600" dirty="0"/>
              <a:t> neutral </a:t>
            </a:r>
            <a:r>
              <a:rPr lang="de-AT" sz="1600" dirty="0" err="1"/>
              <a:t>and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hence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universe</a:t>
            </a:r>
            <a:r>
              <a:rPr lang="de-AT" sz="1600" dirty="0"/>
              <a:t> transparent </a:t>
            </a:r>
            <a:r>
              <a:rPr lang="de-AT" sz="1600" dirty="0" err="1"/>
              <a:t>to</a:t>
            </a:r>
            <a:r>
              <a:rPr lang="de-AT" sz="1600" dirty="0"/>
              <a:t> </a:t>
            </a:r>
            <a:r>
              <a:rPr lang="de-AT" sz="1600" dirty="0" err="1"/>
              <a:t>photons</a:t>
            </a:r>
            <a:r>
              <a:rPr lang="de-AT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AT" sz="2000" b="1" dirty="0"/>
              <a:t>Belle II in Virtual Reality 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de-AT" sz="1600" dirty="0"/>
              <a:t>This </a:t>
            </a:r>
            <a:r>
              <a:rPr lang="de-AT" sz="1600" dirty="0" err="1"/>
              <a:t>virtual</a:t>
            </a:r>
            <a:r>
              <a:rPr lang="de-AT" sz="1600" dirty="0"/>
              <a:t> </a:t>
            </a:r>
            <a:r>
              <a:rPr lang="de-AT" sz="1600" dirty="0" err="1"/>
              <a:t>reality</a:t>
            </a:r>
            <a:r>
              <a:rPr lang="de-AT" sz="1600" dirty="0"/>
              <a:t> </a:t>
            </a:r>
            <a:r>
              <a:rPr lang="de-AT" sz="1600" dirty="0" err="1"/>
              <a:t>model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Belle II </a:t>
            </a:r>
            <a:r>
              <a:rPr lang="de-AT" sz="1600" dirty="0" err="1"/>
              <a:t>experiment</a:t>
            </a:r>
            <a:r>
              <a:rPr lang="de-AT" sz="1600" dirty="0"/>
              <a:t> at </a:t>
            </a:r>
            <a:r>
              <a:rPr lang="de-AT" sz="1600" dirty="0" err="1"/>
              <a:t>the</a:t>
            </a:r>
            <a:r>
              <a:rPr lang="de-AT" sz="1600" dirty="0"/>
              <a:t> KEK </a:t>
            </a:r>
            <a:r>
              <a:rPr lang="de-AT" sz="1600" dirty="0" err="1"/>
              <a:t>laboratory</a:t>
            </a:r>
            <a:r>
              <a:rPr lang="de-AT" sz="1600" dirty="0"/>
              <a:t> in Japan </a:t>
            </a:r>
            <a:r>
              <a:rPr lang="de-AT" sz="1600" dirty="0" err="1"/>
              <a:t>shows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marvel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subatomic</a:t>
            </a:r>
            <a:r>
              <a:rPr lang="de-AT" sz="1600" dirty="0"/>
              <a:t> </a:t>
            </a:r>
            <a:r>
              <a:rPr lang="de-AT" sz="1600" dirty="0" err="1"/>
              <a:t>world</a:t>
            </a:r>
            <a:r>
              <a:rPr lang="de-AT" sz="1600" dirty="0"/>
              <a:t>, </a:t>
            </a:r>
            <a:r>
              <a:rPr lang="de-AT" sz="1600" dirty="0" err="1"/>
              <a:t>where</a:t>
            </a:r>
            <a:r>
              <a:rPr lang="de-AT" sz="1600" dirty="0"/>
              <a:t> matter </a:t>
            </a:r>
            <a:r>
              <a:rPr lang="de-AT" sz="1600" dirty="0" err="1"/>
              <a:t>and</a:t>
            </a:r>
            <a:r>
              <a:rPr lang="de-AT" sz="1600" dirty="0"/>
              <a:t> antimatter </a:t>
            </a:r>
            <a:r>
              <a:rPr lang="de-AT" sz="1600" dirty="0" err="1"/>
              <a:t>collide</a:t>
            </a:r>
            <a:r>
              <a:rPr lang="de-AT" sz="1600" dirty="0"/>
              <a:t> at </a:t>
            </a:r>
            <a:r>
              <a:rPr lang="de-AT" sz="1600" dirty="0" err="1"/>
              <a:t>nearly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speed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light. </a:t>
            </a:r>
            <a:r>
              <a:rPr lang="de-AT" sz="1600" dirty="0" err="1"/>
              <a:t>You</a:t>
            </a:r>
            <a:r>
              <a:rPr lang="de-AT" sz="1600" dirty="0"/>
              <a:t> </a:t>
            </a:r>
            <a:r>
              <a:rPr lang="de-AT" sz="1600" dirty="0" err="1"/>
              <a:t>can</a:t>
            </a:r>
            <a:r>
              <a:rPr lang="de-AT" sz="1600" dirty="0"/>
              <a:t> </a:t>
            </a:r>
            <a:r>
              <a:rPr lang="de-AT" sz="1600" dirty="0" err="1"/>
              <a:t>watch</a:t>
            </a:r>
            <a:r>
              <a:rPr lang="de-AT" sz="1600" dirty="0"/>
              <a:t> </a:t>
            </a:r>
            <a:r>
              <a:rPr lang="de-AT" sz="1600" dirty="0" err="1"/>
              <a:t>and</a:t>
            </a:r>
            <a:r>
              <a:rPr lang="de-AT" sz="1600" dirty="0"/>
              <a:t> </a:t>
            </a:r>
            <a:r>
              <a:rPr lang="de-AT" sz="1600" dirty="0" err="1"/>
              <a:t>controll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simulation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each</a:t>
            </a:r>
            <a:r>
              <a:rPr lang="de-AT" sz="1600" dirty="0"/>
              <a:t> </a:t>
            </a:r>
            <a:r>
              <a:rPr lang="de-AT" sz="1600" dirty="0" err="1"/>
              <a:t>collision</a:t>
            </a:r>
            <a:r>
              <a:rPr lang="de-AT" sz="1600" dirty="0"/>
              <a:t>.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7613" y="5231227"/>
            <a:ext cx="1971409" cy="308328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5988" y="2650273"/>
            <a:ext cx="3704844" cy="2466037"/>
          </a:xfrm>
          <a:prstGeom prst="rect">
            <a:avLst/>
          </a:prstGeom>
        </p:spPr>
      </p:pic>
      <p:cxnSp>
        <p:nvCxnSpPr>
          <p:cNvPr id="8" name="Gerader Verbinder 7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11" name="Titel 1"/>
          <p:cNvSpPr txBox="1">
            <a:spLocks/>
          </p:cNvSpPr>
          <p:nvPr/>
        </p:nvSpPr>
        <p:spPr>
          <a:xfrm>
            <a:off x="1091100" y="1707751"/>
            <a:ext cx="4505028" cy="1509342"/>
          </a:xfrm>
          <a:prstGeom prst="rect">
            <a:avLst/>
          </a:prstGeom>
        </p:spPr>
        <p:txBody>
          <a:bodyPr/>
          <a:lstStyle>
            <a:lvl1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+mj-lt"/>
                <a:ea typeface="MS PGothic" panose="020B0600070205080204" pitchFamily="34" charset="-128"/>
                <a:cs typeface="+mj-cs"/>
                <a:sym typeface="Brandon Grotesque Black" panose="020B0A03020203060202" pitchFamily="34" charset="0"/>
              </a:defRPr>
            </a:lvl1pPr>
            <a:lvl2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2pPr>
            <a:lvl3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3pPr>
            <a:lvl4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4pPr>
            <a:lvl5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5pPr>
            <a:lvl6pPr marL="4572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6pPr>
            <a:lvl7pPr marL="9144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7pPr>
            <a:lvl8pPr marL="13716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8pPr>
            <a:lvl9pPr marL="18288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9pPr>
          </a:lstStyle>
          <a:p>
            <a:pPr algn="ctr"/>
            <a:endParaRPr lang="de-AT" kern="0" dirty="0"/>
          </a:p>
        </p:txBody>
      </p:sp>
      <p:pic>
        <p:nvPicPr>
          <p:cNvPr id="13" name="Grafik 12"/>
          <p:cNvPicPr/>
          <p:nvPr/>
        </p:nvPicPr>
        <p:blipFill rotWithShape="1">
          <a:blip r:embed="rId5"/>
          <a:srcRect l="24471" t="26436" r="43491" b="30629"/>
          <a:stretch/>
        </p:blipFill>
        <p:spPr bwMode="auto">
          <a:xfrm>
            <a:off x="6769099" y="5235750"/>
            <a:ext cx="3849739" cy="30787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6" name="Rechteck 5"/>
          <p:cNvSpPr/>
          <p:nvPr/>
        </p:nvSpPr>
        <p:spPr>
          <a:xfrm>
            <a:off x="6769099" y="8429428"/>
            <a:ext cx="4291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de-AT" sz="1200" dirty="0">
                <a:latin typeface="+mn-lt"/>
              </a:rPr>
              <a:t>*</a:t>
            </a:r>
            <a:r>
              <a:rPr lang="en-US" sz="1200" dirty="0">
                <a:latin typeface="+mn-lt"/>
              </a:rPr>
              <a:t>licensed under Creative Commons Attribution-</a:t>
            </a:r>
            <a:r>
              <a:rPr lang="en-US" sz="1200" dirty="0" err="1">
                <a:latin typeface="+mn-lt"/>
              </a:rPr>
              <a:t>NonCommercial</a:t>
            </a:r>
            <a:r>
              <a:rPr lang="en-US" sz="1200" dirty="0">
                <a:latin typeface="+mn-lt"/>
              </a:rPr>
              <a:t>-</a:t>
            </a:r>
            <a:r>
              <a:rPr lang="en-US" sz="1200" dirty="0" err="1">
                <a:latin typeface="+mn-lt"/>
              </a:rPr>
              <a:t>ShareAlike</a:t>
            </a:r>
            <a:r>
              <a:rPr lang="en-US" sz="1200" dirty="0">
                <a:latin typeface="+mn-lt"/>
              </a:rPr>
              <a:t> 4.0 International</a:t>
            </a:r>
            <a:endParaRPr lang="de-AT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21615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6F7175-C2A2-E082-F3AF-5FCA290A21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27"/>
          <a:stretch/>
        </p:blipFill>
        <p:spPr>
          <a:xfrm>
            <a:off x="7075055" y="2650837"/>
            <a:ext cx="5856399" cy="2951584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CEA2F5F4-3EC8-B97E-E4E2-9F709B09568D}"/>
              </a:ext>
            </a:extLst>
          </p:cNvPr>
          <p:cNvSpPr txBox="1">
            <a:spLocks/>
          </p:cNvSpPr>
          <p:nvPr/>
        </p:nvSpPr>
        <p:spPr>
          <a:xfrm>
            <a:off x="368054" y="1608499"/>
            <a:ext cx="11922843" cy="706739"/>
          </a:xfrm>
          <a:prstGeom prst="rect">
            <a:avLst/>
          </a:prstGeom>
        </p:spPr>
        <p:txBody>
          <a:bodyPr/>
          <a:lstStyle>
            <a:lvl1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+mj-lt"/>
                <a:ea typeface="MS PGothic" panose="020B0600070205080204" pitchFamily="34" charset="-128"/>
                <a:cs typeface="+mj-cs"/>
                <a:sym typeface="Brandon Grotesque Black" panose="020B0A03020203060202" pitchFamily="34" charset="0"/>
              </a:defRPr>
            </a:lvl1pPr>
            <a:lvl2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2pPr>
            <a:lvl3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3pPr>
            <a:lvl4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4pPr>
            <a:lvl5pPr algn="l" defTabSz="5842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MS PGothic" panose="020B0600070205080204" pitchFamily="34" charset="-128"/>
                <a:cs typeface="Brandon Grotesque Black" charset="0"/>
                <a:sym typeface="Brandon Grotesque Black" panose="020B0A03020203060202" pitchFamily="34" charset="0"/>
              </a:defRPr>
            </a:lvl5pPr>
            <a:lvl6pPr marL="4572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6pPr>
            <a:lvl7pPr marL="9144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7pPr>
            <a:lvl8pPr marL="13716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8pPr>
            <a:lvl9pPr marL="1828800" algn="l" defTabSz="584200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Brandon Grotesque Black" charset="0"/>
                <a:ea typeface="ＭＳ Ｐゴシック" charset="0"/>
                <a:cs typeface="Brandon Grotesque Black" charset="0"/>
                <a:sym typeface="Brandon Grotesque Black" charset="0"/>
              </a:defRPr>
            </a:lvl9pPr>
          </a:lstStyle>
          <a:p>
            <a:pPr algn="ctr"/>
            <a:r>
              <a:rPr lang="de-AT" kern="0" dirty="0"/>
              <a:t>Boards: „Spurensuche“ </a:t>
            </a:r>
          </a:p>
        </p:txBody>
      </p:sp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F28111A2-C4E4-1651-DD03-C8FC38A7863C}"/>
              </a:ext>
            </a:extLst>
          </p:cNvPr>
          <p:cNvSpPr txBox="1">
            <a:spLocks/>
          </p:cNvSpPr>
          <p:nvPr/>
        </p:nvSpPr>
        <p:spPr>
          <a:xfrm>
            <a:off x="368054" y="2905091"/>
            <a:ext cx="6596164" cy="6195568"/>
          </a:xfrm>
          <a:prstGeom prst="rect">
            <a:avLst/>
          </a:prstGeom>
        </p:spPr>
        <p:txBody>
          <a:bodyPr/>
          <a:lstStyle>
            <a:lvl1pPr marL="295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Palatino" pitchFamily="2" charset="0"/>
              </a:defRPr>
            </a:lvl1pPr>
            <a:lvl2pPr marL="739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2pPr>
            <a:lvl3pPr marL="1184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3pPr>
            <a:lvl4pPr marL="1628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4pPr>
            <a:lvl5pPr marL="2073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5pPr>
            <a:lvl6pPr marL="25304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6pPr>
            <a:lvl7pPr marL="29876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7pPr>
            <a:lvl8pPr marL="34448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8pPr>
            <a:lvl9pPr marL="39020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AT" kern="0" dirty="0"/>
              <a:t>High </a:t>
            </a:r>
            <a:r>
              <a:rPr lang="de-AT" kern="0" dirty="0" err="1"/>
              <a:t>quality</a:t>
            </a:r>
            <a:r>
              <a:rPr lang="de-AT" kern="0" dirty="0"/>
              <a:t> </a:t>
            </a:r>
            <a:r>
              <a:rPr lang="de-AT" kern="0" dirty="0" err="1"/>
              <a:t>prints</a:t>
            </a:r>
            <a:r>
              <a:rPr lang="de-AT" kern="0" dirty="0"/>
              <a:t> on large 2 x 1.25 m</a:t>
            </a:r>
            <a:r>
              <a:rPr lang="de-AT" kern="0" baseline="30000" dirty="0"/>
              <a:t>2</a:t>
            </a:r>
            <a:r>
              <a:rPr lang="de-AT" kern="0" dirty="0"/>
              <a:t> </a:t>
            </a:r>
            <a:r>
              <a:rPr lang="de-AT" kern="0" dirty="0" err="1"/>
              <a:t>aluminium</a:t>
            </a:r>
            <a:r>
              <a:rPr lang="de-AT" kern="0" dirty="0"/>
              <a:t> </a:t>
            </a:r>
            <a:r>
              <a:rPr lang="de-AT" kern="0" dirty="0" err="1"/>
              <a:t>dibond</a:t>
            </a:r>
            <a:r>
              <a:rPr lang="de-AT" kern="0" dirty="0"/>
              <a:t> </a:t>
            </a:r>
            <a:r>
              <a:rPr lang="de-AT" kern="0" dirty="0" err="1"/>
              <a:t>boards</a:t>
            </a:r>
            <a:endParaRPr lang="de-AT" kern="0" dirty="0"/>
          </a:p>
          <a:p>
            <a:pPr>
              <a:lnSpc>
                <a:spcPct val="100000"/>
              </a:lnSpc>
            </a:pPr>
            <a:r>
              <a:rPr lang="de-AT" kern="0" dirty="0"/>
              <a:t>More </a:t>
            </a:r>
            <a:r>
              <a:rPr lang="de-AT" kern="0" dirty="0" err="1"/>
              <a:t>than</a:t>
            </a:r>
            <a:r>
              <a:rPr lang="de-AT" kern="0" dirty="0"/>
              <a:t> 30 </a:t>
            </a:r>
            <a:r>
              <a:rPr lang="de-AT" kern="0" dirty="0" err="1"/>
              <a:t>boards</a:t>
            </a:r>
            <a:r>
              <a:rPr lang="de-AT" kern="0" dirty="0"/>
              <a:t> on different </a:t>
            </a:r>
            <a:r>
              <a:rPr lang="de-AT" kern="0" dirty="0" err="1"/>
              <a:t>subtopics</a:t>
            </a:r>
            <a:endParaRPr lang="de-AT" kern="0" dirty="0"/>
          </a:p>
          <a:p>
            <a:pPr>
              <a:lnSpc>
                <a:spcPct val="100000"/>
              </a:lnSpc>
            </a:pPr>
            <a:r>
              <a:rPr lang="de-AT" kern="0" dirty="0"/>
              <a:t>In professional </a:t>
            </a:r>
            <a:r>
              <a:rPr lang="de-AT" kern="0" dirty="0" err="1"/>
              <a:t>cases</a:t>
            </a:r>
            <a:r>
              <a:rPr lang="de-AT" kern="0" dirty="0"/>
              <a:t> </a:t>
            </a:r>
            <a:r>
              <a:rPr lang="de-AT" kern="0" dirty="0" err="1"/>
              <a:t>for</a:t>
            </a:r>
            <a:r>
              <a:rPr lang="de-AT" kern="0" dirty="0"/>
              <a:t> </a:t>
            </a:r>
            <a:r>
              <a:rPr lang="de-AT" kern="0" dirty="0" err="1"/>
              <a:t>safe</a:t>
            </a:r>
            <a:r>
              <a:rPr lang="de-AT" kern="0" dirty="0"/>
              <a:t> </a:t>
            </a:r>
            <a:r>
              <a:rPr lang="de-AT" kern="0" dirty="0" err="1"/>
              <a:t>transport</a:t>
            </a:r>
            <a:endParaRPr lang="de-AT" kern="0" dirty="0"/>
          </a:p>
          <a:p>
            <a:pPr>
              <a:lnSpc>
                <a:spcPct val="100000"/>
              </a:lnSpc>
            </a:pPr>
            <a:endParaRPr lang="de-AT" sz="2000" kern="0" dirty="0"/>
          </a:p>
          <a:p>
            <a:pPr>
              <a:lnSpc>
                <a:spcPct val="100000"/>
              </a:lnSpc>
            </a:pPr>
            <a:endParaRPr lang="de-AT" kern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AB0240-932E-CF30-4319-CB279E2E3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055" y="5698982"/>
            <a:ext cx="3110399" cy="16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A928BF-6AD3-C791-4392-D782D6F97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3456" y="7480659"/>
            <a:ext cx="2052614" cy="16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58A9B2-CB3D-EE5F-5377-BCD611DE61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41106" y="5698982"/>
            <a:ext cx="2068478" cy="16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4806F82-3DD1-91CC-DE03-53B8427C24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5055" y="7480659"/>
            <a:ext cx="2031868" cy="16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74C3BF7-3FE5-9FC5-6013-3D9FC4A6A1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45086" y="7480659"/>
            <a:ext cx="2059714" cy="162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1DF596-37A5-200B-2C0C-A7AC2A5F5975}"/>
              </a:ext>
            </a:extLst>
          </p:cNvPr>
          <p:cNvSpPr txBox="1"/>
          <p:nvPr/>
        </p:nvSpPr>
        <p:spPr>
          <a:xfrm>
            <a:off x="7075055" y="9213956"/>
            <a:ext cx="5684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Find a (non-complete) collection of boards at:</a:t>
            </a:r>
          </a:p>
          <a:p>
            <a:r>
              <a:rPr lang="en-GB" sz="1000" dirty="0">
                <a:hlinkClick r:id="rId8"/>
              </a:rPr>
              <a:t>https://www.teilchenphysik.at/veranstaltungen/ausstellungen/ausstellung-spurensuche/infotafeln/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4460969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892965"/>
            <a:ext cx="11099800" cy="2159000"/>
          </a:xfrm>
        </p:spPr>
        <p:txBody>
          <a:bodyPr/>
          <a:lstStyle/>
          <a:p>
            <a:pPr algn="ctr"/>
            <a:br>
              <a:rPr lang="de-AT" dirty="0"/>
            </a:br>
            <a:r>
              <a:rPr lang="de-AT" sz="4400" dirty="0"/>
              <a:t>PR, </a:t>
            </a:r>
            <a:r>
              <a:rPr lang="de-AT" sz="4400" dirty="0" err="1"/>
              <a:t>webpages</a:t>
            </a:r>
            <a:r>
              <a:rPr lang="de-AT" sz="4400" dirty="0"/>
              <a:t>, </a:t>
            </a:r>
            <a:r>
              <a:rPr lang="de-AT" sz="4400" dirty="0" err="1"/>
              <a:t>broschures</a:t>
            </a:r>
            <a:r>
              <a:rPr lang="de-AT" sz="4400" dirty="0"/>
              <a:t>, </a:t>
            </a:r>
            <a:r>
              <a:rPr lang="de-AT" sz="4400" dirty="0" err="1"/>
              <a:t>videos</a:t>
            </a:r>
            <a:r>
              <a:rPr lang="de-AT" sz="4400" dirty="0"/>
              <a:t>, …</a:t>
            </a:r>
          </a:p>
        </p:txBody>
      </p:sp>
      <p:sp>
        <p:nvSpPr>
          <p:cNvPr id="4" name="Inhaltsplatzhalter 3"/>
          <p:cNvSpPr txBox="1">
            <a:spLocks/>
          </p:cNvSpPr>
          <p:nvPr/>
        </p:nvSpPr>
        <p:spPr>
          <a:xfrm>
            <a:off x="5566120" y="2506642"/>
            <a:ext cx="6997355" cy="6497873"/>
          </a:xfrm>
          <a:prstGeom prst="rect">
            <a:avLst/>
          </a:prstGeom>
        </p:spPr>
        <p:txBody>
          <a:bodyPr>
            <a:noAutofit/>
          </a:bodyPr>
          <a:lstStyle>
            <a:lvl1pPr marL="295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Palatino" pitchFamily="2" charset="0"/>
              </a:defRPr>
            </a:lvl1pPr>
            <a:lvl2pPr marL="739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2pPr>
            <a:lvl3pPr marL="1184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3pPr>
            <a:lvl4pPr marL="1628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4pPr>
            <a:lvl5pPr marL="2073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5pPr>
            <a:lvl6pPr marL="25304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6pPr>
            <a:lvl7pPr marL="29876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7pPr>
            <a:lvl8pPr marL="34448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8pPr>
            <a:lvl9pPr marL="39020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Brochures (institute, </a:t>
            </a:r>
            <a:r>
              <a:rPr lang="en-US" dirty="0" err="1"/>
              <a:t>Spurensuche</a:t>
            </a:r>
            <a:r>
              <a:rPr lang="en-US" dirty="0"/>
              <a:t>,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alles</a:t>
            </a:r>
            <a:r>
              <a:rPr lang="en-US" dirty="0"/>
              <a:t> </a:t>
            </a:r>
            <a:r>
              <a:rPr lang="en-US" dirty="0" err="1"/>
              <a:t>begann</a:t>
            </a:r>
            <a:r>
              <a:rPr lang="en-US" dirty="0"/>
              <a:t>)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Bookmarks, buttons, t-shirts, …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www.teilchenphysik.at</a:t>
            </a:r>
            <a:endParaRPr lang="en-US" dirty="0"/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Special stamps: 60 years CERN, 50 year HEPHY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Science blogs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Videos e.g. From the big bang to now,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findet</a:t>
            </a:r>
            <a:r>
              <a:rPr lang="en-US" dirty="0"/>
              <a:t> man </a:t>
            </a:r>
            <a:r>
              <a:rPr lang="en-US" dirty="0" err="1"/>
              <a:t>Dunkle</a:t>
            </a:r>
            <a:r>
              <a:rPr lang="en-US" dirty="0"/>
              <a:t> </a:t>
            </a:r>
            <a:r>
              <a:rPr lang="en-US" dirty="0" err="1"/>
              <a:t>Materie</a:t>
            </a:r>
            <a:r>
              <a:rPr lang="en-US" dirty="0"/>
              <a:t>, Was </a:t>
            </a:r>
            <a:r>
              <a:rPr lang="en-US" dirty="0" err="1"/>
              <a:t>macht</a:t>
            </a:r>
            <a:r>
              <a:rPr lang="en-US" dirty="0"/>
              <a:t> </a:t>
            </a:r>
            <a:r>
              <a:rPr lang="en-US" dirty="0" err="1"/>
              <a:t>eigentlich</a:t>
            </a:r>
            <a:r>
              <a:rPr lang="en-US" dirty="0"/>
              <a:t> …, manufacturing of detector components, what are quarks, …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Facebook, twitter, </a:t>
            </a:r>
            <a:r>
              <a:rPr lang="en-US" dirty="0" err="1"/>
              <a:t>youtube</a:t>
            </a:r>
            <a:r>
              <a:rPr lang="en-US" dirty="0"/>
              <a:t>, …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endParaRPr lang="de-AT" kern="0" dirty="0"/>
          </a:p>
        </p:txBody>
      </p:sp>
      <p:cxnSp>
        <p:nvCxnSpPr>
          <p:cNvPr id="5" name="Gerader Verbinder 4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92" y="2512439"/>
            <a:ext cx="1394272" cy="1971848"/>
          </a:xfrm>
          <a:prstGeom prst="rect">
            <a:avLst/>
          </a:prstGeom>
        </p:spPr>
      </p:pic>
      <p:pic>
        <p:nvPicPr>
          <p:cNvPr id="8" name="Grafik 7"/>
          <p:cNvPicPr/>
          <p:nvPr/>
        </p:nvPicPr>
        <p:blipFill rotWithShape="1">
          <a:blip r:embed="rId5"/>
          <a:srcRect l="18353" t="7936" r="20139" b="11523"/>
          <a:stretch/>
        </p:blipFill>
        <p:spPr bwMode="auto">
          <a:xfrm>
            <a:off x="1418508" y="4588555"/>
            <a:ext cx="3543300" cy="26098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23" y="2506641"/>
            <a:ext cx="1372663" cy="196094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638" y="7299383"/>
            <a:ext cx="1101170" cy="164820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8508" y="7279393"/>
            <a:ext cx="2250908" cy="1688181"/>
          </a:xfrm>
          <a:prstGeom prst="rect">
            <a:avLst/>
          </a:prstGeom>
        </p:spPr>
      </p:pic>
      <p:pic>
        <p:nvPicPr>
          <p:cNvPr id="13" name="Bild 12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488" y="2511744"/>
            <a:ext cx="1386600" cy="19721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69564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611187" y="3958895"/>
            <a:ext cx="11760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5400" b="1" dirty="0">
                <a:latin typeface="+mj-lt"/>
              </a:rPr>
              <a:t>And more …</a:t>
            </a:r>
          </a:p>
        </p:txBody>
      </p:sp>
    </p:spTree>
    <p:extLst>
      <p:ext uri="{BB962C8B-B14F-4D97-AF65-F5344CB8AC3E}">
        <p14:creationId xmlns:p14="http://schemas.microsoft.com/office/powerpoint/2010/main" val="285539865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660742"/>
            <a:ext cx="11099800" cy="809933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361125" y="2758968"/>
            <a:ext cx="8282549" cy="6172919"/>
          </a:xfrm>
        </p:spPr>
        <p:txBody>
          <a:bodyPr/>
          <a:lstStyle/>
          <a:p>
            <a:endParaRPr lang="de-AT" dirty="0"/>
          </a:p>
          <a:p>
            <a:r>
              <a:rPr lang="de-AT" sz="1800" dirty="0"/>
              <a:t>Permanent </a:t>
            </a:r>
            <a:r>
              <a:rPr lang="de-AT" sz="1800" dirty="0" err="1"/>
              <a:t>exhibition</a:t>
            </a:r>
            <a:r>
              <a:rPr lang="de-AT" sz="1800" dirty="0"/>
              <a:t> „Strahlung in der Umwelt“ at </a:t>
            </a:r>
            <a:r>
              <a:rPr lang="de-AT" sz="1800" dirty="0" err="1"/>
              <a:t>the</a:t>
            </a:r>
            <a:r>
              <a:rPr lang="de-AT" sz="1800" dirty="0"/>
              <a:t> NHM Wien</a:t>
            </a:r>
          </a:p>
          <a:p>
            <a:r>
              <a:rPr lang="de-AT" sz="1800" dirty="0"/>
              <a:t>Movie </a:t>
            </a:r>
            <a:r>
              <a:rPr lang="de-AT" sz="1800" dirty="0" err="1"/>
              <a:t>screening</a:t>
            </a:r>
            <a:endParaRPr lang="de-AT" sz="1800" dirty="0"/>
          </a:p>
          <a:p>
            <a:r>
              <a:rPr lang="de-AT" sz="1800" dirty="0"/>
              <a:t>Pop-up Science Center (</a:t>
            </a:r>
            <a:r>
              <a:rPr lang="de-AT" sz="1800" dirty="0" err="1"/>
              <a:t>eg</a:t>
            </a:r>
            <a:r>
              <a:rPr lang="de-AT" sz="1800" dirty="0"/>
              <a:t>. </a:t>
            </a:r>
            <a:r>
              <a:rPr lang="de-AT" sz="1800" dirty="0" err="1"/>
              <a:t>Wissens°raum</a:t>
            </a:r>
            <a:r>
              <a:rPr lang="de-AT" sz="1800" dirty="0"/>
              <a:t>)</a:t>
            </a:r>
          </a:p>
          <a:p>
            <a:r>
              <a:rPr lang="de-AT" sz="1800" dirty="0"/>
              <a:t>HEPHY Open </a:t>
            </a:r>
            <a:r>
              <a:rPr lang="de-AT" sz="1800" dirty="0" err="1"/>
              <a:t>days</a:t>
            </a:r>
            <a:endParaRPr lang="de-AT" sz="1800" dirty="0"/>
          </a:p>
          <a:p>
            <a:r>
              <a:rPr lang="de-AT" sz="1800" dirty="0"/>
              <a:t>„Auf ins All“</a:t>
            </a:r>
          </a:p>
          <a:p>
            <a:r>
              <a:rPr lang="de-AT" sz="1800" dirty="0"/>
              <a:t>Kindertag der Industrie</a:t>
            </a:r>
          </a:p>
          <a:p>
            <a:endParaRPr lang="de-AT" sz="1800" dirty="0"/>
          </a:p>
          <a:p>
            <a:pPr marL="0" indent="0">
              <a:buNone/>
            </a:pPr>
            <a:endParaRPr lang="de-AT" sz="20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spcBef>
                <a:spcPts val="1800"/>
              </a:spcBef>
              <a:buNone/>
            </a:pPr>
            <a:endParaRPr lang="de-AT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8" name="Rectangle 1"/>
          <p:cNvSpPr>
            <a:spLocks/>
          </p:cNvSpPr>
          <p:nvPr/>
        </p:nvSpPr>
        <p:spPr bwMode="auto">
          <a:xfrm>
            <a:off x="622299" y="1951420"/>
            <a:ext cx="11760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4400" b="1" dirty="0">
                <a:latin typeface="+mj-lt"/>
              </a:rPr>
              <a:t>What else </a:t>
            </a:r>
          </a:p>
        </p:txBody>
      </p:sp>
    </p:spTree>
    <p:extLst>
      <p:ext uri="{BB962C8B-B14F-4D97-AF65-F5344CB8AC3E}">
        <p14:creationId xmlns:p14="http://schemas.microsoft.com/office/powerpoint/2010/main" val="29464440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724532"/>
            <a:ext cx="11099800" cy="2159000"/>
          </a:xfrm>
        </p:spPr>
        <p:txBody>
          <a:bodyPr/>
          <a:lstStyle/>
          <a:p>
            <a:pPr algn="ctr"/>
            <a:br>
              <a:rPr lang="de-AT" dirty="0"/>
            </a:br>
            <a:endParaRPr lang="de-AT" dirty="0"/>
          </a:p>
        </p:txBody>
      </p:sp>
      <p:cxnSp>
        <p:nvCxnSpPr>
          <p:cNvPr id="5" name="Gerader Verbinder 4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5051" r="-5633"/>
          <a:stretch/>
        </p:blipFill>
        <p:spPr>
          <a:xfrm>
            <a:off x="6495084" y="2482757"/>
            <a:ext cx="4818805" cy="3304667"/>
          </a:xfrm>
          <a:prstGeom prst="rect">
            <a:avLst/>
          </a:prstGeom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502400" y="5023026"/>
            <a:ext cx="4494508" cy="764398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Auf ins All - 2012 </a:t>
            </a: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(100th </a:t>
            </a:r>
            <a:r>
              <a:rPr lang="de-DE" altLang="de-DE" sz="1600" i="1" dirty="0" err="1">
                <a:solidFill>
                  <a:srgbClr val="FDFD15"/>
                </a:solidFill>
              </a:rPr>
              <a:t>anniversary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of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the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discovery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of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 err="1">
                <a:solidFill>
                  <a:srgbClr val="FDFD15"/>
                </a:solidFill>
              </a:rPr>
              <a:t>the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cosmic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radiation</a:t>
            </a:r>
            <a:r>
              <a:rPr lang="de-DE" altLang="de-DE" sz="1600" i="1" dirty="0">
                <a:solidFill>
                  <a:srgbClr val="FDFD15"/>
                </a:solidFill>
              </a:rPr>
              <a:t>), Kasematten, Graz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"/>
          <a:stretch/>
        </p:blipFill>
        <p:spPr>
          <a:xfrm>
            <a:off x="6502400" y="5912607"/>
            <a:ext cx="4494508" cy="3138396"/>
          </a:xfrm>
          <a:prstGeom prst="rect">
            <a:avLst/>
          </a:prstGeom>
        </p:spPr>
      </p:pic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506003" y="8229601"/>
            <a:ext cx="4482295" cy="821402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HEPHY Open Day – 04.07.2012 - </a:t>
            </a: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 err="1">
                <a:solidFill>
                  <a:srgbClr val="FDFD15"/>
                </a:solidFill>
              </a:rPr>
              <a:t>several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journalists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from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major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newspapers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 err="1">
                <a:solidFill>
                  <a:srgbClr val="FDFD15"/>
                </a:solidFill>
              </a:rPr>
              <a:t>and</a:t>
            </a:r>
            <a:r>
              <a:rPr lang="de-DE" altLang="de-DE" sz="1600" i="1" dirty="0">
                <a:solidFill>
                  <a:srgbClr val="FDFD15"/>
                </a:solidFill>
              </a:rPr>
              <a:t> TV </a:t>
            </a:r>
            <a:r>
              <a:rPr lang="de-DE" altLang="de-DE" sz="1600" i="1" dirty="0" err="1">
                <a:solidFill>
                  <a:srgbClr val="FDFD15"/>
                </a:solidFill>
              </a:rPr>
              <a:t>teams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were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present</a:t>
            </a:r>
            <a:endParaRPr lang="de-DE" altLang="de-DE" sz="1600" i="1" dirty="0">
              <a:solidFill>
                <a:srgbClr val="FDFD15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78"/>
          <a:stretch/>
        </p:blipFill>
        <p:spPr>
          <a:xfrm>
            <a:off x="1463088" y="2497705"/>
            <a:ext cx="4318734" cy="3289720"/>
          </a:xfrm>
          <a:prstGeom prst="rect">
            <a:avLst/>
          </a:prstGeom>
        </p:spPr>
      </p:pic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1455822" y="5121529"/>
            <a:ext cx="4114984" cy="636017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de-DE" altLang="de-DE" sz="1600" i="1" dirty="0">
              <a:solidFill>
                <a:srgbClr val="FDFD15"/>
              </a:solidFill>
            </a:endParaRP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Pop-up Science Center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1"/>
          <a:stretch/>
        </p:blipFill>
        <p:spPr>
          <a:xfrm>
            <a:off x="1455822" y="5929190"/>
            <a:ext cx="4282358" cy="3091934"/>
          </a:xfrm>
          <a:prstGeom prst="rect">
            <a:avLst/>
          </a:prstGeom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463088" y="8487442"/>
            <a:ext cx="4275092" cy="533682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de-DE" altLang="de-DE" sz="1600" i="1" dirty="0">
              <a:solidFill>
                <a:srgbClr val="FDFD15"/>
              </a:solidFill>
            </a:endParaRP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Kindertag der Industrie</a:t>
            </a:r>
          </a:p>
        </p:txBody>
      </p:sp>
    </p:spTree>
    <p:extLst>
      <p:ext uri="{BB962C8B-B14F-4D97-AF65-F5344CB8AC3E}">
        <p14:creationId xmlns:p14="http://schemas.microsoft.com/office/powerpoint/2010/main" val="1562011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660742"/>
            <a:ext cx="11099800" cy="809933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79639" y="3224516"/>
            <a:ext cx="7402505" cy="5533352"/>
          </a:xfrm>
        </p:spPr>
        <p:txBody>
          <a:bodyPr/>
          <a:lstStyle/>
          <a:p>
            <a:endParaRPr lang="de-AT" dirty="0"/>
          </a:p>
          <a:p>
            <a:r>
              <a:rPr lang="en-GB" sz="2400" dirty="0"/>
              <a:t>a collaboration with the Science </a:t>
            </a:r>
            <a:r>
              <a:rPr lang="en-GB" sz="2400" dirty="0" err="1"/>
              <a:t>Center</a:t>
            </a:r>
            <a:r>
              <a:rPr lang="en-GB" sz="2400" dirty="0"/>
              <a:t> </a:t>
            </a:r>
            <a:r>
              <a:rPr lang="en-GB" sz="2400" dirty="0" err="1"/>
              <a:t>Netzwerk</a:t>
            </a:r>
            <a:r>
              <a:rPr lang="en-GB" sz="2400" dirty="0"/>
              <a:t> </a:t>
            </a:r>
          </a:p>
          <a:p>
            <a:r>
              <a:rPr lang="de-AT" sz="2400" dirty="0"/>
              <a:t>HEPHY </a:t>
            </a:r>
            <a:r>
              <a:rPr lang="de-AT" sz="2400" dirty="0" err="1"/>
              <a:t>Exhibit</a:t>
            </a:r>
            <a:r>
              <a:rPr lang="de-AT" sz="2400" dirty="0"/>
              <a:t> „Starke Paare“</a:t>
            </a:r>
          </a:p>
          <a:p>
            <a:r>
              <a:rPr lang="de-AT" sz="2400" dirty="0"/>
              <a:t>Vienna, </a:t>
            </a:r>
            <a:r>
              <a:rPr lang="de-AT" sz="2400" dirty="0" err="1"/>
              <a:t>Wr</a:t>
            </a:r>
            <a:r>
              <a:rPr lang="de-AT" sz="2400" dirty="0"/>
              <a:t>. Neustadt, Graz, Dornbirn, </a:t>
            </a:r>
            <a:r>
              <a:rPr lang="de-AT" sz="2400" dirty="0" err="1"/>
              <a:t>Hartberg</a:t>
            </a:r>
            <a:r>
              <a:rPr lang="de-AT" sz="2400" dirty="0"/>
              <a:t>,...</a:t>
            </a:r>
          </a:p>
          <a:p>
            <a:r>
              <a:rPr lang="de-AT" sz="2400" dirty="0" err="1"/>
              <a:t>Opening</a:t>
            </a:r>
            <a:r>
              <a:rPr lang="de-AT" sz="2400" dirty="0"/>
              <a:t> 2014 </a:t>
            </a:r>
          </a:p>
          <a:p>
            <a:r>
              <a:rPr lang="de-AT" sz="2400" dirty="0" err="1"/>
              <a:t>about</a:t>
            </a:r>
            <a:r>
              <a:rPr lang="de-AT" sz="2400" dirty="0"/>
              <a:t> 50 000 </a:t>
            </a:r>
            <a:r>
              <a:rPr lang="de-AT" sz="2400" dirty="0" err="1"/>
              <a:t>vistitors</a:t>
            </a:r>
            <a:endParaRPr lang="de-AT" sz="24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spcBef>
                <a:spcPts val="1800"/>
              </a:spcBef>
              <a:buNone/>
            </a:pPr>
            <a:endParaRPr lang="de-AT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9" name="Rectangle 1"/>
          <p:cNvSpPr>
            <a:spLocks/>
          </p:cNvSpPr>
          <p:nvPr/>
        </p:nvSpPr>
        <p:spPr bwMode="auto">
          <a:xfrm>
            <a:off x="635508" y="2474688"/>
            <a:ext cx="1194663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800" b="1" dirty="0">
                <a:latin typeface="+mn-lt"/>
              </a:rPr>
              <a:t>Travelling exhibition “</a:t>
            </a:r>
            <a:r>
              <a:rPr lang="en-US" sz="2800" b="1" dirty="0" err="1">
                <a:latin typeface="+mn-lt"/>
              </a:rPr>
              <a:t>Wirkungswechsel</a:t>
            </a:r>
            <a:r>
              <a:rPr lang="en-US" sz="2800" b="1" dirty="0">
                <a:latin typeface="+mn-lt"/>
              </a:rPr>
              <a:t>”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2843855"/>
            <a:ext cx="2258223" cy="1064468"/>
          </a:xfr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142" y="3259394"/>
            <a:ext cx="1557430" cy="648929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681" y="4336862"/>
            <a:ext cx="2480842" cy="372861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7325" y="4336862"/>
            <a:ext cx="2182314" cy="372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155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660742"/>
            <a:ext cx="11099800" cy="809933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71652" y="3224516"/>
            <a:ext cx="7285703" cy="5533352"/>
          </a:xfrm>
        </p:spPr>
        <p:txBody>
          <a:bodyPr/>
          <a:lstStyle/>
          <a:p>
            <a:endParaRPr lang="de-AT" dirty="0"/>
          </a:p>
          <a:p>
            <a:pPr>
              <a:lnSpc>
                <a:spcPct val="100000"/>
              </a:lnSpc>
            </a:pPr>
            <a:r>
              <a:rPr lang="en-US" sz="2400" dirty="0"/>
              <a:t>an exhibition of the University of Applied Art Vienna (</a:t>
            </a:r>
            <a:r>
              <a:rPr lang="en-US" sz="2400" dirty="0" err="1"/>
              <a:t>Art&amp;Science</a:t>
            </a:r>
            <a:r>
              <a:rPr lang="en-US" sz="2400" dirty="0"/>
              <a:t> and Site-</a:t>
            </a:r>
            <a:r>
              <a:rPr lang="en-US" sz="2400" dirty="0" err="1"/>
              <a:t>Spezific</a:t>
            </a:r>
            <a:r>
              <a:rPr lang="en-US" sz="2400" dirty="0"/>
              <a:t> Art) in cooperation with </a:t>
            </a:r>
            <a:r>
              <a:rPr lang="en-US" sz="2400" dirty="0" err="1"/>
              <a:t>art@CMS</a:t>
            </a:r>
            <a:r>
              <a:rPr lang="en-US" sz="2400" dirty="0"/>
              <a:t> and the Institute of High Energy Physics (HEPHY) of the Austrian Academy of Sciences. </a:t>
            </a:r>
            <a:endParaRPr lang="de-AT" sz="2400" dirty="0"/>
          </a:p>
          <a:p>
            <a:r>
              <a:rPr lang="de-AT" sz="2400" dirty="0"/>
              <a:t>June 2017</a:t>
            </a:r>
          </a:p>
          <a:p>
            <a:r>
              <a:rPr lang="en-US" sz="2400" dirty="0"/>
              <a:t>Location: “das </a:t>
            </a:r>
            <a:r>
              <a:rPr lang="en-US" sz="2400" dirty="0" err="1"/>
              <a:t>weisse</a:t>
            </a:r>
            <a:r>
              <a:rPr lang="en-US" sz="2400" dirty="0"/>
              <a:t> </a:t>
            </a:r>
            <a:r>
              <a:rPr lang="en-US" sz="2400" dirty="0" err="1"/>
              <a:t>haus</a:t>
            </a:r>
            <a:r>
              <a:rPr lang="en-US" sz="2400" dirty="0"/>
              <a:t>”, Vienna </a:t>
            </a:r>
          </a:p>
          <a:p>
            <a:pPr marL="0" indent="0">
              <a:buNone/>
            </a:pPr>
            <a:endParaRPr lang="de-AT" sz="24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spcBef>
                <a:spcPts val="1800"/>
              </a:spcBef>
              <a:buNone/>
            </a:pPr>
            <a:endParaRPr lang="de-AT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9" name="Rectangle 1"/>
          <p:cNvSpPr>
            <a:spLocks/>
          </p:cNvSpPr>
          <p:nvPr/>
        </p:nvSpPr>
        <p:spPr bwMode="auto">
          <a:xfrm>
            <a:off x="635508" y="2474687"/>
            <a:ext cx="1194663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800" b="1" dirty="0">
                <a:latin typeface="+mn-lt"/>
              </a:rPr>
              <a:t>“Circuit Training – A foray into the world of the Large Hadron Collider”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508" y="3450924"/>
            <a:ext cx="4649948" cy="301316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08" y="6602446"/>
            <a:ext cx="2181434" cy="226432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6375" y="6602446"/>
            <a:ext cx="1849081" cy="224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8462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806130"/>
            <a:ext cx="11099800" cy="2159000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r>
              <a:rPr lang="de-AT" dirty="0"/>
              <a:t>Movie </a:t>
            </a:r>
            <a:r>
              <a:rPr lang="de-AT" dirty="0" err="1"/>
              <a:t>screening</a:t>
            </a:r>
            <a:br>
              <a:rPr lang="de-AT" dirty="0"/>
            </a:br>
            <a:endParaRPr lang="de-AT" dirty="0"/>
          </a:p>
        </p:txBody>
      </p:sp>
      <p:sp>
        <p:nvSpPr>
          <p:cNvPr id="4" name="Inhaltsplatzhalter 3"/>
          <p:cNvSpPr txBox="1">
            <a:spLocks/>
          </p:cNvSpPr>
          <p:nvPr/>
        </p:nvSpPr>
        <p:spPr>
          <a:xfrm>
            <a:off x="6385302" y="2216258"/>
            <a:ext cx="5666998" cy="6385301"/>
          </a:xfrm>
          <a:prstGeom prst="rect">
            <a:avLst/>
          </a:prstGeom>
        </p:spPr>
        <p:txBody>
          <a:bodyPr>
            <a:noAutofit/>
          </a:bodyPr>
          <a:lstStyle>
            <a:lvl1pPr marL="295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Palatino" pitchFamily="2" charset="0"/>
              </a:defRPr>
            </a:lvl1pPr>
            <a:lvl2pPr marL="739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2pPr>
            <a:lvl3pPr marL="1184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3pPr>
            <a:lvl4pPr marL="1628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4pPr>
            <a:lvl5pPr marL="2073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5pPr>
            <a:lvl6pPr marL="25304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6pPr>
            <a:lvl7pPr marL="29876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7pPr>
            <a:lvl8pPr marL="34448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8pPr>
            <a:lvl9pPr marL="39020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9pPr>
          </a:lstStyle>
          <a:p>
            <a:endParaRPr lang="de-AT" kern="0" dirty="0"/>
          </a:p>
          <a:p>
            <a:pPr>
              <a:lnSpc>
                <a:spcPct val="100000"/>
              </a:lnSpc>
            </a:pPr>
            <a:r>
              <a:rPr lang="en-US" sz="2000" dirty="0"/>
              <a:t>World premiere of the full dome movie “Phantom of the Universe” in German and English; 18 October 2016 at the Planetarium of the Natural History Museum Vienna in the presence of Michael Barnett (producer).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  <a:p>
            <a:pPr>
              <a:lnSpc>
                <a:spcPct val="100000"/>
              </a:lnSpc>
            </a:pPr>
            <a:r>
              <a:rPr lang="de-AT" sz="2000" kern="0" dirty="0"/>
              <a:t>Austrian </a:t>
            </a:r>
            <a:r>
              <a:rPr lang="de-AT" sz="2000" kern="0" dirty="0" err="1"/>
              <a:t>premiere</a:t>
            </a:r>
            <a:r>
              <a:rPr lang="de-AT" sz="2000" kern="0" dirty="0"/>
              <a:t> </a:t>
            </a:r>
            <a:r>
              <a:rPr lang="de-AT" sz="2000" kern="0" dirty="0" err="1"/>
              <a:t>of</a:t>
            </a:r>
            <a:r>
              <a:rPr lang="de-AT" sz="2000" kern="0" dirty="0"/>
              <a:t> </a:t>
            </a:r>
            <a:r>
              <a:rPr lang="de-AT" sz="2000" kern="0" dirty="0" err="1"/>
              <a:t>the</a:t>
            </a:r>
            <a:r>
              <a:rPr lang="de-AT" sz="2000" kern="0" dirty="0"/>
              <a:t> </a:t>
            </a:r>
            <a:r>
              <a:rPr lang="de-AT" sz="2000" kern="0" dirty="0" err="1"/>
              <a:t>movie</a:t>
            </a:r>
            <a:r>
              <a:rPr lang="de-AT" sz="2000" kern="0" dirty="0"/>
              <a:t> „</a:t>
            </a:r>
            <a:r>
              <a:rPr lang="de-AT" sz="2000" kern="0" dirty="0" err="1"/>
              <a:t>Particle</a:t>
            </a:r>
            <a:r>
              <a:rPr lang="de-AT" sz="2000" kern="0" dirty="0"/>
              <a:t> Fever“; 24 November 2014 at </a:t>
            </a:r>
            <a:r>
              <a:rPr lang="de-AT" sz="2000" kern="0" dirty="0" err="1"/>
              <a:t>the</a:t>
            </a:r>
            <a:r>
              <a:rPr lang="de-AT" sz="2000" kern="0" dirty="0"/>
              <a:t> </a:t>
            </a:r>
            <a:r>
              <a:rPr lang="de-AT" sz="2000" kern="0" dirty="0" err="1"/>
              <a:t>CineCenter</a:t>
            </a:r>
            <a:r>
              <a:rPr lang="de-AT" sz="2000" kern="0" dirty="0"/>
              <a:t> Cinema; Premiere </a:t>
            </a:r>
            <a:r>
              <a:rPr lang="de-AT" sz="2000" kern="0" dirty="0" err="1"/>
              <a:t>of</a:t>
            </a:r>
            <a:r>
              <a:rPr lang="de-AT" sz="2000" kern="0" dirty="0"/>
              <a:t> </a:t>
            </a:r>
            <a:r>
              <a:rPr lang="de-AT" sz="2000" kern="0" dirty="0" err="1"/>
              <a:t>the</a:t>
            </a:r>
            <a:r>
              <a:rPr lang="de-AT" sz="2000" kern="0" dirty="0"/>
              <a:t> </a:t>
            </a:r>
            <a:r>
              <a:rPr lang="de-AT" sz="2000" kern="0" dirty="0" err="1"/>
              <a:t>german</a:t>
            </a:r>
            <a:r>
              <a:rPr lang="de-AT" sz="2000" kern="0" dirty="0"/>
              <a:t> </a:t>
            </a:r>
            <a:r>
              <a:rPr lang="de-AT" sz="2000" kern="0" dirty="0" err="1"/>
              <a:t>version</a:t>
            </a:r>
            <a:r>
              <a:rPr lang="de-AT" sz="2000" kern="0" dirty="0"/>
              <a:t> on 25 </a:t>
            </a:r>
            <a:r>
              <a:rPr lang="de-AT" sz="2000" kern="0" dirty="0" err="1"/>
              <a:t>July</a:t>
            </a:r>
            <a:r>
              <a:rPr lang="de-AT" sz="2000" kern="0" dirty="0"/>
              <a:t> 2015 in </a:t>
            </a:r>
            <a:r>
              <a:rPr lang="de-AT" sz="2000" kern="0" dirty="0" err="1"/>
              <a:t>the</a:t>
            </a:r>
            <a:r>
              <a:rPr lang="de-AT" sz="2000" kern="0" dirty="0"/>
              <a:t> </a:t>
            </a:r>
            <a:r>
              <a:rPr lang="de-AT" sz="2000" kern="0" dirty="0" err="1"/>
              <a:t>presence</a:t>
            </a:r>
            <a:r>
              <a:rPr lang="de-AT" sz="2000" kern="0" dirty="0"/>
              <a:t> </a:t>
            </a:r>
            <a:r>
              <a:rPr lang="de-AT" sz="2000" kern="0" dirty="0" err="1"/>
              <a:t>of</a:t>
            </a:r>
            <a:r>
              <a:rPr lang="de-AT" sz="2000" kern="0" dirty="0"/>
              <a:t> </a:t>
            </a:r>
            <a:r>
              <a:rPr lang="en-US" sz="2000" dirty="0"/>
              <a:t>David Kaplan, producer and physicist and Fabiola </a:t>
            </a:r>
            <a:r>
              <a:rPr lang="en-US" sz="2000" dirty="0" err="1"/>
              <a:t>Gianotti</a:t>
            </a:r>
            <a:r>
              <a:rPr lang="de-AT" sz="2000" dirty="0"/>
              <a:t>.</a:t>
            </a:r>
            <a:endParaRPr lang="de-AT" sz="2000" kern="0" dirty="0"/>
          </a:p>
          <a:p>
            <a:pPr marL="0" indent="0">
              <a:buNone/>
            </a:pPr>
            <a:endParaRPr lang="de-AT" kern="0" dirty="0"/>
          </a:p>
        </p:txBody>
      </p:sp>
      <p:cxnSp>
        <p:nvCxnSpPr>
          <p:cNvPr id="5" name="Gerader Verbinder 4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51" y="5754346"/>
            <a:ext cx="1688907" cy="253336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52" y="2780544"/>
            <a:ext cx="5221538" cy="251987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935" y="5754345"/>
            <a:ext cx="3377815" cy="253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7371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152457"/>
            <a:ext cx="11099800" cy="2159000"/>
          </a:xfrm>
        </p:spPr>
        <p:txBody>
          <a:bodyPr/>
          <a:lstStyle/>
          <a:p>
            <a:pPr algn="ctr"/>
            <a:br>
              <a:rPr lang="de-AT" dirty="0"/>
            </a:br>
            <a:r>
              <a:rPr lang="de-AT" dirty="0"/>
              <a:t>Akademie im Klassenzimmer</a:t>
            </a:r>
          </a:p>
        </p:txBody>
      </p:sp>
      <p:sp>
        <p:nvSpPr>
          <p:cNvPr id="4" name="Inhaltsplatzhalter 3"/>
          <p:cNvSpPr txBox="1">
            <a:spLocks/>
          </p:cNvSpPr>
          <p:nvPr/>
        </p:nvSpPr>
        <p:spPr>
          <a:xfrm>
            <a:off x="5424616" y="3311457"/>
            <a:ext cx="6240161" cy="6106017"/>
          </a:xfrm>
          <a:prstGeom prst="rect">
            <a:avLst/>
          </a:prstGeom>
        </p:spPr>
        <p:txBody>
          <a:bodyPr>
            <a:noAutofit/>
          </a:bodyPr>
          <a:lstStyle>
            <a:lvl1pPr marL="295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Palatino" pitchFamily="2" charset="0"/>
              </a:defRPr>
            </a:lvl1pPr>
            <a:lvl2pPr marL="739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2pPr>
            <a:lvl3pPr marL="1184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3pPr>
            <a:lvl4pPr marL="1628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4pPr>
            <a:lvl5pPr marL="2073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5pPr>
            <a:lvl6pPr marL="25304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6pPr>
            <a:lvl7pPr marL="29876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7pPr>
            <a:lvl8pPr marL="34448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8pPr>
            <a:lvl9pPr marL="39020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dirty="0"/>
              <a:t>– a </a:t>
            </a:r>
            <a:r>
              <a:rPr lang="de-AT" dirty="0"/>
              <a:t>Young-Science-Initiative</a:t>
            </a:r>
            <a:endParaRPr lang="en-US" dirty="0"/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dirty="0"/>
              <a:t>– with lectures by researchers directly at the school, the academy arouses interest in scientific topics.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dirty="0"/>
              <a:t>– lectures 2022: </a:t>
            </a:r>
            <a:r>
              <a:rPr lang="en-US" dirty="0">
                <a:hlinkClick r:id="rId2"/>
              </a:rPr>
              <a:t>https://www.oeaw.ac.at/veranstaltungen/veranstaltungsreihen/akademie-im-klassenzimmer</a:t>
            </a:r>
            <a:endParaRPr lang="en-US" dirty="0"/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endParaRPr lang="en-US" sz="2000" dirty="0"/>
          </a:p>
          <a:p>
            <a:pPr marL="0" indent="0">
              <a:buNone/>
            </a:pPr>
            <a:endParaRPr lang="de-AT" kern="0" dirty="0"/>
          </a:p>
        </p:txBody>
      </p:sp>
      <p:cxnSp>
        <p:nvCxnSpPr>
          <p:cNvPr id="5" name="Gerader Verbinder 4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pic>
        <p:nvPicPr>
          <p:cNvPr id="8" name="Grafik 7"/>
          <p:cNvPicPr/>
          <p:nvPr/>
        </p:nvPicPr>
        <p:blipFill rotWithShape="1">
          <a:blip r:embed="rId4"/>
          <a:srcRect l="45865" t="13521" r="21792" b="17146"/>
          <a:stretch/>
        </p:blipFill>
        <p:spPr bwMode="auto">
          <a:xfrm>
            <a:off x="1322172" y="3385620"/>
            <a:ext cx="3200401" cy="38678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0364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660742"/>
            <a:ext cx="11099800" cy="809933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9565" y="2336837"/>
            <a:ext cx="12345670" cy="6980016"/>
          </a:xfrm>
        </p:spPr>
        <p:txBody>
          <a:bodyPr/>
          <a:lstStyle/>
          <a:p>
            <a:endParaRPr lang="de-AT" dirty="0"/>
          </a:p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de-AT" sz="1800" dirty="0"/>
              <a:t>Workshops </a:t>
            </a:r>
            <a:r>
              <a:rPr lang="de-AT" sz="1800" dirty="0" err="1"/>
              <a:t>for</a:t>
            </a:r>
            <a:r>
              <a:rPr lang="de-AT" sz="1800" dirty="0"/>
              <a:t> </a:t>
            </a:r>
            <a:r>
              <a:rPr lang="de-AT" sz="1800" dirty="0" err="1"/>
              <a:t>children</a:t>
            </a:r>
            <a:r>
              <a:rPr lang="de-AT" sz="1800" dirty="0"/>
              <a:t> (</a:t>
            </a:r>
            <a:r>
              <a:rPr lang="de-AT" sz="1800" dirty="0" err="1"/>
              <a:t>from</a:t>
            </a:r>
            <a:r>
              <a:rPr lang="de-AT" sz="1800" dirty="0"/>
              <a:t> 7 </a:t>
            </a:r>
            <a:r>
              <a:rPr lang="de-AT" sz="1800" dirty="0" err="1"/>
              <a:t>year</a:t>
            </a:r>
            <a:r>
              <a:rPr lang="de-AT" sz="1800" dirty="0"/>
              <a:t>) </a:t>
            </a:r>
            <a:r>
              <a:rPr lang="de-AT" sz="1800" dirty="0" err="1"/>
              <a:t>and</a:t>
            </a:r>
            <a:r>
              <a:rPr lang="de-AT" sz="1800" dirty="0"/>
              <a:t> </a:t>
            </a:r>
            <a:r>
              <a:rPr lang="de-AT" sz="1800" dirty="0" err="1"/>
              <a:t>pupils</a:t>
            </a:r>
            <a:r>
              <a:rPr lang="de-AT" sz="1800" dirty="0"/>
              <a:t> (</a:t>
            </a:r>
            <a:r>
              <a:rPr lang="de-AT" sz="1800" b="1" dirty="0"/>
              <a:t>International </a:t>
            </a:r>
            <a:r>
              <a:rPr lang="de-AT" sz="1800" b="1" dirty="0" err="1"/>
              <a:t>Masterclasses</a:t>
            </a:r>
            <a:r>
              <a:rPr lang="de-AT" sz="1800" b="1" dirty="0"/>
              <a:t> – CMS </a:t>
            </a:r>
            <a:r>
              <a:rPr lang="de-AT" sz="1800" b="1" dirty="0" err="1"/>
              <a:t>and</a:t>
            </a:r>
            <a:r>
              <a:rPr lang="de-AT" sz="1800" b="1" dirty="0"/>
              <a:t> Belle, Physik zum Anfassen, Kinderuni, Cultural </a:t>
            </a:r>
            <a:r>
              <a:rPr lang="de-AT" sz="1800" b="1" dirty="0" err="1"/>
              <a:t>Collision</a:t>
            </a:r>
            <a:r>
              <a:rPr lang="de-AT" sz="1800" b="1" dirty="0"/>
              <a:t> Workshops, </a:t>
            </a:r>
            <a:r>
              <a:rPr lang="de-AT" sz="1800" b="1" dirty="0" err="1"/>
              <a:t>Perchtoldsdorfer</a:t>
            </a:r>
            <a:r>
              <a:rPr lang="de-AT" sz="1800" b="1" dirty="0"/>
              <a:t> Forschertage</a:t>
            </a:r>
            <a:r>
              <a:rPr lang="de-AT" sz="1800" dirty="0"/>
              <a:t>,…)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de-AT" sz="1800" dirty="0" err="1"/>
              <a:t>Participation</a:t>
            </a:r>
            <a:r>
              <a:rPr lang="de-AT" sz="1800" dirty="0"/>
              <a:t> in </a:t>
            </a:r>
            <a:r>
              <a:rPr lang="de-AT" sz="1800" dirty="0" err="1"/>
              <a:t>public</a:t>
            </a:r>
            <a:r>
              <a:rPr lang="de-AT" sz="1800" dirty="0"/>
              <a:t> </a:t>
            </a:r>
            <a:r>
              <a:rPr lang="de-AT" sz="1800" dirty="0" err="1"/>
              <a:t>events</a:t>
            </a:r>
            <a:r>
              <a:rPr lang="de-AT" sz="1800" dirty="0"/>
              <a:t> (e.g. </a:t>
            </a:r>
            <a:r>
              <a:rPr lang="de-AT" sz="1800" b="1" dirty="0"/>
              <a:t>Lange Nacht der Forschung, European </a:t>
            </a:r>
            <a:r>
              <a:rPr lang="de-AT" sz="1800" b="1" dirty="0" err="1"/>
              <a:t>Researcher´s</a:t>
            </a:r>
            <a:r>
              <a:rPr lang="de-AT" sz="1800" b="1" dirty="0"/>
              <a:t> </a:t>
            </a:r>
            <a:r>
              <a:rPr lang="de-AT" sz="1800" b="1" dirty="0" err="1"/>
              <a:t>Night</a:t>
            </a:r>
            <a:r>
              <a:rPr lang="de-AT" sz="1800" b="1" dirty="0"/>
              <a:t>, Wiener Forschungsfest, Dark Matter Day, Girls Day</a:t>
            </a:r>
            <a:r>
              <a:rPr lang="de-AT" sz="1800" dirty="0"/>
              <a:t>, …)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de-AT" sz="1800" dirty="0"/>
              <a:t>Public </a:t>
            </a:r>
            <a:r>
              <a:rPr lang="de-AT" sz="1800" dirty="0" err="1"/>
              <a:t>talks</a:t>
            </a:r>
            <a:r>
              <a:rPr lang="de-AT" sz="1800" dirty="0"/>
              <a:t> (e.g. Akademie im Klassenzimmer, adult </a:t>
            </a:r>
            <a:r>
              <a:rPr lang="de-AT" sz="1800" dirty="0" err="1"/>
              <a:t>education</a:t>
            </a:r>
            <a:r>
              <a:rPr lang="de-AT" sz="1800" dirty="0"/>
              <a:t> </a:t>
            </a:r>
            <a:r>
              <a:rPr lang="de-AT" sz="1800" dirty="0" err="1"/>
              <a:t>centers</a:t>
            </a:r>
            <a:r>
              <a:rPr lang="de-AT" sz="1800" dirty="0"/>
              <a:t>, </a:t>
            </a:r>
            <a:r>
              <a:rPr lang="de-AT" sz="1800" dirty="0" err="1"/>
              <a:t>public</a:t>
            </a:r>
            <a:r>
              <a:rPr lang="de-AT" sz="1800" dirty="0"/>
              <a:t> </a:t>
            </a:r>
            <a:r>
              <a:rPr lang="de-AT" sz="1800" dirty="0" err="1"/>
              <a:t>events</a:t>
            </a:r>
            <a:r>
              <a:rPr lang="de-AT" sz="1800" dirty="0"/>
              <a:t>, </a:t>
            </a:r>
            <a:r>
              <a:rPr lang="de-AT" sz="1800" dirty="0" err="1"/>
              <a:t>schools</a:t>
            </a:r>
            <a:r>
              <a:rPr lang="de-AT" sz="1800" dirty="0"/>
              <a:t>, …)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de-AT" sz="1800" dirty="0"/>
              <a:t>Educational material </a:t>
            </a:r>
            <a:r>
              <a:rPr lang="de-AT" sz="1800" dirty="0" err="1"/>
              <a:t>for</a:t>
            </a:r>
            <a:r>
              <a:rPr lang="de-AT" sz="1800" dirty="0"/>
              <a:t> </a:t>
            </a:r>
            <a:r>
              <a:rPr lang="de-AT" sz="1800" dirty="0" err="1"/>
              <a:t>teachers</a:t>
            </a:r>
            <a:r>
              <a:rPr lang="de-AT" sz="1800" dirty="0"/>
              <a:t>, </a:t>
            </a:r>
            <a:r>
              <a:rPr lang="de-AT" sz="1800" dirty="0" err="1"/>
              <a:t>blogs</a:t>
            </a:r>
            <a:r>
              <a:rPr lang="de-AT" sz="1800" dirty="0"/>
              <a:t>, </a:t>
            </a:r>
            <a:r>
              <a:rPr lang="de-AT" sz="1800" dirty="0" err="1"/>
              <a:t>broschures</a:t>
            </a:r>
            <a:r>
              <a:rPr lang="de-AT" sz="1800" dirty="0"/>
              <a:t>, </a:t>
            </a:r>
            <a:r>
              <a:rPr lang="de-AT" sz="1800" dirty="0" err="1"/>
              <a:t>videos</a:t>
            </a:r>
            <a:r>
              <a:rPr lang="de-AT" sz="1800" dirty="0"/>
              <a:t>, …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de-AT" sz="1800" dirty="0"/>
              <a:t>Networking </a:t>
            </a:r>
            <a:r>
              <a:rPr lang="de-AT" sz="1800" dirty="0" err="1"/>
              <a:t>with</a:t>
            </a:r>
            <a:r>
              <a:rPr lang="de-AT" sz="1800" dirty="0"/>
              <a:t> </a:t>
            </a:r>
            <a:r>
              <a:rPr lang="de-AT" sz="1800" dirty="0" err="1"/>
              <a:t>other</a:t>
            </a:r>
            <a:r>
              <a:rPr lang="de-AT" sz="1800" dirty="0"/>
              <a:t> </a:t>
            </a:r>
            <a:r>
              <a:rPr lang="de-AT" sz="1800" dirty="0" err="1"/>
              <a:t>institutions</a:t>
            </a:r>
            <a:r>
              <a:rPr lang="de-AT" sz="1800" dirty="0"/>
              <a:t> (e.g. </a:t>
            </a:r>
            <a:r>
              <a:rPr lang="de-AT" sz="1800" dirty="0" err="1"/>
              <a:t>ScienceCenter</a:t>
            </a:r>
            <a:r>
              <a:rPr lang="de-AT" sz="1800" dirty="0"/>
              <a:t> Network, …)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de-AT" sz="1800" dirty="0" err="1"/>
              <a:t>Cooperation</a:t>
            </a:r>
            <a:r>
              <a:rPr lang="de-AT" sz="1800" dirty="0"/>
              <a:t> </a:t>
            </a:r>
            <a:r>
              <a:rPr lang="de-AT" sz="1800" dirty="0" err="1"/>
              <a:t>with</a:t>
            </a:r>
            <a:r>
              <a:rPr lang="de-AT" sz="1800" dirty="0"/>
              <a:t> </a:t>
            </a:r>
            <a:r>
              <a:rPr lang="de-AT" sz="1800" dirty="0" err="1"/>
              <a:t>other</a:t>
            </a:r>
            <a:r>
              <a:rPr lang="de-AT" sz="1800" dirty="0"/>
              <a:t> </a:t>
            </a:r>
            <a:r>
              <a:rPr lang="de-AT" sz="1800" dirty="0" err="1"/>
              <a:t>organizations</a:t>
            </a:r>
            <a:r>
              <a:rPr lang="de-AT" sz="1800" dirty="0"/>
              <a:t> (e.g. University </a:t>
            </a:r>
            <a:r>
              <a:rPr lang="de-AT" sz="1800" dirty="0" err="1"/>
              <a:t>of</a:t>
            </a:r>
            <a:r>
              <a:rPr lang="de-AT" sz="1800" dirty="0"/>
              <a:t> Applied </a:t>
            </a:r>
            <a:r>
              <a:rPr lang="de-AT" sz="1800" dirty="0" err="1"/>
              <a:t>Arts</a:t>
            </a:r>
            <a:r>
              <a:rPr lang="de-AT" sz="1800" dirty="0"/>
              <a:t> Vienna, NHM Vienna, … )</a:t>
            </a:r>
          </a:p>
          <a:p>
            <a:pPr marL="0" indent="0">
              <a:buNone/>
            </a:pPr>
            <a:endParaRPr lang="de-AT" sz="20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spcBef>
                <a:spcPts val="1800"/>
              </a:spcBef>
              <a:buNone/>
            </a:pPr>
            <a:endParaRPr lang="de-AT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8" name="Rectangle 1"/>
          <p:cNvSpPr>
            <a:spLocks/>
          </p:cNvSpPr>
          <p:nvPr/>
        </p:nvSpPr>
        <p:spPr bwMode="auto">
          <a:xfrm>
            <a:off x="477921" y="1659729"/>
            <a:ext cx="11760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4400" b="1" dirty="0">
                <a:latin typeface="+mj-lt"/>
              </a:rPr>
              <a:t>Overview – Recurring Activities</a:t>
            </a:r>
          </a:p>
        </p:txBody>
      </p:sp>
    </p:spTree>
    <p:extLst>
      <p:ext uri="{BB962C8B-B14F-4D97-AF65-F5344CB8AC3E}">
        <p14:creationId xmlns:p14="http://schemas.microsoft.com/office/powerpoint/2010/main" val="30785479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611187" y="3958895"/>
            <a:ext cx="11760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5400" b="1" dirty="0">
                <a:latin typeface="+mj-lt"/>
              </a:rPr>
              <a:t>The Future …</a:t>
            </a:r>
          </a:p>
        </p:txBody>
      </p:sp>
    </p:spTree>
    <p:extLst>
      <p:ext uri="{BB962C8B-B14F-4D97-AF65-F5344CB8AC3E}">
        <p14:creationId xmlns:p14="http://schemas.microsoft.com/office/powerpoint/2010/main" val="2619288504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892965"/>
            <a:ext cx="11099800" cy="2159000"/>
          </a:xfrm>
        </p:spPr>
        <p:txBody>
          <a:bodyPr/>
          <a:lstStyle/>
          <a:p>
            <a:pPr algn="ctr"/>
            <a:br>
              <a:rPr lang="de-AT" dirty="0"/>
            </a:br>
            <a:r>
              <a:rPr lang="de-AT" dirty="0"/>
              <a:t>Outlook</a:t>
            </a:r>
          </a:p>
        </p:txBody>
      </p:sp>
      <p:sp>
        <p:nvSpPr>
          <p:cNvPr id="4" name="Inhaltsplatzhalter 3"/>
          <p:cNvSpPr txBox="1">
            <a:spLocks/>
          </p:cNvSpPr>
          <p:nvPr/>
        </p:nvSpPr>
        <p:spPr>
          <a:xfrm>
            <a:off x="952500" y="2620942"/>
            <a:ext cx="11363325" cy="626588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95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Palatino" pitchFamily="2" charset="0"/>
              </a:defRPr>
            </a:lvl1pPr>
            <a:lvl2pPr marL="739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2pPr>
            <a:lvl3pPr marL="1184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3pPr>
            <a:lvl4pPr marL="1628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4pPr>
            <a:lvl5pPr marL="2073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5pPr>
            <a:lvl6pPr marL="25304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6pPr>
            <a:lvl7pPr marL="29876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7pPr>
            <a:lvl8pPr marL="34448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8pPr>
            <a:lvl9pPr marL="39020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Event series at a high school (GRG23) – to arouse the interest in particle physics and evaluate, if there is an impulse in the further education path of the pupils.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dirty="0"/>
              <a:t>	</a:t>
            </a:r>
            <a:r>
              <a:rPr lang="en-US" sz="1800" dirty="0"/>
              <a:t>- </a:t>
            </a:r>
            <a:r>
              <a:rPr lang="de-AT" sz="1800" dirty="0"/>
              <a:t>Physik zum Anfassen </a:t>
            </a:r>
            <a:r>
              <a:rPr lang="de-AT" sz="1800" dirty="0" err="1"/>
              <a:t>and</a:t>
            </a:r>
            <a:r>
              <a:rPr lang="de-AT" sz="1800" dirty="0"/>
              <a:t> Cultural </a:t>
            </a:r>
            <a:r>
              <a:rPr lang="de-AT" sz="1800" dirty="0" err="1"/>
              <a:t>Collision</a:t>
            </a:r>
            <a:r>
              <a:rPr lang="de-AT" sz="1800" dirty="0"/>
              <a:t> Workshop (</a:t>
            </a:r>
            <a:r>
              <a:rPr lang="de-AT" sz="1800" dirty="0" err="1"/>
              <a:t>once</a:t>
            </a:r>
            <a:r>
              <a:rPr lang="de-AT" sz="1800" dirty="0"/>
              <a:t> a </a:t>
            </a:r>
            <a:r>
              <a:rPr lang="de-AT" sz="1800" dirty="0" err="1"/>
              <a:t>semester</a:t>
            </a:r>
            <a:r>
              <a:rPr lang="de-AT" sz="1800" dirty="0"/>
              <a:t>)</a:t>
            </a:r>
            <a:endParaRPr lang="de-AT" altLang="de-DE" sz="1800" dirty="0">
              <a:ea typeface="MS Gothic" panose="020B0609070205080204" pitchFamily="49" charset="-128"/>
            </a:endParaRPr>
          </a:p>
          <a:p>
            <a:pPr marL="0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sz="1800" dirty="0"/>
              <a:t>	- public lectures (</a:t>
            </a:r>
            <a:r>
              <a:rPr lang="en-US" sz="1800" dirty="0" err="1"/>
              <a:t>Akademie</a:t>
            </a:r>
            <a:r>
              <a:rPr lang="en-US" sz="1800" dirty="0"/>
              <a:t> </a:t>
            </a:r>
            <a:r>
              <a:rPr lang="en-US" sz="1800" dirty="0" err="1"/>
              <a:t>im</a:t>
            </a:r>
            <a:r>
              <a:rPr lang="en-US" sz="1800" dirty="0"/>
              <a:t> </a:t>
            </a:r>
            <a:r>
              <a:rPr lang="en-US" sz="1800" dirty="0" err="1"/>
              <a:t>Klassenzimmer</a:t>
            </a:r>
            <a:r>
              <a:rPr lang="en-US" sz="18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sz="1800" dirty="0"/>
              <a:t>	- exhibition (roll-ups, videos, …)</a:t>
            </a:r>
            <a:endParaRPr lang="de-AT" altLang="de-DE" dirty="0">
              <a:ea typeface="MS Gothic" panose="020B0609070205080204" pitchFamily="49" charset="-128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Char char="•"/>
            </a:pPr>
            <a:r>
              <a:rPr lang="de-AT" altLang="de-DE" dirty="0">
                <a:ea typeface="MS Gothic" panose="020B0609070205080204" pitchFamily="49" charset="-128"/>
              </a:rPr>
              <a:t>Expansion </a:t>
            </a:r>
            <a:r>
              <a:rPr lang="de-AT" altLang="de-DE" dirty="0" err="1">
                <a:ea typeface="MS Gothic" panose="020B0609070205080204" pitchFamily="49" charset="-128"/>
              </a:rPr>
              <a:t>of</a:t>
            </a:r>
            <a:r>
              <a:rPr lang="de-AT" altLang="de-DE" dirty="0">
                <a:ea typeface="MS Gothic" panose="020B0609070205080204" pitchFamily="49" charset="-128"/>
              </a:rPr>
              <a:t> </a:t>
            </a:r>
            <a:r>
              <a:rPr lang="de-AT" altLang="de-DE" dirty="0" err="1">
                <a:ea typeface="MS Gothic" panose="020B0609070205080204" pitchFamily="49" charset="-128"/>
              </a:rPr>
              <a:t>our</a:t>
            </a:r>
            <a:r>
              <a:rPr lang="de-AT" altLang="de-DE" dirty="0">
                <a:ea typeface="MS Gothic" panose="020B0609070205080204" pitchFamily="49" charset="-128"/>
              </a:rPr>
              <a:t> „Spurensuche“ </a:t>
            </a:r>
            <a:r>
              <a:rPr lang="de-AT" altLang="de-DE" dirty="0" err="1">
                <a:ea typeface="MS Gothic" panose="020B0609070205080204" pitchFamily="49" charset="-128"/>
              </a:rPr>
              <a:t>with</a:t>
            </a:r>
            <a:r>
              <a:rPr lang="de-AT" altLang="de-DE" dirty="0">
                <a:ea typeface="MS Gothic" panose="020B0609070205080204" pitchFamily="49" charset="-128"/>
              </a:rPr>
              <a:t> </a:t>
            </a:r>
            <a:r>
              <a:rPr lang="de-AT" altLang="de-DE" dirty="0" err="1">
                <a:ea typeface="MS Gothic" panose="020B0609070205080204" pitchFamily="49" charset="-128"/>
              </a:rPr>
              <a:t>information</a:t>
            </a:r>
            <a:r>
              <a:rPr lang="de-AT" altLang="de-DE" dirty="0">
                <a:ea typeface="MS Gothic" panose="020B0609070205080204" pitchFamily="49" charset="-128"/>
              </a:rPr>
              <a:t> </a:t>
            </a:r>
            <a:r>
              <a:rPr lang="de-AT" altLang="de-DE" dirty="0" err="1">
                <a:ea typeface="MS Gothic" panose="020B0609070205080204" pitchFamily="49" charset="-128"/>
              </a:rPr>
              <a:t>boards</a:t>
            </a:r>
            <a:r>
              <a:rPr lang="de-AT" altLang="de-DE" dirty="0">
                <a:ea typeface="MS Gothic" panose="020B0609070205080204" pitchFamily="49" charset="-128"/>
              </a:rPr>
              <a:t> and </a:t>
            </a:r>
            <a:r>
              <a:rPr lang="de-AT" altLang="de-DE" dirty="0" err="1">
                <a:ea typeface="MS Gothic" panose="020B0609070205080204" pitchFamily="49" charset="-128"/>
              </a:rPr>
              <a:t>exhibits</a:t>
            </a:r>
            <a:r>
              <a:rPr lang="de-AT" altLang="de-DE" dirty="0">
                <a:ea typeface="MS Gothic" panose="020B0609070205080204" pitchFamily="49" charset="-128"/>
              </a:rPr>
              <a:t> on Dark Matter (Cosinus, …)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Char char="•"/>
            </a:pPr>
            <a:r>
              <a:rPr lang="de-AT" dirty="0"/>
              <a:t>3-D Video Mapping (Museumsquartier, Campus Akademie, Karlskirche, …)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Char char="•"/>
            </a:pPr>
            <a:r>
              <a:rPr lang="de-AT" dirty="0">
                <a:ea typeface="MS Gothic" panose="020B0609070205080204" pitchFamily="49" charset="-128"/>
              </a:rPr>
              <a:t>New </a:t>
            </a:r>
            <a:r>
              <a:rPr lang="de-AT" dirty="0" err="1">
                <a:ea typeface="MS Gothic" panose="020B0609070205080204" pitchFamily="49" charset="-128"/>
              </a:rPr>
              <a:t>animations</a:t>
            </a:r>
            <a:r>
              <a:rPr lang="de-AT" dirty="0">
                <a:ea typeface="MS Gothic" panose="020B0609070205080204" pitchFamily="49" charset="-128"/>
              </a:rPr>
              <a:t>, </a:t>
            </a:r>
            <a:r>
              <a:rPr lang="de-AT" dirty="0" err="1">
                <a:ea typeface="MS Gothic" panose="020B0609070205080204" pitchFamily="49" charset="-128"/>
              </a:rPr>
              <a:t>videos</a:t>
            </a:r>
            <a:r>
              <a:rPr lang="de-AT" dirty="0">
                <a:ea typeface="MS Gothic" panose="020B0609070205080204" pitchFamily="49" charset="-128"/>
              </a:rPr>
              <a:t>, </a:t>
            </a:r>
            <a:r>
              <a:rPr lang="de-AT" dirty="0" err="1">
                <a:ea typeface="MS Gothic" panose="020B0609070205080204" pitchFamily="49" charset="-128"/>
              </a:rPr>
              <a:t>and</a:t>
            </a:r>
            <a:r>
              <a:rPr lang="de-AT" dirty="0">
                <a:ea typeface="MS Gothic" panose="020B0609070205080204" pitchFamily="49" charset="-128"/>
              </a:rPr>
              <a:t> </a:t>
            </a:r>
            <a:r>
              <a:rPr lang="de-AT" dirty="0" err="1">
                <a:ea typeface="MS Gothic" panose="020B0609070205080204" pitchFamily="49" charset="-128"/>
              </a:rPr>
              <a:t>interactive</a:t>
            </a:r>
            <a:r>
              <a:rPr lang="de-AT" dirty="0">
                <a:ea typeface="MS Gothic" panose="020B0609070205080204" pitchFamily="49" charset="-128"/>
              </a:rPr>
              <a:t> </a:t>
            </a:r>
            <a:r>
              <a:rPr lang="de-AT" dirty="0" err="1">
                <a:ea typeface="MS Gothic" panose="020B0609070205080204" pitchFamily="49" charset="-128"/>
              </a:rPr>
              <a:t>as</a:t>
            </a:r>
            <a:r>
              <a:rPr lang="de-AT" dirty="0">
                <a:ea typeface="MS Gothic" panose="020B0609070205080204" pitchFamily="49" charset="-128"/>
              </a:rPr>
              <a:t> </a:t>
            </a:r>
            <a:r>
              <a:rPr lang="de-AT" dirty="0" err="1">
                <a:ea typeface="MS Gothic" panose="020B0609070205080204" pitchFamily="49" charset="-128"/>
              </a:rPr>
              <a:t>well</a:t>
            </a:r>
            <a:r>
              <a:rPr lang="de-AT" dirty="0">
                <a:ea typeface="MS Gothic" panose="020B0609070205080204" pitchFamily="49" charset="-128"/>
              </a:rPr>
              <a:t> </a:t>
            </a:r>
            <a:r>
              <a:rPr lang="de-AT" dirty="0" err="1">
                <a:ea typeface="MS Gothic" panose="020B0609070205080204" pitchFamily="49" charset="-128"/>
              </a:rPr>
              <a:t>as</a:t>
            </a:r>
            <a:r>
              <a:rPr lang="de-AT" dirty="0">
                <a:ea typeface="MS Gothic" panose="020B0609070205080204" pitchFamily="49" charset="-128"/>
              </a:rPr>
              <a:t> virtuell </a:t>
            </a:r>
            <a:r>
              <a:rPr lang="de-AT" dirty="0" err="1">
                <a:ea typeface="MS Gothic" panose="020B0609070205080204" pitchFamily="49" charset="-128"/>
              </a:rPr>
              <a:t>reality</a:t>
            </a:r>
            <a:r>
              <a:rPr lang="de-AT" dirty="0">
                <a:ea typeface="MS Gothic" panose="020B0609070205080204" pitchFamily="49" charset="-128"/>
              </a:rPr>
              <a:t> </a:t>
            </a:r>
            <a:r>
              <a:rPr lang="de-AT" dirty="0" err="1">
                <a:ea typeface="MS Gothic" panose="020B0609070205080204" pitchFamily="49" charset="-128"/>
              </a:rPr>
              <a:t>models</a:t>
            </a:r>
            <a:endParaRPr lang="de-AT" dirty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Char char="•"/>
            </a:pPr>
            <a:r>
              <a:rPr lang="de-AT" altLang="de-DE" dirty="0" err="1">
                <a:ea typeface="MS Gothic" panose="020B0609070205080204" pitchFamily="49" charset="-128"/>
              </a:rPr>
              <a:t>Anniversaries</a:t>
            </a:r>
            <a:endParaRPr lang="de-AT" altLang="de-DE" dirty="0">
              <a:ea typeface="MS Gothic" panose="020B0609070205080204" pitchFamily="49" charset="-128"/>
            </a:endParaRPr>
          </a:p>
          <a:p>
            <a:pPr marL="444500" lvl="1" indent="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de-AT" altLang="de-DE" sz="1800" dirty="0">
                <a:ea typeface="MS Gothic" panose="020B0609070205080204" pitchFamily="49" charset="-128"/>
              </a:rPr>
              <a:t>	- 2024 </a:t>
            </a:r>
            <a:r>
              <a:rPr lang="de-AT" altLang="de-DE" sz="1800" dirty="0">
                <a:ea typeface="MS Gothic" panose="020B0609070205080204" pitchFamily="49" charset="-128"/>
                <a:sym typeface="Wingdings" panose="05000000000000000000" pitchFamily="2" charset="2"/>
              </a:rPr>
              <a:t> </a:t>
            </a:r>
            <a:r>
              <a:rPr lang="de-AT" altLang="de-DE" sz="1800" dirty="0">
                <a:ea typeface="MS Gothic" panose="020B0609070205080204" pitchFamily="49" charset="-128"/>
              </a:rPr>
              <a:t>70 </a:t>
            </a:r>
            <a:r>
              <a:rPr lang="de-AT" altLang="de-DE" sz="1800" dirty="0" err="1">
                <a:ea typeface="MS Gothic" panose="020B0609070205080204" pitchFamily="49" charset="-128"/>
              </a:rPr>
              <a:t>years</a:t>
            </a:r>
            <a:r>
              <a:rPr lang="de-AT" altLang="de-DE" sz="1800" dirty="0">
                <a:ea typeface="MS Gothic" panose="020B0609070205080204" pitchFamily="49" charset="-128"/>
              </a:rPr>
              <a:t> CERN</a:t>
            </a:r>
          </a:p>
          <a:p>
            <a:pPr marL="444500" lvl="1" indent="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de-AT" altLang="de-DE" sz="1800" dirty="0">
                <a:ea typeface="MS Gothic" panose="020B0609070205080204" pitchFamily="49" charset="-128"/>
              </a:rPr>
              <a:t>	- …..</a:t>
            </a:r>
            <a:endParaRPr lang="de-AT" sz="1800" dirty="0">
              <a:ea typeface="MS Gothic" panose="020B0609070205080204" pitchFamily="49" charset="-128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Char char="•"/>
            </a:pPr>
            <a:r>
              <a:rPr lang="en-GB" b="1" dirty="0"/>
              <a:t>2026 - </a:t>
            </a:r>
            <a:r>
              <a:rPr lang="en-GB" b="1" dirty="0" err="1"/>
              <a:t>Ausstellung</a:t>
            </a:r>
            <a:r>
              <a:rPr lang="en-GB" b="1" dirty="0"/>
              <a:t> </a:t>
            </a:r>
            <a:r>
              <a:rPr lang="en-GB" b="1" dirty="0" err="1"/>
              <a:t>zum</a:t>
            </a:r>
            <a:r>
              <a:rPr lang="en-GB" b="1" dirty="0"/>
              <a:t> Thema "Zeit" </a:t>
            </a:r>
            <a:r>
              <a:rPr lang="en-GB" b="1" dirty="0" err="1"/>
              <a:t>im</a:t>
            </a:r>
            <a:r>
              <a:rPr lang="en-GB" b="1" dirty="0"/>
              <a:t> Museum </a:t>
            </a:r>
            <a:r>
              <a:rPr lang="en-GB" b="1" dirty="0" err="1"/>
              <a:t>Niederösterreich</a:t>
            </a:r>
            <a:r>
              <a:rPr lang="en-GB" b="1" dirty="0"/>
              <a:t> in St. </a:t>
            </a:r>
            <a:r>
              <a:rPr lang="en-GB" b="1" dirty="0" err="1"/>
              <a:t>Pölten</a:t>
            </a:r>
            <a:r>
              <a:rPr lang="en-GB" b="1" dirty="0"/>
              <a:t> in </a:t>
            </a:r>
            <a:r>
              <a:rPr lang="en-GB" b="1" dirty="0" err="1"/>
              <a:t>Kooperation</a:t>
            </a:r>
            <a:r>
              <a:rPr lang="en-GB" b="1" dirty="0"/>
              <a:t> </a:t>
            </a:r>
            <a:r>
              <a:rPr lang="en-GB" b="1" dirty="0" err="1"/>
              <a:t>mit</a:t>
            </a:r>
            <a:r>
              <a:rPr lang="en-GB" b="1" dirty="0"/>
              <a:t> HEPHY</a:t>
            </a:r>
            <a:endParaRPr lang="de-AT" altLang="de-DE" dirty="0">
              <a:ea typeface="MS Gothic" panose="020B0609070205080204" pitchFamily="49" charset="-128"/>
            </a:endParaRPr>
          </a:p>
          <a:p>
            <a:pPr marL="0" indent="0">
              <a:buNone/>
            </a:pPr>
            <a:endParaRPr lang="de-AT" kern="0" dirty="0"/>
          </a:p>
        </p:txBody>
      </p:sp>
      <p:cxnSp>
        <p:nvCxnSpPr>
          <p:cNvPr id="5" name="Gerader Verbinder 4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9406520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4262" y="1726793"/>
            <a:ext cx="11099800" cy="1737320"/>
          </a:xfrm>
        </p:spPr>
        <p:txBody>
          <a:bodyPr/>
          <a:lstStyle/>
          <a:p>
            <a:pPr algn="ctr"/>
            <a:br>
              <a:rPr lang="de-AT" dirty="0"/>
            </a:br>
            <a:r>
              <a:rPr lang="de-AT" dirty="0"/>
              <a:t>e.g. Show – Sound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particle</a:t>
            </a:r>
            <a:r>
              <a:rPr lang="de-AT" dirty="0"/>
              <a:t> </a:t>
            </a:r>
            <a:r>
              <a:rPr lang="de-AT" dirty="0" err="1"/>
              <a:t>physics</a:t>
            </a:r>
            <a:endParaRPr lang="de-AT" dirty="0"/>
          </a:p>
        </p:txBody>
      </p:sp>
      <p:sp>
        <p:nvSpPr>
          <p:cNvPr id="4" name="Inhaltsplatzhalter 3"/>
          <p:cNvSpPr txBox="1">
            <a:spLocks/>
          </p:cNvSpPr>
          <p:nvPr/>
        </p:nvSpPr>
        <p:spPr>
          <a:xfrm>
            <a:off x="3514204" y="7577488"/>
            <a:ext cx="6239915" cy="985745"/>
          </a:xfrm>
          <a:prstGeom prst="rect">
            <a:avLst/>
          </a:prstGeom>
        </p:spPr>
        <p:txBody>
          <a:bodyPr>
            <a:noAutofit/>
          </a:bodyPr>
          <a:lstStyle>
            <a:lvl1pPr marL="295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Palatino" pitchFamily="2" charset="0"/>
              </a:defRPr>
            </a:lvl1pPr>
            <a:lvl2pPr marL="739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2pPr>
            <a:lvl3pPr marL="1184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3pPr>
            <a:lvl4pPr marL="1628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4pPr>
            <a:lvl5pPr marL="2073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5pPr>
            <a:lvl6pPr marL="25304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6pPr>
            <a:lvl7pPr marL="29876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7pPr>
            <a:lvl8pPr marL="34448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8pPr>
            <a:lvl9pPr marL="39020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de-AT" sz="3200" b="1" kern="0" dirty="0">
                <a:solidFill>
                  <a:srgbClr val="FF0000"/>
                </a:solidFill>
              </a:rPr>
              <a:t>FURTHER IDEAS WELCOME!!!</a:t>
            </a:r>
          </a:p>
        </p:txBody>
      </p:sp>
      <p:cxnSp>
        <p:nvCxnSpPr>
          <p:cNvPr id="5" name="Gerader Verbinder 4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6" name="Inhaltsplatzhalter 3"/>
          <p:cNvSpPr txBox="1">
            <a:spLocks/>
          </p:cNvSpPr>
          <p:nvPr/>
        </p:nvSpPr>
        <p:spPr>
          <a:xfrm>
            <a:off x="2626947" y="3870970"/>
            <a:ext cx="8319230" cy="2892295"/>
          </a:xfrm>
          <a:prstGeom prst="rect">
            <a:avLst/>
          </a:prstGeom>
        </p:spPr>
        <p:txBody>
          <a:bodyPr>
            <a:noAutofit/>
          </a:bodyPr>
          <a:lstStyle>
            <a:lvl1pPr marL="295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Palatino" pitchFamily="2" charset="0"/>
              </a:defRPr>
            </a:lvl1pPr>
            <a:lvl2pPr marL="739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2pPr>
            <a:lvl3pPr marL="1184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3pPr>
            <a:lvl4pPr marL="1628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4pPr>
            <a:lvl5pPr marL="2073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5pPr>
            <a:lvl6pPr marL="25304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6pPr>
            <a:lvl7pPr marL="29876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7pPr>
            <a:lvl8pPr marL="34448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8pPr>
            <a:lvl9pPr marL="39020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de-AT" dirty="0" err="1">
                <a:ea typeface="MS Gothic" panose="020B0609070205080204" pitchFamily="49" charset="-128"/>
              </a:rPr>
              <a:t>Combination</a:t>
            </a:r>
            <a:r>
              <a:rPr lang="de-AT" dirty="0">
                <a:ea typeface="MS Gothic" panose="020B0609070205080204" pitchFamily="49" charset="-128"/>
              </a:rPr>
              <a:t> </a:t>
            </a:r>
            <a:r>
              <a:rPr lang="de-AT" dirty="0" err="1">
                <a:ea typeface="MS Gothic" panose="020B0609070205080204" pitchFamily="49" charset="-128"/>
              </a:rPr>
              <a:t>of</a:t>
            </a:r>
            <a:r>
              <a:rPr lang="de-AT" dirty="0">
                <a:ea typeface="MS Gothic" panose="020B0609070205080204" pitchFamily="49" charset="-128"/>
              </a:rPr>
              <a:t> </a:t>
            </a:r>
            <a:r>
              <a:rPr lang="de-AT" dirty="0" err="1">
                <a:ea typeface="MS Gothic" panose="020B0609070205080204" pitchFamily="49" charset="-128"/>
              </a:rPr>
              <a:t>science</a:t>
            </a:r>
            <a:r>
              <a:rPr lang="de-AT" dirty="0">
                <a:ea typeface="MS Gothic" panose="020B0609070205080204" pitchFamily="49" charset="-128"/>
              </a:rPr>
              <a:t>, </a:t>
            </a:r>
            <a:r>
              <a:rPr lang="de-AT" dirty="0" err="1">
                <a:ea typeface="MS Gothic" panose="020B0609070205080204" pitchFamily="49" charset="-128"/>
              </a:rPr>
              <a:t>performance</a:t>
            </a:r>
            <a:r>
              <a:rPr lang="de-AT" dirty="0">
                <a:ea typeface="MS Gothic" panose="020B0609070205080204" pitchFamily="49" charset="-128"/>
              </a:rPr>
              <a:t> </a:t>
            </a:r>
            <a:r>
              <a:rPr lang="de-AT" dirty="0" err="1">
                <a:ea typeface="MS Gothic" panose="020B0609070205080204" pitchFamily="49" charset="-128"/>
              </a:rPr>
              <a:t>and</a:t>
            </a:r>
            <a:r>
              <a:rPr lang="de-AT" dirty="0">
                <a:ea typeface="MS Gothic" panose="020B0609070205080204" pitchFamily="49" charset="-128"/>
              </a:rPr>
              <a:t> </a:t>
            </a:r>
            <a:r>
              <a:rPr lang="de-AT" dirty="0" err="1">
                <a:ea typeface="MS Gothic" panose="020B0609070205080204" pitchFamily="49" charset="-128"/>
              </a:rPr>
              <a:t>music</a:t>
            </a:r>
            <a:endParaRPr lang="de-AT" dirty="0">
              <a:ea typeface="MS Gothic" panose="020B0609070205080204" pitchFamily="49" charset="-128"/>
            </a:endParaRP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de-AT" kern="0" dirty="0">
                <a:ea typeface="MS Gothic" panose="020B0609070205080204" pitchFamily="49" charset="-128"/>
              </a:rPr>
              <a:t>	- </a:t>
            </a:r>
            <a:r>
              <a:rPr lang="de-AT" kern="0" dirty="0" err="1">
                <a:ea typeface="MS Gothic" panose="020B0609070205080204" pitchFamily="49" charset="-128"/>
              </a:rPr>
              <a:t>short</a:t>
            </a:r>
            <a:r>
              <a:rPr lang="de-AT" kern="0" dirty="0">
                <a:ea typeface="MS Gothic" panose="020B0609070205080204" pitchFamily="49" charset="-128"/>
              </a:rPr>
              <a:t> </a:t>
            </a:r>
            <a:r>
              <a:rPr lang="de-AT" kern="0" dirty="0" err="1">
                <a:ea typeface="MS Gothic" panose="020B0609070205080204" pitchFamily="49" charset="-128"/>
              </a:rPr>
              <a:t>particle</a:t>
            </a:r>
            <a:r>
              <a:rPr lang="de-AT" kern="0" dirty="0">
                <a:ea typeface="MS Gothic" panose="020B0609070205080204" pitchFamily="49" charset="-128"/>
              </a:rPr>
              <a:t> </a:t>
            </a:r>
            <a:r>
              <a:rPr lang="de-AT" kern="0" dirty="0" err="1">
                <a:ea typeface="MS Gothic" panose="020B0609070205080204" pitchFamily="49" charset="-128"/>
              </a:rPr>
              <a:t>physics</a:t>
            </a:r>
            <a:r>
              <a:rPr lang="de-AT" kern="0" dirty="0">
                <a:ea typeface="MS Gothic" panose="020B0609070205080204" pitchFamily="49" charset="-128"/>
              </a:rPr>
              <a:t> </a:t>
            </a:r>
            <a:r>
              <a:rPr lang="de-AT" kern="0" dirty="0" err="1">
                <a:ea typeface="MS Gothic" panose="020B0609070205080204" pitchFamily="49" charset="-128"/>
              </a:rPr>
              <a:t>presentations</a:t>
            </a:r>
            <a:r>
              <a:rPr lang="de-AT" kern="0" dirty="0">
                <a:ea typeface="MS Gothic" panose="020B0609070205080204" pitchFamily="49" charset="-128"/>
              </a:rPr>
              <a:t>/</a:t>
            </a:r>
            <a:r>
              <a:rPr lang="de-AT" kern="0" dirty="0" err="1">
                <a:ea typeface="MS Gothic" panose="020B0609070205080204" pitchFamily="49" charset="-128"/>
              </a:rPr>
              <a:t>demonstrations</a:t>
            </a:r>
            <a:r>
              <a:rPr lang="de-AT" kern="0" dirty="0">
                <a:ea typeface="MS Gothic" panose="020B0609070205080204" pitchFamily="49" charset="-128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de-AT" kern="0" dirty="0">
                <a:ea typeface="MS Gothic" panose="020B0609070205080204" pitchFamily="49" charset="-128"/>
              </a:rPr>
              <a:t>	- </a:t>
            </a:r>
            <a:r>
              <a:rPr lang="de-AT" kern="0" dirty="0" err="1">
                <a:ea typeface="MS Gothic" panose="020B0609070205080204" pitchFamily="49" charset="-128"/>
              </a:rPr>
              <a:t>videos</a:t>
            </a:r>
            <a:r>
              <a:rPr lang="de-AT" kern="0" dirty="0">
                <a:ea typeface="MS Gothic" panose="020B0609070205080204" pitchFamily="49" charset="-128"/>
              </a:rPr>
              <a:t>/</a:t>
            </a:r>
            <a:r>
              <a:rPr lang="de-AT" kern="0" dirty="0" err="1">
                <a:ea typeface="MS Gothic" panose="020B0609070205080204" pitchFamily="49" charset="-128"/>
              </a:rPr>
              <a:t>animationen</a:t>
            </a:r>
            <a:r>
              <a:rPr lang="de-AT" kern="0" dirty="0">
                <a:ea typeface="MS Gothic" panose="020B0609070205080204" pitchFamily="49" charset="-128"/>
              </a:rPr>
              <a:t> /3D </a:t>
            </a:r>
            <a:r>
              <a:rPr lang="de-AT" kern="0" dirty="0" err="1">
                <a:ea typeface="MS Gothic" panose="020B0609070205080204" pitchFamily="49" charset="-128"/>
              </a:rPr>
              <a:t>graphics</a:t>
            </a:r>
            <a:r>
              <a:rPr lang="de-AT" kern="0" dirty="0">
                <a:ea typeface="MS Gothic" panose="020B0609070205080204" pitchFamily="49" charset="-128"/>
              </a:rPr>
              <a:t> on a </a:t>
            </a:r>
            <a:r>
              <a:rPr lang="de-AT" kern="0" dirty="0" err="1">
                <a:ea typeface="MS Gothic" panose="020B0609070205080204" pitchFamily="49" charset="-128"/>
              </a:rPr>
              <a:t>big</a:t>
            </a:r>
            <a:r>
              <a:rPr lang="de-AT" kern="0" dirty="0">
                <a:ea typeface="MS Gothic" panose="020B0609070205080204" pitchFamily="49" charset="-128"/>
              </a:rPr>
              <a:t> </a:t>
            </a:r>
            <a:r>
              <a:rPr lang="de-AT" kern="0" dirty="0" err="1">
                <a:ea typeface="MS Gothic" panose="020B0609070205080204" pitchFamily="49" charset="-128"/>
              </a:rPr>
              <a:t>screen</a:t>
            </a:r>
            <a:endParaRPr lang="de-AT" kern="0" dirty="0">
              <a:ea typeface="MS Gothic" panose="020B0609070205080204" pitchFamily="49" charset="-128"/>
            </a:endParaRP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de-AT" kern="0" dirty="0">
                <a:ea typeface="MS Gothic" panose="020B0609070205080204" pitchFamily="49" charset="-128"/>
              </a:rPr>
              <a:t>	- live </a:t>
            </a:r>
            <a:r>
              <a:rPr lang="de-AT" kern="0" dirty="0" err="1">
                <a:ea typeface="MS Gothic" panose="020B0609070205080204" pitchFamily="49" charset="-128"/>
              </a:rPr>
              <a:t>music</a:t>
            </a:r>
            <a:r>
              <a:rPr lang="de-AT" kern="0" dirty="0">
                <a:ea typeface="MS Gothic" panose="020B0609070205080204" pitchFamily="49" charset="-128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de-AT" kern="0" dirty="0">
                <a:ea typeface="MS Gothic" panose="020B0609070205080204" pitchFamily="49" charset="-128"/>
              </a:rPr>
              <a:t>	- </a:t>
            </a:r>
            <a:r>
              <a:rPr lang="de-AT" kern="0" dirty="0" err="1">
                <a:ea typeface="MS Gothic" panose="020B0609070205080204" pitchFamily="49" charset="-128"/>
              </a:rPr>
              <a:t>target</a:t>
            </a:r>
            <a:r>
              <a:rPr lang="de-AT" kern="0" dirty="0">
                <a:ea typeface="MS Gothic" panose="020B0609070205080204" pitchFamily="49" charset="-128"/>
              </a:rPr>
              <a:t> </a:t>
            </a:r>
            <a:r>
              <a:rPr lang="de-AT" kern="0" dirty="0" err="1">
                <a:ea typeface="MS Gothic" panose="020B0609070205080204" pitchFamily="49" charset="-128"/>
              </a:rPr>
              <a:t>audience</a:t>
            </a:r>
            <a:r>
              <a:rPr lang="de-AT" kern="0" dirty="0">
                <a:ea typeface="MS Gothic" panose="020B0609070205080204" pitchFamily="49" charset="-128"/>
              </a:rPr>
              <a:t>: </a:t>
            </a:r>
            <a:r>
              <a:rPr lang="de-AT" kern="0" dirty="0" err="1">
                <a:ea typeface="MS Gothic" panose="020B0609070205080204" pitchFamily="49" charset="-128"/>
              </a:rPr>
              <a:t>children</a:t>
            </a:r>
            <a:r>
              <a:rPr lang="de-AT" kern="0" dirty="0">
                <a:ea typeface="MS Gothic" panose="020B0609070205080204" pitchFamily="49" charset="-128"/>
              </a:rPr>
              <a:t> (</a:t>
            </a:r>
            <a:r>
              <a:rPr lang="de-AT" kern="0" dirty="0" err="1">
                <a:ea typeface="MS Gothic" panose="020B0609070205080204" pitchFamily="49" charset="-128"/>
              </a:rPr>
              <a:t>with</a:t>
            </a:r>
            <a:r>
              <a:rPr lang="de-AT" kern="0" dirty="0">
                <a:ea typeface="MS Gothic" panose="020B0609070205080204" pitchFamily="49" charset="-128"/>
              </a:rPr>
              <a:t> </a:t>
            </a:r>
            <a:r>
              <a:rPr lang="de-AT" kern="0" dirty="0" err="1">
                <a:ea typeface="MS Gothic" panose="020B0609070205080204" pitchFamily="49" charset="-128"/>
              </a:rPr>
              <a:t>parents</a:t>
            </a:r>
            <a:r>
              <a:rPr lang="de-AT" kern="0" dirty="0">
                <a:ea typeface="MS Gothic" panose="020B0609070205080204" pitchFamily="49" charset="-128"/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endParaRPr lang="de-AT" kern="0" dirty="0"/>
          </a:p>
        </p:txBody>
      </p:sp>
    </p:spTree>
    <p:extLst>
      <p:ext uri="{BB962C8B-B14F-4D97-AF65-F5344CB8AC3E}">
        <p14:creationId xmlns:p14="http://schemas.microsoft.com/office/powerpoint/2010/main" val="18939162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86C5A695-D198-789C-4D57-79D1A19C15B7}"/>
              </a:ext>
            </a:extLst>
          </p:cNvPr>
          <p:cNvSpPr txBox="1">
            <a:spLocks/>
          </p:cNvSpPr>
          <p:nvPr/>
        </p:nvSpPr>
        <p:spPr>
          <a:xfrm>
            <a:off x="952500" y="2620942"/>
            <a:ext cx="11363325" cy="6265883"/>
          </a:xfrm>
          <a:prstGeom prst="rect">
            <a:avLst/>
          </a:prstGeom>
        </p:spPr>
        <p:txBody>
          <a:bodyPr>
            <a:noAutofit/>
          </a:bodyPr>
          <a:lstStyle>
            <a:lvl1pPr marL="295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Palatino" pitchFamily="2" charset="0"/>
              </a:defRPr>
            </a:lvl1pPr>
            <a:lvl2pPr marL="739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2pPr>
            <a:lvl3pPr marL="1184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3pPr>
            <a:lvl4pPr marL="1628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4pPr>
            <a:lvl5pPr marL="2073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5pPr>
            <a:lvl6pPr marL="25304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6pPr>
            <a:lvl7pPr marL="29876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7pPr>
            <a:lvl8pPr marL="34448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8pPr>
            <a:lvl9pPr marL="39020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9pPr>
          </a:lstStyle>
          <a:p>
            <a:pPr marL="0" indent="0">
              <a:buNone/>
            </a:pPr>
            <a:endParaRPr lang="de-AT" kern="0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D1B43206-14E7-F627-67B7-08AE17299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892965"/>
            <a:ext cx="11099800" cy="2159000"/>
          </a:xfrm>
        </p:spPr>
        <p:txBody>
          <a:bodyPr/>
          <a:lstStyle/>
          <a:p>
            <a:pPr algn="ctr"/>
            <a:br>
              <a:rPr lang="de-AT" dirty="0"/>
            </a:br>
            <a:r>
              <a:rPr lang="de-AT" dirty="0" err="1"/>
              <a:t>Marko‘s</a:t>
            </a:r>
            <a:r>
              <a:rPr lang="de-AT" dirty="0"/>
              <a:t> Personal </a:t>
            </a:r>
            <a:r>
              <a:rPr lang="de-AT" dirty="0" err="1"/>
              <a:t>Remarks</a:t>
            </a:r>
            <a:endParaRPr lang="de-AT" dirty="0"/>
          </a:p>
        </p:txBody>
      </p:sp>
      <p:sp>
        <p:nvSpPr>
          <p:cNvPr id="6" name="Inhaltsplatzhalter 3">
            <a:extLst>
              <a:ext uri="{FF2B5EF4-FFF2-40B4-BE49-F238E27FC236}">
                <a16:creationId xmlns:a16="http://schemas.microsoft.com/office/drawing/2014/main" id="{E2957896-4B85-8C97-F5EF-0A1C30A25600}"/>
              </a:ext>
            </a:extLst>
          </p:cNvPr>
          <p:cNvSpPr txBox="1">
            <a:spLocks/>
          </p:cNvSpPr>
          <p:nvPr/>
        </p:nvSpPr>
        <p:spPr>
          <a:xfrm>
            <a:off x="1104900" y="2773342"/>
            <a:ext cx="11363325" cy="6265883"/>
          </a:xfrm>
          <a:prstGeom prst="rect">
            <a:avLst/>
          </a:prstGeom>
        </p:spPr>
        <p:txBody>
          <a:bodyPr wrap="square">
            <a:normAutofit fontScale="92500" lnSpcReduction="20000"/>
          </a:bodyPr>
          <a:lstStyle>
            <a:lvl1pPr marL="295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Palatino" pitchFamily="2" charset="0"/>
              </a:defRPr>
            </a:lvl1pPr>
            <a:lvl2pPr marL="739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2pPr>
            <a:lvl3pPr marL="1184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3pPr>
            <a:lvl4pPr marL="1628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4pPr>
            <a:lvl5pPr marL="2073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5pPr>
            <a:lvl6pPr marL="25304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6pPr>
            <a:lvl7pPr marL="29876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7pPr>
            <a:lvl8pPr marL="34448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8pPr>
            <a:lvl9pPr marL="39020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dirty="0"/>
              <a:t>Outreach</a:t>
            </a:r>
            <a:r>
              <a:rPr lang="en-GB" kern="0" dirty="0"/>
              <a:t> is …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kern="0" dirty="0"/>
              <a:t>… a responsibility of every scientist!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kern="0" dirty="0"/>
              <a:t>… fun when developing new exhibits and concepts for events!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kern="0" dirty="0"/>
              <a:t>… even more fun when discussing, explaining or dreaming about scientific discoveries with visitors!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kern="0" dirty="0"/>
              <a:t>… rewarding as you are directly interacting with people and get immediate feedback!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kern="0" dirty="0"/>
              <a:t>You can help …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kern="0" dirty="0"/>
              <a:t>… as an important part of your work for the institute!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kern="0" dirty="0"/>
              <a:t>… as an essential part of being a good scientist!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kern="0" dirty="0"/>
              <a:t>… in participating in recurring activities!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kern="0" dirty="0"/>
              <a:t>… in updating or developing new exhibits and content!</a:t>
            </a:r>
          </a:p>
          <a:p>
            <a:pPr lvl="1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kern="0" dirty="0"/>
              <a:t>… in bringing in fresh ideas!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GB" kern="0" dirty="0"/>
              <a:t>Brigitte is your main contact!</a:t>
            </a:r>
          </a:p>
        </p:txBody>
      </p:sp>
    </p:spTree>
    <p:extLst>
      <p:ext uri="{BB962C8B-B14F-4D97-AF65-F5344CB8AC3E}">
        <p14:creationId xmlns:p14="http://schemas.microsoft.com/office/powerpoint/2010/main" val="7492563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223608"/>
            <a:ext cx="11099800" cy="2159000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r>
              <a:rPr lang="de-AT" dirty="0" err="1"/>
              <a:t>Thanks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your</a:t>
            </a:r>
            <a:r>
              <a:rPr lang="de-AT" dirty="0"/>
              <a:t> </a:t>
            </a:r>
            <a:r>
              <a:rPr lang="de-AT" dirty="0" err="1"/>
              <a:t>attention</a:t>
            </a:r>
            <a:r>
              <a:rPr lang="de-AT" dirty="0"/>
              <a:t>!</a:t>
            </a:r>
          </a:p>
        </p:txBody>
      </p:sp>
      <p:cxnSp>
        <p:nvCxnSpPr>
          <p:cNvPr id="4" name="Gerader Verbinder 3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052" y="4061540"/>
            <a:ext cx="4236070" cy="277462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0479" y="4061540"/>
            <a:ext cx="3336573" cy="277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633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499" y="932951"/>
            <a:ext cx="11099800" cy="2159000"/>
          </a:xfrm>
        </p:spPr>
        <p:txBody>
          <a:bodyPr/>
          <a:lstStyle/>
          <a:p>
            <a:pPr algn="ctr"/>
            <a:br>
              <a:rPr lang="de-AT" dirty="0"/>
            </a:br>
            <a:r>
              <a:rPr lang="de-AT" sz="4400" dirty="0" err="1"/>
              <a:t>Particle</a:t>
            </a:r>
            <a:r>
              <a:rPr lang="de-AT" sz="4400" dirty="0"/>
              <a:t> </a:t>
            </a:r>
            <a:r>
              <a:rPr lang="de-AT" sz="4400" dirty="0" err="1"/>
              <a:t>Physics</a:t>
            </a:r>
            <a:r>
              <a:rPr lang="de-AT" sz="4400" dirty="0"/>
              <a:t> </a:t>
            </a:r>
            <a:r>
              <a:rPr lang="de-AT" sz="4400" dirty="0" err="1"/>
              <a:t>for</a:t>
            </a:r>
            <a:r>
              <a:rPr lang="de-AT" sz="4400" dirty="0"/>
              <a:t> </a:t>
            </a:r>
            <a:r>
              <a:rPr lang="de-AT" sz="4400" dirty="0" err="1"/>
              <a:t>students</a:t>
            </a:r>
            <a:r>
              <a:rPr lang="de-AT" sz="4400" dirty="0"/>
              <a:t> </a:t>
            </a:r>
            <a:r>
              <a:rPr lang="de-AT" sz="4400" dirty="0" err="1"/>
              <a:t>and</a:t>
            </a:r>
            <a:r>
              <a:rPr lang="de-AT" sz="4400" dirty="0"/>
              <a:t> </a:t>
            </a:r>
            <a:r>
              <a:rPr lang="de-AT" sz="4400" dirty="0" err="1"/>
              <a:t>kids</a:t>
            </a:r>
            <a:endParaRPr lang="de-AT" sz="4400" dirty="0"/>
          </a:p>
        </p:txBody>
      </p:sp>
      <p:cxnSp>
        <p:nvCxnSpPr>
          <p:cNvPr id="5" name="Gerader Verbinder 4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673" y="2483939"/>
            <a:ext cx="4389554" cy="3292167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532673" y="5005078"/>
            <a:ext cx="4389554" cy="769926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 err="1">
                <a:solidFill>
                  <a:srgbClr val="FDFD15"/>
                </a:solidFill>
              </a:rPr>
              <a:t>Perchtoldsdorfer</a:t>
            </a:r>
            <a:r>
              <a:rPr lang="de-DE" altLang="de-DE" sz="1600" i="1" dirty="0">
                <a:solidFill>
                  <a:srgbClr val="FDFD15"/>
                </a:solidFill>
              </a:rPr>
              <a:t> Forschertage</a:t>
            </a: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(5-12yr)(</a:t>
            </a:r>
            <a:r>
              <a:rPr lang="de-DE" altLang="de-DE" sz="1600" i="1" dirty="0" err="1">
                <a:solidFill>
                  <a:srgbClr val="FDFD15"/>
                </a:solidFill>
              </a:rPr>
              <a:t>full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day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courses</a:t>
            </a:r>
            <a:r>
              <a:rPr lang="de-DE" altLang="de-DE" sz="1600" i="1" dirty="0">
                <a:solidFill>
                  <a:srgbClr val="FDFD15"/>
                </a:solidFill>
              </a:rPr>
              <a:t>)</a:t>
            </a: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 err="1">
                <a:solidFill>
                  <a:srgbClr val="FDFD15"/>
                </a:solidFill>
              </a:rPr>
              <a:t>since</a:t>
            </a:r>
            <a:r>
              <a:rPr lang="de-DE" altLang="de-DE" sz="1600" i="1" dirty="0">
                <a:solidFill>
                  <a:srgbClr val="FDFD15"/>
                </a:solidFill>
              </a:rPr>
              <a:t> 2009</a:t>
            </a:r>
            <a:endParaRPr lang="de-DE" altLang="de-DE" sz="1600" dirty="0">
              <a:solidFill>
                <a:srgbClr val="FDFD15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" r="10059" b="2460"/>
          <a:stretch/>
        </p:blipFill>
        <p:spPr>
          <a:xfrm>
            <a:off x="6502400" y="2483939"/>
            <a:ext cx="4485898" cy="3291714"/>
          </a:xfrm>
          <a:prstGeom prst="rect">
            <a:avLst/>
          </a:prstGeom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502400" y="5020968"/>
            <a:ext cx="4485898" cy="754036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de-DE" altLang="de-DE" sz="1600" i="1" dirty="0">
              <a:solidFill>
                <a:srgbClr val="FDFD15"/>
              </a:solidFill>
            </a:endParaRP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Girls Day (10-15yr)</a:t>
            </a: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2017 at </a:t>
            </a:r>
            <a:r>
              <a:rPr lang="de-DE" altLang="de-DE" sz="1600" i="1" dirty="0" err="1">
                <a:solidFill>
                  <a:srgbClr val="FDFD15"/>
                </a:solidFill>
              </a:rPr>
              <a:t>the</a:t>
            </a:r>
            <a:r>
              <a:rPr lang="de-DE" altLang="de-DE" sz="1600" i="1" dirty="0">
                <a:solidFill>
                  <a:srgbClr val="FDFD15"/>
                </a:solidFill>
              </a:rPr>
              <a:t> NHM Vienna,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54"/>
          <a:stretch/>
        </p:blipFill>
        <p:spPr>
          <a:xfrm>
            <a:off x="6502399" y="5880333"/>
            <a:ext cx="4489503" cy="3209434"/>
          </a:xfrm>
          <a:prstGeom prst="rect">
            <a:avLst/>
          </a:prstGeom>
        </p:spPr>
      </p:pic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506003" y="8229600"/>
            <a:ext cx="4485899" cy="837985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de-DE" altLang="de-DE" sz="1600" i="1" dirty="0">
              <a:solidFill>
                <a:srgbClr val="FDFD15"/>
              </a:solidFill>
            </a:endParaRP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FIT (</a:t>
            </a:r>
            <a:r>
              <a:rPr lang="de-DE" altLang="de-DE" sz="1600" i="1" dirty="0" err="1">
                <a:solidFill>
                  <a:srgbClr val="FDFD15"/>
                </a:solidFill>
              </a:rPr>
              <a:t>Females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into</a:t>
            </a:r>
            <a:r>
              <a:rPr lang="de-DE" altLang="de-DE" sz="1600" i="1" dirty="0">
                <a:solidFill>
                  <a:srgbClr val="FDFD15"/>
                </a:solidFill>
              </a:rPr>
              <a:t> </a:t>
            </a:r>
            <a:r>
              <a:rPr lang="de-DE" altLang="de-DE" sz="1600" i="1" dirty="0" err="1">
                <a:solidFill>
                  <a:srgbClr val="FDFD15"/>
                </a:solidFill>
              </a:rPr>
              <a:t>technics</a:t>
            </a:r>
            <a:r>
              <a:rPr lang="de-DE" altLang="de-DE" sz="1600" i="1" dirty="0">
                <a:solidFill>
                  <a:srgbClr val="FDFD15"/>
                </a:solidFill>
              </a:rPr>
              <a:t>) </a:t>
            </a:r>
            <a:r>
              <a:rPr lang="de-DE" altLang="de-DE" sz="1600" i="1" dirty="0" err="1">
                <a:solidFill>
                  <a:srgbClr val="FDFD15"/>
                </a:solidFill>
              </a:rPr>
              <a:t>days</a:t>
            </a:r>
            <a:r>
              <a:rPr lang="de-DE" altLang="de-DE" sz="1600" i="1" dirty="0">
                <a:solidFill>
                  <a:srgbClr val="FDFD15"/>
                </a:solidFill>
              </a:rPr>
              <a:t> (16-18yr)</a:t>
            </a: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FIT-workshop at </a:t>
            </a:r>
            <a:r>
              <a:rPr lang="de-DE" altLang="de-DE" sz="1600" i="1" dirty="0" err="1">
                <a:solidFill>
                  <a:srgbClr val="FDFD15"/>
                </a:solidFill>
              </a:rPr>
              <a:t>the</a:t>
            </a:r>
            <a:r>
              <a:rPr lang="de-DE" altLang="de-DE" sz="1600" i="1" dirty="0">
                <a:solidFill>
                  <a:srgbClr val="FDFD15"/>
                </a:solidFill>
              </a:rPr>
              <a:t> HEPHY 2018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8"/>
          <a:stretch/>
        </p:blipFill>
        <p:spPr>
          <a:xfrm>
            <a:off x="1513626" y="5856371"/>
            <a:ext cx="4427648" cy="3233396"/>
          </a:xfrm>
          <a:prstGeom prst="rect">
            <a:avLst/>
          </a:prstGeom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532673" y="8229600"/>
            <a:ext cx="4424119" cy="837985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de-DE" altLang="de-DE" sz="1600" i="1" dirty="0">
              <a:solidFill>
                <a:srgbClr val="FDFD15"/>
              </a:solidFill>
            </a:endParaRP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de-DE" altLang="de-DE" sz="1600" i="1" dirty="0">
              <a:solidFill>
                <a:srgbClr val="FDFD15"/>
              </a:solidFill>
            </a:endParaRP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Kinder Uni (7-12yr)</a:t>
            </a: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de-DE" altLang="de-DE" sz="1600" dirty="0">
              <a:solidFill>
                <a:srgbClr val="FDFD1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533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892965"/>
            <a:ext cx="11099800" cy="2159000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r>
              <a:rPr lang="de-AT" dirty="0"/>
              <a:t>Workshops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students</a:t>
            </a:r>
            <a:r>
              <a:rPr lang="de-AT" dirty="0"/>
              <a:t> (15-18)</a:t>
            </a:r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sp>
        <p:nvSpPr>
          <p:cNvPr id="4" name="Inhaltsplatzhalter 3"/>
          <p:cNvSpPr txBox="1">
            <a:spLocks/>
          </p:cNvSpPr>
          <p:nvPr/>
        </p:nvSpPr>
        <p:spPr>
          <a:xfrm>
            <a:off x="5566120" y="2506642"/>
            <a:ext cx="6519405" cy="6203405"/>
          </a:xfrm>
          <a:prstGeom prst="rect">
            <a:avLst/>
          </a:prstGeom>
        </p:spPr>
        <p:txBody>
          <a:bodyPr>
            <a:noAutofit/>
          </a:bodyPr>
          <a:lstStyle>
            <a:lvl1pPr marL="295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Palatino" pitchFamily="2" charset="0"/>
              </a:defRPr>
            </a:lvl1pPr>
            <a:lvl2pPr marL="739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2pPr>
            <a:lvl3pPr marL="1184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3pPr>
            <a:lvl4pPr marL="1628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4pPr>
            <a:lvl5pPr marL="2073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5pPr>
            <a:lvl6pPr marL="25304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6pPr>
            <a:lvl7pPr marL="29876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7pPr>
            <a:lvl8pPr marL="34448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8pPr>
            <a:lvl9pPr marL="39020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International Masterclasses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dirty="0"/>
              <a:t>– a project of IPPOG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dirty="0"/>
              <a:t>– 120 participating institutes worldwide            (4 in Austria: Vienna, Graz, Innsbruck)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Workshop “Cultural Collisions” 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dirty="0"/>
              <a:t>– cooperation of </a:t>
            </a:r>
            <a:r>
              <a:rPr lang="en-US" dirty="0" err="1"/>
              <a:t>art@CMS</a:t>
            </a:r>
            <a:r>
              <a:rPr lang="en-US" dirty="0"/>
              <a:t> and HEPHY 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dirty="0"/>
              <a:t>- Cooperation with </a:t>
            </a:r>
            <a:r>
              <a:rPr lang="en-US" dirty="0" err="1"/>
              <a:t>mumok</a:t>
            </a:r>
            <a:r>
              <a:rPr lang="en-US" dirty="0"/>
              <a:t> (Museum </a:t>
            </a:r>
            <a:r>
              <a:rPr lang="en-US" dirty="0" err="1"/>
              <a:t>Moderner</a:t>
            </a:r>
            <a:r>
              <a:rPr lang="en-US" dirty="0"/>
              <a:t> </a:t>
            </a:r>
            <a:r>
              <a:rPr lang="en-US" dirty="0" err="1"/>
              <a:t>Kunst</a:t>
            </a:r>
            <a:r>
              <a:rPr lang="en-US" dirty="0"/>
              <a:t> </a:t>
            </a:r>
            <a:r>
              <a:rPr lang="en-US" dirty="0" err="1"/>
              <a:t>Stiftung</a:t>
            </a:r>
            <a:r>
              <a:rPr lang="en-US" dirty="0"/>
              <a:t> Ludwig Wien)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dirty="0"/>
              <a:t>– Highlight: exhibition of the art work of the students at the Natural History Museum Vienna and </a:t>
            </a:r>
            <a:r>
              <a:rPr lang="en-US" dirty="0" err="1"/>
              <a:t>Universalmuseum</a:t>
            </a:r>
            <a:r>
              <a:rPr lang="en-US" dirty="0"/>
              <a:t> </a:t>
            </a:r>
            <a:r>
              <a:rPr lang="en-US" dirty="0" err="1"/>
              <a:t>Joanneum</a:t>
            </a:r>
            <a:r>
              <a:rPr lang="en-US" dirty="0"/>
              <a:t> Graz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endParaRPr lang="en-US" sz="2000" dirty="0"/>
          </a:p>
          <a:p>
            <a:pPr marL="0" indent="0">
              <a:buNone/>
            </a:pPr>
            <a:endParaRPr lang="de-AT" kern="0" dirty="0"/>
          </a:p>
        </p:txBody>
      </p:sp>
      <p:cxnSp>
        <p:nvCxnSpPr>
          <p:cNvPr id="5" name="Gerader Verbinder 4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230" y="2565158"/>
            <a:ext cx="4054160" cy="304318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2230" y="5922393"/>
            <a:ext cx="4054160" cy="271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941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892965"/>
            <a:ext cx="11099800" cy="2159000"/>
          </a:xfrm>
        </p:spPr>
        <p:txBody>
          <a:bodyPr/>
          <a:lstStyle/>
          <a:p>
            <a:pPr algn="ctr"/>
            <a:br>
              <a:rPr lang="de-AT" dirty="0"/>
            </a:br>
            <a:r>
              <a:rPr lang="de-AT" dirty="0"/>
              <a:t>Public </a:t>
            </a:r>
            <a:r>
              <a:rPr lang="de-AT" dirty="0" err="1"/>
              <a:t>events</a:t>
            </a:r>
            <a:endParaRPr lang="de-AT" dirty="0"/>
          </a:p>
        </p:txBody>
      </p:sp>
      <p:cxnSp>
        <p:nvCxnSpPr>
          <p:cNvPr id="5" name="Gerader Verbinder 4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961" y="2482757"/>
            <a:ext cx="4389662" cy="3292247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529069" y="5069144"/>
            <a:ext cx="4389554" cy="677501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de-DE" altLang="de-DE" sz="1600" i="1" dirty="0">
              <a:solidFill>
                <a:srgbClr val="FDFD15"/>
              </a:solidFill>
            </a:endParaRP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Lange Nacht der Forschung</a:t>
            </a:r>
            <a:endParaRPr lang="de-DE" altLang="de-DE" sz="1600" dirty="0">
              <a:solidFill>
                <a:srgbClr val="FDFD15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/>
          <a:srcRect l="7306"/>
          <a:stretch/>
        </p:blipFill>
        <p:spPr>
          <a:xfrm>
            <a:off x="6502399" y="2506253"/>
            <a:ext cx="4510006" cy="3240392"/>
          </a:xfrm>
          <a:prstGeom prst="rect">
            <a:avLst/>
          </a:prstGeom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502400" y="5020968"/>
            <a:ext cx="4485898" cy="754036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de-DE" altLang="de-DE" sz="1600" i="1" dirty="0">
              <a:solidFill>
                <a:srgbClr val="FDFD15"/>
              </a:solidFill>
            </a:endParaRP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European Researchers` </a:t>
            </a:r>
            <a:r>
              <a:rPr lang="de-DE" altLang="de-DE" sz="1600" i="1" dirty="0" err="1">
                <a:solidFill>
                  <a:srgbClr val="FDFD15"/>
                </a:solidFill>
              </a:rPr>
              <a:t>Night</a:t>
            </a:r>
            <a:endParaRPr lang="de-DE" altLang="de-DE" sz="1600" i="1" dirty="0">
              <a:solidFill>
                <a:srgbClr val="FDFD15"/>
              </a:solidFill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5"/>
          <a:srcRect l="4056"/>
          <a:stretch/>
        </p:blipFill>
        <p:spPr>
          <a:xfrm>
            <a:off x="6502399" y="5912607"/>
            <a:ext cx="4510006" cy="3136254"/>
          </a:xfrm>
          <a:prstGeom prst="rect">
            <a:avLst/>
          </a:prstGeom>
        </p:spPr>
      </p:pic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506003" y="8441325"/>
            <a:ext cx="4485899" cy="626260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de-DE" altLang="de-DE" sz="1600" i="1" dirty="0">
              <a:solidFill>
                <a:srgbClr val="FDFD15"/>
              </a:solidFill>
            </a:endParaRP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Wiener Forschungsfest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3" r="13616" b="5899"/>
          <a:stretch/>
        </p:blipFill>
        <p:spPr>
          <a:xfrm>
            <a:off x="1508459" y="5910884"/>
            <a:ext cx="4410164" cy="3134262"/>
          </a:xfrm>
          <a:prstGeom prst="rect">
            <a:avLst/>
          </a:prstGeom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528962" y="8334995"/>
            <a:ext cx="4389662" cy="713866"/>
          </a:xfrm>
          <a:prstGeom prst="rect">
            <a:avLst/>
          </a:prstGeom>
          <a:solidFill>
            <a:schemeClr val="tx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61A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de-DE" altLang="de-DE" sz="1600" i="1" dirty="0">
              <a:solidFill>
                <a:srgbClr val="FDFD15"/>
              </a:solidFill>
            </a:endParaRPr>
          </a:p>
          <a:p>
            <a:pPr algn="r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de-DE" altLang="de-DE" sz="1600" i="1" dirty="0">
                <a:solidFill>
                  <a:srgbClr val="FDFD15"/>
                </a:solidFill>
              </a:rPr>
              <a:t>Dark Matter Day</a:t>
            </a:r>
          </a:p>
        </p:txBody>
      </p:sp>
    </p:spTree>
    <p:extLst>
      <p:ext uri="{BB962C8B-B14F-4D97-AF65-F5344CB8AC3E}">
        <p14:creationId xmlns:p14="http://schemas.microsoft.com/office/powerpoint/2010/main" val="2844777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611187" y="3958895"/>
            <a:ext cx="11760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5400" b="1" dirty="0">
                <a:latin typeface="+mj-lt"/>
              </a:rPr>
              <a:t>Large Exhibitions</a:t>
            </a:r>
          </a:p>
        </p:txBody>
      </p:sp>
    </p:spTree>
    <p:extLst>
      <p:ext uri="{BB962C8B-B14F-4D97-AF65-F5344CB8AC3E}">
        <p14:creationId xmlns:p14="http://schemas.microsoft.com/office/powerpoint/2010/main" val="71115517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660742"/>
            <a:ext cx="11099800" cy="809933"/>
          </a:xfrm>
        </p:spPr>
        <p:txBody>
          <a:bodyPr>
            <a:normAutofit fontScale="90000"/>
          </a:bodyPr>
          <a:lstStyle/>
          <a:p>
            <a:pPr algn="ctr"/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865121" y="2644263"/>
            <a:ext cx="9889032" cy="6153081"/>
          </a:xfrm>
        </p:spPr>
        <p:txBody>
          <a:bodyPr/>
          <a:lstStyle/>
          <a:p>
            <a:endParaRPr lang="de-AT" dirty="0"/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sz="2000" dirty="0"/>
              <a:t>Information boards and exhibits explain the basic of particle physics and confronts visitors with the great questions of contemporary physics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sz="2000" dirty="0"/>
              <a:t>Created with and for </a:t>
            </a:r>
            <a:r>
              <a:rPr lang="en-US" sz="2000" dirty="0" err="1"/>
              <a:t>Welios</a:t>
            </a:r>
            <a:r>
              <a:rPr lang="en-US" sz="2000" dirty="0"/>
              <a:t> in 2014, then updated and shown at various places</a:t>
            </a:r>
          </a:p>
          <a:p>
            <a:pPr>
              <a:lnSpc>
                <a:spcPct val="100000"/>
              </a:lnSpc>
              <a:spcBef>
                <a:spcPts val="1500"/>
              </a:spcBef>
            </a:pPr>
            <a:r>
              <a:rPr lang="de-AT" sz="2400" dirty="0"/>
              <a:t>Welios Science Center Wels (2014), Austria </a:t>
            </a:r>
          </a:p>
          <a:p>
            <a:pPr>
              <a:lnSpc>
                <a:spcPct val="100000"/>
              </a:lnSpc>
              <a:spcBef>
                <a:spcPts val="1500"/>
              </a:spcBef>
            </a:pPr>
            <a:r>
              <a:rPr lang="de-AT" sz="2400" dirty="0"/>
              <a:t>EXPI </a:t>
            </a:r>
            <a:r>
              <a:rPr lang="de-AT" sz="2400" dirty="0" err="1"/>
              <a:t>Gotschuchen</a:t>
            </a:r>
            <a:r>
              <a:rPr lang="de-AT" sz="2400" dirty="0"/>
              <a:t> (2015), Austria</a:t>
            </a:r>
          </a:p>
          <a:p>
            <a:pPr>
              <a:lnSpc>
                <a:spcPct val="100000"/>
              </a:lnSpc>
              <a:spcBef>
                <a:spcPts val="1500"/>
              </a:spcBef>
            </a:pPr>
            <a:r>
              <a:rPr lang="de-AT" sz="2400" dirty="0"/>
              <a:t>Altes AKH Vienna (in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course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EPS-HEP 2015), Kitzbühel, …</a:t>
            </a:r>
          </a:p>
          <a:p>
            <a:pPr>
              <a:lnSpc>
                <a:spcPct val="100000"/>
              </a:lnSpc>
              <a:spcBef>
                <a:spcPts val="1500"/>
              </a:spcBef>
            </a:pPr>
            <a:r>
              <a:rPr lang="de-AT" sz="2400" dirty="0"/>
              <a:t>Aula der Wissenschaften (Science </a:t>
            </a:r>
            <a:r>
              <a:rPr lang="de-AT" sz="2400" dirty="0" err="1"/>
              <a:t>Week</a:t>
            </a:r>
            <a:r>
              <a:rPr lang="de-AT" sz="2400" dirty="0"/>
              <a:t> 2019)</a:t>
            </a:r>
          </a:p>
          <a:p>
            <a:pPr marL="0" indent="0">
              <a:lnSpc>
                <a:spcPct val="100000"/>
              </a:lnSpc>
              <a:buNone/>
            </a:pPr>
            <a:endParaRPr lang="de-AT" sz="24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spcBef>
                <a:spcPts val="1800"/>
              </a:spcBef>
              <a:buNone/>
            </a:pPr>
            <a:endParaRPr lang="de-AT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sp>
        <p:nvSpPr>
          <p:cNvPr id="8" name="Rectangle 1"/>
          <p:cNvSpPr>
            <a:spLocks/>
          </p:cNvSpPr>
          <p:nvPr/>
        </p:nvSpPr>
        <p:spPr bwMode="auto">
          <a:xfrm>
            <a:off x="622300" y="1646523"/>
            <a:ext cx="11760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4400" b="1" dirty="0">
                <a:latin typeface="+mj-lt"/>
              </a:rPr>
              <a:t>HEPHY traveling exhibition</a:t>
            </a:r>
          </a:p>
        </p:txBody>
      </p:sp>
      <p:sp>
        <p:nvSpPr>
          <p:cNvPr id="9" name="Rectangle 1"/>
          <p:cNvSpPr>
            <a:spLocks/>
          </p:cNvSpPr>
          <p:nvPr/>
        </p:nvSpPr>
        <p:spPr bwMode="auto">
          <a:xfrm>
            <a:off x="708660" y="2358320"/>
            <a:ext cx="1194663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800" b="1" dirty="0">
                <a:latin typeface="+mn-lt"/>
              </a:rPr>
              <a:t>“</a:t>
            </a:r>
            <a:r>
              <a:rPr lang="en-US" sz="2800" b="1" dirty="0" err="1">
                <a:latin typeface="+mn-lt"/>
              </a:rPr>
              <a:t>Spurensuche</a:t>
            </a:r>
            <a:r>
              <a:rPr lang="en-US" sz="2800" b="1" dirty="0">
                <a:latin typeface="+mn-lt"/>
              </a:rPr>
              <a:t> – Die </a:t>
            </a:r>
            <a:r>
              <a:rPr lang="en-US" sz="2800" b="1" dirty="0" err="1">
                <a:latin typeface="+mn-lt"/>
              </a:rPr>
              <a:t>Bausteine</a:t>
            </a:r>
            <a:r>
              <a:rPr lang="en-US" sz="2800" b="1" dirty="0">
                <a:latin typeface="+mn-lt"/>
              </a:rPr>
              <a:t> des </a:t>
            </a:r>
            <a:r>
              <a:rPr lang="en-US" sz="2800" b="1" dirty="0" err="1">
                <a:latin typeface="+mn-lt"/>
              </a:rPr>
              <a:t>Universums</a:t>
            </a:r>
            <a:r>
              <a:rPr lang="en-US" sz="2800" b="1" dirty="0">
                <a:latin typeface="+mn-lt"/>
              </a:rPr>
              <a:t>”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808" y="2905575"/>
            <a:ext cx="1466135" cy="1686056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808" y="6242950"/>
            <a:ext cx="5896488" cy="2810045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9637" y="6253543"/>
            <a:ext cx="4147335" cy="279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52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2500" y="1140659"/>
            <a:ext cx="11099800" cy="2159000"/>
          </a:xfrm>
        </p:spPr>
        <p:txBody>
          <a:bodyPr/>
          <a:lstStyle/>
          <a:p>
            <a:pPr algn="ctr"/>
            <a:br>
              <a:rPr lang="de-AT" dirty="0"/>
            </a:br>
            <a:r>
              <a:rPr lang="de-AT" dirty="0" err="1"/>
              <a:t>Outreach</a:t>
            </a:r>
            <a:r>
              <a:rPr lang="de-AT" dirty="0"/>
              <a:t> @ EPS-HEP2015 </a:t>
            </a:r>
            <a:r>
              <a:rPr lang="de-AT" dirty="0" err="1"/>
              <a:t>conference</a:t>
            </a:r>
            <a:endParaRPr lang="de-AT" dirty="0"/>
          </a:p>
        </p:txBody>
      </p:sp>
      <p:sp>
        <p:nvSpPr>
          <p:cNvPr id="4" name="Inhaltsplatzhalter 3"/>
          <p:cNvSpPr txBox="1">
            <a:spLocks/>
          </p:cNvSpPr>
          <p:nvPr/>
        </p:nvSpPr>
        <p:spPr>
          <a:xfrm>
            <a:off x="5528019" y="2837732"/>
            <a:ext cx="7003005" cy="5935022"/>
          </a:xfrm>
          <a:prstGeom prst="rect">
            <a:avLst/>
          </a:prstGeom>
        </p:spPr>
        <p:txBody>
          <a:bodyPr>
            <a:noAutofit/>
          </a:bodyPr>
          <a:lstStyle>
            <a:lvl1pPr marL="295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Palatino" pitchFamily="2" charset="0"/>
              </a:defRPr>
            </a:lvl1pPr>
            <a:lvl2pPr marL="739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2pPr>
            <a:lvl3pPr marL="1184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3pPr>
            <a:lvl4pPr marL="16287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4pPr>
            <a:lvl5pPr marL="2073275" indent="-295275" algn="l" defTabSz="584200" rtl="0" eaLnBrk="0" fontAlgn="base" hangingPunct="0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pitchFamily="2" charset="0"/>
              </a:defRPr>
            </a:lvl5pPr>
            <a:lvl6pPr marL="25304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6pPr>
            <a:lvl7pPr marL="29876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7pPr>
            <a:lvl8pPr marL="34448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8pPr>
            <a:lvl9pPr marL="3902075" indent="-295275" algn="l" defTabSz="584200" rtl="0" eaLnBrk="1" fontAlgn="base" hangingPunct="1">
              <a:lnSpc>
                <a:spcPct val="10000"/>
              </a:lnSpc>
              <a:spcBef>
                <a:spcPts val="42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rgbClr val="000000"/>
                </a:solidFill>
                <a:latin typeface="+mn-lt"/>
                <a:ea typeface="Palatino" charset="0"/>
                <a:cs typeface="+mn-cs"/>
                <a:sym typeface="Palatino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Exhibition “</a:t>
            </a:r>
            <a:r>
              <a:rPr lang="en-US" dirty="0" err="1"/>
              <a:t>Spurensuche</a:t>
            </a:r>
            <a:r>
              <a:rPr lang="en-US" dirty="0"/>
              <a:t>”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Exhibition “</a:t>
            </a:r>
            <a:r>
              <a:rPr lang="en-US" dirty="0" err="1"/>
              <a:t>Art&amp;CMS</a:t>
            </a:r>
            <a:r>
              <a:rPr lang="en-US" dirty="0"/>
              <a:t>”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Exhibition “passionate about”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Women in Physics in the Palestinian Territories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Movie screening “Particle Fever”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Public lectures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Panel discussion “Beauty in creation”</a:t>
            </a:r>
          </a:p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dirty="0"/>
              <a:t>Physics Slam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de-AT" kern="0" dirty="0"/>
          </a:p>
        </p:txBody>
      </p:sp>
      <p:cxnSp>
        <p:nvCxnSpPr>
          <p:cNvPr id="5" name="Gerader Verbinder 4"/>
          <p:cNvCxnSpPr/>
          <p:nvPr/>
        </p:nvCxnSpPr>
        <p:spPr bwMode="auto">
          <a:xfrm>
            <a:off x="0" y="9192768"/>
            <a:ext cx="13004800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3399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</p:spPr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41" y="2837731"/>
            <a:ext cx="1794278" cy="119618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4217366"/>
            <a:ext cx="1758176" cy="118383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2860767"/>
            <a:ext cx="1758176" cy="117314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41" y="4213789"/>
            <a:ext cx="1794278" cy="119618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41" y="5584655"/>
            <a:ext cx="1794278" cy="119712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" r="1"/>
          <a:stretch/>
        </p:blipFill>
        <p:spPr>
          <a:xfrm>
            <a:off x="952500" y="5584655"/>
            <a:ext cx="1758176" cy="1204276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6972381"/>
            <a:ext cx="1758176" cy="180037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7" r="24811"/>
          <a:stretch/>
        </p:blipFill>
        <p:spPr>
          <a:xfrm>
            <a:off x="2857441" y="6972382"/>
            <a:ext cx="1790759" cy="180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135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PowerPoint-Vorlage-Institut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White">
      <a:majorFont>
        <a:latin typeface="Brandon Grotesque Black"/>
        <a:ea typeface="ＭＳ Ｐゴシック"/>
        <a:cs typeface="Brandon Grotesque Black"/>
      </a:majorFont>
      <a:minorFont>
        <a:latin typeface="Palatino"/>
        <a:ea typeface="ＭＳ Ｐゴシック"/>
        <a:cs typeface="Palatin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ＭＳ Ｐゴシック" charset="0"/>
            <a:cs typeface="Helvetica Light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ＭＳ Ｐゴシック" charset="0"/>
            <a:cs typeface="Helvetica Light" charset="0"/>
            <a:sym typeface="Helvetica Light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1915</Words>
  <Application>Microsoft Macintosh PowerPoint</Application>
  <PresentationFormat>Custom</PresentationFormat>
  <Paragraphs>260</Paragraphs>
  <Slides>34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Arial</vt:lpstr>
      <vt:lpstr>Avenir</vt:lpstr>
      <vt:lpstr>Brandon Grotesque Black</vt:lpstr>
      <vt:lpstr>Calibri</vt:lpstr>
      <vt:lpstr>Calibri Light</vt:lpstr>
      <vt:lpstr>Helvetica Light</vt:lpstr>
      <vt:lpstr>Palatino</vt:lpstr>
      <vt:lpstr>Palatino Linotype</vt:lpstr>
      <vt:lpstr>Times New Roman</vt:lpstr>
      <vt:lpstr>PowerPoint-Vorlage-Institut</vt:lpstr>
      <vt:lpstr>1_Benutzerdefiniertes Design</vt:lpstr>
      <vt:lpstr>Benutzerdefiniertes Design</vt:lpstr>
      <vt:lpstr>PowerPoint Presentation</vt:lpstr>
      <vt:lpstr>Long tradition  </vt:lpstr>
      <vt:lpstr>  </vt:lpstr>
      <vt:lpstr> Particle Physics for students and kids</vt:lpstr>
      <vt:lpstr> Workshops for students (15-18)  </vt:lpstr>
      <vt:lpstr> Public events</vt:lpstr>
      <vt:lpstr>PowerPoint Presentation</vt:lpstr>
      <vt:lpstr>  </vt:lpstr>
      <vt:lpstr> Outreach @ EPS-HEP2015 conference</vt:lpstr>
      <vt:lpstr>  </vt:lpstr>
      <vt:lpstr>Story of „The beginning of everything“</vt:lpstr>
      <vt:lpstr>Peter Higgs in front of the art work  of Brigitte Kowanz: „Dateline zero for  space and time“</vt:lpstr>
      <vt:lpstr>  Accompanying program of the „beginning of everything“ </vt:lpstr>
      <vt:lpstr>  „Wie alles begann“ – in Hamburg</vt:lpstr>
      <vt:lpstr>  </vt:lpstr>
      <vt:lpstr>  </vt:lpstr>
      <vt:lpstr>  </vt:lpstr>
      <vt:lpstr>PowerPoint Presentation</vt:lpstr>
      <vt:lpstr>HEPHY Exhibits</vt:lpstr>
      <vt:lpstr>  More recent exhibits</vt:lpstr>
      <vt:lpstr>PowerPoint Presentation</vt:lpstr>
      <vt:lpstr> PR, webpages, broschures, videos, …</vt:lpstr>
      <vt:lpstr>PowerPoint Presentation</vt:lpstr>
      <vt:lpstr>  </vt:lpstr>
      <vt:lpstr> </vt:lpstr>
      <vt:lpstr>  </vt:lpstr>
      <vt:lpstr>  </vt:lpstr>
      <vt:lpstr> Movie screening </vt:lpstr>
      <vt:lpstr> Akademie im Klassenzimmer</vt:lpstr>
      <vt:lpstr>PowerPoint Presentation</vt:lpstr>
      <vt:lpstr> Outlook</vt:lpstr>
      <vt:lpstr> e.g. Show – Sound of particle physics</vt:lpstr>
      <vt:lpstr> Marko‘s Personal Remarks</vt:lpstr>
      <vt:lpstr>  Thanks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Eckel, Angelika</dc:creator>
  <cp:lastModifiedBy>Marko Dragicevic</cp:lastModifiedBy>
  <cp:revision>325</cp:revision>
  <cp:lastPrinted>2016-01-11T12:17:17Z</cp:lastPrinted>
  <dcterms:modified xsi:type="dcterms:W3CDTF">2022-09-01T15:44:06Z</dcterms:modified>
</cp:coreProperties>
</file>