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73" r:id="rId2"/>
    <p:sldId id="632" r:id="rId3"/>
    <p:sldId id="608" r:id="rId4"/>
    <p:sldId id="279" r:id="rId5"/>
    <p:sldId id="611" r:id="rId6"/>
    <p:sldId id="587" r:id="rId7"/>
    <p:sldId id="633" r:id="rId8"/>
    <p:sldId id="579" r:id="rId9"/>
    <p:sldId id="270" r:id="rId10"/>
    <p:sldId id="271" r:id="rId11"/>
    <p:sldId id="298" r:id="rId12"/>
    <p:sldId id="299" r:id="rId13"/>
    <p:sldId id="280" r:id="rId14"/>
    <p:sldId id="296" r:id="rId15"/>
    <p:sldId id="637" r:id="rId16"/>
    <p:sldId id="638" r:id="rId17"/>
    <p:sldId id="635" r:id="rId18"/>
    <p:sldId id="628" r:id="rId19"/>
    <p:sldId id="639" r:id="rId20"/>
    <p:sldId id="342" r:id="rId21"/>
    <p:sldId id="640" r:id="rId22"/>
    <p:sldId id="641" r:id="rId23"/>
    <p:sldId id="622" r:id="rId24"/>
    <p:sldId id="642" r:id="rId25"/>
    <p:sldId id="620" r:id="rId26"/>
    <p:sldId id="621" r:id="rId27"/>
    <p:sldId id="624" r:id="rId28"/>
    <p:sldId id="643" r:id="rId29"/>
    <p:sldId id="644" r:id="rId30"/>
    <p:sldId id="592" r:id="rId31"/>
  </p:sldIdLst>
  <p:sldSz cx="9144000" cy="6858000" type="screen4x3"/>
  <p:notesSz cx="6858000" cy="9144000"/>
  <p:defaultTextStyle>
    <a:defPPr>
      <a:defRPr lang="de-AT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55A3"/>
    <a:srgbClr val="266DA6"/>
    <a:srgbClr val="345BAD"/>
    <a:srgbClr val="00FF00"/>
    <a:srgbClr val="006600"/>
    <a:srgbClr val="B44914"/>
    <a:srgbClr val="CD5200"/>
    <a:srgbClr val="0061A0"/>
    <a:srgbClr val="800000"/>
    <a:srgbClr val="0144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08" autoAdjust="0"/>
    <p:restoredTop sz="86425"/>
  </p:normalViewPr>
  <p:slideViewPr>
    <p:cSldViewPr>
      <p:cViewPr varScale="1">
        <p:scale>
          <a:sx n="131" d="100"/>
          <a:sy n="131" d="100"/>
        </p:scale>
        <p:origin x="1688" y="1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58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63180877-8391-B54B-9E6F-63AF5A74442E}" type="datetimeFigureOut">
              <a:rPr lang="en-US"/>
              <a:pPr>
                <a:defRPr/>
              </a:pPr>
              <a:t>12/3/21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BFBD067-EAAC-5244-9A6D-74F41340E9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11627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noProof="0"/>
              <a:t>Textmasterformate durch Klicken bearbeiten</a:t>
            </a:r>
          </a:p>
          <a:p>
            <a:pPr lvl="1"/>
            <a:r>
              <a:rPr lang="de-AT" noProof="0"/>
              <a:t>Zweite Ebene</a:t>
            </a:r>
          </a:p>
          <a:p>
            <a:pPr lvl="2"/>
            <a:r>
              <a:rPr lang="de-AT" noProof="0"/>
              <a:t>Dritte Ebene</a:t>
            </a:r>
          </a:p>
          <a:p>
            <a:pPr lvl="3"/>
            <a:r>
              <a:rPr lang="de-AT" noProof="0"/>
              <a:t>Vierte Ebene</a:t>
            </a:r>
          </a:p>
          <a:p>
            <a:pPr lvl="4"/>
            <a:r>
              <a:rPr lang="de-AT" noProof="0"/>
              <a:t>Fünfte Ebene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fld id="{0EACF88F-5E37-884D-9828-6D190FC20515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1407727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ACF88F-5E37-884D-9828-6D190FC20515}" type="slidenum">
              <a:rPr lang="de-AT" smtClean="0"/>
              <a:pPr>
                <a:defRPr/>
              </a:pPr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713072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3E2303-6516-574F-A0DB-7C49AE29FFD5}" type="slidenum">
              <a:rPr lang="de-AT" smtClean="0"/>
              <a:pPr>
                <a:defRPr/>
              </a:pPr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502151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3E2303-6516-574F-A0DB-7C49AE29FFD5}" type="slidenum">
              <a:rPr lang="de-AT" smtClean="0"/>
              <a:pPr>
                <a:defRPr/>
              </a:pPr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17057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7A04BD19-54B6-CA4F-83C8-2E4D73B90FF9}" type="slidenum">
              <a:rPr lang="de-AT" altLang="en-US" sz="1200"/>
              <a:pPr eaLnBrk="1" hangingPunct="1"/>
              <a:t>4</a:t>
            </a:fld>
            <a:endParaRPr lang="de-AT" altLang="en-US" sz="1200"/>
          </a:p>
        </p:txBody>
      </p:sp>
    </p:spTree>
    <p:extLst>
      <p:ext uri="{BB962C8B-B14F-4D97-AF65-F5344CB8AC3E}">
        <p14:creationId xmlns:p14="http://schemas.microsoft.com/office/powerpoint/2010/main" val="34913465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C3E2303-6516-574F-A0DB-7C49AE29FFD5}" type="slidenum">
              <a:rPr lang="de-AT" smtClean="0"/>
              <a:pPr>
                <a:defRPr/>
              </a:pPr>
              <a:t>20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080268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3998" cy="6858000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alphaModFix amt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27"/>
          <a:stretch/>
        </p:blipFill>
        <p:spPr>
          <a:xfrm flipH="1" flipV="1">
            <a:off x="0" y="-2"/>
            <a:ext cx="9169791" cy="6837749"/>
          </a:xfrm>
          <a:prstGeom prst="rect">
            <a:avLst/>
          </a:prstGeom>
        </p:spPr>
      </p:pic>
      <p:sp>
        <p:nvSpPr>
          <p:cNvPr id="3075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684213" y="6381328"/>
            <a:ext cx="4608512" cy="407987"/>
          </a:xfrm>
        </p:spPr>
        <p:txBody>
          <a:bodyPr anchor="ctr"/>
          <a:lstStyle>
            <a:lvl1pPr marL="0" indent="0">
              <a:buFontTx/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117. </a:t>
            </a:r>
            <a:r>
              <a:rPr lang="en-US" noProof="0" dirty="0" err="1"/>
              <a:t>Vorstandsitzung</a:t>
            </a:r>
            <a:endParaRPr lang="de-AT" noProof="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683568" y="4797326"/>
            <a:ext cx="7773988" cy="122396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AT" noProof="0" dirty="0"/>
              <a:t>Projektbericht: CMS </a:t>
            </a:r>
            <a:r>
              <a:rPr lang="de-AT" noProof="0" dirty="0" err="1"/>
              <a:t>Tracker</a:t>
            </a:r>
            <a:endParaRPr lang="de-AT" noProof="0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5724525" y="6381750"/>
            <a:ext cx="2770188" cy="333375"/>
          </a:xfrm>
        </p:spPr>
        <p:txBody>
          <a:bodyPr anchor="t"/>
          <a:lstStyle>
            <a:lvl1pPr algn="r">
              <a:defRPr sz="16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3 December 2021</a:t>
            </a:r>
            <a:endParaRPr lang="de-AT" dirty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124075" y="5903913"/>
            <a:ext cx="4895850" cy="477837"/>
          </a:xfrm>
        </p:spPr>
        <p:txBody>
          <a:bodyPr anchor="t"/>
          <a:lstStyle>
            <a:lvl1pPr>
              <a:defRPr sz="18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AT"/>
              <a:t>Marko Dragicevic</a:t>
            </a:r>
            <a:endParaRPr lang="de-AT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317110"/>
            <a:ext cx="6654017" cy="3746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47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Mastertitelformat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en-GB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0FE19D-3054-764A-971A-F5469589D9D4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Marko Dragicevic</a:t>
            </a:r>
            <a:endParaRPr lang="de-AT" dirty="0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 December 2021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6203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38925" y="836613"/>
            <a:ext cx="2058988" cy="5545137"/>
          </a:xfrm>
        </p:spPr>
        <p:txBody>
          <a:bodyPr vert="eaVert"/>
          <a:lstStyle/>
          <a:p>
            <a:r>
              <a:rPr lang="en-US"/>
              <a:t>Mastertitelformat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836613"/>
            <a:ext cx="6029325" cy="5545137"/>
          </a:xfrm>
        </p:spPr>
        <p:txBody>
          <a:bodyPr vert="eaVert"/>
          <a:lstStyle/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en-GB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93E9AD-0DAD-664C-ADC8-EFA7D780CC03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Marko Dragicevic</a:t>
            </a:r>
            <a:endParaRPr lang="de-AT" dirty="0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 December 2021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935945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836613"/>
            <a:ext cx="8229600" cy="5762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dirty="0" err="1"/>
              <a:t>Mastertitelformat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7529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7529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en-GB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F4C16C-BD16-7C44-832A-DE734755740D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Marko Dragicevic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 December 2021</a:t>
            </a:r>
            <a:endParaRPr lang="de-AT"/>
          </a:p>
        </p:txBody>
      </p:sp>
      <p:sp>
        <p:nvSpPr>
          <p:cNvPr id="8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814172" y="44624"/>
            <a:ext cx="5418968" cy="720080"/>
          </a:xfrm>
          <a:ln>
            <a:noFill/>
          </a:ln>
        </p:spPr>
        <p:txBody>
          <a:bodyPr anchor="ctr"/>
          <a:lstStyle>
            <a:lvl1pPr marL="0" indent="0" algn="ctr">
              <a:buNone/>
              <a:defRPr b="1">
                <a:ln>
                  <a:solidFill>
                    <a:schemeClr val="tx2">
                      <a:satMod val="155000"/>
                    </a:schemeClr>
                  </a:solidFill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433488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836613"/>
            <a:ext cx="8229600" cy="576262"/>
          </a:xfrm>
          <a:prstGeom prst="rect">
            <a:avLst/>
          </a:prstGeom>
        </p:spPr>
        <p:txBody>
          <a:bodyPr/>
          <a:lstStyle/>
          <a:p>
            <a:r>
              <a:rPr lang="en-US" dirty="0" err="1"/>
              <a:t>Mastertitelformat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28775"/>
            <a:ext cx="8229600" cy="47529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err="1"/>
              <a:t>Mastertextformat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  <a:p>
            <a:pPr lvl="1"/>
            <a:r>
              <a:rPr lang="en-US" dirty="0" err="1"/>
              <a:t>Zweite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2"/>
            <a:r>
              <a:rPr lang="en-US" dirty="0" err="1"/>
              <a:t>Dritte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3"/>
            <a:r>
              <a:rPr lang="en-US" dirty="0" err="1"/>
              <a:t>Vierte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4"/>
            <a:r>
              <a:rPr lang="en-US" dirty="0" err="1"/>
              <a:t>Fünfte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GB" dirty="0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FC12CB-A520-4F4E-BEA4-45EB8084916E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Marko and Alexander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30 January 2020</a:t>
            </a:r>
            <a:endParaRPr lang="de-AT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814172" y="44624"/>
            <a:ext cx="5418968" cy="720080"/>
          </a:xfrm>
          <a:ln>
            <a:noFill/>
          </a:ln>
        </p:spPr>
        <p:txBody>
          <a:bodyPr anchor="ctr"/>
          <a:lstStyle>
            <a:lvl1pPr marL="0" indent="0" algn="ctr">
              <a:buNone/>
              <a:defRPr b="1">
                <a:ln>
                  <a:solidFill>
                    <a:schemeClr val="tx2">
                      <a:satMod val="155000"/>
                    </a:schemeClr>
                  </a:solidFill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84019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39752" y="44624"/>
            <a:ext cx="5040560" cy="692696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Mastertitelformat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980729"/>
            <a:ext cx="8229600" cy="5401022"/>
          </a:xfrm>
        </p:spPr>
        <p:txBody>
          <a:bodyPr/>
          <a:lstStyle/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en-GB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8D50D2-570E-5741-B8A0-5264D420920A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Marko Dragicevic</a:t>
            </a:r>
            <a:endParaRPr lang="de-AT" dirty="0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 December 2021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608883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2B55A3"/>
                </a:solidFill>
              </a:defRPr>
            </a:lvl1pPr>
          </a:lstStyle>
          <a:p>
            <a:r>
              <a:rPr lang="en-US" dirty="0" err="1"/>
              <a:t>Mastertitelformat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345BAD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err="1"/>
              <a:t>Mastertextformat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603FA1-4FE7-294D-8B50-C6BD27E95946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Marko Dragicevic</a:t>
            </a:r>
            <a:endParaRPr lang="de-AT" dirty="0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 December 2021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45326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Mastertitelformat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en-GB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EEE4F3-1EB7-0E48-9BD3-CDDD5AE27213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Marko Dragicevic</a:t>
            </a:r>
            <a:endParaRPr lang="de-AT" dirty="0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 December 2021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633813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Mastertitelformat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en-GB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B8EC79-2ACD-4343-9108-860E44C31BDF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Marko Dragicevic</a:t>
            </a:r>
            <a:endParaRPr lang="de-AT" dirty="0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 December 2021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80907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Mastertitelformat bearbeiten</a:t>
            </a:r>
            <a:endParaRPr lang="en-GB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DDF576-F073-E84D-8E60-BE06F80E167E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Marko Dragicevic</a:t>
            </a:r>
            <a:endParaRPr lang="de-AT" dirty="0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 December 2021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033592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5A4EF0-54C0-9A42-B232-BE3095B27A48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Marko Dragicevic</a:t>
            </a:r>
            <a:endParaRPr lang="de-AT" dirty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 December 2021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87039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Mastertitelformat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Mastertextformat bearbeiten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E06A91-1335-3044-B625-3177357E5291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Marko Dragicevic</a:t>
            </a:r>
            <a:endParaRPr lang="de-AT" dirty="0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 December 2021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45468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Mastertitelformat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Mastertextformat bearbeiten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371F8A-7426-B947-A9B4-713C0A4217CE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Marko Dragicevic</a:t>
            </a:r>
            <a:endParaRPr lang="de-AT" dirty="0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 December 2021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74047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-1" y="-2"/>
            <a:ext cx="7314242" cy="792000"/>
          </a:xfrm>
          <a:prstGeom prst="rect">
            <a:avLst/>
          </a:prstGeom>
          <a:solidFill>
            <a:srgbClr val="2B55A3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27116" y="44624"/>
            <a:ext cx="5046498" cy="692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en-US" dirty="0"/>
              <a:t>Titelmasterformat durch Klicken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en-US" dirty="0"/>
              <a:t>Textmasterformate durch Klicken bearbeiten</a:t>
            </a:r>
          </a:p>
          <a:p>
            <a:pPr lvl="1"/>
            <a:r>
              <a:rPr lang="de-AT" altLang="en-US" dirty="0"/>
              <a:t>Zweite Ebene</a:t>
            </a:r>
          </a:p>
          <a:p>
            <a:pPr lvl="2"/>
            <a:r>
              <a:rPr lang="de-AT" altLang="en-US" dirty="0"/>
              <a:t>Dritte Ebene</a:t>
            </a:r>
          </a:p>
          <a:p>
            <a:pPr lvl="3"/>
            <a:r>
              <a:rPr lang="de-AT" altLang="en-US" dirty="0"/>
              <a:t>Vierte Ebene</a:t>
            </a:r>
          </a:p>
          <a:p>
            <a:pPr lvl="4"/>
            <a:r>
              <a:rPr lang="de-AT" altLang="en-US" dirty="0"/>
              <a:t>Fünfte Ebene</a:t>
            </a:r>
          </a:p>
        </p:txBody>
      </p:sp>
      <p:sp>
        <p:nvSpPr>
          <p:cNvPr id="1029" name="Line 10"/>
          <p:cNvSpPr>
            <a:spLocks noChangeShapeType="1"/>
          </p:cNvSpPr>
          <p:nvPr userDrawn="1"/>
        </p:nvSpPr>
        <p:spPr bwMode="auto">
          <a:xfrm>
            <a:off x="0" y="6597650"/>
            <a:ext cx="9144000" cy="0"/>
          </a:xfrm>
          <a:prstGeom prst="line">
            <a:avLst/>
          </a:prstGeom>
          <a:noFill/>
          <a:ln w="25400">
            <a:solidFill>
              <a:srgbClr val="0061A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89900" y="6597650"/>
            <a:ext cx="1054100" cy="2603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61A0"/>
                </a:solidFill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fld id="{52C37F56-A4F5-9F48-891B-C17B85D3275D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51050" y="6597650"/>
            <a:ext cx="4824413" cy="2603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solidFill>
                  <a:srgbClr val="0061A0"/>
                </a:solidFill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de-AT"/>
              <a:t>Marko Dragicevic</a:t>
            </a:r>
            <a:endParaRPr lang="de-AT" dirty="0"/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97650"/>
            <a:ext cx="1835150" cy="2603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rgbClr val="0061A0"/>
                </a:solidFill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3 December 2021</a:t>
            </a:r>
            <a:endParaRPr lang="de-AT" dirty="0"/>
          </a:p>
        </p:txBody>
      </p:sp>
      <p:pic>
        <p:nvPicPr>
          <p:cNvPr id="14" name="Picture 2" descr="CMS-Color-Label.gif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792000" cy="79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08" y="-81835"/>
            <a:ext cx="1728192" cy="97309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4241" y="0"/>
            <a:ext cx="1829758" cy="792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6" r:id="rId12"/>
    <p:sldLayoutId id="2147483697" r:id="rId1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000">
          <a:solidFill>
            <a:srgbClr val="0061A0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rgbClr val="0061A0"/>
          </a:solidFill>
          <a:latin typeface="+mn-lt"/>
          <a:ea typeface="+mn-ea"/>
          <a:cs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0061A0"/>
          </a:solidFill>
          <a:latin typeface="+mn-lt"/>
          <a:ea typeface="+mn-ea"/>
          <a:cs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61A0"/>
          </a:solidFill>
          <a:latin typeface="+mn-lt"/>
          <a:ea typeface="+mn-ea"/>
          <a:cs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  <a:ea typeface="+mn-ea"/>
          <a:cs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064838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g"/><Relationship Id="rId3" Type="http://schemas.openxmlformats.org/officeDocument/2006/relationships/image" Target="../media/image51.jpeg"/><Relationship Id="rId7" Type="http://schemas.openxmlformats.org/officeDocument/2006/relationships/image" Target="../media/image54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microsoft.com/office/2007/relationships/hdphoto" Target="../media/hdphoto2.wdp"/><Relationship Id="rId4" Type="http://schemas.openxmlformats.org/officeDocument/2006/relationships/image" Target="../media/image52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3" Type="http://schemas.openxmlformats.org/officeDocument/2006/relationships/image" Target="../media/image57.jpeg"/><Relationship Id="rId7" Type="http://schemas.openxmlformats.org/officeDocument/2006/relationships/image" Target="../media/image60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jpeg"/><Relationship Id="rId5" Type="http://schemas.microsoft.com/office/2007/relationships/hdphoto" Target="../media/hdphoto3.wdp"/><Relationship Id="rId4" Type="http://schemas.openxmlformats.org/officeDocument/2006/relationships/image" Target="../media/image58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hyperlink" Target="http://heros.local.hephy.at/pqc-results/INCOMING/analysis_Batches36698-37405_July-Oct_2021/results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emf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image" Target="../media/image16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84213" y="6381328"/>
            <a:ext cx="2663651" cy="407987"/>
          </a:xfrm>
        </p:spPr>
        <p:txBody>
          <a:bodyPr/>
          <a:lstStyle/>
          <a:p>
            <a:r>
              <a:rPr lang="en-US" dirty="0"/>
              <a:t>Project Report</a:t>
            </a:r>
            <a:endParaRPr lang="de-AT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/>
          <a:lstStyle/>
          <a:p>
            <a:r>
              <a:rPr lang="en-GB" sz="4000" dirty="0"/>
              <a:t>CMS Tracker &amp; </a:t>
            </a:r>
            <a:r>
              <a:rPr lang="en-GB" sz="4000" dirty="0" err="1"/>
              <a:t>HGCal</a:t>
            </a:r>
            <a:r>
              <a:rPr lang="en-GB" sz="4000" dirty="0"/>
              <a:t> </a:t>
            </a:r>
            <a:br>
              <a:rPr lang="en-GB" sz="4000" dirty="0"/>
            </a:br>
            <a:r>
              <a:rPr lang="en-GB" sz="2800" b="0" i="1" dirty="0"/>
              <a:t>Phase II Construction</a:t>
            </a:r>
            <a:br>
              <a:rPr lang="en-GB" sz="2800" b="0" i="1" dirty="0"/>
            </a:br>
            <a:endParaRPr lang="en-GB" sz="4000" b="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 December 2021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63343" y="6380164"/>
            <a:ext cx="2017315" cy="409152"/>
          </a:xfrm>
        </p:spPr>
        <p:txBody>
          <a:bodyPr/>
          <a:lstStyle/>
          <a:p>
            <a:pPr>
              <a:defRPr/>
            </a:pPr>
            <a:r>
              <a:rPr lang="de-AT" sz="1600" dirty="0"/>
              <a:t>Marko Dragicevic</a:t>
            </a:r>
          </a:p>
        </p:txBody>
      </p:sp>
    </p:spTree>
    <p:extLst>
      <p:ext uri="{BB962C8B-B14F-4D97-AF65-F5344CB8AC3E}">
        <p14:creationId xmlns:p14="http://schemas.microsoft.com/office/powerpoint/2010/main" val="3045556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0758A-72D9-8E44-8501-CB9E1F6CFB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CMS Tracker Solution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63324F-A3B4-4F44-9693-D0973CD098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80729"/>
            <a:ext cx="5554960" cy="5401022"/>
          </a:xfrm>
        </p:spPr>
        <p:txBody>
          <a:bodyPr/>
          <a:lstStyle/>
          <a:p>
            <a:r>
              <a:rPr lang="en-GB" dirty="0"/>
              <a:t>Fully integrated modules</a:t>
            </a:r>
          </a:p>
          <a:p>
            <a:pPr lvl="1"/>
            <a:r>
              <a:rPr lang="en-GB" dirty="0"/>
              <a:t>Just add services </a:t>
            </a:r>
            <a:br>
              <a:rPr lang="en-GB" dirty="0"/>
            </a:br>
            <a:r>
              <a:rPr lang="en-GB" dirty="0"/>
              <a:t>(HV, LV, CO</a:t>
            </a:r>
            <a:r>
              <a:rPr lang="en-GB" baseline="-25000" dirty="0"/>
              <a:t>2</a:t>
            </a:r>
            <a:r>
              <a:rPr lang="en-GB" dirty="0"/>
              <a:t> cooling, readout and control links, mechanical mounting)</a:t>
            </a:r>
          </a:p>
          <a:p>
            <a:pPr lvl="1"/>
            <a:r>
              <a:rPr lang="en-GB" dirty="0"/>
              <a:t>Filtering on high </a:t>
            </a:r>
            <a:r>
              <a:rPr lang="en-GB" dirty="0" err="1"/>
              <a:t>p</a:t>
            </a:r>
            <a:r>
              <a:rPr lang="en-GB" baseline="-25000" dirty="0" err="1"/>
              <a:t>t</a:t>
            </a:r>
            <a:r>
              <a:rPr lang="en-GB" dirty="0"/>
              <a:t> tracks on module</a:t>
            </a:r>
          </a:p>
          <a:p>
            <a:r>
              <a:rPr lang="en-GB" dirty="0"/>
              <a:t>Just two types of modules used everywhere </a:t>
            </a:r>
          </a:p>
          <a:p>
            <a:pPr lvl="1"/>
            <a:r>
              <a:rPr lang="en-GB" dirty="0"/>
              <a:t>Barrel and endcaps!</a:t>
            </a:r>
          </a:p>
          <a:p>
            <a:pPr lvl="1"/>
            <a:r>
              <a:rPr lang="en-GB" dirty="0"/>
              <a:t>2 and 3 different flavours (sensor spacing)</a:t>
            </a:r>
          </a:p>
          <a:p>
            <a:pPr lvl="1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8840CE-5251-C945-B9B9-3F62052B3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Marko Dragicevic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125E5E-98F8-0849-9064-2B44DA2B7E3A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 December 2021</a:t>
            </a:r>
            <a:endParaRPr lang="de-AT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400E296-E83C-BD48-9A31-2C76DC8728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8930" y="1052737"/>
            <a:ext cx="3060000" cy="188278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500C805-B539-D645-BACB-A13F04E746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8930" y="3151422"/>
            <a:ext cx="3060000" cy="1757494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ECCCC51-DA60-C94B-BBC8-1BD8FEA27DB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8D50D2-570E-5741-B8A0-5264D420920A}" type="slidenum">
              <a:rPr lang="de-AT" smtClean="0"/>
              <a:pPr>
                <a:defRPr/>
              </a:pPr>
              <a:t>10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142261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Marko Dragicevic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/>
              <a:t>3 December 2021</a:t>
            </a:r>
            <a:endParaRPr lang="de-AT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836613"/>
            <a:ext cx="9144000" cy="576262"/>
          </a:xfrm>
        </p:spPr>
        <p:txBody>
          <a:bodyPr anchor="t"/>
          <a:lstStyle/>
          <a:p>
            <a:r>
              <a:rPr lang="en-US" dirty="0"/>
              <a:t>Detector modules with data filtering</a:t>
            </a:r>
          </a:p>
        </p:txBody>
      </p:sp>
      <p:pic>
        <p:nvPicPr>
          <p:cNvPr id="8" name="Picture 7" descr="Pt_principl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1340768"/>
            <a:ext cx="3131840" cy="359958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5"/>
            <a:ext cx="5122912" cy="525700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/>
              <a:t>On-module data reduction </a:t>
            </a:r>
            <a:r>
              <a:rPr lang="en-US" dirty="0"/>
              <a:t>by only sending hits from particles with a transverse momentum </a:t>
            </a:r>
            <a:r>
              <a:rPr lang="en-US" b="1" dirty="0" err="1"/>
              <a:t>p</a:t>
            </a:r>
            <a:r>
              <a:rPr lang="en-US" b="1" baseline="-25000" dirty="0" err="1"/>
              <a:t>t</a:t>
            </a:r>
            <a:r>
              <a:rPr lang="en-US" b="1" baseline="-25000" dirty="0"/>
              <a:t> </a:t>
            </a:r>
            <a:r>
              <a:rPr lang="en-US" dirty="0"/>
              <a:t>of</a:t>
            </a:r>
            <a:r>
              <a:rPr lang="en-US" b="1" dirty="0"/>
              <a:t> &gt; a few </a:t>
            </a:r>
            <a:r>
              <a:rPr lang="en-US" b="1" dirty="0" err="1"/>
              <a:t>GeV</a:t>
            </a:r>
            <a:r>
              <a:rPr lang="en-US" b="1" dirty="0"/>
              <a:t>/c</a:t>
            </a:r>
          </a:p>
          <a:p>
            <a:r>
              <a:rPr lang="en-US" dirty="0"/>
              <a:t>At given magnetic field the track </a:t>
            </a:r>
            <a:r>
              <a:rPr lang="en-US" b="1" dirty="0"/>
              <a:t>curvature</a:t>
            </a:r>
            <a:r>
              <a:rPr lang="en-US" dirty="0"/>
              <a:t> depends on the </a:t>
            </a:r>
            <a:r>
              <a:rPr lang="en-US" b="1" dirty="0"/>
              <a:t>particle’s </a:t>
            </a:r>
            <a:r>
              <a:rPr lang="en-US" b="1" dirty="0" err="1"/>
              <a:t>p</a:t>
            </a:r>
            <a:r>
              <a:rPr lang="en-US" b="1" baseline="-25000" dirty="0" err="1"/>
              <a:t>t</a:t>
            </a:r>
            <a:endParaRPr lang="en-US" b="1" baseline="-25000" dirty="0"/>
          </a:p>
          <a:p>
            <a:r>
              <a:rPr lang="en-US" b="1" dirty="0"/>
              <a:t>Different curvature </a:t>
            </a:r>
            <a:r>
              <a:rPr lang="en-US" dirty="0"/>
              <a:t>results in </a:t>
            </a:r>
            <a:r>
              <a:rPr lang="en-US" b="1" dirty="0"/>
              <a:t>different incident angles </a:t>
            </a:r>
            <a:r>
              <a:rPr lang="en-US" dirty="0"/>
              <a:t>at a given radius</a:t>
            </a:r>
            <a:endParaRPr lang="en-US" sz="1100" dirty="0"/>
          </a:p>
          <a:p>
            <a:r>
              <a:rPr lang="en-US" dirty="0"/>
              <a:t>Estimate </a:t>
            </a:r>
            <a:r>
              <a:rPr lang="en-US" b="1" dirty="0"/>
              <a:t>incident angle </a:t>
            </a:r>
            <a:r>
              <a:rPr lang="en-US" dirty="0"/>
              <a:t>from </a:t>
            </a:r>
            <a:r>
              <a:rPr lang="en-US" b="1" dirty="0"/>
              <a:t>hit displacement</a:t>
            </a:r>
            <a:r>
              <a:rPr lang="en-US" dirty="0"/>
              <a:t> over a short distance </a:t>
            </a:r>
            <a:br>
              <a:rPr lang="en-US" dirty="0"/>
            </a:br>
            <a:r>
              <a:rPr lang="en-US" dirty="0">
                <a:sym typeface="Wingdings"/>
              </a:rPr>
              <a:t> </a:t>
            </a:r>
            <a:r>
              <a:rPr lang="en-US" dirty="0"/>
              <a:t>two parallel sensor planes</a:t>
            </a:r>
          </a:p>
          <a:p>
            <a:endParaRPr lang="en-US" dirty="0"/>
          </a:p>
        </p:txBody>
      </p:sp>
      <p:pic>
        <p:nvPicPr>
          <p:cNvPr id="2" name="Picture 1" descr="pT_sketch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32564" y="5229200"/>
            <a:ext cx="3775940" cy="134743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E6196-65B6-AE43-85DF-96FD4C8FE68F}" type="slidenum">
              <a:rPr lang="de-AT" smtClean="0"/>
              <a:pPr/>
              <a:t>11</a:t>
            </a:fld>
            <a:endParaRPr lang="de-AT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76C17752-672F-D84B-B868-95ED51BA02C3}"/>
              </a:ext>
            </a:extLst>
          </p:cNvPr>
          <p:cNvSpPr txBox="1">
            <a:spLocks/>
          </p:cNvSpPr>
          <p:nvPr/>
        </p:nvSpPr>
        <p:spPr bwMode="auto">
          <a:xfrm>
            <a:off x="2339752" y="44624"/>
            <a:ext cx="5040560" cy="692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kern="0" dirty="0"/>
              <a:t>Data filtering</a:t>
            </a:r>
          </a:p>
        </p:txBody>
      </p:sp>
    </p:spTree>
    <p:extLst>
      <p:ext uri="{BB962C8B-B14F-4D97-AF65-F5344CB8AC3E}">
        <p14:creationId xmlns:p14="http://schemas.microsoft.com/office/powerpoint/2010/main" val="1372473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594"/>
    </mc:Choice>
    <mc:Fallback xmlns="">
      <p:transition xmlns:p14="http://schemas.microsoft.com/office/powerpoint/2010/main" spd="slow" advTm="80594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/>
              <a:t>The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 Module Concepts</a:t>
            </a:r>
            <a:br>
              <a:rPr lang="en-US" baseline="-25000" dirty="0"/>
            </a:b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Marko Dragicevic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/>
              <a:t>3 December 2021</a:t>
            </a:r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E6196-65B6-AE43-85DF-96FD4C8FE68F}" type="slidenum">
              <a:rPr lang="de-AT" smtClean="0"/>
              <a:pPr/>
              <a:t>12</a:t>
            </a:fld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4258816" cy="532901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dirty="0"/>
              <a:t>The 2S Module</a:t>
            </a:r>
            <a:endParaRPr lang="en-US" b="1" baseline="-25000" dirty="0"/>
          </a:p>
          <a:p>
            <a:r>
              <a:rPr lang="en-US" b="1" u="sng" dirty="0"/>
              <a:t>2</a:t>
            </a:r>
            <a:r>
              <a:rPr lang="en-US" b="1" dirty="0"/>
              <a:t> </a:t>
            </a:r>
            <a:r>
              <a:rPr lang="en-US" dirty="0"/>
              <a:t>x </a:t>
            </a:r>
            <a:r>
              <a:rPr lang="en-US" b="1" u="sng" dirty="0"/>
              <a:t>S</a:t>
            </a:r>
            <a:r>
              <a:rPr lang="en-US" dirty="0"/>
              <a:t>trip sensors: </a:t>
            </a:r>
            <a:r>
              <a:rPr lang="en-US" b="1" dirty="0"/>
              <a:t>2S sensor</a:t>
            </a:r>
          </a:p>
          <a:p>
            <a:pPr lvl="1"/>
            <a:r>
              <a:rPr lang="en-US" dirty="0"/>
              <a:t>Size: 10 x 10 cm</a:t>
            </a:r>
            <a:r>
              <a:rPr lang="en-US" baseline="30000" dirty="0"/>
              <a:t>2</a:t>
            </a:r>
          </a:p>
          <a:p>
            <a:pPr lvl="1"/>
            <a:r>
              <a:rPr lang="en-US" dirty="0"/>
              <a:t>Pitch: 90 µm</a:t>
            </a:r>
          </a:p>
          <a:p>
            <a:pPr lvl="1"/>
            <a:r>
              <a:rPr lang="en-US" dirty="0"/>
              <a:t>Length: 5 cm</a:t>
            </a:r>
          </a:p>
          <a:p>
            <a:pPr lvl="1"/>
            <a:r>
              <a:rPr lang="en-US" dirty="0"/>
              <a:t>No. of strips per sensor: 2x1016</a:t>
            </a:r>
          </a:p>
          <a:p>
            <a:r>
              <a:rPr lang="en-US" dirty="0"/>
              <a:t>2 x 8 </a:t>
            </a:r>
            <a:r>
              <a:rPr lang="en-US" b="1" u="sng" dirty="0"/>
              <a:t>C</a:t>
            </a:r>
            <a:r>
              <a:rPr lang="en-US" dirty="0"/>
              <a:t>MS </a:t>
            </a:r>
            <a:r>
              <a:rPr lang="en-US" b="1" u="sng" dirty="0"/>
              <a:t>B</a:t>
            </a:r>
            <a:r>
              <a:rPr lang="en-US" dirty="0"/>
              <a:t>inary </a:t>
            </a:r>
            <a:r>
              <a:rPr lang="en-US" b="1" u="sng" dirty="0"/>
              <a:t>C</a:t>
            </a:r>
            <a:r>
              <a:rPr lang="en-US" dirty="0"/>
              <a:t>hips: </a:t>
            </a:r>
            <a:r>
              <a:rPr lang="en-US" b="1" dirty="0"/>
              <a:t>CBC</a:t>
            </a:r>
          </a:p>
          <a:p>
            <a:pPr lvl="1"/>
            <a:r>
              <a:rPr lang="en-US" dirty="0"/>
              <a:t>2x127 channels per chip</a:t>
            </a:r>
          </a:p>
          <a:p>
            <a:pPr lvl="1"/>
            <a:r>
              <a:rPr lang="en-US" dirty="0"/>
              <a:t>Bump bonded to flexible hybrid</a:t>
            </a:r>
          </a:p>
          <a:p>
            <a:pPr lvl="1"/>
            <a:r>
              <a:rPr lang="en-US" dirty="0"/>
              <a:t>Connects to top and bottom sensors</a:t>
            </a:r>
          </a:p>
          <a:p>
            <a:pPr lvl="1"/>
            <a:r>
              <a:rPr lang="en-US" dirty="0" err="1"/>
              <a:t>Interchip</a:t>
            </a:r>
            <a:r>
              <a:rPr lang="en-US" dirty="0"/>
              <a:t> communication via hybrid</a:t>
            </a:r>
          </a:p>
          <a:p>
            <a:r>
              <a:rPr lang="en-US" b="1" u="sng" dirty="0"/>
              <a:t>C</a:t>
            </a:r>
            <a:r>
              <a:rPr lang="en-US" dirty="0"/>
              <a:t>oncentrator AS</a:t>
            </a:r>
            <a:r>
              <a:rPr lang="en-US" b="1" u="sng" dirty="0"/>
              <a:t>IC</a:t>
            </a:r>
            <a:r>
              <a:rPr lang="en-US" dirty="0"/>
              <a:t>: </a:t>
            </a:r>
            <a:r>
              <a:rPr lang="en-US" b="1" dirty="0"/>
              <a:t>CIC</a:t>
            </a:r>
          </a:p>
          <a:p>
            <a:pPr lvl="1"/>
            <a:r>
              <a:rPr lang="en-US" dirty="0"/>
              <a:t>collects data from 8 CBCs (half module)</a:t>
            </a:r>
          </a:p>
          <a:p>
            <a:r>
              <a:rPr lang="en-US" dirty="0"/>
              <a:t>Low Power </a:t>
            </a:r>
            <a:r>
              <a:rPr lang="en-US" dirty="0" err="1"/>
              <a:t>GigaBit</a:t>
            </a:r>
            <a:r>
              <a:rPr lang="en-US" dirty="0"/>
              <a:t> </a:t>
            </a:r>
            <a:r>
              <a:rPr lang="en-GB" dirty="0"/>
              <a:t>Transceiver </a:t>
            </a:r>
            <a:r>
              <a:rPr lang="en-GB" b="1" i="1" dirty="0" err="1"/>
              <a:t>lpGBT</a:t>
            </a:r>
            <a:r>
              <a:rPr lang="en-GB" b="1" i="1" dirty="0"/>
              <a:t> + </a:t>
            </a:r>
            <a:r>
              <a:rPr lang="en-GB" b="1" i="1" dirty="0" err="1"/>
              <a:t>VTRx</a:t>
            </a:r>
            <a:r>
              <a:rPr lang="en-GB" b="1" i="1" dirty="0"/>
              <a:t>+</a:t>
            </a:r>
          </a:p>
          <a:p>
            <a:pPr lvl="1"/>
            <a:r>
              <a:rPr lang="en-GB" dirty="0"/>
              <a:t>Bandwidth: 5 Gb/s</a:t>
            </a:r>
            <a:endParaRPr lang="en-US" dirty="0"/>
          </a:p>
          <a:p>
            <a:r>
              <a:rPr lang="en-US" dirty="0"/>
              <a:t>2-stage DCDC powering</a:t>
            </a:r>
          </a:p>
          <a:p>
            <a:pPr lvl="1"/>
            <a:r>
              <a:rPr lang="en-US" dirty="0"/>
              <a:t>12 V to </a:t>
            </a:r>
          </a:p>
          <a:p>
            <a:pPr lvl="2"/>
            <a:r>
              <a:rPr lang="en-US" dirty="0"/>
              <a:t>2.5 V (</a:t>
            </a:r>
            <a:r>
              <a:rPr lang="en-US" dirty="0" err="1"/>
              <a:t>opto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1.25 V (ASICS)</a:t>
            </a:r>
          </a:p>
          <a:p>
            <a:pPr lvl="1"/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779BD23-EF3D-DE4E-B533-A414FA2417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2" y="988622"/>
            <a:ext cx="4069459" cy="399444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30267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3542"/>
    </mc:Choice>
    <mc:Fallback xmlns="">
      <p:transition xmlns:p14="http://schemas.microsoft.com/office/powerpoint/2010/main" spd="slow" advTm="83542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8895"/>
            <a:ext cx="4824412" cy="5558755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b="1" dirty="0"/>
              <a:t>The PS Module</a:t>
            </a:r>
            <a:endParaRPr lang="en-US" b="1" baseline="-25000" dirty="0"/>
          </a:p>
          <a:p>
            <a:r>
              <a:rPr lang="en-US" dirty="0" err="1"/>
              <a:t>Macro</a:t>
            </a:r>
            <a:r>
              <a:rPr lang="en-US" b="1" u="sng" dirty="0" err="1"/>
              <a:t>P</a:t>
            </a:r>
            <a:r>
              <a:rPr lang="en-US" dirty="0" err="1"/>
              <a:t>ixel</a:t>
            </a:r>
            <a:r>
              <a:rPr lang="en-US" dirty="0"/>
              <a:t> sensor: </a:t>
            </a:r>
            <a:r>
              <a:rPr lang="en-US" b="1" dirty="0"/>
              <a:t>PS-p sensor</a:t>
            </a:r>
          </a:p>
          <a:p>
            <a:pPr lvl="1"/>
            <a:r>
              <a:rPr lang="en-US" dirty="0"/>
              <a:t>Size: 5 x 10 cm</a:t>
            </a:r>
            <a:r>
              <a:rPr lang="en-US" baseline="30000" dirty="0"/>
              <a:t>2</a:t>
            </a:r>
          </a:p>
          <a:p>
            <a:pPr lvl="1"/>
            <a:r>
              <a:rPr lang="en-US" dirty="0"/>
              <a:t>Pitch: 100 µm</a:t>
            </a:r>
          </a:p>
          <a:p>
            <a:pPr lvl="1"/>
            <a:r>
              <a:rPr lang="en-US" dirty="0"/>
              <a:t>Length: 1.5 mm</a:t>
            </a:r>
          </a:p>
          <a:p>
            <a:pPr lvl="1"/>
            <a:r>
              <a:rPr lang="en-US" dirty="0"/>
              <a:t>No. of pixels: 32x960</a:t>
            </a:r>
          </a:p>
          <a:p>
            <a:r>
              <a:rPr lang="en-US" b="1" u="sng" dirty="0"/>
              <a:t>S</a:t>
            </a:r>
            <a:r>
              <a:rPr lang="en-US" dirty="0"/>
              <a:t>trip sensors: </a:t>
            </a:r>
            <a:r>
              <a:rPr lang="en-US" b="1" dirty="0"/>
              <a:t>PS-s sensor</a:t>
            </a:r>
          </a:p>
          <a:p>
            <a:pPr lvl="1"/>
            <a:r>
              <a:rPr lang="en-US" dirty="0"/>
              <a:t>Size: 5 x 10 cm</a:t>
            </a:r>
            <a:r>
              <a:rPr lang="en-US" baseline="30000" dirty="0"/>
              <a:t>2</a:t>
            </a:r>
          </a:p>
          <a:p>
            <a:pPr lvl="1"/>
            <a:r>
              <a:rPr lang="en-US" dirty="0"/>
              <a:t>Pitch: 100 µm</a:t>
            </a:r>
          </a:p>
          <a:p>
            <a:pPr lvl="1"/>
            <a:r>
              <a:rPr lang="en-US" dirty="0"/>
              <a:t>Length: 2.5 cm</a:t>
            </a:r>
          </a:p>
          <a:p>
            <a:pPr lvl="1"/>
            <a:r>
              <a:rPr lang="en-US" dirty="0"/>
              <a:t>No. of strips: 2x960</a:t>
            </a:r>
          </a:p>
          <a:p>
            <a:r>
              <a:rPr lang="en-US" dirty="0"/>
              <a:t>2 x 8 </a:t>
            </a:r>
            <a:r>
              <a:rPr lang="en-US" b="1" u="sng" dirty="0"/>
              <a:t>S</a:t>
            </a:r>
            <a:r>
              <a:rPr lang="en-US" dirty="0"/>
              <a:t>hort </a:t>
            </a:r>
            <a:r>
              <a:rPr lang="en-US" b="1" u="sng" dirty="0"/>
              <a:t>S</a:t>
            </a:r>
            <a:r>
              <a:rPr lang="en-US" dirty="0"/>
              <a:t>trip </a:t>
            </a:r>
            <a:r>
              <a:rPr lang="en-US" b="1" u="sng" dirty="0"/>
              <a:t>A</a:t>
            </a:r>
            <a:r>
              <a:rPr lang="en-US" dirty="0"/>
              <a:t>SIC: </a:t>
            </a:r>
            <a:r>
              <a:rPr lang="en-US" b="1" dirty="0"/>
              <a:t>SSA</a:t>
            </a:r>
          </a:p>
          <a:p>
            <a:pPr lvl="1"/>
            <a:r>
              <a:rPr lang="en-US" dirty="0"/>
              <a:t>120 channels per chip</a:t>
            </a:r>
          </a:p>
          <a:p>
            <a:pPr lvl="1"/>
            <a:r>
              <a:rPr lang="en-US" dirty="0"/>
              <a:t>Sends hits to MPA</a:t>
            </a:r>
          </a:p>
          <a:p>
            <a:pPr lvl="1"/>
            <a:r>
              <a:rPr lang="en-US" dirty="0"/>
              <a:t>Bump bonded to flexible hybrid</a:t>
            </a:r>
          </a:p>
          <a:p>
            <a:r>
              <a:rPr lang="en-US" dirty="0"/>
              <a:t>16 </a:t>
            </a:r>
            <a:r>
              <a:rPr lang="en-US" b="1" u="sng" dirty="0" err="1"/>
              <a:t>M</a:t>
            </a:r>
            <a:r>
              <a:rPr lang="en-US" dirty="0" err="1"/>
              <a:t>acro</a:t>
            </a:r>
            <a:r>
              <a:rPr lang="en-US" b="1" u="sng" dirty="0" err="1"/>
              <a:t>P</a:t>
            </a:r>
            <a:r>
              <a:rPr lang="en-US" dirty="0" err="1"/>
              <a:t>ixel</a:t>
            </a:r>
            <a:r>
              <a:rPr lang="en-US" dirty="0"/>
              <a:t> </a:t>
            </a:r>
            <a:r>
              <a:rPr lang="en-US" b="1" u="sng" dirty="0"/>
              <a:t>A</a:t>
            </a:r>
            <a:r>
              <a:rPr lang="en-US" dirty="0"/>
              <a:t>SIC: </a:t>
            </a:r>
            <a:r>
              <a:rPr lang="en-US" b="1" dirty="0"/>
              <a:t>MPA</a:t>
            </a:r>
          </a:p>
          <a:p>
            <a:pPr lvl="1"/>
            <a:r>
              <a:rPr lang="en-US" dirty="0"/>
              <a:t>120 x 16 pixels per chip</a:t>
            </a:r>
          </a:p>
          <a:p>
            <a:pPr lvl="1"/>
            <a:r>
              <a:rPr lang="en-US" dirty="0"/>
              <a:t>Bump bonded to </a:t>
            </a:r>
            <a:r>
              <a:rPr lang="en-US" dirty="0" err="1"/>
              <a:t>MacroPixel</a:t>
            </a:r>
            <a:r>
              <a:rPr lang="en-US" dirty="0"/>
              <a:t> sensor</a:t>
            </a:r>
          </a:p>
          <a:p>
            <a:pPr lvl="1"/>
            <a:r>
              <a:rPr lang="en-US" dirty="0"/>
              <a:t>Includes correlation logic</a:t>
            </a:r>
          </a:p>
          <a:p>
            <a:r>
              <a:rPr lang="en-US" b="1" u="sng" dirty="0"/>
              <a:t>C</a:t>
            </a:r>
            <a:r>
              <a:rPr lang="en-US" dirty="0"/>
              <a:t>oncentrator AS</a:t>
            </a:r>
            <a:r>
              <a:rPr lang="en-US" b="1" u="sng" dirty="0"/>
              <a:t>IC</a:t>
            </a:r>
            <a:r>
              <a:rPr lang="en-US" dirty="0"/>
              <a:t>: </a:t>
            </a:r>
            <a:r>
              <a:rPr lang="en-US" b="1" dirty="0"/>
              <a:t>CIC</a:t>
            </a:r>
          </a:p>
          <a:p>
            <a:pPr lvl="1"/>
            <a:r>
              <a:rPr lang="en-US" dirty="0"/>
              <a:t>collects data from 8 MPAs</a:t>
            </a:r>
          </a:p>
          <a:p>
            <a:r>
              <a:rPr lang="en-US" dirty="0"/>
              <a:t>Low Power </a:t>
            </a:r>
            <a:r>
              <a:rPr lang="en-US" dirty="0" err="1"/>
              <a:t>GigaBit</a:t>
            </a:r>
            <a:r>
              <a:rPr lang="en-US" dirty="0"/>
              <a:t> </a:t>
            </a:r>
            <a:r>
              <a:rPr lang="en-GB" dirty="0"/>
              <a:t>Transceiver </a:t>
            </a:r>
            <a:br>
              <a:rPr lang="en-GB" dirty="0"/>
            </a:br>
            <a:r>
              <a:rPr lang="en-GB" b="1" i="1" dirty="0" err="1"/>
              <a:t>lpGBT</a:t>
            </a:r>
            <a:r>
              <a:rPr lang="en-GB" b="1" i="1" dirty="0"/>
              <a:t> + </a:t>
            </a:r>
            <a:r>
              <a:rPr lang="en-GB" b="1" i="1" dirty="0" err="1"/>
              <a:t>VTRx</a:t>
            </a:r>
            <a:r>
              <a:rPr lang="en-GB" b="1" i="1" dirty="0"/>
              <a:t>+</a:t>
            </a:r>
          </a:p>
          <a:p>
            <a:pPr lvl="1"/>
            <a:r>
              <a:rPr lang="en-GB" dirty="0"/>
              <a:t>Bandwidth: 5 or 10 Gb/s</a:t>
            </a:r>
            <a:endParaRPr lang="en-US" dirty="0"/>
          </a:p>
          <a:p>
            <a:r>
              <a:rPr lang="en-US" dirty="0"/>
              <a:t>2 stage DCDC powering</a:t>
            </a:r>
          </a:p>
          <a:p>
            <a:pPr lvl="1"/>
            <a:r>
              <a:rPr lang="en-US" dirty="0"/>
              <a:t>12 V to </a:t>
            </a:r>
          </a:p>
          <a:p>
            <a:pPr lvl="2"/>
            <a:r>
              <a:rPr lang="en-US" dirty="0"/>
              <a:t>2.5 V (</a:t>
            </a:r>
            <a:r>
              <a:rPr lang="en-US" dirty="0" err="1"/>
              <a:t>opto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1.25 V (ASICS)</a:t>
            </a:r>
          </a:p>
          <a:p>
            <a:pPr lvl="2"/>
            <a:r>
              <a:rPr lang="en-US" dirty="0"/>
              <a:t>1.05 V (MPA digital)</a:t>
            </a:r>
          </a:p>
          <a:p>
            <a:pPr lvl="1"/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Marko Dragicevic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/>
              <a:t>3 December 2021</a:t>
            </a:r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E6196-65B6-AE43-85DF-96FD4C8FE68F}" type="slidenum">
              <a:rPr lang="de-AT" smtClean="0"/>
              <a:pPr/>
              <a:t>13</a:t>
            </a:fld>
            <a:endParaRPr lang="de-A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 Module Concepts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FBE07C0-1CE8-604A-9F75-70C123CE91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4521" y="1038895"/>
            <a:ext cx="4585404" cy="4780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718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art, scatter chart&#10;&#10;Description automatically generated">
            <a:extLst>
              <a:ext uri="{FF2B5EF4-FFF2-40B4-BE49-F238E27FC236}">
                <a16:creationId xmlns:a16="http://schemas.microsoft.com/office/drawing/2014/main" id="{E2E77B90-0114-CA45-ABA7-197CB40B26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574" y="1412776"/>
            <a:ext cx="8526915" cy="284230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F65D988-613A-094D-8ABD-22E154B65C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Tracker Layout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8CD341-DC5C-0E41-BBA8-C65934B73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Marko Dragicevic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723C6A-9F53-8042-8E5E-2504AC8F0756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 December 2021</a:t>
            </a:r>
            <a:endParaRPr lang="de-AT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EDEA497A-8946-9245-95E0-B554D9DBBAD2}"/>
              </a:ext>
            </a:extLst>
          </p:cNvPr>
          <p:cNvSpPr/>
          <p:nvPr/>
        </p:nvSpPr>
        <p:spPr>
          <a:xfrm>
            <a:off x="971600" y="1662794"/>
            <a:ext cx="3168352" cy="1152128"/>
          </a:xfrm>
          <a:prstGeom prst="roundRect">
            <a:avLst>
              <a:gd name="adj" fmla="val 7505"/>
            </a:avLst>
          </a:prstGeom>
          <a:solidFill>
            <a:schemeClr val="bg2">
              <a:alpha val="46857"/>
            </a:schemeClr>
          </a:solidFill>
          <a:ln w="3810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TB2S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758F9254-E0D7-C949-A13B-5EA9600DCC01}"/>
              </a:ext>
            </a:extLst>
          </p:cNvPr>
          <p:cNvSpPr/>
          <p:nvPr/>
        </p:nvSpPr>
        <p:spPr>
          <a:xfrm>
            <a:off x="963929" y="2814922"/>
            <a:ext cx="1159799" cy="792088"/>
          </a:xfrm>
          <a:prstGeom prst="roundRect">
            <a:avLst>
              <a:gd name="adj" fmla="val 7505"/>
            </a:avLst>
          </a:prstGeom>
          <a:solidFill>
            <a:schemeClr val="bg2">
              <a:alpha val="46857"/>
            </a:schemeClr>
          </a:solidFill>
          <a:ln w="38100"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Flat TBPS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6435B461-C934-ED42-8211-C2D52648002A}"/>
              </a:ext>
            </a:extLst>
          </p:cNvPr>
          <p:cNvSpPr/>
          <p:nvPr/>
        </p:nvSpPr>
        <p:spPr>
          <a:xfrm>
            <a:off x="2123728" y="2814922"/>
            <a:ext cx="2016224" cy="792088"/>
          </a:xfrm>
          <a:prstGeom prst="roundRect">
            <a:avLst>
              <a:gd name="adj" fmla="val 7505"/>
            </a:avLst>
          </a:prstGeom>
          <a:solidFill>
            <a:schemeClr val="bg2">
              <a:alpha val="46857"/>
            </a:schemeClr>
          </a:solidFill>
          <a:ln w="38100"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Tilted TBPS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A975A92F-FE6F-5B45-8C63-9DE378E33A3A}"/>
              </a:ext>
            </a:extLst>
          </p:cNvPr>
          <p:cNvSpPr/>
          <p:nvPr/>
        </p:nvSpPr>
        <p:spPr>
          <a:xfrm>
            <a:off x="4211960" y="1662794"/>
            <a:ext cx="3528392" cy="1928650"/>
          </a:xfrm>
          <a:prstGeom prst="roundRect">
            <a:avLst>
              <a:gd name="adj" fmla="val 7505"/>
            </a:avLst>
          </a:prstGeom>
          <a:solidFill>
            <a:schemeClr val="bg2">
              <a:alpha val="46857"/>
            </a:schemeClr>
          </a:solidFill>
          <a:ln w="38100">
            <a:solidFill>
              <a:srgbClr val="FFF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TEDD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111375D8-D287-904C-A46B-96081098AF4C}"/>
              </a:ext>
            </a:extLst>
          </p:cNvPr>
          <p:cNvSpPr/>
          <p:nvPr/>
        </p:nvSpPr>
        <p:spPr>
          <a:xfrm>
            <a:off x="944803" y="3622575"/>
            <a:ext cx="890347" cy="344475"/>
          </a:xfrm>
          <a:prstGeom prst="roundRect">
            <a:avLst>
              <a:gd name="adj" fmla="val 7505"/>
            </a:avLst>
          </a:prstGeom>
          <a:solidFill>
            <a:schemeClr val="tx1">
              <a:alpha val="46857"/>
            </a:schemeClr>
          </a:solidFill>
          <a:ln w="381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TBPX</a:t>
            </a:r>
          </a:p>
        </p:txBody>
      </p:sp>
      <p:pic>
        <p:nvPicPr>
          <p:cNvPr id="13" name="Content Placeholder 6">
            <a:extLst>
              <a:ext uri="{FF2B5EF4-FFF2-40B4-BE49-F238E27FC236}">
                <a16:creationId xmlns:a16="http://schemas.microsoft.com/office/drawing/2014/main" id="{58FAFF26-3FEA-3C4A-88D7-6F01A6BE85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70384" y="4571563"/>
            <a:ext cx="3538736" cy="1953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  <p:pic>
        <p:nvPicPr>
          <p:cNvPr id="14" name="Content Placeholder 6">
            <a:extLst>
              <a:ext uri="{FF2B5EF4-FFF2-40B4-BE49-F238E27FC236}">
                <a16:creationId xmlns:a16="http://schemas.microsoft.com/office/drawing/2014/main" id="{7BDF3EA7-BDB3-514F-8A1E-393AE00FC5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572000" y="4548665"/>
            <a:ext cx="3353619" cy="1895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A361A5B5-B9F9-9948-85B3-83936A93E3F0}"/>
              </a:ext>
            </a:extLst>
          </p:cNvPr>
          <p:cNvSpPr/>
          <p:nvPr/>
        </p:nvSpPr>
        <p:spPr>
          <a:xfrm>
            <a:off x="1835150" y="3622575"/>
            <a:ext cx="2808858" cy="344475"/>
          </a:xfrm>
          <a:prstGeom prst="roundRect">
            <a:avLst>
              <a:gd name="adj" fmla="val 7505"/>
            </a:avLst>
          </a:prstGeom>
          <a:solidFill>
            <a:schemeClr val="tx1">
              <a:alpha val="46857"/>
            </a:schemeClr>
          </a:solidFill>
          <a:ln w="381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TFPX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D2EABF92-02BD-F642-B66D-8BA5BC1E09F8}"/>
              </a:ext>
            </a:extLst>
          </p:cNvPr>
          <p:cNvSpPr/>
          <p:nvPr/>
        </p:nvSpPr>
        <p:spPr>
          <a:xfrm>
            <a:off x="5220072" y="3429001"/>
            <a:ext cx="2520280" cy="456028"/>
          </a:xfrm>
          <a:prstGeom prst="roundRect">
            <a:avLst>
              <a:gd name="adj" fmla="val 7505"/>
            </a:avLst>
          </a:prstGeom>
          <a:solidFill>
            <a:schemeClr val="tx1">
              <a:alpha val="46857"/>
            </a:schemeClr>
          </a:solidFill>
          <a:ln w="381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TEPX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31B9DF5-AD01-D149-BBE6-BE0339ED2D59}"/>
              </a:ext>
            </a:extLst>
          </p:cNvPr>
          <p:cNvGrpSpPr>
            <a:grpSpLocks noChangeAspect="1"/>
          </p:cNvGrpSpPr>
          <p:nvPr/>
        </p:nvGrpSpPr>
        <p:grpSpPr>
          <a:xfrm>
            <a:off x="611560" y="188640"/>
            <a:ext cx="13896616" cy="4414818"/>
            <a:chOff x="-5494371" y="1710556"/>
            <a:chExt cx="12264185" cy="3759877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25E33C7-EDBE-C94C-9F34-5708D8F3AF72}"/>
                </a:ext>
              </a:extLst>
            </p:cNvPr>
            <p:cNvSpPr/>
            <p:nvPr/>
          </p:nvSpPr>
          <p:spPr>
            <a:xfrm>
              <a:off x="3862552" y="1710556"/>
              <a:ext cx="543910" cy="22071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1AEAE90-4E41-4E42-8C0C-07DE890D2FA6}"/>
                </a:ext>
              </a:extLst>
            </p:cNvPr>
            <p:cNvSpPr/>
            <p:nvPr/>
          </p:nvSpPr>
          <p:spPr>
            <a:xfrm>
              <a:off x="3965969" y="2500262"/>
              <a:ext cx="543910" cy="22071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72984E9-AB04-F243-9334-9E94FE4D3560}"/>
                </a:ext>
              </a:extLst>
            </p:cNvPr>
            <p:cNvSpPr/>
            <p:nvPr/>
          </p:nvSpPr>
          <p:spPr>
            <a:xfrm>
              <a:off x="6225904" y="1851048"/>
              <a:ext cx="543910" cy="22071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80F8104-A419-B14B-977D-6F980CFBE97C}"/>
                </a:ext>
              </a:extLst>
            </p:cNvPr>
            <p:cNvSpPr/>
            <p:nvPr/>
          </p:nvSpPr>
          <p:spPr>
            <a:xfrm>
              <a:off x="3102915" y="3400605"/>
              <a:ext cx="543910" cy="220718"/>
            </a:xfrm>
            <a:prstGeom prst="rect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CB978565-FA8C-7A42-9715-892F1635CFD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5494371" y="2250534"/>
              <a:ext cx="6621843" cy="3219899"/>
            </a:xfrm>
            <a:prstGeom prst="rect">
              <a:avLst/>
            </a:prstGeom>
          </p:spPr>
        </p:pic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AFEED8-35C7-2949-BB74-58E61D9401A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8D50D2-570E-5741-B8A0-5264D420920A}" type="slidenum">
              <a:rPr lang="de-AT" smtClean="0"/>
              <a:pPr>
                <a:defRPr/>
              </a:pPr>
              <a:t>14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10084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21" grpId="0" animBg="1"/>
      <p:bldP spid="2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42866F-A586-5141-919A-784FFFC859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Mechanics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4791CB-2596-A942-B82A-0A1444D25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493385"/>
            <a:ext cx="8229600" cy="888366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D40F53-63F0-3340-8529-27579CFD837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8D50D2-570E-5741-B8A0-5264D420920A}" type="slidenum">
              <a:rPr lang="de-AT" smtClean="0"/>
              <a:pPr>
                <a:defRPr/>
              </a:pPr>
              <a:t>15</a:t>
            </a:fld>
            <a:endParaRPr lang="de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7DA76B-B1EC-9344-8368-F6B0ADADC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Marko Dragicevic</a:t>
            </a:r>
            <a:endParaRPr lang="de-AT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67A3A50-3158-A74D-AFDC-64AE1878F819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 December 2021</a:t>
            </a:r>
            <a:endParaRPr lang="de-AT" dirty="0"/>
          </a:p>
        </p:txBody>
      </p:sp>
      <p:pic>
        <p:nvPicPr>
          <p:cNvPr id="7" name="Picture 6" descr="Chart, scatter chart&#10;&#10;Description automatically generated">
            <a:extLst>
              <a:ext uri="{FF2B5EF4-FFF2-40B4-BE49-F238E27FC236}">
                <a16:creationId xmlns:a16="http://schemas.microsoft.com/office/drawing/2014/main" id="{EAD77A3B-A084-874A-857B-1ECB6CDCD5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150" y="2443356"/>
            <a:ext cx="5142538" cy="171417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2B1D690-149F-CB4E-A154-251B3FABFC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8958" y="869892"/>
            <a:ext cx="4002627" cy="211514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0B629E4-E51B-4249-A509-3C6A330D09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05" y="3780105"/>
            <a:ext cx="3179160" cy="149949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C1F7D23-400F-E543-8935-3ABF2F3370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2415" y="892925"/>
            <a:ext cx="4732285" cy="162778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D36101A-C525-6D4F-9C21-22143E062A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94166" y="3712983"/>
            <a:ext cx="2865701" cy="283455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FAE78EE-7340-5D44-911C-E0F289118473}"/>
              </a:ext>
            </a:extLst>
          </p:cNvPr>
          <p:cNvSpPr txBox="1"/>
          <p:nvPr/>
        </p:nvSpPr>
        <p:spPr>
          <a:xfrm>
            <a:off x="122415" y="1502857"/>
            <a:ext cx="1727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TB2S ladder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E04AACF-5EFC-014D-BE57-54AA36A7E27D}"/>
              </a:ext>
            </a:extLst>
          </p:cNvPr>
          <p:cNvSpPr txBox="1"/>
          <p:nvPr/>
        </p:nvSpPr>
        <p:spPr>
          <a:xfrm>
            <a:off x="7468939" y="2838706"/>
            <a:ext cx="1727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TEDD dee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392025A-4C4A-3B4A-8274-B3E0C6741CCE}"/>
              </a:ext>
            </a:extLst>
          </p:cNvPr>
          <p:cNvSpPr txBox="1"/>
          <p:nvPr/>
        </p:nvSpPr>
        <p:spPr>
          <a:xfrm>
            <a:off x="1597690" y="4945593"/>
            <a:ext cx="1727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TBPS plank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FA2DFD1-66C8-F24D-A26D-1A99E1C8D41C}"/>
              </a:ext>
            </a:extLst>
          </p:cNvPr>
          <p:cNvSpPr txBox="1"/>
          <p:nvPr/>
        </p:nvSpPr>
        <p:spPr>
          <a:xfrm>
            <a:off x="4670084" y="4958564"/>
            <a:ext cx="1342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TBPS ring</a:t>
            </a:r>
          </a:p>
        </p:txBody>
      </p:sp>
    </p:spTree>
    <p:extLst>
      <p:ext uri="{BB962C8B-B14F-4D97-AF65-F5344CB8AC3E}">
        <p14:creationId xmlns:p14="http://schemas.microsoft.com/office/powerpoint/2010/main" val="3480672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>
            <a:extLst>
              <a:ext uri="{FF2B5EF4-FFF2-40B4-BE49-F238E27FC236}">
                <a16:creationId xmlns:a16="http://schemas.microsoft.com/office/drawing/2014/main" id="{D06FDAB6-DFDC-4A4F-A5E7-9B3DC5108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Modules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4D2BBB-13ED-8441-BDC7-B62708430AE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8D50D2-570E-5741-B8A0-5264D420920A}" type="slidenum">
              <a:rPr lang="de-AT" smtClean="0"/>
              <a:pPr>
                <a:defRPr/>
              </a:pPr>
              <a:t>16</a:t>
            </a:fld>
            <a:endParaRPr lang="de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3ED068-5A1B-9D46-A1E5-3F1597E027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Marko Dragicevic</a:t>
            </a:r>
            <a:endParaRPr lang="de-AT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4166C2C-5F37-5948-BF3D-100BC2B6185D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 December 2021</a:t>
            </a:r>
            <a:endParaRPr lang="de-AT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D3439EF-9F61-B34A-AF78-21A00CCA33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365" y="4111911"/>
            <a:ext cx="3682531" cy="211504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FE52BAD-F0E1-D445-8DF8-E63B1127B5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718" y="1029477"/>
            <a:ext cx="3826808" cy="23545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D7F65C3-8351-954C-9EFE-9362FAD91F5D}"/>
              </a:ext>
            </a:extLst>
          </p:cNvPr>
          <p:cNvSpPr txBox="1"/>
          <p:nvPr/>
        </p:nvSpPr>
        <p:spPr>
          <a:xfrm>
            <a:off x="195153" y="2735978"/>
            <a:ext cx="1093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2S-FEH-Left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3DDF4F7-5B78-4A4B-AC46-70CD53AF344D}"/>
              </a:ext>
            </a:extLst>
          </p:cNvPr>
          <p:cNvSpPr txBox="1"/>
          <p:nvPr/>
        </p:nvSpPr>
        <p:spPr>
          <a:xfrm>
            <a:off x="3255197" y="1203915"/>
            <a:ext cx="10595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2S-FEH-Right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4AC89F7-9132-834C-9DC1-78452C11165B}"/>
              </a:ext>
            </a:extLst>
          </p:cNvPr>
          <p:cNvSpPr txBox="1"/>
          <p:nvPr/>
        </p:nvSpPr>
        <p:spPr>
          <a:xfrm>
            <a:off x="2961137" y="2824721"/>
            <a:ext cx="7180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2S-SEH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9794C6E-FA37-3B48-9E0E-2975F61579A1}"/>
              </a:ext>
            </a:extLst>
          </p:cNvPr>
          <p:cNvSpPr/>
          <p:nvPr/>
        </p:nvSpPr>
        <p:spPr>
          <a:xfrm>
            <a:off x="492685" y="727147"/>
            <a:ext cx="1338828" cy="4565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fr-CH" b="1" kern="0" dirty="0">
                <a:solidFill>
                  <a:srgbClr val="2B55A3"/>
                </a:solidFill>
              </a:rPr>
              <a:t>2S Module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7FDADB6-9086-254E-8FC8-9AD79AC1E9A7}"/>
              </a:ext>
            </a:extLst>
          </p:cNvPr>
          <p:cNvSpPr/>
          <p:nvPr/>
        </p:nvSpPr>
        <p:spPr>
          <a:xfrm>
            <a:off x="785280" y="3703269"/>
            <a:ext cx="1364476" cy="4564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fr-CH" b="1" kern="0" dirty="0">
                <a:solidFill>
                  <a:srgbClr val="2B55A3"/>
                </a:solidFill>
              </a:rPr>
              <a:t>PS Module</a:t>
            </a:r>
            <a:endParaRPr lang="en-US" b="1" kern="0" dirty="0">
              <a:solidFill>
                <a:srgbClr val="2B55A3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F57ECCB-6734-4147-8DB3-A8316F5EA5FE}"/>
              </a:ext>
            </a:extLst>
          </p:cNvPr>
          <p:cNvSpPr txBox="1"/>
          <p:nvPr/>
        </p:nvSpPr>
        <p:spPr>
          <a:xfrm>
            <a:off x="2723940" y="4344558"/>
            <a:ext cx="10595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PS-FEH-Right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A8EB5E2-3BA2-CC4B-99EE-66A07C295CDC}"/>
              </a:ext>
            </a:extLst>
          </p:cNvPr>
          <p:cNvSpPr txBox="1"/>
          <p:nvPr/>
        </p:nvSpPr>
        <p:spPr>
          <a:xfrm>
            <a:off x="746294" y="5591600"/>
            <a:ext cx="10277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PS-FEH-Left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9D5462-36FA-754C-8239-55D7ABA9E6BB}"/>
              </a:ext>
            </a:extLst>
          </p:cNvPr>
          <p:cNvSpPr txBox="1"/>
          <p:nvPr/>
        </p:nvSpPr>
        <p:spPr>
          <a:xfrm>
            <a:off x="732879" y="4279681"/>
            <a:ext cx="84791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PS-POH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4694E6C-B944-6748-8D94-A6EB9EE426BD}"/>
              </a:ext>
            </a:extLst>
          </p:cNvPr>
          <p:cNvSpPr txBox="1"/>
          <p:nvPr/>
        </p:nvSpPr>
        <p:spPr>
          <a:xfrm>
            <a:off x="3018001" y="5811815"/>
            <a:ext cx="84791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PS-ROH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8FCBE1AC-F6D1-FB46-8CCE-9821DE4E263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771" b="4328"/>
          <a:stretch/>
        </p:blipFill>
        <p:spPr>
          <a:xfrm>
            <a:off x="5113558" y="3565251"/>
            <a:ext cx="1863669" cy="264757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FC57B41-3A12-6C4B-950A-9A5B095185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76061" y="825415"/>
            <a:ext cx="3239878" cy="238856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5CDDEC4-3E9A-B943-BEBD-3F5139EEB239}"/>
              </a:ext>
            </a:extLst>
          </p:cNvPr>
          <p:cNvSpPr txBox="1"/>
          <p:nvPr/>
        </p:nvSpPr>
        <p:spPr>
          <a:xfrm>
            <a:off x="5399245" y="2982199"/>
            <a:ext cx="7180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>
                <a:solidFill>
                  <a:schemeClr val="bg2">
                    <a:lumMod val="50000"/>
                  </a:schemeClr>
                </a:solidFill>
              </a:rPr>
              <a:t>2S-SEH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171582C-8B7B-3344-A358-A5F2F5250A3A}"/>
              </a:ext>
            </a:extLst>
          </p:cNvPr>
          <p:cNvSpPr txBox="1"/>
          <p:nvPr/>
        </p:nvSpPr>
        <p:spPr>
          <a:xfrm rot="15709995">
            <a:off x="6989027" y="1745821"/>
            <a:ext cx="10595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bg2">
                    <a:lumMod val="50000"/>
                  </a:schemeClr>
                </a:solidFill>
              </a:rPr>
              <a:t>2S-FEH-Right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6B09866-7A51-E84C-B9F4-77C59132E694}"/>
              </a:ext>
            </a:extLst>
          </p:cNvPr>
          <p:cNvSpPr txBox="1"/>
          <p:nvPr/>
        </p:nvSpPr>
        <p:spPr>
          <a:xfrm rot="16559683">
            <a:off x="4298310" y="1883418"/>
            <a:ext cx="1093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bg2">
                    <a:lumMod val="50000"/>
                  </a:schemeClr>
                </a:solidFill>
              </a:rPr>
              <a:t>2S-FEH-Left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E063B62-B0A3-6041-A91A-683D0F00C68B}"/>
              </a:ext>
            </a:extLst>
          </p:cNvPr>
          <p:cNvSpPr txBox="1"/>
          <p:nvPr/>
        </p:nvSpPr>
        <p:spPr>
          <a:xfrm rot="16200000">
            <a:off x="6247962" y="4835605"/>
            <a:ext cx="10595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bg2">
                    <a:lumMod val="50000"/>
                  </a:schemeClr>
                </a:solidFill>
              </a:rPr>
              <a:t>PS-FEH-Right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DE11D72-FEDC-6947-8AA6-4FBF4456A3E2}"/>
              </a:ext>
            </a:extLst>
          </p:cNvPr>
          <p:cNvSpPr txBox="1"/>
          <p:nvPr/>
        </p:nvSpPr>
        <p:spPr>
          <a:xfrm rot="16200000">
            <a:off x="4709299" y="4819707"/>
            <a:ext cx="10277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bg2">
                    <a:lumMod val="50000"/>
                  </a:schemeClr>
                </a:solidFill>
              </a:rPr>
              <a:t>PS-FEH-Left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ED4861-F94A-7C49-BD7F-522A86C16946}"/>
              </a:ext>
            </a:extLst>
          </p:cNvPr>
          <p:cNvSpPr txBox="1"/>
          <p:nvPr/>
        </p:nvSpPr>
        <p:spPr>
          <a:xfrm rot="373380">
            <a:off x="5724564" y="3689541"/>
            <a:ext cx="84791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bg2">
                    <a:lumMod val="50000"/>
                  </a:schemeClr>
                </a:solidFill>
              </a:rPr>
              <a:t>PS-POH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BD07981-D2E6-1E4A-889A-8F991BFEC783}"/>
              </a:ext>
            </a:extLst>
          </p:cNvPr>
          <p:cNvSpPr txBox="1"/>
          <p:nvPr/>
        </p:nvSpPr>
        <p:spPr>
          <a:xfrm rot="21404413">
            <a:off x="5718250" y="5665727"/>
            <a:ext cx="84791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bg2">
                    <a:lumMod val="50000"/>
                  </a:schemeClr>
                </a:solidFill>
              </a:rPr>
              <a:t>PS-ROH</a:t>
            </a:r>
          </a:p>
        </p:txBody>
      </p:sp>
    </p:spTree>
    <p:extLst>
      <p:ext uri="{BB962C8B-B14F-4D97-AF65-F5344CB8AC3E}">
        <p14:creationId xmlns:p14="http://schemas.microsoft.com/office/powerpoint/2010/main" val="3118274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F409D05-A50F-5840-9CD3-50B8C5D63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Construction Status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73ADC32-EA55-0D42-AAB4-FF4B8A5594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Outer Tracker in transition to construction</a:t>
            </a:r>
          </a:p>
          <a:p>
            <a:pPr lvl="1"/>
            <a:r>
              <a:rPr lang="en-GB" dirty="0"/>
              <a:t>Engineering Design Review (EDR) held on 14 – 15 October</a:t>
            </a:r>
            <a:br>
              <a:rPr lang="en-GB" dirty="0"/>
            </a:br>
            <a:r>
              <a:rPr lang="en-US" dirty="0">
                <a:hlinkClick r:id="rId2"/>
              </a:rPr>
              <a:t>https://indico.cern.ch/event/1064838</a:t>
            </a:r>
            <a:r>
              <a:rPr lang="en-US" dirty="0"/>
              <a:t> </a:t>
            </a:r>
          </a:p>
          <a:p>
            <a:pPr lvl="2"/>
            <a:r>
              <a:rPr lang="en-GB" dirty="0"/>
              <a:t>Authorised global production start for Outer Tracker</a:t>
            </a:r>
          </a:p>
          <a:p>
            <a:pPr lvl="3"/>
            <a:r>
              <a:rPr lang="en-GB" dirty="0"/>
              <a:t>Specifically Hybrids, </a:t>
            </a:r>
            <a:r>
              <a:rPr lang="en-GB" dirty="0" err="1"/>
              <a:t>MaPSA</a:t>
            </a:r>
            <a:r>
              <a:rPr lang="en-GB" dirty="0"/>
              <a:t> and mechanics</a:t>
            </a:r>
          </a:p>
          <a:p>
            <a:pPr lvl="1"/>
            <a:r>
              <a:rPr lang="en-GB" dirty="0"/>
              <a:t>Procurement Readiness Reviews (PRRs) already done for</a:t>
            </a:r>
          </a:p>
          <a:p>
            <a:pPr lvl="3"/>
            <a:r>
              <a:rPr lang="en-GB" dirty="0"/>
              <a:t>Sensors (2019/20)</a:t>
            </a:r>
          </a:p>
          <a:p>
            <a:pPr lvl="3"/>
            <a:r>
              <a:rPr lang="en-GB" dirty="0"/>
              <a:t>Raw composite materials CFRP, CF-foam, </a:t>
            </a:r>
            <a:r>
              <a:rPr lang="en-GB" dirty="0" err="1"/>
              <a:t>AlCF</a:t>
            </a:r>
            <a:r>
              <a:rPr lang="en-GB" dirty="0"/>
              <a:t> (2020)</a:t>
            </a:r>
          </a:p>
          <a:p>
            <a:pPr lvl="3"/>
            <a:r>
              <a:rPr lang="en-GB" dirty="0"/>
              <a:t>CBC production (2020)</a:t>
            </a:r>
          </a:p>
          <a:p>
            <a:pPr lvl="3"/>
            <a:r>
              <a:rPr lang="en-GB" dirty="0"/>
              <a:t>MPA, SSA and CIC design and engineering run (2021)</a:t>
            </a:r>
          </a:p>
          <a:p>
            <a:pPr lvl="1"/>
            <a:r>
              <a:rPr lang="en-GB" dirty="0"/>
              <a:t>Some components already in production since 2020</a:t>
            </a:r>
          </a:p>
          <a:p>
            <a:pPr lvl="2"/>
            <a:r>
              <a:rPr lang="en-GB" dirty="0"/>
              <a:t>Sensors and CBC</a:t>
            </a:r>
          </a:p>
          <a:p>
            <a:r>
              <a:rPr lang="en-GB" dirty="0"/>
              <a:t>Production of modules will start next year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BAD3BD-F2FA-AD49-80C4-4D76905FAA4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A603FA1-4FE7-294D-8B50-C6BD27E95946}" type="slidenum">
              <a:rPr lang="de-AT" smtClean="0"/>
              <a:pPr>
                <a:defRPr/>
              </a:pPr>
              <a:t>17</a:t>
            </a:fld>
            <a:endParaRPr lang="de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B68270-A09A-A149-8FA0-FE13CBCF3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Marko Dragicevic</a:t>
            </a:r>
            <a:endParaRPr lang="de-AT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0648FD5-BD95-A046-9BF0-C7A12807BB3B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 December 2021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918192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6664CC6-7FD4-8343-95E9-7EC6672600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Sensor Production</a:t>
            </a:r>
            <a:br>
              <a:rPr lang="en-US" dirty="0"/>
            </a:br>
            <a:r>
              <a:rPr lang="en-US" dirty="0"/>
              <a:t>(at HEPHY)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534171F-1852-D544-9443-FF39F5CFAE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4D8818-E8CD-7C41-AF9F-515CDCB0EB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8D50D2-570E-5741-B8A0-5264D420920A}" type="slidenum">
              <a:rPr lang="de-AT" smtClean="0"/>
              <a:pPr>
                <a:defRPr/>
              </a:pPr>
              <a:t>18</a:t>
            </a:fld>
            <a:endParaRPr lang="de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B2DDED-6121-A24E-B499-3FFC3A827E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Marko Dragicevic</a:t>
            </a:r>
            <a:endParaRPr lang="de-AT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4B1C7F0-CEE7-C246-AF0F-3FCA9BFBF081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 December 2021</a:t>
            </a:r>
            <a:endParaRPr lang="de-AT" dirty="0"/>
          </a:p>
        </p:txBody>
      </p:sp>
      <p:pic>
        <p:nvPicPr>
          <p:cNvPr id="10" name="Picture 14">
            <a:extLst>
              <a:ext uri="{FF2B5EF4-FFF2-40B4-BE49-F238E27FC236}">
                <a16:creationId xmlns:a16="http://schemas.microsoft.com/office/drawing/2014/main" id="{F6B12228-EEEF-504F-B4FF-DD8BCBAA9AE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75" b="31435"/>
          <a:stretch/>
        </p:blipFill>
        <p:spPr bwMode="auto">
          <a:xfrm>
            <a:off x="0" y="775964"/>
            <a:ext cx="9134739" cy="3630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62983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D891DDD-4E46-3347-AB40-4F6F12D57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Production Status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2E4D4BC-78AB-5C4B-9769-5BD51D89F5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80729"/>
            <a:ext cx="4824413" cy="5401022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Sensor </a:t>
            </a:r>
            <a:r>
              <a:rPr lang="en-GB" b="1" dirty="0"/>
              <a:t>production</a:t>
            </a:r>
            <a:r>
              <a:rPr lang="en-GB" dirty="0"/>
              <a:t> (deliveries) started </a:t>
            </a:r>
            <a:r>
              <a:rPr lang="en-GB" b="1" dirty="0"/>
              <a:t>summer 2020</a:t>
            </a:r>
          </a:p>
          <a:p>
            <a:pPr lvl="1"/>
            <a:r>
              <a:rPr lang="en-GB" dirty="0"/>
              <a:t>Campaign started within COVID-19 pandemic</a:t>
            </a:r>
          </a:p>
          <a:p>
            <a:pPr lvl="1"/>
            <a:r>
              <a:rPr lang="en-GB" dirty="0"/>
              <a:t>Lockdowns had significant effects on all centres</a:t>
            </a:r>
          </a:p>
          <a:p>
            <a:pPr lvl="1"/>
            <a:r>
              <a:rPr lang="en-GB" dirty="0"/>
              <a:t>But all institutes pulled through</a:t>
            </a:r>
          </a:p>
          <a:p>
            <a:pPr lvl="1"/>
            <a:r>
              <a:rPr lang="en-GB" dirty="0"/>
              <a:t>Several problems identified during pre-production and now corrected</a:t>
            </a:r>
          </a:p>
          <a:p>
            <a:r>
              <a:rPr lang="en-GB" dirty="0"/>
              <a:t>Projected end date for production is </a:t>
            </a:r>
            <a:r>
              <a:rPr lang="en-GB" b="1" dirty="0"/>
              <a:t>mid 2024</a:t>
            </a:r>
          </a:p>
          <a:p>
            <a:pPr lvl="1"/>
            <a:r>
              <a:rPr lang="en-GB" dirty="0"/>
              <a:t>Almost 24.000 x 6” wafers</a:t>
            </a:r>
          </a:p>
          <a:p>
            <a:pPr lvl="1"/>
            <a:r>
              <a:rPr lang="en-GB" dirty="0"/>
              <a:t>16900 x 2S + 3100 x PS-s + 3750 x PS-p</a:t>
            </a:r>
          </a:p>
          <a:p>
            <a:r>
              <a:rPr lang="en-GB" dirty="0"/>
              <a:t>Today:</a:t>
            </a:r>
          </a:p>
          <a:p>
            <a:pPr lvl="1"/>
            <a:r>
              <a:rPr lang="en-GB" dirty="0"/>
              <a:t>&gt; 5000 wafers (&gt; 20%) delivered</a:t>
            </a:r>
          </a:p>
          <a:p>
            <a:pPr lvl="1"/>
            <a:r>
              <a:rPr lang="en-GB" dirty="0"/>
              <a:t>&gt; 1200 sensors IV tested</a:t>
            </a:r>
          </a:p>
          <a:p>
            <a:pPr lvl="1"/>
            <a:r>
              <a:rPr lang="en-GB" dirty="0"/>
              <a:t>&gt; 500 sensors fully tested</a:t>
            </a:r>
          </a:p>
          <a:p>
            <a:pPr lvl="1"/>
            <a:r>
              <a:rPr lang="en-GB" dirty="0"/>
              <a:t>&gt; 3000 halfmoons tested</a:t>
            </a:r>
          </a:p>
          <a:p>
            <a:pPr marL="457200" lvl="1" indent="0">
              <a:buNone/>
            </a:pPr>
            <a:r>
              <a:rPr lang="en-GB" dirty="0"/>
              <a:t> </a:t>
            </a:r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A98BFE-FA99-0F4A-B013-51B1E0A649C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A603FA1-4FE7-294D-8B50-C6BD27E95946}" type="slidenum">
              <a:rPr lang="de-AT" smtClean="0"/>
              <a:pPr>
                <a:defRPr/>
              </a:pPr>
              <a:t>19</a:t>
            </a:fld>
            <a:endParaRPr lang="de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075DAA-530B-2741-8881-DA6495147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Marko Dragicevic</a:t>
            </a:r>
            <a:endParaRPr lang="de-AT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B6B18AE-032E-6848-BCA4-6D9C20A6ADDF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 December 2021</a:t>
            </a:r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63A40B4-C69E-444E-9881-A9C73C26F0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1613" y="980729"/>
            <a:ext cx="3780000" cy="229308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02923E5-D6C9-8D44-9F6A-603841156C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1613" y="3493833"/>
            <a:ext cx="3780000" cy="2291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214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half" idx="1"/>
          </p:nvPr>
        </p:nvSpPr>
        <p:spPr>
          <a:xfrm>
            <a:off x="251519" y="1052735"/>
            <a:ext cx="6180449" cy="2088233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1800" b="1" dirty="0"/>
              <a:t>Long Shutdown 3 (LS3) scheduled for 2025-2027?!?</a:t>
            </a:r>
          </a:p>
          <a:p>
            <a:pPr>
              <a:lnSpc>
                <a:spcPct val="120000"/>
              </a:lnSpc>
            </a:pPr>
            <a:r>
              <a:rPr lang="en-US" sz="1800" dirty="0"/>
              <a:t>LHC accelerator upgrade to </a:t>
            </a:r>
            <a:br>
              <a:rPr lang="en-US" sz="1800" dirty="0"/>
            </a:br>
            <a:r>
              <a:rPr lang="en-US" sz="1800" dirty="0"/>
              <a:t>High-Luminosity (HL)-LHC</a:t>
            </a:r>
          </a:p>
          <a:p>
            <a:pPr>
              <a:lnSpc>
                <a:spcPct val="120000"/>
              </a:lnSpc>
            </a:pPr>
            <a:r>
              <a:rPr lang="en-US" sz="1800" dirty="0"/>
              <a:t>Upgrade of detectors necessary</a:t>
            </a:r>
          </a:p>
          <a:p>
            <a:pPr lvl="1">
              <a:lnSpc>
                <a:spcPct val="120000"/>
              </a:lnSpc>
            </a:pPr>
            <a:r>
              <a:rPr lang="en-US" sz="1600" dirty="0"/>
              <a:t>Existing systems reach end of life (radiation damage)</a:t>
            </a:r>
          </a:p>
          <a:p>
            <a:pPr lvl="1">
              <a:lnSpc>
                <a:spcPct val="120000"/>
              </a:lnSpc>
            </a:pPr>
            <a:r>
              <a:rPr lang="en-US" sz="1600" dirty="0"/>
              <a:t>Increase in luminosity at HL-LHC: 300 </a:t>
            </a:r>
            <a:r>
              <a:rPr lang="en-US" sz="1600" dirty="0">
                <a:sym typeface="Wingdings"/>
              </a:rPr>
              <a:t> 3000 fb</a:t>
            </a:r>
            <a:r>
              <a:rPr lang="en-US" sz="1600" baseline="30000" dirty="0">
                <a:sym typeface="Wingdings"/>
              </a:rPr>
              <a:t>-1</a:t>
            </a:r>
          </a:p>
          <a:p>
            <a:pPr>
              <a:lnSpc>
                <a:spcPct val="120000"/>
              </a:lnSpc>
            </a:pPr>
            <a:r>
              <a:rPr lang="en-US" sz="2000" i="1" dirty="0"/>
              <a:t>Latest schedule with no COVID related delays</a:t>
            </a:r>
          </a:p>
          <a:p>
            <a:pPr lvl="1">
              <a:lnSpc>
                <a:spcPct val="120000"/>
              </a:lnSpc>
            </a:pPr>
            <a:r>
              <a:rPr lang="en-US" sz="1600" i="1" dirty="0"/>
              <a:t>And experiments will not be ready by 2027 …</a:t>
            </a:r>
          </a:p>
          <a:p>
            <a:pPr lvl="1">
              <a:lnSpc>
                <a:spcPct val="120000"/>
              </a:lnSpc>
            </a:pPr>
            <a:endParaRPr lang="en-US" sz="1600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Marko Dragicevic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CMS Phase-II Upgrades</a:t>
            </a:r>
          </a:p>
        </p:txBody>
      </p:sp>
      <p:pic>
        <p:nvPicPr>
          <p:cNvPr id="13" name="Picture 18"/>
          <p:cNvPicPr>
            <a:picLocks noGrp="1" noChangeAspect="1"/>
          </p:cNvPicPr>
          <p:nvPr>
            <p:ph sz="half" idx="2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1" y="892636"/>
            <a:ext cx="2994778" cy="1968810"/>
          </a:xfrm>
          <a:prstGeom prst="rect">
            <a:avLst/>
          </a:prstGeom>
          <a:ln>
            <a:noFill/>
          </a:ln>
        </p:spPr>
      </p:pic>
      <p:sp>
        <p:nvSpPr>
          <p:cNvPr id="2" name="Datumsplatzhalter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 December 2021</a:t>
            </a:r>
            <a:endParaRPr lang="de-AT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A637207-BF35-164A-9F99-F4F17A6BDA0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F4C16C-BD16-7C44-832A-DE734755740D}" type="slidenum">
              <a:rPr lang="de-AT" smtClean="0"/>
              <a:pPr>
                <a:defRPr/>
              </a:pPr>
              <a:t>2</a:t>
            </a:fld>
            <a:endParaRPr lang="de-AT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B43688B-93F9-9746-A9E2-8C8DDC0065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1640" y="3212976"/>
            <a:ext cx="6480720" cy="3203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0556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5D46C9B-A355-4449-94D2-3BA72B62DBD4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975402"/>
            <a:ext cx="3995936" cy="55770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Quality Control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5"/>
            <a:ext cx="4906888" cy="5328592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Four tier quality control system</a:t>
            </a:r>
          </a:p>
          <a:p>
            <a:pPr lvl="1"/>
            <a:r>
              <a:rPr lang="en-US" b="1" dirty="0"/>
              <a:t>VQC</a:t>
            </a:r>
            <a:r>
              <a:rPr lang="en-US" dirty="0"/>
              <a:t> - </a:t>
            </a:r>
            <a:r>
              <a:rPr lang="en-US" i="1" dirty="0"/>
              <a:t>Vendor Quality Control</a:t>
            </a:r>
          </a:p>
          <a:p>
            <a:pPr lvl="1"/>
            <a:r>
              <a:rPr lang="en-US" b="1" dirty="0"/>
              <a:t>SQC </a:t>
            </a:r>
            <a:r>
              <a:rPr lang="en-US" dirty="0"/>
              <a:t>- </a:t>
            </a:r>
            <a:r>
              <a:rPr lang="en-US" i="1" dirty="0"/>
              <a:t>Sensor Quality Control</a:t>
            </a:r>
          </a:p>
          <a:p>
            <a:pPr lvl="1"/>
            <a:r>
              <a:rPr lang="en-US" b="1" dirty="0"/>
              <a:t>PQC </a:t>
            </a:r>
            <a:r>
              <a:rPr lang="en-US" dirty="0"/>
              <a:t>- </a:t>
            </a:r>
            <a:r>
              <a:rPr lang="en-US" i="1" dirty="0"/>
              <a:t>Process Quality Control</a:t>
            </a:r>
          </a:p>
          <a:p>
            <a:pPr lvl="1"/>
            <a:r>
              <a:rPr lang="en-US" b="1" dirty="0"/>
              <a:t>IT </a:t>
            </a:r>
            <a:r>
              <a:rPr lang="en-US" dirty="0"/>
              <a:t>- </a:t>
            </a:r>
            <a:r>
              <a:rPr lang="en-US" i="1" dirty="0"/>
              <a:t>Irradiation Tests</a:t>
            </a:r>
          </a:p>
          <a:p>
            <a:r>
              <a:rPr lang="en-US" b="1" dirty="0"/>
              <a:t>All sensors </a:t>
            </a:r>
            <a:r>
              <a:rPr lang="en-US" dirty="0" err="1"/>
              <a:t>characterised</a:t>
            </a:r>
            <a:r>
              <a:rPr lang="en-US" dirty="0"/>
              <a:t> by </a:t>
            </a:r>
            <a:r>
              <a:rPr lang="en-US" b="1" dirty="0"/>
              <a:t>producer</a:t>
            </a:r>
          </a:p>
          <a:p>
            <a:pPr lvl="1"/>
            <a:r>
              <a:rPr lang="en-US" dirty="0"/>
              <a:t>Results recorded in DB for each sensor</a:t>
            </a:r>
          </a:p>
          <a:p>
            <a:pPr lvl="1"/>
            <a:r>
              <a:rPr lang="en-US" dirty="0"/>
              <a:t>Only conforming sensors are sent to CERN</a:t>
            </a:r>
          </a:p>
          <a:p>
            <a:r>
              <a:rPr lang="en-US" dirty="0"/>
              <a:t>Acceptance using </a:t>
            </a:r>
            <a:r>
              <a:rPr lang="en-US" b="1" dirty="0"/>
              <a:t>sample measurements</a:t>
            </a:r>
            <a:r>
              <a:rPr lang="en-US" dirty="0"/>
              <a:t> at SQC, PQC and IT</a:t>
            </a:r>
          </a:p>
          <a:p>
            <a:r>
              <a:rPr lang="en-US" dirty="0"/>
              <a:t>Production and QA monitored by </a:t>
            </a:r>
            <a:r>
              <a:rPr lang="en-US" b="1" dirty="0"/>
              <a:t>expert panel</a:t>
            </a:r>
          </a:p>
          <a:p>
            <a:endParaRPr lang="en-US" dirty="0"/>
          </a:p>
          <a:p>
            <a:pPr>
              <a:buFont typeface="Wingdings" pitchFamily="2" charset="2"/>
              <a:buChar char="à"/>
            </a:pPr>
            <a:r>
              <a:rPr lang="en-US" dirty="0">
                <a:sym typeface="Wingdings" pitchFamily="2" charset="2"/>
              </a:rPr>
              <a:t>Effort lead by HEPHY and KIT</a:t>
            </a:r>
          </a:p>
          <a:p>
            <a:r>
              <a:rPr lang="en-US" dirty="0">
                <a:sym typeface="Wingdings" pitchFamily="2" charset="2"/>
              </a:rPr>
              <a:t>Participants</a:t>
            </a:r>
            <a:endParaRPr lang="en-US" dirty="0"/>
          </a:p>
          <a:p>
            <a:pPr lvl="1"/>
            <a:r>
              <a:rPr lang="en-US" dirty="0"/>
              <a:t>Europe: </a:t>
            </a:r>
            <a:r>
              <a:rPr lang="en-US" dirty="0" err="1"/>
              <a:t>Demokritos</a:t>
            </a:r>
            <a:r>
              <a:rPr lang="en-US" dirty="0"/>
              <a:t>, Perugia, </a:t>
            </a:r>
          </a:p>
          <a:p>
            <a:pPr lvl="1"/>
            <a:r>
              <a:rPr lang="en-US" dirty="0"/>
              <a:t>US: Brown, Rochester</a:t>
            </a:r>
          </a:p>
          <a:p>
            <a:pPr lvl="1"/>
            <a:r>
              <a:rPr lang="en-US" dirty="0"/>
              <a:t>Asia: Delhi, NCP Pakistan</a:t>
            </a:r>
          </a:p>
          <a:p>
            <a:pPr lvl="1"/>
            <a:endParaRPr lang="en-US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Marko and Alexander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 January 2020</a:t>
            </a:r>
            <a:endParaRPr lang="de-A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173CDF-AC17-F942-8DF3-E63EAE1FCCF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20</a:t>
            </a:fld>
            <a:endParaRPr lang="de-AT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D0D75610-7FBC-1140-BB01-8B0342B995F7}"/>
              </a:ext>
            </a:extLst>
          </p:cNvPr>
          <p:cNvSpPr txBox="1">
            <a:spLocks/>
          </p:cNvSpPr>
          <p:nvPr/>
        </p:nvSpPr>
        <p:spPr bwMode="auto">
          <a:xfrm>
            <a:off x="2339752" y="44624"/>
            <a:ext cx="5040560" cy="692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kern="0" dirty="0"/>
              <a:t>Quality Assurance</a:t>
            </a:r>
          </a:p>
        </p:txBody>
      </p:sp>
    </p:spTree>
    <p:extLst>
      <p:ext uri="{BB962C8B-B14F-4D97-AF65-F5344CB8AC3E}">
        <p14:creationId xmlns:p14="http://schemas.microsoft.com/office/powerpoint/2010/main" val="5357761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54640-D877-0C4F-8A6D-AB5B7A558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Quality Assurance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5C068A-AB64-164A-A5A0-DA1E8D4C4A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80729"/>
            <a:ext cx="4690864" cy="540102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AT" dirty="0"/>
              <a:t>HEPHY’s responsibilities</a:t>
            </a:r>
          </a:p>
          <a:p>
            <a:r>
              <a:rPr lang="en-AT" dirty="0"/>
              <a:t>Managerial tasks</a:t>
            </a:r>
          </a:p>
          <a:p>
            <a:pPr lvl="1"/>
            <a:r>
              <a:rPr lang="en-AT" dirty="0"/>
              <a:t>Overall planning</a:t>
            </a:r>
          </a:p>
          <a:p>
            <a:pPr lvl="1"/>
            <a:r>
              <a:rPr lang="en-AT" dirty="0"/>
              <a:t>Co-convener of weekly acceptance meetings (OTSEPP)</a:t>
            </a:r>
          </a:p>
          <a:p>
            <a:pPr lvl="1"/>
            <a:r>
              <a:rPr lang="en-AT" dirty="0"/>
              <a:t>Contact to Tracker and CMS</a:t>
            </a:r>
          </a:p>
          <a:p>
            <a:pPr lvl="1"/>
            <a:r>
              <a:rPr lang="en-AT" dirty="0"/>
              <a:t>Contact to Vendor (HPK)</a:t>
            </a:r>
          </a:p>
          <a:p>
            <a:r>
              <a:rPr lang="en-AT" dirty="0"/>
              <a:t>Sensor Quality Control (SQC)</a:t>
            </a:r>
          </a:p>
          <a:p>
            <a:pPr lvl="1"/>
            <a:r>
              <a:rPr lang="en-AT" dirty="0"/>
              <a:t>Responsible for testing 25% of the production</a:t>
            </a:r>
          </a:p>
          <a:p>
            <a:r>
              <a:rPr lang="en-AT" dirty="0"/>
              <a:t>Process Quality Control (PQC)</a:t>
            </a:r>
          </a:p>
          <a:p>
            <a:pPr lvl="1"/>
            <a:r>
              <a:rPr lang="en-AT" dirty="0"/>
              <a:t>Test structures, characterisation methods and setups developed at HEPHY</a:t>
            </a:r>
          </a:p>
          <a:p>
            <a:pPr lvl="1"/>
            <a:r>
              <a:rPr lang="en-AT" dirty="0"/>
              <a:t>Responsible for testing 25% of the production</a:t>
            </a:r>
          </a:p>
          <a:p>
            <a:pPr lvl="1"/>
            <a:endParaRPr lang="en-A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22E406-396C-684D-A48C-AE1C72E86D1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8D50D2-570E-5741-B8A0-5264D420920A}" type="slidenum">
              <a:rPr lang="de-AT" smtClean="0"/>
              <a:pPr>
                <a:defRPr/>
              </a:pPr>
              <a:t>21</a:t>
            </a:fld>
            <a:endParaRPr lang="de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E4C8F1-EE3F-9044-BEF2-85F3170E9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Marko Dragicevic</a:t>
            </a:r>
            <a:endParaRPr lang="de-AT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1057EF2-7584-724A-BDE9-2554F99CFBE5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 December 2021</a:t>
            </a:r>
            <a:endParaRPr lang="de-AT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0531A5A-6641-E34B-8204-1CA174F86E1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975402"/>
            <a:ext cx="3995936" cy="5577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6010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0E11192-7D44-824D-A27E-95A2FFCFEC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Sensor Quality Control SQC at HEPHY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4975864-A294-234D-8837-94267D0BE5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4F4B21-249B-C74E-8F26-A522A6541FA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8D50D2-570E-5741-B8A0-5264D420920A}" type="slidenum">
              <a:rPr lang="de-AT" smtClean="0"/>
              <a:pPr>
                <a:defRPr/>
              </a:pPr>
              <a:t>22</a:t>
            </a:fld>
            <a:endParaRPr lang="de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8998FA-68F0-E24B-B700-19970DF7C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Marko Dragicevic</a:t>
            </a:r>
            <a:endParaRPr lang="de-AT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0FD3FCE-DCA5-9A44-AA3F-4321484D7FBE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 December 2021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30929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B6C2E-B046-D540-8764-3DAED687B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SQC: Tracker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34BD2F-7C5B-B042-8BAA-5D9C0B9E2A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80729"/>
            <a:ext cx="4765069" cy="5401022"/>
          </a:xfrm>
        </p:spPr>
        <p:txBody>
          <a:bodyPr>
            <a:normAutofit fontScale="47500" lnSpcReduction="20000"/>
          </a:bodyPr>
          <a:lstStyle/>
          <a:p>
            <a:r>
              <a:rPr lang="en-US" b="1" dirty="0"/>
              <a:t>SQC </a:t>
            </a:r>
            <a:r>
              <a:rPr lang="en-US" dirty="0"/>
              <a:t>– </a:t>
            </a:r>
            <a:r>
              <a:rPr lang="en-US" b="1" dirty="0"/>
              <a:t>S</a:t>
            </a:r>
            <a:r>
              <a:rPr lang="en-US" dirty="0"/>
              <a:t>ensor </a:t>
            </a:r>
            <a:r>
              <a:rPr lang="en-US" b="1" dirty="0"/>
              <a:t>Q</a:t>
            </a:r>
            <a:r>
              <a:rPr lang="en-US" dirty="0"/>
              <a:t>uality </a:t>
            </a:r>
            <a:r>
              <a:rPr lang="en-US" b="1" dirty="0"/>
              <a:t>C</a:t>
            </a:r>
            <a:r>
              <a:rPr lang="en-US" dirty="0"/>
              <a:t>ontrol: </a:t>
            </a:r>
            <a:br>
              <a:rPr lang="en-US" dirty="0"/>
            </a:br>
            <a:r>
              <a:rPr lang="en-US" dirty="0"/>
              <a:t>fully </a:t>
            </a:r>
            <a:r>
              <a:rPr lang="en-US" dirty="0" err="1"/>
              <a:t>characterise</a:t>
            </a:r>
            <a:r>
              <a:rPr lang="en-US" dirty="0"/>
              <a:t> strip sensors </a:t>
            </a:r>
          </a:p>
          <a:p>
            <a:r>
              <a:rPr lang="en-US" dirty="0"/>
              <a:t>Existing semiautomatic probe station </a:t>
            </a:r>
            <a:r>
              <a:rPr lang="en-US" b="1" dirty="0"/>
              <a:t>completely refurbished</a:t>
            </a:r>
          </a:p>
          <a:p>
            <a:pPr lvl="1"/>
            <a:r>
              <a:rPr lang="en-US" dirty="0"/>
              <a:t>Fully custom made at HEPHY</a:t>
            </a:r>
          </a:p>
          <a:p>
            <a:pPr lvl="1"/>
            <a:r>
              <a:rPr lang="en-US" dirty="0"/>
              <a:t>Complex mechanical and electrical setup with precise environmental control and monitoring</a:t>
            </a:r>
          </a:p>
          <a:p>
            <a:pPr lvl="1"/>
            <a:r>
              <a:rPr lang="en-US" dirty="0"/>
              <a:t>Can automatically </a:t>
            </a:r>
            <a:r>
              <a:rPr lang="en-US" dirty="0" err="1"/>
              <a:t>characterise</a:t>
            </a:r>
            <a:r>
              <a:rPr lang="en-US" dirty="0"/>
              <a:t> ~2000 strips in 4-8 hours</a:t>
            </a:r>
          </a:p>
          <a:p>
            <a:r>
              <a:rPr lang="en-US" b="1" dirty="0"/>
              <a:t>Custom software </a:t>
            </a:r>
            <a:r>
              <a:rPr lang="en-US" dirty="0"/>
              <a:t>to control setup implemented in </a:t>
            </a:r>
            <a:r>
              <a:rPr lang="en-US" b="1" dirty="0"/>
              <a:t>Python</a:t>
            </a:r>
          </a:p>
          <a:p>
            <a:pPr lvl="1"/>
            <a:r>
              <a:rPr lang="en-US" dirty="0"/>
              <a:t>Written by PhD Student (D. </a:t>
            </a:r>
            <a:r>
              <a:rPr lang="en-US" dirty="0" err="1"/>
              <a:t>Blöch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Important first step to phase out proprietary LabVIEW control </a:t>
            </a:r>
          </a:p>
          <a:p>
            <a:pPr lvl="1"/>
            <a:r>
              <a:rPr lang="en-US" dirty="0"/>
              <a:t>Plan to be replaced by more reliable Python tool implemented and maintained by Bernhard Arnold</a:t>
            </a:r>
          </a:p>
          <a:p>
            <a:pPr lvl="2"/>
            <a:r>
              <a:rPr lang="en-US" dirty="0"/>
              <a:t>Based on existing software tools by Bernhard for other setups like PQC</a:t>
            </a:r>
          </a:p>
          <a:p>
            <a:r>
              <a:rPr lang="en-US" dirty="0"/>
              <a:t>Setup in operation </a:t>
            </a:r>
            <a:r>
              <a:rPr lang="en-US" b="1" dirty="0"/>
              <a:t>every day </a:t>
            </a:r>
            <a:r>
              <a:rPr lang="en-US" dirty="0"/>
              <a:t>to test one or two sensors</a:t>
            </a:r>
          </a:p>
          <a:p>
            <a:pPr lvl="1"/>
            <a:r>
              <a:rPr lang="en-US" dirty="0"/>
              <a:t>Mainly operated and maintained by Kostas and Stephan</a:t>
            </a:r>
          </a:p>
          <a:p>
            <a:pPr lvl="1"/>
            <a:r>
              <a:rPr lang="en-US" dirty="0"/>
              <a:t>Fully characterize at least 3 sensors per batch of ~40, one batch per week</a:t>
            </a:r>
          </a:p>
          <a:p>
            <a:r>
              <a:rPr lang="en-US" dirty="0"/>
              <a:t>In addition, </a:t>
            </a:r>
            <a:r>
              <a:rPr lang="en-US" b="1" dirty="0" err="1"/>
              <a:t>longterm</a:t>
            </a:r>
            <a:r>
              <a:rPr lang="en-US" dirty="0"/>
              <a:t> </a:t>
            </a:r>
            <a:r>
              <a:rPr lang="en-US" b="1" dirty="0"/>
              <a:t>tests</a:t>
            </a:r>
            <a:r>
              <a:rPr lang="en-US" dirty="0"/>
              <a:t> are performed in our </a:t>
            </a:r>
            <a:r>
              <a:rPr lang="en-US" b="1" dirty="0"/>
              <a:t>climate chamber</a:t>
            </a:r>
          </a:p>
          <a:p>
            <a:pPr lvl="1"/>
            <a:r>
              <a:rPr lang="en-US" dirty="0"/>
              <a:t>Including more detailed studies on humidity and temperature </a:t>
            </a:r>
            <a:r>
              <a:rPr lang="en-US" dirty="0" err="1"/>
              <a:t>behaviour</a:t>
            </a:r>
            <a:endParaRPr lang="en-US" dirty="0"/>
          </a:p>
          <a:p>
            <a:endParaRPr lang="en-US" dirty="0"/>
          </a:p>
          <a:p>
            <a:r>
              <a:rPr lang="en-US" b="1" dirty="0"/>
              <a:t>After initial difficulties, HEPHY SQC is now among the fastest and most reliable!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18371D-44F2-3A4E-8192-AA96BD69B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Marko Dragicevic</a:t>
            </a:r>
            <a:endParaRPr lang="de-AT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D4550A4-6FD2-0F48-87A4-0295E63CC888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 December 2021</a:t>
            </a:r>
            <a:endParaRPr lang="de-AT" dirty="0"/>
          </a:p>
        </p:txBody>
      </p:sp>
      <p:pic>
        <p:nvPicPr>
          <p:cNvPr id="9" name="Grafik 7" descr="Ein Bild, das drinnen, Monitor, Tisch, sitzend enthält.&#10;&#10;Automatisch generierte Beschreibung">
            <a:extLst>
              <a:ext uri="{FF2B5EF4-FFF2-40B4-BE49-F238E27FC236}">
                <a16:creationId xmlns:a16="http://schemas.microsoft.com/office/drawing/2014/main" id="{656CFD33-D480-024C-87E9-863C1598A2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3056" y="3941757"/>
            <a:ext cx="3812398" cy="2029466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65675AF-4618-1A4F-B44E-DB41C65AAD2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8D50D2-570E-5741-B8A0-5264D420920A}" type="slidenum">
              <a:rPr lang="de-AT" smtClean="0"/>
              <a:pPr>
                <a:defRPr/>
              </a:pPr>
              <a:t>23</a:t>
            </a:fld>
            <a:endParaRPr lang="de-AT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7EE17C-B7A5-F543-A416-6F497BA5EF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3056" y="1000109"/>
            <a:ext cx="3859361" cy="2572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7755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0E11192-7D44-824D-A27E-95A2FFCFEC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Process Quality Control PQC at HEPHY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4975864-A294-234D-8837-94267D0BE5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4F4B21-249B-C74E-8F26-A522A6541FA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8D50D2-570E-5741-B8A0-5264D420920A}" type="slidenum">
              <a:rPr lang="de-AT" smtClean="0"/>
              <a:pPr>
                <a:defRPr/>
              </a:pPr>
              <a:t>24</a:t>
            </a:fld>
            <a:endParaRPr lang="de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8998FA-68F0-E24B-B700-19970DF7C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Marko Dragicevic</a:t>
            </a:r>
            <a:endParaRPr lang="de-AT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0FD3FCE-DCA5-9A44-AA3F-4321484D7FBE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 December 2021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347939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02D166-4B4E-1D4A-B37C-EF6788C0A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PQC: Tracker &amp; </a:t>
            </a:r>
            <a:r>
              <a:rPr lang="en-US" dirty="0" err="1"/>
              <a:t>HGCal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8AD777-B124-6F4C-918F-965C98E0D9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993538"/>
            <a:ext cx="4824414" cy="5401022"/>
          </a:xfrm>
        </p:spPr>
        <p:txBody>
          <a:bodyPr>
            <a:normAutofit fontScale="77500" lnSpcReduction="20000"/>
          </a:bodyPr>
          <a:lstStyle/>
          <a:p>
            <a:r>
              <a:rPr lang="en-GB" b="1" dirty="0"/>
              <a:t>PQC</a:t>
            </a:r>
            <a:r>
              <a:rPr lang="en-GB" dirty="0"/>
              <a:t> - </a:t>
            </a:r>
            <a:r>
              <a:rPr lang="en-GB" b="1" dirty="0"/>
              <a:t>P</a:t>
            </a:r>
            <a:r>
              <a:rPr lang="en-GB" dirty="0"/>
              <a:t>rocess </a:t>
            </a:r>
            <a:r>
              <a:rPr lang="en-GB" b="1" dirty="0"/>
              <a:t>Q</a:t>
            </a:r>
            <a:r>
              <a:rPr lang="en-GB" dirty="0"/>
              <a:t>uality </a:t>
            </a:r>
            <a:r>
              <a:rPr lang="en-GB" b="1" dirty="0"/>
              <a:t>C</a:t>
            </a:r>
            <a:r>
              <a:rPr lang="en-GB" dirty="0"/>
              <a:t>ontrol: Use </a:t>
            </a:r>
            <a:r>
              <a:rPr lang="en-GB" b="1" dirty="0"/>
              <a:t>test structures </a:t>
            </a:r>
            <a:r>
              <a:rPr lang="en-GB" dirty="0"/>
              <a:t>to asses the </a:t>
            </a:r>
            <a:r>
              <a:rPr lang="en-GB" b="1" dirty="0"/>
              <a:t>quality and stability </a:t>
            </a:r>
            <a:r>
              <a:rPr lang="en-GB" dirty="0"/>
              <a:t>of the production process</a:t>
            </a:r>
          </a:p>
          <a:p>
            <a:pPr lvl="1"/>
            <a:r>
              <a:rPr lang="en-GB" dirty="0"/>
              <a:t>6” AC coupled (Tracker 2S and PS-s)</a:t>
            </a:r>
          </a:p>
          <a:p>
            <a:pPr lvl="1"/>
            <a:r>
              <a:rPr lang="en-GB" dirty="0"/>
              <a:t>6” DC coupled (Tracker PS-p)</a:t>
            </a:r>
          </a:p>
          <a:p>
            <a:pPr lvl="1"/>
            <a:r>
              <a:rPr lang="en-GB" dirty="0"/>
              <a:t>8” DC coupled (</a:t>
            </a:r>
            <a:r>
              <a:rPr lang="en-GB" dirty="0" err="1"/>
              <a:t>HGCal</a:t>
            </a:r>
            <a:r>
              <a:rPr lang="en-GB" dirty="0"/>
              <a:t>)</a:t>
            </a:r>
          </a:p>
          <a:p>
            <a:r>
              <a:rPr lang="en-GB" b="1" dirty="0"/>
              <a:t>Identical</a:t>
            </a:r>
            <a:r>
              <a:rPr lang="en-GB" dirty="0"/>
              <a:t> set of test structures on </a:t>
            </a:r>
            <a:r>
              <a:rPr lang="en-GB" b="1" dirty="0"/>
              <a:t>all wafers</a:t>
            </a:r>
          </a:p>
          <a:p>
            <a:r>
              <a:rPr lang="en-GB" dirty="0"/>
              <a:t>Use </a:t>
            </a:r>
            <a:r>
              <a:rPr lang="en-GB" b="1" dirty="0"/>
              <a:t>standardised pattern </a:t>
            </a:r>
            <a:r>
              <a:rPr lang="en-GB" dirty="0"/>
              <a:t>of 20 connection pads: </a:t>
            </a:r>
            <a:r>
              <a:rPr lang="en-GB" b="1" dirty="0"/>
              <a:t>flute</a:t>
            </a:r>
          </a:p>
          <a:p>
            <a:pPr lvl="1"/>
            <a:r>
              <a:rPr lang="en-GB" dirty="0"/>
              <a:t>Connect using standardised probe cards</a:t>
            </a:r>
          </a:p>
          <a:p>
            <a:pPr lvl="1"/>
            <a:r>
              <a:rPr lang="en-GB" dirty="0"/>
              <a:t>Use switching to access all structures on one flute</a:t>
            </a:r>
          </a:p>
          <a:p>
            <a:pPr lvl="1"/>
            <a:r>
              <a:rPr lang="en-GB" dirty="0"/>
              <a:t>Automatic movement to next flute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01FF0D-58DB-BA44-879B-83C76569F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Marko Dragicevic</a:t>
            </a:r>
            <a:endParaRPr lang="de-AT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6BED269-9C02-074C-B900-428D100129F0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 December 2021</a:t>
            </a:r>
            <a:endParaRPr lang="de-AT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5CD9554-2DB3-B142-B86F-4F8212493C21}"/>
              </a:ext>
            </a:extLst>
          </p:cNvPr>
          <p:cNvGrpSpPr/>
          <p:nvPr/>
        </p:nvGrpSpPr>
        <p:grpSpPr>
          <a:xfrm>
            <a:off x="5196271" y="2084476"/>
            <a:ext cx="1303929" cy="1260000"/>
            <a:chOff x="5127840" y="805485"/>
            <a:chExt cx="1941325" cy="1857208"/>
          </a:xfrm>
        </p:grpSpPr>
        <p:pic>
          <p:nvPicPr>
            <p:cNvPr id="4103" name="Picture 7">
              <a:extLst>
                <a:ext uri="{FF2B5EF4-FFF2-40B4-BE49-F238E27FC236}">
                  <a16:creationId xmlns:a16="http://schemas.microsoft.com/office/drawing/2014/main" id="{26DD5CE4-BF6F-3B4C-A2ED-D1628D70DAF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703" r="10977"/>
            <a:stretch/>
          </p:blipFill>
          <p:spPr bwMode="auto">
            <a:xfrm>
              <a:off x="5127840" y="805485"/>
              <a:ext cx="1941325" cy="18572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3548FED-0E57-C447-9E97-C5AE4803B7E8}"/>
                </a:ext>
              </a:extLst>
            </p:cNvPr>
            <p:cNvSpPr txBox="1"/>
            <p:nvPr/>
          </p:nvSpPr>
          <p:spPr>
            <a:xfrm>
              <a:off x="5446797" y="824078"/>
              <a:ext cx="733163" cy="5443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PS</a:t>
              </a:r>
            </a:p>
          </p:txBody>
        </p:sp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27EAE361-9C2D-A941-A8CA-A0D58E1241A0}"/>
                </a:ext>
              </a:extLst>
            </p:cNvPr>
            <p:cNvSpPr/>
            <p:nvPr/>
          </p:nvSpPr>
          <p:spPr>
            <a:xfrm>
              <a:off x="5220073" y="1124744"/>
              <a:ext cx="288032" cy="1224136"/>
            </a:xfrm>
            <a:prstGeom prst="round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238C563C-9618-DE4E-A7F3-4936AC10F0A9}"/>
                </a:ext>
              </a:extLst>
            </p:cNvPr>
            <p:cNvSpPr/>
            <p:nvPr/>
          </p:nvSpPr>
          <p:spPr>
            <a:xfrm>
              <a:off x="6702744" y="1130024"/>
              <a:ext cx="288032" cy="1224136"/>
            </a:xfrm>
            <a:prstGeom prst="round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57504AA-7D16-BF40-A0E0-A95B6EAD24A8}"/>
              </a:ext>
            </a:extLst>
          </p:cNvPr>
          <p:cNvGrpSpPr/>
          <p:nvPr/>
        </p:nvGrpSpPr>
        <p:grpSpPr>
          <a:xfrm>
            <a:off x="5159100" y="834995"/>
            <a:ext cx="1347055" cy="1260000"/>
            <a:chOff x="7092691" y="838864"/>
            <a:chExt cx="1941327" cy="1857210"/>
          </a:xfrm>
        </p:grpSpPr>
        <p:pic>
          <p:nvPicPr>
            <p:cNvPr id="4102" name="Picture 6">
              <a:extLst>
                <a:ext uri="{FF2B5EF4-FFF2-40B4-BE49-F238E27FC236}">
                  <a16:creationId xmlns:a16="http://schemas.microsoft.com/office/drawing/2014/main" id="{63F514AD-90A9-324D-A4EC-A6FB183E599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26" r="11754"/>
            <a:stretch/>
          </p:blipFill>
          <p:spPr bwMode="auto">
            <a:xfrm>
              <a:off x="7092691" y="838864"/>
              <a:ext cx="1941327" cy="18572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8DED8BB-7840-8D41-9733-15A2B5305AA3}"/>
                </a:ext>
              </a:extLst>
            </p:cNvPr>
            <p:cNvSpPr txBox="1"/>
            <p:nvPr/>
          </p:nvSpPr>
          <p:spPr>
            <a:xfrm>
              <a:off x="7474466" y="838864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2S</a:t>
              </a:r>
            </a:p>
          </p:txBody>
        </p:sp>
        <p:sp>
          <p:nvSpPr>
            <p:cNvPr id="20" name="Rounded Rectangle 19">
              <a:extLst>
                <a:ext uri="{FF2B5EF4-FFF2-40B4-BE49-F238E27FC236}">
                  <a16:creationId xmlns:a16="http://schemas.microsoft.com/office/drawing/2014/main" id="{928EB0EA-9EDC-3B4B-8C71-613E0D313D61}"/>
                </a:ext>
              </a:extLst>
            </p:cNvPr>
            <p:cNvSpPr/>
            <p:nvPr/>
          </p:nvSpPr>
          <p:spPr>
            <a:xfrm>
              <a:off x="7258587" y="1124744"/>
              <a:ext cx="288032" cy="1224136"/>
            </a:xfrm>
            <a:prstGeom prst="round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id="{9C45192E-E7B9-004E-8F93-189A632BC649}"/>
                </a:ext>
              </a:extLst>
            </p:cNvPr>
            <p:cNvSpPr/>
            <p:nvPr/>
          </p:nvSpPr>
          <p:spPr>
            <a:xfrm>
              <a:off x="8645239" y="1120017"/>
              <a:ext cx="288032" cy="1224136"/>
            </a:xfrm>
            <a:prstGeom prst="round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EE169953-D572-9642-97F1-4816A814DD07}"/>
              </a:ext>
            </a:extLst>
          </p:cNvPr>
          <p:cNvGrpSpPr/>
          <p:nvPr/>
        </p:nvGrpSpPr>
        <p:grpSpPr>
          <a:xfrm>
            <a:off x="6724557" y="759066"/>
            <a:ext cx="1807883" cy="1868721"/>
            <a:chOff x="5281615" y="3977093"/>
            <a:chExt cx="2546094" cy="260552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909C29C-2AF2-9144-AA70-E3480CBBCD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614" b="88889" l="6504" r="94004">
                          <a14:foregroundMark x1="12638" y1="26783" x2="12638" y2="26783"/>
                          <a14:foregroundMark x1="15314" y1="23673" x2="15314" y2="23673"/>
                          <a14:foregroundMark x1="12223" y1="24005" x2="51753" y2="12355"/>
                          <a14:foregroundMark x1="51753" y1="12355" x2="71310" y2="13723"/>
                          <a14:foregroundMark x1="71310" y1="13723" x2="93266" y2="48964"/>
                          <a14:foregroundMark x1="93266" y1="48964" x2="91006" y2="66418"/>
                          <a14:foregroundMark x1="91006" y1="66418" x2="62085" y2="88640"/>
                          <a14:foregroundMark x1="62085" y1="88640" x2="43035" y2="88930"/>
                          <a14:foregroundMark x1="43035" y1="88930" x2="24400" y2="81633"/>
                          <a14:foregroundMark x1="24400" y1="81633" x2="15683" y2="65837"/>
                          <a14:foregroundMark x1="15683" y1="65837" x2="13792" y2="25415"/>
                          <a14:foregroundMark x1="7657" y1="33997" x2="4751" y2="51161"/>
                          <a14:foregroundMark x1="4751" y1="51161" x2="11393" y2="67496"/>
                          <a14:foregroundMark x1="11393" y1="67496" x2="24539" y2="81177"/>
                          <a14:foregroundMark x1="24539" y1="81177" x2="42435" y2="87811"/>
                          <a14:foregroundMark x1="42435" y1="87811" x2="63745" y2="88599"/>
                          <a14:foregroundMark x1="63745" y1="88599" x2="81319" y2="79229"/>
                          <a14:foregroundMark x1="81319" y1="79229" x2="94004" y2="44983"/>
                          <a14:foregroundMark x1="94004" y1="44983" x2="89483" y2="28358"/>
                          <a14:foregroundMark x1="89483" y1="28358" x2="76199" y2="16211"/>
                          <a14:foregroundMark x1="76199" y1="16211" x2="37454" y2="8997"/>
                          <a14:foregroundMark x1="37454" y1="8997" x2="18220" y2="15796"/>
                          <a14:foregroundMark x1="18220" y1="15796" x2="6919" y2="29436"/>
                          <a14:foregroundMark x1="6919" y1="29436" x2="6919" y2="34660"/>
                          <a14:foregroundMark x1="71079" y1="13391" x2="27537" y2="10614"/>
                          <a14:foregroundMark x1="27537" y1="10614" x2="6504" y2="32960"/>
                          <a14:foregroundMark x1="33625" y1="12355" x2="22186" y2="18864"/>
                          <a14:foregroundMark x1="41651" y1="10987" x2="65729" y2="11650"/>
                          <a14:foregroundMark x1="92851" y1="38806" x2="94004" y2="56177"/>
                          <a14:foregroundMark x1="94004" y1="56177" x2="87823" y2="72803"/>
                          <a14:foregroundMark x1="87823" y1="72803" x2="82565" y2="77612"/>
                        </a14:backgroundRemoval>
                      </a14:imgEffect>
                    </a14:imgLayer>
                  </a14:imgProps>
                </a:ext>
              </a:extLst>
            </a:blip>
            <a:srcRect t="3367" b="4651"/>
            <a:stretch/>
          </p:blipFill>
          <p:spPr>
            <a:xfrm>
              <a:off x="5281615" y="3977093"/>
              <a:ext cx="2546094" cy="2605520"/>
            </a:xfrm>
            <a:prstGeom prst="rect">
              <a:avLst/>
            </a:prstGeom>
          </p:spPr>
        </p:pic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id="{0A55032F-92E4-9B42-8174-3E8684E58F9A}"/>
                </a:ext>
              </a:extLst>
            </p:cNvPr>
            <p:cNvSpPr/>
            <p:nvPr/>
          </p:nvSpPr>
          <p:spPr>
            <a:xfrm rot="1800000">
              <a:off x="5503556" y="4149080"/>
              <a:ext cx="288032" cy="1224136"/>
            </a:xfrm>
            <a:prstGeom prst="round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ounded Rectangle 23">
              <a:extLst>
                <a:ext uri="{FF2B5EF4-FFF2-40B4-BE49-F238E27FC236}">
                  <a16:creationId xmlns:a16="http://schemas.microsoft.com/office/drawing/2014/main" id="{6B888333-892E-DE40-99AB-43B52DCF079A}"/>
                </a:ext>
              </a:extLst>
            </p:cNvPr>
            <p:cNvSpPr/>
            <p:nvPr/>
          </p:nvSpPr>
          <p:spPr>
            <a:xfrm rot="1800000">
              <a:off x="7317737" y="5206265"/>
              <a:ext cx="288032" cy="1224136"/>
            </a:xfrm>
            <a:prstGeom prst="round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F4D9BEC-2AB4-C247-97F7-4A2CE6930923}"/>
                </a:ext>
              </a:extLst>
            </p:cNvPr>
            <p:cNvSpPr txBox="1"/>
            <p:nvPr/>
          </p:nvSpPr>
          <p:spPr>
            <a:xfrm>
              <a:off x="6135010" y="4044114"/>
              <a:ext cx="1095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HGC HD</a:t>
              </a:r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DA322A93-C2D2-674A-BFE7-26061937AD5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7951" b="27950"/>
          <a:stretch/>
        </p:blipFill>
        <p:spPr>
          <a:xfrm>
            <a:off x="6566435" y="2562760"/>
            <a:ext cx="2305807" cy="113128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EACD1B65-67DC-C247-A3A0-762A100F7E30}"/>
              </a:ext>
            </a:extLst>
          </p:cNvPr>
          <p:cNvSpPr txBox="1"/>
          <p:nvPr/>
        </p:nvSpPr>
        <p:spPr>
          <a:xfrm>
            <a:off x="7761356" y="2678542"/>
            <a:ext cx="1111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PQC Flutes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CF199ADD-4791-8641-90D6-B39D772FD88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8D50D2-570E-5741-B8A0-5264D420920A}" type="slidenum">
              <a:rPr lang="de-AT" smtClean="0"/>
              <a:pPr>
                <a:defRPr/>
              </a:pPr>
              <a:t>25</a:t>
            </a:fld>
            <a:endParaRPr lang="de-AT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B06E3112-D1A0-4C41-BED3-C8503E6BCC8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8221" y="3963948"/>
            <a:ext cx="3725042" cy="2483362"/>
          </a:xfrm>
          <a:prstGeom prst="rect">
            <a:avLst/>
          </a:prstGeom>
        </p:spPr>
      </p:pic>
      <p:pic>
        <p:nvPicPr>
          <p:cNvPr id="28" name="Grafik 8">
            <a:extLst>
              <a:ext uri="{FF2B5EF4-FFF2-40B4-BE49-F238E27FC236}">
                <a16:creationId xmlns:a16="http://schemas.microsoft.com/office/drawing/2014/main" id="{F33842C7-DF36-184B-B117-F382720C3915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04" t="27103" r="1928" b="13833"/>
          <a:stretch/>
        </p:blipFill>
        <p:spPr>
          <a:xfrm rot="10800000">
            <a:off x="5378019" y="3608866"/>
            <a:ext cx="1359162" cy="73452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491121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B1755-E79A-794B-AF6A-E4446910A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PQC: Tracker &amp; </a:t>
            </a:r>
            <a:r>
              <a:rPr lang="en-US" dirty="0" err="1"/>
              <a:t>HGCal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FFE82F-1DC2-2845-91B1-B6DC96EBD2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980728"/>
            <a:ext cx="5130743" cy="5256583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New </a:t>
            </a:r>
            <a:r>
              <a:rPr lang="en-US" b="1" dirty="0"/>
              <a:t>versatile</a:t>
            </a:r>
            <a:r>
              <a:rPr lang="en-US" dirty="0"/>
              <a:t> </a:t>
            </a:r>
            <a:r>
              <a:rPr lang="en-US" b="1" dirty="0"/>
              <a:t>semiautomatic</a:t>
            </a:r>
            <a:r>
              <a:rPr lang="en-US" dirty="0"/>
              <a:t> probe station</a:t>
            </a:r>
          </a:p>
          <a:p>
            <a:pPr lvl="1"/>
            <a:r>
              <a:rPr lang="en-US" dirty="0"/>
              <a:t>Built from scratch in 2019</a:t>
            </a:r>
          </a:p>
          <a:p>
            <a:pPr lvl="1"/>
            <a:r>
              <a:rPr lang="en-US" dirty="0"/>
              <a:t>Excellent support for design and manufacturing from HEPHY machine shop</a:t>
            </a:r>
          </a:p>
          <a:p>
            <a:pPr lvl="1"/>
            <a:r>
              <a:rPr lang="en-US" dirty="0"/>
              <a:t>Commissioning in 2020 difficult due to lockdowns</a:t>
            </a:r>
          </a:p>
          <a:p>
            <a:pPr lvl="1"/>
            <a:r>
              <a:rPr lang="en-US" dirty="0"/>
              <a:t>Now reliable working thanks a lot of effort:</a:t>
            </a:r>
            <a:br>
              <a:rPr lang="en-US" dirty="0"/>
            </a:br>
            <a:r>
              <a:rPr lang="en-US" dirty="0"/>
              <a:t>Doris </a:t>
            </a:r>
            <a:r>
              <a:rPr lang="en-US" dirty="0" err="1"/>
              <a:t>Wohlmuth</a:t>
            </a:r>
            <a:r>
              <a:rPr lang="en-US" dirty="0"/>
              <a:t>, Maximilian </a:t>
            </a:r>
            <a:r>
              <a:rPr lang="en-US" dirty="0" err="1"/>
              <a:t>Babeluk</a:t>
            </a:r>
            <a:r>
              <a:rPr lang="en-US" dirty="0"/>
              <a:t>, Andi Bauer</a:t>
            </a:r>
          </a:p>
          <a:p>
            <a:r>
              <a:rPr lang="en-US" dirty="0"/>
              <a:t>Will allow </a:t>
            </a:r>
            <a:r>
              <a:rPr lang="en-US" b="1" dirty="0"/>
              <a:t>unattended </a:t>
            </a:r>
            <a:r>
              <a:rPr lang="en-US" dirty="0"/>
              <a:t>characterization of several wafers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Motorized chuck holds several “halfmoons” with test structures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Moves to probe card in the back for </a:t>
            </a:r>
            <a:r>
              <a:rPr lang="en-US" dirty="0" err="1"/>
              <a:t>automatised</a:t>
            </a:r>
            <a:r>
              <a:rPr lang="en-US" dirty="0"/>
              <a:t> measurement</a:t>
            </a:r>
          </a:p>
          <a:p>
            <a:pPr marL="571500" indent="-514350"/>
            <a:r>
              <a:rPr lang="en-US" dirty="0"/>
              <a:t>Custom </a:t>
            </a:r>
            <a:r>
              <a:rPr lang="en-US" b="1" dirty="0"/>
              <a:t>measurements using needles </a:t>
            </a:r>
            <a:r>
              <a:rPr lang="en-US" dirty="0"/>
              <a:t>still possible</a:t>
            </a:r>
          </a:p>
          <a:p>
            <a:pPr marL="971550" lvl="1" indent="-514350">
              <a:buFont typeface="+mj-lt"/>
              <a:buAutoNum type="arabicPeriod" startAt="3"/>
            </a:pPr>
            <a:r>
              <a:rPr lang="en-US" dirty="0"/>
              <a:t>Probe needles in front part</a:t>
            </a:r>
          </a:p>
          <a:p>
            <a:pPr marL="571500" indent="-514350"/>
            <a:endParaRPr lang="en-US" dirty="0"/>
          </a:p>
          <a:p>
            <a:pPr marL="971550" lvl="1" indent="-514350">
              <a:buFont typeface="+mj-lt"/>
              <a:buAutoNum type="arabicPeriod" startAt="3"/>
            </a:pPr>
            <a:endParaRPr lang="en-US" dirty="0"/>
          </a:p>
          <a:p>
            <a:pPr marL="971550" lvl="1" indent="-514350">
              <a:buFont typeface="+mj-lt"/>
              <a:buAutoNum type="arabicPeriod" startAt="3"/>
            </a:pP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D21E3D-8D0F-C34F-8427-11BF7E15B4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Marko Dragicevic</a:t>
            </a:r>
            <a:endParaRPr lang="de-AT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17748A5-45C8-0F48-AD8B-5878EF64DE3E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 December 2021</a:t>
            </a:r>
            <a:endParaRPr lang="de-AT" dirty="0"/>
          </a:p>
        </p:txBody>
      </p:sp>
      <p:pic>
        <p:nvPicPr>
          <p:cNvPr id="7" name="Grafik 4">
            <a:extLst>
              <a:ext uri="{FF2B5EF4-FFF2-40B4-BE49-F238E27FC236}">
                <a16:creationId xmlns:a16="http://schemas.microsoft.com/office/drawing/2014/main" id="{2C93AD46-5266-E047-9883-ED9D89A542F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580112" y="2000566"/>
            <a:ext cx="3448553" cy="3122051"/>
          </a:xfrm>
          <a:prstGeom prst="rect">
            <a:avLst/>
          </a:prstGeom>
        </p:spPr>
      </p:pic>
      <p:pic>
        <p:nvPicPr>
          <p:cNvPr id="9" name="Inhaltsplatzhalter 5" descr="Ein Bild, das Elektronik, Schaltkreis enthält.&#10;&#10;Automatisch generierte Beschreibung">
            <a:extLst>
              <a:ext uri="{FF2B5EF4-FFF2-40B4-BE49-F238E27FC236}">
                <a16:creationId xmlns:a16="http://schemas.microsoft.com/office/drawing/2014/main" id="{3838F728-5984-8543-A678-3E5D56C9C4E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98" r="30630"/>
          <a:stretch/>
        </p:blipFill>
        <p:spPr bwMode="auto">
          <a:xfrm>
            <a:off x="5451734" y="885471"/>
            <a:ext cx="1344807" cy="1704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  <p:pic>
        <p:nvPicPr>
          <p:cNvPr id="8" name="Grafik 5" descr="Ein Bild, das Elektronik enthält.&#10;&#10;Automatisch generierte Beschreibung">
            <a:extLst>
              <a:ext uri="{FF2B5EF4-FFF2-40B4-BE49-F238E27FC236}">
                <a16:creationId xmlns:a16="http://schemas.microsoft.com/office/drawing/2014/main" id="{2D37C07D-D691-9E4C-A09E-8936E412061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704" b="99892" l="12716" r="80696">
                        <a14:foregroundMark x1="12746" y1="41671" x2="21860" y2="62156"/>
                        <a14:foregroundMark x1="21860" y1="62156" x2="50185" y2="85984"/>
                        <a14:foregroundMark x1="50185" y1="85984" x2="64963" y2="78383"/>
                        <a14:foregroundMark x1="64963" y1="78383" x2="76293" y2="59892"/>
                        <a14:foregroundMark x1="76293" y1="59892" x2="74446" y2="45337"/>
                        <a14:foregroundMark x1="77432" y1="68194" x2="47445" y2="87601"/>
                        <a14:foregroundMark x1="47445" y1="87601" x2="45659" y2="90027"/>
                        <a14:foregroundMark x1="15394" y1="65606" x2="42950" y2="92291"/>
                        <a14:foregroundMark x1="42950" y1="92291" x2="58067" y2="91482"/>
                        <a14:foregroundMark x1="58067" y1="91482" x2="70905" y2="78706"/>
                        <a14:foregroundMark x1="70905" y1="78706" x2="77124" y2="63504"/>
                        <a14:foregroundMark x1="78017" y1="66092" x2="75339" y2="73908"/>
                        <a14:foregroundMark x1="78602" y1="69218" x2="78602" y2="66092"/>
                        <a14:foregroundMark x1="77709" y1="67170" x2="80080" y2="68733"/>
                        <a14:foregroundMark x1="80696" y1="69218" x2="76817" y2="69218"/>
                        <a14:foregroundMark x1="49815" y1="99892" x2="51016" y2="9051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218" r="14249"/>
          <a:stretch/>
        </p:blipFill>
        <p:spPr>
          <a:xfrm>
            <a:off x="6377431" y="4476004"/>
            <a:ext cx="2851158" cy="2073478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C2FE353-19E8-1F47-87DD-D4EDD6B99804}"/>
              </a:ext>
            </a:extLst>
          </p:cNvPr>
          <p:cNvCxnSpPr>
            <a:cxnSpLocks/>
          </p:cNvCxnSpPr>
          <p:nvPr/>
        </p:nvCxnSpPr>
        <p:spPr>
          <a:xfrm>
            <a:off x="6668062" y="2924944"/>
            <a:ext cx="424218" cy="384789"/>
          </a:xfrm>
          <a:prstGeom prst="straightConnector1">
            <a:avLst/>
          </a:prstGeom>
          <a:ln w="66675">
            <a:solidFill>
              <a:schemeClr val="bg1">
                <a:alpha val="7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389A023-9D3B-8A42-A5B1-A144713CBE39}"/>
              </a:ext>
            </a:extLst>
          </p:cNvPr>
          <p:cNvCxnSpPr>
            <a:cxnSpLocks/>
          </p:cNvCxnSpPr>
          <p:nvPr/>
        </p:nvCxnSpPr>
        <p:spPr>
          <a:xfrm flipH="1" flipV="1">
            <a:off x="7812360" y="3681240"/>
            <a:ext cx="72008" cy="1403944"/>
          </a:xfrm>
          <a:prstGeom prst="straightConnector1">
            <a:avLst/>
          </a:prstGeom>
          <a:ln w="66675">
            <a:solidFill>
              <a:schemeClr val="bg1">
                <a:alpha val="7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3" name="Grafik 3">
            <a:extLst>
              <a:ext uri="{FF2B5EF4-FFF2-40B4-BE49-F238E27FC236}">
                <a16:creationId xmlns:a16="http://schemas.microsoft.com/office/drawing/2014/main" id="{CE63E0F7-5F7F-7E47-9C83-4CC0A2B7BE3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48"/>
          <a:stretch/>
        </p:blipFill>
        <p:spPr>
          <a:xfrm>
            <a:off x="7308304" y="952647"/>
            <a:ext cx="1835865" cy="1223910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5F1E563-0572-D149-9973-82CDAF13C6B9}"/>
              </a:ext>
            </a:extLst>
          </p:cNvPr>
          <p:cNvCxnSpPr>
            <a:cxnSpLocks/>
          </p:cNvCxnSpPr>
          <p:nvPr/>
        </p:nvCxnSpPr>
        <p:spPr>
          <a:xfrm flipH="1">
            <a:off x="8089900" y="2132856"/>
            <a:ext cx="608724" cy="1296144"/>
          </a:xfrm>
          <a:prstGeom prst="straightConnector1">
            <a:avLst/>
          </a:prstGeom>
          <a:ln w="66675">
            <a:solidFill>
              <a:schemeClr val="bg1">
                <a:alpha val="7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F9E60699-DCB8-734D-9C56-C1BBAB6B6803}"/>
              </a:ext>
            </a:extLst>
          </p:cNvPr>
          <p:cNvSpPr txBox="1"/>
          <p:nvPr/>
        </p:nvSpPr>
        <p:spPr>
          <a:xfrm>
            <a:off x="6514520" y="5270768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990438F-784A-6649-A65B-E5F5264664F6}"/>
              </a:ext>
            </a:extLst>
          </p:cNvPr>
          <p:cNvSpPr txBox="1"/>
          <p:nvPr/>
        </p:nvSpPr>
        <p:spPr>
          <a:xfrm>
            <a:off x="6511638" y="873086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AC5C52A-A1D1-7E48-BB55-EADB24BFDEAB}"/>
              </a:ext>
            </a:extLst>
          </p:cNvPr>
          <p:cNvSpPr txBox="1"/>
          <p:nvPr/>
        </p:nvSpPr>
        <p:spPr>
          <a:xfrm>
            <a:off x="7304388" y="931164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3.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ED098557-FF17-1A40-822D-C46C9A1F18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51734" y="2194549"/>
            <a:ext cx="1344807" cy="234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9FDE731-0EC7-734B-B5DD-23EE03663CB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8D50D2-570E-5741-B8A0-5264D420920A}" type="slidenum">
              <a:rPr lang="de-AT" smtClean="0"/>
              <a:pPr>
                <a:defRPr/>
              </a:pPr>
              <a:t>26</a:t>
            </a:fld>
            <a:endParaRPr lang="de-AT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8049081-1005-F844-8666-D5272CB379C5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64848" y="3018770"/>
            <a:ext cx="4707616" cy="35307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30273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67AC2F-756B-8E49-BE01-E97B675C5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PQC: Tracker &amp; </a:t>
            </a:r>
            <a:r>
              <a:rPr lang="en-US" dirty="0" err="1"/>
              <a:t>HGCal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3047CD-AE0A-D44E-98BA-122DA65D4F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80729"/>
            <a:ext cx="5554960" cy="5401022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PQC is providing </a:t>
            </a:r>
            <a:r>
              <a:rPr lang="en-US" b="1" dirty="0"/>
              <a:t>quick</a:t>
            </a:r>
            <a:r>
              <a:rPr lang="en-US" dirty="0"/>
              <a:t> and </a:t>
            </a:r>
            <a:r>
              <a:rPr lang="en-US" b="1" dirty="0"/>
              <a:t>detailed</a:t>
            </a:r>
            <a:r>
              <a:rPr lang="en-US" dirty="0"/>
              <a:t> check of process stability</a:t>
            </a:r>
          </a:p>
          <a:p>
            <a:pPr lvl="1"/>
            <a:r>
              <a:rPr lang="en-US" dirty="0"/>
              <a:t>First batches of sensor characterized within a week of delivery </a:t>
            </a:r>
          </a:p>
          <a:p>
            <a:pPr lvl="1"/>
            <a:r>
              <a:rPr lang="en-US" dirty="0"/>
              <a:t>Completed within a month</a:t>
            </a:r>
          </a:p>
          <a:p>
            <a:pPr lvl="1"/>
            <a:r>
              <a:rPr lang="en-US" dirty="0"/>
              <a:t>SQC usually lags behind a few weeks</a:t>
            </a:r>
          </a:p>
          <a:p>
            <a:r>
              <a:rPr lang="en-US" dirty="0"/>
              <a:t>For each batch of ~40 wafers we perform </a:t>
            </a:r>
            <a:r>
              <a:rPr lang="en-US" b="1" dirty="0"/>
              <a:t>several 100 of measurements</a:t>
            </a:r>
          </a:p>
          <a:p>
            <a:r>
              <a:rPr lang="en-US" dirty="0"/>
              <a:t>All four Tracker PQC centers produce </a:t>
            </a:r>
            <a:r>
              <a:rPr lang="en-US" b="1" dirty="0"/>
              <a:t>consistent</a:t>
            </a:r>
            <a:r>
              <a:rPr lang="en-US" dirty="0"/>
              <a:t> results, </a:t>
            </a:r>
            <a:r>
              <a:rPr lang="en-US" b="1" dirty="0"/>
              <a:t>reliably</a:t>
            </a:r>
            <a:r>
              <a:rPr lang="en-US" dirty="0"/>
              <a:t> and </a:t>
            </a:r>
            <a:r>
              <a:rPr lang="en-US" b="1" dirty="0"/>
              <a:t>quickly</a:t>
            </a:r>
          </a:p>
          <a:p>
            <a:r>
              <a:rPr lang="en-US" dirty="0"/>
              <a:t>Also used to </a:t>
            </a:r>
            <a:r>
              <a:rPr lang="en-US" b="1" dirty="0"/>
              <a:t>understand</a:t>
            </a:r>
            <a:r>
              <a:rPr lang="en-US" dirty="0"/>
              <a:t> and </a:t>
            </a:r>
            <a:r>
              <a:rPr lang="en-US" b="1" dirty="0"/>
              <a:t>qualify</a:t>
            </a:r>
            <a:r>
              <a:rPr lang="en-US" dirty="0"/>
              <a:t> the </a:t>
            </a:r>
            <a:r>
              <a:rPr lang="en-US" b="1" dirty="0"/>
              <a:t>process</a:t>
            </a:r>
            <a:r>
              <a:rPr lang="en-US" dirty="0"/>
              <a:t> used for the future </a:t>
            </a:r>
            <a:r>
              <a:rPr lang="en-US" b="1" dirty="0" err="1"/>
              <a:t>HGCal</a:t>
            </a:r>
            <a:r>
              <a:rPr lang="en-US" b="1" dirty="0"/>
              <a:t> production</a:t>
            </a:r>
          </a:p>
          <a:p>
            <a:pPr marL="0" indent="0">
              <a:buNone/>
            </a:pPr>
            <a:r>
              <a:rPr lang="en-US" dirty="0"/>
              <a:t>	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FA9E3D-BA83-6C44-BDD5-57EB9BFDF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Marko Dragicevic</a:t>
            </a:r>
            <a:endParaRPr lang="de-AT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0AFD1DA-728F-9F49-ABB1-F701153B0364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 December 2021</a:t>
            </a:r>
            <a:endParaRPr lang="de-AT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4342B-520E-1A4F-8166-AF1C03526A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8D50D2-570E-5741-B8A0-5264D420920A}" type="slidenum">
              <a:rPr lang="de-AT" smtClean="0"/>
              <a:pPr>
                <a:defRPr/>
              </a:pPr>
              <a:t>27</a:t>
            </a:fld>
            <a:endParaRPr lang="de-AT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EB1CC4F-BCD5-304D-A459-6BDB6C34F3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2033" y="924392"/>
            <a:ext cx="3051967" cy="540102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52EC863-2524-F74A-81BD-4BAE273FECF3}"/>
              </a:ext>
            </a:extLst>
          </p:cNvPr>
          <p:cNvSpPr txBox="1"/>
          <p:nvPr/>
        </p:nvSpPr>
        <p:spPr>
          <a:xfrm>
            <a:off x="7487816" y="980729"/>
            <a:ext cx="165618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Summary data produced from standard characterisation of a single batch</a:t>
            </a:r>
          </a:p>
        </p:txBody>
      </p:sp>
    </p:spTree>
    <p:extLst>
      <p:ext uri="{BB962C8B-B14F-4D97-AF65-F5344CB8AC3E}">
        <p14:creationId xmlns:p14="http://schemas.microsoft.com/office/powerpoint/2010/main" val="30246501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5436D8-A6C0-134B-8010-3242BF92A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PQC: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A77479-A2BD-7542-8AFA-91F9ABCACF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80729"/>
            <a:ext cx="5482952" cy="5401022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Some exemplary results from</a:t>
            </a:r>
            <a:br>
              <a:rPr lang="en-GB" dirty="0"/>
            </a:b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http://heros.local.hephy.at/pqc-results/INCOMING/analysis_Batches36698-37405_July-Oct_2021/results.html</a:t>
            </a:r>
            <a:endParaRPr lang="en-GB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dirty="0"/>
              <a:t>Doris </a:t>
            </a:r>
            <a:r>
              <a:rPr lang="en-GB" b="1" dirty="0"/>
              <a:t>analysed all measurements </a:t>
            </a:r>
            <a:r>
              <a:rPr lang="en-GB" dirty="0"/>
              <a:t>she performed between </a:t>
            </a:r>
            <a:r>
              <a:rPr lang="en-GB" b="1" dirty="0"/>
              <a:t>July to October</a:t>
            </a:r>
          </a:p>
          <a:p>
            <a:pPr lvl="1"/>
            <a:r>
              <a:rPr lang="en-GB" dirty="0"/>
              <a:t>281 Halfmoons characterised</a:t>
            </a:r>
          </a:p>
          <a:p>
            <a:pPr lvl="1"/>
            <a:r>
              <a:rPr lang="en-GB" dirty="0"/>
              <a:t>Analysis done by script developed by Maximilian</a:t>
            </a:r>
          </a:p>
          <a:p>
            <a:r>
              <a:rPr lang="en-GB" dirty="0"/>
              <a:t>Example: </a:t>
            </a:r>
            <a:r>
              <a:rPr lang="en-GB" b="1" dirty="0"/>
              <a:t>Threshold voltage </a:t>
            </a:r>
            <a:r>
              <a:rPr lang="en-GB" dirty="0"/>
              <a:t>of a </a:t>
            </a:r>
            <a:r>
              <a:rPr lang="en-GB" b="1" dirty="0"/>
              <a:t>FET</a:t>
            </a:r>
            <a:r>
              <a:rPr lang="en-GB" dirty="0"/>
              <a:t> using inter-strip geometry inside channel</a:t>
            </a:r>
          </a:p>
          <a:p>
            <a:pPr lvl="1"/>
            <a:r>
              <a:rPr lang="en-GB" dirty="0"/>
              <a:t>Representative and sensitive to strip isolation</a:t>
            </a:r>
          </a:p>
          <a:p>
            <a:r>
              <a:rPr lang="en-GB" dirty="0"/>
              <a:t>Perfect batches show values </a:t>
            </a:r>
            <a:r>
              <a:rPr lang="en-GB" b="1" dirty="0"/>
              <a:t>around 3.8 V </a:t>
            </a:r>
            <a:r>
              <a:rPr lang="en-GB" dirty="0"/>
              <a:t>with a healthy </a:t>
            </a:r>
            <a:r>
              <a:rPr lang="en-GB" b="1" dirty="0"/>
              <a:t>~gaussian distribution</a:t>
            </a:r>
          </a:p>
          <a:p>
            <a:r>
              <a:rPr lang="en-GB" dirty="0"/>
              <a:t>Some </a:t>
            </a:r>
            <a:r>
              <a:rPr lang="en-GB" b="1" dirty="0"/>
              <a:t>weak batches </a:t>
            </a:r>
            <a:r>
              <a:rPr lang="en-GB" dirty="0"/>
              <a:t>(not shown here) have &lt; 2 V</a:t>
            </a:r>
          </a:p>
          <a:p>
            <a:pPr lvl="1"/>
            <a:r>
              <a:rPr lang="en-GB" dirty="0"/>
              <a:t>But do not yet compromise strip isolation </a:t>
            </a:r>
            <a:br>
              <a:rPr lang="en-GB" dirty="0"/>
            </a:br>
            <a:r>
              <a:rPr lang="en-GB" dirty="0">
                <a:sym typeface="Wingdings" pitchFamily="2" charset="2"/>
              </a:rPr>
              <a:t> </a:t>
            </a:r>
            <a:r>
              <a:rPr lang="en-GB" dirty="0"/>
              <a:t>FET threshold V is more sensitive</a:t>
            </a:r>
          </a:p>
          <a:p>
            <a:pPr lvl="1"/>
            <a:r>
              <a:rPr lang="en-GB" dirty="0"/>
              <a:t>HPK informed and can take countermeasures</a:t>
            </a:r>
          </a:p>
          <a:p>
            <a:endParaRPr lang="en-GB" dirty="0">
              <a:cs typeface="Courier New" panose="02070309020205020404" pitchFamily="49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363D8E-801A-3842-9FBF-C8CD176CCC7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8D50D2-570E-5741-B8A0-5264D420920A}" type="slidenum">
              <a:rPr lang="de-AT" smtClean="0"/>
              <a:pPr>
                <a:defRPr/>
              </a:pPr>
              <a:t>28</a:t>
            </a:fld>
            <a:endParaRPr lang="de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C6C8F1-A8A0-AB4F-98ED-13055F1BA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Marko Dragicevic</a:t>
            </a:r>
            <a:endParaRPr lang="de-AT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26D418D-9D84-2643-8AC9-69AFD30FFD25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 December 2021</a:t>
            </a:r>
            <a:endParaRPr lang="de-AT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61F70E-645A-6F43-9203-619F2EC4BF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4436" y="1046052"/>
            <a:ext cx="2985243" cy="2238932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4F825EB7-8DDA-9D49-B449-49FB2409F778}"/>
              </a:ext>
            </a:extLst>
          </p:cNvPr>
          <p:cNvGrpSpPr/>
          <p:nvPr/>
        </p:nvGrpSpPr>
        <p:grpSpPr>
          <a:xfrm>
            <a:off x="6093776" y="3388545"/>
            <a:ext cx="2855903" cy="1861650"/>
            <a:chOff x="6108585" y="3975678"/>
            <a:chExt cx="2855903" cy="186165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CEAC855-B750-7E49-8780-9183F0CBD72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58017" y="4115950"/>
              <a:ext cx="1467185" cy="1721378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B90D62E-B619-6449-A918-9AF3A9A5C6C6}"/>
                </a:ext>
              </a:extLst>
            </p:cNvPr>
            <p:cNvSpPr txBox="1"/>
            <p:nvPr/>
          </p:nvSpPr>
          <p:spPr>
            <a:xfrm>
              <a:off x="8090048" y="4806644"/>
              <a:ext cx="8744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Gate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7957101-8BA8-5A40-9283-B713BD91ECC7}"/>
                </a:ext>
              </a:extLst>
            </p:cNvPr>
            <p:cNvSpPr txBox="1"/>
            <p:nvPr/>
          </p:nvSpPr>
          <p:spPr>
            <a:xfrm>
              <a:off x="7418421" y="5507954"/>
              <a:ext cx="10485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Source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8BA20CF-0BE9-554F-8573-F7ADE06912BD}"/>
                </a:ext>
              </a:extLst>
            </p:cNvPr>
            <p:cNvSpPr txBox="1"/>
            <p:nvPr/>
          </p:nvSpPr>
          <p:spPr>
            <a:xfrm>
              <a:off x="7478694" y="4106077"/>
              <a:ext cx="10485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Drain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E9F19D5-0848-9C47-96DF-3C97EF3266A2}"/>
                </a:ext>
              </a:extLst>
            </p:cNvPr>
            <p:cNvSpPr txBox="1"/>
            <p:nvPr/>
          </p:nvSpPr>
          <p:spPr>
            <a:xfrm>
              <a:off x="6108585" y="4553847"/>
              <a:ext cx="1104598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Same geometry as between strips</a:t>
              </a:r>
            </a:p>
          </p:txBody>
        </p:sp>
        <p:sp>
          <p:nvSpPr>
            <p:cNvPr id="16" name="Right Arrow 15">
              <a:extLst>
                <a:ext uri="{FF2B5EF4-FFF2-40B4-BE49-F238E27FC236}">
                  <a16:creationId xmlns:a16="http://schemas.microsoft.com/office/drawing/2014/main" id="{7A67B7ED-0B4A-BE46-B53E-A1546AC8CA61}"/>
                </a:ext>
              </a:extLst>
            </p:cNvPr>
            <p:cNvSpPr/>
            <p:nvPr/>
          </p:nvSpPr>
          <p:spPr>
            <a:xfrm>
              <a:off x="7031819" y="4864797"/>
              <a:ext cx="373824" cy="191470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6112C09-D6DF-CA4C-A5B8-AFF68A5DC1B8}"/>
                </a:ext>
              </a:extLst>
            </p:cNvPr>
            <p:cNvSpPr/>
            <p:nvPr/>
          </p:nvSpPr>
          <p:spPr>
            <a:xfrm>
              <a:off x="8240751" y="3975678"/>
              <a:ext cx="584451" cy="7906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1261760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3A2C6-3C5F-9649-A63C-5D169CFB88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Summary for Tracker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F08A32-4F63-8744-823F-2E35143352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T" b="1" dirty="0"/>
              <a:t>Outer Tracker construction </a:t>
            </a:r>
            <a:r>
              <a:rPr lang="en-AT" dirty="0"/>
              <a:t>started and will be </a:t>
            </a:r>
            <a:r>
              <a:rPr lang="en-AT" b="1" dirty="0"/>
              <a:t>in full swing </a:t>
            </a:r>
            <a:r>
              <a:rPr lang="en-AT" dirty="0"/>
              <a:t>(module production) by end of 2022</a:t>
            </a:r>
          </a:p>
          <a:p>
            <a:r>
              <a:rPr lang="en-AT" b="1" dirty="0"/>
              <a:t>Sensor production </a:t>
            </a:r>
            <a:r>
              <a:rPr lang="en-AT" dirty="0"/>
              <a:t>ongoing </a:t>
            </a:r>
            <a:r>
              <a:rPr lang="en-AT" b="1" dirty="0"/>
              <a:t>since 2020 </a:t>
            </a:r>
            <a:r>
              <a:rPr lang="en-AT" dirty="0"/>
              <a:t>with </a:t>
            </a:r>
            <a:r>
              <a:rPr lang="en-AT" b="1" dirty="0"/>
              <a:t>HEPHY leading </a:t>
            </a:r>
            <a:r>
              <a:rPr lang="en-AT" dirty="0"/>
              <a:t>the QA effort</a:t>
            </a:r>
          </a:p>
          <a:p>
            <a:r>
              <a:rPr lang="en-AT" b="1" dirty="0"/>
              <a:t>High quality </a:t>
            </a:r>
            <a:r>
              <a:rPr lang="en-AT" dirty="0"/>
              <a:t>of sensors delivered by HPK as </a:t>
            </a:r>
            <a:r>
              <a:rPr lang="en-AT" b="1" dirty="0"/>
              <a:t>demonstrated and assured </a:t>
            </a:r>
            <a:r>
              <a:rPr lang="en-AT" dirty="0"/>
              <a:t>by our measurements</a:t>
            </a:r>
          </a:p>
          <a:p>
            <a:r>
              <a:rPr lang="en-AT" dirty="0"/>
              <a:t>More </a:t>
            </a:r>
            <a:r>
              <a:rPr lang="en-AT" b="1"/>
              <a:t>detailed</a:t>
            </a:r>
            <a:r>
              <a:rPr lang="en-AT"/>
              <a:t> - and scientificly interesting - </a:t>
            </a:r>
            <a:r>
              <a:rPr lang="en-AT" b="1" dirty="0"/>
              <a:t>investigations</a:t>
            </a:r>
            <a:r>
              <a:rPr lang="en-AT" dirty="0"/>
              <a:t> starting now (not shown here)</a:t>
            </a:r>
          </a:p>
          <a:p>
            <a:endParaRPr lang="en-AT" dirty="0"/>
          </a:p>
          <a:p>
            <a:pPr marL="0" indent="0" algn="ctr">
              <a:buNone/>
            </a:pPr>
            <a:r>
              <a:rPr lang="en-AT" i="1" dirty="0">
                <a:sym typeface="Wingdings" pitchFamily="2" charset="2"/>
              </a:rPr>
              <a:t> </a:t>
            </a:r>
            <a:r>
              <a:rPr lang="en-GB" i="1" dirty="0">
                <a:sym typeface="Wingdings" pitchFamily="2" charset="2"/>
              </a:rPr>
              <a:t>N</a:t>
            </a:r>
            <a:r>
              <a:rPr lang="en-AT" i="1" dirty="0">
                <a:sym typeface="Wingdings" pitchFamily="2" charset="2"/>
              </a:rPr>
              <a:t>ow to Moritz with an update on HGCal</a:t>
            </a:r>
            <a:endParaRPr lang="en-AT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7959C8-68B9-DE4E-99DC-D4751CB850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8D50D2-570E-5741-B8A0-5264D420920A}" type="slidenum">
              <a:rPr lang="de-AT" smtClean="0"/>
              <a:pPr>
                <a:defRPr/>
              </a:pPr>
              <a:t>29</a:t>
            </a:fld>
            <a:endParaRPr lang="de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026055-63CA-084C-867C-BE1D64295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Marko Dragicevic</a:t>
            </a:r>
            <a:endParaRPr lang="de-AT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8EC045E-7ED8-BA49-9835-FD192412AE03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 December 2021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41230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Inhaltsplatzhalter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712218" y="4724995"/>
            <a:ext cx="2294720" cy="1728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  <p:sp>
        <p:nvSpPr>
          <p:cNvPr id="11" name="Inhaltsplatzhalter 10"/>
          <p:cNvSpPr>
            <a:spLocks noGrp="1"/>
          </p:cNvSpPr>
          <p:nvPr>
            <p:ph sz="half" idx="1"/>
          </p:nvPr>
        </p:nvSpPr>
        <p:spPr>
          <a:xfrm>
            <a:off x="251519" y="1052735"/>
            <a:ext cx="6180449" cy="5544915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1800" b="1" dirty="0"/>
              <a:t>Long Shutdown 3 (LS3) scheduled for 2025-2027?!?</a:t>
            </a:r>
          </a:p>
          <a:p>
            <a:pPr>
              <a:lnSpc>
                <a:spcPct val="120000"/>
              </a:lnSpc>
            </a:pPr>
            <a:r>
              <a:rPr lang="en-US" sz="1800" dirty="0"/>
              <a:t>LHC accelerator upgrade to </a:t>
            </a:r>
            <a:br>
              <a:rPr lang="en-US" sz="1800" dirty="0"/>
            </a:br>
            <a:r>
              <a:rPr lang="en-US" sz="1800" dirty="0"/>
              <a:t>High-Luminosity (HL)-LHC</a:t>
            </a:r>
          </a:p>
          <a:p>
            <a:pPr>
              <a:lnSpc>
                <a:spcPct val="120000"/>
              </a:lnSpc>
            </a:pPr>
            <a:r>
              <a:rPr lang="en-US" sz="1800" dirty="0"/>
              <a:t>Upgrade of detectors necessary</a:t>
            </a:r>
          </a:p>
          <a:p>
            <a:pPr lvl="1">
              <a:lnSpc>
                <a:spcPct val="120000"/>
              </a:lnSpc>
            </a:pPr>
            <a:r>
              <a:rPr lang="en-US" sz="1600" dirty="0"/>
              <a:t>Existing systems reach end of life (radiation damage)</a:t>
            </a:r>
          </a:p>
          <a:p>
            <a:pPr lvl="1">
              <a:lnSpc>
                <a:spcPct val="120000"/>
              </a:lnSpc>
            </a:pPr>
            <a:r>
              <a:rPr lang="en-US" sz="1600" dirty="0"/>
              <a:t>Increase in luminosity at HL-LHC: 300 </a:t>
            </a:r>
            <a:r>
              <a:rPr lang="en-US" sz="1600" dirty="0">
                <a:sym typeface="Wingdings"/>
              </a:rPr>
              <a:t> 3000 fb</a:t>
            </a:r>
            <a:r>
              <a:rPr lang="en-US" sz="1600" baseline="30000" dirty="0">
                <a:sym typeface="Wingdings"/>
              </a:rPr>
              <a:t>-1</a:t>
            </a:r>
          </a:p>
          <a:p>
            <a:pPr>
              <a:lnSpc>
                <a:spcPct val="120000"/>
              </a:lnSpc>
            </a:pPr>
            <a:r>
              <a:rPr lang="en-US" sz="2000" i="1" dirty="0"/>
              <a:t>Latest schedule with no COVID related delays</a:t>
            </a:r>
          </a:p>
          <a:p>
            <a:pPr lvl="1">
              <a:lnSpc>
                <a:spcPct val="120000"/>
              </a:lnSpc>
            </a:pPr>
            <a:r>
              <a:rPr lang="en-US" sz="1600" i="1" dirty="0"/>
              <a:t>And experiments will not be ready by 2027 …</a:t>
            </a:r>
          </a:p>
          <a:p>
            <a:pPr lvl="1">
              <a:lnSpc>
                <a:spcPct val="120000"/>
              </a:lnSpc>
            </a:pPr>
            <a:endParaRPr lang="en-US" sz="1600" dirty="0"/>
          </a:p>
          <a:p>
            <a:pPr lvl="1">
              <a:lnSpc>
                <a:spcPct val="120000"/>
              </a:lnSpc>
            </a:pPr>
            <a:endParaRPr lang="en-US" sz="1600" dirty="0"/>
          </a:p>
          <a:p>
            <a:pPr marL="0" indent="0">
              <a:lnSpc>
                <a:spcPct val="120000"/>
              </a:lnSpc>
              <a:buNone/>
            </a:pPr>
            <a:r>
              <a:rPr lang="en-US" sz="1800" b="1" dirty="0"/>
              <a:t>Phase-II Upgrade of CMS (with HEPHY involvement):</a:t>
            </a:r>
          </a:p>
          <a:p>
            <a:pPr>
              <a:lnSpc>
                <a:spcPct val="120000"/>
              </a:lnSpc>
            </a:pPr>
            <a:r>
              <a:rPr lang="en-US" sz="1800" b="1" dirty="0"/>
              <a:t>CMS Tracker</a:t>
            </a:r>
            <a:br>
              <a:rPr lang="en-US" sz="1800" b="1" dirty="0"/>
            </a:br>
            <a:r>
              <a:rPr lang="en-US" sz="1800" dirty="0">
                <a:sym typeface="Wingdings"/>
              </a:rPr>
              <a:t> 200 m</a:t>
            </a:r>
            <a:r>
              <a:rPr lang="en-US" sz="1800" baseline="30000" dirty="0">
                <a:sym typeface="Wingdings"/>
              </a:rPr>
              <a:t>2</a:t>
            </a:r>
            <a:r>
              <a:rPr lang="en-US" sz="1800" dirty="0">
                <a:sym typeface="Wingdings"/>
              </a:rPr>
              <a:t> Si Sensors needed</a:t>
            </a:r>
            <a:endParaRPr lang="en-US" sz="1800" dirty="0"/>
          </a:p>
          <a:p>
            <a:pPr>
              <a:lnSpc>
                <a:spcPct val="120000"/>
              </a:lnSpc>
            </a:pPr>
            <a:r>
              <a:rPr lang="en-US" sz="1800" b="1" dirty="0"/>
              <a:t>High Granularity Calorimeter</a:t>
            </a:r>
            <a:br>
              <a:rPr lang="en-US" sz="1800" b="1" dirty="0"/>
            </a:br>
            <a:r>
              <a:rPr lang="en-US" sz="1800" dirty="0">
                <a:sym typeface="Wingdings"/>
              </a:rPr>
              <a:t> 600 m</a:t>
            </a:r>
            <a:r>
              <a:rPr lang="en-US" sz="1800" baseline="30000" dirty="0">
                <a:sym typeface="Wingdings"/>
              </a:rPr>
              <a:t>2</a:t>
            </a:r>
            <a:r>
              <a:rPr lang="en-US" sz="1800" dirty="0">
                <a:sym typeface="Wingdings"/>
              </a:rPr>
              <a:t> Si Sensors (8 inch)</a:t>
            </a:r>
          </a:p>
          <a:p>
            <a:pPr marL="0" indent="0">
              <a:lnSpc>
                <a:spcPct val="120000"/>
              </a:lnSpc>
              <a:buNone/>
            </a:pPr>
            <a:endParaRPr lang="en-US" sz="1800" dirty="0">
              <a:sym typeface="Wingdings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sz="1800" b="1" dirty="0">
                <a:sym typeface="Wingdings"/>
              </a:rPr>
              <a:t>With our expertise in silicon sensors HEPHY plays a key role in </a:t>
            </a:r>
            <a:r>
              <a:rPr lang="en-US" sz="1800" b="1" i="1" dirty="0">
                <a:sym typeface="Wingdings"/>
              </a:rPr>
              <a:t>both </a:t>
            </a:r>
            <a:r>
              <a:rPr lang="en-US" sz="1800" b="1" dirty="0">
                <a:sym typeface="Wingdings"/>
              </a:rPr>
              <a:t>projects</a:t>
            </a:r>
          </a:p>
          <a:p>
            <a:pPr>
              <a:lnSpc>
                <a:spcPct val="120000"/>
              </a:lnSpc>
            </a:pPr>
            <a:r>
              <a:rPr lang="en-US" sz="1800" dirty="0">
                <a:sym typeface="Wingdings"/>
              </a:rPr>
              <a:t>Simulations and design of sensors and test structures</a:t>
            </a:r>
          </a:p>
          <a:p>
            <a:pPr>
              <a:lnSpc>
                <a:spcPct val="120000"/>
              </a:lnSpc>
            </a:pPr>
            <a:r>
              <a:rPr lang="en-US" sz="1800" dirty="0">
                <a:sym typeface="Wingdings"/>
              </a:rPr>
              <a:t>Electrical characterization of sensors and test structures</a:t>
            </a:r>
          </a:p>
          <a:p>
            <a:pPr>
              <a:lnSpc>
                <a:spcPct val="120000"/>
              </a:lnSpc>
            </a:pPr>
            <a:r>
              <a:rPr lang="en-US" sz="1800" dirty="0"/>
              <a:t>Preparation, negotiations and QA of series production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1800" dirty="0">
                <a:sym typeface="Wingdings" pitchFamily="2" charset="2"/>
              </a:rPr>
              <a:t> </a:t>
            </a:r>
            <a:r>
              <a:rPr lang="en-US" sz="1800" dirty="0"/>
              <a:t>Co-Convenors of both sensor development working groups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Marko Dragicevic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CMS Phase-II Upgrades</a:t>
            </a:r>
          </a:p>
        </p:txBody>
      </p:sp>
      <p:pic>
        <p:nvPicPr>
          <p:cNvPr id="13" name="Picture 18"/>
          <p:cNvPicPr>
            <a:picLocks noGrp="1" noChangeAspect="1"/>
          </p:cNvPicPr>
          <p:nvPr>
            <p:ph sz="half" idx="2"/>
          </p:nvPr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1" y="892636"/>
            <a:ext cx="2994778" cy="1968810"/>
          </a:xfrm>
          <a:prstGeom prst="rect">
            <a:avLst/>
          </a:prstGeom>
          <a:ln>
            <a:noFill/>
          </a:ln>
        </p:spPr>
      </p:pic>
      <p:grpSp>
        <p:nvGrpSpPr>
          <p:cNvPr id="29" name="Gruppierung 28"/>
          <p:cNvGrpSpPr/>
          <p:nvPr/>
        </p:nvGrpSpPr>
        <p:grpSpPr>
          <a:xfrm>
            <a:off x="5265329" y="3149478"/>
            <a:ext cx="2619039" cy="1438870"/>
            <a:chOff x="4020896" y="2182807"/>
            <a:chExt cx="2619039" cy="1438870"/>
          </a:xfrm>
        </p:grpSpPr>
        <p:pic>
          <p:nvPicPr>
            <p:cNvPr id="15" name="Bild 1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20896" y="2182807"/>
              <a:ext cx="2619039" cy="1185357"/>
            </a:xfrm>
            <a:prstGeom prst="rect">
              <a:avLst/>
            </a:prstGeom>
          </p:spPr>
        </p:pic>
        <p:sp>
          <p:nvSpPr>
            <p:cNvPr id="21" name="Textfeld 20"/>
            <p:cNvSpPr txBox="1"/>
            <p:nvPr/>
          </p:nvSpPr>
          <p:spPr>
            <a:xfrm>
              <a:off x="4026592" y="3360067"/>
              <a:ext cx="183415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Layout of Phase II Tracker</a:t>
              </a:r>
            </a:p>
          </p:txBody>
        </p:sp>
      </p:grpSp>
      <p:sp>
        <p:nvSpPr>
          <p:cNvPr id="22" name="Textfeld 21"/>
          <p:cNvSpPr txBox="1"/>
          <p:nvPr/>
        </p:nvSpPr>
        <p:spPr>
          <a:xfrm>
            <a:off x="6789700" y="4580830"/>
            <a:ext cx="20489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Layout of Endcap Calorimeter</a:t>
            </a:r>
          </a:p>
        </p:txBody>
      </p:sp>
      <p:cxnSp>
        <p:nvCxnSpPr>
          <p:cNvPr id="24" name="Gerade Verbindung mit Pfeil 23"/>
          <p:cNvCxnSpPr/>
          <p:nvPr/>
        </p:nvCxnSpPr>
        <p:spPr>
          <a:xfrm flipH="1">
            <a:off x="6827684" y="1877041"/>
            <a:ext cx="405456" cy="97619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Gerade Verbindung mit Pfeil 24"/>
          <p:cNvCxnSpPr/>
          <p:nvPr/>
        </p:nvCxnSpPr>
        <p:spPr>
          <a:xfrm>
            <a:off x="7628856" y="1877041"/>
            <a:ext cx="811414" cy="277587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Datumsplatzhalter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 December 2021</a:t>
            </a:r>
            <a:endParaRPr lang="de-AT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0DF3A6-62C1-474F-8168-2081F5A5E39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F4C16C-BD16-7C44-832A-DE734755740D}" type="slidenum">
              <a:rPr lang="de-AT" smtClean="0"/>
              <a:pPr>
                <a:defRPr/>
              </a:pPr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4031648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5186834"/>
            <a:ext cx="7772400" cy="1362075"/>
          </a:xfrm>
        </p:spPr>
        <p:txBody>
          <a:bodyPr/>
          <a:lstStyle/>
          <a:p>
            <a:pPr algn="ctr"/>
            <a:r>
              <a:rPr lang="en-US" dirty="0"/>
              <a:t>Thanks for your attention!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 December 2021</a:t>
            </a:r>
            <a:endParaRPr lang="de-AT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Marko Dragicevic</a:t>
            </a:r>
            <a:endParaRPr lang="de-AT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F50C933-8145-2F45-8DA2-839881E7FC6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619" b="7291"/>
          <a:stretch/>
        </p:blipFill>
        <p:spPr>
          <a:xfrm>
            <a:off x="0" y="792000"/>
            <a:ext cx="9144000" cy="439248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78B445-84ED-464E-B75B-4BC04CF7EDD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A603FA1-4FE7-294D-8B50-C6BD27E95946}" type="slidenum">
              <a:rPr lang="de-AT" smtClean="0"/>
              <a:pPr>
                <a:defRPr/>
              </a:pPr>
              <a:t>30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420547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r>
              <a:rPr lang="de-AT"/>
              <a:t>Marko Dragicevic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r>
              <a:rPr lang="en-US"/>
              <a:t>3 December 2021</a:t>
            </a:r>
            <a:endParaRPr lang="de-AT"/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de-AT" altLang="en-US" sz="2800" dirty="0" err="1"/>
              <a:t>Staff</a:t>
            </a:r>
            <a:endParaRPr lang="de-AT" altLang="en-US" sz="2800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2" y="952066"/>
            <a:ext cx="5040560" cy="5645583"/>
          </a:xfrm>
        </p:spPr>
        <p:txBody>
          <a:bodyPr>
            <a:normAutofit fontScale="62500" lnSpcReduction="20000"/>
          </a:bodyPr>
          <a:lstStyle/>
          <a:p>
            <a:pPr marL="0" indent="0" eaLnBrk="1" hangingPunct="1">
              <a:buNone/>
            </a:pPr>
            <a:r>
              <a:rPr lang="en-GB" altLang="en-US" sz="2800" b="1" dirty="0"/>
              <a:t>Active contributors today</a:t>
            </a:r>
          </a:p>
          <a:p>
            <a:pPr eaLnBrk="1" hangingPunct="1"/>
            <a:r>
              <a:rPr lang="en-GB" altLang="en-US" sz="2000" dirty="0"/>
              <a:t>Staff Scientists</a:t>
            </a:r>
          </a:p>
          <a:p>
            <a:pPr lvl="1" eaLnBrk="1" hangingPunct="1"/>
            <a:r>
              <a:rPr lang="en-GB" altLang="en-US" sz="1800" b="1" dirty="0"/>
              <a:t>Marko Dragicevic</a:t>
            </a:r>
          </a:p>
          <a:p>
            <a:pPr lvl="2" eaLnBrk="1" hangingPunct="1"/>
            <a:r>
              <a:rPr lang="en-GB" altLang="en-US" sz="1400" dirty="0"/>
              <a:t>Convener: Outer Tracker Sensors WG</a:t>
            </a:r>
          </a:p>
          <a:p>
            <a:pPr lvl="2" eaLnBrk="1" hangingPunct="1"/>
            <a:r>
              <a:rPr lang="en-GB" altLang="en-US" sz="1400" dirty="0"/>
              <a:t>Tracker Resource Manager</a:t>
            </a:r>
          </a:p>
          <a:p>
            <a:pPr lvl="1" eaLnBrk="1" hangingPunct="1"/>
            <a:r>
              <a:rPr lang="en-GB" altLang="en-US" sz="1800" b="1" dirty="0"/>
              <a:t>Thomas </a:t>
            </a:r>
            <a:r>
              <a:rPr lang="en-GB" altLang="en-US" sz="1800" b="1" dirty="0" err="1"/>
              <a:t>Bergauer</a:t>
            </a:r>
            <a:endParaRPr lang="en-GB" altLang="en-US" sz="1800" b="1" dirty="0"/>
          </a:p>
          <a:p>
            <a:pPr lvl="2" eaLnBrk="1" hangingPunct="1"/>
            <a:r>
              <a:rPr lang="en-GB" altLang="en-US" sz="1400" dirty="0"/>
              <a:t>Convener: </a:t>
            </a:r>
            <a:r>
              <a:rPr lang="en-GB" altLang="en-US" sz="1400" dirty="0" err="1"/>
              <a:t>HGCal</a:t>
            </a:r>
            <a:r>
              <a:rPr lang="en-GB" altLang="en-US" sz="1400" dirty="0"/>
              <a:t> Sensors WG</a:t>
            </a:r>
          </a:p>
          <a:p>
            <a:pPr lvl="2" eaLnBrk="1" hangingPunct="1"/>
            <a:r>
              <a:rPr lang="en-GB" altLang="en-US" sz="1400" dirty="0"/>
              <a:t>Also: Group Leader Detector Development </a:t>
            </a:r>
            <a:br>
              <a:rPr lang="en-GB" altLang="en-US" sz="1400" dirty="0"/>
            </a:br>
            <a:r>
              <a:rPr lang="en-GB" altLang="en-US" sz="1400" dirty="0"/>
              <a:t>(non-CMS)</a:t>
            </a:r>
          </a:p>
          <a:p>
            <a:pPr eaLnBrk="1" hangingPunct="1"/>
            <a:r>
              <a:rPr lang="en-GB" altLang="en-US" sz="2000" dirty="0"/>
              <a:t>PhDs </a:t>
            </a:r>
          </a:p>
          <a:p>
            <a:pPr lvl="1" eaLnBrk="1" hangingPunct="1"/>
            <a:r>
              <a:rPr lang="en-GB" altLang="en-US" sz="1800" b="1" strike="sngStrike" dirty="0"/>
              <a:t>Dominic </a:t>
            </a:r>
            <a:r>
              <a:rPr lang="en-GB" altLang="en-US" sz="1800" b="1" strike="sngStrike" dirty="0" err="1"/>
              <a:t>Blöch</a:t>
            </a:r>
            <a:r>
              <a:rPr lang="en-GB" altLang="en-US" sz="1800" b="1" strike="sngStrike" dirty="0"/>
              <a:t>: </a:t>
            </a:r>
            <a:r>
              <a:rPr lang="en-GB" altLang="en-US" sz="1800" strike="sngStrike" dirty="0"/>
              <a:t>Tracker SQC</a:t>
            </a:r>
            <a:br>
              <a:rPr lang="en-GB" altLang="en-US" sz="1800" strike="sngStrike" dirty="0"/>
            </a:br>
            <a:r>
              <a:rPr lang="en-GB" altLang="en-US" sz="1800" strike="sngStrike" dirty="0"/>
              <a:t>(ÖAW funded until Oct 2020)</a:t>
            </a:r>
          </a:p>
          <a:p>
            <a:pPr lvl="1" eaLnBrk="1" hangingPunct="1"/>
            <a:r>
              <a:rPr lang="en-GB" altLang="en-US" sz="1800" b="1" strike="sngStrike" dirty="0"/>
              <a:t>Viktoria Hinger: </a:t>
            </a:r>
            <a:r>
              <a:rPr lang="en-GB" altLang="en-US" sz="1800" strike="sngStrike" dirty="0"/>
              <a:t>Tracker &amp; </a:t>
            </a:r>
            <a:r>
              <a:rPr lang="en-GB" altLang="en-US" sz="1800" strike="sngStrike" dirty="0" err="1"/>
              <a:t>HGCal</a:t>
            </a:r>
            <a:r>
              <a:rPr lang="en-GB" altLang="en-US" sz="1800" strike="sngStrike" dirty="0"/>
              <a:t> PQC</a:t>
            </a:r>
            <a:br>
              <a:rPr lang="en-GB" altLang="en-US" sz="1800" strike="sngStrike" dirty="0"/>
            </a:br>
            <a:r>
              <a:rPr lang="en-GB" altLang="en-US" sz="1800" strike="sngStrike" dirty="0"/>
              <a:t>(FFG funded until Oct 2020)</a:t>
            </a:r>
          </a:p>
          <a:p>
            <a:pPr lvl="1" eaLnBrk="1" hangingPunct="1"/>
            <a:r>
              <a:rPr lang="en-GB" altLang="en-US" sz="1800" b="1" strike="sngStrike" dirty="0"/>
              <a:t>Peter </a:t>
            </a:r>
            <a:r>
              <a:rPr lang="en-GB" altLang="en-US" sz="1800" b="1" strike="sngStrike" dirty="0" err="1"/>
              <a:t>Paulitsch</a:t>
            </a:r>
            <a:r>
              <a:rPr lang="en-GB" altLang="en-US" sz="1800" b="1" strike="sngStrike" dirty="0"/>
              <a:t>: </a:t>
            </a:r>
            <a:r>
              <a:rPr lang="en-GB" altLang="en-US" sz="1800" strike="sngStrike" dirty="0" err="1"/>
              <a:t>HGCal</a:t>
            </a:r>
            <a:br>
              <a:rPr lang="en-GB" altLang="en-US" sz="1800" strike="sngStrike" dirty="0"/>
            </a:br>
            <a:r>
              <a:rPr lang="en-GB" altLang="en-US" sz="1800" strike="sngStrike" dirty="0"/>
              <a:t>(FFG funded until mid 2021)</a:t>
            </a:r>
          </a:p>
          <a:p>
            <a:pPr lvl="1" eaLnBrk="1" hangingPunct="1"/>
            <a:r>
              <a:rPr lang="en-GB" altLang="en-US" sz="1800" b="1" dirty="0"/>
              <a:t>Konstantinos </a:t>
            </a:r>
            <a:r>
              <a:rPr lang="en-GB" altLang="en-US" sz="1800" b="1" dirty="0" err="1"/>
              <a:t>Damanakis</a:t>
            </a:r>
            <a:r>
              <a:rPr lang="en-GB" altLang="en-US" sz="1800" b="1" dirty="0"/>
              <a:t>: </a:t>
            </a:r>
            <a:r>
              <a:rPr lang="en-GB" altLang="en-US" sz="1800" dirty="0"/>
              <a:t>Sensor QA</a:t>
            </a:r>
            <a:br>
              <a:rPr lang="en-GB" altLang="en-US" sz="1800" dirty="0"/>
            </a:br>
            <a:r>
              <a:rPr lang="en-GB" altLang="en-US" sz="1800" dirty="0"/>
              <a:t>(ÖAW funded since Oct. 2020)</a:t>
            </a:r>
          </a:p>
          <a:p>
            <a:pPr eaLnBrk="1" hangingPunct="1"/>
            <a:r>
              <a:rPr lang="en-GB" altLang="en-US" sz="2000" dirty="0" err="1"/>
              <a:t>PostDocs</a:t>
            </a:r>
            <a:endParaRPr lang="en-GB" altLang="en-US" sz="2000" dirty="0"/>
          </a:p>
          <a:p>
            <a:pPr lvl="1" eaLnBrk="1" hangingPunct="1"/>
            <a:r>
              <a:rPr lang="en-GB" altLang="en-US" sz="1800" b="1" strike="sngStrike" dirty="0"/>
              <a:t>Florian Pitters: </a:t>
            </a:r>
            <a:r>
              <a:rPr lang="en-GB" altLang="en-US" sz="1800" strike="sngStrike" dirty="0" err="1"/>
              <a:t>HGCal</a:t>
            </a:r>
            <a:r>
              <a:rPr lang="en-GB" altLang="en-US" sz="1800" strike="sngStrike" dirty="0"/>
              <a:t> &amp; Detector Development</a:t>
            </a:r>
            <a:br>
              <a:rPr lang="en-GB" altLang="en-US" sz="1800" strike="sngStrike" dirty="0"/>
            </a:br>
            <a:r>
              <a:rPr lang="en-GB" altLang="en-US" sz="1800" strike="sngStrike" dirty="0"/>
              <a:t>Left for paternity leave and to industry</a:t>
            </a:r>
          </a:p>
          <a:p>
            <a:pPr lvl="1" eaLnBrk="1" hangingPunct="1"/>
            <a:r>
              <a:rPr lang="en-GB" altLang="en-US" sz="1800" b="1" dirty="0"/>
              <a:t>Moritz </a:t>
            </a:r>
            <a:r>
              <a:rPr lang="en-GB" altLang="en-US" sz="1800" b="1" dirty="0" err="1"/>
              <a:t>Wiehe</a:t>
            </a:r>
            <a:r>
              <a:rPr lang="en-GB" altLang="en-US" sz="1800" b="1" dirty="0"/>
              <a:t>: </a:t>
            </a:r>
            <a:r>
              <a:rPr lang="en-GB" altLang="en-US" sz="1800" dirty="0" err="1"/>
              <a:t>HGCal</a:t>
            </a:r>
            <a:br>
              <a:rPr lang="en-GB" altLang="en-US" sz="1800" dirty="0"/>
            </a:br>
            <a:r>
              <a:rPr lang="en-GB" altLang="en-US" sz="1800" dirty="0"/>
              <a:t>Since mid August 2021</a:t>
            </a:r>
          </a:p>
          <a:p>
            <a:pPr eaLnBrk="1" hangingPunct="1"/>
            <a:r>
              <a:rPr lang="en-GB" altLang="en-US" sz="2200" dirty="0"/>
              <a:t>Sensor QA team</a:t>
            </a:r>
          </a:p>
          <a:p>
            <a:pPr lvl="1" eaLnBrk="1" hangingPunct="1"/>
            <a:r>
              <a:rPr lang="en-GB" altLang="en-US" sz="1800" dirty="0"/>
              <a:t>Margit </a:t>
            </a:r>
            <a:r>
              <a:rPr lang="en-GB" altLang="en-US" sz="1800" dirty="0" err="1"/>
              <a:t>Oberegger</a:t>
            </a:r>
            <a:endParaRPr lang="en-GB" altLang="en-US" sz="1800" dirty="0"/>
          </a:p>
          <a:p>
            <a:pPr lvl="1" eaLnBrk="1" hangingPunct="1"/>
            <a:r>
              <a:rPr lang="en-GB" altLang="en-US" sz="1800" dirty="0"/>
              <a:t>Andreas Bauer</a:t>
            </a:r>
          </a:p>
          <a:p>
            <a:pPr lvl="1" eaLnBrk="1" hangingPunct="1"/>
            <a:r>
              <a:rPr lang="en-GB" altLang="en-US" sz="1800" dirty="0"/>
              <a:t>Stefan </a:t>
            </a:r>
            <a:r>
              <a:rPr lang="en-GB" altLang="en-US" sz="1800" dirty="0" err="1"/>
              <a:t>Schultschik</a:t>
            </a:r>
            <a:endParaRPr lang="en-GB" altLang="en-US" sz="1800" dirty="0"/>
          </a:p>
          <a:p>
            <a:pPr lvl="1" eaLnBrk="1" hangingPunct="1"/>
            <a:r>
              <a:rPr lang="en-GB" altLang="en-US" sz="1800" dirty="0"/>
              <a:t>Doris </a:t>
            </a:r>
            <a:r>
              <a:rPr lang="en-GB" altLang="en-US" sz="1800" dirty="0" err="1"/>
              <a:t>Wohlmuth</a:t>
            </a:r>
            <a:br>
              <a:rPr lang="en-GB" altLang="en-US" sz="1800" dirty="0"/>
            </a:br>
            <a:r>
              <a:rPr lang="en-GB" altLang="en-US" sz="1800" dirty="0"/>
              <a:t>July – October 2021</a:t>
            </a:r>
          </a:p>
          <a:p>
            <a:pPr eaLnBrk="1" hangingPunct="1"/>
            <a:r>
              <a:rPr lang="en-GB" altLang="en-US" sz="2200" dirty="0"/>
              <a:t>Additional support</a:t>
            </a:r>
          </a:p>
          <a:p>
            <a:pPr lvl="1" eaLnBrk="1" hangingPunct="1"/>
            <a:r>
              <a:rPr lang="en-GB" altLang="en-US" sz="1800" dirty="0"/>
              <a:t>Wolfgang </a:t>
            </a:r>
            <a:r>
              <a:rPr lang="en-GB" altLang="en-US" sz="1800" dirty="0" err="1"/>
              <a:t>Brandner</a:t>
            </a:r>
            <a:endParaRPr lang="en-GB" altLang="en-US" sz="1800" dirty="0"/>
          </a:p>
          <a:p>
            <a:pPr lvl="1" eaLnBrk="1" hangingPunct="1"/>
            <a:r>
              <a:rPr lang="en-GB" altLang="en-US" sz="1800" dirty="0"/>
              <a:t>Florian </a:t>
            </a:r>
            <a:r>
              <a:rPr lang="en-GB" altLang="en-US" sz="1800" dirty="0" err="1"/>
              <a:t>Buchsteiner</a:t>
            </a:r>
            <a:br>
              <a:rPr lang="en-GB" altLang="en-US" sz="1800" dirty="0"/>
            </a:br>
            <a:endParaRPr lang="en-GB" altLang="en-US" sz="2200" b="1" dirty="0"/>
          </a:p>
          <a:p>
            <a:pPr marL="0" indent="0" eaLnBrk="1" hangingPunct="1">
              <a:buNone/>
            </a:pPr>
            <a:endParaRPr lang="en-GB" altLang="en-US" sz="2200" dirty="0"/>
          </a:p>
        </p:txBody>
      </p:sp>
      <p:pic>
        <p:nvPicPr>
          <p:cNvPr id="16390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1" r="6633"/>
          <a:stretch>
            <a:fillRect/>
          </a:stretch>
        </p:blipFill>
        <p:spPr bwMode="auto">
          <a:xfrm>
            <a:off x="5424568" y="952067"/>
            <a:ext cx="3540266" cy="5429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7428FCD-14BF-1C43-B25C-8415F897C5E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8D50D2-570E-5741-B8A0-5264D420920A}" type="slidenum">
              <a:rPr lang="de-AT" smtClean="0"/>
              <a:pPr>
                <a:defRPr/>
              </a:pPr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685085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he-future.jpg">
            <a:extLst>
              <a:ext uri="{FF2B5EF4-FFF2-40B4-BE49-F238E27FC236}">
                <a16:creationId xmlns:a16="http://schemas.microsoft.com/office/drawing/2014/main" id="{AA0A5200-CEB6-5E44-8052-907F9B1E63E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0" t="4332" r="13549" b="3825"/>
          <a:stretch/>
        </p:blipFill>
        <p:spPr>
          <a:xfrm>
            <a:off x="-1" y="764830"/>
            <a:ext cx="9144001" cy="58328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96C7906-A61E-4E4E-BDB3-94E70E6D4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HEPHY in CMS Phase II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2DD00D-D071-444A-942B-52051E29C0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80728"/>
            <a:ext cx="6779096" cy="5589411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dirty="0"/>
              <a:t>Note: In 2015, after long internal discussions and with the SAB, we decided to contribute to sensors only!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HEPHY responsibilities in CMS Outer Tracker</a:t>
            </a:r>
          </a:p>
          <a:p>
            <a:pPr lvl="1"/>
            <a:r>
              <a:rPr lang="en-US" b="1" dirty="0"/>
              <a:t>2010 – 2019:</a:t>
            </a:r>
            <a:r>
              <a:rPr lang="en-US" dirty="0"/>
              <a:t> </a:t>
            </a:r>
            <a:r>
              <a:rPr lang="en-US" i="1" dirty="0"/>
              <a:t>Participation in all development studies of the sensors</a:t>
            </a:r>
            <a:br>
              <a:rPr lang="en-US" dirty="0"/>
            </a:br>
            <a:r>
              <a:rPr lang="en-US" dirty="0"/>
              <a:t>(Materials, thickness, radiation hardness, simulations, production process, design choices, etc.) </a:t>
            </a:r>
          </a:p>
          <a:p>
            <a:pPr lvl="1"/>
            <a:r>
              <a:rPr lang="en-US" b="1" dirty="0"/>
              <a:t>2008 – 2018:</a:t>
            </a:r>
            <a:r>
              <a:rPr lang="en-US" dirty="0"/>
              <a:t> </a:t>
            </a:r>
            <a:r>
              <a:rPr lang="en-US" i="1" dirty="0"/>
              <a:t>Establishing alternative European sensor producer (Infineon)</a:t>
            </a:r>
          </a:p>
          <a:p>
            <a:pPr lvl="2"/>
            <a:r>
              <a:rPr lang="en-US" dirty="0"/>
              <a:t>Stopped by Infineon in 2018 due to commercial reasons</a:t>
            </a:r>
          </a:p>
          <a:p>
            <a:pPr lvl="1"/>
            <a:r>
              <a:rPr lang="en-US" b="1" dirty="0"/>
              <a:t>2019: </a:t>
            </a:r>
            <a:r>
              <a:rPr lang="en-US" i="1" dirty="0"/>
              <a:t>Final design and wafer layout for all three sensor types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(PS-p pixel design from KIT)</a:t>
            </a:r>
          </a:p>
          <a:p>
            <a:pPr lvl="1"/>
            <a:r>
              <a:rPr lang="en-US" b="1" dirty="0"/>
              <a:t>2014 – 2019: </a:t>
            </a:r>
            <a:r>
              <a:rPr lang="en-US" i="1" dirty="0"/>
              <a:t>Conduction of the procurement process </a:t>
            </a:r>
            <a:r>
              <a:rPr lang="en-US" dirty="0"/>
              <a:t>(~18 MCHF)</a:t>
            </a:r>
          </a:p>
          <a:p>
            <a:pPr lvl="1"/>
            <a:r>
              <a:rPr lang="en-US" b="1" dirty="0"/>
              <a:t>2019 – 2024:</a:t>
            </a:r>
            <a:r>
              <a:rPr lang="en-US" dirty="0"/>
              <a:t> </a:t>
            </a:r>
            <a:r>
              <a:rPr lang="en-US" i="1" dirty="0"/>
              <a:t>Definition and supervision of the Quality Assurance Campaign to produce ~ 29.000 sensors</a:t>
            </a:r>
          </a:p>
          <a:p>
            <a:pPr lvl="2"/>
            <a:r>
              <a:rPr lang="en-US" dirty="0"/>
              <a:t>Process Quality Control (PQC) as major contribution from HEPHY </a:t>
            </a:r>
            <a:br>
              <a:rPr lang="en-US" dirty="0"/>
            </a:br>
            <a:r>
              <a:rPr lang="en-US" dirty="0"/>
              <a:t>(Viktoria Hingers PhD Thesis)</a:t>
            </a:r>
          </a:p>
          <a:p>
            <a:endParaRPr lang="en-US" dirty="0"/>
          </a:p>
          <a:p>
            <a:r>
              <a:rPr lang="en-US" dirty="0"/>
              <a:t>HEPHY responsibilities in CMS </a:t>
            </a:r>
            <a:r>
              <a:rPr lang="en-US" dirty="0" err="1"/>
              <a:t>HGCal</a:t>
            </a:r>
            <a:endParaRPr lang="en-US" dirty="0"/>
          </a:p>
          <a:p>
            <a:pPr lvl="1"/>
            <a:r>
              <a:rPr lang="en-US" b="1" dirty="0"/>
              <a:t>2015 – 2018: </a:t>
            </a:r>
            <a:r>
              <a:rPr lang="en-US" i="1" dirty="0"/>
              <a:t>Establishing alternative European sensor producer (Infineon)</a:t>
            </a:r>
          </a:p>
          <a:p>
            <a:pPr lvl="2"/>
            <a:r>
              <a:rPr lang="en-US" dirty="0"/>
              <a:t>Initially our main interest to join </a:t>
            </a:r>
            <a:r>
              <a:rPr lang="en-US" dirty="0" err="1"/>
              <a:t>HGCal</a:t>
            </a:r>
            <a:endParaRPr lang="en-US" dirty="0"/>
          </a:p>
          <a:p>
            <a:pPr lvl="2"/>
            <a:r>
              <a:rPr lang="en-US" dirty="0"/>
              <a:t>Infineon’s 8” sensor technology was highly attractive for </a:t>
            </a:r>
            <a:r>
              <a:rPr lang="en-US" dirty="0" err="1"/>
              <a:t>HGCal</a:t>
            </a:r>
            <a:endParaRPr lang="en-US" dirty="0"/>
          </a:p>
          <a:p>
            <a:pPr lvl="2"/>
            <a:r>
              <a:rPr lang="en-US" dirty="0"/>
              <a:t>Pushed HPK into developing 8” process for </a:t>
            </a:r>
            <a:r>
              <a:rPr lang="en-US" dirty="0" err="1"/>
              <a:t>HGCal</a:t>
            </a:r>
            <a:r>
              <a:rPr lang="en-US" dirty="0"/>
              <a:t> in parallel</a:t>
            </a:r>
          </a:p>
          <a:p>
            <a:pPr lvl="1"/>
            <a:r>
              <a:rPr lang="en-US" b="1" dirty="0"/>
              <a:t>2018 – 2022: </a:t>
            </a:r>
            <a:r>
              <a:rPr lang="en-US" i="1" dirty="0"/>
              <a:t>Development of radiation hard </a:t>
            </a:r>
            <a:r>
              <a:rPr lang="en-US" i="1" dirty="0" err="1"/>
              <a:t>HGCal</a:t>
            </a:r>
            <a:r>
              <a:rPr lang="en-US" i="1" dirty="0"/>
              <a:t> sensors with HPK</a:t>
            </a:r>
            <a:br>
              <a:rPr lang="en-US" i="1" dirty="0"/>
            </a:br>
            <a:r>
              <a:rPr lang="en-US" dirty="0"/>
              <a:t>(Materials, thickness, radiation hardness, simulations, production process, design choices, etc.) </a:t>
            </a:r>
          </a:p>
          <a:p>
            <a:pPr lvl="1"/>
            <a:r>
              <a:rPr lang="en-US" b="1" dirty="0"/>
              <a:t>2022 – 2024: </a:t>
            </a:r>
            <a:r>
              <a:rPr lang="en-US" dirty="0"/>
              <a:t>Participate in Quality Assurance campaign</a:t>
            </a:r>
          </a:p>
          <a:p>
            <a:pPr lvl="2"/>
            <a:r>
              <a:rPr lang="en-US" dirty="0"/>
              <a:t>Process Quality Control (PQC) as major contribution from HEPHY </a:t>
            </a:r>
            <a:br>
              <a:rPr lang="en-US" dirty="0"/>
            </a:br>
            <a:r>
              <a:rPr lang="en-US" dirty="0"/>
              <a:t>(Viktoria Hingers PhD Thesis)</a:t>
            </a:r>
          </a:p>
          <a:p>
            <a:endParaRPr lang="en-US" dirty="0"/>
          </a:p>
          <a:p>
            <a:r>
              <a:rPr lang="en-US" dirty="0"/>
              <a:t>Managerial responsibilities</a:t>
            </a:r>
          </a:p>
          <a:p>
            <a:pPr lvl="1"/>
            <a:r>
              <a:rPr lang="en-US" b="1" dirty="0"/>
              <a:t>Thomas </a:t>
            </a:r>
            <a:r>
              <a:rPr lang="en-US" b="1" dirty="0" err="1"/>
              <a:t>Bergauer</a:t>
            </a:r>
            <a:endParaRPr lang="en-US" b="1" dirty="0"/>
          </a:p>
          <a:p>
            <a:pPr lvl="2"/>
            <a:r>
              <a:rPr lang="en-US" dirty="0"/>
              <a:t>since 2016: Co-Convener of the </a:t>
            </a:r>
            <a:r>
              <a:rPr lang="en-US" dirty="0" err="1"/>
              <a:t>HGCal</a:t>
            </a:r>
            <a:r>
              <a:rPr lang="en-US" dirty="0"/>
              <a:t> Sensor WG</a:t>
            </a:r>
          </a:p>
          <a:p>
            <a:pPr lvl="1"/>
            <a:r>
              <a:rPr lang="en-US" b="1" dirty="0"/>
              <a:t>Marko Dragicevic</a:t>
            </a:r>
          </a:p>
          <a:p>
            <a:pPr lvl="2"/>
            <a:r>
              <a:rPr lang="en-US" dirty="0"/>
              <a:t>Since 2014: Co-Convener of the Tracker Sensor WG</a:t>
            </a:r>
          </a:p>
          <a:p>
            <a:pPr lvl="2"/>
            <a:r>
              <a:rPr lang="en-US" dirty="0"/>
              <a:t>Since 2017: Tracker Resource Manager </a:t>
            </a:r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4A438A-C6D1-9948-93E7-338D1078C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Marko Dragicevic</a:t>
            </a:r>
            <a:endParaRPr lang="de-AT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57D89B3-E57A-6842-A76E-8EA717494A0D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 December 2021</a:t>
            </a:r>
            <a:endParaRPr lang="de-AT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F32AFE7-471C-D846-9052-23F633264D7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8D50D2-570E-5741-B8A0-5264D420920A}" type="slidenum">
              <a:rPr lang="de-AT" smtClean="0"/>
              <a:pPr>
                <a:defRPr/>
              </a:pPr>
              <a:t>5</a:t>
            </a:fld>
            <a:endParaRPr lang="de-AT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A60A476-6E11-1342-B2B8-55C6ED8096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0271" y="980729"/>
            <a:ext cx="2160000" cy="166513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6D55AB5-9AC9-E148-AF4F-7FED7BD31B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0271" y="4365104"/>
            <a:ext cx="2160000" cy="166513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1911914-94A5-FE42-9076-A1D57D2EEE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20271" y="2672915"/>
            <a:ext cx="2160000" cy="166513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A238F33-04F4-8A4E-B120-E134A558163A}"/>
              </a:ext>
            </a:extLst>
          </p:cNvPr>
          <p:cNvSpPr txBox="1"/>
          <p:nvPr/>
        </p:nvSpPr>
        <p:spPr>
          <a:xfrm>
            <a:off x="7887786" y="1965102"/>
            <a:ext cx="504056" cy="36933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2S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866DFF9-F7FF-444C-ACBB-25379B30BAFD}"/>
              </a:ext>
            </a:extLst>
          </p:cNvPr>
          <p:cNvSpPr txBox="1"/>
          <p:nvPr/>
        </p:nvSpPr>
        <p:spPr>
          <a:xfrm>
            <a:off x="7884368" y="3651714"/>
            <a:ext cx="855012" cy="36933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PS-s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A6041FE-BD82-6249-A6F0-AB8C24663878}"/>
              </a:ext>
            </a:extLst>
          </p:cNvPr>
          <p:cNvSpPr txBox="1"/>
          <p:nvPr/>
        </p:nvSpPr>
        <p:spPr>
          <a:xfrm>
            <a:off x="7884368" y="5316851"/>
            <a:ext cx="710996" cy="36933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PS-p</a:t>
            </a:r>
          </a:p>
        </p:txBody>
      </p:sp>
    </p:spTree>
    <p:extLst>
      <p:ext uri="{BB962C8B-B14F-4D97-AF65-F5344CB8AC3E}">
        <p14:creationId xmlns:p14="http://schemas.microsoft.com/office/powerpoint/2010/main" val="18673874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AC78C6D0-D845-544E-BC2B-FEDB384E2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313" y="4858980"/>
            <a:ext cx="7772400" cy="1362075"/>
          </a:xfrm>
        </p:spPr>
        <p:txBody>
          <a:bodyPr/>
          <a:lstStyle/>
          <a:p>
            <a:r>
              <a:rPr lang="en-GB" dirty="0"/>
              <a:t>CMS Phase II Upgrade</a:t>
            </a:r>
            <a:br>
              <a:rPr lang="en-GB" dirty="0"/>
            </a:br>
            <a:r>
              <a:rPr lang="en-GB" dirty="0"/>
              <a:t>Status 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110AD8-10D7-014B-AB93-0975ACE79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Marko Dragicevic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B5F2509-A322-0847-BC43-E088C4A71AB1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 December 2021</a:t>
            </a:r>
            <a:endParaRPr lang="de-AT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290BC7-C218-6242-9288-2B505AA53F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3791" y="1340768"/>
            <a:ext cx="2368287" cy="324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D957DFF-9DD3-AA48-9EBE-D9F923CA86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067" y="827312"/>
            <a:ext cx="2297245" cy="3240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69CA8BA-B15C-624F-8E9B-9E32B8B32A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7904" y="990380"/>
            <a:ext cx="2289548" cy="32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55494EF-F9E8-E640-93EB-6753872E82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2678" y="2276872"/>
            <a:ext cx="4176464" cy="2671373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59539C-41D3-7E47-A727-F5D8C3E031F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A603FA1-4FE7-294D-8B50-C6BD27E95946}" type="slidenum">
              <a:rPr lang="de-AT" smtClean="0"/>
              <a:pPr>
                <a:defRPr/>
              </a:pPr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850665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A0293-E698-C144-941B-C74C63F4B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6DFE73-3D76-D049-AA9E-E23C7F72E3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80729"/>
            <a:ext cx="5518186" cy="4259997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TDRs</a:t>
            </a:r>
            <a:r>
              <a:rPr lang="en-GB" baseline="30000" dirty="0"/>
              <a:t>1</a:t>
            </a:r>
            <a:r>
              <a:rPr lang="en-GB" dirty="0"/>
              <a:t> for all major Phase 2 upgrades completed and reviewed by LHCC</a:t>
            </a:r>
          </a:p>
          <a:p>
            <a:pPr lvl="1"/>
            <a:r>
              <a:rPr lang="en-GB" dirty="0"/>
              <a:t>Tracker since 2017 </a:t>
            </a:r>
          </a:p>
          <a:p>
            <a:pPr lvl="1"/>
            <a:r>
              <a:rPr lang="en-GB" dirty="0" err="1"/>
              <a:t>HGCal</a:t>
            </a:r>
            <a:r>
              <a:rPr lang="en-GB" dirty="0"/>
              <a:t> since 2018</a:t>
            </a:r>
          </a:p>
          <a:p>
            <a:r>
              <a:rPr lang="en-GB" dirty="0"/>
              <a:t>MoUs</a:t>
            </a:r>
            <a:r>
              <a:rPr lang="en-GB" baseline="30000" dirty="0"/>
              <a:t>2</a:t>
            </a:r>
            <a:r>
              <a:rPr lang="en-GB" dirty="0"/>
              <a:t> defined and signatures still in progress</a:t>
            </a:r>
          </a:p>
          <a:p>
            <a:pPr lvl="1"/>
            <a:r>
              <a:rPr lang="en-GB" dirty="0"/>
              <a:t>MTD, BRIL and DAQ/HLT outstanding</a:t>
            </a:r>
          </a:p>
          <a:p>
            <a:r>
              <a:rPr lang="en-GB" dirty="0"/>
              <a:t>Tracker has recently passed the EDR</a:t>
            </a:r>
            <a:r>
              <a:rPr lang="en-GB" baseline="30000" dirty="0"/>
              <a:t>3</a:t>
            </a:r>
            <a:r>
              <a:rPr lang="en-GB" dirty="0"/>
              <a:t> for the Outer Tracker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41C5E4-833B-624D-8EBF-DECFABC1E5B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8D50D2-570E-5741-B8A0-5264D420920A}" type="slidenum">
              <a:rPr lang="de-AT" smtClean="0"/>
              <a:pPr>
                <a:defRPr/>
              </a:pPr>
              <a:t>7</a:t>
            </a:fld>
            <a:endParaRPr lang="de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BFA311-FE69-E645-8E71-74E0F2D59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Marko Dragicevic</a:t>
            </a:r>
            <a:endParaRPr lang="de-AT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D1FDAA2-4DE9-944A-B110-D7304FCEE7BA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 December 2021</a:t>
            </a:r>
            <a:endParaRPr lang="de-AT" dirty="0"/>
          </a:p>
        </p:txBody>
      </p:sp>
      <p:pic>
        <p:nvPicPr>
          <p:cNvPr id="7" name="Picture 9" descr="Picture 9">
            <a:extLst>
              <a:ext uri="{FF2B5EF4-FFF2-40B4-BE49-F238E27FC236}">
                <a16:creationId xmlns:a16="http://schemas.microsoft.com/office/drawing/2014/main" id="{12823C53-4ABF-4547-900A-E11E8F9F383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2608" y="1181692"/>
            <a:ext cx="745212" cy="1017789"/>
          </a:xfrm>
          <a:prstGeom prst="rect">
            <a:avLst/>
          </a:prstGeom>
          <a:ln w="12700">
            <a:miter lim="400000"/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5" descr="Picture 5">
            <a:extLst>
              <a:ext uri="{FF2B5EF4-FFF2-40B4-BE49-F238E27FC236}">
                <a16:creationId xmlns:a16="http://schemas.microsoft.com/office/drawing/2014/main" id="{4915FA9D-3486-5A42-93E1-66288D4C987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66535" y="1188294"/>
            <a:ext cx="707009" cy="1011187"/>
          </a:xfrm>
          <a:prstGeom prst="rect">
            <a:avLst/>
          </a:prstGeom>
          <a:ln w="12700">
            <a:miter lim="400000"/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6" descr="Picture 6">
            <a:extLst>
              <a:ext uri="{FF2B5EF4-FFF2-40B4-BE49-F238E27FC236}">
                <a16:creationId xmlns:a16="http://schemas.microsoft.com/office/drawing/2014/main" id="{925A03F1-91D4-9E4B-8905-D1A00AD8BA8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0412" y="1200785"/>
            <a:ext cx="718788" cy="998696"/>
          </a:xfrm>
          <a:prstGeom prst="rect">
            <a:avLst/>
          </a:prstGeom>
          <a:ln w="12700">
            <a:miter lim="400000"/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Picture 11">
            <a:extLst>
              <a:ext uri="{FF2B5EF4-FFF2-40B4-BE49-F238E27FC236}">
                <a16:creationId xmlns:a16="http://schemas.microsoft.com/office/drawing/2014/main" id="{726F18B3-B68D-AA47-9F3A-540CCB9641C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2368" y="2294442"/>
            <a:ext cx="718033" cy="1014575"/>
          </a:xfrm>
          <a:prstGeom prst="rect">
            <a:avLst/>
          </a:prstGeom>
          <a:ln w="12700">
            <a:miter lim="400000"/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A close up of a sign&#10;&#10;Description automatically generated">
            <a:extLst>
              <a:ext uri="{FF2B5EF4-FFF2-40B4-BE49-F238E27FC236}">
                <a16:creationId xmlns:a16="http://schemas.microsoft.com/office/drawing/2014/main" id="{C598C530-159F-C44A-82D3-C7B82FE80269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0341" y="2294442"/>
            <a:ext cx="731098" cy="1016285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E20169B-F9BE-3944-8E15-79F2B1F16CCC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2588" y="2294442"/>
            <a:ext cx="716674" cy="1016286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64977156-B217-CA4A-B89B-79E315081499}"/>
              </a:ext>
            </a:extLst>
          </p:cNvPr>
          <p:cNvGrpSpPr/>
          <p:nvPr/>
        </p:nvGrpSpPr>
        <p:grpSpPr>
          <a:xfrm>
            <a:off x="6732240" y="3551109"/>
            <a:ext cx="2048651" cy="1225189"/>
            <a:chOff x="7183277" y="4532039"/>
            <a:chExt cx="2479906" cy="1483100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3E18AF1B-07F3-C347-A7B7-E7EC66956D1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183277" y="4532039"/>
              <a:ext cx="1034074" cy="1468088"/>
            </a:xfrm>
            <a:prstGeom prst="rect">
              <a:avLst/>
            </a:prstGeom>
            <a:ln>
              <a:noFill/>
            </a:ln>
            <a:effectLst>
              <a:glow rad="228600">
                <a:schemeClr val="accent4">
                  <a:satMod val="175000"/>
                  <a:alpha val="40000"/>
                </a:scheme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45AF86BD-2319-DA4A-89E6-FF7D2FA313C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627501" y="4547051"/>
              <a:ext cx="1035682" cy="1468088"/>
            </a:xfrm>
            <a:prstGeom prst="rect">
              <a:avLst/>
            </a:prstGeom>
            <a:effectLst>
              <a:glow rad="228600">
                <a:schemeClr val="accent4">
                  <a:satMod val="175000"/>
                  <a:alpha val="40000"/>
                </a:schemeClr>
              </a:glow>
            </a:effectLst>
          </p:spPr>
        </p:pic>
      </p:grp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1FB49707-5339-9242-A10D-900017A8FBD8}"/>
              </a:ext>
            </a:extLst>
          </p:cNvPr>
          <p:cNvSpPr txBox="1">
            <a:spLocks/>
          </p:cNvSpPr>
          <p:nvPr/>
        </p:nvSpPr>
        <p:spPr bwMode="auto">
          <a:xfrm>
            <a:off x="457200" y="5356074"/>
            <a:ext cx="4460777" cy="1097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rgbClr val="0061A0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600">
                <a:solidFill>
                  <a:srgbClr val="0061A0"/>
                </a:solidFill>
                <a:latin typeface="+mn-lt"/>
                <a:ea typeface="+mn-ea"/>
                <a:cs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rgbClr val="0061A0"/>
                </a:solidFill>
                <a:latin typeface="+mn-lt"/>
                <a:ea typeface="+mn-ea"/>
                <a:cs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61A0"/>
                </a:solidFill>
                <a:latin typeface="+mn-lt"/>
                <a:ea typeface="+mn-ea"/>
                <a:cs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+mn-ea"/>
                <a:cs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GB" sz="1000" kern="0" baseline="30000" dirty="0"/>
              <a:t>1</a:t>
            </a:r>
            <a:r>
              <a:rPr lang="en-GB" sz="1000" kern="0" dirty="0"/>
              <a:t> Technical Design Report – Comprehensive description and motivation of the detector design with some details not yet fixed</a:t>
            </a:r>
          </a:p>
          <a:p>
            <a:pPr marL="0" indent="0">
              <a:buNone/>
            </a:pPr>
            <a:r>
              <a:rPr lang="en-GB" sz="1000" kern="0" baseline="30000" dirty="0"/>
              <a:t>2</a:t>
            </a:r>
            <a:r>
              <a:rPr lang="en-GB" sz="1000" kern="0" dirty="0"/>
              <a:t> Memorandum of Understanding - defining technical and financial responsibilities of each Funding Agency in the construction of a subdetector</a:t>
            </a:r>
          </a:p>
          <a:p>
            <a:pPr marL="0" indent="0">
              <a:buNone/>
            </a:pPr>
            <a:r>
              <a:rPr lang="en-GB" sz="1000" dirty="0"/>
              <a:t>3 Engineering Design Review - CMS internal review to authorise the construction of significant parts of the detector</a:t>
            </a:r>
            <a:endParaRPr lang="en-GB" sz="1000" kern="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F6DB5B4-FFB3-544C-AE4A-B7F6C3B0356D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5240726"/>
            <a:ext cx="3583104" cy="1241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4244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AC78C6D0-D845-544E-BC2B-FEDB384E2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313" y="4858980"/>
            <a:ext cx="7772400" cy="1362075"/>
          </a:xfrm>
        </p:spPr>
        <p:txBody>
          <a:bodyPr/>
          <a:lstStyle/>
          <a:p>
            <a:r>
              <a:rPr lang="en-GB" dirty="0"/>
              <a:t>Outer Tracker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110AD8-10D7-014B-AB93-0975ACE79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Marko Dragicevic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B5F2509-A322-0847-BC43-E088C4A71AB1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 December 2021</a:t>
            </a:r>
            <a:endParaRPr lang="de-A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9809E0D-9E01-6E42-9586-68F4A1502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827312"/>
            <a:ext cx="5953590" cy="396906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E290BC7-C218-6242-9288-2B505AA53F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0759" y="827313"/>
            <a:ext cx="2901194" cy="396906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0A3833-3160-644E-B0DB-A352E758E5F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A603FA1-4FE7-294D-8B50-C6BD27E95946}" type="slidenum">
              <a:rPr lang="de-AT" smtClean="0"/>
              <a:pPr>
                <a:defRPr/>
              </a:pPr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499127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F5D4C-1236-DD4B-A878-176ABBAB21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Reminder HL-LHC tracking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2D0BD8-4800-7A49-ACD5-B431A978A8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80729"/>
            <a:ext cx="8435280" cy="5401022"/>
          </a:xfrm>
        </p:spPr>
        <p:txBody>
          <a:bodyPr>
            <a:normAutofit lnSpcReduction="10000"/>
          </a:bodyPr>
          <a:lstStyle/>
          <a:p>
            <a:r>
              <a:rPr lang="en-GB" dirty="0"/>
              <a:t>Challenges for HL-LHC tracking</a:t>
            </a:r>
          </a:p>
          <a:p>
            <a:pPr lvl="1"/>
            <a:r>
              <a:rPr lang="en-GB" dirty="0"/>
              <a:t>Harsh radiation environment up to</a:t>
            </a:r>
          </a:p>
          <a:p>
            <a:pPr lvl="2"/>
            <a:r>
              <a:rPr lang="en-GB" dirty="0"/>
              <a:t>IT max.: 3.5 x 10</a:t>
            </a:r>
            <a:r>
              <a:rPr lang="en-GB" baseline="30000" dirty="0"/>
              <a:t>16</a:t>
            </a:r>
            <a:r>
              <a:rPr lang="en-GB" dirty="0"/>
              <a:t> </a:t>
            </a:r>
            <a:r>
              <a:rPr lang="en-GB" dirty="0" err="1"/>
              <a:t>n</a:t>
            </a:r>
            <a:r>
              <a:rPr lang="en-GB" baseline="-25000" dirty="0" err="1"/>
              <a:t>eq</a:t>
            </a:r>
            <a:r>
              <a:rPr lang="en-GB" dirty="0"/>
              <a:t>/cm</a:t>
            </a:r>
            <a:r>
              <a:rPr lang="en-GB" baseline="30000" dirty="0"/>
              <a:t>-2</a:t>
            </a:r>
            <a:r>
              <a:rPr lang="en-GB" dirty="0"/>
              <a:t>, 1.9 Grad</a:t>
            </a:r>
            <a:r>
              <a:rPr lang="en-GB" baseline="30000" dirty="0"/>
              <a:t> </a:t>
            </a:r>
            <a:endParaRPr lang="en-GB" dirty="0"/>
          </a:p>
          <a:p>
            <a:pPr lvl="2"/>
            <a:r>
              <a:rPr lang="en-GB" dirty="0"/>
              <a:t>OT max.: 1.1 x 10</a:t>
            </a:r>
            <a:r>
              <a:rPr lang="en-GB" baseline="30000" dirty="0"/>
              <a:t>15</a:t>
            </a:r>
            <a:r>
              <a:rPr lang="en-GB" dirty="0"/>
              <a:t> </a:t>
            </a:r>
            <a:r>
              <a:rPr lang="en-GB" dirty="0" err="1"/>
              <a:t>n</a:t>
            </a:r>
            <a:r>
              <a:rPr lang="en-GB" baseline="-25000" dirty="0" err="1"/>
              <a:t>eq</a:t>
            </a:r>
            <a:r>
              <a:rPr lang="en-GB" dirty="0"/>
              <a:t>/cm</a:t>
            </a:r>
            <a:r>
              <a:rPr lang="en-GB" baseline="30000" dirty="0"/>
              <a:t>-2</a:t>
            </a:r>
            <a:r>
              <a:rPr lang="en-GB" dirty="0"/>
              <a:t>,</a:t>
            </a:r>
            <a:r>
              <a:rPr lang="en-GB" baseline="30000" dirty="0"/>
              <a:t> </a:t>
            </a:r>
            <a:r>
              <a:rPr lang="en-GB" dirty="0"/>
              <a:t>77 </a:t>
            </a:r>
            <a:r>
              <a:rPr lang="en-GB" dirty="0" err="1"/>
              <a:t>Mrad</a:t>
            </a:r>
            <a:endParaRPr lang="en-GB" dirty="0"/>
          </a:p>
          <a:p>
            <a:pPr lvl="1"/>
            <a:r>
              <a:rPr lang="en-GB" dirty="0"/>
              <a:t>High pileup</a:t>
            </a:r>
          </a:p>
          <a:p>
            <a:pPr lvl="2"/>
            <a:r>
              <a:rPr lang="en-GB" dirty="0"/>
              <a:t>Increase granularity for sufficient two track separation</a:t>
            </a:r>
          </a:p>
          <a:p>
            <a:pPr lvl="1"/>
            <a:r>
              <a:rPr lang="en-GB" dirty="0"/>
              <a:t>L1 Trigger needs tracking information</a:t>
            </a:r>
          </a:p>
          <a:p>
            <a:pPr lvl="2"/>
            <a:r>
              <a:rPr lang="en-GB" dirty="0"/>
              <a:t>Tracker needs to provide data to L1 Trigger at every BX</a:t>
            </a:r>
          </a:p>
          <a:p>
            <a:pPr lvl="2"/>
            <a:r>
              <a:rPr lang="en-GB" dirty="0"/>
              <a:t>Transmitting full information at every BX not possible, data reduction is required</a:t>
            </a:r>
          </a:p>
          <a:p>
            <a:r>
              <a:rPr lang="en-GB" dirty="0"/>
              <a:t>Goal: Keep performance of existing system in HL-LHC environment for 3000 fb</a:t>
            </a:r>
            <a:r>
              <a:rPr lang="en-GB" baseline="30000" dirty="0"/>
              <a:t>-1</a:t>
            </a:r>
            <a:r>
              <a:rPr lang="en-GB" dirty="0"/>
              <a:t> (ultimate 4000 fb</a:t>
            </a:r>
            <a:r>
              <a:rPr lang="en-GB" baseline="30000" dirty="0"/>
              <a:t>-1</a:t>
            </a:r>
            <a:r>
              <a:rPr lang="en-GB" dirty="0"/>
              <a:t>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7B28C7-4931-1F4A-BADA-FA24F2C93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Marko Dragicevic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F152DC-3FE5-5343-92EB-9742E5F6D282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 December 2021</a:t>
            </a:r>
            <a:endParaRPr lang="de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EE6960-026D-F141-8164-CFCCE167DB8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8D50D2-570E-5741-B8A0-5264D420920A}" type="slidenum">
              <a:rPr lang="de-AT" smtClean="0"/>
              <a:pPr>
                <a:defRPr/>
              </a:pPr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6639567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1.9|29.5"/>
</p:tagLst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39799</TotalTime>
  <Words>2444</Words>
  <Application>Microsoft Macintosh PowerPoint</Application>
  <PresentationFormat>On-screen Show (4:3)</PresentationFormat>
  <Paragraphs>444</Paragraphs>
  <Slides>30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Courier New</vt:lpstr>
      <vt:lpstr>Wingdings</vt:lpstr>
      <vt:lpstr>Standarddesign</vt:lpstr>
      <vt:lpstr>CMS Tracker &amp; HGCal  Phase II Construction </vt:lpstr>
      <vt:lpstr>PowerPoint Presentation</vt:lpstr>
      <vt:lpstr>PowerPoint Presentation</vt:lpstr>
      <vt:lpstr>Staff</vt:lpstr>
      <vt:lpstr>HEPHY in CMS Phase II</vt:lpstr>
      <vt:lpstr>CMS Phase II Upgrade Status </vt:lpstr>
      <vt:lpstr>PowerPoint Presentation</vt:lpstr>
      <vt:lpstr>Outer Tracker</vt:lpstr>
      <vt:lpstr>Reminder HL-LHC tracking</vt:lpstr>
      <vt:lpstr>CMS Tracker Solution</vt:lpstr>
      <vt:lpstr>Detector modules with data filtering</vt:lpstr>
      <vt:lpstr>The pt Module Concepts </vt:lpstr>
      <vt:lpstr>The pt Module Concepts</vt:lpstr>
      <vt:lpstr>Tracker Layout</vt:lpstr>
      <vt:lpstr>Mechanics</vt:lpstr>
      <vt:lpstr>Modules</vt:lpstr>
      <vt:lpstr>Construction Status</vt:lpstr>
      <vt:lpstr>Sensor Production (at HEPHY)</vt:lpstr>
      <vt:lpstr>Production Status</vt:lpstr>
      <vt:lpstr>Quality Control</vt:lpstr>
      <vt:lpstr>Quality Assurance</vt:lpstr>
      <vt:lpstr>Sensor Quality Control SQC at HEPHY</vt:lpstr>
      <vt:lpstr>SQC: Tracker</vt:lpstr>
      <vt:lpstr>Process Quality Control PQC at HEPHY</vt:lpstr>
      <vt:lpstr>PQC: Tracker &amp; HGCal</vt:lpstr>
      <vt:lpstr>PQC: Tracker &amp; HGCal</vt:lpstr>
      <vt:lpstr>PQC: Tracker &amp; HGCal</vt:lpstr>
      <vt:lpstr>PQC: Example</vt:lpstr>
      <vt:lpstr>Summary for Tracker</vt:lpstr>
      <vt:lpstr>Thanks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Sensor Procurements  for the Outer Tracker</dc:title>
  <dc:creator>Marko Dragicevic</dc:creator>
  <cp:lastModifiedBy>Microsoft Office User</cp:lastModifiedBy>
  <cp:revision>425</cp:revision>
  <cp:lastPrinted>2019-10-07T10:34:40Z</cp:lastPrinted>
  <dcterms:created xsi:type="dcterms:W3CDTF">2015-11-05T16:19:18Z</dcterms:created>
  <dcterms:modified xsi:type="dcterms:W3CDTF">2021-12-03T09:06:19Z</dcterms:modified>
</cp:coreProperties>
</file>