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1"/>
  </p:sldMasterIdLst>
  <p:notesMasterIdLst>
    <p:notesMasterId r:id="rId58"/>
  </p:notesMasterIdLst>
  <p:sldIdLst>
    <p:sldId id="256" r:id="rId2"/>
    <p:sldId id="257" r:id="rId3"/>
    <p:sldId id="292" r:id="rId4"/>
    <p:sldId id="290" r:id="rId5"/>
    <p:sldId id="291" r:id="rId6"/>
    <p:sldId id="258" r:id="rId7"/>
    <p:sldId id="294" r:id="rId8"/>
    <p:sldId id="295" r:id="rId9"/>
    <p:sldId id="333" r:id="rId10"/>
    <p:sldId id="296" r:id="rId11"/>
    <p:sldId id="297" r:id="rId12"/>
    <p:sldId id="312" r:id="rId13"/>
    <p:sldId id="298" r:id="rId14"/>
    <p:sldId id="313" r:id="rId15"/>
    <p:sldId id="301" r:id="rId16"/>
    <p:sldId id="302" r:id="rId17"/>
    <p:sldId id="31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5" r:id="rId26"/>
    <p:sldId id="317" r:id="rId27"/>
    <p:sldId id="316" r:id="rId28"/>
    <p:sldId id="318" r:id="rId29"/>
    <p:sldId id="319" r:id="rId30"/>
    <p:sldId id="322" r:id="rId31"/>
    <p:sldId id="323" r:id="rId32"/>
    <p:sldId id="324" r:id="rId33"/>
    <p:sldId id="325" r:id="rId34"/>
    <p:sldId id="326" r:id="rId35"/>
    <p:sldId id="327" r:id="rId36"/>
    <p:sldId id="263" r:id="rId37"/>
    <p:sldId id="328" r:id="rId38"/>
    <p:sldId id="330" r:id="rId39"/>
    <p:sldId id="329" r:id="rId40"/>
    <p:sldId id="331" r:id="rId41"/>
    <p:sldId id="350" r:id="rId42"/>
    <p:sldId id="334" r:id="rId43"/>
    <p:sldId id="335" r:id="rId44"/>
    <p:sldId id="336" r:id="rId45"/>
    <p:sldId id="337" r:id="rId46"/>
    <p:sldId id="338" r:id="rId47"/>
    <p:sldId id="339" r:id="rId48"/>
    <p:sldId id="341" r:id="rId49"/>
    <p:sldId id="342" r:id="rId50"/>
    <p:sldId id="343" r:id="rId51"/>
    <p:sldId id="344" r:id="rId52"/>
    <p:sldId id="345" r:id="rId53"/>
    <p:sldId id="346" r:id="rId54"/>
    <p:sldId id="347" r:id="rId55"/>
    <p:sldId id="348" r:id="rId56"/>
    <p:sldId id="349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7425A-2F79-4F1E-AF96-73F7D43536AC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173BD-5890-4B70-B7D8-29B74F5F2C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81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2CEB2D-03DC-40A5-8259-D275568E4850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62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79D2-446A-4F84-8A3E-9F710449B67C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12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1763-A335-4B84-BBB7-21C18E78FFF1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73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8C0D-B627-4889-B324-9F13E1B37725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95895" y="6223828"/>
            <a:ext cx="1706217" cy="365125"/>
          </a:xfrm>
        </p:spPr>
        <p:txBody>
          <a:bodyPr/>
          <a:lstStyle>
            <a:lvl1pPr>
              <a:defRPr sz="2800"/>
            </a:lvl1pPr>
          </a:lstStyle>
          <a:p>
            <a:fld id="{2B65A560-F47C-4F7F-9389-6B98BBA32564}" type="slidenum">
              <a:rPr lang="de-DE" smtClean="0"/>
              <a:pPr/>
              <a:t>‹Nr.›</a:t>
            </a:fld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63620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1A66-7571-41DB-92F4-6DF9A4EB676F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89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54E1-4471-4646-95C1-A86420F8C8B0}" type="datetime1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90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328C-CCE1-4C98-B6B7-89622D730B17}" type="datetime1">
              <a:rPr lang="de-DE" smtClean="0"/>
              <a:t>03.03.2021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57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CD49-04AD-4A6B-AB7F-DC73BD553CC2}" type="datetime1">
              <a:rPr lang="de-DE" smtClean="0"/>
              <a:t>03.03.2021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65411" y="6223827"/>
            <a:ext cx="1706217" cy="365125"/>
          </a:xfrm>
        </p:spPr>
        <p:txBody>
          <a:bodyPr/>
          <a:lstStyle>
            <a:lvl1pPr>
              <a:defRPr sz="2800"/>
            </a:lvl1pPr>
          </a:lstStyle>
          <a:p>
            <a:fld id="{2B65A560-F47C-4F7F-9389-6B98BBA32564}" type="slidenum">
              <a:rPr lang="de-DE" smtClean="0"/>
              <a:pPr/>
              <a:t>‹Nr.›</a:t>
            </a:fld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42588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2F9C-9AD1-45E9-B4DE-8A6496D7A9D6}" type="datetime1">
              <a:rPr lang="de-DE" smtClean="0"/>
              <a:t>03.03.2021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95895" y="6223828"/>
            <a:ext cx="1706217" cy="365125"/>
          </a:xfrm>
        </p:spPr>
        <p:txBody>
          <a:bodyPr/>
          <a:lstStyle>
            <a:lvl1pPr>
              <a:defRPr sz="2800"/>
            </a:lvl1pPr>
          </a:lstStyle>
          <a:p>
            <a:fld id="{2B65A560-F47C-4F7F-9389-6B98BBA32564}" type="slidenum">
              <a:rPr lang="de-DE" smtClean="0"/>
              <a:pPr/>
              <a:t>‹Nr.›</a:t>
            </a:fld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8425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4959-877B-43E9-ABC5-99A0A8F114BF}" type="datetime1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38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865A-DCE2-44DC-9EDB-634B3C633E96}" type="datetime1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71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AE9271A-A8A9-47FB-8401-B60CB29518EB}" type="datetime1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B65A560-F47C-4F7F-9389-6B98BBA325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69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8B232081-431B-47FE-96FB-BA5A678FC84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4800" cap="none" dirty="0"/>
                  <a:t>Comparison and  Validation </a:t>
                </a:r>
                <a:r>
                  <a:rPr lang="de-DE" sz="4800" cap="none" dirty="0" err="1"/>
                  <a:t>of</a:t>
                </a:r>
                <a:r>
                  <a:rPr lang="de-DE" sz="4800" cap="none" dirty="0"/>
                  <a:t> Background </a:t>
                </a:r>
                <a:r>
                  <a:rPr lang="de-DE" sz="4800" cap="none" dirty="0" err="1"/>
                  <a:t>Subtraction</a:t>
                </a:r>
                <a:r>
                  <a:rPr lang="de-DE" sz="4800" cap="none" dirty="0"/>
                  <a:t> </a:t>
                </a:r>
                <a:r>
                  <a:rPr lang="de-DE" sz="4800" cap="none" dirty="0" err="1"/>
                  <a:t>Strategies</a:t>
                </a:r>
                <a:r>
                  <a:rPr lang="de-DE" sz="4800" cap="none" dirty="0"/>
                  <a:t> </a:t>
                </a:r>
                <a:r>
                  <a:rPr lang="de-DE" sz="4800" cap="none" dirty="0" err="1"/>
                  <a:t>for</a:t>
                </a:r>
                <a:r>
                  <a:rPr lang="de-DE" sz="4800" cap="none" dirty="0"/>
                  <a:t> </a:t>
                </a:r>
                <a:r>
                  <a:rPr lang="de-DE" sz="4800" cap="none" dirty="0" err="1"/>
                  <a:t>the</a:t>
                </a:r>
                <a:r>
                  <a:rPr lang="de-DE" sz="4800" cap="non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4800" i="1" cap="none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800" b="1" i="1" cap="none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de-DE" sz="4800" b="1" i="1" cap="none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4800" b="1" i="1" cap="none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48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48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48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de-DE" sz="4800" b="1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4800" b="1" i="1" cap="none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de-DE" sz="4800" cap="none" dirty="0"/>
                  <a:t> Analysis at </a:t>
                </a:r>
                <a:r>
                  <a:rPr lang="de-DE" sz="4800" cap="none" dirty="0" err="1"/>
                  <a:t>the</a:t>
                </a:r>
                <a:r>
                  <a:rPr lang="de-DE" sz="4800" cap="none" dirty="0"/>
                  <a:t> </a:t>
                </a:r>
                <a:r>
                  <a:rPr lang="de-DE" sz="4800" cap="none" dirty="0" err="1"/>
                  <a:t>LHCb</a:t>
                </a:r>
                <a:r>
                  <a:rPr lang="de-DE" sz="4800" cap="none" dirty="0"/>
                  <a:t> Experiment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8B232081-431B-47FE-96FB-BA5A678FC8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r="-1284" b="-11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73367FFE-FBCA-4286-A066-CDDA6677EE6F}"/>
              </a:ext>
            </a:extLst>
          </p:cNvPr>
          <p:cNvSpPr txBox="1"/>
          <p:nvPr/>
        </p:nvSpPr>
        <p:spPr>
          <a:xfrm>
            <a:off x="2494224" y="4705385"/>
            <a:ext cx="7198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</a:rPr>
              <a:t>Felix Russo, 04.03.2021, Belle </a:t>
            </a:r>
            <a:r>
              <a:rPr lang="de-DE" sz="2400" dirty="0" err="1">
                <a:solidFill>
                  <a:schemeClr val="bg1"/>
                </a:solidFill>
              </a:rPr>
              <a:t>group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meeting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5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Background </a:t>
            </a:r>
            <a:r>
              <a:rPr lang="de-DE" dirty="0" err="1">
                <a:latin typeface="Helvetica Neue"/>
              </a:rPr>
              <a:t>Subtraction</a:t>
            </a:r>
            <a:r>
              <a:rPr lang="de-DE" dirty="0">
                <a:latin typeface="Helvetica Neue"/>
              </a:rPr>
              <a:t> - Toy </a:t>
            </a:r>
            <a:r>
              <a:rPr lang="de-DE" dirty="0" err="1">
                <a:latin typeface="Helvetica Neue"/>
              </a:rPr>
              <a:t>Example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test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method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under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well-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defined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conditions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No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correlations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between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variables</a:t>
            </a: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Discrete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control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variable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allows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better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assessment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performance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517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The Dataset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3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species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17500, 8000 and 1500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respectively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Signal,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combinatorial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bkg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,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peaking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bkg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hidden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)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3 variables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Mass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discriminating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var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discrete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control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var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continuous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control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var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) 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8" t="-31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4798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 Mass Variable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AEA03FA-EDD7-4E92-92A3-627E42D805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694" y="418890"/>
            <a:ext cx="5781023" cy="3960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Signal: Bifurcated Crystal Ball PDF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Peaking Background: BCB PDF (~yellow </a:t>
            </a:r>
            <a:r>
              <a:rPr lang="en-US" sz="2800" dirty="0" err="1">
                <a:latin typeface="Helvetica Neue"/>
              </a:rPr>
              <a:t>bkg</a:t>
            </a:r>
            <a:r>
              <a:rPr lang="en-US" sz="2800" dirty="0">
                <a:latin typeface="Helvetica Neue"/>
              </a:rPr>
              <a:t>)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Combinatorial Background: Exponential PDF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Values of parameters from MC simulations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12</a:t>
            </a:fld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F64581C-68EE-40FD-90AC-3B5F49A67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69" y="4823620"/>
            <a:ext cx="5330633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092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 discrete control variable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For backtracking the source of each event (=label)</a:t>
            </a:r>
            <a:endParaRPr lang="en-US" sz="2800" dirty="0">
              <a:solidFill>
                <a:schemeClr val="accent1"/>
              </a:solidFill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Signal: 0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Combinatorial </a:t>
            </a:r>
            <a:r>
              <a:rPr lang="en-US" sz="2800" dirty="0" err="1">
                <a:latin typeface="Helvetica Neue"/>
              </a:rPr>
              <a:t>bkg</a:t>
            </a:r>
            <a:r>
              <a:rPr lang="en-US" sz="2800" dirty="0">
                <a:latin typeface="Helvetica Neue"/>
              </a:rPr>
              <a:t>: 1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Peaking </a:t>
            </a:r>
            <a:r>
              <a:rPr lang="en-US" sz="2800" dirty="0" err="1">
                <a:latin typeface="Helvetica Neue"/>
              </a:rPr>
              <a:t>bkg</a:t>
            </a:r>
            <a:r>
              <a:rPr lang="en-US" sz="2800" dirty="0">
                <a:latin typeface="Helvetica Neue"/>
              </a:rPr>
              <a:t>: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13</a:t>
            </a:fld>
            <a:endParaRPr lang="en-US" dirty="0"/>
          </a:p>
        </p:txBody>
      </p:sp>
      <p:pic>
        <p:nvPicPr>
          <p:cNvPr id="13" name="Inhaltsplatzhalter 7">
            <a:extLst>
              <a:ext uri="{FF2B5EF4-FFF2-40B4-BE49-F238E27FC236}">
                <a16:creationId xmlns:a16="http://schemas.microsoft.com/office/drawing/2014/main" id="{3A1F631E-53FE-4540-8C63-E6FF8BEB1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61" y="1409700"/>
            <a:ext cx="5807465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5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The continuous control 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/>
              <p:nvPr/>
            </p:nvSpPr>
            <p:spPr>
              <a:xfrm>
                <a:off x="6145900" y="2182782"/>
                <a:ext cx="5364444" cy="18445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/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Gaussian distribution for all species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To see effect on continuous distributions</a:t>
                </a:r>
              </a:p>
              <a:p>
                <a:pPr marL="560070" indent="-45720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Helvetica Neue"/>
                  </a:rPr>
                  <a:t>Continuous observables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400" dirty="0">
                    <a:latin typeface="Helvetica Neue"/>
                  </a:rPr>
                  <a:t> decay 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900" y="2182782"/>
                <a:ext cx="5364444" cy="1844505"/>
              </a:xfrm>
              <a:prstGeom prst="rect">
                <a:avLst/>
              </a:prstGeom>
              <a:blipFill>
                <a:blip r:embed="rId2"/>
                <a:stretch>
                  <a:fillRect t="-9241" b="-59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14</a:t>
            </a:fld>
            <a:endParaRPr lang="en-US" dirty="0"/>
          </a:p>
        </p:txBody>
      </p:sp>
      <p:pic>
        <p:nvPicPr>
          <p:cNvPr id="8" name="Inhaltsplatzhalter 6">
            <a:extLst>
              <a:ext uri="{FF2B5EF4-FFF2-40B4-BE49-F238E27FC236}">
                <a16:creationId xmlns:a16="http://schemas.microsoft.com/office/drawing/2014/main" id="{D3C5A4BA-9EE6-494A-88F8-8D4C987D9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439" y="609600"/>
            <a:ext cx="5843021" cy="3960000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4A1742E-0F31-46EF-AB3F-B7FB67AD4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198" y="4845439"/>
            <a:ext cx="4501501" cy="15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07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Mass Fit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B47A596-FB13-4649-9FE4-87E29CDEDD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512" y="1936531"/>
            <a:ext cx="6292636" cy="4288057"/>
          </a:xfr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5895" y="6223828"/>
            <a:ext cx="1706217" cy="365125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fld id="{2B65A560-F47C-4F7F-9389-6B98BBA32564}" type="slidenum">
              <a:rPr lang="en-US" dirty="0"/>
              <a:pPr/>
              <a:t>15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0C9BB3B-64F4-4D75-9C63-CD1548A1E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59604"/>
            <a:ext cx="5680250" cy="163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40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6">
            <a:extLst>
              <a:ext uri="{FF2B5EF4-FFF2-40B4-BE49-F238E27FC236}">
                <a16:creationId xmlns:a16="http://schemas.microsoft.com/office/drawing/2014/main" id="{6A875D0D-3C9D-4DCD-B596-0CA5384D7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5C5B5FA5-19AF-46C9-BEE5-FF4F509E2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0">
            <a:extLst>
              <a:ext uri="{FF2B5EF4-FFF2-40B4-BE49-F238E27FC236}">
                <a16:creationId xmlns:a16="http://schemas.microsoft.com/office/drawing/2014/main" id="{2C162E4B-773B-41AA-BD90-3EE2C721E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2">
            <a:extLst>
              <a:ext uri="{FF2B5EF4-FFF2-40B4-BE49-F238E27FC236}">
                <a16:creationId xmlns:a16="http://schemas.microsoft.com/office/drawing/2014/main" id="{589CB250-3F20-4756-AAB3-570F6BD9B6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24">
            <a:extLst>
              <a:ext uri="{FF2B5EF4-FFF2-40B4-BE49-F238E27FC236}">
                <a16:creationId xmlns:a16="http://schemas.microsoft.com/office/drawing/2014/main" id="{550432CB-9181-43D4-A3C4-71989FBB6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09980" y="4915918"/>
                <a:ext cx="9966960" cy="1490472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:pPr algn="ctr">
                  <a:lnSpc>
                    <a:spcPct val="85000"/>
                  </a:lnSpc>
                </a:pPr>
                <a:r>
                  <a:rPr lang="en-US" b="1" cap="all" dirty="0"/>
                  <a:t>Separated Data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cap="all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cap="all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1" cap="all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b="1" cap="all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09980" y="4915918"/>
                <a:ext cx="9966960" cy="1490472"/>
              </a:xfrm>
              <a:blipFill>
                <a:blip r:embed="rId2"/>
                <a:stretch>
                  <a:fillRect b="-195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ED6CFADE-FE15-4F43-9176-26E8D5410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484" y="1516506"/>
            <a:ext cx="3747212" cy="2520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30EC073-B411-4E95-BCCE-F259B92B2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472" y="1516506"/>
            <a:ext cx="3692309" cy="2520000"/>
          </a:xfrm>
          <a:prstGeom prst="rect">
            <a:avLst/>
          </a:prstGeom>
        </p:spPr>
      </p:pic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65960722-F4C4-4130-9E69-4C6441940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240518" y="1495205"/>
            <a:ext cx="3705883" cy="2520000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223828"/>
            <a:ext cx="170621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B65A560-F47C-4F7F-9389-6B98BBA32564}" type="slidenum">
              <a:rPr lang="en-US" sz="1200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16</a:t>
            </a:fld>
            <a:endParaRPr lang="en-US" sz="1200" kern="120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832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6">
            <a:extLst>
              <a:ext uri="{FF2B5EF4-FFF2-40B4-BE49-F238E27FC236}">
                <a16:creationId xmlns:a16="http://schemas.microsoft.com/office/drawing/2014/main" id="{6A875D0D-3C9D-4DCD-B596-0CA5384D7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5C5B5FA5-19AF-46C9-BEE5-FF4F509E2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0">
            <a:extLst>
              <a:ext uri="{FF2B5EF4-FFF2-40B4-BE49-F238E27FC236}">
                <a16:creationId xmlns:a16="http://schemas.microsoft.com/office/drawing/2014/main" id="{2C162E4B-773B-41AA-BD90-3EE2C721E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2">
            <a:extLst>
              <a:ext uri="{FF2B5EF4-FFF2-40B4-BE49-F238E27FC236}">
                <a16:creationId xmlns:a16="http://schemas.microsoft.com/office/drawing/2014/main" id="{589CB250-3F20-4756-AAB3-570F6BD9B6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24">
            <a:extLst>
              <a:ext uri="{FF2B5EF4-FFF2-40B4-BE49-F238E27FC236}">
                <a16:creationId xmlns:a16="http://schemas.microsoft.com/office/drawing/2014/main" id="{550432CB-9181-43D4-A3C4-71989FBB6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09980" y="4915918"/>
                <a:ext cx="9966960" cy="1490472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:pPr algn="ctr">
                  <a:lnSpc>
                    <a:spcPct val="85000"/>
                  </a:lnSpc>
                </a:pPr>
                <a:r>
                  <a:rPr lang="en-US" b="1" cap="all" dirty="0"/>
                  <a:t>Separated Data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cap="all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cap="all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1" i="0" cap="all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b="1" cap="all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09980" y="4915918"/>
                <a:ext cx="9966960" cy="1490472"/>
              </a:xfrm>
              <a:blipFill>
                <a:blip r:embed="rId2"/>
                <a:stretch>
                  <a:fillRect b="-195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530" y="6223828"/>
            <a:ext cx="170621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B65A560-F47C-4F7F-9389-6B98BBA32564}" type="slidenum">
              <a:rPr lang="en-US" sz="1200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17</a:t>
            </a:fld>
            <a:endParaRPr lang="en-US" sz="1200" kern="1200">
              <a:latin typeface="+mn-lt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BEB3461-4C18-4103-AD9B-8FB507269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208" y="1634682"/>
            <a:ext cx="3728572" cy="252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EF067E6-DC60-4CF0-9C46-CE7E02BD0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36" y="1634682"/>
            <a:ext cx="3702857" cy="2520000"/>
          </a:xfrm>
          <a:prstGeom prst="rect">
            <a:avLst/>
          </a:prstGeom>
        </p:spPr>
      </p:pic>
      <p:pic>
        <p:nvPicPr>
          <p:cNvPr id="16" name="Inhaltsplatzhalter 7">
            <a:extLst>
              <a:ext uri="{FF2B5EF4-FFF2-40B4-BE49-F238E27FC236}">
                <a16:creationId xmlns:a16="http://schemas.microsoft.com/office/drawing/2014/main" id="{5715B402-B0BA-4F63-9BDB-C013ACB8A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4789" y="1634682"/>
            <a:ext cx="3700771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82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Toy Dataset - </a:t>
            </a:r>
            <a:r>
              <a:rPr lang="de-DE" dirty="0" err="1">
                <a:latin typeface="Helvetica Neue"/>
              </a:rPr>
              <a:t>Conclusion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Large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statistical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uncertainties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fit – but still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good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results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Correct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separation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within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one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standard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deviation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de-DE" sz="3200" b="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Good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agreement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fit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result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generation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parameters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de-DE" sz="3200" b="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Results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slightly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worse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peaking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background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Situation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similar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analysis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but 0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correlation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!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8" t="-4381" b="-196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689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Background </a:t>
                </a:r>
                <a:r>
                  <a:rPr lang="de-DE" dirty="0" err="1">
                    <a:latin typeface="Helvetica Neue"/>
                  </a:rPr>
                  <a:t>Subtraction</a:t>
                </a:r>
                <a:r>
                  <a:rPr lang="de-DE" dirty="0">
                    <a:latin typeface="Helvetica Neue"/>
                  </a:rPr>
                  <a:t> –</a:t>
                </a:r>
                <a:br>
                  <a:rPr lang="de-DE" dirty="0">
                    <a:latin typeface="Helvetica Neue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de-DE" sz="4400" i="1" cap="none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400" b="0" i="1" cap="none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4400" b="0" i="1" cap="none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4400" b="0" i="1" cap="none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44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44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440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4400" b="0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4400" b="0" i="1" cap="none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de-DE" dirty="0">
                    <a:latin typeface="Helvetica Neue"/>
                  </a:rPr>
                  <a:t> decay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 t="-12556" b="-1883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2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control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variables </a:t>
            </a:r>
            <a:r>
              <a:rPr lang="de-DE" sz="32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 5 </a:t>
            </a:r>
            <a:r>
              <a:rPr lang="de-DE" sz="32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analysis</a:t>
            </a:r>
            <a:r>
              <a:rPr lang="de-DE" sz="32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variables</a:t>
            </a: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Constructed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uncorrelated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with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invariant B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mass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However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: Also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uncorrelated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various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bkg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types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?</a:t>
            </a: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How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assess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method‘s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performance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Comparison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sWeighted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dataset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dataset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that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consists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mainly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signal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events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 marL="45720" indent="0">
              <a:buNone/>
            </a:pPr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00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E1D34-FD64-42C3-8942-74EAF2156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Contents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</p:spPr>
            <p:txBody>
              <a:bodyPr>
                <a:normAutofit/>
              </a:bodyPr>
              <a:lstStyle/>
              <a:p>
                <a:pPr marL="560070" indent="-514350">
                  <a:buAutoNum type="arabicPeriod"/>
                </a:pPr>
                <a:r>
                  <a:rPr lang="en-US" sz="3200" dirty="0">
                    <a:solidFill>
                      <a:schemeClr val="tx1"/>
                    </a:solidFill>
                    <a:latin typeface="Helvetica Neue"/>
                  </a:rPr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3200" b="0" i="0" cap="non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de-DE" sz="3200" b="0" i="1" cap="non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de-DE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𝜋𝜋𝛾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Decay</a:t>
                </a:r>
              </a:p>
              <a:p>
                <a:pPr marL="560070" indent="-514350">
                  <a:buAutoNum type="arabicPeriod"/>
                </a:pP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The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sPlot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Technique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 marL="560070" indent="-514350">
                  <a:buAutoNum type="arabicPeriod"/>
                </a:pPr>
                <a:r>
                  <a:rPr lang="de-DE" sz="3200" b="0" i="0" dirty="0">
                    <a:solidFill>
                      <a:schemeClr val="tx1"/>
                    </a:solidFill>
                    <a:effectLst/>
                    <a:latin typeface="Helvetica Neue"/>
                  </a:rPr>
                  <a:t>Background </a:t>
                </a:r>
                <a:r>
                  <a:rPr lang="de-DE" sz="3200" b="0" i="0" dirty="0" err="1">
                    <a:solidFill>
                      <a:schemeClr val="tx1"/>
                    </a:solidFill>
                    <a:effectLst/>
                    <a:latin typeface="Helvetica Neue"/>
                  </a:rPr>
                  <a:t>Subtraction</a:t>
                </a:r>
                <a:r>
                  <a:rPr lang="de-DE" sz="3200" b="0" i="0" dirty="0">
                    <a:solidFill>
                      <a:schemeClr val="tx1"/>
                    </a:solidFill>
                    <a:effectLst/>
                    <a:latin typeface="Helvetica Neue"/>
                  </a:rPr>
                  <a:t> </a:t>
                </a:r>
                <a:r>
                  <a:rPr lang="de-DE" sz="3200" b="0" i="0" dirty="0" err="1">
                    <a:solidFill>
                      <a:schemeClr val="tx1"/>
                    </a:solidFill>
                    <a:effectLst/>
                    <a:latin typeface="Helvetica Neue"/>
                  </a:rPr>
                  <a:t>for</a:t>
                </a:r>
                <a:r>
                  <a:rPr lang="de-DE" sz="3200" b="0" i="0" dirty="0">
                    <a:solidFill>
                      <a:schemeClr val="tx1"/>
                    </a:solidFill>
                    <a:effectLst/>
                    <a:latin typeface="Helvetica Neue"/>
                  </a:rPr>
                  <a:t> a Toy Model</a:t>
                </a:r>
              </a:p>
              <a:p>
                <a:pPr marL="560070" indent="-514350">
                  <a:buAutoNum type="arabicPeriod"/>
                </a:pP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Background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Subtraction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de-DE" sz="3200" cap="none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de-DE" sz="3200" cap="none" dirty="0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decay</a:t>
                </a:r>
              </a:p>
              <a:p>
                <a:pPr marL="560070" indent="-514350">
                  <a:buAutoNum type="arabicPeriod"/>
                </a:pP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Earth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Mover‘s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cs typeface="Times New Roman" panose="02020603050405020304" pitchFamily="18" charset="0"/>
                  </a:rPr>
                  <a:t>Distance</a:t>
                </a:r>
                <a:endParaRPr lang="de-DE" sz="3000" dirty="0">
                  <a:solidFill>
                    <a:srgbClr val="1D2228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3200" b="0" i="0" dirty="0">
                  <a:solidFill>
                    <a:srgbClr val="1D2228"/>
                  </a:solidFill>
                  <a:effectLst/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  <a:blipFill>
                <a:blip r:embed="rId2"/>
                <a:stretch>
                  <a:fillRect l="-478" t="-37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284638-45DD-4926-A5FC-E8B5DBBB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18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Finding</a:t>
            </a:r>
            <a:r>
              <a:rPr lang="de-DE" dirty="0">
                <a:latin typeface="Helvetica Neue"/>
              </a:rPr>
              <a:t> a </a:t>
            </a:r>
            <a:r>
              <a:rPr lang="de-DE" dirty="0" err="1">
                <a:latin typeface="Helvetica Neue"/>
              </a:rPr>
              <a:t>Mainly</a:t>
            </a:r>
            <a:r>
              <a:rPr lang="de-DE" dirty="0">
                <a:latin typeface="Helvetica Neue"/>
              </a:rPr>
              <a:t>-Signal Dataset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579F36D-BF72-4CC8-B844-AD70F921D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096" y="1769225"/>
            <a:ext cx="5934771" cy="4038600"/>
          </a:xfr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D452BE8-903E-46D5-98A7-F32EF1D16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867" y="404108"/>
            <a:ext cx="5182323" cy="40963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A6CE053-A683-40E9-B342-96C8611F4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867" y="2035399"/>
            <a:ext cx="5296639" cy="377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Comparison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How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compare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two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5D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datasets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tx1"/>
                </a:solidFill>
                <a:latin typeface="Helvetica Neue"/>
              </a:rPr>
              <a:t>First: Check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their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1D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projections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: Check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correlations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in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higher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dimensions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21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73B992C-F268-4E28-ADF7-744630FDC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802" y="4097130"/>
            <a:ext cx="5465265" cy="199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84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1D </a:t>
            </a:r>
            <a:r>
              <a:rPr lang="de-DE" dirty="0" err="1">
                <a:latin typeface="Helvetica Neue"/>
              </a:rPr>
              <a:t>Projections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Plot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histograms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datasets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all 5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analysis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variables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Use different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cuts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variable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Expect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similar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shape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since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cutting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removes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mainly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combinatorial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bkg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Plot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ratios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histograms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perform fit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straight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line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8" t="-31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811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5BE2587-C0A1-4319-B8D3-1FCC6CDBF1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908" y="651308"/>
            <a:ext cx="5798722" cy="5760000"/>
          </a:xfr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F780CE9-A8CE-45E9-B74A-2E96A9B18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630" y="651308"/>
            <a:ext cx="5692236" cy="57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807103" y="323557"/>
                <a:ext cx="495224" cy="736452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807103" y="323557"/>
                <a:ext cx="495224" cy="73645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43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FF4578A3-2124-45D6-99D1-4DFCDF9E06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45" y="651308"/>
            <a:ext cx="5760000" cy="5760000"/>
          </a:xfr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0AC588F-BA7B-4E92-846D-9A0B94260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745" y="651308"/>
            <a:ext cx="5760000" cy="57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1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08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25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ABAE2BD-3552-43E0-A71B-EB2F31B91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11243"/>
            <a:ext cx="5731055" cy="576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7615859-65D2-4F2C-BA9C-9A1974A16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80" y="911243"/>
            <a:ext cx="5750320" cy="57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i="1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de-DE" dirty="0">
                    <a:latin typeface="Helvetica Neue"/>
                  </a:rPr>
                  <a:t>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7729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i="1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26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95921A-2D8F-440E-83B6-DBF5922EA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3" y="1052237"/>
            <a:ext cx="5760000" cy="576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A803457-ED4E-40C9-AA9C-B304DCFD3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463" y="1052237"/>
            <a:ext cx="5731104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047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i="1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21498" y="250379"/>
                <a:ext cx="1958263" cy="80185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27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F4EEDA2-8318-4740-802A-0CBDE4CCA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22" y="1052237"/>
            <a:ext cx="5721278" cy="576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EC0DC83-EE5A-480B-B4DF-349E7713D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629" y="1052237"/>
            <a:ext cx="5740672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18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1D </a:t>
            </a:r>
            <a:r>
              <a:rPr lang="de-DE" dirty="0" err="1">
                <a:latin typeface="Helvetica Neue"/>
              </a:rPr>
              <a:t>Projections</a:t>
            </a:r>
            <a:r>
              <a:rPr lang="de-DE" dirty="0">
                <a:latin typeface="Helvetica Neue"/>
              </a:rPr>
              <a:t> - </a:t>
            </a:r>
            <a:r>
              <a:rPr lang="de-DE" dirty="0" err="1">
                <a:latin typeface="Helvetica Neue"/>
              </a:rPr>
              <a:t>Conclusion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Even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tight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cut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distributions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show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good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agreement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within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statistical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fluctuations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Better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results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angular variables 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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those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are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less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correlated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invariant B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mass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Next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step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check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similarity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higher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dimensions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using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ML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classifier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8" t="-3172" r="-3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538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Check </a:t>
            </a:r>
            <a:r>
              <a:rPr lang="de-DE" dirty="0" err="1">
                <a:latin typeface="Helvetica Neue"/>
              </a:rPr>
              <a:t>of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the</a:t>
            </a:r>
            <a:r>
              <a:rPr lang="de-DE" dirty="0">
                <a:latin typeface="Helvetica Neue"/>
              </a:rPr>
              <a:t> Background </a:t>
            </a:r>
            <a:r>
              <a:rPr lang="de-DE" dirty="0" err="1">
                <a:latin typeface="Helvetica Neue"/>
              </a:rPr>
              <a:t>Distributions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Traces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their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shapes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in 1D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projections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?</a:t>
            </a: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Another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check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correlations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 marL="45720" indent="0">
              <a:buNone/>
            </a:pPr>
            <a:r>
              <a:rPr lang="de-DE" sz="32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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Compare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both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sides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non-signal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region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(x = 0.6):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29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6D2454-D91E-4F84-843D-9D700EEB0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610" y="4252187"/>
            <a:ext cx="9378261" cy="135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7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A9E1D34-FD64-42C3-8942-74EAF21565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𝜋𝜋𝛾</m:t>
                    </m:r>
                  </m:oMath>
                </a14:m>
                <a:r>
                  <a:rPr lang="de-DE" dirty="0">
                    <a:solidFill>
                      <a:schemeClr val="accent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de-DE" dirty="0">
                    <a:latin typeface="Helvetica Neue"/>
                  </a:rPr>
                  <a:t>D</a:t>
                </a:r>
                <a:r>
                  <a:rPr lang="de-DE" sz="4400" cap="none" dirty="0">
                    <a:latin typeface="Helvetica Neue"/>
                  </a:rPr>
                  <a:t>ecay</a:t>
                </a:r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A9E1D34-FD64-42C3-8942-74EAF21565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3500" dirty="0">
                    <a:solidFill>
                      <a:srgbClr val="1D2228"/>
                    </a:solidFill>
                    <a:latin typeface="Helvetica Neue"/>
                  </a:rPr>
                  <a:t>Why this decay?</a:t>
                </a:r>
                <a:endParaRPr lang="en-US" sz="3500" b="0" i="0" dirty="0">
                  <a:solidFill>
                    <a:srgbClr val="1D2228"/>
                  </a:solidFill>
                  <a:effectLst/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  </a:t>
                </a:r>
                <a:r>
                  <a:rPr lang="en-US" sz="30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Indirect search for NP phenomena</a:t>
                </a:r>
                <a:endParaRPr lang="en-US" sz="300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en-US" sz="3500" dirty="0">
                    <a:solidFill>
                      <a:srgbClr val="1D2228"/>
                    </a:solidFill>
                    <a:latin typeface="Helvetica Neue"/>
                  </a:rPr>
                  <a:t>SM: Photons are mainly left-handed</a:t>
                </a:r>
                <a:endParaRPr lang="de-DE" sz="350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de-DE" sz="3500" b="0" i="0" dirty="0">
                    <a:solidFill>
                      <a:srgbClr val="1D2228"/>
                    </a:solidFill>
                    <a:effectLst/>
                    <a:latin typeface="Helvetica Neue"/>
                  </a:rPr>
                  <a:t>Parity-</a:t>
                </a:r>
                <a:r>
                  <a:rPr lang="de-DE" sz="3500" b="0" i="0" dirty="0" err="1">
                    <a:solidFill>
                      <a:srgbClr val="1D2228"/>
                    </a:solidFill>
                    <a:effectLst/>
                    <a:latin typeface="Helvetica Neue"/>
                  </a:rPr>
                  <a:t>odd</a:t>
                </a:r>
                <a:r>
                  <a:rPr lang="de-DE" sz="3500" b="0" i="0" dirty="0">
                    <a:solidFill>
                      <a:srgbClr val="1D2228"/>
                    </a:solidFill>
                    <a:effectLst/>
                    <a:latin typeface="Helvetica Neue"/>
                  </a:rPr>
                  <a:t> </a:t>
                </a:r>
                <a:r>
                  <a:rPr lang="de-DE" sz="3500" b="0" i="0" dirty="0" err="1">
                    <a:solidFill>
                      <a:srgbClr val="1D2228"/>
                    </a:solidFill>
                    <a:effectLst/>
                    <a:latin typeface="Helvetica Neue"/>
                  </a:rPr>
                  <a:t>triple</a:t>
                </a:r>
                <a:r>
                  <a:rPr lang="de-DE" sz="3500" b="0" i="0" dirty="0">
                    <a:solidFill>
                      <a:srgbClr val="1D2228"/>
                    </a:solidFill>
                    <a:effectLst/>
                    <a:latin typeface="Helvetica Neue"/>
                  </a:rPr>
                  <a:t> </a:t>
                </a:r>
                <a:r>
                  <a:rPr lang="de-DE" sz="3500" b="0" i="0" dirty="0" err="1">
                    <a:solidFill>
                      <a:srgbClr val="1D2228"/>
                    </a:solidFill>
                    <a:effectLst/>
                    <a:latin typeface="Helvetica Neue"/>
                  </a:rPr>
                  <a:t>product</a:t>
                </a:r>
                <a:r>
                  <a:rPr lang="de-DE" sz="3500" dirty="0">
                    <a:solidFill>
                      <a:srgbClr val="1D2228"/>
                    </a:solidFill>
                    <a:latin typeface="Helvetica Neue"/>
                  </a:rPr>
                  <a:t> </a:t>
                </a:r>
                <a:r>
                  <a:rPr lang="de-DE" sz="3500" dirty="0" err="1">
                    <a:solidFill>
                      <a:srgbClr val="1D2228"/>
                    </a:solidFill>
                    <a:latin typeface="Helvetica Neue"/>
                  </a:rPr>
                  <a:t>from</a:t>
                </a:r>
                <a:r>
                  <a:rPr lang="de-DE" sz="3500" dirty="0">
                    <a:solidFill>
                      <a:srgbClr val="1D2228"/>
                    </a:solidFill>
                    <a:latin typeface="Helvetica Neue"/>
                  </a:rPr>
                  <a:t> observables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en-US" sz="30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Flips sign when photon chirality is flipped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de-DE" sz="3500" dirty="0" err="1">
                    <a:solidFill>
                      <a:srgbClr val="1D2228"/>
                    </a:solidFill>
                    <a:latin typeface="Helvetica Neue"/>
                  </a:rPr>
                  <a:t>Why</a:t>
                </a:r>
                <a:r>
                  <a:rPr lang="de-DE" sz="3500" dirty="0">
                    <a:solidFill>
                      <a:srgbClr val="1D2228"/>
                    </a:solidFill>
                    <a:latin typeface="Helvetica Neue"/>
                  </a:rPr>
                  <a:t> </a:t>
                </a:r>
                <a:r>
                  <a:rPr lang="de-DE" sz="3500" dirty="0" err="1">
                    <a:solidFill>
                      <a:srgbClr val="1D2228"/>
                    </a:solidFill>
                    <a:latin typeface="Helvetica Neue"/>
                  </a:rPr>
                  <a:t>exactly</a:t>
                </a:r>
                <a:r>
                  <a:rPr lang="de-DE" sz="3500" dirty="0">
                    <a:solidFill>
                      <a:srgbClr val="1D2228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5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3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3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3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5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5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3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de-DE" sz="3500" b="0" dirty="0">
                  <a:solidFill>
                    <a:schemeClr val="tx1"/>
                  </a:solidFill>
                  <a:latin typeface="Helvetica Neue"/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30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Higher </a:t>
                </a:r>
                <a:r>
                  <a:rPr lang="de-DE" sz="3000" dirty="0" err="1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selection</a:t>
                </a:r>
                <a:r>
                  <a:rPr lang="de-DE" sz="3000" dirty="0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000" dirty="0" err="1">
                    <a:solidFill>
                      <a:srgbClr val="1D2228"/>
                    </a:solidFill>
                    <a:latin typeface="Helvetica Neue"/>
                    <a:sym typeface="Wingdings" panose="05000000000000000000" pitchFamily="2" charset="2"/>
                  </a:rPr>
                  <a:t>efficiency</a:t>
                </a:r>
                <a:endParaRPr lang="de-DE" sz="3000" dirty="0">
                  <a:solidFill>
                    <a:srgbClr val="1D2228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3200" b="0" i="0" dirty="0">
                  <a:solidFill>
                    <a:srgbClr val="1D2228"/>
                  </a:solidFill>
                  <a:effectLst/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  <a:blipFill>
                <a:blip r:embed="rId3"/>
                <a:stretch>
                  <a:fillRect l="-615" t="-4677" b="-35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284638-45DD-4926-A5FC-E8B5DBBB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180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No sharp peaks</a:t>
            </a:r>
            <a:endParaRPr lang="en-US" sz="2400" dirty="0">
              <a:solidFill>
                <a:schemeClr val="accent1"/>
              </a:solidFill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No resemblance to signal distribution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Not flat </a:t>
            </a:r>
            <a:r>
              <a:rPr lang="en-US" sz="2400" dirty="0">
                <a:latin typeface="Helvetica Neue"/>
                <a:sym typeface="Wingdings" panose="05000000000000000000" pitchFamily="2" charset="2"/>
              </a:rPr>
              <a:t>as we would expect for combinatorial </a:t>
            </a:r>
            <a:r>
              <a:rPr lang="en-US" sz="2400" dirty="0" err="1">
                <a:latin typeface="Helvetica Neue"/>
                <a:sym typeface="Wingdings" panose="05000000000000000000" pitchFamily="2" charset="2"/>
              </a:rPr>
              <a:t>bkg</a:t>
            </a:r>
            <a:endParaRPr lang="en-US" sz="24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30</a:t>
            </a:fld>
            <a:endParaRPr lang="en-US" dirty="0"/>
          </a:p>
        </p:txBody>
      </p:sp>
      <p:pic>
        <p:nvPicPr>
          <p:cNvPr id="10" name="Inhaltsplatzhalter 33">
            <a:extLst>
              <a:ext uri="{FF2B5EF4-FFF2-40B4-BE49-F238E27FC236}">
                <a16:creationId xmlns:a16="http://schemas.microsoft.com/office/drawing/2014/main" id="{7E3E3912-066B-4DD6-BEDD-63F8D28E80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20365" y="369000"/>
            <a:ext cx="4097113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12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i="1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Flat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No signal-like shapes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31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1261876-6BCE-42E3-A824-48A71BCE8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129" y="418308"/>
            <a:ext cx="4127919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086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i="1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Sharp peak at 892 MeV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Comes from the following decay chain: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But Kaon and Pion of the last line are not combined with the right pion </a:t>
            </a:r>
            <a:r>
              <a:rPr lang="en-US" sz="2400" dirty="0">
                <a:latin typeface="Helvetica Neue"/>
                <a:sym typeface="Wingdings" panose="05000000000000000000" pitchFamily="2" charset="2"/>
              </a:rPr>
              <a:t> combinatorial </a:t>
            </a:r>
            <a:r>
              <a:rPr lang="en-US" sz="2400" dirty="0" err="1">
                <a:latin typeface="Helvetica Neue"/>
                <a:sym typeface="Wingdings" panose="05000000000000000000" pitchFamily="2" charset="2"/>
              </a:rPr>
              <a:t>bkg</a:t>
            </a:r>
            <a:endParaRPr lang="en-US" sz="2400" dirty="0">
              <a:latin typeface="Helvetica Neue"/>
            </a:endParaRPr>
          </a:p>
          <a:p>
            <a:pPr marL="10287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</a:pPr>
            <a:endParaRPr lang="en-US" sz="28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32</a:t>
            </a:fld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215C117-692E-41A7-9484-618F96D98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945" y="427834"/>
            <a:ext cx="4083429" cy="612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78AD66D-7778-4FC0-BBCB-6DD9DF1F9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516" y="3554655"/>
            <a:ext cx="2634179" cy="115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44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i="1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Peak at 795 MeV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Comes from the following decay chain: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endParaRPr lang="en-US" sz="2400" dirty="0">
              <a:latin typeface="Helvetica Neue"/>
            </a:endParaRP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Again, the </a:t>
            </a:r>
            <a:r>
              <a:rPr lang="en-US" sz="2400" dirty="0" err="1">
                <a:latin typeface="Helvetica Neue"/>
              </a:rPr>
              <a:t>Pions</a:t>
            </a:r>
            <a:r>
              <a:rPr lang="en-US" sz="2400" dirty="0">
                <a:latin typeface="Helvetica Neue"/>
              </a:rPr>
              <a:t> of the last line are not combined with the right Kaon </a:t>
            </a:r>
            <a:r>
              <a:rPr lang="en-US" sz="2400" dirty="0">
                <a:latin typeface="Helvetica Neue"/>
                <a:sym typeface="Wingdings" panose="05000000000000000000" pitchFamily="2" charset="2"/>
              </a:rPr>
              <a:t> combinatorial </a:t>
            </a:r>
            <a:r>
              <a:rPr lang="en-US" sz="2400" dirty="0" err="1">
                <a:latin typeface="Helvetica Neue"/>
                <a:sym typeface="Wingdings" panose="05000000000000000000" pitchFamily="2" charset="2"/>
              </a:rPr>
              <a:t>bkg</a:t>
            </a:r>
            <a:endParaRPr lang="en-US" sz="2400" dirty="0">
              <a:latin typeface="Helvetica Neue"/>
            </a:endParaRPr>
          </a:p>
          <a:p>
            <a:pPr marL="10287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</a:pPr>
            <a:endParaRPr lang="en-US" sz="28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33</a:t>
            </a:fld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EC50D4-1BEA-420E-B86B-2308BE712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419" y="546893"/>
            <a:ext cx="3801005" cy="567769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D1C6B4F-0F82-4972-8374-6B54D7D28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394" y="3385739"/>
            <a:ext cx="2605006" cy="124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736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i="1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106703" y="2057400"/>
            <a:ext cx="536444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400" dirty="0">
                <a:latin typeface="Helvetica Neue"/>
              </a:rPr>
              <a:t>No peak at 1270 MeV </a:t>
            </a:r>
            <a:r>
              <a:rPr lang="en-US" sz="2400" dirty="0">
                <a:latin typeface="Helvetica Neue"/>
                <a:sym typeface="Wingdings" panose="05000000000000000000" pitchFamily="2" charset="2"/>
              </a:rPr>
              <a:t> More evidence of the only partially correct reconstruction of signal events</a:t>
            </a:r>
            <a:endParaRPr lang="en-US" sz="28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34</a:t>
            </a:fld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C0731C7-085A-4007-AAA2-A5E48F3F0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321" y="481087"/>
            <a:ext cx="4097201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642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Background </a:t>
            </a:r>
            <a:r>
              <a:rPr lang="de-DE" dirty="0" err="1">
                <a:latin typeface="Helvetica Neue"/>
              </a:rPr>
              <a:t>Distributions</a:t>
            </a:r>
            <a:r>
              <a:rPr lang="de-DE" dirty="0">
                <a:latin typeface="Helvetica Neue"/>
              </a:rPr>
              <a:t> - </a:t>
            </a:r>
            <a:r>
              <a:rPr lang="de-DE" dirty="0" err="1">
                <a:latin typeface="Helvetica Neue"/>
              </a:rPr>
              <a:t>Conclusion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During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reconstruction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signal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lost and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combinatorial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bkg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added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b="0" dirty="0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2400" b="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variable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recognized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this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pattern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correctly</a:t>
                </a: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Background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distributions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show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same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features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both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sides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non-signal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region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Low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correlation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non-signal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A919609E-3435-4578-B8C7-A04AF530E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8" t="-3172" r="-14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57297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Machine</a:t>
            </a:r>
            <a:r>
              <a:rPr lang="de-DE" dirty="0">
                <a:latin typeface="Helvetica Neue"/>
              </a:rPr>
              <a:t> Learning </a:t>
            </a:r>
            <a:r>
              <a:rPr lang="de-DE" dirty="0" err="1">
                <a:latin typeface="Helvetica Neue"/>
              </a:rPr>
              <a:t>Classifier</a:t>
            </a:r>
            <a:r>
              <a:rPr lang="de-DE" dirty="0">
                <a:latin typeface="Helvetica Neue"/>
              </a:rPr>
              <a:t> - BDT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2D25D0-982E-492A-B11C-26A71F4DA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10097086" cy="4191000"/>
          </a:xfrm>
        </p:spPr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To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compare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5D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Boosted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decision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tree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Decision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tree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which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is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trained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several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times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tx1"/>
                </a:solidFill>
                <a:latin typeface="Helvetica Neue"/>
              </a:rPr>
              <a:t>Higher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importance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weights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wrongly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classified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events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No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splitting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into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testing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/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training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data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sWeights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only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work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when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applied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whole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dataset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need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be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careful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about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overfitting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 marL="45720" indent="0">
              <a:buNone/>
            </a:pPr>
            <a:endParaRPr lang="de-DE" sz="28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84742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BDT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Parameters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Maximum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depth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= 4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Number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estimators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= 200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Minimum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number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samples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per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leaf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= 0.05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𝑒𝑣𝑒𝑛𝑡𝑠</m:t>
                        </m:r>
                      </m:sub>
                    </m:sSub>
                  </m:oMath>
                </a14:m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Learning rate = 0.05 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604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22266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BDT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Parameters powerful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enough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but still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no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overfitting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?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Can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use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BDT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combination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sWeights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?</a:t>
                </a:r>
              </a:p>
              <a:p>
                <a:pPr marL="45720" indent="0">
                  <a:buNone/>
                </a:pP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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Compare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whole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dataset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sWeighted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dataset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 marL="45720" indent="0">
                  <a:buNone/>
                </a:pP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1087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8301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BDT Workflow: </a:t>
                </a:r>
                <a:r>
                  <a:rPr lang="de-DE" dirty="0" err="1">
                    <a:latin typeface="Helvetica Neue"/>
                  </a:rPr>
                  <a:t>Example</a:t>
                </a:r>
                <a:r>
                  <a:rPr lang="de-DE" dirty="0"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dirty="0">
                    <a:latin typeface="Helvetica Neue"/>
                  </a:rPr>
                  <a:t> vs.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Remove all variables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except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analysis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variables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E.g.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Assign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label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each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E.g. -1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all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, 1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all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Pass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corresponding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labels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weights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I.e. 1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all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,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sWeights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3"/>
                <a:stretch>
                  <a:fillRect l="-604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7131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A9E1D34-FD64-42C3-8942-74EAF21565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𝜋𝜋𝛾</m:t>
                    </m:r>
                  </m:oMath>
                </a14:m>
                <a:r>
                  <a:rPr lang="de-DE" dirty="0">
                    <a:solidFill>
                      <a:schemeClr val="accent1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de-DE" dirty="0">
                    <a:latin typeface="Helvetica Neue"/>
                  </a:rPr>
                  <a:t>D</a:t>
                </a:r>
                <a:r>
                  <a:rPr lang="de-DE" sz="4400" cap="none" dirty="0">
                    <a:latin typeface="Helvetica Neue"/>
                  </a:rPr>
                  <a:t>ecay</a:t>
                </a:r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A9E1D34-FD64-42C3-8942-74EAF21565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3200" b="0" i="0" cap="non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de-DE" sz="3200" b="0" i="1" cap="non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DE" sz="3200" b="0" i="1" cap="none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cap="none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3200" b="0" i="1" cap="none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de-DE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𝑤𝑒𝑎𝑘</m:t>
                        </m:r>
                      </m:e>
                    </m:d>
                    <m:r>
                      <a:rPr lang="de-DE" sz="3200" b="0" i="1" cap="non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r>
                      <a:rPr lang="de-DE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de-DE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𝜋𝜋𝛾</m:t>
                    </m:r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𝑠𝑡𝑟𝑜𝑛𝑔</m:t>
                    </m:r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20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en-US" sz="3200" dirty="0">
                    <a:solidFill>
                      <a:srgbClr val="1D2228"/>
                    </a:solidFill>
                    <a:latin typeface="Helvetica Neue"/>
                  </a:rPr>
                  <a:t>DOF: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rgbClr val="1D2228"/>
                        </a:solidFill>
                        <a:latin typeface="Cambria Math" panose="02040503050406030204" pitchFamily="18" charset="0"/>
                      </a:rPr>
                      <m:t>16−4−4−3=5</m:t>
                    </m:r>
                  </m:oMath>
                </a14:m>
                <a:endParaRPr lang="en-US" sz="320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en-US" sz="3200" b="0" dirty="0">
                    <a:solidFill>
                      <a:srgbClr val="1D2228"/>
                    </a:solidFill>
                    <a:latin typeface="Helvetica Neue"/>
                  </a:rPr>
                  <a:t>3 invariant masses: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de-DE" sz="3200" b="0" dirty="0">
                    <a:solidFill>
                      <a:srgbClr val="1D2228"/>
                    </a:solidFill>
                    <a:latin typeface="Helvetica Neue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de-DE" sz="3200" b="0" dirty="0">
                    <a:solidFill>
                      <a:srgbClr val="1D2228"/>
                    </a:solidFill>
                    <a:latin typeface="Helvetica Neue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de-DE" sz="3200" i="1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𝜋𝜋</m:t>
                        </m:r>
                      </m:sub>
                    </m:sSub>
                  </m:oMath>
                </a14:m>
                <a:endParaRPr lang="de-DE" sz="3200" b="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2 </a:t>
                </a:r>
                <a:r>
                  <a:rPr lang="de-DE" sz="3200" dirty="0" err="1">
                    <a:solidFill>
                      <a:srgbClr val="1D2228"/>
                    </a:solidFill>
                    <a:latin typeface="Helvetica Neue"/>
                  </a:rPr>
                  <a:t>angles</a:t>
                </a:r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3200" b="0" i="1" smtClean="0">
                        <a:solidFill>
                          <a:srgbClr val="1D2228"/>
                        </a:solidFill>
                        <a:latin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3200" b="0" i="1" smtClean="0">
                            <a:solidFill>
                              <a:srgbClr val="1D2228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de-DE" sz="3200" b="0" dirty="0">
                    <a:solidFill>
                      <a:srgbClr val="1D2228"/>
                    </a:solidFill>
                    <a:latin typeface="Helvetica Neue"/>
                  </a:rPr>
                  <a:t>,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rgbClr val="1D2228"/>
                        </a:solidFill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endParaRPr lang="de-DE" sz="3200" b="0" dirty="0">
                  <a:solidFill>
                    <a:srgbClr val="1D2228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5D </a:t>
                </a:r>
                <a:r>
                  <a:rPr lang="de-DE" sz="3200" dirty="0" err="1">
                    <a:solidFill>
                      <a:srgbClr val="1D2228"/>
                    </a:solidFill>
                    <a:latin typeface="Helvetica Neue"/>
                  </a:rPr>
                  <a:t>dataset</a:t>
                </a:r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 fully </a:t>
                </a:r>
                <a:r>
                  <a:rPr lang="de-DE" sz="3200" dirty="0" err="1">
                    <a:solidFill>
                      <a:srgbClr val="1D2228"/>
                    </a:solidFill>
                    <a:latin typeface="Helvetica Neue"/>
                  </a:rPr>
                  <a:t>characterizes</a:t>
                </a:r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rgbClr val="1D2228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rgbClr val="1D2228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rgbClr val="1D2228"/>
                    </a:solidFill>
                    <a:latin typeface="Helvetica Neue"/>
                  </a:rPr>
                  <a:t>decay</a:t>
                </a:r>
                <a:endParaRPr lang="de-DE" sz="3200" b="0" dirty="0">
                  <a:solidFill>
                    <a:srgbClr val="1D2228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D97B8349-A877-4C5A-AF52-F63A32AAB0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2146852"/>
                <a:ext cx="8915400" cy="3777622"/>
              </a:xfrm>
              <a:blipFill>
                <a:blip r:embed="rId3"/>
                <a:stretch>
                  <a:fillRect l="-6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284638-45DD-4926-A5FC-E8B5DBBB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8108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BDT Workflow: </a:t>
                </a:r>
                <a:r>
                  <a:rPr lang="de-DE" dirty="0" err="1">
                    <a:latin typeface="Helvetica Neue"/>
                  </a:rPr>
                  <a:t>Example</a:t>
                </a:r>
                <a:r>
                  <a:rPr lang="de-DE" dirty="0"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dirty="0">
                    <a:latin typeface="Helvetica Neue"/>
                  </a:rPr>
                  <a:t> vs.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de-DE" dirty="0">
                    <a:latin typeface="Helvetica Neue"/>
                  </a:rPr>
                  <a:t> (2)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Let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tree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choose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conditions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distinguish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labels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After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training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,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compute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prediction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probabilities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all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Use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same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datasets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as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training</a:t>
                </a: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Plot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histograms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prediction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probabilities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Fill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histogram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using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sWeights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uncorrelated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distribution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)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3"/>
                <a:stretch>
                  <a:fillRect l="-604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17716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𝒟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vs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. 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𝒲</m:t>
                      </m:r>
                    </m:oMath>
                  </m:oMathPara>
                </a14:m>
                <a:endParaRPr lang="en-US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851373" y="2057400"/>
            <a:ext cx="461977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The shapes of the histograms differ</a:t>
            </a:r>
          </a:p>
          <a:p>
            <a:pPr marL="44577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Neue"/>
              </a:rPr>
              <a:t>The BDT was able to find differences between datasets</a:t>
            </a:r>
          </a:p>
          <a:p>
            <a:pPr marL="44577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Neue"/>
              </a:rPr>
              <a:t>The parameters we chose are sufficiently powerful</a:t>
            </a:r>
            <a:endParaRPr lang="en-US" sz="28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41</a:t>
            </a:fld>
            <a:endParaRPr lang="en-US" dirty="0"/>
          </a:p>
        </p:txBody>
      </p:sp>
      <p:pic>
        <p:nvPicPr>
          <p:cNvPr id="8" name="Inhaltsplatzhalter 4">
            <a:extLst>
              <a:ext uri="{FF2B5EF4-FFF2-40B4-BE49-F238E27FC236}">
                <a16:creationId xmlns:a16="http://schemas.microsoft.com/office/drawing/2014/main" id="{B3C82845-20EF-4D2C-89D1-5446139FF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57" y="2131943"/>
            <a:ext cx="6473016" cy="3202259"/>
          </a:xfrm>
        </p:spPr>
      </p:pic>
    </p:spTree>
    <p:extLst>
      <p:ext uri="{BB962C8B-B14F-4D97-AF65-F5344CB8AC3E}">
        <p14:creationId xmlns:p14="http://schemas.microsoft.com/office/powerpoint/2010/main" val="35128780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(</a:t>
            </a:r>
            <a:r>
              <a:rPr lang="de-DE" dirty="0" err="1">
                <a:latin typeface="Helvetica Neue"/>
              </a:rPr>
              <a:t>Another</a:t>
            </a:r>
            <a:r>
              <a:rPr lang="de-DE" dirty="0">
                <a:latin typeface="Helvetica Neue"/>
              </a:rPr>
              <a:t>) Check </a:t>
            </a:r>
            <a:r>
              <a:rPr lang="de-DE" dirty="0" err="1">
                <a:latin typeface="Helvetica Neue"/>
              </a:rPr>
              <a:t>for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Correlations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Necessary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condition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sPlot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technique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work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Compare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two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sides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signal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peak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tight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cut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variable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using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BDT</a:t>
                </a:r>
              </a:p>
              <a:p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Uncorrelated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BDT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should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not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able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distinguish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except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few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background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 marL="45720" indent="0">
                  <a:buNone/>
                </a:pP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604" t="-3057" r="-126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42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CABC005-85EF-4AF7-95AD-5A5DCAA1F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329" y="3702326"/>
            <a:ext cx="7441342" cy="113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076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vs</m:t>
                      </m:r>
                      <m:r>
                        <m:rPr>
                          <m:nor/>
                        </m:rPr>
                        <a:rPr lang="de-DE" dirty="0">
                          <a:latin typeface="Helvetica Neue"/>
                        </a:rPr>
                        <m:t>. </m:t>
                      </m:r>
                      <m:r>
                        <a:rPr lang="de-DE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𝒰</m:t>
                      </m:r>
                    </m:oMath>
                  </m:oMathPara>
                </a14:m>
                <a:endParaRPr lang="en-US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851373" y="2057400"/>
            <a:ext cx="461977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Histograms slightly shifted </a:t>
            </a:r>
            <a:r>
              <a:rPr lang="en-US" sz="2800" dirty="0" err="1">
                <a:latin typeface="Helvetica Neue"/>
              </a:rPr>
              <a:t>agains</a:t>
            </a:r>
            <a:r>
              <a:rPr lang="en-US" sz="2800" dirty="0">
                <a:latin typeface="Helvetica Neue"/>
              </a:rPr>
              <a:t> each other</a:t>
            </a:r>
          </a:p>
          <a:p>
            <a:pPr marL="44577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Neue"/>
              </a:rPr>
              <a:t>Either: small correlations</a:t>
            </a:r>
          </a:p>
          <a:p>
            <a:pPr marL="44577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Neue"/>
              </a:rPr>
              <a:t>Or: BDT is able to tell that the relative background contents are different</a:t>
            </a:r>
            <a:endParaRPr lang="en-US" sz="2800" dirty="0"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43</a:t>
            </a:fld>
            <a:endParaRPr lang="en-US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70D1A82C-EB65-41BC-A764-AB98D36A32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13" y="1965960"/>
            <a:ext cx="6474460" cy="3172203"/>
          </a:xfrm>
        </p:spPr>
      </p:pic>
    </p:spTree>
    <p:extLst>
      <p:ext uri="{BB962C8B-B14F-4D97-AF65-F5344CB8AC3E}">
        <p14:creationId xmlns:p14="http://schemas.microsoft.com/office/powerpoint/2010/main" val="27095393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>
                    <a:latin typeface="Helvetica Neue"/>
                  </a:rPr>
                  <a:t>Finally: </a:t>
                </a:r>
                <a:r>
                  <a:rPr lang="de-DE" dirty="0" err="1">
                    <a:latin typeface="Helvetica Neue"/>
                  </a:rPr>
                  <a:t>Compare</a:t>
                </a:r>
                <a:r>
                  <a:rPr lang="de-DE" dirty="0"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</m:oMath>
                </a14:m>
                <a:r>
                  <a:rPr lang="de-DE" dirty="0">
                    <a:latin typeface="Helvetica Neue"/>
                  </a:rPr>
                  <a:t> and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de-DE" dirty="0">
                    <a:latin typeface="Helvetica Neue"/>
                  </a:rPr>
                  <a:t> in 5D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Recall: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showed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that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1D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projections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datasets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agree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visually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) </a:t>
                </a: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Now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Account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correlations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higher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dimensions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Interested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effect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cut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variable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Train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two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trees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One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distinguish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one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without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cut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14:m>
                  <m:oMath xmlns:m="http://schemas.openxmlformats.org/officeDocument/2006/math">
                    <m:r>
                      <a:rPr lang="de-DE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  <m:r>
                      <a:rPr lang="de-DE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3"/>
                <a:stretch>
                  <a:fillRect l="-604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97599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 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vs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. </m:t>
                    </m:r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en-US" dirty="0">
                    <a:latin typeface="Helvetica Neue"/>
                  </a:rPr>
                  <a:t> (x = 0.0)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/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BDT could not achieve a separation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5D distributions are very similar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Prediction probability for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en-US" sz="2800" dirty="0">
                    <a:latin typeface="Helvetica Neue"/>
                  </a:rPr>
                  <a:t> is also plotted</a:t>
                </a:r>
              </a:p>
              <a:p>
                <a:pPr marL="10287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</a:pPr>
                <a:endParaRPr lang="en-US" sz="3200" dirty="0">
                  <a:latin typeface="Helvetica Neue"/>
                </a:endParaRP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endParaRPr lang="en-US" sz="3200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  <a:blipFill>
                <a:blip r:embed="rId3"/>
                <a:stretch>
                  <a:fillRect t="-27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45</a:t>
            </a:fld>
            <a:endParaRPr lang="en-US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591D6A1-9EDD-4D5C-B910-46E788F35B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" y="1802062"/>
            <a:ext cx="6620233" cy="3243625"/>
          </a:xfrm>
        </p:spPr>
      </p:pic>
    </p:spTree>
    <p:extLst>
      <p:ext uri="{BB962C8B-B14F-4D97-AF65-F5344CB8AC3E}">
        <p14:creationId xmlns:p14="http://schemas.microsoft.com/office/powerpoint/2010/main" val="26770593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 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vs</m:t>
                    </m:r>
                    <m:r>
                      <m:rPr>
                        <m:nor/>
                      </m:rPr>
                      <a:rPr lang="de-DE" dirty="0">
                        <a:latin typeface="Helvetica Neue"/>
                      </a:rPr>
                      <m:t>. </m:t>
                    </m:r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en-US" dirty="0">
                    <a:latin typeface="Helvetica Neue"/>
                  </a:rPr>
                  <a:t> (x = 0.6)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4BC404D-AF7F-453B-8AFA-433757D36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06704" y="609600"/>
                <a:ext cx="5364444" cy="1356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/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BDT could not achieve a separation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5D distributions are very similar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Expected: More similar for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 ≠0.0</m:t>
                    </m:r>
                  </m:oMath>
                </a14:m>
                <a:endParaRPr lang="en-US" sz="2800" dirty="0">
                  <a:latin typeface="Helvetica Neue"/>
                </a:endParaRPr>
              </a:p>
              <a:p>
                <a:pPr marL="560070" indent="-45720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Helvetica Neue"/>
                  </a:rPr>
                  <a:t>Not the case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  <a:blipFill>
                <a:blip r:embed="rId3"/>
                <a:stretch>
                  <a:fillRect t="-2719" r="-44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46</a:t>
            </a:fld>
            <a:endParaRPr lang="en-US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13F14034-184A-4292-AC8B-4FEED3495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9" y="1832775"/>
            <a:ext cx="6515784" cy="3192450"/>
          </a:xfrm>
        </p:spPr>
      </p:pic>
    </p:spTree>
    <p:extLst>
      <p:ext uri="{BB962C8B-B14F-4D97-AF65-F5344CB8AC3E}">
        <p14:creationId xmlns:p14="http://schemas.microsoft.com/office/powerpoint/2010/main" val="32836590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</m:oMath>
                </a14:m>
                <a:r>
                  <a:rPr lang="de-DE" dirty="0">
                    <a:latin typeface="Helvetica Neue"/>
                  </a:rPr>
                  <a:t> vs.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Conclusion</m:t>
                    </m:r>
                  </m:oMath>
                </a14:m>
                <a:endParaRPr lang="de-DE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43BC6E67-4E46-4770-85EC-9563C2231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BDT: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No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separation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without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cut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𝐵𝐷</m:t>
                    </m:r>
                    <m:sSub>
                      <m:sSubPr>
                        <m:ctrlP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𝑢𝑝𝑝𝑒𝑟𝑚𝑎𝑠𝑠</m:t>
                        </m:r>
                      </m:sub>
                    </m:sSub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variable </a:t>
                </a: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observe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distributions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one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big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one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two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small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peaks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More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lang="de-DE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small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peaks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Background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events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are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more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likely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be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found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small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peaks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?</a:t>
                </a: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Indeed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some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separation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signal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/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bkg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(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next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slide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3"/>
                <a:stretch>
                  <a:fillRect l="-604" t="-4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3416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Mass</a:t>
            </a:r>
            <a:r>
              <a:rPr lang="de-DE" dirty="0">
                <a:latin typeface="Helvetica Neue"/>
              </a:rPr>
              <a:t> Variable </a:t>
            </a:r>
            <a:r>
              <a:rPr lang="de-DE" dirty="0" err="1">
                <a:latin typeface="Helvetica Neue"/>
              </a:rPr>
              <a:t>for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the</a:t>
            </a:r>
            <a:r>
              <a:rPr lang="de-DE" dirty="0">
                <a:latin typeface="Helvetica Neue"/>
              </a:rPr>
              <a:t> Peaks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48</a:t>
            </a:fld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4C5588D-7161-4930-8840-91086A8A62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3" y="2032828"/>
            <a:ext cx="5306862" cy="4038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E55BFBD-082F-4DC1-ABB0-973C8FA01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59" y="2032828"/>
            <a:ext cx="5306861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695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Earth </a:t>
            </a:r>
            <a:r>
              <a:rPr lang="de-DE" dirty="0" err="1">
                <a:latin typeface="Helvetica Neue"/>
              </a:rPr>
              <a:t>Mover‘s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Distance</a:t>
            </a:r>
            <a:r>
              <a:rPr lang="de-DE" dirty="0">
                <a:latin typeface="Helvetica Neue"/>
              </a:rPr>
              <a:t> (Outlook)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2D25D0-982E-492A-B11C-26A71F4DA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10097086" cy="4191000"/>
          </a:xfrm>
        </p:spPr>
        <p:txBody>
          <a:bodyPr>
            <a:normAutofit/>
          </a:bodyPr>
          <a:lstStyle/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Measure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distance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between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two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probabilty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Histograms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= Piles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Dirt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Define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a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cost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:</a:t>
            </a: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EMD = Minimal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cost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turn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one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pile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dirt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into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other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endParaRPr lang="de-DE" sz="36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49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0400C55-C3B2-4837-9980-D60164721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112" y="3855841"/>
            <a:ext cx="7826000" cy="45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76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A771AC-FB92-4284-9588-64C29A766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pPr/>
              <a:t>5</a:t>
            </a:fld>
            <a:endParaRPr lang="de-DE" sz="2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808267C-E44F-425C-8684-F4E65982F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02" y="910535"/>
            <a:ext cx="7555396" cy="503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255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Helvetica Neue"/>
              </a:rPr>
              <a:t>EMD Visualization 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B86D098-9DFD-4ABD-8908-6CA1F95A2C51}"/>
              </a:ext>
            </a:extLst>
          </p:cNvPr>
          <p:cNvSpPr txBox="1"/>
          <p:nvPr/>
        </p:nvSpPr>
        <p:spPr>
          <a:xfrm>
            <a:off x="6851373" y="2057400"/>
            <a:ext cx="461977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Example of the computation of the EMD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en-US" sz="2800" dirty="0">
                <a:latin typeface="Helvetica Neue"/>
              </a:rPr>
              <a:t>Algorithm tries to reconstruct the histogram Q from the histogram P by moving the minimal amount of dirt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50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5CD26F5-7BE2-4DCD-8255-DD3D0824A1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" r="1008" b="8772"/>
          <a:stretch/>
        </p:blipFill>
        <p:spPr>
          <a:xfrm>
            <a:off x="428270" y="2057400"/>
            <a:ext cx="6225974" cy="413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775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E9271C28-7496-4447-8541-7B39F5E94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Helvetica Neue"/>
              </a:rPr>
              <a:t>EMD Visualization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/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Why is this better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de-DE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latin typeface="Helvetica Neue"/>
                  </a:rPr>
                  <a:t> value for example?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Curse of dimensionality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800" dirty="0">
                    <a:latin typeface="Helvetica Neue"/>
                  </a:rPr>
                  <a:t>100 bins/dimension, for 5 dimensions: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800" dirty="0">
                    <a:latin typeface="Helvetica Neue"/>
                  </a:rPr>
                  <a:t> bins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  <a:blipFill>
                <a:blip r:embed="rId2"/>
                <a:stretch>
                  <a:fillRect t="-27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51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C17A00-C060-431A-AE3A-641975794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8" y="2140858"/>
            <a:ext cx="6336465" cy="275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448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EMD – </a:t>
            </a:r>
            <a:r>
              <a:rPr lang="de-DE" dirty="0" err="1">
                <a:latin typeface="Helvetica Neue"/>
              </a:rPr>
              <a:t>Preprocessing</a:t>
            </a:r>
            <a:r>
              <a:rPr lang="de-DE" dirty="0">
                <a:latin typeface="Helvetica Neue"/>
              </a:rPr>
              <a:t> &amp; </a:t>
            </a:r>
            <a:r>
              <a:rPr lang="de-DE" dirty="0" err="1">
                <a:latin typeface="Helvetica Neue"/>
              </a:rPr>
              <a:t>Issues</a:t>
            </a:r>
            <a:endParaRPr lang="de-DE" dirty="0">
              <a:latin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Normalize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histograms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Rescale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every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dimension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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values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within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[0, 1]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Promising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implementation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was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found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But: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Distance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matrix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,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de-DE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𝑒𝑣𝑒𝑛𝑡𝑠</m:t>
                            </m:r>
                          </m:sub>
                          <m:sup>
                            <m:r>
                              <a:rPr lang="de-DE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de-DE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entries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Memory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error</a:t>
                </a: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Possible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solution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Compute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histograms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beforehand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pass bin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centers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datapoints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and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counts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as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weights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604" t="-4221" b="-2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38242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Conclusion</a:t>
            </a:r>
            <a:r>
              <a:rPr lang="de-DE" dirty="0">
                <a:latin typeface="Helvetica Neue"/>
              </a:rPr>
              <a:t> and Summary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Measurement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photon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polarization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decay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Promising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approach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search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NP</a:t>
                </a:r>
              </a:p>
              <a:p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Important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tool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background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subtraction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sPlot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technique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Due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hidden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background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contributions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: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difficult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to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assess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performance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in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2800" dirty="0" err="1">
                    <a:solidFill>
                      <a:schemeClr val="tx1"/>
                    </a:solidFill>
                    <a:latin typeface="Helvetica Neue"/>
                  </a:rPr>
                  <a:t>past</a:t>
                </a:r>
                <a:endParaRPr lang="de-DE" sz="2800" dirty="0">
                  <a:solidFill>
                    <a:schemeClr val="tx1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604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51046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Conclusion</a:t>
            </a:r>
            <a:r>
              <a:rPr lang="de-DE" dirty="0">
                <a:latin typeface="Helvetica Neue"/>
              </a:rPr>
              <a:t> and Summary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2D25D0-982E-492A-B11C-26A71F4DA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10097086" cy="4191000"/>
          </a:xfrm>
        </p:spPr>
        <p:txBody>
          <a:bodyPr>
            <a:normAutofit fontScale="92500"/>
          </a:bodyPr>
          <a:lstStyle/>
          <a:p>
            <a:r>
              <a:rPr lang="de-DE" sz="3500" dirty="0">
                <a:solidFill>
                  <a:schemeClr val="tx1"/>
                </a:solidFill>
                <a:latin typeface="Helvetica Neue"/>
              </a:rPr>
              <a:t>First: Toy Dataset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3000" dirty="0" err="1">
                <a:solidFill>
                  <a:schemeClr val="tx1"/>
                </a:solidFill>
                <a:latin typeface="Helvetica Neue"/>
              </a:rPr>
              <a:t>Discrete</a:t>
            </a:r>
            <a:r>
              <a:rPr lang="de-DE" sz="30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</a:rPr>
              <a:t>control</a:t>
            </a:r>
            <a:r>
              <a:rPr lang="de-DE" sz="3000" dirty="0">
                <a:solidFill>
                  <a:schemeClr val="tx1"/>
                </a:solidFill>
                <a:latin typeface="Helvetica Neue"/>
              </a:rPr>
              <a:t> variable 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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backtracking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of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events</a:t>
            </a:r>
            <a:endParaRPr lang="de-DE" sz="3000" dirty="0">
              <a:solidFill>
                <a:schemeClr val="tx1"/>
              </a:solidFill>
              <a:latin typeface="Helvetica Neue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sPlot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technique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works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well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for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similar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situations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,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where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correlation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is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0</a:t>
            </a:r>
          </a:p>
          <a:p>
            <a:r>
              <a:rPr lang="de-DE" sz="35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Then</a:t>
            </a:r>
            <a:r>
              <a:rPr lang="de-DE" sz="35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: Dataset </a:t>
            </a:r>
            <a:r>
              <a:rPr lang="de-DE" sz="35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from</a:t>
            </a:r>
            <a:r>
              <a:rPr lang="de-DE" sz="35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5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decay</a:t>
            </a:r>
            <a:endParaRPr lang="de-DE" sz="3500" dirty="0">
              <a:solidFill>
                <a:schemeClr val="tx1"/>
              </a:solidFill>
              <a:latin typeface="Helvetica Neue"/>
              <a:sym typeface="Wingdings" panose="05000000000000000000" pitchFamily="2" charset="2"/>
            </a:endParaRPr>
          </a:p>
          <a:p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Visual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comparison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of</a:t>
            </a:r>
            <a:r>
              <a:rPr lang="de-DE" sz="300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1D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projections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: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No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significant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difference</a:t>
            </a:r>
            <a:endParaRPr lang="de-DE" sz="3000" dirty="0">
              <a:solidFill>
                <a:schemeClr val="tx1"/>
              </a:solidFill>
              <a:latin typeface="Helvetica Neue"/>
              <a:sym typeface="Wingdings" panose="05000000000000000000" pitchFamily="2" charset="2"/>
            </a:endParaRPr>
          </a:p>
          <a:p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Correlations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in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higher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dimensions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with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ML: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Again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no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significant</a:t>
            </a:r>
            <a:r>
              <a:rPr lang="de-DE" sz="30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difference</a:t>
            </a:r>
            <a:endParaRPr lang="de-DE" sz="30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87560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Conclusion</a:t>
            </a:r>
            <a:r>
              <a:rPr lang="de-DE" dirty="0">
                <a:latin typeface="Helvetica Neue"/>
              </a:rPr>
              <a:t> and Summary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 The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sPlot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technique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can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be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used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for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3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analysis</a:t>
                </a:r>
              </a:p>
              <a:p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Further check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the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method‘s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performance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using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a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measure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of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distance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between</a:t>
                </a:r>
                <a:r>
                  <a:rPr lang="de-DE" sz="3200" dirty="0">
                    <a:solidFill>
                      <a:schemeClr val="tx1"/>
                    </a:solidFill>
                    <a:latin typeface="Helvetica Neue"/>
                  </a:rPr>
                  <a:t> </a:t>
                </a:r>
                <a:r>
                  <a:rPr lang="de-DE" sz="3200" dirty="0" err="1">
                    <a:solidFill>
                      <a:schemeClr val="tx1"/>
                    </a:solidFill>
                    <a:latin typeface="Helvetica Neue"/>
                  </a:rPr>
                  <a:t>distributions</a:t>
                </a:r>
                <a:endParaRPr lang="de-DE" sz="3200" dirty="0">
                  <a:solidFill>
                    <a:schemeClr val="tx1"/>
                  </a:solidFill>
                  <a:latin typeface="Helvetica Neue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de-DE" sz="2800" dirty="0">
                    <a:solidFill>
                      <a:schemeClr val="tx1"/>
                    </a:solidFill>
                    <a:latin typeface="Helvetica Neue"/>
                  </a:rPr>
                  <a:t>EMD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F2D25D0-982E-492A-B11C-26A71F4DA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2057400"/>
                <a:ext cx="10097086" cy="4191000"/>
              </a:xfrm>
              <a:blipFill>
                <a:blip r:embed="rId2"/>
                <a:stretch>
                  <a:fillRect l="-1087" t="-30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1299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C6E67-4E46-4770-85EC-9563C223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Thanks</a:t>
            </a:r>
            <a:r>
              <a:rPr lang="de-DE" dirty="0">
                <a:latin typeface="Helvetica Neue"/>
              </a:rPr>
              <a:t> a </a:t>
            </a:r>
            <a:r>
              <a:rPr lang="de-DE" dirty="0" err="1">
                <a:latin typeface="Helvetica Neue"/>
              </a:rPr>
              <a:t>lot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2D25D0-982E-492A-B11C-26A71F4DA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10097086" cy="41910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3200" dirty="0">
                <a:solidFill>
                  <a:schemeClr val="tx1"/>
                </a:solidFill>
                <a:latin typeface="Helvetica Neue"/>
              </a:rPr>
              <a:t>Questions?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3200" dirty="0">
                <a:solidFill>
                  <a:schemeClr val="tx1"/>
                </a:solidFill>
                <a:latin typeface="Helvetica Neue"/>
              </a:rPr>
              <a:t>Topics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that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were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not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discussed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tx1"/>
                </a:solidFill>
                <a:latin typeface="Helvetica Neue"/>
              </a:rPr>
              <a:t>1D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projections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other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vars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, check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1D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, check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correlations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with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BDT, EMD</a:t>
            </a:r>
          </a:p>
          <a:p>
            <a:pPr>
              <a:buFont typeface="Arial" panose="020B0604020202020204" pitchFamily="34" charset="0"/>
              <a:buChar char="•"/>
            </a:pPr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8EB6A-74AF-4BAD-824F-27FFEF87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56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525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The </a:t>
            </a:r>
            <a:r>
              <a:rPr lang="de-DE" dirty="0" err="1">
                <a:latin typeface="Helvetica Neue"/>
              </a:rPr>
              <a:t>sPlot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Technique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Statistical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subtraction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tool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provided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ROOT</a:t>
            </a: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Separates 2+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species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within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a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dataset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>
                <a:solidFill>
                  <a:schemeClr val="tx1"/>
                </a:solidFill>
                <a:latin typeface="Helvetica Neue"/>
                <a:sym typeface="Wingdings" panose="05000000000000000000" pitchFamily="2" charset="2"/>
              </a:rPr>
              <a:t>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weights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Needs: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discriminating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variable(s) (=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known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probability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tx1"/>
                </a:solidFill>
                <a:latin typeface="Helvetica Neue"/>
              </a:rPr>
              <a:t>Invariant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mass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Need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uncorrelated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other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variables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pPr marL="45720" indent="0">
              <a:buNone/>
            </a:pP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901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Helvetica Neue"/>
              </a:rPr>
              <a:t>Workflow </a:t>
            </a:r>
            <a:r>
              <a:rPr lang="de-DE" dirty="0" err="1">
                <a:latin typeface="Helvetica Neue"/>
              </a:rPr>
              <a:t>sPlot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technique</a:t>
            </a:r>
            <a:endParaRPr lang="de-DE" dirty="0">
              <a:latin typeface="Helvetica Neue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Define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probability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for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all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types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in invariant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mass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(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known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from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MC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simulations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)</a:t>
            </a: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Perform a fit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fix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yields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using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RooFit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Calculate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sWeights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Fill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histograms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using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those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weights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obtain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species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(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signal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/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various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types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)</a:t>
            </a: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This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only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works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if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variables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uncorrelated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inv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.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mass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053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 Neue"/>
              </a:rPr>
              <a:t>Why</a:t>
            </a:r>
            <a:r>
              <a:rPr lang="de-DE" dirty="0">
                <a:latin typeface="Helvetica Neue"/>
              </a:rPr>
              <a:t> do </a:t>
            </a:r>
            <a:r>
              <a:rPr lang="de-DE" dirty="0" err="1">
                <a:latin typeface="Helvetica Neue"/>
              </a:rPr>
              <a:t>we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investigate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this</a:t>
            </a:r>
            <a:r>
              <a:rPr lang="de-DE" dirty="0">
                <a:latin typeface="Helvetica Neue"/>
              </a:rPr>
              <a:t> </a:t>
            </a:r>
            <a:r>
              <a:rPr lang="de-DE" dirty="0" err="1">
                <a:latin typeface="Helvetica Neue"/>
              </a:rPr>
              <a:t>technique</a:t>
            </a:r>
            <a:r>
              <a:rPr lang="de-DE" dirty="0">
                <a:latin typeface="Helvetica Neue"/>
              </a:rPr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9609E-3435-4578-B8C7-A04AF530E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Well-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tested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algorithm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r>
              <a:rPr lang="de-DE" sz="3200" dirty="0">
                <a:solidFill>
                  <a:schemeClr val="tx1"/>
                </a:solidFill>
                <a:latin typeface="Helvetica Neue"/>
              </a:rPr>
              <a:t>But: Form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could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greatly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deteriorate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its</a:t>
            </a:r>
            <a:r>
              <a:rPr lang="de-DE" sz="32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 Neue"/>
              </a:rPr>
              <a:t>performance</a:t>
            </a:r>
            <a:endParaRPr lang="de-DE" sz="3200" dirty="0">
              <a:solidFill>
                <a:schemeClr val="tx1"/>
              </a:solidFill>
              <a:latin typeface="Helvetica Neue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Some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background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distributions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are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entirely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hidden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under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signal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peak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in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the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invariant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mass</a:t>
            </a:r>
            <a:r>
              <a:rPr lang="de-DE" sz="28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Helvetica Neue"/>
              </a:rPr>
              <a:t>spectrum</a:t>
            </a:r>
            <a:endParaRPr lang="de-DE" sz="2800" dirty="0">
              <a:solidFill>
                <a:schemeClr val="tx1"/>
              </a:solidFill>
              <a:latin typeface="Helvetica Neue"/>
            </a:endParaRPr>
          </a:p>
          <a:p>
            <a:endParaRPr lang="de-DE" sz="3200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A560-F47C-4F7F-9389-6B98BBA32564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069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C404D-AF7F-453B-8AFA-433757D3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Helvetica Neue"/>
              </a:rPr>
              <a:t>Background Types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/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400" dirty="0">
                    <a:latin typeface="Helvetica Neue"/>
                  </a:rPr>
                  <a:t>Blue: Signal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400" dirty="0">
                    <a:latin typeface="Helvetica Neue"/>
                  </a:rPr>
                  <a:t>Red: Combinatorial </a:t>
                </a:r>
                <a:r>
                  <a:rPr lang="en-US" sz="2400" dirty="0" err="1">
                    <a:latin typeface="Helvetica Neue"/>
                  </a:rPr>
                  <a:t>bkg</a:t>
                </a:r>
                <a:endParaRPr lang="en-US" sz="2400" dirty="0">
                  <a:latin typeface="Helvetica Neue"/>
                </a:endParaRP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400" dirty="0">
                    <a:latin typeface="Helvetica Neue"/>
                  </a:rPr>
                  <a:t>Cyan: </a:t>
                </a:r>
                <a:r>
                  <a:rPr lang="en-US" sz="2400" dirty="0" err="1">
                    <a:latin typeface="Helvetica Neue"/>
                  </a:rPr>
                  <a:t>Bkg</a:t>
                </a:r>
                <a:r>
                  <a:rPr lang="en-US" sz="2400" dirty="0">
                    <a:latin typeface="Helvetica Neue"/>
                  </a:rPr>
                  <a:t> with one missing pion</a:t>
                </a: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400" dirty="0">
                    <a:latin typeface="Helvetica Neue"/>
                  </a:rPr>
                  <a:t>Magenta: </a:t>
                </a:r>
                <a:r>
                  <a:rPr lang="en-US" sz="2400" dirty="0" err="1">
                    <a:latin typeface="Helvetica Neue"/>
                  </a:rPr>
                  <a:t>Bkg</a:t>
                </a:r>
                <a:r>
                  <a:rPr lang="en-US" sz="2400" dirty="0">
                    <a:latin typeface="Helvetica Neue"/>
                  </a:rPr>
                  <a:t> with at least two missing </a:t>
                </a:r>
                <a:r>
                  <a:rPr lang="en-US" sz="2400" dirty="0" err="1">
                    <a:latin typeface="Helvetica Neue"/>
                  </a:rPr>
                  <a:t>pions</a:t>
                </a:r>
                <a:endParaRPr lang="en-US" sz="2400" dirty="0">
                  <a:latin typeface="Helvetica Neue"/>
                </a:endParaRP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en-US" sz="2400" dirty="0">
                    <a:latin typeface="Helvetica Neue"/>
                  </a:rPr>
                  <a:t>Green: </a:t>
                </a:r>
              </a:p>
              <a:p>
                <a:pPr marL="10287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de-DE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de-DE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η</m:t>
                      </m:r>
                      <m:d>
                        <m:dPr>
                          <m:ctrlP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</m:e>
                      </m:d>
                    </m:oMath>
                  </m:oMathPara>
                </a14:m>
                <a:endParaRPr lang="de-DE" sz="2400" b="0" dirty="0">
                  <a:solidFill>
                    <a:schemeClr val="tx1"/>
                  </a:solidFill>
                  <a:latin typeface="Helvetica Neue"/>
                  <a:ea typeface="Cambria Math" panose="02040503050406030204" pitchFamily="18" charset="0"/>
                </a:endParaRP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r>
                  <a:rPr lang="de-DE" sz="2400" b="0" dirty="0">
                    <a:solidFill>
                      <a:schemeClr val="tx1"/>
                    </a:solidFill>
                    <a:latin typeface="Helvetica Neue"/>
                    <a:ea typeface="Cambria Math" panose="02040503050406030204" pitchFamily="18" charset="0"/>
                  </a:rPr>
                  <a:t>Yellow: </a:t>
                </a:r>
                <a:endParaRPr lang="de-DE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10287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de-DE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de-DE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</m:e>
                      </m:d>
                    </m:oMath>
                  </m:oMathPara>
                </a14:m>
                <a:endParaRPr lang="de-DE" sz="2400" b="0" dirty="0">
                  <a:solidFill>
                    <a:schemeClr val="tx1"/>
                  </a:solidFill>
                  <a:latin typeface="Helvetica Neue"/>
                  <a:ea typeface="Cambria Math" panose="02040503050406030204" pitchFamily="18" charset="0"/>
                </a:endParaRPr>
              </a:p>
              <a:p>
                <a:pPr marL="10287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</a:pPr>
                <a:endParaRPr lang="de-DE" sz="2800" b="0" dirty="0">
                  <a:solidFill>
                    <a:schemeClr val="tx1"/>
                  </a:solidFill>
                  <a:latin typeface="Helvetica Neue"/>
                  <a:ea typeface="Cambria Math" panose="02040503050406030204" pitchFamily="18" charset="0"/>
                </a:endParaRPr>
              </a:p>
              <a:p>
                <a:pPr marL="285750" indent="-182880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SzPct val="80000"/>
                  <a:buFont typeface="Corbel" pitchFamily="34" charset="0"/>
                  <a:buChar char="•"/>
                </a:pPr>
                <a:endParaRPr lang="en-US" sz="2800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9B86D098-9DFD-4ABD-8908-6CA1F95A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1373" y="2057400"/>
                <a:ext cx="4619773" cy="4038600"/>
              </a:xfrm>
              <a:prstGeom prst="rect">
                <a:avLst/>
              </a:prstGeom>
              <a:blipFill>
                <a:blip r:embed="rId2"/>
                <a:stretch>
                  <a:fillRect t="-1964" r="-34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00625-D956-4DC9-AD76-7E85501E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49563" y="6235962"/>
            <a:ext cx="1706217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2B65A560-F47C-4F7F-9389-6B98BBA32564}" type="slidenum">
              <a:rPr lang="en-US" smtClean="0"/>
              <a:pPr defTabSz="914400">
                <a:spcAft>
                  <a:spcPts val="600"/>
                </a:spcAft>
              </a:pPr>
              <a:t>9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EC2166D-3975-4CEF-B0CA-81A6B4776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69" y="1676400"/>
            <a:ext cx="58928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5633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1782</Words>
  <Application>Microsoft Office PowerPoint</Application>
  <PresentationFormat>Breitbild</PresentationFormat>
  <Paragraphs>298</Paragraphs>
  <Slides>56</Slides>
  <Notes>0</Notes>
  <HiddenSlides>20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56</vt:i4>
      </vt:variant>
    </vt:vector>
  </HeadingPairs>
  <TitlesOfParts>
    <vt:vector size="63" baseType="lpstr">
      <vt:lpstr>Arial</vt:lpstr>
      <vt:lpstr>Calibri</vt:lpstr>
      <vt:lpstr>Cambria Math</vt:lpstr>
      <vt:lpstr>Corbel</vt:lpstr>
      <vt:lpstr>Helvetica Neue</vt:lpstr>
      <vt:lpstr>Wingdings</vt:lpstr>
      <vt:lpstr>Basis</vt:lpstr>
      <vt:lpstr>Comparison and  Validation of Background Subtraction Strategies for the B^+→K^+ π^- π^+ γ Analysis at the LHCb Experiment</vt:lpstr>
      <vt:lpstr>Contents</vt:lpstr>
      <vt:lpstr>The B→Kππγ Decay</vt:lpstr>
      <vt:lpstr>The B→Kππγ Decay</vt:lpstr>
      <vt:lpstr>PowerPoint-Präsentation</vt:lpstr>
      <vt:lpstr>The sPlot Technique</vt:lpstr>
      <vt:lpstr>Workflow sPlot technique</vt:lpstr>
      <vt:lpstr>Why do we investigate this technique?</vt:lpstr>
      <vt:lpstr>Background Types</vt:lpstr>
      <vt:lpstr>Background Subtraction - Toy Example</vt:lpstr>
      <vt:lpstr>The Dataset</vt:lpstr>
      <vt:lpstr>The Mass Variable</vt:lpstr>
      <vt:lpstr>The discrete control variable</vt:lpstr>
      <vt:lpstr>The continuous control variable</vt:lpstr>
      <vt:lpstr>Mass Fit</vt:lpstr>
      <vt:lpstr>Separated Data - ν_1</vt:lpstr>
      <vt:lpstr>Separated Data - ν_2</vt:lpstr>
      <vt:lpstr>Toy Dataset - Conclusion</vt:lpstr>
      <vt:lpstr>Background Subtraction – B^+→K^+ π^- π^+ γ decay </vt:lpstr>
      <vt:lpstr>Finding a Mainly-Signal Dataset</vt:lpstr>
      <vt:lpstr>Comparison</vt:lpstr>
      <vt:lpstr>1D Projections</vt:lpstr>
      <vt:lpstr>χ</vt:lpstr>
      <vt:lpstr>cos(θ)</vt:lpstr>
      <vt:lpstr>m_Kπ </vt:lpstr>
      <vt:lpstr>m_ππ</vt:lpstr>
      <vt:lpstr>m_Kππ</vt:lpstr>
      <vt:lpstr>1D Projections - Conclusion</vt:lpstr>
      <vt:lpstr>Check of the Background Distributions</vt:lpstr>
      <vt:lpstr>χ</vt:lpstr>
      <vt:lpstr>cos(θ)</vt:lpstr>
      <vt:lpstr>m_Kπ</vt:lpstr>
      <vt:lpstr>m_ππ</vt:lpstr>
      <vt:lpstr>m_Kππ</vt:lpstr>
      <vt:lpstr>Background Distributions - Conclusion</vt:lpstr>
      <vt:lpstr>Machine Learning Classifier - BDT</vt:lpstr>
      <vt:lpstr>BDT Parameters</vt:lpstr>
      <vt:lpstr>BDT Test</vt:lpstr>
      <vt:lpstr>BDT Workflow: Example D vs. W</vt:lpstr>
      <vt:lpstr>BDT Workflow: Example D vs. W (2)</vt:lpstr>
      <vt:lpstr>D" vs. " W</vt:lpstr>
      <vt:lpstr>(Another) Check for Correlations</vt:lpstr>
      <vt:lpstr>L" vs. " U</vt:lpstr>
      <vt:lpstr>Finally: Compare C and W in 5D</vt:lpstr>
      <vt:lpstr>C" vs. " W (x = 0.0)</vt:lpstr>
      <vt:lpstr>C" vs. " W (x = 0.6)</vt:lpstr>
      <vt:lpstr>C vs. W:Conclusion</vt:lpstr>
      <vt:lpstr>Mass Variable for the Peaks</vt:lpstr>
      <vt:lpstr>Earth Mover‘s Distance (Outlook)</vt:lpstr>
      <vt:lpstr>EMD Visualization 1</vt:lpstr>
      <vt:lpstr>EMD Visualization 2</vt:lpstr>
      <vt:lpstr>EMD – Preprocessing &amp; Issues</vt:lpstr>
      <vt:lpstr>Conclusion and Summary 1</vt:lpstr>
      <vt:lpstr>Conclusion and Summary 2</vt:lpstr>
      <vt:lpstr>Conclusion and Summary 3</vt:lpstr>
      <vt:lpstr>Thanks a 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Background Subtraction by Sweights/Cut-offs</dc:title>
  <dc:creator>hokrcu</dc:creator>
  <cp:lastModifiedBy>hokrcu</cp:lastModifiedBy>
  <cp:revision>72</cp:revision>
  <dcterms:created xsi:type="dcterms:W3CDTF">2020-11-27T14:25:33Z</dcterms:created>
  <dcterms:modified xsi:type="dcterms:W3CDTF">2021-03-03T08:45:22Z</dcterms:modified>
</cp:coreProperties>
</file>