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  <p:sldMasterId id="2147483994" r:id="rId2"/>
    <p:sldMasterId id="2147483981" r:id="rId3"/>
  </p:sldMasterIdLst>
  <p:notesMasterIdLst>
    <p:notesMasterId r:id="rId49"/>
  </p:notesMasterIdLst>
  <p:handoutMasterIdLst>
    <p:handoutMasterId r:id="rId50"/>
  </p:handoutMasterIdLst>
  <p:sldIdLst>
    <p:sldId id="331" r:id="rId4"/>
    <p:sldId id="507" r:id="rId5"/>
    <p:sldId id="480" r:id="rId6"/>
    <p:sldId id="479" r:id="rId7"/>
    <p:sldId id="510" r:id="rId8"/>
    <p:sldId id="508" r:id="rId9"/>
    <p:sldId id="438" r:id="rId10"/>
    <p:sldId id="509" r:id="rId11"/>
    <p:sldId id="486" r:id="rId12"/>
    <p:sldId id="505" r:id="rId13"/>
    <p:sldId id="369" r:id="rId14"/>
    <p:sldId id="443" r:id="rId15"/>
    <p:sldId id="487" r:id="rId16"/>
    <p:sldId id="488" r:id="rId17"/>
    <p:sldId id="504" r:id="rId18"/>
    <p:sldId id="453" r:id="rId19"/>
    <p:sldId id="483" r:id="rId20"/>
    <p:sldId id="402" r:id="rId21"/>
    <p:sldId id="489" r:id="rId22"/>
    <p:sldId id="490" r:id="rId23"/>
    <p:sldId id="473" r:id="rId24"/>
    <p:sldId id="425" r:id="rId25"/>
    <p:sldId id="429" r:id="rId26"/>
    <p:sldId id="462" r:id="rId27"/>
    <p:sldId id="463" r:id="rId28"/>
    <p:sldId id="464" r:id="rId29"/>
    <p:sldId id="465" r:id="rId30"/>
    <p:sldId id="466" r:id="rId31"/>
    <p:sldId id="467" r:id="rId32"/>
    <p:sldId id="468" r:id="rId33"/>
    <p:sldId id="494" r:id="rId34"/>
    <p:sldId id="503" r:id="rId35"/>
    <p:sldId id="496" r:id="rId36"/>
    <p:sldId id="497" r:id="rId37"/>
    <p:sldId id="498" r:id="rId38"/>
    <p:sldId id="499" r:id="rId39"/>
    <p:sldId id="500" r:id="rId40"/>
    <p:sldId id="501" r:id="rId41"/>
    <p:sldId id="491" r:id="rId42"/>
    <p:sldId id="502" r:id="rId43"/>
    <p:sldId id="513" r:id="rId44"/>
    <p:sldId id="514" r:id="rId45"/>
    <p:sldId id="511" r:id="rId46"/>
    <p:sldId id="512" r:id="rId47"/>
    <p:sldId id="515" r:id="rId48"/>
  </p:sldIdLst>
  <p:sldSz cx="9144000" cy="6858000" type="screen4x3"/>
  <p:notesSz cx="7099300" cy="10234613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AE7857C0-2D20-4703-8FB6-39B300EF5577}">
          <p14:sldIdLst>
            <p14:sldId id="331"/>
            <p14:sldId id="507"/>
            <p14:sldId id="480"/>
            <p14:sldId id="479"/>
            <p14:sldId id="510"/>
            <p14:sldId id="508"/>
            <p14:sldId id="438"/>
            <p14:sldId id="509"/>
            <p14:sldId id="486"/>
            <p14:sldId id="505"/>
            <p14:sldId id="369"/>
            <p14:sldId id="443"/>
            <p14:sldId id="487"/>
            <p14:sldId id="488"/>
            <p14:sldId id="504"/>
            <p14:sldId id="453"/>
            <p14:sldId id="483"/>
            <p14:sldId id="402"/>
            <p14:sldId id="489"/>
            <p14:sldId id="490"/>
            <p14:sldId id="473"/>
            <p14:sldId id="425"/>
            <p14:sldId id="429"/>
            <p14:sldId id="462"/>
            <p14:sldId id="463"/>
            <p14:sldId id="464"/>
            <p14:sldId id="465"/>
            <p14:sldId id="466"/>
            <p14:sldId id="467"/>
            <p14:sldId id="468"/>
            <p14:sldId id="494"/>
            <p14:sldId id="503"/>
            <p14:sldId id="496"/>
            <p14:sldId id="497"/>
            <p14:sldId id="498"/>
            <p14:sldId id="499"/>
            <p14:sldId id="500"/>
            <p14:sldId id="501"/>
            <p14:sldId id="491"/>
            <p14:sldId id="502"/>
            <p14:sldId id="513"/>
            <p14:sldId id="514"/>
            <p14:sldId id="511"/>
            <p14:sldId id="512"/>
            <p14:sldId id="515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53">
          <p15:clr>
            <a:srgbClr val="A4A3A4"/>
          </p15:clr>
        </p15:guide>
        <p15:guide id="13" pos="1315">
          <p15:clr>
            <a:srgbClr val="A4A3A4"/>
          </p15:clr>
        </p15:guide>
        <p15:guide id="14" pos="3039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224" userDrawn="1">
          <p15:clr>
            <a:srgbClr val="A4A3A4"/>
          </p15:clr>
        </p15:guide>
        <p15:guide id="2" pos="223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986"/>
    <a:srgbClr val="C50006"/>
    <a:srgbClr val="DCE6F4"/>
    <a:srgbClr val="EACBCC"/>
    <a:srgbClr val="DFAAAA"/>
    <a:srgbClr val="EFD9DA"/>
    <a:srgbClr val="CC0000"/>
    <a:srgbClr val="E6B7B9"/>
    <a:srgbClr val="3A0001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49" autoAdjust="0"/>
    <p:restoredTop sz="91937" autoAdjust="0"/>
  </p:normalViewPr>
  <p:slideViewPr>
    <p:cSldViewPr snapToObjects="1">
      <p:cViewPr varScale="1">
        <p:scale>
          <a:sx n="120" d="100"/>
          <a:sy n="120" d="100"/>
        </p:scale>
        <p:origin x="-1395" y="-48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224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8" Type="http://schemas.openxmlformats.org/officeDocument/2006/relationships/slide" Target="slides/slide5.xml"/><Relationship Id="rId51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7798BA-A781-4B08-B0FA-CF0DF34864AA}" type="doc">
      <dgm:prSet loTypeId="urn:microsoft.com/office/officeart/2005/8/layout/radial6" loCatId="relationship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en-GB"/>
        </a:p>
      </dgm:t>
    </dgm:pt>
    <dgm:pt modelId="{DD37A96A-6457-4BB5-8C7A-360B66C72CA1}">
      <dgm:prSet phldrT="[Text]"/>
      <dgm:spPr>
        <a:solidFill>
          <a:srgbClr val="DCE6F4"/>
        </a:solidFill>
        <a:ln>
          <a:solidFill>
            <a:srgbClr val="004986"/>
          </a:solidFill>
        </a:ln>
      </dgm:spPr>
      <dgm:t>
        <a:bodyPr/>
        <a:lstStyle/>
        <a:p>
          <a:r>
            <a:rPr lang="en-GB" dirty="0" smtClean="0">
              <a:solidFill>
                <a:srgbClr val="004986"/>
              </a:solidFill>
            </a:rPr>
            <a:t>Lepton Flavour Universality Violation</a:t>
          </a:r>
          <a:br>
            <a:rPr lang="en-GB" dirty="0" smtClean="0">
              <a:solidFill>
                <a:srgbClr val="004986"/>
              </a:solidFill>
            </a:rPr>
          </a:br>
          <a:r>
            <a:rPr lang="en-GB" dirty="0" smtClean="0">
              <a:solidFill>
                <a:srgbClr val="004986"/>
              </a:solidFill>
            </a:rPr>
            <a:t>(LFUV)</a:t>
          </a:r>
          <a:endParaRPr lang="en-GB" dirty="0">
            <a:solidFill>
              <a:srgbClr val="004986"/>
            </a:solidFill>
          </a:endParaRPr>
        </a:p>
      </dgm:t>
    </dgm:pt>
    <dgm:pt modelId="{4802FB69-5B49-4B97-BB38-BCD28F580603}" type="parTrans" cxnId="{CF22B7DB-DB74-47CE-9AE9-84E5EF43DAC3}">
      <dgm:prSet/>
      <dgm:spPr/>
      <dgm:t>
        <a:bodyPr/>
        <a:lstStyle/>
        <a:p>
          <a:endParaRPr lang="en-GB"/>
        </a:p>
      </dgm:t>
    </dgm:pt>
    <dgm:pt modelId="{C0F0B394-E4D1-4970-9F24-63F0FFDCA97B}" type="sibTrans" cxnId="{CF22B7DB-DB74-47CE-9AE9-84E5EF43DAC3}">
      <dgm:prSet/>
      <dgm:spPr/>
      <dgm:t>
        <a:bodyPr/>
        <a:lstStyle/>
        <a:p>
          <a:endParaRPr lang="en-GB"/>
        </a:p>
      </dgm:t>
    </dgm:pt>
    <dgm:pt modelId="{0E9254B0-6100-4617-B382-BB2CF8E7F84B}">
      <dgm:prSet phldrT="[Text]" custT="1"/>
      <dgm:spPr>
        <a:solidFill>
          <a:srgbClr val="004986"/>
        </a:solidFill>
      </dgm:spPr>
      <dgm:t>
        <a:bodyPr/>
        <a:lstStyle/>
        <a:p>
          <a:r>
            <a:rPr lang="en-US" sz="2600" dirty="0" smtClean="0"/>
            <a:t>a</a:t>
          </a:r>
          <a:r>
            <a:rPr lang="en-US" sz="2600" baseline="-25000" dirty="0" smtClean="0"/>
            <a:t>e</a:t>
          </a:r>
          <a:br>
            <a:rPr lang="en-US" sz="2600" baseline="-25000" dirty="0" smtClean="0"/>
          </a:br>
          <a:r>
            <a:rPr lang="en-US" sz="2600" baseline="0" dirty="0" smtClean="0"/>
            <a:t>&gt;2</a:t>
          </a:r>
          <a:r>
            <a:rPr lang="en-US" sz="2600" dirty="0" smtClean="0"/>
            <a:t>σ</a:t>
          </a:r>
          <a:endParaRPr lang="en-GB" sz="2600" dirty="0"/>
        </a:p>
      </dgm:t>
    </dgm:pt>
    <dgm:pt modelId="{4FDCB0FA-0B29-45D4-B519-5B855EB28501}" type="parTrans" cxnId="{6AD14C11-932F-4A6F-8C52-E12D20546415}">
      <dgm:prSet/>
      <dgm:spPr/>
      <dgm:t>
        <a:bodyPr/>
        <a:lstStyle/>
        <a:p>
          <a:endParaRPr lang="en-GB"/>
        </a:p>
      </dgm:t>
    </dgm:pt>
    <dgm:pt modelId="{6D64884B-6696-4F28-B8D5-44E24E377605}" type="sibTrans" cxnId="{6AD14C11-932F-4A6F-8C52-E12D20546415}">
      <dgm:prSet/>
      <dgm:spPr/>
      <dgm:t>
        <a:bodyPr/>
        <a:lstStyle/>
        <a:p>
          <a:endParaRPr lang="en-GB"/>
        </a:p>
      </dgm:t>
    </dgm:pt>
    <dgm:pt modelId="{8C78772F-3746-4052-9A23-DA3B70CC1BFE}">
      <dgm:prSet phldrT="[Text]" custT="1"/>
      <dgm:spPr>
        <a:solidFill>
          <a:srgbClr val="004986"/>
        </a:solidFill>
      </dgm:spPr>
      <dgm:t>
        <a:bodyPr/>
        <a:lstStyle/>
        <a:p>
          <a:r>
            <a:rPr lang="en-GB" sz="2000" dirty="0" err="1" smtClean="0"/>
            <a:t>b</a:t>
          </a:r>
          <a:r>
            <a:rPr lang="en-GB" sz="2000" dirty="0" err="1" smtClean="0">
              <a:latin typeface="Arial Narrow" panose="020B0606020202030204" pitchFamily="34" charset="0"/>
            </a:rPr>
            <a:t>→</a:t>
          </a:r>
          <a:r>
            <a:rPr lang="en-GB" sz="2000" dirty="0" err="1" smtClean="0"/>
            <a:t>s</a:t>
          </a:r>
          <a:r>
            <a:rPr lang="en-GB" sz="2000" dirty="0" smtClean="0"/>
            <a:t>µµ</a:t>
          </a:r>
          <a:br>
            <a:rPr lang="en-GB" sz="2000" dirty="0" smtClean="0"/>
          </a:br>
          <a:r>
            <a:rPr lang="en-GB" sz="2000" dirty="0" smtClean="0"/>
            <a:t>&gt;5</a:t>
          </a:r>
          <a:r>
            <a:rPr lang="el-GR" sz="2000" dirty="0" smtClean="0"/>
            <a:t>σ</a:t>
          </a:r>
          <a:endParaRPr lang="en-GB" sz="2000" dirty="0"/>
        </a:p>
      </dgm:t>
    </dgm:pt>
    <dgm:pt modelId="{4399D5F4-9896-40BE-AA23-78B081BEF3E4}" type="parTrans" cxnId="{A1CF1DCB-01C9-440C-80B1-D38CF7E398C7}">
      <dgm:prSet/>
      <dgm:spPr/>
      <dgm:t>
        <a:bodyPr/>
        <a:lstStyle/>
        <a:p>
          <a:endParaRPr lang="en-GB"/>
        </a:p>
      </dgm:t>
    </dgm:pt>
    <dgm:pt modelId="{4F4F6B1D-97CD-48DF-AD81-F23A7C347BF7}" type="sibTrans" cxnId="{A1CF1DCB-01C9-440C-80B1-D38CF7E398C7}">
      <dgm:prSet/>
      <dgm:spPr/>
      <dgm:t>
        <a:bodyPr/>
        <a:lstStyle/>
        <a:p>
          <a:endParaRPr lang="en-GB"/>
        </a:p>
      </dgm:t>
    </dgm:pt>
    <dgm:pt modelId="{FD84A2EA-898A-4FA2-9195-96F9FCBBED3B}">
      <dgm:prSet custT="1"/>
      <dgm:spPr>
        <a:solidFill>
          <a:srgbClr val="004986"/>
        </a:solidFill>
      </dgm:spPr>
      <dgm:t>
        <a:bodyPr/>
        <a:lstStyle/>
        <a:p>
          <a:r>
            <a:rPr lang="en-GB" sz="2200" dirty="0" err="1" smtClean="0">
              <a:latin typeface="Calibri" panose="020F0502020204030204" pitchFamily="34" charset="0"/>
            </a:rPr>
            <a:t>b→c</a:t>
          </a:r>
          <a:r>
            <a:rPr lang="en-US" sz="2200" dirty="0" err="1" smtClean="0">
              <a:latin typeface="Calibri" panose="020F0502020204030204" pitchFamily="34" charset="0"/>
            </a:rPr>
            <a:t>τν</a:t>
          </a:r>
          <a:r>
            <a:rPr lang="en-GB" sz="2200" dirty="0" smtClean="0">
              <a:latin typeface="Calibri" panose="020F0502020204030204" pitchFamily="34" charset="0"/>
            </a:rPr>
            <a:t/>
          </a:r>
          <a:br>
            <a:rPr lang="en-GB" sz="2200" dirty="0" smtClean="0">
              <a:latin typeface="Calibri" panose="020F0502020204030204" pitchFamily="34" charset="0"/>
            </a:rPr>
          </a:br>
          <a:r>
            <a:rPr lang="de-CH" sz="2200" spc="30" dirty="0" smtClean="0">
              <a:latin typeface="Calibri"/>
              <a:cs typeface="Franklin Gothic Book"/>
            </a:rPr>
            <a:t>&gt;3</a:t>
          </a:r>
          <a:r>
            <a:rPr lang="el-GR" sz="2200" spc="30" dirty="0" smtClean="0">
              <a:latin typeface="+mn-lt"/>
              <a:cs typeface="Franklin Gothic Book"/>
            </a:rPr>
            <a:t>σ</a:t>
          </a:r>
          <a:endParaRPr lang="en-GB" sz="2200" dirty="0" smtClean="0"/>
        </a:p>
      </dgm:t>
    </dgm:pt>
    <dgm:pt modelId="{5F10B64C-5814-42E6-980E-F6AF920FFAEC}" type="parTrans" cxnId="{14577653-551A-453D-858F-5529F7919C24}">
      <dgm:prSet/>
      <dgm:spPr/>
      <dgm:t>
        <a:bodyPr/>
        <a:lstStyle/>
        <a:p>
          <a:endParaRPr lang="en-GB"/>
        </a:p>
      </dgm:t>
    </dgm:pt>
    <dgm:pt modelId="{778428FB-5BD0-4F0D-B4CF-DA06BE4CF3F1}" type="sibTrans" cxnId="{14577653-551A-453D-858F-5529F7919C24}">
      <dgm:prSet/>
      <dgm:spPr/>
      <dgm:t>
        <a:bodyPr/>
        <a:lstStyle/>
        <a:p>
          <a:endParaRPr lang="en-GB"/>
        </a:p>
      </dgm:t>
    </dgm:pt>
    <dgm:pt modelId="{6AEEC70C-9744-4E13-BDDA-7F5C8AF02424}">
      <dgm:prSet custT="1"/>
      <dgm:spPr>
        <a:solidFill>
          <a:srgbClr val="004986"/>
        </a:solidFill>
      </dgm:spPr>
      <dgm:t>
        <a:bodyPr/>
        <a:lstStyle/>
        <a:p>
          <a:r>
            <a:rPr lang="en-US" sz="2400" dirty="0" smtClean="0"/>
            <a:t>a</a:t>
          </a:r>
          <a:r>
            <a:rPr lang="en-US" sz="2400" baseline="-25000" dirty="0" smtClean="0"/>
            <a:t>µ</a:t>
          </a:r>
          <a:br>
            <a:rPr lang="en-US" sz="2400" baseline="-25000" dirty="0" smtClean="0"/>
          </a:br>
          <a:r>
            <a:rPr lang="en-US" sz="2400" baseline="0" dirty="0" smtClean="0"/>
            <a:t>&gt;</a:t>
          </a:r>
          <a:r>
            <a:rPr lang="en-US" sz="2400" dirty="0" smtClean="0"/>
            <a:t>3σ</a:t>
          </a:r>
        </a:p>
      </dgm:t>
    </dgm:pt>
    <dgm:pt modelId="{8A70C3DC-161E-4846-B38B-25699E70F156}" type="parTrans" cxnId="{6A93FD6A-99E8-4F4B-BF36-B25DC4EE0CB0}">
      <dgm:prSet/>
      <dgm:spPr/>
      <dgm:t>
        <a:bodyPr/>
        <a:lstStyle/>
        <a:p>
          <a:endParaRPr lang="en-GB"/>
        </a:p>
      </dgm:t>
    </dgm:pt>
    <dgm:pt modelId="{1262791A-CDE9-45BC-A7B6-3B888C28538D}" type="sibTrans" cxnId="{6A93FD6A-99E8-4F4B-BF36-B25DC4EE0CB0}">
      <dgm:prSet/>
      <dgm:spPr/>
      <dgm:t>
        <a:bodyPr/>
        <a:lstStyle/>
        <a:p>
          <a:endParaRPr lang="en-GB"/>
        </a:p>
      </dgm:t>
    </dgm:pt>
    <dgm:pt modelId="{71DA1994-301B-42FE-8CF7-86250368CF75}">
      <dgm:prSet custT="1"/>
      <dgm:spPr>
        <a:solidFill>
          <a:srgbClr val="004986"/>
        </a:solidFill>
      </dgm:spPr>
      <dgm:t>
        <a:bodyPr/>
        <a:lstStyle/>
        <a:p>
          <a:r>
            <a:rPr lang="en-US" sz="2200" dirty="0" err="1" smtClean="0"/>
            <a:t>τ</a:t>
          </a:r>
          <a:r>
            <a:rPr lang="en-US" sz="2200" dirty="0" err="1" smtClean="0">
              <a:latin typeface="Arial Narrow" panose="020B0606020202030204" pitchFamily="34" charset="0"/>
            </a:rPr>
            <a:t>→K</a:t>
          </a:r>
          <a:r>
            <a:rPr lang="en-US" sz="2200" dirty="0" err="1" smtClean="0"/>
            <a:t>ν</a:t>
          </a:r>
          <a:r>
            <a:rPr lang="en-US" sz="2200" dirty="0" smtClean="0"/>
            <a:t/>
          </a:r>
          <a:br>
            <a:rPr lang="en-US" sz="2200" dirty="0" smtClean="0"/>
          </a:br>
          <a:r>
            <a:rPr lang="en-US" sz="2200" dirty="0" smtClean="0"/>
            <a:t>&gt;2σ</a:t>
          </a:r>
        </a:p>
      </dgm:t>
    </dgm:pt>
    <dgm:pt modelId="{3D669D79-19B9-45B6-BDF5-78887393CF46}" type="parTrans" cxnId="{173F6162-3FFC-4FF7-8F47-A87BEEAC1406}">
      <dgm:prSet/>
      <dgm:spPr/>
      <dgm:t>
        <a:bodyPr/>
        <a:lstStyle/>
        <a:p>
          <a:endParaRPr lang="en-GB"/>
        </a:p>
      </dgm:t>
    </dgm:pt>
    <dgm:pt modelId="{EEFDF05F-D75D-44AF-803A-6A38702C60AE}" type="sibTrans" cxnId="{173F6162-3FFC-4FF7-8F47-A87BEEAC1406}">
      <dgm:prSet/>
      <dgm:spPr/>
      <dgm:t>
        <a:bodyPr/>
        <a:lstStyle/>
        <a:p>
          <a:endParaRPr lang="en-GB"/>
        </a:p>
      </dgm:t>
    </dgm:pt>
    <dgm:pt modelId="{A69504A1-D89A-4DD2-AAFB-A1C204050460}">
      <dgm:prSet phldrT="[Text]" custT="1"/>
      <dgm:spPr>
        <a:solidFill>
          <a:srgbClr val="004986"/>
        </a:solidFill>
      </dgm:spPr>
      <dgm:t>
        <a:bodyPr/>
        <a:lstStyle/>
        <a:p>
          <a:r>
            <a:rPr lang="en-GB" sz="1900" dirty="0" err="1" smtClean="0"/>
            <a:t>b</a:t>
          </a:r>
          <a:r>
            <a:rPr lang="en-GB" sz="1900" dirty="0" err="1" smtClean="0">
              <a:latin typeface="Arial Narrow" panose="020B0606020202030204" pitchFamily="34" charset="0"/>
            </a:rPr>
            <a:t>→</a:t>
          </a:r>
          <a:r>
            <a:rPr lang="en-GB" sz="1900" dirty="0" err="1" smtClean="0"/>
            <a:t>d</a:t>
          </a:r>
          <a:r>
            <a:rPr lang="en-GB" sz="1900" dirty="0" smtClean="0"/>
            <a:t>µµ</a:t>
          </a:r>
          <a:br>
            <a:rPr lang="en-GB" sz="1900" dirty="0" smtClean="0"/>
          </a:br>
          <a:r>
            <a:rPr lang="en-GB" sz="1900" dirty="0" err="1" smtClean="0"/>
            <a:t>b→u</a:t>
          </a:r>
          <a:r>
            <a:rPr lang="el-GR" sz="1900" dirty="0" smtClean="0"/>
            <a:t>τν</a:t>
          </a:r>
          <a:r>
            <a:rPr lang="en-GB" sz="1900" dirty="0" smtClean="0"/>
            <a:t>  </a:t>
          </a:r>
          <a:br>
            <a:rPr lang="en-GB" sz="1900" dirty="0" smtClean="0"/>
          </a:br>
          <a:r>
            <a:rPr lang="de-CH" sz="1900" dirty="0" smtClean="0"/>
            <a:t>1-2</a:t>
          </a:r>
          <a:r>
            <a:rPr lang="el-GR" sz="1900" spc="30" dirty="0" smtClean="0">
              <a:latin typeface="+mn-lt"/>
              <a:cs typeface="Franklin Gothic Book"/>
            </a:rPr>
            <a:t>σ</a:t>
          </a:r>
          <a:endParaRPr lang="en-GB" sz="1900" dirty="0"/>
        </a:p>
      </dgm:t>
    </dgm:pt>
    <dgm:pt modelId="{5CE63A44-5420-48E9-9441-5DB0F676BE4D}" type="parTrans" cxnId="{AF8F9D3B-5CA6-454E-BB3B-51611816E4C8}">
      <dgm:prSet/>
      <dgm:spPr/>
      <dgm:t>
        <a:bodyPr/>
        <a:lstStyle/>
        <a:p>
          <a:endParaRPr lang="en-GB"/>
        </a:p>
      </dgm:t>
    </dgm:pt>
    <dgm:pt modelId="{EF6DAB48-6F67-42D5-9288-E744FD0B7ACE}" type="sibTrans" cxnId="{AF8F9D3B-5CA6-454E-BB3B-51611816E4C8}">
      <dgm:prSet/>
      <dgm:spPr/>
      <dgm:t>
        <a:bodyPr/>
        <a:lstStyle/>
        <a:p>
          <a:endParaRPr lang="en-GB"/>
        </a:p>
      </dgm:t>
    </dgm:pt>
    <dgm:pt modelId="{59C9C289-B468-4814-93DF-EBCA8B26CA17}">
      <dgm:prSet phldrT="[Text]" custT="1"/>
      <dgm:spPr>
        <a:solidFill>
          <a:srgbClr val="004986"/>
        </a:solidFill>
      </dgm:spPr>
      <dgm:t>
        <a:bodyPr/>
        <a:lstStyle/>
        <a:p>
          <a:r>
            <a:rPr lang="de-CH" sz="2200" dirty="0" err="1" smtClean="0"/>
            <a:t>V</a:t>
          </a:r>
          <a:r>
            <a:rPr lang="de-CH" sz="2200" baseline="-25000" dirty="0" err="1" smtClean="0"/>
            <a:t>us</a:t>
          </a:r>
          <a:r>
            <a:rPr lang="de-CH" sz="2200" dirty="0" smtClean="0"/>
            <a:t/>
          </a:r>
          <a:br>
            <a:rPr lang="de-CH" sz="2200" dirty="0" smtClean="0"/>
          </a:br>
          <a:r>
            <a:rPr lang="en-US" sz="2200" dirty="0" smtClean="0"/>
            <a:t>&gt;4</a:t>
          </a:r>
          <a:r>
            <a:rPr lang="el-GR" sz="2200" dirty="0" smtClean="0"/>
            <a:t>σ</a:t>
          </a:r>
          <a:endParaRPr lang="en-GB" sz="2200" dirty="0"/>
        </a:p>
      </dgm:t>
    </dgm:pt>
    <dgm:pt modelId="{FF69419E-1DF2-4D5C-8FF8-E2F569ADF2D8}" type="parTrans" cxnId="{50B1C1C9-0A8A-4856-9B99-0292041D8B94}">
      <dgm:prSet/>
      <dgm:spPr/>
      <dgm:t>
        <a:bodyPr/>
        <a:lstStyle/>
        <a:p>
          <a:endParaRPr lang="en-GB"/>
        </a:p>
      </dgm:t>
    </dgm:pt>
    <dgm:pt modelId="{17879544-47AC-4A71-9CEE-163ADA3DC5E6}" type="sibTrans" cxnId="{50B1C1C9-0A8A-4856-9B99-0292041D8B94}">
      <dgm:prSet/>
      <dgm:spPr/>
      <dgm:t>
        <a:bodyPr/>
        <a:lstStyle/>
        <a:p>
          <a:endParaRPr lang="en-GB"/>
        </a:p>
      </dgm:t>
    </dgm:pt>
    <dgm:pt modelId="{BFD575AF-FB14-4235-84BA-05F2C1985DF9}" type="pres">
      <dgm:prSet presAssocID="{287798BA-A781-4B08-B0FA-CF0DF34864AA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350C8EFE-C457-4567-A91F-D024C2D6032F}" type="pres">
      <dgm:prSet presAssocID="{DD37A96A-6457-4BB5-8C7A-360B66C72CA1}" presName="centerShape" presStyleLbl="node0" presStyleIdx="0" presStyleCnt="1" custScaleX="132569" custScaleY="132569"/>
      <dgm:spPr/>
      <dgm:t>
        <a:bodyPr/>
        <a:lstStyle/>
        <a:p>
          <a:endParaRPr lang="en-GB"/>
        </a:p>
      </dgm:t>
    </dgm:pt>
    <dgm:pt modelId="{AF28169A-6188-4EEC-86DE-5863EDF89519}" type="pres">
      <dgm:prSet presAssocID="{0E9254B0-6100-4617-B382-BB2CF8E7F84B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1320CEA-4ECA-4724-9B6E-BA3182F21BB4}" type="pres">
      <dgm:prSet presAssocID="{0E9254B0-6100-4617-B382-BB2CF8E7F84B}" presName="dummy" presStyleCnt="0"/>
      <dgm:spPr/>
      <dgm:t>
        <a:bodyPr/>
        <a:lstStyle/>
        <a:p>
          <a:endParaRPr lang="en-GB"/>
        </a:p>
      </dgm:t>
    </dgm:pt>
    <dgm:pt modelId="{170D3709-1A64-4F1D-87BB-D3E6C2ABA8EC}" type="pres">
      <dgm:prSet presAssocID="{6D64884B-6696-4F28-B8D5-44E24E377605}" presName="sibTrans" presStyleLbl="sibTrans2D1" presStyleIdx="0" presStyleCnt="7"/>
      <dgm:spPr/>
      <dgm:t>
        <a:bodyPr/>
        <a:lstStyle/>
        <a:p>
          <a:endParaRPr lang="en-GB"/>
        </a:p>
      </dgm:t>
    </dgm:pt>
    <dgm:pt modelId="{D0CBADD5-2541-4080-8096-784EECF6173B}" type="pres">
      <dgm:prSet presAssocID="{59C9C289-B468-4814-93DF-EBCA8B26CA17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D4A7783-78F9-4DD4-B390-9C22C4857A08}" type="pres">
      <dgm:prSet presAssocID="{59C9C289-B468-4814-93DF-EBCA8B26CA17}" presName="dummy" presStyleCnt="0"/>
      <dgm:spPr/>
    </dgm:pt>
    <dgm:pt modelId="{51BF3F68-407E-4FDC-89B1-7A658F94F337}" type="pres">
      <dgm:prSet presAssocID="{17879544-47AC-4A71-9CEE-163ADA3DC5E6}" presName="sibTrans" presStyleLbl="sibTrans2D1" presStyleIdx="1" presStyleCnt="7"/>
      <dgm:spPr/>
      <dgm:t>
        <a:bodyPr/>
        <a:lstStyle/>
        <a:p>
          <a:endParaRPr lang="en-GB"/>
        </a:p>
      </dgm:t>
    </dgm:pt>
    <dgm:pt modelId="{47DD3E21-3801-4673-8B64-5EB7D914459C}" type="pres">
      <dgm:prSet presAssocID="{8C78772F-3746-4052-9A23-DA3B70CC1BFE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6989062-7174-4E23-B538-51F69B3150F4}" type="pres">
      <dgm:prSet presAssocID="{8C78772F-3746-4052-9A23-DA3B70CC1BFE}" presName="dummy" presStyleCnt="0"/>
      <dgm:spPr/>
      <dgm:t>
        <a:bodyPr/>
        <a:lstStyle/>
        <a:p>
          <a:endParaRPr lang="en-GB"/>
        </a:p>
      </dgm:t>
    </dgm:pt>
    <dgm:pt modelId="{659D5711-B159-417C-BC49-6019508273D2}" type="pres">
      <dgm:prSet presAssocID="{4F4F6B1D-97CD-48DF-AD81-F23A7C347BF7}" presName="sibTrans" presStyleLbl="sibTrans2D1" presStyleIdx="2" presStyleCnt="7"/>
      <dgm:spPr/>
      <dgm:t>
        <a:bodyPr/>
        <a:lstStyle/>
        <a:p>
          <a:endParaRPr lang="en-GB"/>
        </a:p>
      </dgm:t>
    </dgm:pt>
    <dgm:pt modelId="{3C94E4A7-A264-4EFD-9441-4D854D50FBF5}" type="pres">
      <dgm:prSet presAssocID="{A69504A1-D89A-4DD2-AAFB-A1C204050460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F47C4C5-DA71-481A-A681-B1BC43B9E045}" type="pres">
      <dgm:prSet presAssocID="{A69504A1-D89A-4DD2-AAFB-A1C204050460}" presName="dummy" presStyleCnt="0"/>
      <dgm:spPr/>
    </dgm:pt>
    <dgm:pt modelId="{A981926C-E434-49F2-91E9-DDD910860FD1}" type="pres">
      <dgm:prSet presAssocID="{EF6DAB48-6F67-42D5-9288-E744FD0B7ACE}" presName="sibTrans" presStyleLbl="sibTrans2D1" presStyleIdx="3" presStyleCnt="7"/>
      <dgm:spPr/>
      <dgm:t>
        <a:bodyPr/>
        <a:lstStyle/>
        <a:p>
          <a:endParaRPr lang="en-GB"/>
        </a:p>
      </dgm:t>
    </dgm:pt>
    <dgm:pt modelId="{5D756565-4F76-486C-B450-B26246CB4320}" type="pres">
      <dgm:prSet presAssocID="{FD84A2EA-898A-4FA2-9195-96F9FCBBED3B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5A914EE-CA23-42FF-8E98-E8830386C6CE}" type="pres">
      <dgm:prSet presAssocID="{FD84A2EA-898A-4FA2-9195-96F9FCBBED3B}" presName="dummy" presStyleCnt="0"/>
      <dgm:spPr/>
      <dgm:t>
        <a:bodyPr/>
        <a:lstStyle/>
        <a:p>
          <a:endParaRPr lang="en-GB"/>
        </a:p>
      </dgm:t>
    </dgm:pt>
    <dgm:pt modelId="{1C8ACD8F-F0CD-4435-BBEE-E2E13B8A9ACA}" type="pres">
      <dgm:prSet presAssocID="{778428FB-5BD0-4F0D-B4CF-DA06BE4CF3F1}" presName="sibTrans" presStyleLbl="sibTrans2D1" presStyleIdx="4" presStyleCnt="7"/>
      <dgm:spPr/>
      <dgm:t>
        <a:bodyPr/>
        <a:lstStyle/>
        <a:p>
          <a:endParaRPr lang="en-GB"/>
        </a:p>
      </dgm:t>
    </dgm:pt>
    <dgm:pt modelId="{524EE858-B133-4F2F-8D6A-9CB6AB26021F}" type="pres">
      <dgm:prSet presAssocID="{6AEEC70C-9744-4E13-BDDA-7F5C8AF02424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456D52E-D2FA-488D-8B86-F517EB2CD6AC}" type="pres">
      <dgm:prSet presAssocID="{6AEEC70C-9744-4E13-BDDA-7F5C8AF02424}" presName="dummy" presStyleCnt="0"/>
      <dgm:spPr/>
      <dgm:t>
        <a:bodyPr/>
        <a:lstStyle/>
        <a:p>
          <a:endParaRPr lang="en-GB"/>
        </a:p>
      </dgm:t>
    </dgm:pt>
    <dgm:pt modelId="{6F725BA2-D3DE-446D-B382-B5AA3CDB2B18}" type="pres">
      <dgm:prSet presAssocID="{1262791A-CDE9-45BC-A7B6-3B888C28538D}" presName="sibTrans" presStyleLbl="sibTrans2D1" presStyleIdx="5" presStyleCnt="7"/>
      <dgm:spPr/>
      <dgm:t>
        <a:bodyPr/>
        <a:lstStyle/>
        <a:p>
          <a:endParaRPr lang="en-GB"/>
        </a:p>
      </dgm:t>
    </dgm:pt>
    <dgm:pt modelId="{968B6F6F-4F0F-4BD8-9F90-C12902A3D22A}" type="pres">
      <dgm:prSet presAssocID="{71DA1994-301B-42FE-8CF7-86250368CF75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A005B66-8228-4952-B56A-9DBE797F86AD}" type="pres">
      <dgm:prSet presAssocID="{71DA1994-301B-42FE-8CF7-86250368CF75}" presName="dummy" presStyleCnt="0"/>
      <dgm:spPr/>
      <dgm:t>
        <a:bodyPr/>
        <a:lstStyle/>
        <a:p>
          <a:endParaRPr lang="en-GB"/>
        </a:p>
      </dgm:t>
    </dgm:pt>
    <dgm:pt modelId="{3BDD51A4-208D-4D1E-A17F-647C20E688BB}" type="pres">
      <dgm:prSet presAssocID="{EEFDF05F-D75D-44AF-803A-6A38702C60AE}" presName="sibTrans" presStyleLbl="sibTrans2D1" presStyleIdx="6" presStyleCnt="7"/>
      <dgm:spPr/>
      <dgm:t>
        <a:bodyPr/>
        <a:lstStyle/>
        <a:p>
          <a:endParaRPr lang="en-GB"/>
        </a:p>
      </dgm:t>
    </dgm:pt>
  </dgm:ptLst>
  <dgm:cxnLst>
    <dgm:cxn modelId="{FC3F3181-82D3-4A96-BFCE-266BB1C9CC32}" type="presOf" srcId="{59C9C289-B468-4814-93DF-EBCA8B26CA17}" destId="{D0CBADD5-2541-4080-8096-784EECF6173B}" srcOrd="0" destOrd="0" presId="urn:microsoft.com/office/officeart/2005/8/layout/radial6"/>
    <dgm:cxn modelId="{D582839C-41A9-4353-B4FF-1DE9C09C4B8F}" type="presOf" srcId="{6D64884B-6696-4F28-B8D5-44E24E377605}" destId="{170D3709-1A64-4F1D-87BB-D3E6C2ABA8EC}" srcOrd="0" destOrd="0" presId="urn:microsoft.com/office/officeart/2005/8/layout/radial6"/>
    <dgm:cxn modelId="{E9B3F84B-8F9D-486A-898E-BE70A9877131}" type="presOf" srcId="{6AEEC70C-9744-4E13-BDDA-7F5C8AF02424}" destId="{524EE858-B133-4F2F-8D6A-9CB6AB26021F}" srcOrd="0" destOrd="0" presId="urn:microsoft.com/office/officeart/2005/8/layout/radial6"/>
    <dgm:cxn modelId="{C19CC4E3-B0F3-47A1-BB75-ABD944276E86}" type="presOf" srcId="{71DA1994-301B-42FE-8CF7-86250368CF75}" destId="{968B6F6F-4F0F-4BD8-9F90-C12902A3D22A}" srcOrd="0" destOrd="0" presId="urn:microsoft.com/office/officeart/2005/8/layout/radial6"/>
    <dgm:cxn modelId="{342CBDA8-2EE2-454C-9554-F66227419FBA}" type="presOf" srcId="{778428FB-5BD0-4F0D-B4CF-DA06BE4CF3F1}" destId="{1C8ACD8F-F0CD-4435-BBEE-E2E13B8A9ACA}" srcOrd="0" destOrd="0" presId="urn:microsoft.com/office/officeart/2005/8/layout/radial6"/>
    <dgm:cxn modelId="{958E1391-59A2-442C-BFAF-B7C9DA53D514}" type="presOf" srcId="{1262791A-CDE9-45BC-A7B6-3B888C28538D}" destId="{6F725BA2-D3DE-446D-B382-B5AA3CDB2B18}" srcOrd="0" destOrd="0" presId="urn:microsoft.com/office/officeart/2005/8/layout/radial6"/>
    <dgm:cxn modelId="{A5B47AD5-6421-4411-847B-271FECFF3B7D}" type="presOf" srcId="{17879544-47AC-4A71-9CEE-163ADA3DC5E6}" destId="{51BF3F68-407E-4FDC-89B1-7A658F94F337}" srcOrd="0" destOrd="0" presId="urn:microsoft.com/office/officeart/2005/8/layout/radial6"/>
    <dgm:cxn modelId="{C80EF73F-09E5-4B5C-A5FF-6E1F0FE9360A}" type="presOf" srcId="{EF6DAB48-6F67-42D5-9288-E744FD0B7ACE}" destId="{A981926C-E434-49F2-91E9-DDD910860FD1}" srcOrd="0" destOrd="0" presId="urn:microsoft.com/office/officeart/2005/8/layout/radial6"/>
    <dgm:cxn modelId="{CF22B7DB-DB74-47CE-9AE9-84E5EF43DAC3}" srcId="{287798BA-A781-4B08-B0FA-CF0DF34864AA}" destId="{DD37A96A-6457-4BB5-8C7A-360B66C72CA1}" srcOrd="0" destOrd="0" parTransId="{4802FB69-5B49-4B97-BB38-BCD28F580603}" sibTransId="{C0F0B394-E4D1-4970-9F24-63F0FFDCA97B}"/>
    <dgm:cxn modelId="{6FD195C2-E545-4F96-A5A7-26AE9101D79D}" type="presOf" srcId="{287798BA-A781-4B08-B0FA-CF0DF34864AA}" destId="{BFD575AF-FB14-4235-84BA-05F2C1985DF9}" srcOrd="0" destOrd="0" presId="urn:microsoft.com/office/officeart/2005/8/layout/radial6"/>
    <dgm:cxn modelId="{6A93FD6A-99E8-4F4B-BF36-B25DC4EE0CB0}" srcId="{DD37A96A-6457-4BB5-8C7A-360B66C72CA1}" destId="{6AEEC70C-9744-4E13-BDDA-7F5C8AF02424}" srcOrd="5" destOrd="0" parTransId="{8A70C3DC-161E-4846-B38B-25699E70F156}" sibTransId="{1262791A-CDE9-45BC-A7B6-3B888C28538D}"/>
    <dgm:cxn modelId="{50B1C1C9-0A8A-4856-9B99-0292041D8B94}" srcId="{DD37A96A-6457-4BB5-8C7A-360B66C72CA1}" destId="{59C9C289-B468-4814-93DF-EBCA8B26CA17}" srcOrd="1" destOrd="0" parTransId="{FF69419E-1DF2-4D5C-8FF8-E2F569ADF2D8}" sibTransId="{17879544-47AC-4A71-9CEE-163ADA3DC5E6}"/>
    <dgm:cxn modelId="{173F6162-3FFC-4FF7-8F47-A87BEEAC1406}" srcId="{DD37A96A-6457-4BB5-8C7A-360B66C72CA1}" destId="{71DA1994-301B-42FE-8CF7-86250368CF75}" srcOrd="6" destOrd="0" parTransId="{3D669D79-19B9-45B6-BDF5-78887393CF46}" sibTransId="{EEFDF05F-D75D-44AF-803A-6A38702C60AE}"/>
    <dgm:cxn modelId="{14577653-551A-453D-858F-5529F7919C24}" srcId="{DD37A96A-6457-4BB5-8C7A-360B66C72CA1}" destId="{FD84A2EA-898A-4FA2-9195-96F9FCBBED3B}" srcOrd="4" destOrd="0" parTransId="{5F10B64C-5814-42E6-980E-F6AF920FFAEC}" sibTransId="{778428FB-5BD0-4F0D-B4CF-DA06BE4CF3F1}"/>
    <dgm:cxn modelId="{516343C3-8A75-43B1-B667-89C903A9B7C7}" type="presOf" srcId="{EEFDF05F-D75D-44AF-803A-6A38702C60AE}" destId="{3BDD51A4-208D-4D1E-A17F-647C20E688BB}" srcOrd="0" destOrd="0" presId="urn:microsoft.com/office/officeart/2005/8/layout/radial6"/>
    <dgm:cxn modelId="{6AD14C11-932F-4A6F-8C52-E12D20546415}" srcId="{DD37A96A-6457-4BB5-8C7A-360B66C72CA1}" destId="{0E9254B0-6100-4617-B382-BB2CF8E7F84B}" srcOrd="0" destOrd="0" parTransId="{4FDCB0FA-0B29-45D4-B519-5B855EB28501}" sibTransId="{6D64884B-6696-4F28-B8D5-44E24E377605}"/>
    <dgm:cxn modelId="{A1CF1DCB-01C9-440C-80B1-D38CF7E398C7}" srcId="{DD37A96A-6457-4BB5-8C7A-360B66C72CA1}" destId="{8C78772F-3746-4052-9A23-DA3B70CC1BFE}" srcOrd="2" destOrd="0" parTransId="{4399D5F4-9896-40BE-AA23-78B081BEF3E4}" sibTransId="{4F4F6B1D-97CD-48DF-AD81-F23A7C347BF7}"/>
    <dgm:cxn modelId="{D31E4BC0-6E81-4711-ADDF-2B4F6E93C2A4}" type="presOf" srcId="{A69504A1-D89A-4DD2-AAFB-A1C204050460}" destId="{3C94E4A7-A264-4EFD-9441-4D854D50FBF5}" srcOrd="0" destOrd="0" presId="urn:microsoft.com/office/officeart/2005/8/layout/radial6"/>
    <dgm:cxn modelId="{FE0159A7-4D34-4A6D-8458-CAD1C429D834}" type="presOf" srcId="{FD84A2EA-898A-4FA2-9195-96F9FCBBED3B}" destId="{5D756565-4F76-486C-B450-B26246CB4320}" srcOrd="0" destOrd="0" presId="urn:microsoft.com/office/officeart/2005/8/layout/radial6"/>
    <dgm:cxn modelId="{47DFD371-764D-455F-B905-924F9297EF24}" type="presOf" srcId="{DD37A96A-6457-4BB5-8C7A-360B66C72CA1}" destId="{350C8EFE-C457-4567-A91F-D024C2D6032F}" srcOrd="0" destOrd="0" presId="urn:microsoft.com/office/officeart/2005/8/layout/radial6"/>
    <dgm:cxn modelId="{BFF5C8EC-B58C-42EC-B8B8-FF1424077923}" type="presOf" srcId="{0E9254B0-6100-4617-B382-BB2CF8E7F84B}" destId="{AF28169A-6188-4EEC-86DE-5863EDF89519}" srcOrd="0" destOrd="0" presId="urn:microsoft.com/office/officeart/2005/8/layout/radial6"/>
    <dgm:cxn modelId="{A6F6BB2E-79BC-47B3-9855-5FA521D5549C}" type="presOf" srcId="{4F4F6B1D-97CD-48DF-AD81-F23A7C347BF7}" destId="{659D5711-B159-417C-BC49-6019508273D2}" srcOrd="0" destOrd="0" presId="urn:microsoft.com/office/officeart/2005/8/layout/radial6"/>
    <dgm:cxn modelId="{AF8F9D3B-5CA6-454E-BB3B-51611816E4C8}" srcId="{DD37A96A-6457-4BB5-8C7A-360B66C72CA1}" destId="{A69504A1-D89A-4DD2-AAFB-A1C204050460}" srcOrd="3" destOrd="0" parTransId="{5CE63A44-5420-48E9-9441-5DB0F676BE4D}" sibTransId="{EF6DAB48-6F67-42D5-9288-E744FD0B7ACE}"/>
    <dgm:cxn modelId="{66DC1CF1-E3E2-4C3E-BC8A-0689C5D34C69}" type="presOf" srcId="{8C78772F-3746-4052-9A23-DA3B70CC1BFE}" destId="{47DD3E21-3801-4673-8B64-5EB7D914459C}" srcOrd="0" destOrd="0" presId="urn:microsoft.com/office/officeart/2005/8/layout/radial6"/>
    <dgm:cxn modelId="{68CC0A3A-0B3F-4A1C-BF80-09B35E100539}" type="presParOf" srcId="{BFD575AF-FB14-4235-84BA-05F2C1985DF9}" destId="{350C8EFE-C457-4567-A91F-D024C2D6032F}" srcOrd="0" destOrd="0" presId="urn:microsoft.com/office/officeart/2005/8/layout/radial6"/>
    <dgm:cxn modelId="{4A3A6F8B-5554-4D00-9DD1-E034D3D53088}" type="presParOf" srcId="{BFD575AF-FB14-4235-84BA-05F2C1985DF9}" destId="{AF28169A-6188-4EEC-86DE-5863EDF89519}" srcOrd="1" destOrd="0" presId="urn:microsoft.com/office/officeart/2005/8/layout/radial6"/>
    <dgm:cxn modelId="{4A3496D1-E272-4371-959E-E4590417A7F8}" type="presParOf" srcId="{BFD575AF-FB14-4235-84BA-05F2C1985DF9}" destId="{81320CEA-4ECA-4724-9B6E-BA3182F21BB4}" srcOrd="2" destOrd="0" presId="urn:microsoft.com/office/officeart/2005/8/layout/radial6"/>
    <dgm:cxn modelId="{73944A58-F5B2-4CA7-8703-34F4E0D19E0D}" type="presParOf" srcId="{BFD575AF-FB14-4235-84BA-05F2C1985DF9}" destId="{170D3709-1A64-4F1D-87BB-D3E6C2ABA8EC}" srcOrd="3" destOrd="0" presId="urn:microsoft.com/office/officeart/2005/8/layout/radial6"/>
    <dgm:cxn modelId="{871DC34B-4067-445B-B7D0-716BE92347D7}" type="presParOf" srcId="{BFD575AF-FB14-4235-84BA-05F2C1985DF9}" destId="{D0CBADD5-2541-4080-8096-784EECF6173B}" srcOrd="4" destOrd="0" presId="urn:microsoft.com/office/officeart/2005/8/layout/radial6"/>
    <dgm:cxn modelId="{21B31BC4-BC95-426E-8DA5-2AEA19BB8A86}" type="presParOf" srcId="{BFD575AF-FB14-4235-84BA-05F2C1985DF9}" destId="{5D4A7783-78F9-4DD4-B390-9C22C4857A08}" srcOrd="5" destOrd="0" presId="urn:microsoft.com/office/officeart/2005/8/layout/radial6"/>
    <dgm:cxn modelId="{D4A5148E-2DEF-47A4-854C-AF4D7CD3073C}" type="presParOf" srcId="{BFD575AF-FB14-4235-84BA-05F2C1985DF9}" destId="{51BF3F68-407E-4FDC-89B1-7A658F94F337}" srcOrd="6" destOrd="0" presId="urn:microsoft.com/office/officeart/2005/8/layout/radial6"/>
    <dgm:cxn modelId="{A7F64C9C-F79C-42A6-B8AA-A7EBD15DC9B6}" type="presParOf" srcId="{BFD575AF-FB14-4235-84BA-05F2C1985DF9}" destId="{47DD3E21-3801-4673-8B64-5EB7D914459C}" srcOrd="7" destOrd="0" presId="urn:microsoft.com/office/officeart/2005/8/layout/radial6"/>
    <dgm:cxn modelId="{A0DE5107-AADB-4B08-AFA5-1C73F8B524BA}" type="presParOf" srcId="{BFD575AF-FB14-4235-84BA-05F2C1985DF9}" destId="{B6989062-7174-4E23-B538-51F69B3150F4}" srcOrd="8" destOrd="0" presId="urn:microsoft.com/office/officeart/2005/8/layout/radial6"/>
    <dgm:cxn modelId="{81BC00A4-9B54-4EFA-8136-F0B281455AD4}" type="presParOf" srcId="{BFD575AF-FB14-4235-84BA-05F2C1985DF9}" destId="{659D5711-B159-417C-BC49-6019508273D2}" srcOrd="9" destOrd="0" presId="urn:microsoft.com/office/officeart/2005/8/layout/radial6"/>
    <dgm:cxn modelId="{296E7F26-634C-497E-A2F7-C914B1F821C3}" type="presParOf" srcId="{BFD575AF-FB14-4235-84BA-05F2C1985DF9}" destId="{3C94E4A7-A264-4EFD-9441-4D854D50FBF5}" srcOrd="10" destOrd="0" presId="urn:microsoft.com/office/officeart/2005/8/layout/radial6"/>
    <dgm:cxn modelId="{FD1B0CB3-46B2-44C0-AB11-3571A662BA01}" type="presParOf" srcId="{BFD575AF-FB14-4235-84BA-05F2C1985DF9}" destId="{CF47C4C5-DA71-481A-A681-B1BC43B9E045}" srcOrd="11" destOrd="0" presId="urn:microsoft.com/office/officeart/2005/8/layout/radial6"/>
    <dgm:cxn modelId="{00779618-A36E-490F-A148-CCD93D5E6B44}" type="presParOf" srcId="{BFD575AF-FB14-4235-84BA-05F2C1985DF9}" destId="{A981926C-E434-49F2-91E9-DDD910860FD1}" srcOrd="12" destOrd="0" presId="urn:microsoft.com/office/officeart/2005/8/layout/radial6"/>
    <dgm:cxn modelId="{1683F195-0561-443A-9DCF-C5E3A517E270}" type="presParOf" srcId="{BFD575AF-FB14-4235-84BA-05F2C1985DF9}" destId="{5D756565-4F76-486C-B450-B26246CB4320}" srcOrd="13" destOrd="0" presId="urn:microsoft.com/office/officeart/2005/8/layout/radial6"/>
    <dgm:cxn modelId="{9D8A3E47-DE6A-4817-B6F9-3DAC97E59D6E}" type="presParOf" srcId="{BFD575AF-FB14-4235-84BA-05F2C1985DF9}" destId="{35A914EE-CA23-42FF-8E98-E8830386C6CE}" srcOrd="14" destOrd="0" presId="urn:microsoft.com/office/officeart/2005/8/layout/radial6"/>
    <dgm:cxn modelId="{31EA3634-8D58-4ED0-BE77-1A95C091BC5B}" type="presParOf" srcId="{BFD575AF-FB14-4235-84BA-05F2C1985DF9}" destId="{1C8ACD8F-F0CD-4435-BBEE-E2E13B8A9ACA}" srcOrd="15" destOrd="0" presId="urn:microsoft.com/office/officeart/2005/8/layout/radial6"/>
    <dgm:cxn modelId="{6162C267-BC5A-4BE4-A98A-9959EF45BCEE}" type="presParOf" srcId="{BFD575AF-FB14-4235-84BA-05F2C1985DF9}" destId="{524EE858-B133-4F2F-8D6A-9CB6AB26021F}" srcOrd="16" destOrd="0" presId="urn:microsoft.com/office/officeart/2005/8/layout/radial6"/>
    <dgm:cxn modelId="{76EE1BAE-56F4-4D95-BCAD-DD3DDE992C20}" type="presParOf" srcId="{BFD575AF-FB14-4235-84BA-05F2C1985DF9}" destId="{8456D52E-D2FA-488D-8B86-F517EB2CD6AC}" srcOrd="17" destOrd="0" presId="urn:microsoft.com/office/officeart/2005/8/layout/radial6"/>
    <dgm:cxn modelId="{B8193175-FCC6-4E34-9A99-CB74A3334AA5}" type="presParOf" srcId="{BFD575AF-FB14-4235-84BA-05F2C1985DF9}" destId="{6F725BA2-D3DE-446D-B382-B5AA3CDB2B18}" srcOrd="18" destOrd="0" presId="urn:microsoft.com/office/officeart/2005/8/layout/radial6"/>
    <dgm:cxn modelId="{F1726C36-9179-434C-BAC5-EF65B1A6BF13}" type="presParOf" srcId="{BFD575AF-FB14-4235-84BA-05F2C1985DF9}" destId="{968B6F6F-4F0F-4BD8-9F90-C12902A3D22A}" srcOrd="19" destOrd="0" presId="urn:microsoft.com/office/officeart/2005/8/layout/radial6"/>
    <dgm:cxn modelId="{EED3EFC4-6871-4F2F-AADC-4D971AD09AF3}" type="presParOf" srcId="{BFD575AF-FB14-4235-84BA-05F2C1985DF9}" destId="{6A005B66-8228-4952-B56A-9DBE797F86AD}" srcOrd="20" destOrd="0" presId="urn:microsoft.com/office/officeart/2005/8/layout/radial6"/>
    <dgm:cxn modelId="{33359F1E-AA31-4F1C-B446-ECD9A03A3A8C}" type="presParOf" srcId="{BFD575AF-FB14-4235-84BA-05F2C1985DF9}" destId="{3BDD51A4-208D-4D1E-A17F-647C20E688BB}" srcOrd="21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F7C3185-4B0A-428B-86C1-9DB9858FF886}" type="doc">
      <dgm:prSet loTypeId="urn:microsoft.com/office/officeart/2005/8/layout/radial4" loCatId="relationship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GB"/>
        </a:p>
      </dgm:t>
    </dgm:pt>
    <dgm:pt modelId="{00DF0BB2-1E41-40EA-83FC-5F4978599679}">
      <dgm:prSet phldrT="[Text]"/>
      <dgm:spPr>
        <a:solidFill>
          <a:srgbClr val="004986"/>
        </a:solidFill>
      </dgm:spPr>
      <dgm:t>
        <a:bodyPr/>
        <a:lstStyle/>
        <a:p>
          <a:r>
            <a:rPr lang="en-GB" dirty="0" err="1" smtClean="0"/>
            <a:t>Lepto</a:t>
          </a:r>
          <a:r>
            <a:rPr lang="en-GB" dirty="0" smtClean="0"/>
            <a:t>-quarks</a:t>
          </a:r>
          <a:endParaRPr lang="en-GB" dirty="0"/>
        </a:p>
      </dgm:t>
    </dgm:pt>
    <dgm:pt modelId="{7D902BAD-3AF7-4F72-8CC2-35652C0AF2C4}" type="parTrans" cxnId="{B7AB0857-B372-4400-864F-C9C5597945CB}">
      <dgm:prSet/>
      <dgm:spPr/>
      <dgm:t>
        <a:bodyPr/>
        <a:lstStyle/>
        <a:p>
          <a:endParaRPr lang="en-GB"/>
        </a:p>
      </dgm:t>
    </dgm:pt>
    <dgm:pt modelId="{CBA280BA-451C-4714-8BF5-738E2382DBB6}" type="sibTrans" cxnId="{B7AB0857-B372-4400-864F-C9C5597945CB}">
      <dgm:prSet/>
      <dgm:spPr/>
      <dgm:t>
        <a:bodyPr/>
        <a:lstStyle/>
        <a:p>
          <a:endParaRPr lang="en-GB"/>
        </a:p>
      </dgm:t>
    </dgm:pt>
    <dgm:pt modelId="{CC712CFC-DD20-4A03-A3F1-42E20FC15EC3}">
      <dgm:prSet phldrT="[Text]"/>
      <dgm:spPr>
        <a:solidFill>
          <a:srgbClr val="DCE6F4"/>
        </a:solidFill>
        <a:ln>
          <a:solidFill>
            <a:srgbClr val="004986"/>
          </a:solidFill>
        </a:ln>
      </dgm:spPr>
      <dgm:t>
        <a:bodyPr/>
        <a:lstStyle/>
        <a:p>
          <a:r>
            <a:rPr lang="en-GB" dirty="0" err="1" smtClean="0">
              <a:solidFill>
                <a:srgbClr val="004986"/>
              </a:solidFill>
            </a:rPr>
            <a:t>b</a:t>
          </a:r>
          <a:r>
            <a:rPr lang="en-GB" dirty="0" err="1" smtClean="0">
              <a:solidFill>
                <a:srgbClr val="004986"/>
              </a:solidFill>
              <a:latin typeface="Arial Narrow" panose="020B0606020202030204" pitchFamily="34" charset="0"/>
            </a:rPr>
            <a:t>→</a:t>
          </a:r>
          <a:r>
            <a:rPr lang="en-GB" dirty="0" err="1" smtClean="0">
              <a:solidFill>
                <a:srgbClr val="004986"/>
              </a:solidFill>
              <a:latin typeface="Calibri" panose="020F0502020204030204" pitchFamily="34" charset="0"/>
            </a:rPr>
            <a:t>s</a:t>
          </a:r>
          <a:r>
            <a:rPr lang="el-GR" dirty="0" smtClean="0">
              <a:solidFill>
                <a:srgbClr val="004986"/>
              </a:solidFill>
              <a:latin typeface="Calibri" panose="020F0502020204030204" pitchFamily="34" charset="0"/>
            </a:rPr>
            <a:t>μμ</a:t>
          </a:r>
          <a:endParaRPr lang="en-GB" dirty="0">
            <a:solidFill>
              <a:srgbClr val="004986"/>
            </a:solidFill>
          </a:endParaRPr>
        </a:p>
      </dgm:t>
    </dgm:pt>
    <dgm:pt modelId="{CE70DD27-360D-4E51-8317-E75BDA702214}" type="parTrans" cxnId="{9F3D6FE8-639B-42D8-8972-70AF88A7E7FC}">
      <dgm:prSet/>
      <dgm:spPr>
        <a:solidFill>
          <a:srgbClr val="DCE6F4"/>
        </a:solidFill>
        <a:ln>
          <a:solidFill>
            <a:srgbClr val="004986"/>
          </a:solidFill>
        </a:ln>
      </dgm:spPr>
      <dgm:t>
        <a:bodyPr/>
        <a:lstStyle/>
        <a:p>
          <a:endParaRPr lang="en-GB"/>
        </a:p>
      </dgm:t>
    </dgm:pt>
    <dgm:pt modelId="{C25CD637-DA59-4E06-A17E-4ADC26B8119D}" type="sibTrans" cxnId="{9F3D6FE8-639B-42D8-8972-70AF88A7E7FC}">
      <dgm:prSet/>
      <dgm:spPr/>
      <dgm:t>
        <a:bodyPr/>
        <a:lstStyle/>
        <a:p>
          <a:endParaRPr lang="en-GB"/>
        </a:p>
      </dgm:t>
    </dgm:pt>
    <dgm:pt modelId="{DAF5B157-D03E-4EB9-9529-2A749FFC01B1}">
      <dgm:prSet phldrT="[Text]"/>
      <dgm:spPr>
        <a:solidFill>
          <a:srgbClr val="DCE6F4"/>
        </a:solidFill>
        <a:ln>
          <a:solidFill>
            <a:srgbClr val="004986"/>
          </a:solidFill>
        </a:ln>
      </dgm:spPr>
      <dgm:t>
        <a:bodyPr/>
        <a:lstStyle/>
        <a:p>
          <a:r>
            <a:rPr lang="el-GR" dirty="0" smtClean="0">
              <a:solidFill>
                <a:srgbClr val="004986"/>
              </a:solidFill>
            </a:rPr>
            <a:t>ε</a:t>
          </a:r>
          <a:r>
            <a:rPr lang="en-GB" dirty="0" smtClean="0">
              <a:solidFill>
                <a:srgbClr val="004986"/>
              </a:solidFill>
            </a:rPr>
            <a:t>'/</a:t>
          </a:r>
          <a:r>
            <a:rPr lang="el-GR" dirty="0" smtClean="0">
              <a:solidFill>
                <a:srgbClr val="004986"/>
              </a:solidFill>
            </a:rPr>
            <a:t>ε</a:t>
          </a:r>
          <a:endParaRPr lang="en-GB" dirty="0">
            <a:solidFill>
              <a:srgbClr val="004986"/>
            </a:solidFill>
          </a:endParaRPr>
        </a:p>
      </dgm:t>
    </dgm:pt>
    <dgm:pt modelId="{9FD13638-9B65-4A2E-BB12-6BDFEF54A0FC}" type="parTrans" cxnId="{4EAB2122-F548-4B8B-A386-B2DA2393004A}">
      <dgm:prSet/>
      <dgm:spPr>
        <a:solidFill>
          <a:srgbClr val="DCE6F4"/>
        </a:solidFill>
        <a:ln>
          <a:solidFill>
            <a:srgbClr val="004986"/>
          </a:solidFill>
        </a:ln>
      </dgm:spPr>
      <dgm:t>
        <a:bodyPr/>
        <a:lstStyle/>
        <a:p>
          <a:endParaRPr lang="en-GB"/>
        </a:p>
      </dgm:t>
    </dgm:pt>
    <dgm:pt modelId="{0026C26E-4964-4510-BF82-3BE7102988D3}" type="sibTrans" cxnId="{4EAB2122-F548-4B8B-A386-B2DA2393004A}">
      <dgm:prSet/>
      <dgm:spPr/>
      <dgm:t>
        <a:bodyPr/>
        <a:lstStyle/>
        <a:p>
          <a:endParaRPr lang="en-GB"/>
        </a:p>
      </dgm:t>
    </dgm:pt>
    <dgm:pt modelId="{31FA7BD6-6BB7-4C2F-B16C-EBC63241DC6E}" type="pres">
      <dgm:prSet presAssocID="{DF7C3185-4B0A-428B-86C1-9DB9858FF886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21D56129-46FE-4A30-90D3-A12420D5E75C}" type="pres">
      <dgm:prSet presAssocID="{00DF0BB2-1E41-40EA-83FC-5F4978599679}" presName="centerShape" presStyleLbl="node0" presStyleIdx="0" presStyleCnt="1" custLinFactNeighborX="-1065" custLinFactNeighborY="-24112"/>
      <dgm:spPr/>
      <dgm:t>
        <a:bodyPr/>
        <a:lstStyle/>
        <a:p>
          <a:endParaRPr lang="en-GB"/>
        </a:p>
      </dgm:t>
    </dgm:pt>
    <dgm:pt modelId="{46739E1F-86CF-40BD-AD7A-3EF541C5C3D3}" type="pres">
      <dgm:prSet presAssocID="{CE70DD27-360D-4E51-8317-E75BDA702214}" presName="parTrans" presStyleLbl="bgSibTrans2D1" presStyleIdx="0" presStyleCnt="2" custScaleY="193685"/>
      <dgm:spPr/>
      <dgm:t>
        <a:bodyPr/>
        <a:lstStyle/>
        <a:p>
          <a:endParaRPr lang="en-GB"/>
        </a:p>
      </dgm:t>
    </dgm:pt>
    <dgm:pt modelId="{A04F5324-8778-4E80-A670-11EA3B835702}" type="pres">
      <dgm:prSet presAssocID="{CC712CFC-DD20-4A03-A3F1-42E20FC15EC3}" presName="node" presStyleLbl="node1" presStyleIdx="0" presStyleCnt="2" custRadScaleRad="108812" custRadScaleInc="16429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5E6F9A3-D879-424B-B193-8C8306AF6828}" type="pres">
      <dgm:prSet presAssocID="{9FD13638-9B65-4A2E-BB12-6BDFEF54A0FC}" presName="parTrans" presStyleLbl="bgSibTrans2D1" presStyleIdx="1" presStyleCnt="2" custAng="2604924" custScaleX="157804" custScaleY="231472" custLinFactY="23605" custLinFactNeighborX="9444" custLinFactNeighborY="100000" custRadScaleRad="23961" custRadScaleInc="-2147483648"/>
      <dgm:spPr/>
      <dgm:t>
        <a:bodyPr/>
        <a:lstStyle/>
        <a:p>
          <a:endParaRPr lang="en-GB"/>
        </a:p>
      </dgm:t>
    </dgm:pt>
    <dgm:pt modelId="{46703EA2-A93F-41CB-868A-899EBD513DA3}" type="pres">
      <dgm:prSet presAssocID="{DAF5B157-D03E-4EB9-9529-2A749FFC01B1}" presName="node" presStyleLbl="node1" presStyleIdx="1" presStyleCnt="2" custRadScaleRad="124928" custRadScaleInc="-13515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0A270375-85FE-48D4-9C60-7AF49E2A4DA6}" type="presOf" srcId="{DAF5B157-D03E-4EB9-9529-2A749FFC01B1}" destId="{46703EA2-A93F-41CB-868A-899EBD513DA3}" srcOrd="0" destOrd="0" presId="urn:microsoft.com/office/officeart/2005/8/layout/radial4"/>
    <dgm:cxn modelId="{9F3D6FE8-639B-42D8-8972-70AF88A7E7FC}" srcId="{00DF0BB2-1E41-40EA-83FC-5F4978599679}" destId="{CC712CFC-DD20-4A03-A3F1-42E20FC15EC3}" srcOrd="0" destOrd="0" parTransId="{CE70DD27-360D-4E51-8317-E75BDA702214}" sibTransId="{C25CD637-DA59-4E06-A17E-4ADC26B8119D}"/>
    <dgm:cxn modelId="{C3F86DFB-459B-415D-BB0E-FF79DA9F14C3}" type="presOf" srcId="{9FD13638-9B65-4A2E-BB12-6BDFEF54A0FC}" destId="{75E6F9A3-D879-424B-B193-8C8306AF6828}" srcOrd="0" destOrd="0" presId="urn:microsoft.com/office/officeart/2005/8/layout/radial4"/>
    <dgm:cxn modelId="{B7AB0857-B372-4400-864F-C9C5597945CB}" srcId="{DF7C3185-4B0A-428B-86C1-9DB9858FF886}" destId="{00DF0BB2-1E41-40EA-83FC-5F4978599679}" srcOrd="0" destOrd="0" parTransId="{7D902BAD-3AF7-4F72-8CC2-35652C0AF2C4}" sibTransId="{CBA280BA-451C-4714-8BF5-738E2382DBB6}"/>
    <dgm:cxn modelId="{3F4758A9-2A70-44B1-8685-3011E0C1025D}" type="presOf" srcId="{DF7C3185-4B0A-428B-86C1-9DB9858FF886}" destId="{31FA7BD6-6BB7-4C2F-B16C-EBC63241DC6E}" srcOrd="0" destOrd="0" presId="urn:microsoft.com/office/officeart/2005/8/layout/radial4"/>
    <dgm:cxn modelId="{014F69AB-6FBA-441E-B0E8-CAC98C3563EF}" type="presOf" srcId="{CC712CFC-DD20-4A03-A3F1-42E20FC15EC3}" destId="{A04F5324-8778-4E80-A670-11EA3B835702}" srcOrd="0" destOrd="0" presId="urn:microsoft.com/office/officeart/2005/8/layout/radial4"/>
    <dgm:cxn modelId="{320A7223-9DAF-440B-ACF5-4C6777D61F64}" type="presOf" srcId="{00DF0BB2-1E41-40EA-83FC-5F4978599679}" destId="{21D56129-46FE-4A30-90D3-A12420D5E75C}" srcOrd="0" destOrd="0" presId="urn:microsoft.com/office/officeart/2005/8/layout/radial4"/>
    <dgm:cxn modelId="{4EAB2122-F548-4B8B-A386-B2DA2393004A}" srcId="{00DF0BB2-1E41-40EA-83FC-5F4978599679}" destId="{DAF5B157-D03E-4EB9-9529-2A749FFC01B1}" srcOrd="1" destOrd="0" parTransId="{9FD13638-9B65-4A2E-BB12-6BDFEF54A0FC}" sibTransId="{0026C26E-4964-4510-BF82-3BE7102988D3}"/>
    <dgm:cxn modelId="{19A45D24-AA1E-42B7-B508-4248480DF37B}" type="presOf" srcId="{CE70DD27-360D-4E51-8317-E75BDA702214}" destId="{46739E1F-86CF-40BD-AD7A-3EF541C5C3D3}" srcOrd="0" destOrd="0" presId="urn:microsoft.com/office/officeart/2005/8/layout/radial4"/>
    <dgm:cxn modelId="{D7C42C18-D0F8-4AF2-B9A5-AB21ACBA757B}" type="presParOf" srcId="{31FA7BD6-6BB7-4C2F-B16C-EBC63241DC6E}" destId="{21D56129-46FE-4A30-90D3-A12420D5E75C}" srcOrd="0" destOrd="0" presId="urn:microsoft.com/office/officeart/2005/8/layout/radial4"/>
    <dgm:cxn modelId="{F5CE8DA3-C434-47A9-A667-D10E41067927}" type="presParOf" srcId="{31FA7BD6-6BB7-4C2F-B16C-EBC63241DC6E}" destId="{46739E1F-86CF-40BD-AD7A-3EF541C5C3D3}" srcOrd="1" destOrd="0" presId="urn:microsoft.com/office/officeart/2005/8/layout/radial4"/>
    <dgm:cxn modelId="{95555A1E-93AB-4A2A-B626-4A6F85DB9C8C}" type="presParOf" srcId="{31FA7BD6-6BB7-4C2F-B16C-EBC63241DC6E}" destId="{A04F5324-8778-4E80-A670-11EA3B835702}" srcOrd="2" destOrd="0" presId="urn:microsoft.com/office/officeart/2005/8/layout/radial4"/>
    <dgm:cxn modelId="{92297722-D9E4-47BE-9B22-752B23E1EA50}" type="presParOf" srcId="{31FA7BD6-6BB7-4C2F-B16C-EBC63241DC6E}" destId="{75E6F9A3-D879-424B-B193-8C8306AF6828}" srcOrd="3" destOrd="0" presId="urn:microsoft.com/office/officeart/2005/8/layout/radial4"/>
    <dgm:cxn modelId="{09BB75BB-4B6F-4E84-958D-17F1AF7C072E}" type="presParOf" srcId="{31FA7BD6-6BB7-4C2F-B16C-EBC63241DC6E}" destId="{46703EA2-A93F-41CB-868A-899EBD513DA3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F7C3185-4B0A-428B-86C1-9DB9858FF886}" type="doc">
      <dgm:prSet loTypeId="urn:microsoft.com/office/officeart/2005/8/layout/radial4" loCatId="relationship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GB"/>
        </a:p>
      </dgm:t>
    </dgm:pt>
    <dgm:pt modelId="{CC712CFC-DD20-4A03-A3F1-42E20FC15EC3}">
      <dgm:prSet phldrT="[Text]" custT="1"/>
      <dgm:spPr>
        <a:solidFill>
          <a:srgbClr val="DCE6F4"/>
        </a:solidFill>
        <a:ln>
          <a:solidFill>
            <a:srgbClr val="004986"/>
          </a:solidFill>
        </a:ln>
      </dgm:spPr>
      <dgm:t>
        <a:bodyPr/>
        <a:lstStyle/>
        <a:p>
          <a:r>
            <a:rPr lang="de-CH" sz="3500" spc="30" dirty="0" smtClean="0">
              <a:solidFill>
                <a:srgbClr val="004986"/>
              </a:solidFill>
              <a:latin typeface="+mn-lt"/>
              <a:cs typeface="Franklin Gothic Book"/>
            </a:rPr>
            <a:t>R(D</a:t>
          </a:r>
          <a:r>
            <a:rPr lang="de-CH" sz="3500" spc="30" baseline="30000" dirty="0" smtClean="0">
              <a:solidFill>
                <a:srgbClr val="004986"/>
              </a:solidFill>
              <a:latin typeface="+mn-lt"/>
              <a:cs typeface="Franklin Gothic Book"/>
            </a:rPr>
            <a:t>(</a:t>
          </a:r>
          <a:r>
            <a:rPr lang="de-CH" sz="3500" spc="30" dirty="0" smtClean="0">
              <a:solidFill>
                <a:srgbClr val="004986"/>
              </a:solidFill>
              <a:latin typeface="+mn-lt"/>
              <a:cs typeface="Franklin Gothic Book"/>
            </a:rPr>
            <a:t>*</a:t>
          </a:r>
          <a:r>
            <a:rPr lang="de-CH" sz="3500" spc="30" baseline="30000" dirty="0" smtClean="0">
              <a:solidFill>
                <a:srgbClr val="004986"/>
              </a:solidFill>
              <a:latin typeface="+mn-lt"/>
              <a:cs typeface="Franklin Gothic Book"/>
            </a:rPr>
            <a:t>)</a:t>
          </a:r>
          <a:r>
            <a:rPr lang="de-CH" sz="3500" spc="30" dirty="0" smtClean="0">
              <a:solidFill>
                <a:srgbClr val="004986"/>
              </a:solidFill>
              <a:latin typeface="+mn-lt"/>
              <a:cs typeface="Franklin Gothic Book"/>
            </a:rPr>
            <a:t>)</a:t>
          </a:r>
          <a:endParaRPr lang="en-GB" sz="3500" dirty="0">
            <a:solidFill>
              <a:srgbClr val="004986"/>
            </a:solidFill>
          </a:endParaRPr>
        </a:p>
      </dgm:t>
    </dgm:pt>
    <dgm:pt modelId="{CE70DD27-360D-4E51-8317-E75BDA702214}" type="parTrans" cxnId="{9F3D6FE8-639B-42D8-8972-70AF88A7E7FC}">
      <dgm:prSet/>
      <dgm:spPr>
        <a:solidFill>
          <a:srgbClr val="DCE6F4"/>
        </a:solidFill>
        <a:ln>
          <a:solidFill>
            <a:srgbClr val="004986"/>
          </a:solidFill>
        </a:ln>
      </dgm:spPr>
      <dgm:t>
        <a:bodyPr/>
        <a:lstStyle/>
        <a:p>
          <a:endParaRPr lang="en-GB"/>
        </a:p>
      </dgm:t>
    </dgm:pt>
    <dgm:pt modelId="{C25CD637-DA59-4E06-A17E-4ADC26B8119D}" type="sibTrans" cxnId="{9F3D6FE8-639B-42D8-8972-70AF88A7E7FC}">
      <dgm:prSet/>
      <dgm:spPr/>
      <dgm:t>
        <a:bodyPr/>
        <a:lstStyle/>
        <a:p>
          <a:endParaRPr lang="en-GB"/>
        </a:p>
      </dgm:t>
    </dgm:pt>
    <dgm:pt modelId="{DAF5B157-D03E-4EB9-9529-2A749FFC01B1}">
      <dgm:prSet phldrT="[Text]" custT="1"/>
      <dgm:spPr>
        <a:solidFill>
          <a:srgbClr val="DCE6F4"/>
        </a:solidFill>
        <a:ln>
          <a:solidFill>
            <a:srgbClr val="004986"/>
          </a:solidFill>
        </a:ln>
      </dgm:spPr>
      <dgm:t>
        <a:bodyPr/>
        <a:lstStyle/>
        <a:p>
          <a:r>
            <a:rPr lang="en-GB" sz="3500" dirty="0" smtClean="0">
              <a:solidFill>
                <a:srgbClr val="004986"/>
              </a:solidFill>
            </a:rPr>
            <a:t>a</a:t>
          </a:r>
          <a:r>
            <a:rPr lang="el-GR" sz="3500" baseline="-25000" dirty="0" smtClean="0">
              <a:solidFill>
                <a:srgbClr val="004986"/>
              </a:solidFill>
            </a:rPr>
            <a:t>μ</a:t>
          </a:r>
          <a:endParaRPr lang="en-GB" sz="3500" baseline="-25000" dirty="0">
            <a:solidFill>
              <a:srgbClr val="004986"/>
            </a:solidFill>
          </a:endParaRPr>
        </a:p>
      </dgm:t>
    </dgm:pt>
    <dgm:pt modelId="{9FD13638-9B65-4A2E-BB12-6BDFEF54A0FC}" type="parTrans" cxnId="{4EAB2122-F548-4B8B-A386-B2DA2393004A}">
      <dgm:prSet/>
      <dgm:spPr>
        <a:solidFill>
          <a:srgbClr val="DCE6F4"/>
        </a:solidFill>
        <a:ln>
          <a:solidFill>
            <a:srgbClr val="004986"/>
          </a:solidFill>
        </a:ln>
      </dgm:spPr>
      <dgm:t>
        <a:bodyPr/>
        <a:lstStyle/>
        <a:p>
          <a:endParaRPr lang="en-GB"/>
        </a:p>
      </dgm:t>
    </dgm:pt>
    <dgm:pt modelId="{0026C26E-4964-4510-BF82-3BE7102988D3}" type="sibTrans" cxnId="{4EAB2122-F548-4B8B-A386-B2DA2393004A}">
      <dgm:prSet/>
      <dgm:spPr/>
      <dgm:t>
        <a:bodyPr/>
        <a:lstStyle/>
        <a:p>
          <a:endParaRPr lang="en-GB"/>
        </a:p>
      </dgm:t>
    </dgm:pt>
    <dgm:pt modelId="{00DF0BB2-1E41-40EA-83FC-5F4978599679}">
      <dgm:prSet phldrT="[Text]"/>
      <dgm:spPr>
        <a:solidFill>
          <a:srgbClr val="004986"/>
        </a:solidFill>
      </dgm:spPr>
      <dgm:t>
        <a:bodyPr/>
        <a:lstStyle/>
        <a:p>
          <a:r>
            <a:rPr lang="en-GB" dirty="0" smtClean="0"/>
            <a:t>(PRV)</a:t>
          </a:r>
          <a:br>
            <a:rPr lang="en-GB" dirty="0" smtClean="0"/>
          </a:br>
          <a:r>
            <a:rPr lang="en-GB" dirty="0" smtClean="0"/>
            <a:t>MSSM</a:t>
          </a:r>
          <a:endParaRPr lang="en-GB" dirty="0"/>
        </a:p>
      </dgm:t>
    </dgm:pt>
    <dgm:pt modelId="{CBA280BA-451C-4714-8BF5-738E2382DBB6}" type="sibTrans" cxnId="{B7AB0857-B372-4400-864F-C9C5597945CB}">
      <dgm:prSet/>
      <dgm:spPr/>
      <dgm:t>
        <a:bodyPr/>
        <a:lstStyle/>
        <a:p>
          <a:endParaRPr lang="en-GB"/>
        </a:p>
      </dgm:t>
    </dgm:pt>
    <dgm:pt modelId="{7D902BAD-3AF7-4F72-8CC2-35652C0AF2C4}" type="parTrans" cxnId="{B7AB0857-B372-4400-864F-C9C5597945CB}">
      <dgm:prSet/>
      <dgm:spPr/>
      <dgm:t>
        <a:bodyPr/>
        <a:lstStyle/>
        <a:p>
          <a:endParaRPr lang="en-GB"/>
        </a:p>
      </dgm:t>
    </dgm:pt>
    <dgm:pt modelId="{31FA7BD6-6BB7-4C2F-B16C-EBC63241DC6E}" type="pres">
      <dgm:prSet presAssocID="{DF7C3185-4B0A-428B-86C1-9DB9858FF886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21D56129-46FE-4A30-90D3-A12420D5E75C}" type="pres">
      <dgm:prSet presAssocID="{00DF0BB2-1E41-40EA-83FC-5F4978599679}" presName="centerShape" presStyleLbl="node0" presStyleIdx="0" presStyleCnt="1" custLinFactNeighborX="7148" custLinFactNeighborY="-24001"/>
      <dgm:spPr/>
      <dgm:t>
        <a:bodyPr/>
        <a:lstStyle/>
        <a:p>
          <a:endParaRPr lang="en-GB"/>
        </a:p>
      </dgm:t>
    </dgm:pt>
    <dgm:pt modelId="{46739E1F-86CF-40BD-AD7A-3EF541C5C3D3}" type="pres">
      <dgm:prSet presAssocID="{CE70DD27-360D-4E51-8317-E75BDA702214}" presName="parTrans" presStyleLbl="bgSibTrans2D1" presStyleIdx="0" presStyleCnt="2" custScaleY="52547" custLinFactNeighborX="-3190" custLinFactNeighborY="-1978"/>
      <dgm:spPr/>
      <dgm:t>
        <a:bodyPr/>
        <a:lstStyle/>
        <a:p>
          <a:endParaRPr lang="en-GB"/>
        </a:p>
      </dgm:t>
    </dgm:pt>
    <dgm:pt modelId="{A04F5324-8778-4E80-A670-11EA3B835702}" type="pres">
      <dgm:prSet presAssocID="{CC712CFC-DD20-4A03-A3F1-42E20FC15EC3}" presName="node" presStyleLbl="node1" presStyleIdx="0" presStyleCnt="2" custRadScaleRad="108737" custRadScaleInc="-978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5E6F9A3-D879-424B-B193-8C8306AF6828}" type="pres">
      <dgm:prSet presAssocID="{9FD13638-9B65-4A2E-BB12-6BDFEF54A0FC}" presName="parTrans" presStyleLbl="bgSibTrans2D1" presStyleIdx="1" presStyleCnt="2" custScaleY="162944" custLinFactNeighborX="2038" custLinFactNeighborY="-49759"/>
      <dgm:spPr/>
      <dgm:t>
        <a:bodyPr/>
        <a:lstStyle/>
        <a:p>
          <a:endParaRPr lang="en-GB"/>
        </a:p>
      </dgm:t>
    </dgm:pt>
    <dgm:pt modelId="{46703EA2-A93F-41CB-868A-899EBD513DA3}" type="pres">
      <dgm:prSet presAssocID="{DAF5B157-D03E-4EB9-9529-2A749FFC01B1}" presName="node" presStyleLbl="node1" presStyleIdx="1" presStyleCnt="2" custRadScaleRad="126581" custRadScaleInc="3221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FF38E6FA-5425-44FB-B78F-64615955E1F1}" type="presOf" srcId="{DF7C3185-4B0A-428B-86C1-9DB9858FF886}" destId="{31FA7BD6-6BB7-4C2F-B16C-EBC63241DC6E}" srcOrd="0" destOrd="0" presId="urn:microsoft.com/office/officeart/2005/8/layout/radial4"/>
    <dgm:cxn modelId="{9F3D6FE8-639B-42D8-8972-70AF88A7E7FC}" srcId="{00DF0BB2-1E41-40EA-83FC-5F4978599679}" destId="{CC712CFC-DD20-4A03-A3F1-42E20FC15EC3}" srcOrd="0" destOrd="0" parTransId="{CE70DD27-360D-4E51-8317-E75BDA702214}" sibTransId="{C25CD637-DA59-4E06-A17E-4ADC26B8119D}"/>
    <dgm:cxn modelId="{C8093ECF-F177-4535-A9BD-67168170E5B7}" type="presOf" srcId="{CC712CFC-DD20-4A03-A3F1-42E20FC15EC3}" destId="{A04F5324-8778-4E80-A670-11EA3B835702}" srcOrd="0" destOrd="0" presId="urn:microsoft.com/office/officeart/2005/8/layout/radial4"/>
    <dgm:cxn modelId="{B7AB0857-B372-4400-864F-C9C5597945CB}" srcId="{DF7C3185-4B0A-428B-86C1-9DB9858FF886}" destId="{00DF0BB2-1E41-40EA-83FC-5F4978599679}" srcOrd="0" destOrd="0" parTransId="{7D902BAD-3AF7-4F72-8CC2-35652C0AF2C4}" sibTransId="{CBA280BA-451C-4714-8BF5-738E2382DBB6}"/>
    <dgm:cxn modelId="{42461C0A-D617-46F4-902A-41997C7456A2}" type="presOf" srcId="{CE70DD27-360D-4E51-8317-E75BDA702214}" destId="{46739E1F-86CF-40BD-AD7A-3EF541C5C3D3}" srcOrd="0" destOrd="0" presId="urn:microsoft.com/office/officeart/2005/8/layout/radial4"/>
    <dgm:cxn modelId="{465F014B-9892-492E-9C22-DACB28311BDD}" type="presOf" srcId="{00DF0BB2-1E41-40EA-83FC-5F4978599679}" destId="{21D56129-46FE-4A30-90D3-A12420D5E75C}" srcOrd="0" destOrd="0" presId="urn:microsoft.com/office/officeart/2005/8/layout/radial4"/>
    <dgm:cxn modelId="{4EAB2122-F548-4B8B-A386-B2DA2393004A}" srcId="{00DF0BB2-1E41-40EA-83FC-5F4978599679}" destId="{DAF5B157-D03E-4EB9-9529-2A749FFC01B1}" srcOrd="1" destOrd="0" parTransId="{9FD13638-9B65-4A2E-BB12-6BDFEF54A0FC}" sibTransId="{0026C26E-4964-4510-BF82-3BE7102988D3}"/>
    <dgm:cxn modelId="{BEA248D9-5F36-47F2-AA2C-74EB544F601C}" type="presOf" srcId="{DAF5B157-D03E-4EB9-9529-2A749FFC01B1}" destId="{46703EA2-A93F-41CB-868A-899EBD513DA3}" srcOrd="0" destOrd="0" presId="urn:microsoft.com/office/officeart/2005/8/layout/radial4"/>
    <dgm:cxn modelId="{B27692DC-9D66-446A-85A3-2DE34551E499}" type="presOf" srcId="{9FD13638-9B65-4A2E-BB12-6BDFEF54A0FC}" destId="{75E6F9A3-D879-424B-B193-8C8306AF6828}" srcOrd="0" destOrd="0" presId="urn:microsoft.com/office/officeart/2005/8/layout/radial4"/>
    <dgm:cxn modelId="{1E669551-ECE5-47FC-B2D3-8E00BE5C5B25}" type="presParOf" srcId="{31FA7BD6-6BB7-4C2F-B16C-EBC63241DC6E}" destId="{21D56129-46FE-4A30-90D3-A12420D5E75C}" srcOrd="0" destOrd="0" presId="urn:microsoft.com/office/officeart/2005/8/layout/radial4"/>
    <dgm:cxn modelId="{9C2125BC-A821-406C-A956-415C2B2E0B67}" type="presParOf" srcId="{31FA7BD6-6BB7-4C2F-B16C-EBC63241DC6E}" destId="{46739E1F-86CF-40BD-AD7A-3EF541C5C3D3}" srcOrd="1" destOrd="0" presId="urn:microsoft.com/office/officeart/2005/8/layout/radial4"/>
    <dgm:cxn modelId="{D746F3C0-7DCE-42E4-85CC-CD518FC53E19}" type="presParOf" srcId="{31FA7BD6-6BB7-4C2F-B16C-EBC63241DC6E}" destId="{A04F5324-8778-4E80-A670-11EA3B835702}" srcOrd="2" destOrd="0" presId="urn:microsoft.com/office/officeart/2005/8/layout/radial4"/>
    <dgm:cxn modelId="{7D91937F-EEB3-4888-8134-498811C09289}" type="presParOf" srcId="{31FA7BD6-6BB7-4C2F-B16C-EBC63241DC6E}" destId="{75E6F9A3-D879-424B-B193-8C8306AF6828}" srcOrd="3" destOrd="0" presId="urn:microsoft.com/office/officeart/2005/8/layout/radial4"/>
    <dgm:cxn modelId="{C55B7F74-51FA-4FD8-B68A-C7143D70E290}" type="presParOf" srcId="{31FA7BD6-6BB7-4C2F-B16C-EBC63241DC6E}" destId="{46703EA2-A93F-41CB-868A-899EBD513DA3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DD51A4-208D-4D1E-A17F-647C20E688BB}">
      <dsp:nvSpPr>
        <dsp:cNvPr id="0" name=""/>
        <dsp:cNvSpPr/>
      </dsp:nvSpPr>
      <dsp:spPr>
        <a:xfrm>
          <a:off x="1341048" y="541291"/>
          <a:ext cx="4302678" cy="4302678"/>
        </a:xfrm>
        <a:prstGeom prst="blockArc">
          <a:avLst>
            <a:gd name="adj1" fmla="val 13114286"/>
            <a:gd name="adj2" fmla="val 16200000"/>
            <a:gd name="adj3" fmla="val 3899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725BA2-D3DE-446D-B382-B5AA3CDB2B18}">
      <dsp:nvSpPr>
        <dsp:cNvPr id="0" name=""/>
        <dsp:cNvSpPr/>
      </dsp:nvSpPr>
      <dsp:spPr>
        <a:xfrm>
          <a:off x="1341048" y="541291"/>
          <a:ext cx="4302678" cy="4302678"/>
        </a:xfrm>
        <a:prstGeom prst="blockArc">
          <a:avLst>
            <a:gd name="adj1" fmla="val 10028571"/>
            <a:gd name="adj2" fmla="val 13114286"/>
            <a:gd name="adj3" fmla="val 3899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8ACD8F-F0CD-4435-BBEE-E2E13B8A9ACA}">
      <dsp:nvSpPr>
        <dsp:cNvPr id="0" name=""/>
        <dsp:cNvSpPr/>
      </dsp:nvSpPr>
      <dsp:spPr>
        <a:xfrm>
          <a:off x="1341048" y="541291"/>
          <a:ext cx="4302678" cy="4302678"/>
        </a:xfrm>
        <a:prstGeom prst="blockArc">
          <a:avLst>
            <a:gd name="adj1" fmla="val 6942857"/>
            <a:gd name="adj2" fmla="val 10028571"/>
            <a:gd name="adj3" fmla="val 3899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81926C-E434-49F2-91E9-DDD910860FD1}">
      <dsp:nvSpPr>
        <dsp:cNvPr id="0" name=""/>
        <dsp:cNvSpPr/>
      </dsp:nvSpPr>
      <dsp:spPr>
        <a:xfrm>
          <a:off x="1341048" y="541291"/>
          <a:ext cx="4302678" cy="4302678"/>
        </a:xfrm>
        <a:prstGeom prst="blockArc">
          <a:avLst>
            <a:gd name="adj1" fmla="val 3857143"/>
            <a:gd name="adj2" fmla="val 6942857"/>
            <a:gd name="adj3" fmla="val 3899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9D5711-B159-417C-BC49-6019508273D2}">
      <dsp:nvSpPr>
        <dsp:cNvPr id="0" name=""/>
        <dsp:cNvSpPr/>
      </dsp:nvSpPr>
      <dsp:spPr>
        <a:xfrm>
          <a:off x="1341048" y="541291"/>
          <a:ext cx="4302678" cy="4302678"/>
        </a:xfrm>
        <a:prstGeom prst="blockArc">
          <a:avLst>
            <a:gd name="adj1" fmla="val 771429"/>
            <a:gd name="adj2" fmla="val 3857143"/>
            <a:gd name="adj3" fmla="val 3899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BF3F68-407E-4FDC-89B1-7A658F94F337}">
      <dsp:nvSpPr>
        <dsp:cNvPr id="0" name=""/>
        <dsp:cNvSpPr/>
      </dsp:nvSpPr>
      <dsp:spPr>
        <a:xfrm>
          <a:off x="1341048" y="541291"/>
          <a:ext cx="4302678" cy="4302678"/>
        </a:xfrm>
        <a:prstGeom prst="blockArc">
          <a:avLst>
            <a:gd name="adj1" fmla="val 19285714"/>
            <a:gd name="adj2" fmla="val 771429"/>
            <a:gd name="adj3" fmla="val 3899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0D3709-1A64-4F1D-87BB-D3E6C2ABA8EC}">
      <dsp:nvSpPr>
        <dsp:cNvPr id="0" name=""/>
        <dsp:cNvSpPr/>
      </dsp:nvSpPr>
      <dsp:spPr>
        <a:xfrm>
          <a:off x="1341048" y="541291"/>
          <a:ext cx="4302678" cy="4302678"/>
        </a:xfrm>
        <a:prstGeom prst="blockArc">
          <a:avLst>
            <a:gd name="adj1" fmla="val 16200000"/>
            <a:gd name="adj2" fmla="val 19285714"/>
            <a:gd name="adj3" fmla="val 3899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0C8EFE-C457-4567-A91F-D024C2D6032F}">
      <dsp:nvSpPr>
        <dsp:cNvPr id="0" name=""/>
        <dsp:cNvSpPr/>
      </dsp:nvSpPr>
      <dsp:spPr>
        <a:xfrm>
          <a:off x="2389187" y="1589430"/>
          <a:ext cx="2206400" cy="2206400"/>
        </a:xfrm>
        <a:prstGeom prst="ellipse">
          <a:avLst/>
        </a:prstGeom>
        <a:solidFill>
          <a:srgbClr val="DCE6F4"/>
        </a:solidFill>
        <a:ln w="25400" cap="flat" cmpd="sng" algn="ctr">
          <a:solidFill>
            <a:srgbClr val="00498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>
              <a:solidFill>
                <a:srgbClr val="004986"/>
              </a:solidFill>
            </a:rPr>
            <a:t>Lepton Flavour Universality Violation</a:t>
          </a:r>
          <a:br>
            <a:rPr lang="en-GB" sz="2100" kern="1200" dirty="0" smtClean="0">
              <a:solidFill>
                <a:srgbClr val="004986"/>
              </a:solidFill>
            </a:rPr>
          </a:br>
          <a:r>
            <a:rPr lang="en-GB" sz="2100" kern="1200" dirty="0" smtClean="0">
              <a:solidFill>
                <a:srgbClr val="004986"/>
              </a:solidFill>
            </a:rPr>
            <a:t>(LFUV)</a:t>
          </a:r>
          <a:endParaRPr lang="en-GB" sz="2100" kern="1200" dirty="0">
            <a:solidFill>
              <a:srgbClr val="004986"/>
            </a:solidFill>
          </a:endParaRPr>
        </a:p>
      </dsp:txBody>
      <dsp:txXfrm>
        <a:off x="2712307" y="1912550"/>
        <a:ext cx="1560160" cy="1560160"/>
      </dsp:txXfrm>
    </dsp:sp>
    <dsp:sp modelId="{AF28169A-6188-4EEC-86DE-5863EDF89519}">
      <dsp:nvSpPr>
        <dsp:cNvPr id="0" name=""/>
        <dsp:cNvSpPr/>
      </dsp:nvSpPr>
      <dsp:spPr>
        <a:xfrm>
          <a:off x="2909868" y="713"/>
          <a:ext cx="1165038" cy="1165038"/>
        </a:xfrm>
        <a:prstGeom prst="ellipse">
          <a:avLst/>
        </a:prstGeom>
        <a:solidFill>
          <a:srgbClr val="00498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a</a:t>
          </a:r>
          <a:r>
            <a:rPr lang="en-US" sz="2600" kern="1200" baseline="-25000" dirty="0" smtClean="0"/>
            <a:t>e</a:t>
          </a:r>
          <a:br>
            <a:rPr lang="en-US" sz="2600" kern="1200" baseline="-25000" dirty="0" smtClean="0"/>
          </a:br>
          <a:r>
            <a:rPr lang="en-US" sz="2600" kern="1200" baseline="0" dirty="0" smtClean="0"/>
            <a:t>&gt;2</a:t>
          </a:r>
          <a:r>
            <a:rPr lang="en-US" sz="2600" kern="1200" dirty="0" smtClean="0"/>
            <a:t>σ</a:t>
          </a:r>
          <a:endParaRPr lang="en-GB" sz="2600" kern="1200" dirty="0"/>
        </a:p>
      </dsp:txBody>
      <dsp:txXfrm>
        <a:off x="3080484" y="171329"/>
        <a:ext cx="823806" cy="823806"/>
      </dsp:txXfrm>
    </dsp:sp>
    <dsp:sp modelId="{D0CBADD5-2541-4080-8096-784EECF6173B}">
      <dsp:nvSpPr>
        <dsp:cNvPr id="0" name=""/>
        <dsp:cNvSpPr/>
      </dsp:nvSpPr>
      <dsp:spPr>
        <a:xfrm>
          <a:off x="4559062" y="794923"/>
          <a:ext cx="1165038" cy="1165038"/>
        </a:xfrm>
        <a:prstGeom prst="ellipse">
          <a:avLst/>
        </a:prstGeom>
        <a:solidFill>
          <a:srgbClr val="00498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2200" kern="1200" dirty="0" err="1" smtClean="0"/>
            <a:t>V</a:t>
          </a:r>
          <a:r>
            <a:rPr lang="de-CH" sz="2200" kern="1200" baseline="-25000" dirty="0" err="1" smtClean="0"/>
            <a:t>us</a:t>
          </a:r>
          <a:r>
            <a:rPr lang="de-CH" sz="2200" kern="1200" dirty="0" smtClean="0"/>
            <a:t/>
          </a:r>
          <a:br>
            <a:rPr lang="de-CH" sz="2200" kern="1200" dirty="0" smtClean="0"/>
          </a:br>
          <a:r>
            <a:rPr lang="en-US" sz="2200" kern="1200" dirty="0" smtClean="0"/>
            <a:t>&gt;4</a:t>
          </a:r>
          <a:r>
            <a:rPr lang="el-GR" sz="2200" kern="1200" dirty="0" smtClean="0"/>
            <a:t>σ</a:t>
          </a:r>
          <a:endParaRPr lang="en-GB" sz="2200" kern="1200" dirty="0"/>
        </a:p>
      </dsp:txBody>
      <dsp:txXfrm>
        <a:off x="4729678" y="965539"/>
        <a:ext cx="823806" cy="823806"/>
      </dsp:txXfrm>
    </dsp:sp>
    <dsp:sp modelId="{47DD3E21-3801-4673-8B64-5EB7D914459C}">
      <dsp:nvSpPr>
        <dsp:cNvPr id="0" name=""/>
        <dsp:cNvSpPr/>
      </dsp:nvSpPr>
      <dsp:spPr>
        <a:xfrm>
          <a:off x="4966379" y="2579496"/>
          <a:ext cx="1165038" cy="1165038"/>
        </a:xfrm>
        <a:prstGeom prst="ellipse">
          <a:avLst/>
        </a:prstGeom>
        <a:solidFill>
          <a:srgbClr val="00498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err="1" smtClean="0"/>
            <a:t>b</a:t>
          </a:r>
          <a:r>
            <a:rPr lang="en-GB" sz="2000" kern="1200" dirty="0" err="1" smtClean="0">
              <a:latin typeface="Arial Narrow" panose="020B0606020202030204" pitchFamily="34" charset="0"/>
            </a:rPr>
            <a:t>→</a:t>
          </a:r>
          <a:r>
            <a:rPr lang="en-GB" sz="2000" kern="1200" dirty="0" err="1" smtClean="0"/>
            <a:t>s</a:t>
          </a:r>
          <a:r>
            <a:rPr lang="en-GB" sz="2000" kern="1200" dirty="0" smtClean="0"/>
            <a:t>µµ</a:t>
          </a:r>
          <a:br>
            <a:rPr lang="en-GB" sz="2000" kern="1200" dirty="0" smtClean="0"/>
          </a:br>
          <a:r>
            <a:rPr lang="en-GB" sz="2000" kern="1200" dirty="0" smtClean="0"/>
            <a:t>&gt;5</a:t>
          </a:r>
          <a:r>
            <a:rPr lang="el-GR" sz="2000" kern="1200" dirty="0" smtClean="0"/>
            <a:t>σ</a:t>
          </a:r>
          <a:endParaRPr lang="en-GB" sz="2000" kern="1200" dirty="0"/>
        </a:p>
      </dsp:txBody>
      <dsp:txXfrm>
        <a:off x="5136995" y="2750112"/>
        <a:ext cx="823806" cy="823806"/>
      </dsp:txXfrm>
    </dsp:sp>
    <dsp:sp modelId="{3C94E4A7-A264-4EFD-9441-4D854D50FBF5}">
      <dsp:nvSpPr>
        <dsp:cNvPr id="0" name=""/>
        <dsp:cNvSpPr/>
      </dsp:nvSpPr>
      <dsp:spPr>
        <a:xfrm>
          <a:off x="3825102" y="4010613"/>
          <a:ext cx="1165038" cy="1165038"/>
        </a:xfrm>
        <a:prstGeom prst="ellipse">
          <a:avLst/>
        </a:prstGeom>
        <a:solidFill>
          <a:srgbClr val="00498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err="1" smtClean="0"/>
            <a:t>b</a:t>
          </a:r>
          <a:r>
            <a:rPr lang="en-GB" sz="1900" kern="1200" dirty="0" err="1" smtClean="0">
              <a:latin typeface="Arial Narrow" panose="020B0606020202030204" pitchFamily="34" charset="0"/>
            </a:rPr>
            <a:t>→</a:t>
          </a:r>
          <a:r>
            <a:rPr lang="en-GB" sz="1900" kern="1200" dirty="0" err="1" smtClean="0"/>
            <a:t>d</a:t>
          </a:r>
          <a:r>
            <a:rPr lang="en-GB" sz="1900" kern="1200" dirty="0" smtClean="0"/>
            <a:t>µµ</a:t>
          </a:r>
          <a:br>
            <a:rPr lang="en-GB" sz="1900" kern="1200" dirty="0" smtClean="0"/>
          </a:br>
          <a:r>
            <a:rPr lang="en-GB" sz="1900" kern="1200" dirty="0" err="1" smtClean="0"/>
            <a:t>b→u</a:t>
          </a:r>
          <a:r>
            <a:rPr lang="el-GR" sz="1900" kern="1200" dirty="0" smtClean="0"/>
            <a:t>τν</a:t>
          </a:r>
          <a:r>
            <a:rPr lang="en-GB" sz="1900" kern="1200" dirty="0" smtClean="0"/>
            <a:t>  </a:t>
          </a:r>
          <a:br>
            <a:rPr lang="en-GB" sz="1900" kern="1200" dirty="0" smtClean="0"/>
          </a:br>
          <a:r>
            <a:rPr lang="de-CH" sz="1900" kern="1200" dirty="0" smtClean="0"/>
            <a:t>1-2</a:t>
          </a:r>
          <a:r>
            <a:rPr lang="el-GR" sz="1900" kern="1200" spc="30" dirty="0" smtClean="0">
              <a:latin typeface="+mn-lt"/>
              <a:cs typeface="Franklin Gothic Book"/>
            </a:rPr>
            <a:t>σ</a:t>
          </a:r>
          <a:endParaRPr lang="en-GB" sz="1900" kern="1200" dirty="0"/>
        </a:p>
      </dsp:txBody>
      <dsp:txXfrm>
        <a:off x="3995718" y="4181229"/>
        <a:ext cx="823806" cy="823806"/>
      </dsp:txXfrm>
    </dsp:sp>
    <dsp:sp modelId="{5D756565-4F76-486C-B450-B26246CB4320}">
      <dsp:nvSpPr>
        <dsp:cNvPr id="0" name=""/>
        <dsp:cNvSpPr/>
      </dsp:nvSpPr>
      <dsp:spPr>
        <a:xfrm>
          <a:off x="1994635" y="4010613"/>
          <a:ext cx="1165038" cy="1165038"/>
        </a:xfrm>
        <a:prstGeom prst="ellipse">
          <a:avLst/>
        </a:prstGeom>
        <a:solidFill>
          <a:srgbClr val="00498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err="1" smtClean="0">
              <a:latin typeface="Calibri" panose="020F0502020204030204" pitchFamily="34" charset="0"/>
            </a:rPr>
            <a:t>b→c</a:t>
          </a:r>
          <a:r>
            <a:rPr lang="en-US" sz="2200" kern="1200" dirty="0" err="1" smtClean="0">
              <a:latin typeface="Calibri" panose="020F0502020204030204" pitchFamily="34" charset="0"/>
            </a:rPr>
            <a:t>τν</a:t>
          </a:r>
          <a:r>
            <a:rPr lang="en-GB" sz="2200" kern="1200" dirty="0" smtClean="0">
              <a:latin typeface="Calibri" panose="020F0502020204030204" pitchFamily="34" charset="0"/>
            </a:rPr>
            <a:t/>
          </a:r>
          <a:br>
            <a:rPr lang="en-GB" sz="2200" kern="1200" dirty="0" smtClean="0">
              <a:latin typeface="Calibri" panose="020F0502020204030204" pitchFamily="34" charset="0"/>
            </a:rPr>
          </a:br>
          <a:r>
            <a:rPr lang="de-CH" sz="2200" kern="1200" spc="30" dirty="0" smtClean="0">
              <a:latin typeface="Calibri"/>
              <a:cs typeface="Franklin Gothic Book"/>
            </a:rPr>
            <a:t>&gt;3</a:t>
          </a:r>
          <a:r>
            <a:rPr lang="el-GR" sz="2200" kern="1200" spc="30" dirty="0" smtClean="0">
              <a:latin typeface="+mn-lt"/>
              <a:cs typeface="Franklin Gothic Book"/>
            </a:rPr>
            <a:t>σ</a:t>
          </a:r>
          <a:endParaRPr lang="en-GB" sz="2200" kern="1200" dirty="0" smtClean="0"/>
        </a:p>
      </dsp:txBody>
      <dsp:txXfrm>
        <a:off x="2165251" y="4181229"/>
        <a:ext cx="823806" cy="823806"/>
      </dsp:txXfrm>
    </dsp:sp>
    <dsp:sp modelId="{524EE858-B133-4F2F-8D6A-9CB6AB26021F}">
      <dsp:nvSpPr>
        <dsp:cNvPr id="0" name=""/>
        <dsp:cNvSpPr/>
      </dsp:nvSpPr>
      <dsp:spPr>
        <a:xfrm>
          <a:off x="853357" y="2579496"/>
          <a:ext cx="1165038" cy="1165038"/>
        </a:xfrm>
        <a:prstGeom prst="ellipse">
          <a:avLst/>
        </a:prstGeom>
        <a:solidFill>
          <a:srgbClr val="00498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a</a:t>
          </a:r>
          <a:r>
            <a:rPr lang="en-US" sz="2400" kern="1200" baseline="-25000" dirty="0" smtClean="0"/>
            <a:t>µ</a:t>
          </a:r>
          <a:br>
            <a:rPr lang="en-US" sz="2400" kern="1200" baseline="-25000" dirty="0" smtClean="0"/>
          </a:br>
          <a:r>
            <a:rPr lang="en-US" sz="2400" kern="1200" baseline="0" dirty="0" smtClean="0"/>
            <a:t>&gt;</a:t>
          </a:r>
          <a:r>
            <a:rPr lang="en-US" sz="2400" kern="1200" dirty="0" smtClean="0"/>
            <a:t>3σ</a:t>
          </a:r>
        </a:p>
      </dsp:txBody>
      <dsp:txXfrm>
        <a:off x="1023973" y="2750112"/>
        <a:ext cx="823806" cy="823806"/>
      </dsp:txXfrm>
    </dsp:sp>
    <dsp:sp modelId="{968B6F6F-4F0F-4BD8-9F90-C12902A3D22A}">
      <dsp:nvSpPr>
        <dsp:cNvPr id="0" name=""/>
        <dsp:cNvSpPr/>
      </dsp:nvSpPr>
      <dsp:spPr>
        <a:xfrm>
          <a:off x="1260674" y="794923"/>
          <a:ext cx="1165038" cy="1165038"/>
        </a:xfrm>
        <a:prstGeom prst="ellipse">
          <a:avLst/>
        </a:prstGeom>
        <a:solidFill>
          <a:srgbClr val="00498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err="1" smtClean="0"/>
            <a:t>τ</a:t>
          </a:r>
          <a:r>
            <a:rPr lang="en-US" sz="2200" kern="1200" dirty="0" err="1" smtClean="0">
              <a:latin typeface="Arial Narrow" panose="020B0606020202030204" pitchFamily="34" charset="0"/>
            </a:rPr>
            <a:t>→K</a:t>
          </a:r>
          <a:r>
            <a:rPr lang="en-US" sz="2200" kern="1200" dirty="0" err="1" smtClean="0"/>
            <a:t>ν</a:t>
          </a:r>
          <a:r>
            <a:rPr lang="en-US" sz="2200" kern="1200" dirty="0" smtClean="0"/>
            <a:t/>
          </a:r>
          <a:br>
            <a:rPr lang="en-US" sz="2200" kern="1200" dirty="0" smtClean="0"/>
          </a:br>
          <a:r>
            <a:rPr lang="en-US" sz="2200" kern="1200" dirty="0" smtClean="0"/>
            <a:t>&gt;2σ</a:t>
          </a:r>
        </a:p>
      </dsp:txBody>
      <dsp:txXfrm>
        <a:off x="1431290" y="965539"/>
        <a:ext cx="823806" cy="8238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D56129-46FE-4A30-90D3-A12420D5E75C}">
      <dsp:nvSpPr>
        <dsp:cNvPr id="0" name=""/>
        <dsp:cNvSpPr/>
      </dsp:nvSpPr>
      <dsp:spPr>
        <a:xfrm>
          <a:off x="3149814" y="0"/>
          <a:ext cx="1587832" cy="1587832"/>
        </a:xfrm>
        <a:prstGeom prst="ellipse">
          <a:avLst/>
        </a:prstGeom>
        <a:solidFill>
          <a:srgbClr val="00498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100" kern="1200" dirty="0" err="1" smtClean="0"/>
            <a:t>Lepto</a:t>
          </a:r>
          <a:r>
            <a:rPr lang="en-GB" sz="3100" kern="1200" dirty="0" smtClean="0"/>
            <a:t>-quarks</a:t>
          </a:r>
          <a:endParaRPr lang="en-GB" sz="3100" kern="1200" dirty="0"/>
        </a:p>
      </dsp:txBody>
      <dsp:txXfrm>
        <a:off x="3382347" y="232533"/>
        <a:ext cx="1122766" cy="1122766"/>
      </dsp:txXfrm>
    </dsp:sp>
    <dsp:sp modelId="{46739E1F-86CF-40BD-AD7A-3EF541C5C3D3}">
      <dsp:nvSpPr>
        <dsp:cNvPr id="0" name=""/>
        <dsp:cNvSpPr/>
      </dsp:nvSpPr>
      <dsp:spPr>
        <a:xfrm rot="1550420">
          <a:off x="4662258" y="1108561"/>
          <a:ext cx="1672207" cy="876487"/>
        </a:xfrm>
        <a:prstGeom prst="leftArrow">
          <a:avLst>
            <a:gd name="adj1" fmla="val 60000"/>
            <a:gd name="adj2" fmla="val 50000"/>
          </a:avLst>
        </a:prstGeom>
        <a:solidFill>
          <a:srgbClr val="DCE6F4"/>
        </a:solidFill>
        <a:ln>
          <a:solidFill>
            <a:srgbClr val="004986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4F5324-8778-4E80-A670-11EA3B835702}">
      <dsp:nvSpPr>
        <dsp:cNvPr id="0" name=""/>
        <dsp:cNvSpPr/>
      </dsp:nvSpPr>
      <dsp:spPr>
        <a:xfrm>
          <a:off x="5496644" y="1307856"/>
          <a:ext cx="1508440" cy="1206752"/>
        </a:xfrm>
        <a:prstGeom prst="roundRect">
          <a:avLst>
            <a:gd name="adj" fmla="val 10000"/>
          </a:avLst>
        </a:prstGeom>
        <a:solidFill>
          <a:srgbClr val="DCE6F4"/>
        </a:solidFill>
        <a:ln w="25400" cap="flat" cmpd="sng" algn="ctr">
          <a:solidFill>
            <a:srgbClr val="00498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400" kern="1200" dirty="0" err="1" smtClean="0">
              <a:solidFill>
                <a:srgbClr val="004986"/>
              </a:solidFill>
            </a:rPr>
            <a:t>b</a:t>
          </a:r>
          <a:r>
            <a:rPr lang="en-GB" sz="3400" kern="1200" dirty="0" err="1" smtClean="0">
              <a:solidFill>
                <a:srgbClr val="004986"/>
              </a:solidFill>
              <a:latin typeface="Arial Narrow" panose="020B0606020202030204" pitchFamily="34" charset="0"/>
            </a:rPr>
            <a:t>→</a:t>
          </a:r>
          <a:r>
            <a:rPr lang="en-GB" sz="3400" kern="1200" dirty="0" err="1" smtClean="0">
              <a:solidFill>
                <a:srgbClr val="004986"/>
              </a:solidFill>
              <a:latin typeface="Calibri" panose="020F0502020204030204" pitchFamily="34" charset="0"/>
            </a:rPr>
            <a:t>s</a:t>
          </a:r>
          <a:r>
            <a:rPr lang="el-GR" sz="3400" kern="1200" dirty="0" smtClean="0">
              <a:solidFill>
                <a:srgbClr val="004986"/>
              </a:solidFill>
              <a:latin typeface="Calibri" panose="020F0502020204030204" pitchFamily="34" charset="0"/>
            </a:rPr>
            <a:t>μμ</a:t>
          </a:r>
          <a:endParaRPr lang="en-GB" sz="3400" kern="1200" dirty="0">
            <a:solidFill>
              <a:srgbClr val="004986"/>
            </a:solidFill>
          </a:endParaRPr>
        </a:p>
      </dsp:txBody>
      <dsp:txXfrm>
        <a:off x="5531989" y="1343201"/>
        <a:ext cx="1437750" cy="1136062"/>
      </dsp:txXfrm>
    </dsp:sp>
    <dsp:sp modelId="{75E6F9A3-D879-424B-B193-8C8306AF6828}">
      <dsp:nvSpPr>
        <dsp:cNvPr id="0" name=""/>
        <dsp:cNvSpPr/>
      </dsp:nvSpPr>
      <dsp:spPr>
        <a:xfrm rot="13444989">
          <a:off x="1315097" y="810746"/>
          <a:ext cx="2311201" cy="1047485"/>
        </a:xfrm>
        <a:prstGeom prst="leftArrow">
          <a:avLst>
            <a:gd name="adj1" fmla="val 60000"/>
            <a:gd name="adj2" fmla="val 50000"/>
          </a:avLst>
        </a:prstGeom>
        <a:solidFill>
          <a:srgbClr val="DCE6F4"/>
        </a:solidFill>
        <a:ln>
          <a:solidFill>
            <a:srgbClr val="004986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703EA2-A93F-41CB-868A-899EBD513DA3}">
      <dsp:nvSpPr>
        <dsp:cNvPr id="0" name=""/>
        <dsp:cNvSpPr/>
      </dsp:nvSpPr>
      <dsp:spPr>
        <a:xfrm>
          <a:off x="845909" y="163225"/>
          <a:ext cx="1508440" cy="1206752"/>
        </a:xfrm>
        <a:prstGeom prst="roundRect">
          <a:avLst>
            <a:gd name="adj" fmla="val 10000"/>
          </a:avLst>
        </a:prstGeom>
        <a:solidFill>
          <a:srgbClr val="DCE6F4"/>
        </a:solidFill>
        <a:ln w="25400" cap="flat" cmpd="sng" algn="ctr">
          <a:solidFill>
            <a:srgbClr val="00498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3400" kern="1200" dirty="0" smtClean="0">
              <a:solidFill>
                <a:srgbClr val="004986"/>
              </a:solidFill>
            </a:rPr>
            <a:t>ε</a:t>
          </a:r>
          <a:r>
            <a:rPr lang="en-GB" sz="3400" kern="1200" dirty="0" smtClean="0">
              <a:solidFill>
                <a:srgbClr val="004986"/>
              </a:solidFill>
            </a:rPr>
            <a:t>'/</a:t>
          </a:r>
          <a:r>
            <a:rPr lang="el-GR" sz="3400" kern="1200" dirty="0" smtClean="0">
              <a:solidFill>
                <a:srgbClr val="004986"/>
              </a:solidFill>
            </a:rPr>
            <a:t>ε</a:t>
          </a:r>
          <a:endParaRPr lang="en-GB" sz="3400" kern="1200" dirty="0">
            <a:solidFill>
              <a:srgbClr val="004986"/>
            </a:solidFill>
          </a:endParaRPr>
        </a:p>
      </dsp:txBody>
      <dsp:txXfrm>
        <a:off x="881254" y="198570"/>
        <a:ext cx="1437750" cy="113606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D56129-46FE-4A30-90D3-A12420D5E75C}">
      <dsp:nvSpPr>
        <dsp:cNvPr id="0" name=""/>
        <dsp:cNvSpPr/>
      </dsp:nvSpPr>
      <dsp:spPr>
        <a:xfrm>
          <a:off x="3114030" y="4521"/>
          <a:ext cx="1587756" cy="1587756"/>
        </a:xfrm>
        <a:prstGeom prst="ellipse">
          <a:avLst/>
        </a:prstGeom>
        <a:solidFill>
          <a:srgbClr val="00498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200" kern="1200" dirty="0" smtClean="0"/>
            <a:t>(PRV)</a:t>
          </a:r>
          <a:br>
            <a:rPr lang="en-GB" sz="3200" kern="1200" dirty="0" smtClean="0"/>
          </a:br>
          <a:r>
            <a:rPr lang="en-GB" sz="3200" kern="1200" dirty="0" smtClean="0"/>
            <a:t>MSSM</a:t>
          </a:r>
          <a:endParaRPr lang="en-GB" sz="3200" kern="1200" dirty="0"/>
        </a:p>
      </dsp:txBody>
      <dsp:txXfrm>
        <a:off x="3346551" y="237042"/>
        <a:ext cx="1122714" cy="1122714"/>
      </dsp:txXfrm>
    </dsp:sp>
    <dsp:sp modelId="{46739E1F-86CF-40BD-AD7A-3EF541C5C3D3}">
      <dsp:nvSpPr>
        <dsp:cNvPr id="0" name=""/>
        <dsp:cNvSpPr/>
      </dsp:nvSpPr>
      <dsp:spPr>
        <a:xfrm rot="10799845">
          <a:off x="1531552" y="670631"/>
          <a:ext cx="1451680" cy="237780"/>
        </a:xfrm>
        <a:prstGeom prst="leftArrow">
          <a:avLst>
            <a:gd name="adj1" fmla="val 60000"/>
            <a:gd name="adj2" fmla="val 50000"/>
          </a:avLst>
        </a:prstGeom>
        <a:solidFill>
          <a:srgbClr val="DCE6F4"/>
        </a:solidFill>
        <a:ln>
          <a:solidFill>
            <a:srgbClr val="004986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4F5324-8778-4E80-A670-11EA3B835702}">
      <dsp:nvSpPr>
        <dsp:cNvPr id="0" name=""/>
        <dsp:cNvSpPr/>
      </dsp:nvSpPr>
      <dsp:spPr>
        <a:xfrm>
          <a:off x="823676" y="195157"/>
          <a:ext cx="1508368" cy="1206695"/>
        </a:xfrm>
        <a:prstGeom prst="roundRect">
          <a:avLst>
            <a:gd name="adj" fmla="val 10000"/>
          </a:avLst>
        </a:prstGeom>
        <a:solidFill>
          <a:srgbClr val="DCE6F4"/>
        </a:solidFill>
        <a:ln w="25400" cap="flat" cmpd="sng" algn="ctr">
          <a:solidFill>
            <a:srgbClr val="00498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675" tIns="66675" rIns="66675" bIns="6667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3500" kern="1200" spc="30" dirty="0" smtClean="0">
              <a:solidFill>
                <a:srgbClr val="004986"/>
              </a:solidFill>
              <a:latin typeface="+mn-lt"/>
              <a:cs typeface="Franklin Gothic Book"/>
            </a:rPr>
            <a:t>R(D</a:t>
          </a:r>
          <a:r>
            <a:rPr lang="de-CH" sz="3500" kern="1200" spc="30" baseline="30000" dirty="0" smtClean="0">
              <a:solidFill>
                <a:srgbClr val="004986"/>
              </a:solidFill>
              <a:latin typeface="+mn-lt"/>
              <a:cs typeface="Franklin Gothic Book"/>
            </a:rPr>
            <a:t>(</a:t>
          </a:r>
          <a:r>
            <a:rPr lang="de-CH" sz="3500" kern="1200" spc="30" dirty="0" smtClean="0">
              <a:solidFill>
                <a:srgbClr val="004986"/>
              </a:solidFill>
              <a:latin typeface="+mn-lt"/>
              <a:cs typeface="Franklin Gothic Book"/>
            </a:rPr>
            <a:t>*</a:t>
          </a:r>
          <a:r>
            <a:rPr lang="de-CH" sz="3500" kern="1200" spc="30" baseline="30000" dirty="0" smtClean="0">
              <a:solidFill>
                <a:srgbClr val="004986"/>
              </a:solidFill>
              <a:latin typeface="+mn-lt"/>
              <a:cs typeface="Franklin Gothic Book"/>
            </a:rPr>
            <a:t>)</a:t>
          </a:r>
          <a:r>
            <a:rPr lang="de-CH" sz="3500" kern="1200" spc="30" dirty="0" smtClean="0">
              <a:solidFill>
                <a:srgbClr val="004986"/>
              </a:solidFill>
              <a:latin typeface="+mn-lt"/>
              <a:cs typeface="Franklin Gothic Book"/>
            </a:rPr>
            <a:t>)</a:t>
          </a:r>
          <a:endParaRPr lang="en-GB" sz="3500" kern="1200" dirty="0">
            <a:solidFill>
              <a:srgbClr val="004986"/>
            </a:solidFill>
          </a:endParaRPr>
        </a:p>
      </dsp:txBody>
      <dsp:txXfrm>
        <a:off x="859019" y="230500"/>
        <a:ext cx="1437682" cy="1136009"/>
      </dsp:txXfrm>
    </dsp:sp>
    <dsp:sp modelId="{75E6F9A3-D879-424B-B193-8C8306AF6828}">
      <dsp:nvSpPr>
        <dsp:cNvPr id="0" name=""/>
        <dsp:cNvSpPr/>
      </dsp:nvSpPr>
      <dsp:spPr>
        <a:xfrm rot="1037945">
          <a:off x="4748555" y="697961"/>
          <a:ext cx="1550295" cy="737338"/>
        </a:xfrm>
        <a:prstGeom prst="leftArrow">
          <a:avLst>
            <a:gd name="adj1" fmla="val 60000"/>
            <a:gd name="adj2" fmla="val 50000"/>
          </a:avLst>
        </a:prstGeom>
        <a:solidFill>
          <a:srgbClr val="DCE6F4"/>
        </a:solidFill>
        <a:ln>
          <a:solidFill>
            <a:srgbClr val="004986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703EA2-A93F-41CB-868A-899EBD513DA3}">
      <dsp:nvSpPr>
        <dsp:cNvPr id="0" name=""/>
        <dsp:cNvSpPr/>
      </dsp:nvSpPr>
      <dsp:spPr>
        <a:xfrm>
          <a:off x="5478008" y="918945"/>
          <a:ext cx="1508368" cy="1206695"/>
        </a:xfrm>
        <a:prstGeom prst="roundRect">
          <a:avLst>
            <a:gd name="adj" fmla="val 10000"/>
          </a:avLst>
        </a:prstGeom>
        <a:solidFill>
          <a:srgbClr val="DCE6F4"/>
        </a:solidFill>
        <a:ln w="25400" cap="flat" cmpd="sng" algn="ctr">
          <a:solidFill>
            <a:srgbClr val="00498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675" tIns="66675" rIns="66675" bIns="6667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500" kern="1200" dirty="0" smtClean="0">
              <a:solidFill>
                <a:srgbClr val="004986"/>
              </a:solidFill>
            </a:rPr>
            <a:t>a</a:t>
          </a:r>
          <a:r>
            <a:rPr lang="el-GR" sz="3500" kern="1200" baseline="-25000" dirty="0" smtClean="0">
              <a:solidFill>
                <a:srgbClr val="004986"/>
              </a:solidFill>
            </a:rPr>
            <a:t>μ</a:t>
          </a:r>
          <a:endParaRPr lang="en-GB" sz="3500" kern="1200" baseline="-25000" dirty="0">
            <a:solidFill>
              <a:srgbClr val="004986"/>
            </a:solidFill>
          </a:endParaRPr>
        </a:p>
      </dsp:txBody>
      <dsp:txXfrm>
        <a:off x="5513351" y="954288"/>
        <a:ext cx="1437682" cy="11360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2.wmf"/><Relationship Id="rId1" Type="http://schemas.openxmlformats.org/officeDocument/2006/relationships/image" Target="../media/image61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5.wmf"/><Relationship Id="rId2" Type="http://schemas.openxmlformats.org/officeDocument/2006/relationships/image" Target="../media/image64.wmf"/><Relationship Id="rId1" Type="http://schemas.openxmlformats.org/officeDocument/2006/relationships/image" Target="../media/image6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4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6" Type="http://schemas.openxmlformats.org/officeDocument/2006/relationships/image" Target="../media/image30.wmf"/><Relationship Id="rId5" Type="http://schemas.openxmlformats.org/officeDocument/2006/relationships/image" Target="../media/image29.wmf"/><Relationship Id="rId4" Type="http://schemas.openxmlformats.org/officeDocument/2006/relationships/image" Target="../media/image28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Relationship Id="rId6" Type="http://schemas.openxmlformats.org/officeDocument/2006/relationships/image" Target="../media/image35.wmf"/><Relationship Id="rId5" Type="http://schemas.openxmlformats.org/officeDocument/2006/relationships/image" Target="../media/image28.wmf"/><Relationship Id="rId4" Type="http://schemas.openxmlformats.org/officeDocument/2006/relationships/image" Target="../media/image34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47.wmf"/><Relationship Id="rId1" Type="http://schemas.openxmlformats.org/officeDocument/2006/relationships/image" Target="../media/image4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6910" cy="512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17" tIns="49509" rIns="99017" bIns="49509" numCol="1" anchor="t" anchorCtr="0" compatLnSpc="1">
            <a:prstTxWarp prst="textNoShape">
              <a:avLst/>
            </a:prstTxWarp>
          </a:bodyPr>
          <a:lstStyle>
            <a:lvl1pPr defTabSz="99022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392" y="0"/>
            <a:ext cx="3076910" cy="512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17" tIns="49509" rIns="99017" bIns="49509" numCol="1" anchor="t" anchorCtr="0" compatLnSpc="1">
            <a:prstTxWarp prst="textNoShape">
              <a:avLst/>
            </a:prstTxWarp>
          </a:bodyPr>
          <a:lstStyle>
            <a:lvl1pPr algn="r" defTabSz="99022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722432"/>
            <a:ext cx="3076910" cy="512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17" tIns="49509" rIns="99017" bIns="49509" numCol="1" anchor="b" anchorCtr="0" compatLnSpc="1">
            <a:prstTxWarp prst="textNoShape">
              <a:avLst/>
            </a:prstTxWarp>
          </a:bodyPr>
          <a:lstStyle>
            <a:lvl1pPr defTabSz="99022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392" y="9722432"/>
            <a:ext cx="3076910" cy="512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17" tIns="49509" rIns="99017" bIns="49509" numCol="1" anchor="b" anchorCtr="0" compatLnSpc="1">
            <a:prstTxWarp prst="textNoShape">
              <a:avLst/>
            </a:prstTxWarp>
          </a:bodyPr>
          <a:lstStyle>
            <a:lvl1pPr algn="r" defTabSz="990228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‹Nr.›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6910" cy="512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17" tIns="49509" rIns="99017" bIns="49509" numCol="1" anchor="t" anchorCtr="0" compatLnSpc="1">
            <a:prstTxWarp prst="textNoShape">
              <a:avLst/>
            </a:prstTxWarp>
          </a:bodyPr>
          <a:lstStyle>
            <a:lvl1pPr defTabSz="99022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392" y="0"/>
            <a:ext cx="3076910" cy="512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17" tIns="49509" rIns="99017" bIns="49509" numCol="1" anchor="t" anchorCtr="0" compatLnSpc="1">
            <a:prstTxWarp prst="textNoShape">
              <a:avLst/>
            </a:prstTxWarp>
          </a:bodyPr>
          <a:lstStyle>
            <a:lvl1pPr algn="r" defTabSz="99022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9688" cy="38401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303" y="4862120"/>
            <a:ext cx="5204695" cy="4604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2432"/>
            <a:ext cx="3076910" cy="512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17" tIns="49509" rIns="99017" bIns="49509" numCol="1" anchor="b" anchorCtr="0" compatLnSpc="1">
            <a:prstTxWarp prst="textNoShape">
              <a:avLst/>
            </a:prstTxWarp>
          </a:bodyPr>
          <a:lstStyle>
            <a:lvl1pPr defTabSz="99022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392" y="9722432"/>
            <a:ext cx="3076910" cy="512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17" tIns="49509" rIns="99017" bIns="49509" numCol="1" anchor="b" anchorCtr="0" compatLnSpc="1">
            <a:prstTxWarp prst="textNoShape">
              <a:avLst/>
            </a:prstTxWarp>
          </a:bodyPr>
          <a:lstStyle>
            <a:lvl1pPr algn="r" defTabSz="990228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664949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40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596374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43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09190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44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09190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45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782931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6"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572000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de-DE" noProof="0" smtClean="0"/>
              <a:t>Formatvorlage des Untertitelmasters durch Klicken bearbeiten</a:t>
            </a:r>
            <a:endParaRPr lang="en-GB" noProof="0" dirty="0"/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12" name="Bild 2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i="0" kern="0" spc="30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1100" b="1" i="0" kern="0" spc="30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5" name="Rechteck 15"/>
          <p:cNvSpPr>
            <a:spLocks noChangeArrowheads="1"/>
          </p:cNvSpPr>
          <p:nvPr userDrawn="1"/>
        </p:nvSpPr>
        <p:spPr bwMode="auto">
          <a:xfrm>
            <a:off x="828000" y="61388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4ED57-AA6D-44F7-A183-601668E8991B}" type="slidenum">
              <a:rPr lang="de-DE" altLang="en-US"/>
              <a:pPr>
                <a:defRPr/>
              </a:pPr>
              <a:t>‹Nr.›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511498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467544" y="183862"/>
            <a:ext cx="7738768" cy="508500"/>
          </a:xfrm>
        </p:spPr>
        <p:txBody>
          <a:bodyPr/>
          <a:lstStyle>
            <a:lvl1pPr>
              <a:defRPr sz="3400" baseline="0">
                <a:solidFill>
                  <a:srgbClr val="C00000"/>
                </a:solidFill>
                <a:effectLst/>
              </a:defRPr>
            </a:lvl1pPr>
          </a:lstStyle>
          <a:p>
            <a:r>
              <a:rPr lang="de-DE" noProof="0" dirty="0" smtClean="0"/>
              <a:t>Titelmasterformat bearbeiten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39883" y="6661150"/>
            <a:ext cx="991757" cy="196850"/>
          </a:xfrm>
        </p:spPr>
        <p:txBody>
          <a:bodyPr/>
          <a:lstStyle>
            <a:lvl1pPr marL="0" indent="0">
              <a:buNone/>
              <a:defRPr sz="1000" baseline="0"/>
            </a:lvl1pPr>
          </a:lstStyle>
          <a:p>
            <a:pPr lvl="0"/>
            <a:r>
              <a:rPr lang="en-US" dirty="0" smtClean="0"/>
              <a:t>Andreas </a:t>
            </a:r>
            <a:r>
              <a:rPr lang="en-US" dirty="0" err="1" smtClean="0"/>
              <a:t>Crivellin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 bwMode="auto">
          <a:xfrm>
            <a:off x="464373" y="836712"/>
            <a:ext cx="8317681" cy="0"/>
          </a:xfrm>
          <a:prstGeom prst="line">
            <a:avLst/>
          </a:prstGeom>
          <a:solidFill>
            <a:schemeClr val="accent1"/>
          </a:solidFill>
          <a:ln w="31750" cap="rnd" cmpd="sng" algn="ctr">
            <a:solidFill>
              <a:srgbClr val="00498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3097624" y="6652684"/>
            <a:ext cx="2495541" cy="213783"/>
          </a:xfrm>
        </p:spPr>
        <p:txBody>
          <a:bodyPr/>
          <a:lstStyle>
            <a:lvl1pPr marL="0" indent="0">
              <a:buNone/>
              <a:defRPr sz="1000" baseline="0"/>
            </a:lvl1pPr>
          </a:lstStyle>
          <a:p>
            <a:pPr lvl="0"/>
            <a:r>
              <a:rPr lang="en-US" dirty="0" smtClean="0"/>
              <a:t>New Physics in the </a:t>
            </a:r>
            <a:r>
              <a:rPr lang="en-US" dirty="0" err="1" smtClean="0"/>
              <a:t>Flavour</a:t>
            </a:r>
            <a:r>
              <a:rPr lang="en-US" dirty="0" smtClean="0"/>
              <a:t> Sector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16705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153E-3E35-4A02-A00D-866062190E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86628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153E-3E35-4A02-A00D-866062190E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0968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153E-3E35-4A02-A00D-866062190E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52074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153E-3E35-4A02-A00D-866062190E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42460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153E-3E35-4A02-A00D-866062190E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5111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153E-3E35-4A02-A00D-866062190E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5185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153E-3E35-4A02-A00D-866062190E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28231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153E-3E35-4A02-A00D-866062190E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0116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467544" y="183862"/>
            <a:ext cx="7738768" cy="508500"/>
          </a:xfrm>
        </p:spPr>
        <p:txBody>
          <a:bodyPr/>
          <a:lstStyle>
            <a:lvl1pPr>
              <a:defRPr sz="3400" baseline="0">
                <a:solidFill>
                  <a:srgbClr val="C00000"/>
                </a:solidFill>
                <a:effectLst/>
              </a:defRPr>
            </a:lvl1pPr>
          </a:lstStyle>
          <a:p>
            <a:r>
              <a:rPr lang="de-DE" noProof="0" dirty="0" smtClean="0"/>
              <a:t>Titelmasterformat bearbeiten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39883" y="6661150"/>
            <a:ext cx="991757" cy="196850"/>
          </a:xfrm>
        </p:spPr>
        <p:txBody>
          <a:bodyPr/>
          <a:lstStyle>
            <a:lvl1pPr marL="0" indent="0">
              <a:buNone/>
              <a:defRPr sz="1000" baseline="0"/>
            </a:lvl1pPr>
          </a:lstStyle>
          <a:p>
            <a:pPr lvl="0"/>
            <a:r>
              <a:rPr lang="en-US" dirty="0" smtClean="0"/>
              <a:t>Andreas </a:t>
            </a:r>
            <a:r>
              <a:rPr lang="en-US" dirty="0" err="1" smtClean="0"/>
              <a:t>Crivellin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 bwMode="auto">
          <a:xfrm>
            <a:off x="464373" y="836712"/>
            <a:ext cx="8317681" cy="0"/>
          </a:xfrm>
          <a:prstGeom prst="line">
            <a:avLst/>
          </a:prstGeom>
          <a:solidFill>
            <a:schemeClr val="accent1"/>
          </a:solidFill>
          <a:ln w="31750" cap="rnd" cmpd="sng" algn="ctr">
            <a:solidFill>
              <a:srgbClr val="00498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3097624" y="6652684"/>
            <a:ext cx="2495541" cy="213783"/>
          </a:xfrm>
        </p:spPr>
        <p:txBody>
          <a:bodyPr/>
          <a:lstStyle>
            <a:lvl1pPr marL="0" indent="0">
              <a:buNone/>
              <a:defRPr sz="1000" baseline="0"/>
            </a:lvl1pPr>
          </a:lstStyle>
          <a:p>
            <a:pPr lvl="0"/>
            <a:r>
              <a:rPr lang="en-US" dirty="0" smtClean="0"/>
              <a:t>New Physics in the </a:t>
            </a:r>
            <a:r>
              <a:rPr lang="en-US" dirty="0" err="1" smtClean="0"/>
              <a:t>Flavour</a:t>
            </a:r>
            <a:r>
              <a:rPr lang="en-US" dirty="0" smtClean="0"/>
              <a:t> Sector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153E-3E35-4A02-A00D-866062190E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83796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153E-3E35-4A02-A00D-866062190E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14617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153E-3E35-4A02-A00D-866062190E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90843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7E71-EE06-4DAD-BB93-06F7BA398D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5586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7E71-EE06-4DAD-BB93-06F7BA398D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160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7E71-EE06-4DAD-BB93-06F7BA398D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9402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7E71-EE06-4DAD-BB93-06F7BA398D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89210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7E71-EE06-4DAD-BB93-06F7BA398D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6998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7E71-EE06-4DAD-BB93-06F7BA398D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26432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7E71-EE06-4DAD-BB93-06F7BA398D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27597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7E71-EE06-4DAD-BB93-06F7BA398D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9222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7E71-EE06-4DAD-BB93-06F7BA398D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3774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7E71-EE06-4DAD-BB93-06F7BA398D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4151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7E71-EE06-4DAD-BB93-06F7BA398D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88401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4" name="Titel 9"/>
          <p:cNvSpPr>
            <a:spLocks noGrp="1"/>
          </p:cNvSpPr>
          <p:nvPr>
            <p:ph type="title" hasCustomPrompt="1"/>
          </p:nvPr>
        </p:nvSpPr>
        <p:spPr>
          <a:xfrm>
            <a:off x="467544" y="183862"/>
            <a:ext cx="7738768" cy="508500"/>
          </a:xfrm>
        </p:spPr>
        <p:txBody>
          <a:bodyPr/>
          <a:lstStyle>
            <a:lvl1pPr>
              <a:defRPr sz="3400" baseline="0">
                <a:solidFill>
                  <a:srgbClr val="C00000"/>
                </a:solidFill>
                <a:effectLst/>
              </a:defRPr>
            </a:lvl1pPr>
          </a:lstStyle>
          <a:p>
            <a:r>
              <a:rPr lang="de-DE" noProof="0" dirty="0" smtClean="0"/>
              <a:t>Titelmasterformat bearbeiten</a:t>
            </a:r>
            <a:endParaRPr lang="en-GB" noProof="0" dirty="0"/>
          </a:p>
        </p:txBody>
      </p:sp>
      <p:cxnSp>
        <p:nvCxnSpPr>
          <p:cNvPr id="6" name="Straight Connector 5"/>
          <p:cNvCxnSpPr/>
          <p:nvPr userDrawn="1"/>
        </p:nvCxnSpPr>
        <p:spPr bwMode="auto">
          <a:xfrm>
            <a:off x="464373" y="836712"/>
            <a:ext cx="8317681" cy="0"/>
          </a:xfrm>
          <a:prstGeom prst="line">
            <a:avLst/>
          </a:prstGeom>
          <a:solidFill>
            <a:schemeClr val="accent1"/>
          </a:solidFill>
          <a:ln w="3175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3097624" y="6652684"/>
            <a:ext cx="2495541" cy="213783"/>
          </a:xfrm>
        </p:spPr>
        <p:txBody>
          <a:bodyPr/>
          <a:lstStyle>
            <a:lvl1pPr marL="0" indent="0">
              <a:buNone/>
              <a:defRPr sz="1000" baseline="0"/>
            </a:lvl1pPr>
          </a:lstStyle>
          <a:p>
            <a:pPr lvl="0"/>
            <a:r>
              <a:rPr lang="en-US" dirty="0" smtClean="0"/>
              <a:t>New Physics in the </a:t>
            </a:r>
            <a:r>
              <a:rPr lang="en-US" dirty="0" err="1" smtClean="0"/>
              <a:t>Flavour</a:t>
            </a:r>
            <a:r>
              <a:rPr lang="en-US" dirty="0" smtClean="0"/>
              <a:t> Sector</a:t>
            </a:r>
            <a:endParaRPr lang="en-GB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39883" y="6661150"/>
            <a:ext cx="991757" cy="196850"/>
          </a:xfrm>
        </p:spPr>
        <p:txBody>
          <a:bodyPr/>
          <a:lstStyle>
            <a:lvl1pPr marL="0" indent="0">
              <a:buNone/>
              <a:defRPr sz="1000" baseline="0"/>
            </a:lvl1pPr>
          </a:lstStyle>
          <a:p>
            <a:pPr lvl="0"/>
            <a:r>
              <a:rPr lang="en-US" dirty="0" smtClean="0"/>
              <a:t>Andreas </a:t>
            </a:r>
            <a:r>
              <a:rPr lang="en-US" dirty="0" err="1" smtClean="0"/>
              <a:t>Crivellin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019811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360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de-DE" noProof="0" dirty="0" smtClean="0"/>
              <a:t>Textmasterformat bearbeiten</a:t>
            </a:r>
          </a:p>
          <a:p>
            <a:pPr lvl="1"/>
            <a:r>
              <a:rPr lang="de-DE" noProof="0" dirty="0" smtClean="0"/>
              <a:t>Zweite Ebene</a:t>
            </a:r>
          </a:p>
          <a:p>
            <a:pPr lvl="2"/>
            <a:r>
              <a:rPr lang="de-DE" noProof="0" dirty="0" smtClean="0"/>
              <a:t>Dritte Ebene</a:t>
            </a:r>
          </a:p>
          <a:p>
            <a:pPr lvl="3"/>
            <a:r>
              <a:rPr lang="de-DE" noProof="0" dirty="0" smtClean="0"/>
              <a:t>Vierte Ebene</a:t>
            </a:r>
          </a:p>
          <a:p>
            <a:pPr lvl="4"/>
            <a:r>
              <a:rPr lang="de-DE" noProof="0" dirty="0" smtClean="0"/>
              <a:t>Fünfte Ebene</a:t>
            </a:r>
            <a:endParaRPr lang="en-GB" noProof="0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66054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cxnSp>
        <p:nvCxnSpPr>
          <p:cNvPr id="8" name="Straight Connector 7"/>
          <p:cNvCxnSpPr/>
          <p:nvPr userDrawn="1"/>
        </p:nvCxnSpPr>
        <p:spPr bwMode="auto">
          <a:xfrm>
            <a:off x="464373" y="836712"/>
            <a:ext cx="8317681" cy="0"/>
          </a:xfrm>
          <a:prstGeom prst="line">
            <a:avLst/>
          </a:prstGeom>
          <a:solidFill>
            <a:schemeClr val="accent1"/>
          </a:solidFill>
          <a:ln w="3175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11BC5-3E16-4BCE-8396-4E3CE6EF4509}" type="slidenum">
              <a:rPr lang="de-DE" altLang="en-US"/>
              <a:pPr>
                <a:defRPr/>
              </a:pPr>
              <a:t>‹Nr.›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4516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 smtClean="0"/>
              <a:t>Folientitel</a:t>
            </a:r>
            <a:r>
              <a:rPr lang="en-GB" noProof="0" dirty="0" smtClean="0"/>
              <a:t> </a:t>
            </a:r>
            <a:r>
              <a:rPr lang="en-GB" noProof="0" dirty="0" err="1" smtClean="0"/>
              <a:t>eingeben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467544" y="1341438"/>
            <a:ext cx="8317681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69225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  <p:sldLayoutId id="2147484006" r:id="rId9"/>
    <p:sldLayoutId id="2147484007" r:id="rId10"/>
    <p:sldLayoutId id="2147484008" r:id="rId11"/>
  </p:sldLayoutIdLst>
  <p:transition spd="med"/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EF153E-3E35-4A02-A00D-866062190E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7500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5" r:id="rId1"/>
    <p:sldLayoutId id="2147483996" r:id="rId2"/>
    <p:sldLayoutId id="2147483997" r:id="rId3"/>
    <p:sldLayoutId id="2147483998" r:id="rId4"/>
    <p:sldLayoutId id="2147483999" r:id="rId5"/>
    <p:sldLayoutId id="2147484000" r:id="rId6"/>
    <p:sldLayoutId id="2147484001" r:id="rId7"/>
    <p:sldLayoutId id="2147484002" r:id="rId8"/>
    <p:sldLayoutId id="2147484003" r:id="rId9"/>
    <p:sldLayoutId id="2147484004" r:id="rId10"/>
    <p:sldLayoutId id="2147484005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4A7E71-EE06-4DAD-BB93-06F7BA398D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726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  <p:sldLayoutId id="2147483991" r:id="rId10"/>
    <p:sldLayoutId id="2147483992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ww.google.de/url?sa=i&amp;rct=j&amp;q=&amp;esrc=s&amp;source=images&amp;cd=&amp;cad=rja&amp;uact=8&amp;ved=2ahUKEwjDyfKcyv_gAhVSDOwKHfmcAqQQjRx6BAgBEAU&amp;url=https://de.wikipedia.org/wiki/Datei:Universit%C3%A4t_Z%C3%BCrich_logo.svg&amp;psig=AOvVaw0mGnqwg7i1FQzPvymXZvWV&amp;ust=1552581890306287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.wmf"/><Relationship Id="rId11" Type="http://schemas.openxmlformats.org/officeDocument/2006/relationships/image" Target="../media/image15.png"/><Relationship Id="rId5" Type="http://schemas.openxmlformats.org/officeDocument/2006/relationships/oleObject" Target="../embeddings/oleObject3.bin"/><Relationship Id="rId10" Type="http://schemas.openxmlformats.org/officeDocument/2006/relationships/image" Target="../media/image14.wmf"/><Relationship Id="rId4" Type="http://schemas.openxmlformats.org/officeDocument/2006/relationships/image" Target="../media/image11.wmf"/><Relationship Id="rId9" Type="http://schemas.openxmlformats.org/officeDocument/2006/relationships/oleObject" Target="../embeddings/oleObject5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7.wmf"/><Relationship Id="rId4" Type="http://schemas.openxmlformats.org/officeDocument/2006/relationships/oleObject" Target="../embeddings/oleObject6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0.png"/><Relationship Id="rId5" Type="http://schemas.openxmlformats.org/officeDocument/2006/relationships/image" Target="../media/image19.wmf"/><Relationship Id="rId4" Type="http://schemas.openxmlformats.org/officeDocument/2006/relationships/oleObject" Target="../embeddings/oleObject7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22.wmf"/><Relationship Id="rId4" Type="http://schemas.openxmlformats.org/officeDocument/2006/relationships/oleObject" Target="../embeddings/oleObject8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13" Type="http://schemas.openxmlformats.org/officeDocument/2006/relationships/oleObject" Target="../embeddings/oleObject15.bin"/><Relationship Id="rId18" Type="http://schemas.openxmlformats.org/officeDocument/2006/relationships/oleObject" Target="../embeddings/oleObject19.bin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12" Type="http://schemas.openxmlformats.org/officeDocument/2006/relationships/image" Target="../media/image29.wmf"/><Relationship Id="rId17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7.bin"/><Relationship Id="rId1" Type="http://schemas.openxmlformats.org/officeDocument/2006/relationships/vmlDrawing" Target="../drawings/vmlDrawing6.vml"/><Relationship Id="rId6" Type="http://schemas.openxmlformats.org/officeDocument/2006/relationships/image" Target="../media/image26.wmf"/><Relationship Id="rId11" Type="http://schemas.openxmlformats.org/officeDocument/2006/relationships/oleObject" Target="../embeddings/oleObject14.bin"/><Relationship Id="rId5" Type="http://schemas.openxmlformats.org/officeDocument/2006/relationships/oleObject" Target="../embeddings/oleObject11.bin"/><Relationship Id="rId15" Type="http://schemas.openxmlformats.org/officeDocument/2006/relationships/oleObject" Target="../embeddings/oleObject16.bin"/><Relationship Id="rId10" Type="http://schemas.openxmlformats.org/officeDocument/2006/relationships/image" Target="../media/image28.wmf"/><Relationship Id="rId4" Type="http://schemas.openxmlformats.org/officeDocument/2006/relationships/image" Target="../media/image25.wmf"/><Relationship Id="rId9" Type="http://schemas.openxmlformats.org/officeDocument/2006/relationships/oleObject" Target="../embeddings/oleObject13.bin"/><Relationship Id="rId14" Type="http://schemas.openxmlformats.org/officeDocument/2006/relationships/image" Target="../media/image30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13" Type="http://schemas.openxmlformats.org/officeDocument/2006/relationships/oleObject" Target="../embeddings/oleObject25.bin"/><Relationship Id="rId3" Type="http://schemas.openxmlformats.org/officeDocument/2006/relationships/oleObject" Target="../embeddings/oleObject20.bin"/><Relationship Id="rId7" Type="http://schemas.openxmlformats.org/officeDocument/2006/relationships/oleObject" Target="../embeddings/oleObject22.bin"/><Relationship Id="rId12" Type="http://schemas.openxmlformats.org/officeDocument/2006/relationships/image" Target="../media/image2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2.wmf"/><Relationship Id="rId11" Type="http://schemas.openxmlformats.org/officeDocument/2006/relationships/oleObject" Target="../embeddings/oleObject24.bin"/><Relationship Id="rId5" Type="http://schemas.openxmlformats.org/officeDocument/2006/relationships/oleObject" Target="../embeddings/oleObject21.bin"/><Relationship Id="rId10" Type="http://schemas.openxmlformats.org/officeDocument/2006/relationships/image" Target="../media/image34.wmf"/><Relationship Id="rId4" Type="http://schemas.openxmlformats.org/officeDocument/2006/relationships/image" Target="../media/image31.wmf"/><Relationship Id="rId9" Type="http://schemas.openxmlformats.org/officeDocument/2006/relationships/oleObject" Target="../embeddings/oleObject23.bin"/><Relationship Id="rId14" Type="http://schemas.openxmlformats.org/officeDocument/2006/relationships/image" Target="../media/image35.w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de/url?sa=i&amp;rct=j&amp;q=&amp;esrc=s&amp;source=images&amp;cd=&amp;cad=rja&amp;uact=8&amp;ved=2ahUKEwjDyfKcyv_gAhVSDOwKHfmcAqQQjRx6BAgBEAU&amp;url=https://de.wikipedia.org/wiki/Datei:Universit%C3%A4t_Z%C3%BCrich_logo.svg&amp;psig=AOvVaw0mGnqwg7i1FQzPvymXZvWV&amp;ust=1552581890306287" TargetMode="External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de/url?sa=i&amp;rct=j&amp;q=&amp;esrc=s&amp;source=images&amp;cd=&amp;cad=rja&amp;uact=8&amp;ved=2ahUKEwjDyfKcyv_gAhVSDOwKHfmcAqQQjRx6BAgBEAU&amp;url=https://de.wikipedia.org/wiki/Datei:Universit%C3%A4t_Z%C3%BCrich_logo.svg&amp;psig=AOvVaw0mGnqwg7i1FQzPvymXZvWV&amp;ust=1552581890306287" TargetMode="External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ww.google.de/url?sa=i&amp;rct=j&amp;q=&amp;esrc=s&amp;source=images&amp;cd=&amp;cad=rja&amp;uact=8&amp;ved=2ahUKEwjDyfKcyv_gAhVSDOwKHfmcAqQQjRx6BAgBEAU&amp;url=https://de.wikipedia.org/wiki/Datei:Universit%C3%A4t_Z%C3%BCrich_logo.svg&amp;psig=AOvVaw0mGnqwg7i1FQzPvymXZvWV&amp;ust=1552581890306287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44.wmf"/><Relationship Id="rId4" Type="http://schemas.openxmlformats.org/officeDocument/2006/relationships/oleObject" Target="../embeddings/oleObject26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7" Type="http://schemas.openxmlformats.org/officeDocument/2006/relationships/image" Target="../media/image4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8.bin"/><Relationship Id="rId5" Type="http://schemas.openxmlformats.org/officeDocument/2006/relationships/image" Target="../media/image46.wmf"/><Relationship Id="rId4" Type="http://schemas.openxmlformats.org/officeDocument/2006/relationships/oleObject" Target="../embeddings/oleObject27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49.wmf"/><Relationship Id="rId4" Type="http://schemas.openxmlformats.org/officeDocument/2006/relationships/oleObject" Target="../embeddings/oleObject29.bin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51.png"/><Relationship Id="rId4" Type="http://schemas.openxmlformats.org/officeDocument/2006/relationships/image" Target="../media/image49.wmf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hyperlink" Target="https://www.google.de/url?sa=i&amp;rct=j&amp;q=&amp;esrc=s&amp;source=images&amp;cd=&amp;cad=rja&amp;uact=8&amp;ved=2ahUKEwjDyfKcyv_gAhVSDOwKHfmcAqQQjRx6BAgBEAU&amp;url=https://de.wikipedia.org/wiki/Datei:Universit%C3%A4t_Z%C3%BCrich_logo.svg&amp;psig=AOvVaw0mGnqwg7i1FQzPvymXZvWV&amp;ust=1552581890306287" TargetMode="Externa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emf"/><Relationship Id="rId5" Type="http://schemas.openxmlformats.org/officeDocument/2006/relationships/image" Target="../media/image59.emf"/><Relationship Id="rId4" Type="http://schemas.openxmlformats.org/officeDocument/2006/relationships/image" Target="../media/image58.emf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de/url?sa=i&amp;rct=j&amp;q=&amp;esrc=s&amp;source=images&amp;cd=&amp;cad=rja&amp;uact=8&amp;ved=2ahUKEwjDyfKcyv_gAhVSDOwKHfmcAqQQjRx6BAgBEAU&amp;url=https://de.wikipedia.org/wiki/Datei:Universit%C3%A4t_Z%C3%BCrich_logo.svg&amp;psig=AOvVaw0mGnqwg7i1FQzPvymXZvWV&amp;ust=1552581890306287" TargetMode="External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6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32.bin"/><Relationship Id="rId5" Type="http://schemas.openxmlformats.org/officeDocument/2006/relationships/image" Target="../media/image61.wmf"/><Relationship Id="rId4" Type="http://schemas.openxmlformats.org/officeDocument/2006/relationships/oleObject" Target="../embeddings/oleObject31.bin"/><Relationship Id="rId9" Type="http://schemas.openxmlformats.org/officeDocument/2006/relationships/image" Target="../media/image8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wmf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3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63.wmf"/><Relationship Id="rId5" Type="http://schemas.openxmlformats.org/officeDocument/2006/relationships/oleObject" Target="../embeddings/oleObject33.bin"/><Relationship Id="rId10" Type="http://schemas.openxmlformats.org/officeDocument/2006/relationships/image" Target="../media/image65.wmf"/><Relationship Id="rId4" Type="http://schemas.openxmlformats.org/officeDocument/2006/relationships/image" Target="../media/image66.emf"/><Relationship Id="rId9" Type="http://schemas.openxmlformats.org/officeDocument/2006/relationships/oleObject" Target="../embeddings/oleObject35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ww.google.de/url?sa=i&amp;rct=j&amp;q=&amp;esrc=s&amp;source=images&amp;cd=&amp;cad=rja&amp;uact=8&amp;ved=2ahUKEwjDyfKcyv_gAhVSDOwKHfmcAqQQjRx6BAgBEAU&amp;url=https://de.wikipedia.org/wiki/Datei:Universit%C3%A4t_Z%C3%BCrich_logo.svg&amp;psig=AOvVaw0mGnqwg7i1FQzPvymXZvWV&amp;ust=1552581890306287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814488" y="4725144"/>
            <a:ext cx="7969249" cy="1090800"/>
          </a:xfrm>
          <a:effectLst/>
        </p:spPr>
        <p:txBody>
          <a:bodyPr/>
          <a:lstStyle/>
          <a:p>
            <a:r>
              <a:rPr lang="en-GB" sz="3200" dirty="0" smtClean="0">
                <a:solidFill>
                  <a:srgbClr val="004986"/>
                </a:solidFill>
              </a:rPr>
              <a:t>Overview of the Flavour Anomalies</a:t>
            </a:r>
            <a:endParaRPr lang="de-DE" sz="3200" dirty="0">
              <a:solidFill>
                <a:srgbClr val="004986"/>
              </a:solidFill>
            </a:endParaRPr>
          </a:p>
        </p:txBody>
      </p:sp>
      <p:sp>
        <p:nvSpPr>
          <p:cNvPr id="6" name="Untertitel 5"/>
          <p:cNvSpPr>
            <a:spLocks noGrp="1"/>
          </p:cNvSpPr>
          <p:nvPr>
            <p:ph type="subTitle" sz="quarter" idx="1"/>
          </p:nvPr>
        </p:nvSpPr>
        <p:spPr>
          <a:xfrm>
            <a:off x="810986" y="3808992"/>
            <a:ext cx="7969249" cy="1348199"/>
          </a:xfrm>
        </p:spPr>
        <p:txBody>
          <a:bodyPr/>
          <a:lstStyle/>
          <a:p>
            <a:r>
              <a:rPr lang="en-GB" sz="3200" dirty="0" smtClean="0">
                <a:solidFill>
                  <a:srgbClr val="004986"/>
                </a:solidFill>
              </a:rPr>
              <a:t>Andreas </a:t>
            </a:r>
            <a:r>
              <a:rPr lang="en-GB" sz="3200" dirty="0" err="1" smtClean="0">
                <a:solidFill>
                  <a:srgbClr val="004986"/>
                </a:solidFill>
              </a:rPr>
              <a:t>Crivellin</a:t>
            </a:r>
            <a:endParaRPr lang="en-GB" sz="3200" dirty="0" smtClean="0">
              <a:solidFill>
                <a:srgbClr val="004986"/>
              </a:solidFill>
            </a:endParaRPr>
          </a:p>
          <a:p>
            <a:r>
              <a:rPr lang="en-GB" sz="2000" dirty="0" smtClean="0">
                <a:solidFill>
                  <a:schemeClr val="tx1"/>
                </a:solidFill>
              </a:rPr>
              <a:t>Theory </a:t>
            </a:r>
            <a:r>
              <a:rPr lang="en-GB" sz="2000" dirty="0">
                <a:solidFill>
                  <a:schemeClr val="tx1"/>
                </a:solidFill>
              </a:rPr>
              <a:t>G</a:t>
            </a:r>
            <a:r>
              <a:rPr lang="en-GB" sz="2000" dirty="0" smtClean="0">
                <a:solidFill>
                  <a:schemeClr val="tx1"/>
                </a:solidFill>
              </a:rPr>
              <a:t>roup of the Laboratory for Particle Physics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814488" y="5662800"/>
            <a:ext cx="7862069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2000" b="1" dirty="0" smtClean="0">
                <a:latin typeface="+mn-lt"/>
              </a:rPr>
              <a:t>Vienna, </a:t>
            </a:r>
            <a:r>
              <a:rPr lang="en-GB" sz="2000" b="1" dirty="0" smtClean="0">
                <a:latin typeface="+mn-lt"/>
              </a:rPr>
              <a:t>08.01.2020</a:t>
            </a:r>
            <a:endParaRPr lang="en-GB" sz="2000" b="1" kern="1000" spc="30" dirty="0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7595199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14" name="Group 13"/>
          <p:cNvGrpSpPr/>
          <p:nvPr/>
        </p:nvGrpSpPr>
        <p:grpSpPr>
          <a:xfrm>
            <a:off x="350888" y="5723189"/>
            <a:ext cx="8431166" cy="1071776"/>
            <a:chOff x="2250" y="-1597616"/>
            <a:chExt cx="6091499" cy="3600400"/>
          </a:xfrm>
        </p:grpSpPr>
        <p:sp>
          <p:nvSpPr>
            <p:cNvPr id="15" name="Rounded Rectangle 14"/>
            <p:cNvSpPr/>
            <p:nvPr/>
          </p:nvSpPr>
          <p:spPr>
            <a:xfrm>
              <a:off x="2250" y="-869755"/>
              <a:ext cx="6091499" cy="2153121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ounded Rectangle 4"/>
            <p:cNvSpPr/>
            <p:nvPr/>
          </p:nvSpPr>
          <p:spPr>
            <a:xfrm>
              <a:off x="21023" y="-1597616"/>
              <a:ext cx="6053952" cy="360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Lepton Flavour Violation in B </a:t>
              </a:r>
              <a:r>
                <a:rPr lang="en-GB" sz="3200" dirty="0"/>
                <a:t>decays</a:t>
              </a:r>
              <a:r>
                <a:rPr lang="en-GB" sz="3200" dirty="0" smtClean="0"/>
                <a:t>?</a:t>
              </a:r>
              <a:endParaRPr lang="en-GB" sz="3200" kern="1200" dirty="0"/>
            </a:p>
          </p:txBody>
        </p:sp>
      </p:grp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  <p:sp>
        <p:nvSpPr>
          <p:cNvPr id="19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4986"/>
                </a:solidFill>
              </a:rPr>
              <a:t>R(K</a:t>
            </a:r>
            <a:r>
              <a:rPr lang="en-GB" baseline="30000" dirty="0" smtClean="0">
                <a:solidFill>
                  <a:srgbClr val="004986"/>
                </a:solidFill>
              </a:rPr>
              <a:t>(</a:t>
            </a:r>
            <a:r>
              <a:rPr lang="en-GB" dirty="0" smtClean="0">
                <a:solidFill>
                  <a:srgbClr val="004986"/>
                </a:solidFill>
              </a:rPr>
              <a:t>*</a:t>
            </a:r>
            <a:r>
              <a:rPr lang="en-GB" baseline="30000" dirty="0" smtClean="0">
                <a:solidFill>
                  <a:srgbClr val="004986"/>
                </a:solidFill>
              </a:rPr>
              <a:t>)</a:t>
            </a:r>
            <a:r>
              <a:rPr lang="en-GB" dirty="0" smtClean="0">
                <a:solidFill>
                  <a:srgbClr val="004986"/>
                </a:solidFill>
              </a:rPr>
              <a:t>) </a:t>
            </a:r>
            <a:r>
              <a:rPr lang="en-GB" dirty="0">
                <a:solidFill>
                  <a:srgbClr val="004986"/>
                </a:solidFill>
              </a:rPr>
              <a:t>= B→</a:t>
            </a:r>
            <a:r>
              <a:rPr lang="en-GB" dirty="0" smtClean="0">
                <a:solidFill>
                  <a:srgbClr val="004986"/>
                </a:solidFill>
              </a:rPr>
              <a:t>K</a:t>
            </a:r>
            <a:r>
              <a:rPr lang="en-GB" baseline="30000" dirty="0" smtClean="0">
                <a:solidFill>
                  <a:srgbClr val="004986"/>
                </a:solidFill>
              </a:rPr>
              <a:t>(</a:t>
            </a:r>
            <a:r>
              <a:rPr lang="en-GB" dirty="0" smtClean="0">
                <a:solidFill>
                  <a:srgbClr val="004986"/>
                </a:solidFill>
              </a:rPr>
              <a:t>*</a:t>
            </a:r>
            <a:r>
              <a:rPr lang="en-GB" baseline="30000" dirty="0" smtClean="0">
                <a:solidFill>
                  <a:srgbClr val="004986"/>
                </a:solidFill>
              </a:rPr>
              <a:t>)</a:t>
            </a:r>
            <a:r>
              <a:rPr lang="el-GR" dirty="0" smtClean="0">
                <a:solidFill>
                  <a:srgbClr val="004986"/>
                </a:solidFill>
              </a:rPr>
              <a:t>μ</a:t>
            </a:r>
            <a:r>
              <a:rPr lang="en-GB" baseline="30000" dirty="0">
                <a:solidFill>
                  <a:srgbClr val="004986"/>
                </a:solidFill>
              </a:rPr>
              <a:t>+</a:t>
            </a:r>
            <a:r>
              <a:rPr lang="el-GR" dirty="0">
                <a:solidFill>
                  <a:srgbClr val="004986"/>
                </a:solidFill>
              </a:rPr>
              <a:t>μ</a:t>
            </a:r>
            <a:r>
              <a:rPr lang="en-GB" baseline="30000" dirty="0">
                <a:solidFill>
                  <a:srgbClr val="004986"/>
                </a:solidFill>
              </a:rPr>
              <a:t>-</a:t>
            </a:r>
            <a:r>
              <a:rPr lang="en-GB" dirty="0" smtClean="0">
                <a:solidFill>
                  <a:srgbClr val="004986"/>
                </a:solidFill>
              </a:rPr>
              <a:t>/B</a:t>
            </a:r>
            <a:r>
              <a:rPr lang="en-GB" dirty="0">
                <a:solidFill>
                  <a:srgbClr val="004986"/>
                </a:solidFill>
              </a:rPr>
              <a:t>→</a:t>
            </a:r>
            <a:r>
              <a:rPr lang="en-GB" dirty="0" smtClean="0">
                <a:solidFill>
                  <a:srgbClr val="004986"/>
                </a:solidFill>
              </a:rPr>
              <a:t>K</a:t>
            </a:r>
            <a:r>
              <a:rPr lang="en-GB" baseline="30000" dirty="0" smtClean="0">
                <a:solidFill>
                  <a:srgbClr val="004986"/>
                </a:solidFill>
              </a:rPr>
              <a:t>(</a:t>
            </a:r>
            <a:r>
              <a:rPr lang="en-GB" dirty="0" smtClean="0">
                <a:solidFill>
                  <a:srgbClr val="004986"/>
                </a:solidFill>
              </a:rPr>
              <a:t>*</a:t>
            </a:r>
            <a:r>
              <a:rPr lang="en-GB" baseline="30000" dirty="0" smtClean="0">
                <a:solidFill>
                  <a:srgbClr val="004986"/>
                </a:solidFill>
              </a:rPr>
              <a:t>)</a:t>
            </a:r>
            <a:r>
              <a:rPr lang="en-GB" dirty="0" err="1" smtClean="0">
                <a:solidFill>
                  <a:srgbClr val="004986"/>
                </a:solidFill>
              </a:rPr>
              <a:t>e</a:t>
            </a:r>
            <a:r>
              <a:rPr lang="en-GB" baseline="30000" dirty="0" err="1" smtClean="0">
                <a:solidFill>
                  <a:srgbClr val="004986"/>
                </a:solidFill>
              </a:rPr>
              <a:t>+</a:t>
            </a:r>
            <a:r>
              <a:rPr lang="en-GB" dirty="0" err="1" smtClean="0">
                <a:solidFill>
                  <a:srgbClr val="004986"/>
                </a:solidFill>
              </a:rPr>
              <a:t>e</a:t>
            </a:r>
            <a:r>
              <a:rPr lang="en-GB" baseline="30000" dirty="0" smtClean="0">
                <a:solidFill>
                  <a:srgbClr val="004986"/>
                </a:solidFill>
              </a:rPr>
              <a:t>-</a:t>
            </a:r>
            <a:endParaRPr lang="en-GB" dirty="0">
              <a:solidFill>
                <a:srgbClr val="004986"/>
              </a:solidFill>
            </a:endParaRPr>
          </a:p>
        </p:txBody>
      </p:sp>
      <p:pic>
        <p:nvPicPr>
          <p:cNvPr id="20" name="Picture 2" descr="Bildergebnis für uzh logo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0586" y="19226"/>
            <a:ext cx="1800200" cy="810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074989"/>
            <a:ext cx="7315200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350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245" name="Rectangle 3"/>
          <p:cNvSpPr>
            <a:spLocks noChangeArrowheads="1"/>
          </p:cNvSpPr>
          <p:nvPr/>
        </p:nvSpPr>
        <p:spPr bwMode="auto">
          <a:xfrm>
            <a:off x="436563" y="941005"/>
            <a:ext cx="8208963" cy="935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7" rIns="92075" bIns="46037"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US" altLang="en-US" sz="2800" dirty="0">
                <a:latin typeface="Arial" panose="020B0604020202020204" pitchFamily="34" charset="0"/>
              </a:rPr>
              <a:t>Global </a:t>
            </a:r>
            <a:r>
              <a:rPr lang="en-US" altLang="en-US" sz="2800" dirty="0" smtClean="0">
                <a:latin typeface="Arial" panose="020B0604020202020204" pitchFamily="34" charset="0"/>
              </a:rPr>
              <a:t>analyses give </a:t>
            </a:r>
            <a:r>
              <a:rPr lang="en-US" altLang="en-US" sz="2800" dirty="0">
                <a:latin typeface="Arial" panose="020B0604020202020204" pitchFamily="34" charset="0"/>
              </a:rPr>
              <a:t>a very good fit to </a:t>
            </a:r>
            <a:r>
              <a:rPr lang="en-US" altLang="en-US" sz="2800" dirty="0" smtClean="0">
                <a:latin typeface="Arial" panose="020B0604020202020204" pitchFamily="34" charset="0"/>
              </a:rPr>
              <a:t>data</a:t>
            </a:r>
            <a:endParaRPr lang="en-US" altLang="en-US" sz="2800" dirty="0">
              <a:latin typeface="Arial" panose="020B0604020202020204" pitchFamily="34" charset="0"/>
            </a:endParaRPr>
          </a:p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US" altLang="en-US" sz="2800" dirty="0" smtClean="0">
                <a:latin typeface="Arial" panose="020B0604020202020204" pitchFamily="34" charset="0"/>
              </a:rPr>
              <a:t>Good </a:t>
            </a:r>
            <a:r>
              <a:rPr lang="en-US" altLang="en-US" sz="2800" dirty="0">
                <a:latin typeface="Arial" panose="020B0604020202020204" pitchFamily="34" charset="0"/>
              </a:rPr>
              <a:t>fit to data</a:t>
            </a:r>
            <a:r>
              <a:rPr lang="en-US" altLang="en-US" sz="2800" dirty="0" smtClean="0">
                <a:latin typeface="Arial" panose="020B0604020202020204" pitchFamily="34" charset="0"/>
              </a:rPr>
              <a:t>:</a:t>
            </a:r>
          </a:p>
          <a:p>
            <a:pPr lvl="1"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</a:pPr>
            <a:r>
              <a:rPr lang="en-US" altLang="en-US" dirty="0">
                <a:latin typeface="Arial" panose="020B0604020202020204" pitchFamily="34" charset="0"/>
              </a:rPr>
              <a:t> </a:t>
            </a:r>
          </a:p>
          <a:p>
            <a:pPr lvl="1"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</a:pPr>
            <a:r>
              <a:rPr lang="en-US" altLang="en-US" dirty="0" smtClean="0">
                <a:latin typeface="Arial" panose="020B0604020202020204" pitchFamily="34" charset="0"/>
              </a:rPr>
              <a:t> </a:t>
            </a:r>
            <a:endParaRPr lang="en-US" altLang="en-US" dirty="0">
              <a:latin typeface="Arial" panose="020B0604020202020204" pitchFamily="34" charset="0"/>
            </a:endParaRPr>
          </a:p>
          <a:p>
            <a:pPr lvl="1"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</a:pPr>
            <a:r>
              <a:rPr lang="en-US" altLang="en-US" dirty="0">
                <a:latin typeface="Arial" panose="020B0604020202020204" pitchFamily="34" charset="0"/>
              </a:rPr>
              <a:t> </a:t>
            </a:r>
            <a:r>
              <a:rPr lang="en-US" altLang="en-US" dirty="0">
                <a:solidFill>
                  <a:srgbClr val="FFFF00"/>
                </a:solidFill>
                <a:latin typeface="Arial" panose="020B0604020202020204" pitchFamily="34" charset="0"/>
              </a:rPr>
              <a:t>	</a:t>
            </a:r>
          </a:p>
        </p:txBody>
      </p:sp>
      <p:sp>
        <p:nvSpPr>
          <p:cNvPr id="10252" name="Rectangle 1"/>
          <p:cNvSpPr>
            <a:spLocks noChangeArrowheads="1"/>
          </p:cNvSpPr>
          <p:nvPr/>
        </p:nvSpPr>
        <p:spPr bwMode="auto">
          <a:xfrm>
            <a:off x="6444208" y="4871828"/>
            <a:ext cx="14033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de-DE" altLang="en-US" sz="1800" dirty="0">
                <a:solidFill>
                  <a:srgbClr val="C00000"/>
                </a:solidFill>
                <a:latin typeface="Arial" panose="020B0604020202020204" pitchFamily="34" charset="0"/>
              </a:rPr>
              <a:t>1501.04239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4986"/>
                </a:solidFill>
              </a:rPr>
              <a:t>Global fit to </a:t>
            </a:r>
            <a:r>
              <a:rPr lang="en-GB" dirty="0" err="1">
                <a:solidFill>
                  <a:srgbClr val="004986"/>
                </a:solidFill>
              </a:rPr>
              <a:t>b→</a:t>
            </a:r>
            <a:r>
              <a:rPr lang="en-GB" dirty="0" err="1" smtClean="0">
                <a:solidFill>
                  <a:srgbClr val="004986"/>
                </a:solidFill>
              </a:rPr>
              <a:t>s</a:t>
            </a:r>
            <a:r>
              <a:rPr lang="el-GR" dirty="0">
                <a:solidFill>
                  <a:srgbClr val="004986"/>
                </a:solidFill>
              </a:rPr>
              <a:t>μ</a:t>
            </a:r>
            <a:r>
              <a:rPr lang="en-GB" baseline="30000" dirty="0">
                <a:solidFill>
                  <a:srgbClr val="004986"/>
                </a:solidFill>
              </a:rPr>
              <a:t>+</a:t>
            </a:r>
            <a:r>
              <a:rPr lang="el-GR" dirty="0">
                <a:solidFill>
                  <a:srgbClr val="004986"/>
                </a:solidFill>
              </a:rPr>
              <a:t>μ</a:t>
            </a:r>
            <a:r>
              <a:rPr lang="en-GB" baseline="30000" dirty="0">
                <a:solidFill>
                  <a:srgbClr val="004986"/>
                </a:solidFill>
              </a:rPr>
              <a:t>-</a:t>
            </a:r>
            <a:r>
              <a:rPr lang="en-GB" dirty="0" smtClean="0">
                <a:solidFill>
                  <a:srgbClr val="004986"/>
                </a:solidFill>
              </a:rPr>
              <a:t> </a:t>
            </a:r>
            <a:r>
              <a:rPr lang="en-GB" dirty="0">
                <a:solidFill>
                  <a:srgbClr val="004986"/>
                </a:solidFill>
              </a:rPr>
              <a:t>data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409575" y="5736383"/>
            <a:ext cx="8554913" cy="1066588"/>
            <a:chOff x="2250" y="-1597616"/>
            <a:chExt cx="6091499" cy="3600400"/>
          </a:xfrm>
        </p:grpSpPr>
        <p:sp>
          <p:nvSpPr>
            <p:cNvPr id="19" name="Rounded Rectangle 18"/>
            <p:cNvSpPr/>
            <p:nvPr/>
          </p:nvSpPr>
          <p:spPr>
            <a:xfrm>
              <a:off x="2250" y="-869755"/>
              <a:ext cx="6091499" cy="2153121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Rounded Rectangle 4"/>
            <p:cNvSpPr/>
            <p:nvPr/>
          </p:nvSpPr>
          <p:spPr>
            <a:xfrm>
              <a:off x="21023" y="-1597616"/>
              <a:ext cx="6053952" cy="360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/>
                <a:t>Fit is </a:t>
              </a:r>
              <a:r>
                <a:rPr lang="en-GB" sz="3200" dirty="0" smtClean="0"/>
                <a:t>5-6 </a:t>
              </a:r>
              <a:r>
                <a:rPr lang="en-GB" sz="3200" dirty="0"/>
                <a:t>σ better than </a:t>
              </a:r>
              <a:r>
                <a:rPr lang="en-GB" sz="3200" dirty="0" smtClean="0"/>
                <a:t>the </a:t>
              </a:r>
              <a:r>
                <a:rPr lang="en-GB" sz="3200" dirty="0"/>
                <a:t>SM</a:t>
              </a:r>
            </a:p>
          </p:txBody>
        </p:sp>
      </p:grpSp>
      <p:graphicFrame>
        <p:nvGraphicFramePr>
          <p:cNvPr id="26" name="Object 10"/>
          <p:cNvGraphicFramePr>
            <a:graphicFrameLocks noGrp="1" noChangeAspect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2398933440"/>
              </p:ext>
            </p:extLst>
          </p:nvPr>
        </p:nvGraphicFramePr>
        <p:xfrm>
          <a:off x="1298037" y="2994564"/>
          <a:ext cx="1871662" cy="709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163" name="Equation" r:id="rId3" imgW="634680" imgH="241200" progId="Equation.DSMT4">
                  <p:embed/>
                </p:oleObj>
              </mc:Choice>
              <mc:Fallback>
                <p:oleObj name="Equation" r:id="rId3" imgW="63468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8037" y="2994564"/>
                        <a:ext cx="1871662" cy="709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12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585474990"/>
              </p:ext>
            </p:extLst>
          </p:nvPr>
        </p:nvGraphicFramePr>
        <p:xfrm>
          <a:off x="1328199" y="1938877"/>
          <a:ext cx="590550" cy="700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164" name="Equation" r:id="rId5" imgW="203040" imgH="241200" progId="Equation.DSMT4">
                  <p:embed/>
                </p:oleObj>
              </mc:Choice>
              <mc:Fallback>
                <p:oleObj name="Equation" r:id="rId5" imgW="20304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28199" y="1938877"/>
                        <a:ext cx="590550" cy="700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8347781"/>
              </p:ext>
            </p:extLst>
          </p:nvPr>
        </p:nvGraphicFramePr>
        <p:xfrm>
          <a:off x="1328199" y="2491327"/>
          <a:ext cx="1844675" cy="700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165" name="Equation" r:id="rId7" imgW="634680" imgH="241200" progId="Equation.DSMT4">
                  <p:embed/>
                </p:oleObj>
              </mc:Choice>
              <mc:Fallback>
                <p:oleObj name="Equation" r:id="rId7" imgW="63468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28199" y="2491327"/>
                        <a:ext cx="1844675" cy="700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0078502"/>
              </p:ext>
            </p:extLst>
          </p:nvPr>
        </p:nvGraphicFramePr>
        <p:xfrm>
          <a:off x="382110" y="3751054"/>
          <a:ext cx="3509962" cy="1490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166" name="Equation" r:id="rId9" imgW="1257120" imgH="533160" progId="Equation.DSMT4">
                  <p:embed/>
                </p:oleObj>
              </mc:Choice>
              <mc:Fallback>
                <p:oleObj name="Equation" r:id="rId9" imgW="1257120" imgH="5331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2110" y="3751054"/>
                        <a:ext cx="3509962" cy="1490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  <p:sp>
        <p:nvSpPr>
          <p:cNvPr id="6" name="Rectangle 5"/>
          <p:cNvSpPr/>
          <p:nvPr/>
        </p:nvSpPr>
        <p:spPr bwMode="auto">
          <a:xfrm>
            <a:off x="7925586" y="1876043"/>
            <a:ext cx="151336" cy="400466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4007476" y="5854193"/>
            <a:ext cx="4304940" cy="10348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180935" y="5321157"/>
            <a:ext cx="611836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004986"/>
                </a:solidFill>
              </a:rPr>
              <a:t>M. </a:t>
            </a:r>
            <a:r>
              <a:rPr lang="en-GB" dirty="0" err="1" smtClean="0">
                <a:solidFill>
                  <a:srgbClr val="004986"/>
                </a:solidFill>
              </a:rPr>
              <a:t>Alguero</a:t>
            </a:r>
            <a:r>
              <a:rPr lang="en-GB" dirty="0" smtClean="0">
                <a:solidFill>
                  <a:srgbClr val="004986"/>
                </a:solidFill>
              </a:rPr>
              <a:t>, B. </a:t>
            </a:r>
            <a:r>
              <a:rPr lang="en-GB" dirty="0" err="1" smtClean="0">
                <a:solidFill>
                  <a:srgbClr val="004986"/>
                </a:solidFill>
              </a:rPr>
              <a:t>Capdevila</a:t>
            </a:r>
            <a:r>
              <a:rPr lang="en-GB" dirty="0">
                <a:solidFill>
                  <a:srgbClr val="004986"/>
                </a:solidFill>
              </a:rPr>
              <a:t>, </a:t>
            </a:r>
            <a:r>
              <a:rPr lang="en-GB" dirty="0" smtClean="0">
                <a:solidFill>
                  <a:srgbClr val="004986"/>
                </a:solidFill>
              </a:rPr>
              <a:t>AC, S. </a:t>
            </a:r>
            <a:r>
              <a:rPr lang="en-GB" dirty="0" err="1" smtClean="0">
                <a:solidFill>
                  <a:srgbClr val="004986"/>
                </a:solidFill>
              </a:rPr>
              <a:t>Descotes-Genon</a:t>
            </a:r>
            <a:r>
              <a:rPr lang="en-GB" dirty="0">
                <a:solidFill>
                  <a:srgbClr val="004986"/>
                </a:solidFill>
              </a:rPr>
              <a:t>, </a:t>
            </a:r>
            <a:r>
              <a:rPr lang="en-GB" dirty="0" smtClean="0">
                <a:solidFill>
                  <a:srgbClr val="004986"/>
                </a:solidFill>
              </a:rPr>
              <a:t>P. </a:t>
            </a:r>
            <a:r>
              <a:rPr lang="en-GB" dirty="0" err="1" smtClean="0">
                <a:solidFill>
                  <a:srgbClr val="004986"/>
                </a:solidFill>
              </a:rPr>
              <a:t>Masjuan</a:t>
            </a:r>
            <a:r>
              <a:rPr lang="en-GB" dirty="0" smtClean="0">
                <a:solidFill>
                  <a:srgbClr val="004986"/>
                </a:solidFill>
              </a:rPr>
              <a:t> J. Matias </a:t>
            </a:r>
            <a:r>
              <a:rPr lang="en-GB" dirty="0">
                <a:solidFill>
                  <a:srgbClr val="004986"/>
                </a:solidFill>
              </a:rPr>
              <a:t>and </a:t>
            </a:r>
            <a:r>
              <a:rPr lang="en-GB" dirty="0" smtClean="0">
                <a:solidFill>
                  <a:srgbClr val="004986"/>
                </a:solidFill>
              </a:rPr>
              <a:t>J. </a:t>
            </a:r>
            <a:r>
              <a:rPr lang="en-GB" dirty="0" err="1" smtClean="0">
                <a:solidFill>
                  <a:srgbClr val="004986"/>
                </a:solidFill>
              </a:rPr>
              <a:t>Virto</a:t>
            </a:r>
            <a:r>
              <a:rPr lang="en-GB" dirty="0" smtClean="0">
                <a:solidFill>
                  <a:srgbClr val="004986"/>
                </a:solidFill>
              </a:rPr>
              <a:t>, arXiv:1903.09578 [hep-</a:t>
            </a:r>
            <a:r>
              <a:rPr lang="en-GB" dirty="0" err="1" smtClean="0">
                <a:solidFill>
                  <a:srgbClr val="004986"/>
                </a:solidFill>
              </a:rPr>
              <a:t>ph</a:t>
            </a:r>
            <a:r>
              <a:rPr lang="en-GB" dirty="0" smtClean="0">
                <a:solidFill>
                  <a:srgbClr val="004986"/>
                </a:solidFill>
              </a:rPr>
              <a:t>].</a:t>
            </a:r>
          </a:p>
        </p:txBody>
      </p:sp>
      <p:pic>
        <p:nvPicPr>
          <p:cNvPr id="19974" name="Picture 518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504955"/>
            <a:ext cx="4132084" cy="388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34364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268" name="Text Box 34"/>
          <p:cNvSpPr txBox="1">
            <a:spLocks noChangeArrowheads="1"/>
          </p:cNvSpPr>
          <p:nvPr/>
        </p:nvSpPr>
        <p:spPr bwMode="auto">
          <a:xfrm>
            <a:off x="1076325" y="5634038"/>
            <a:ext cx="824388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US" altLang="en-US" sz="2800" dirty="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sp>
        <p:nvSpPr>
          <p:cNvPr id="331827" name="Rectangle 51"/>
          <p:cNvSpPr>
            <a:spLocks noChangeArrowheads="1"/>
          </p:cNvSpPr>
          <p:nvPr/>
        </p:nvSpPr>
        <p:spPr bwMode="auto">
          <a:xfrm>
            <a:off x="430213" y="842963"/>
            <a:ext cx="8229600" cy="51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15000"/>
              </a:lnSpc>
              <a:spcBef>
                <a:spcPct val="25000"/>
              </a:spcBef>
              <a:defRPr/>
            </a:pPr>
            <a:r>
              <a:rPr lang="en-US" altLang="en-US" sz="2600" dirty="0" err="1" smtClean="0">
                <a:latin typeface="+mn-lt"/>
              </a:rPr>
              <a:t>B→Dl</a:t>
            </a:r>
            <a:r>
              <a:rPr lang="el-GR" altLang="en-US" sz="2600" dirty="0">
                <a:latin typeface="+mn-lt"/>
              </a:rPr>
              <a:t>ν</a:t>
            </a:r>
            <a:r>
              <a:rPr lang="en-US" altLang="en-US" sz="2600" dirty="0" smtClean="0">
                <a:latin typeface="+mn-lt"/>
              </a:rPr>
              <a:t>, B</a:t>
            </a:r>
            <a:r>
              <a:rPr lang="en-US" altLang="en-US" sz="2600" dirty="0">
                <a:latin typeface="+mn-lt"/>
              </a:rPr>
              <a:t> →</a:t>
            </a:r>
            <a:r>
              <a:rPr lang="en-US" altLang="en-US" sz="2600" dirty="0" smtClean="0">
                <a:latin typeface="+mn-lt"/>
              </a:rPr>
              <a:t>D*</a:t>
            </a:r>
            <a:r>
              <a:rPr lang="en-US" altLang="en-US" sz="2600" dirty="0" err="1" smtClean="0">
                <a:latin typeface="+mn-lt"/>
              </a:rPr>
              <a:t>lnu</a:t>
            </a:r>
            <a:r>
              <a:rPr lang="en-US" altLang="en-US" sz="2600" dirty="0" smtClean="0">
                <a:latin typeface="+mn-lt"/>
              </a:rPr>
              <a:t>, </a:t>
            </a:r>
            <a:r>
              <a:rPr lang="el-GR" altLang="en-US" sz="2600" dirty="0" smtClean="0">
                <a:latin typeface="+mn-lt"/>
              </a:rPr>
              <a:t>Λ</a:t>
            </a:r>
            <a:r>
              <a:rPr lang="en-GB" altLang="en-US" sz="2600" baseline="-25000" dirty="0" smtClean="0">
                <a:latin typeface="+mn-lt"/>
              </a:rPr>
              <a:t>b</a:t>
            </a:r>
            <a:r>
              <a:rPr lang="en-GB" altLang="en-US" sz="2600" dirty="0" smtClean="0">
                <a:latin typeface="+mn-lt"/>
              </a:rPr>
              <a:t>→</a:t>
            </a:r>
            <a:r>
              <a:rPr lang="el-GR" altLang="en-US" sz="2600" dirty="0" smtClean="0">
                <a:latin typeface="+mn-lt"/>
              </a:rPr>
              <a:t>Λ</a:t>
            </a:r>
            <a:r>
              <a:rPr lang="en-GB" altLang="en-US" sz="2600" baseline="-25000" dirty="0" smtClean="0">
                <a:latin typeface="+mn-lt"/>
              </a:rPr>
              <a:t>c</a:t>
            </a:r>
            <a:r>
              <a:rPr lang="en-GB" altLang="en-US" sz="2600" dirty="0" smtClean="0">
                <a:latin typeface="+mn-lt"/>
              </a:rPr>
              <a:t>l</a:t>
            </a:r>
            <a:r>
              <a:rPr lang="el-GR" altLang="en-US" sz="2600" dirty="0">
                <a:latin typeface="+mn-lt"/>
              </a:rPr>
              <a:t>ν</a:t>
            </a:r>
            <a:endParaRPr lang="en-US" altLang="en-US" sz="2600" dirty="0" smtClean="0">
              <a:latin typeface="+mn-lt"/>
            </a:endParaRPr>
          </a:p>
          <a:p>
            <a:pPr eaLnBrk="1" hangingPunct="1">
              <a:lnSpc>
                <a:spcPct val="115000"/>
              </a:lnSpc>
              <a:spcBef>
                <a:spcPct val="25000"/>
              </a:spcBef>
              <a:defRPr/>
            </a:pPr>
            <a:r>
              <a:rPr lang="en-US" altLang="en-US" sz="2600" dirty="0" smtClean="0">
                <a:latin typeface="+mn-lt"/>
              </a:rPr>
              <a:t>Tree-level decays</a:t>
            </a:r>
            <a:br>
              <a:rPr lang="en-US" altLang="en-US" sz="2600" dirty="0" smtClean="0">
                <a:latin typeface="+mn-lt"/>
              </a:rPr>
            </a:br>
            <a:r>
              <a:rPr lang="en-US" altLang="en-US" sz="2600" dirty="0" smtClean="0">
                <a:latin typeface="+mn-lt"/>
              </a:rPr>
              <a:t>in the SM</a:t>
            </a:r>
          </a:p>
          <a:p>
            <a:pPr eaLnBrk="1" hangingPunct="1">
              <a:lnSpc>
                <a:spcPct val="115000"/>
              </a:lnSpc>
              <a:spcBef>
                <a:spcPct val="25000"/>
              </a:spcBef>
              <a:defRPr/>
            </a:pPr>
            <a:r>
              <a:rPr lang="en-US" altLang="en-US" sz="2600" dirty="0">
                <a:latin typeface="+mn-lt"/>
              </a:rPr>
              <a:t>Form factors </a:t>
            </a:r>
            <a:r>
              <a:rPr lang="en-US" altLang="en-US" sz="2600" dirty="0" smtClean="0">
                <a:latin typeface="+mn-lt"/>
              </a:rPr>
              <a:t/>
            </a:r>
            <a:br>
              <a:rPr lang="en-US" altLang="en-US" sz="2600" dirty="0" smtClean="0">
                <a:latin typeface="+mn-lt"/>
              </a:rPr>
            </a:br>
            <a:r>
              <a:rPr lang="en-US" altLang="en-US" sz="2600" dirty="0" smtClean="0">
                <a:latin typeface="+mn-lt"/>
              </a:rPr>
              <a:t>needed</a:t>
            </a:r>
          </a:p>
          <a:p>
            <a:pPr eaLnBrk="1" hangingPunct="1">
              <a:lnSpc>
                <a:spcPct val="115000"/>
              </a:lnSpc>
              <a:spcBef>
                <a:spcPct val="25000"/>
              </a:spcBef>
              <a:defRPr/>
            </a:pPr>
            <a:r>
              <a:rPr lang="en-US" altLang="en-US" sz="2600" dirty="0" smtClean="0">
                <a:latin typeface="+mn-lt"/>
              </a:rPr>
              <a:t>With light leptons </a:t>
            </a:r>
            <a:br>
              <a:rPr lang="en-US" altLang="en-US" sz="2600" dirty="0" smtClean="0">
                <a:latin typeface="+mn-lt"/>
              </a:rPr>
            </a:br>
            <a:r>
              <a:rPr lang="en-US" altLang="en-US" sz="2600" dirty="0" smtClean="0">
                <a:latin typeface="+mn-lt"/>
              </a:rPr>
              <a:t>(l=</a:t>
            </a:r>
            <a:r>
              <a:rPr lang="el-GR" altLang="en-US" sz="2600" dirty="0" smtClean="0">
                <a:latin typeface="+mn-lt"/>
              </a:rPr>
              <a:t>μ</a:t>
            </a:r>
            <a:r>
              <a:rPr lang="de-CH" altLang="en-US" sz="2600" dirty="0" smtClean="0">
                <a:latin typeface="+mn-lt"/>
              </a:rPr>
              <a:t>, </a:t>
            </a:r>
            <a:r>
              <a:rPr lang="en-GB" altLang="en-US" sz="2600" dirty="0" smtClean="0">
                <a:latin typeface="+mn-lt"/>
              </a:rPr>
              <a:t>e</a:t>
            </a:r>
            <a:r>
              <a:rPr lang="en-US" altLang="en-US" sz="2600" dirty="0" smtClean="0">
                <a:latin typeface="+mn-lt"/>
              </a:rPr>
              <a:t>) used to determine the CKM elements</a:t>
            </a:r>
          </a:p>
          <a:p>
            <a:pPr eaLnBrk="1" hangingPunct="1">
              <a:lnSpc>
                <a:spcPct val="115000"/>
              </a:lnSpc>
              <a:spcBef>
                <a:spcPct val="25000"/>
              </a:spcBef>
              <a:defRPr/>
            </a:pPr>
            <a:r>
              <a:rPr lang="en-US" altLang="en-US" sz="2600" dirty="0" smtClean="0">
                <a:latin typeface="+mn-lt"/>
              </a:rPr>
              <a:t>CKM fit works very well, i.e. tree-level in </a:t>
            </a:r>
            <a:br>
              <a:rPr lang="en-US" altLang="en-US" sz="2600" dirty="0" smtClean="0">
                <a:latin typeface="+mn-lt"/>
              </a:rPr>
            </a:br>
            <a:r>
              <a:rPr lang="en-US" altLang="en-US" sz="2600" dirty="0" smtClean="0">
                <a:latin typeface="+mn-lt"/>
              </a:rPr>
              <a:t>agreement with </a:t>
            </a:r>
            <a:r>
              <a:rPr lang="el-GR" altLang="en-US" sz="2600" dirty="0" smtClean="0">
                <a:latin typeface="+mn-lt"/>
              </a:rPr>
              <a:t>Δ</a:t>
            </a:r>
            <a:r>
              <a:rPr lang="en-GB" altLang="en-US" sz="2600" dirty="0" smtClean="0">
                <a:latin typeface="+mn-lt"/>
              </a:rPr>
              <a:t>F=2 processes</a:t>
            </a:r>
            <a:endParaRPr lang="en-US" altLang="en-US" sz="2600" dirty="0" smtClean="0">
              <a:latin typeface="+mn-lt"/>
            </a:endParaRPr>
          </a:p>
          <a:p>
            <a:pPr eaLnBrk="1" hangingPunct="1">
              <a:lnSpc>
                <a:spcPct val="115000"/>
              </a:lnSpc>
              <a:spcBef>
                <a:spcPct val="25000"/>
              </a:spcBef>
              <a:defRPr/>
            </a:pPr>
            <a:endParaRPr lang="en-US" altLang="en-US" sz="2600" dirty="0" smtClean="0">
              <a:latin typeface="Arial" panose="020B0604020202020204" pitchFamily="34" charset="0"/>
            </a:endParaRPr>
          </a:p>
          <a:p>
            <a:pPr eaLnBrk="1" hangingPunct="1">
              <a:lnSpc>
                <a:spcPct val="115000"/>
              </a:lnSpc>
              <a:spcBef>
                <a:spcPct val="25000"/>
              </a:spcBef>
              <a:defRPr/>
            </a:pPr>
            <a:endParaRPr lang="en-US" altLang="en-US" sz="2600" dirty="0" smtClean="0">
              <a:latin typeface="Arial" panose="020B0604020202020204" pitchFamily="34" charset="0"/>
            </a:endParaRPr>
          </a:p>
          <a:p>
            <a:pPr eaLnBrk="1" hangingPunct="1">
              <a:lnSpc>
                <a:spcPct val="115000"/>
              </a:lnSpc>
              <a:spcBef>
                <a:spcPct val="25000"/>
              </a:spcBef>
              <a:defRPr/>
            </a:pPr>
            <a:endParaRPr lang="en-US" altLang="en-US" sz="2600" dirty="0" smtClean="0">
              <a:latin typeface="Arial" panose="020B0604020202020204" pitchFamily="3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>
                <a:solidFill>
                  <a:srgbClr val="004986"/>
                </a:solidFill>
              </a:rPr>
              <a:t>b→cl</a:t>
            </a:r>
            <a:r>
              <a:rPr lang="el-GR" dirty="0" smtClean="0">
                <a:solidFill>
                  <a:srgbClr val="004986"/>
                </a:solidFill>
              </a:rPr>
              <a:t>ν</a:t>
            </a:r>
            <a:r>
              <a:rPr lang="en-GB" dirty="0" smtClean="0">
                <a:solidFill>
                  <a:srgbClr val="004986"/>
                </a:solidFill>
              </a:rPr>
              <a:t> </a:t>
            </a:r>
            <a:r>
              <a:rPr lang="en-GB" dirty="0" err="1" smtClean="0">
                <a:solidFill>
                  <a:srgbClr val="004986"/>
                </a:solidFill>
              </a:rPr>
              <a:t>Transistions</a:t>
            </a:r>
            <a:endParaRPr lang="en-GB" dirty="0">
              <a:solidFill>
                <a:srgbClr val="004986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12</a:t>
            </a:fld>
            <a:endParaRPr lang="de-DE" dirty="0"/>
          </a:p>
        </p:txBody>
      </p:sp>
      <p:grpSp>
        <p:nvGrpSpPr>
          <p:cNvPr id="16" name="Group 15"/>
          <p:cNvGrpSpPr/>
          <p:nvPr/>
        </p:nvGrpSpPr>
        <p:grpSpPr>
          <a:xfrm>
            <a:off x="0" y="5517232"/>
            <a:ext cx="9144000" cy="1050977"/>
            <a:chOff x="42194" y="1460"/>
            <a:chExt cx="6223298" cy="1281906"/>
          </a:xfrm>
        </p:grpSpPr>
        <p:sp>
          <p:nvSpPr>
            <p:cNvPr id="17" name="Rounded Rectangle 16"/>
            <p:cNvSpPr/>
            <p:nvPr/>
          </p:nvSpPr>
          <p:spPr>
            <a:xfrm>
              <a:off x="265353" y="1460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Rounded Rectangle 4"/>
            <p:cNvSpPr/>
            <p:nvPr/>
          </p:nvSpPr>
          <p:spPr>
            <a:xfrm>
              <a:off x="42194" y="268700"/>
              <a:ext cx="6223298" cy="7474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Largest B branching ratios, used to determine the </a:t>
              </a:r>
              <a:br>
                <a:rPr lang="en-GB" sz="3200" dirty="0" smtClean="0"/>
              </a:br>
              <a:r>
                <a:rPr lang="en-GB" sz="3200" dirty="0" smtClean="0"/>
                <a:t>CKM elements, usually assumed to be free of NP</a:t>
              </a:r>
              <a:endParaRPr lang="en-GB" sz="3200" dirty="0"/>
            </a:p>
          </p:txBody>
        </p:sp>
      </p:grpSp>
      <p:pic>
        <p:nvPicPr>
          <p:cNvPr id="11" name="Picture 2" descr="The semileptonic decay of the b quark in the Standard Model (left). Possible new contributions to this process include exchanges of new colour-singlet states (middle), or new coloured states coupling simultaneously to quarks and leptons (right). The νbar τ in b → cτ-νbarτ can also be replaced by a right-handed neutrino, which is not part of the Standard Model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76" r="66080" b="6511"/>
          <a:stretch/>
        </p:blipFill>
        <p:spPr bwMode="auto">
          <a:xfrm>
            <a:off x="5004048" y="983161"/>
            <a:ext cx="3312368" cy="2942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826564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11" name="Picture 131" descr="https://hflav-eos.web.cern.ch/hflav-eos/semi/spring19/r_dtaunu/rdrds_spring201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965" y="1571612"/>
            <a:ext cx="6408712" cy="4194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268" name="Text Box 34"/>
          <p:cNvSpPr txBox="1">
            <a:spLocks noChangeArrowheads="1"/>
          </p:cNvSpPr>
          <p:nvPr/>
        </p:nvSpPr>
        <p:spPr bwMode="auto">
          <a:xfrm>
            <a:off x="1076325" y="5634038"/>
            <a:ext cx="824388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US" altLang="en-US" sz="2800" dirty="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11272" name="Object 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8416542"/>
              </p:ext>
            </p:extLst>
          </p:nvPr>
        </p:nvGraphicFramePr>
        <p:xfrm>
          <a:off x="1979712" y="941996"/>
          <a:ext cx="5364163" cy="747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226" name="Equation" r:id="rId4" imgW="2184120" imgH="304560" progId="Equation.DSMT4">
                  <p:embed/>
                </p:oleObj>
              </mc:Choice>
              <mc:Fallback>
                <p:oleObj name="Equation" r:id="rId4" imgW="2184120" imgH="3045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941996"/>
                        <a:ext cx="5364163" cy="747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3" name="Group 12"/>
          <p:cNvGrpSpPr/>
          <p:nvPr/>
        </p:nvGrpSpPr>
        <p:grpSpPr>
          <a:xfrm>
            <a:off x="0" y="5517232"/>
            <a:ext cx="9144000" cy="1050977"/>
            <a:chOff x="42194" y="1460"/>
            <a:chExt cx="6223298" cy="1281906"/>
          </a:xfrm>
        </p:grpSpPr>
        <p:sp>
          <p:nvSpPr>
            <p:cNvPr id="14" name="Rounded Rectangle 13"/>
            <p:cNvSpPr/>
            <p:nvPr/>
          </p:nvSpPr>
          <p:spPr>
            <a:xfrm>
              <a:off x="265353" y="1460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Rounded Rectangle 4"/>
            <p:cNvSpPr/>
            <p:nvPr/>
          </p:nvSpPr>
          <p:spPr>
            <a:xfrm>
              <a:off x="42194" y="268700"/>
              <a:ext cx="6223298" cy="7474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All measurements </a:t>
              </a:r>
              <a:r>
                <a:rPr lang="en-GB" sz="3200" dirty="0"/>
                <a:t>above the SM </a:t>
              </a:r>
              <a:r>
                <a:rPr lang="en-GB" sz="3200" dirty="0" smtClean="0"/>
                <a:t>prediction</a:t>
              </a:r>
              <a:r>
                <a:rPr lang="en-GB" sz="3200" dirty="0"/>
                <a:t/>
              </a:r>
              <a:br>
                <a:rPr lang="en-GB" sz="3200" dirty="0"/>
              </a:br>
              <a:r>
                <a:rPr lang="en-GB" sz="3200" dirty="0" smtClean="0"/>
                <a:t>&gt;3σ </a:t>
              </a:r>
              <a:r>
                <a:rPr lang="en-GB" sz="3200" dirty="0"/>
                <a:t>deviation 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13</a:t>
            </a:fld>
            <a:endParaRPr lang="de-DE" dirty="0"/>
          </a:p>
        </p:txBody>
      </p:sp>
      <p:sp>
        <p:nvSpPr>
          <p:cNvPr id="12" name="Title 4"/>
          <p:cNvSpPr>
            <a:spLocks noGrp="1"/>
          </p:cNvSpPr>
          <p:nvPr>
            <p:ph type="title"/>
          </p:nvPr>
        </p:nvSpPr>
        <p:spPr>
          <a:xfrm>
            <a:off x="467544" y="183862"/>
            <a:ext cx="7738768" cy="508500"/>
          </a:xfrm>
        </p:spPr>
        <p:txBody>
          <a:bodyPr/>
          <a:lstStyle/>
          <a:p>
            <a:r>
              <a:rPr lang="en-GB" dirty="0" err="1" smtClean="0">
                <a:solidFill>
                  <a:srgbClr val="004986"/>
                </a:solidFill>
              </a:rPr>
              <a:t>b→c</a:t>
            </a:r>
            <a:r>
              <a:rPr lang="el-GR" dirty="0" smtClean="0">
                <a:solidFill>
                  <a:srgbClr val="004986"/>
                </a:solidFill>
              </a:rPr>
              <a:t>τν</a:t>
            </a:r>
            <a:r>
              <a:rPr lang="en-GB" dirty="0" smtClean="0">
                <a:solidFill>
                  <a:srgbClr val="004986"/>
                </a:solidFill>
              </a:rPr>
              <a:t> Measurements</a:t>
            </a:r>
            <a:endParaRPr lang="en-GB" dirty="0">
              <a:solidFill>
                <a:srgbClr val="0049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60845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11" name="Picture 131" descr="https://hflav-eos.web.cern.ch/hflav-eos/semi/spring19/r_dtaunu/rdrds_spring201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965" y="1571612"/>
            <a:ext cx="6408712" cy="4194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268" name="Text Box 34"/>
          <p:cNvSpPr txBox="1">
            <a:spLocks noChangeArrowheads="1"/>
          </p:cNvSpPr>
          <p:nvPr/>
        </p:nvSpPr>
        <p:spPr bwMode="auto">
          <a:xfrm>
            <a:off x="1076325" y="5634038"/>
            <a:ext cx="824388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US" altLang="en-US" sz="2800" dirty="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11272" name="Object 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2064461"/>
              </p:ext>
            </p:extLst>
          </p:nvPr>
        </p:nvGraphicFramePr>
        <p:xfrm>
          <a:off x="1668463" y="1003300"/>
          <a:ext cx="5988050" cy="623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56" name="Equation" r:id="rId4" imgW="2438280" imgH="253800" progId="Equation.DSMT4">
                  <p:embed/>
                </p:oleObj>
              </mc:Choice>
              <mc:Fallback>
                <p:oleObj name="Equation" r:id="rId4" imgW="243828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68463" y="1003300"/>
                        <a:ext cx="5988050" cy="623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3" name="Group 12"/>
          <p:cNvGrpSpPr/>
          <p:nvPr/>
        </p:nvGrpSpPr>
        <p:grpSpPr>
          <a:xfrm>
            <a:off x="2899" y="5895648"/>
            <a:ext cx="9144000" cy="672561"/>
            <a:chOff x="44167" y="1460"/>
            <a:chExt cx="6223298" cy="1281906"/>
          </a:xfrm>
        </p:grpSpPr>
        <p:sp>
          <p:nvSpPr>
            <p:cNvPr id="14" name="Rounded Rectangle 13"/>
            <p:cNvSpPr/>
            <p:nvPr/>
          </p:nvSpPr>
          <p:spPr>
            <a:xfrm>
              <a:off x="265353" y="1460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Rounded Rectangle 4"/>
            <p:cNvSpPr/>
            <p:nvPr/>
          </p:nvSpPr>
          <p:spPr>
            <a:xfrm>
              <a:off x="44167" y="268700"/>
              <a:ext cx="6223298" cy="7474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Supports R(D) &amp; R(D*)</a:t>
              </a:r>
              <a:endParaRPr lang="en-GB" sz="3200" dirty="0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14</a:t>
            </a:fld>
            <a:endParaRPr lang="de-DE" dirty="0"/>
          </a:p>
        </p:txBody>
      </p:sp>
      <p:pic>
        <p:nvPicPr>
          <p:cNvPr id="20515" name="Picture 35" descr="http://lhcb-public.web.cern.ch/lhcb-public/Images2017/R_JPsi.pn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115"/>
          <a:stretch/>
        </p:blipFill>
        <p:spPr bwMode="auto">
          <a:xfrm>
            <a:off x="578897" y="1571612"/>
            <a:ext cx="7632848" cy="4253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itle 4"/>
          <p:cNvSpPr txBox="1">
            <a:spLocks/>
          </p:cNvSpPr>
          <p:nvPr/>
        </p:nvSpPr>
        <p:spPr bwMode="auto">
          <a:xfrm>
            <a:off x="525937" y="188640"/>
            <a:ext cx="7738768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400" kern="1000" spc="0" baseline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GB" dirty="0" err="1" smtClean="0">
                <a:solidFill>
                  <a:srgbClr val="004986"/>
                </a:solidFill>
              </a:rPr>
              <a:t>b→c</a:t>
            </a:r>
            <a:r>
              <a:rPr lang="el-GR" dirty="0" smtClean="0">
                <a:solidFill>
                  <a:srgbClr val="004986"/>
                </a:solidFill>
              </a:rPr>
              <a:t>τν</a:t>
            </a:r>
            <a:r>
              <a:rPr lang="en-GB" dirty="0" smtClean="0">
                <a:solidFill>
                  <a:srgbClr val="004986"/>
                </a:solidFill>
              </a:rPr>
              <a:t> Measurements</a:t>
            </a:r>
            <a:endParaRPr lang="en-GB" dirty="0">
              <a:solidFill>
                <a:srgbClr val="0049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5931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268" name="Text Box 34"/>
          <p:cNvSpPr txBox="1">
            <a:spLocks noChangeArrowheads="1"/>
          </p:cNvSpPr>
          <p:nvPr/>
        </p:nvSpPr>
        <p:spPr bwMode="auto">
          <a:xfrm>
            <a:off x="1076325" y="5634038"/>
            <a:ext cx="824388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US" altLang="en-US" sz="2800" dirty="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>
                <a:solidFill>
                  <a:srgbClr val="004986"/>
                </a:solidFill>
              </a:rPr>
              <a:t>b→c</a:t>
            </a:r>
            <a:r>
              <a:rPr lang="el-GR" dirty="0" smtClean="0">
                <a:solidFill>
                  <a:srgbClr val="004986"/>
                </a:solidFill>
              </a:rPr>
              <a:t>τν</a:t>
            </a:r>
            <a:r>
              <a:rPr lang="de-CH" dirty="0" smtClean="0">
                <a:solidFill>
                  <a:srgbClr val="004986"/>
                </a:solidFill>
              </a:rPr>
              <a:t> Global</a:t>
            </a:r>
            <a:r>
              <a:rPr lang="en-GB" dirty="0" smtClean="0">
                <a:solidFill>
                  <a:srgbClr val="004986"/>
                </a:solidFill>
              </a:rPr>
              <a:t> </a:t>
            </a:r>
            <a:r>
              <a:rPr lang="en-GB" dirty="0">
                <a:solidFill>
                  <a:srgbClr val="004986"/>
                </a:solidFill>
              </a:rPr>
              <a:t>F</a:t>
            </a:r>
            <a:r>
              <a:rPr lang="en-GB" dirty="0" smtClean="0">
                <a:solidFill>
                  <a:srgbClr val="004986"/>
                </a:solidFill>
              </a:rPr>
              <a:t>it</a:t>
            </a:r>
            <a:endParaRPr lang="en-GB" dirty="0">
              <a:solidFill>
                <a:srgbClr val="004986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6108225" y="2420888"/>
            <a:ext cx="2771799" cy="1616506"/>
            <a:chOff x="42194" y="1460"/>
            <a:chExt cx="6223298" cy="1281906"/>
          </a:xfrm>
        </p:grpSpPr>
        <p:sp>
          <p:nvSpPr>
            <p:cNvPr id="14" name="Rounded Rectangle 13"/>
            <p:cNvSpPr/>
            <p:nvPr/>
          </p:nvSpPr>
          <p:spPr>
            <a:xfrm>
              <a:off x="265353" y="1460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Rounded Rectangle 4"/>
            <p:cNvSpPr/>
            <p:nvPr/>
          </p:nvSpPr>
          <p:spPr>
            <a:xfrm>
              <a:off x="42194" y="268700"/>
              <a:ext cx="6223298" cy="7474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Left-handed vector current needed</a:t>
              </a:r>
              <a:endParaRPr lang="en-GB" sz="3200" dirty="0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15</a:t>
            </a:fld>
            <a:endParaRPr lang="de-DE" dirty="0"/>
          </a:p>
        </p:txBody>
      </p:sp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980728"/>
            <a:ext cx="5775176" cy="549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hteck 11"/>
          <p:cNvSpPr/>
          <p:nvPr/>
        </p:nvSpPr>
        <p:spPr>
          <a:xfrm>
            <a:off x="6444208" y="4849208"/>
            <a:ext cx="20917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dirty="0" smtClean="0">
                <a:solidFill>
                  <a:srgbClr val="004986"/>
                </a:solidFill>
              </a:rPr>
              <a:t>M. Blanke</a:t>
            </a:r>
            <a:r>
              <a:rPr lang="de-CH" dirty="0">
                <a:solidFill>
                  <a:srgbClr val="004986"/>
                </a:solidFill>
              </a:rPr>
              <a:t>, </a:t>
            </a:r>
            <a:r>
              <a:rPr lang="de-CH" dirty="0" smtClean="0">
                <a:solidFill>
                  <a:srgbClr val="004986"/>
                </a:solidFill>
              </a:rPr>
              <a:t>A.C., </a:t>
            </a:r>
            <a:br>
              <a:rPr lang="de-CH" dirty="0" smtClean="0">
                <a:solidFill>
                  <a:srgbClr val="004986"/>
                </a:solidFill>
              </a:rPr>
            </a:br>
            <a:r>
              <a:rPr lang="de-CH" dirty="0" smtClean="0">
                <a:solidFill>
                  <a:srgbClr val="004986"/>
                </a:solidFill>
              </a:rPr>
              <a:t>T. </a:t>
            </a:r>
            <a:r>
              <a:rPr lang="de-CH" dirty="0" err="1" smtClean="0">
                <a:solidFill>
                  <a:srgbClr val="004986"/>
                </a:solidFill>
              </a:rPr>
              <a:t>Kitahara</a:t>
            </a:r>
            <a:r>
              <a:rPr lang="de-CH" dirty="0">
                <a:solidFill>
                  <a:srgbClr val="004986"/>
                </a:solidFill>
              </a:rPr>
              <a:t>, </a:t>
            </a:r>
            <a:r>
              <a:rPr lang="de-CH" dirty="0" smtClean="0">
                <a:solidFill>
                  <a:srgbClr val="004986"/>
                </a:solidFill>
              </a:rPr>
              <a:t/>
            </a:r>
            <a:br>
              <a:rPr lang="de-CH" dirty="0" smtClean="0">
                <a:solidFill>
                  <a:srgbClr val="004986"/>
                </a:solidFill>
              </a:rPr>
            </a:br>
            <a:r>
              <a:rPr lang="de-CH" dirty="0" smtClean="0">
                <a:solidFill>
                  <a:srgbClr val="004986"/>
                </a:solidFill>
              </a:rPr>
              <a:t>M. </a:t>
            </a:r>
            <a:r>
              <a:rPr lang="de-CH" dirty="0" err="1" smtClean="0">
                <a:solidFill>
                  <a:srgbClr val="004986"/>
                </a:solidFill>
              </a:rPr>
              <a:t>Moscati</a:t>
            </a:r>
            <a:r>
              <a:rPr lang="de-CH" dirty="0">
                <a:solidFill>
                  <a:srgbClr val="004986"/>
                </a:solidFill>
              </a:rPr>
              <a:t>, </a:t>
            </a:r>
            <a:r>
              <a:rPr lang="de-CH" dirty="0" smtClean="0">
                <a:solidFill>
                  <a:srgbClr val="004986"/>
                </a:solidFill>
              </a:rPr>
              <a:t/>
            </a:r>
            <a:br>
              <a:rPr lang="de-CH" dirty="0" smtClean="0">
                <a:solidFill>
                  <a:srgbClr val="004986"/>
                </a:solidFill>
              </a:rPr>
            </a:br>
            <a:r>
              <a:rPr lang="de-CH" dirty="0" smtClean="0">
                <a:solidFill>
                  <a:srgbClr val="004986"/>
                </a:solidFill>
              </a:rPr>
              <a:t>U. </a:t>
            </a:r>
            <a:r>
              <a:rPr lang="de-CH" dirty="0" err="1" smtClean="0">
                <a:solidFill>
                  <a:srgbClr val="004986"/>
                </a:solidFill>
              </a:rPr>
              <a:t>Nierste</a:t>
            </a:r>
            <a:r>
              <a:rPr lang="de-CH" dirty="0" smtClean="0">
                <a:solidFill>
                  <a:srgbClr val="004986"/>
                </a:solidFill>
              </a:rPr>
              <a:t>, </a:t>
            </a:r>
            <a:br>
              <a:rPr lang="de-CH" dirty="0" smtClean="0">
                <a:solidFill>
                  <a:srgbClr val="004986"/>
                </a:solidFill>
              </a:rPr>
            </a:br>
            <a:r>
              <a:rPr lang="de-CH" dirty="0" smtClean="0">
                <a:solidFill>
                  <a:srgbClr val="004986"/>
                </a:solidFill>
              </a:rPr>
              <a:t>I. </a:t>
            </a:r>
            <a:r>
              <a:rPr lang="de-CH" dirty="0" err="1" smtClean="0">
                <a:solidFill>
                  <a:srgbClr val="004986"/>
                </a:solidFill>
              </a:rPr>
              <a:t>Nišandžić</a:t>
            </a:r>
            <a:r>
              <a:rPr lang="de-CH" dirty="0" smtClean="0">
                <a:solidFill>
                  <a:srgbClr val="004986"/>
                </a:solidFill>
              </a:rPr>
              <a:t>, 1905.08253</a:t>
            </a:r>
            <a:endParaRPr lang="en-GB" dirty="0">
              <a:solidFill>
                <a:srgbClr val="004986"/>
              </a:solidFill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1547664" y="2708920"/>
            <a:ext cx="20917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dirty="0" smtClean="0">
                <a:solidFill>
                  <a:srgbClr val="004986"/>
                </a:solidFill>
              </a:rPr>
              <a:t>1905.08253</a:t>
            </a:r>
            <a:endParaRPr lang="en-GB" dirty="0">
              <a:solidFill>
                <a:srgbClr val="0049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18200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001" y="3520888"/>
            <a:ext cx="6427260" cy="1852328"/>
          </a:xfrm>
          <a:prstGeom prst="rect">
            <a:avLst/>
          </a:prstGeom>
        </p:spPr>
      </p:pic>
      <p:sp>
        <p:nvSpPr>
          <p:cNvPr id="10" name="Rectangle 51"/>
          <p:cNvSpPr>
            <a:spLocks noChangeArrowheads="1"/>
          </p:cNvSpPr>
          <p:nvPr/>
        </p:nvSpPr>
        <p:spPr bwMode="auto">
          <a:xfrm>
            <a:off x="468313" y="981075"/>
            <a:ext cx="8229600" cy="518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15000"/>
              </a:lnSpc>
              <a:spcBef>
                <a:spcPct val="25000"/>
              </a:spcBef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altLang="en-US" sz="2800" dirty="0" smtClean="0">
                <a:latin typeface="Arial" panose="020B0604020202020204" pitchFamily="34" charset="0"/>
              </a:rPr>
              <a:t>Single measurement from BNL</a:t>
            </a:r>
          </a:p>
          <a:p>
            <a:pPr eaLnBrk="1" hangingPunct="1">
              <a:lnSpc>
                <a:spcPct val="115000"/>
              </a:lnSpc>
              <a:spcBef>
                <a:spcPct val="25000"/>
              </a:spcBef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altLang="en-US" sz="2800" dirty="0" smtClean="0">
                <a:latin typeface="Arial" panose="020B0604020202020204" pitchFamily="34" charset="0"/>
              </a:rPr>
              <a:t>Theory prediction sound but challenging because of hadronic effects.</a:t>
            </a:r>
          </a:p>
          <a:p>
            <a:pPr eaLnBrk="1" hangingPunct="1">
              <a:lnSpc>
                <a:spcPct val="115000"/>
              </a:lnSpc>
              <a:spcBef>
                <a:spcPct val="25000"/>
              </a:spcBef>
              <a:buSzPct val="100000"/>
              <a:buFont typeface="Arial" panose="020B0604020202020204" pitchFamily="34" charset="0"/>
              <a:buChar char="•"/>
              <a:defRPr/>
            </a:pPr>
            <a:endParaRPr lang="en-GB" altLang="en-US" sz="2000" dirty="0">
              <a:latin typeface="Arial" panose="020B0604020202020204" pitchFamily="34" charset="0"/>
            </a:endParaRPr>
          </a:p>
          <a:p>
            <a:pPr eaLnBrk="1" hangingPunct="1">
              <a:lnSpc>
                <a:spcPct val="115000"/>
              </a:lnSpc>
              <a:spcBef>
                <a:spcPct val="25000"/>
              </a:spcBef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altLang="en-US" sz="2800" dirty="0" smtClean="0">
                <a:latin typeface="Arial" panose="020B0604020202020204" pitchFamily="34" charset="0"/>
              </a:rPr>
              <a:t>Soon new experimental results</a:t>
            </a:r>
          </a:p>
          <a:p>
            <a:pPr eaLnBrk="1" hangingPunct="1">
              <a:lnSpc>
                <a:spcPct val="115000"/>
              </a:lnSpc>
              <a:spcBef>
                <a:spcPct val="25000"/>
              </a:spcBef>
              <a:buSzPct val="100000"/>
              <a:buFont typeface="Arial" panose="020B0604020202020204" pitchFamily="34" charset="0"/>
              <a:buChar char="•"/>
              <a:defRPr/>
            </a:pPr>
            <a:endParaRPr lang="en-GB" altLang="en-US" sz="2800" dirty="0">
              <a:latin typeface="Arial" panose="020B0604020202020204" pitchFamily="34" charset="0"/>
            </a:endParaRPr>
          </a:p>
          <a:p>
            <a:pPr eaLnBrk="1" hangingPunct="1">
              <a:lnSpc>
                <a:spcPct val="115000"/>
              </a:lnSpc>
              <a:spcBef>
                <a:spcPct val="25000"/>
              </a:spcBef>
              <a:buSzPct val="100000"/>
              <a:buFont typeface="Arial" panose="020B0604020202020204" pitchFamily="34" charset="0"/>
              <a:buChar char="•"/>
              <a:defRPr/>
            </a:pPr>
            <a:endParaRPr lang="en-GB" altLang="en-US" sz="2800" dirty="0" smtClean="0">
              <a:latin typeface="Arial" panose="020B0604020202020204" pitchFamily="34" charset="0"/>
            </a:endParaRPr>
          </a:p>
          <a:p>
            <a:pPr eaLnBrk="1" hangingPunct="1">
              <a:lnSpc>
                <a:spcPct val="115000"/>
              </a:lnSpc>
              <a:spcBef>
                <a:spcPct val="25000"/>
              </a:spcBef>
              <a:buSzPct val="100000"/>
              <a:buFont typeface="Arial" panose="020B0604020202020204" pitchFamily="34" charset="0"/>
              <a:buChar char="•"/>
              <a:defRPr/>
            </a:pPr>
            <a:endParaRPr lang="en-GB" altLang="en-US" sz="2000" dirty="0">
              <a:latin typeface="Arial" panose="020B0604020202020204" pitchFamily="34" charset="0"/>
            </a:endParaRPr>
          </a:p>
          <a:p>
            <a:pPr eaLnBrk="1" hangingPunct="1">
              <a:lnSpc>
                <a:spcPct val="115000"/>
              </a:lnSpc>
              <a:spcBef>
                <a:spcPct val="25000"/>
              </a:spcBef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sz="2800" dirty="0" smtClean="0">
                <a:latin typeface="Arial" panose="020B0604020202020204" pitchFamily="34" charset="0"/>
              </a:rPr>
              <a:t>Small tension in        with opposite sign </a:t>
            </a:r>
            <a:endParaRPr lang="en-GB" altLang="en-US" sz="2800" dirty="0" smtClean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4986"/>
                </a:solidFill>
              </a:rPr>
              <a:t>Muon Anomalous Magnetic Moment</a:t>
            </a:r>
            <a:endParaRPr lang="en-GB" baseline="-25000" dirty="0">
              <a:solidFill>
                <a:srgbClr val="004986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14" name="Group 13"/>
          <p:cNvGrpSpPr/>
          <p:nvPr/>
        </p:nvGrpSpPr>
        <p:grpSpPr>
          <a:xfrm>
            <a:off x="107504" y="5921746"/>
            <a:ext cx="9144000" cy="658456"/>
            <a:chOff x="42194" y="1460"/>
            <a:chExt cx="6223298" cy="1281906"/>
          </a:xfrm>
        </p:grpSpPr>
        <p:sp>
          <p:nvSpPr>
            <p:cNvPr id="15" name="Rounded Rectangle 14"/>
            <p:cNvSpPr/>
            <p:nvPr/>
          </p:nvSpPr>
          <p:spPr>
            <a:xfrm>
              <a:off x="265353" y="1460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ounded Rectangle 4"/>
            <p:cNvSpPr/>
            <p:nvPr/>
          </p:nvSpPr>
          <p:spPr>
            <a:xfrm>
              <a:off x="42194" y="268700"/>
              <a:ext cx="6223298" cy="7474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3σ deviation (order of SM-EW contribution)</a:t>
              </a:r>
              <a:endParaRPr lang="en-GB" sz="3200" dirty="0"/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16</a:t>
            </a:fld>
            <a:endParaRPr lang="de-DE" dirty="0"/>
          </a:p>
        </p:txBody>
      </p:sp>
      <p:graphicFrame>
        <p:nvGraphicFramePr>
          <p:cNvPr id="11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3200663"/>
              </p:ext>
            </p:extLst>
          </p:nvPr>
        </p:nvGraphicFramePr>
        <p:xfrm>
          <a:off x="835761" y="2564905"/>
          <a:ext cx="3304191" cy="5636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669" name="Equation" r:id="rId4" imgW="1485720" imgH="253800" progId="Equation.DSMT4">
                  <p:embed/>
                </p:oleObj>
              </mc:Choice>
              <mc:Fallback>
                <p:oleObj name="Equation" r:id="rId4" imgW="148572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5761" y="2564905"/>
                        <a:ext cx="3304191" cy="56364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4799394"/>
              </p:ext>
            </p:extLst>
          </p:nvPr>
        </p:nvGraphicFramePr>
        <p:xfrm>
          <a:off x="3565553" y="5376863"/>
          <a:ext cx="56515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670" name="Equation" r:id="rId6" imgW="253800" imgH="228600" progId="Equation.DSMT4">
                  <p:embed/>
                </p:oleObj>
              </mc:Choice>
              <mc:Fallback>
                <p:oleObj name="Equation" r:id="rId6" imgW="253800" imgH="2286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5553" y="5376863"/>
                        <a:ext cx="565150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4649781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199102"/>
            <a:ext cx="7738768" cy="508500"/>
          </a:xfrm>
        </p:spPr>
        <p:txBody>
          <a:bodyPr/>
          <a:lstStyle/>
          <a:p>
            <a:r>
              <a:rPr lang="en-GB" sz="3600" dirty="0" smtClean="0">
                <a:solidFill>
                  <a:srgbClr val="004986"/>
                </a:solidFill>
              </a:rPr>
              <a:t>Hints for New Physics</a:t>
            </a:r>
            <a:endParaRPr lang="en-GB" sz="3600" dirty="0">
              <a:solidFill>
                <a:srgbClr val="00498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17</a:t>
            </a:fld>
            <a:endParaRPr lang="de-DE" dirty="0"/>
          </a:p>
        </p:txBody>
      </p:sp>
      <p:sp>
        <p:nvSpPr>
          <p:cNvPr id="21" name="Rechteck 24"/>
          <p:cNvSpPr/>
          <p:nvPr/>
        </p:nvSpPr>
        <p:spPr bwMode="auto">
          <a:xfrm>
            <a:off x="4759234" y="4804750"/>
            <a:ext cx="3971654" cy="2433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6" name="Foliennummernplatzhalter 13"/>
          <p:cNvSpPr txBox="1">
            <a:spLocks/>
          </p:cNvSpPr>
          <p:nvPr/>
        </p:nvSpPr>
        <p:spPr>
          <a:xfrm>
            <a:off x="-440626" y="6656298"/>
            <a:ext cx="1604500" cy="21602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CH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 smtClean="0">
                <a:solidFill>
                  <a:schemeClr val="tx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de-DE" dirty="0" smtClean="0"/>
              <a:t>Andreas </a:t>
            </a:r>
            <a:r>
              <a:rPr lang="de-DE" dirty="0" err="1" smtClean="0"/>
              <a:t>Crivellin</a:t>
            </a:r>
            <a:endParaRPr lang="de-DE" dirty="0"/>
          </a:p>
        </p:txBody>
      </p:sp>
      <p:sp>
        <p:nvSpPr>
          <p:cNvPr id="29" name="Rechteck 28"/>
          <p:cNvSpPr/>
          <p:nvPr/>
        </p:nvSpPr>
        <p:spPr bwMode="auto">
          <a:xfrm>
            <a:off x="8605132" y="2702312"/>
            <a:ext cx="216024" cy="122413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graphicFrame>
        <p:nvGraphicFramePr>
          <p:cNvPr id="17" name="Diagram 16"/>
          <p:cNvGraphicFramePr/>
          <p:nvPr>
            <p:extLst>
              <p:ext uri="{D42A27DB-BD31-4B8C-83A1-F6EECF244321}">
                <p14:modId xmlns:p14="http://schemas.microsoft.com/office/powerpoint/2010/main" val="804777613"/>
              </p:ext>
            </p:extLst>
          </p:nvPr>
        </p:nvGraphicFramePr>
        <p:xfrm>
          <a:off x="1153813" y="1196752"/>
          <a:ext cx="6984776" cy="51763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42675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 bwMode="auto">
          <a:xfrm>
            <a:off x="0" y="1772816"/>
            <a:ext cx="9144000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400" kern="1000" spc="0" baseline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pPr lvl="0" algn="ctr">
              <a:defRPr/>
            </a:pPr>
            <a:r>
              <a:rPr lang="en-GB" sz="6000" dirty="0" smtClean="0">
                <a:solidFill>
                  <a:srgbClr val="004986"/>
                </a:solidFill>
              </a:rPr>
              <a:t>Extensions of the </a:t>
            </a:r>
            <a:br>
              <a:rPr lang="en-GB" sz="6000" dirty="0" smtClean="0">
                <a:solidFill>
                  <a:srgbClr val="004986"/>
                </a:solidFill>
              </a:rPr>
            </a:br>
            <a:r>
              <a:rPr lang="en-GB" sz="6000" dirty="0" smtClean="0">
                <a:solidFill>
                  <a:srgbClr val="004986"/>
                </a:solidFill>
              </a:rPr>
              <a:t>Standard Model </a:t>
            </a:r>
          </a:p>
          <a:p>
            <a:pPr lvl="0" algn="ctr">
              <a:defRPr/>
            </a:pPr>
            <a:r>
              <a:rPr lang="en-GB" sz="6000" dirty="0" smtClean="0">
                <a:solidFill>
                  <a:srgbClr val="004986"/>
                </a:solidFill>
              </a:rPr>
              <a:t>to account for </a:t>
            </a:r>
          </a:p>
          <a:p>
            <a:pPr lvl="0" algn="ctr">
              <a:defRPr/>
            </a:pPr>
            <a:r>
              <a:rPr lang="en-GB" sz="6000" dirty="0" smtClean="0">
                <a:solidFill>
                  <a:srgbClr val="004986"/>
                </a:solidFill>
              </a:rPr>
              <a:t>the flavour anomalies</a:t>
            </a:r>
            <a:endParaRPr lang="en-GB" sz="6000" dirty="0">
              <a:solidFill>
                <a:srgbClr val="0049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914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244" name="Rectangle 3"/>
          <p:cNvSpPr>
            <a:spLocks noChangeArrowheads="1"/>
          </p:cNvSpPr>
          <p:nvPr/>
        </p:nvSpPr>
        <p:spPr bwMode="auto">
          <a:xfrm>
            <a:off x="374121" y="3356992"/>
            <a:ext cx="8496300" cy="51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7" rIns="92075" bIns="46037"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dirty="0" smtClean="0">
                <a:latin typeface="+mn-lt"/>
              </a:rPr>
              <a:t>Charged scalars: Problems with distributions and </a:t>
            </a:r>
            <a:r>
              <a:rPr lang="en-US" altLang="en-US" dirty="0" err="1" smtClean="0">
                <a:latin typeface="+mn-lt"/>
              </a:rPr>
              <a:t>B</a:t>
            </a:r>
            <a:r>
              <a:rPr lang="en-US" altLang="en-US" baseline="-25000" dirty="0" err="1" smtClean="0">
                <a:latin typeface="+mn-lt"/>
              </a:rPr>
              <a:t>c</a:t>
            </a:r>
            <a:r>
              <a:rPr lang="en-US" altLang="en-US" dirty="0" smtClean="0">
                <a:latin typeface="+mn-lt"/>
              </a:rPr>
              <a:t> lifetime</a:t>
            </a:r>
          </a:p>
          <a:p>
            <a:pPr>
              <a:buClr>
                <a:schemeClr val="tx1"/>
              </a:buClr>
              <a:defRPr/>
            </a:pPr>
            <a:r>
              <a:rPr lang="en-US" altLang="en-US" dirty="0" smtClean="0">
                <a:latin typeface="+mn-lt"/>
              </a:rPr>
              <a:t>W’: Strong constraints from direct LHC searches</a:t>
            </a:r>
          </a:p>
          <a:p>
            <a:pPr>
              <a:buClr>
                <a:schemeClr val="tx1"/>
              </a:buClr>
              <a:defRPr/>
            </a:pPr>
            <a:r>
              <a:rPr lang="en-US" altLang="en-US" dirty="0" err="1" smtClean="0">
                <a:latin typeface="+mn-lt"/>
              </a:rPr>
              <a:t>Leptoquark</a:t>
            </a:r>
            <a:r>
              <a:rPr lang="en-US" altLang="en-US" dirty="0" smtClean="0">
                <a:latin typeface="+mn-lt"/>
              </a:rPr>
              <a:t>: Strong signals in </a:t>
            </a:r>
            <a:r>
              <a:rPr lang="en-US" altLang="en-US" dirty="0" err="1" smtClean="0">
                <a:latin typeface="+mn-lt"/>
              </a:rPr>
              <a:t>qq</a:t>
            </a:r>
            <a:r>
              <a:rPr lang="en-US" altLang="en-US" dirty="0" smtClean="0">
                <a:latin typeface="Calibri" panose="020F0502020204030204" pitchFamily="34" charset="0"/>
              </a:rPr>
              <a:t>→</a:t>
            </a:r>
            <a:r>
              <a:rPr lang="el-GR" altLang="en-US" dirty="0" smtClean="0">
                <a:latin typeface="Calibri" panose="020F0502020204030204" pitchFamily="34" charset="0"/>
              </a:rPr>
              <a:t>ττ</a:t>
            </a:r>
            <a:r>
              <a:rPr lang="en-US" altLang="en-US" dirty="0" smtClean="0">
                <a:latin typeface="+mn-lt"/>
              </a:rPr>
              <a:t> searches </a:t>
            </a:r>
          </a:p>
          <a:p>
            <a:pPr marL="0" indent="0">
              <a:buClr>
                <a:schemeClr val="tx1"/>
              </a:buClr>
              <a:buNone/>
              <a:defRPr/>
            </a:pPr>
            <a:endParaRPr lang="en-US" altLang="en-US" sz="2000" dirty="0">
              <a:latin typeface="+mn-lt"/>
            </a:endParaRPr>
          </a:p>
        </p:txBody>
      </p:sp>
      <p:sp>
        <p:nvSpPr>
          <p:cNvPr id="14344" name="Slide Number Placeholder 4"/>
          <p:cNvSpPr txBox="1">
            <a:spLocks noGrp="1"/>
          </p:cNvSpPr>
          <p:nvPr/>
        </p:nvSpPr>
        <p:spPr bwMode="auto">
          <a:xfrm>
            <a:off x="6675438" y="606107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de-DE" altLang="en-US" sz="1200">
                <a:latin typeface="Arial" panose="020B0604020202020204" pitchFamily="34" charset="0"/>
              </a:rPr>
              <a:t>8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4986"/>
                </a:solidFill>
              </a:rPr>
              <a:t>R(D) &amp; R(D*) </a:t>
            </a:r>
            <a:endParaRPr lang="en-GB" dirty="0">
              <a:solidFill>
                <a:srgbClr val="004986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467544" y="5661248"/>
            <a:ext cx="8278048" cy="1082241"/>
            <a:chOff x="2249" y="-1597616"/>
            <a:chExt cx="6091500" cy="3600400"/>
          </a:xfrm>
        </p:grpSpPr>
        <p:sp>
          <p:nvSpPr>
            <p:cNvPr id="15" name="Rounded Rectangle 14"/>
            <p:cNvSpPr/>
            <p:nvPr/>
          </p:nvSpPr>
          <p:spPr>
            <a:xfrm>
              <a:off x="2249" y="-869755"/>
              <a:ext cx="6091500" cy="2153121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ounded Rectangle 4"/>
            <p:cNvSpPr/>
            <p:nvPr/>
          </p:nvSpPr>
          <p:spPr>
            <a:xfrm>
              <a:off x="21023" y="-1597616"/>
              <a:ext cx="6053952" cy="360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000" dirty="0" smtClean="0"/>
                <a:t>Explanation difficult but possible with </a:t>
              </a:r>
              <a:r>
                <a:rPr lang="en-GB" sz="3000" dirty="0" err="1" smtClean="0"/>
                <a:t>Leptoquarks</a:t>
              </a:r>
              <a:endParaRPr lang="en-GB" sz="3000" kern="1200" dirty="0"/>
            </a:p>
          </p:txBody>
        </p:sp>
      </p:grp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19</a:t>
            </a:fld>
            <a:endParaRPr lang="de-DE" dirty="0"/>
          </a:p>
        </p:txBody>
      </p:sp>
      <p:graphicFrame>
        <p:nvGraphicFramePr>
          <p:cNvPr id="20" name="Objek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0126143"/>
              </p:ext>
            </p:extLst>
          </p:nvPr>
        </p:nvGraphicFramePr>
        <p:xfrm>
          <a:off x="1764768" y="1549372"/>
          <a:ext cx="903287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46" name="Equation" r:id="rId3" imgW="469800" imgH="228600" progId="Equation.DSMT4">
                  <p:embed/>
                </p:oleObj>
              </mc:Choice>
              <mc:Fallback>
                <p:oleObj name="Equation" r:id="rId3" imgW="4698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64768" y="1549372"/>
                        <a:ext cx="903287" cy="4381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3" name="Line 11"/>
          <p:cNvSpPr>
            <a:spLocks noChangeShapeType="1"/>
          </p:cNvSpPr>
          <p:nvPr/>
        </p:nvSpPr>
        <p:spPr bwMode="auto">
          <a:xfrm rot="5400000" flipV="1">
            <a:off x="778931" y="1478728"/>
            <a:ext cx="431800" cy="4333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74" name="Line 12"/>
          <p:cNvSpPr>
            <a:spLocks noChangeShapeType="1"/>
          </p:cNvSpPr>
          <p:nvPr/>
        </p:nvSpPr>
        <p:spPr bwMode="auto">
          <a:xfrm rot="5400000" flipV="1">
            <a:off x="1136118" y="1840678"/>
            <a:ext cx="360363" cy="3587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75" name="Line 13"/>
          <p:cNvSpPr>
            <a:spLocks noChangeShapeType="1"/>
          </p:cNvSpPr>
          <p:nvPr/>
        </p:nvSpPr>
        <p:spPr bwMode="auto">
          <a:xfrm rot="5400000" flipH="1" flipV="1">
            <a:off x="778137" y="2487584"/>
            <a:ext cx="431800" cy="431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76" name="Line 14"/>
          <p:cNvSpPr>
            <a:spLocks noChangeShapeType="1"/>
          </p:cNvSpPr>
          <p:nvPr/>
        </p:nvSpPr>
        <p:spPr bwMode="auto">
          <a:xfrm rot="5400000">
            <a:off x="1066268" y="2199453"/>
            <a:ext cx="431800" cy="4333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77" name="Freeform 15"/>
          <p:cNvSpPr>
            <a:spLocks/>
          </p:cNvSpPr>
          <p:nvPr/>
        </p:nvSpPr>
        <p:spPr bwMode="auto">
          <a:xfrm>
            <a:off x="1498862" y="2055784"/>
            <a:ext cx="1435100" cy="312738"/>
          </a:xfrm>
          <a:custGeom>
            <a:avLst/>
            <a:gdLst>
              <a:gd name="T0" fmla="*/ 0 w 904"/>
              <a:gd name="T1" fmla="*/ 2147483646 h 197"/>
              <a:gd name="T2" fmla="*/ 2147483646 w 904"/>
              <a:gd name="T3" fmla="*/ 2147483646 h 197"/>
              <a:gd name="T4" fmla="*/ 2147483646 w 904"/>
              <a:gd name="T5" fmla="*/ 0 h 197"/>
              <a:gd name="T6" fmla="*/ 2147483646 w 904"/>
              <a:gd name="T7" fmla="*/ 2147483646 h 197"/>
              <a:gd name="T8" fmla="*/ 2147483646 w 904"/>
              <a:gd name="T9" fmla="*/ 0 h 197"/>
              <a:gd name="T10" fmla="*/ 2147483646 w 904"/>
              <a:gd name="T11" fmla="*/ 2147483646 h 197"/>
              <a:gd name="T12" fmla="*/ 2147483646 w 904"/>
              <a:gd name="T13" fmla="*/ 0 h 197"/>
              <a:gd name="T14" fmla="*/ 2147483646 w 904"/>
              <a:gd name="T15" fmla="*/ 2147483646 h 197"/>
              <a:gd name="T16" fmla="*/ 2147483646 w 904"/>
              <a:gd name="T17" fmla="*/ 0 h 197"/>
              <a:gd name="T18" fmla="*/ 2147483646 w 904"/>
              <a:gd name="T19" fmla="*/ 2147483646 h 197"/>
              <a:gd name="T20" fmla="*/ 2147483646 w 904"/>
              <a:gd name="T21" fmla="*/ 2147483646 h 19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904" h="197">
                <a:moveTo>
                  <a:pt x="0" y="91"/>
                </a:moveTo>
                <a:cubicBezTo>
                  <a:pt x="31" y="144"/>
                  <a:pt x="61" y="197"/>
                  <a:pt x="91" y="182"/>
                </a:cubicBezTo>
                <a:cubicBezTo>
                  <a:pt x="121" y="167"/>
                  <a:pt x="152" y="0"/>
                  <a:pt x="182" y="0"/>
                </a:cubicBezTo>
                <a:cubicBezTo>
                  <a:pt x="212" y="0"/>
                  <a:pt x="242" y="182"/>
                  <a:pt x="272" y="182"/>
                </a:cubicBezTo>
                <a:cubicBezTo>
                  <a:pt x="302" y="182"/>
                  <a:pt x="333" y="0"/>
                  <a:pt x="363" y="0"/>
                </a:cubicBezTo>
                <a:cubicBezTo>
                  <a:pt x="393" y="0"/>
                  <a:pt x="424" y="182"/>
                  <a:pt x="454" y="182"/>
                </a:cubicBezTo>
                <a:cubicBezTo>
                  <a:pt x="484" y="182"/>
                  <a:pt x="514" y="0"/>
                  <a:pt x="544" y="0"/>
                </a:cubicBezTo>
                <a:cubicBezTo>
                  <a:pt x="574" y="0"/>
                  <a:pt x="605" y="182"/>
                  <a:pt x="635" y="182"/>
                </a:cubicBezTo>
                <a:cubicBezTo>
                  <a:pt x="665" y="182"/>
                  <a:pt x="696" y="0"/>
                  <a:pt x="726" y="0"/>
                </a:cubicBezTo>
                <a:cubicBezTo>
                  <a:pt x="756" y="0"/>
                  <a:pt x="787" y="168"/>
                  <a:pt x="817" y="182"/>
                </a:cubicBezTo>
                <a:cubicBezTo>
                  <a:pt x="847" y="196"/>
                  <a:pt x="886" y="105"/>
                  <a:pt x="904" y="85"/>
                </a:cubicBezTo>
              </a:path>
            </a:pathLst>
          </a:custGeom>
          <a:noFill/>
          <a:ln w="254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graphicFrame>
        <p:nvGraphicFramePr>
          <p:cNvPr id="79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7036382"/>
              </p:ext>
            </p:extLst>
          </p:nvPr>
        </p:nvGraphicFramePr>
        <p:xfrm>
          <a:off x="3689350" y="2662238"/>
          <a:ext cx="306388" cy="33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47" name="Equation" r:id="rId5" imgW="126720" imgH="139680" progId="Equation.DSMT4">
                  <p:embed/>
                </p:oleObj>
              </mc:Choice>
              <mc:Fallback>
                <p:oleObj name="Equation" r:id="rId5" imgW="126720" imgH="1396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89350" y="2662238"/>
                        <a:ext cx="306388" cy="336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0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7129295"/>
              </p:ext>
            </p:extLst>
          </p:nvPr>
        </p:nvGraphicFramePr>
        <p:xfrm>
          <a:off x="3760788" y="1293813"/>
          <a:ext cx="306387" cy="33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48" name="Equation" r:id="rId7" imgW="126720" imgH="139680" progId="Equation.DSMT4">
                  <p:embed/>
                </p:oleObj>
              </mc:Choice>
              <mc:Fallback>
                <p:oleObj name="Equation" r:id="rId7" imgW="126720" imgH="1396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60788" y="1293813"/>
                        <a:ext cx="306387" cy="336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" name="Line 19"/>
          <p:cNvSpPr>
            <a:spLocks noChangeShapeType="1"/>
          </p:cNvSpPr>
          <p:nvPr/>
        </p:nvSpPr>
        <p:spPr bwMode="auto">
          <a:xfrm rot="5400000" flipV="1">
            <a:off x="2939518" y="2199453"/>
            <a:ext cx="431800" cy="4333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82" name="Line 20"/>
          <p:cNvSpPr>
            <a:spLocks noChangeShapeType="1"/>
          </p:cNvSpPr>
          <p:nvPr/>
        </p:nvSpPr>
        <p:spPr bwMode="auto">
          <a:xfrm rot="5400000" flipV="1">
            <a:off x="3225268" y="2488378"/>
            <a:ext cx="360363" cy="3587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83" name="Line 21"/>
          <p:cNvSpPr>
            <a:spLocks noChangeShapeType="1"/>
          </p:cNvSpPr>
          <p:nvPr/>
        </p:nvSpPr>
        <p:spPr bwMode="auto">
          <a:xfrm rot="5400000" flipH="1" flipV="1">
            <a:off x="2938724" y="1768447"/>
            <a:ext cx="431800" cy="431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84" name="Line 22"/>
          <p:cNvSpPr>
            <a:spLocks noChangeShapeType="1"/>
          </p:cNvSpPr>
          <p:nvPr/>
        </p:nvSpPr>
        <p:spPr bwMode="auto">
          <a:xfrm rot="5400000">
            <a:off x="3299881" y="1407290"/>
            <a:ext cx="431800" cy="4333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graphicFrame>
        <p:nvGraphicFramePr>
          <p:cNvPr id="87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5534007"/>
              </p:ext>
            </p:extLst>
          </p:nvPr>
        </p:nvGraphicFramePr>
        <p:xfrm>
          <a:off x="490799" y="1336647"/>
          <a:ext cx="306388" cy="430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49" name="Equation" r:id="rId9" imgW="126720" imgH="177480" progId="Equation.DSMT4">
                  <p:embed/>
                </p:oleObj>
              </mc:Choice>
              <mc:Fallback>
                <p:oleObj name="Equation" r:id="rId9" imgW="12672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0799" y="1336647"/>
                        <a:ext cx="306388" cy="430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8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4386403"/>
              </p:ext>
            </p:extLst>
          </p:nvPr>
        </p:nvGraphicFramePr>
        <p:xfrm>
          <a:off x="490799" y="2703484"/>
          <a:ext cx="276225" cy="33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50" name="Equation" r:id="rId11" imgW="114120" imgH="139680" progId="Equation.DSMT4">
                  <p:embed/>
                </p:oleObj>
              </mc:Choice>
              <mc:Fallback>
                <p:oleObj name="Equation" r:id="rId11" imgW="114120" imgH="1396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0799" y="2703484"/>
                        <a:ext cx="276225" cy="336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9" name="Objekt 8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2051669"/>
              </p:ext>
            </p:extLst>
          </p:nvPr>
        </p:nvGraphicFramePr>
        <p:xfrm>
          <a:off x="6300192" y="1760535"/>
          <a:ext cx="488950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51" name="Equation" r:id="rId13" imgW="253800" imgH="203040" progId="Equation.DSMT4">
                  <p:embed/>
                </p:oleObj>
              </mc:Choice>
              <mc:Fallback>
                <p:oleObj name="Equation" r:id="rId13" imgW="25380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300192" y="1760535"/>
                        <a:ext cx="488950" cy="3905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0" name="Line 11"/>
          <p:cNvSpPr>
            <a:spLocks noChangeShapeType="1"/>
          </p:cNvSpPr>
          <p:nvPr/>
        </p:nvSpPr>
        <p:spPr bwMode="auto">
          <a:xfrm rot="5400000" flipV="1">
            <a:off x="5076205" y="1526353"/>
            <a:ext cx="431800" cy="4333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91" name="Line 12"/>
          <p:cNvSpPr>
            <a:spLocks noChangeShapeType="1"/>
          </p:cNvSpPr>
          <p:nvPr/>
        </p:nvSpPr>
        <p:spPr bwMode="auto">
          <a:xfrm rot="5400000" flipV="1">
            <a:off x="5433392" y="1888303"/>
            <a:ext cx="360363" cy="3587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92" name="Line 13"/>
          <p:cNvSpPr>
            <a:spLocks noChangeShapeType="1"/>
          </p:cNvSpPr>
          <p:nvPr/>
        </p:nvSpPr>
        <p:spPr bwMode="auto">
          <a:xfrm rot="5400000" flipH="1" flipV="1">
            <a:off x="5075411" y="2535209"/>
            <a:ext cx="431800" cy="431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93" name="Line 14"/>
          <p:cNvSpPr>
            <a:spLocks noChangeShapeType="1"/>
          </p:cNvSpPr>
          <p:nvPr/>
        </p:nvSpPr>
        <p:spPr bwMode="auto">
          <a:xfrm rot="5400000">
            <a:off x="5363542" y="2247078"/>
            <a:ext cx="431800" cy="4333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graphicFrame>
        <p:nvGraphicFramePr>
          <p:cNvPr id="95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5109772"/>
              </p:ext>
            </p:extLst>
          </p:nvPr>
        </p:nvGraphicFramePr>
        <p:xfrm>
          <a:off x="4646691" y="2798734"/>
          <a:ext cx="306388" cy="33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52" name="Equation" r:id="rId15" imgW="126720" imgH="139680" progId="Equation.DSMT4">
                  <p:embed/>
                </p:oleObj>
              </mc:Choice>
              <mc:Fallback>
                <p:oleObj name="Equation" r:id="rId15" imgW="126720" imgH="1396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6691" y="2798734"/>
                        <a:ext cx="306388" cy="336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6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558336"/>
              </p:ext>
            </p:extLst>
          </p:nvPr>
        </p:nvGraphicFramePr>
        <p:xfrm>
          <a:off x="8053118" y="2730264"/>
          <a:ext cx="306387" cy="33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53" name="Equation" r:id="rId16" imgW="126720" imgH="139680" progId="Equation.DSMT4">
                  <p:embed/>
                </p:oleObj>
              </mc:Choice>
              <mc:Fallback>
                <p:oleObj name="Equation" r:id="rId16" imgW="126720" imgH="1396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53118" y="2730264"/>
                        <a:ext cx="306387" cy="336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7" name="Line 19"/>
          <p:cNvSpPr>
            <a:spLocks noChangeShapeType="1"/>
          </p:cNvSpPr>
          <p:nvPr/>
        </p:nvSpPr>
        <p:spPr bwMode="auto">
          <a:xfrm rot="5400000" flipV="1">
            <a:off x="7236792" y="2247078"/>
            <a:ext cx="431800" cy="4333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98" name="Line 20"/>
          <p:cNvSpPr>
            <a:spLocks noChangeShapeType="1"/>
          </p:cNvSpPr>
          <p:nvPr/>
        </p:nvSpPr>
        <p:spPr bwMode="auto">
          <a:xfrm rot="5400000" flipV="1">
            <a:off x="7522542" y="2536003"/>
            <a:ext cx="360363" cy="3587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99" name="Line 21"/>
          <p:cNvSpPr>
            <a:spLocks noChangeShapeType="1"/>
          </p:cNvSpPr>
          <p:nvPr/>
        </p:nvSpPr>
        <p:spPr bwMode="auto">
          <a:xfrm rot="5400000" flipH="1" flipV="1">
            <a:off x="7235998" y="1816072"/>
            <a:ext cx="431800" cy="431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00" name="Line 22"/>
          <p:cNvSpPr>
            <a:spLocks noChangeShapeType="1"/>
          </p:cNvSpPr>
          <p:nvPr/>
        </p:nvSpPr>
        <p:spPr bwMode="auto">
          <a:xfrm rot="5400000">
            <a:off x="7597155" y="1454915"/>
            <a:ext cx="431800" cy="4333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graphicFrame>
        <p:nvGraphicFramePr>
          <p:cNvPr id="10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7767348"/>
              </p:ext>
            </p:extLst>
          </p:nvPr>
        </p:nvGraphicFramePr>
        <p:xfrm>
          <a:off x="4788073" y="1384272"/>
          <a:ext cx="306388" cy="430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54" name="Equation" r:id="rId17" imgW="126720" imgH="177480" progId="Equation.DSMT4">
                  <p:embed/>
                </p:oleObj>
              </mc:Choice>
              <mc:Fallback>
                <p:oleObj name="Equation" r:id="rId17" imgW="12672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8073" y="1384272"/>
                        <a:ext cx="306388" cy="430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5226710"/>
              </p:ext>
            </p:extLst>
          </p:nvPr>
        </p:nvGraphicFramePr>
        <p:xfrm>
          <a:off x="8172400" y="1336647"/>
          <a:ext cx="276225" cy="33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55" name="Equation" r:id="rId18" imgW="114120" imgH="139680" progId="Equation.DSMT4">
                  <p:embed/>
                </p:oleObj>
              </mc:Choice>
              <mc:Fallback>
                <p:oleObj name="Equation" r:id="rId18" imgW="114120" imgH="1396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72400" y="1336647"/>
                        <a:ext cx="276225" cy="336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" name="Line 13"/>
          <p:cNvSpPr>
            <a:spLocks noChangeShapeType="1"/>
          </p:cNvSpPr>
          <p:nvPr/>
        </p:nvSpPr>
        <p:spPr bwMode="auto">
          <a:xfrm rot="5400000" flipH="1" flipV="1">
            <a:off x="6514479" y="1529528"/>
            <a:ext cx="3175" cy="1439862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7046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42284" y="212715"/>
            <a:ext cx="7272808" cy="508500"/>
          </a:xfrm>
        </p:spPr>
        <p:txBody>
          <a:bodyPr/>
          <a:lstStyle/>
          <a:p>
            <a:r>
              <a:rPr lang="de-CH" sz="3600" dirty="0" smtClean="0">
                <a:solidFill>
                  <a:srgbClr val="004986"/>
                </a:solidFill>
              </a:rPr>
              <a:t>Outline</a:t>
            </a:r>
            <a:endParaRPr lang="de-CH" sz="3600" dirty="0">
              <a:solidFill>
                <a:srgbClr val="004986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sp>
        <p:nvSpPr>
          <p:cNvPr id="5" name="Inhaltsplatzhalter 1"/>
          <p:cNvSpPr>
            <a:spLocks noGrp="1"/>
          </p:cNvSpPr>
          <p:nvPr>
            <p:ph sz="quarter" idx="13"/>
          </p:nvPr>
        </p:nvSpPr>
        <p:spPr>
          <a:xfrm>
            <a:off x="539552" y="908720"/>
            <a:ext cx="8242502" cy="5448449"/>
          </a:xfrm>
        </p:spPr>
        <p:txBody>
          <a:bodyPr/>
          <a:lstStyle/>
          <a:p>
            <a:r>
              <a:rPr lang="en-US" sz="3000" dirty="0" smtClean="0"/>
              <a:t>Introduction</a:t>
            </a:r>
          </a:p>
          <a:p>
            <a:r>
              <a:rPr lang="en-US" sz="3000" dirty="0" smtClean="0"/>
              <a:t>Status of the </a:t>
            </a:r>
            <a:r>
              <a:rPr lang="en-US" sz="3000" dirty="0" err="1" smtClean="0"/>
              <a:t>Flavour</a:t>
            </a:r>
            <a:r>
              <a:rPr lang="en-US" sz="3000" dirty="0" smtClean="0"/>
              <a:t> anomalies</a:t>
            </a:r>
          </a:p>
          <a:p>
            <a:pPr lvl="1"/>
            <a:r>
              <a:rPr lang="en-US" sz="2800" b="1" dirty="0" smtClean="0">
                <a:solidFill>
                  <a:srgbClr val="C00000"/>
                </a:solidFill>
              </a:rPr>
              <a:t> </a:t>
            </a:r>
            <a:r>
              <a:rPr lang="en-US" sz="2800" dirty="0" err="1" smtClean="0">
                <a:solidFill>
                  <a:srgbClr val="004986"/>
                </a:solidFill>
              </a:rPr>
              <a:t>b</a:t>
            </a:r>
            <a:r>
              <a:rPr lang="en-US" sz="2800" dirty="0" err="1" smtClean="0">
                <a:solidFill>
                  <a:srgbClr val="004986"/>
                </a:solidFill>
                <a:latin typeface="Calibri"/>
                <a:cs typeface="Calibri"/>
              </a:rPr>
              <a:t>→s</a:t>
            </a:r>
            <a:r>
              <a:rPr lang="en-US" sz="2800" dirty="0" smtClean="0">
                <a:solidFill>
                  <a:srgbClr val="004986"/>
                </a:solidFill>
                <a:latin typeface="Calibri"/>
                <a:cs typeface="Calibri"/>
              </a:rPr>
              <a:t>µµ</a:t>
            </a:r>
            <a:endParaRPr lang="en-US" sz="2800" dirty="0" smtClean="0">
              <a:solidFill>
                <a:srgbClr val="004986"/>
              </a:solidFill>
            </a:endParaRPr>
          </a:p>
          <a:p>
            <a:pPr lvl="1"/>
            <a:r>
              <a:rPr lang="en-US" sz="2800" dirty="0" smtClean="0">
                <a:solidFill>
                  <a:srgbClr val="004986"/>
                </a:solidFill>
              </a:rPr>
              <a:t> </a:t>
            </a:r>
            <a:r>
              <a:rPr lang="en-US" sz="2800" dirty="0" err="1" smtClean="0">
                <a:solidFill>
                  <a:srgbClr val="004986"/>
                </a:solidFill>
              </a:rPr>
              <a:t>b</a:t>
            </a:r>
            <a:r>
              <a:rPr lang="en-US" sz="2800" dirty="0" err="1" smtClean="0">
                <a:solidFill>
                  <a:srgbClr val="004986"/>
                </a:solidFill>
                <a:latin typeface="Calibri"/>
                <a:cs typeface="Calibri"/>
              </a:rPr>
              <a:t>→c</a:t>
            </a:r>
            <a:r>
              <a:rPr lang="el-GR" sz="2800" dirty="0" smtClean="0">
                <a:solidFill>
                  <a:srgbClr val="004986"/>
                </a:solidFill>
                <a:latin typeface="Calibri"/>
                <a:cs typeface="Calibri"/>
              </a:rPr>
              <a:t>τν</a:t>
            </a:r>
            <a:endParaRPr lang="en-US" sz="2800" dirty="0" smtClean="0">
              <a:solidFill>
                <a:srgbClr val="004986"/>
              </a:solidFill>
            </a:endParaRPr>
          </a:p>
          <a:p>
            <a:pPr lvl="1"/>
            <a:r>
              <a:rPr lang="en-US" sz="2800" dirty="0" smtClean="0">
                <a:solidFill>
                  <a:srgbClr val="004986"/>
                </a:solidFill>
              </a:rPr>
              <a:t> a</a:t>
            </a:r>
            <a:r>
              <a:rPr lang="en-US" sz="2800" baseline="-25000" dirty="0" smtClean="0">
                <a:solidFill>
                  <a:srgbClr val="004986"/>
                </a:solidFill>
              </a:rPr>
              <a:t>µ</a:t>
            </a:r>
            <a:r>
              <a:rPr lang="en-US" sz="2800" dirty="0" smtClean="0">
                <a:solidFill>
                  <a:srgbClr val="004986"/>
                </a:solidFill>
              </a:rPr>
              <a:t> &amp; a</a:t>
            </a:r>
            <a:r>
              <a:rPr lang="en-US" sz="2800" baseline="-25000" dirty="0" smtClean="0">
                <a:solidFill>
                  <a:srgbClr val="004986"/>
                </a:solidFill>
              </a:rPr>
              <a:t>e</a:t>
            </a:r>
          </a:p>
          <a:p>
            <a:r>
              <a:rPr lang="en-US" sz="3000" dirty="0" smtClean="0"/>
              <a:t>Explanations of the </a:t>
            </a:r>
            <a:r>
              <a:rPr lang="en-US" sz="3000" dirty="0" err="1" smtClean="0"/>
              <a:t>Flavour</a:t>
            </a:r>
            <a:r>
              <a:rPr lang="en-US" sz="3000" dirty="0" smtClean="0"/>
              <a:t> anomalies</a:t>
            </a:r>
            <a:endParaRPr lang="en-US" sz="3000" dirty="0"/>
          </a:p>
          <a:p>
            <a:r>
              <a:rPr lang="en-US" sz="3000" dirty="0" smtClean="0"/>
              <a:t>Common </a:t>
            </a:r>
            <a:r>
              <a:rPr lang="en-US" sz="3000" dirty="0"/>
              <a:t>Explanations </a:t>
            </a:r>
            <a:endParaRPr lang="en-US" sz="3000" dirty="0" smtClean="0"/>
          </a:p>
          <a:p>
            <a:pPr lvl="1">
              <a:lnSpc>
                <a:spcPct val="100000"/>
              </a:lnSpc>
            </a:pPr>
            <a:r>
              <a:rPr lang="en-US" sz="2800" dirty="0" smtClean="0">
                <a:solidFill>
                  <a:srgbClr val="004986"/>
                </a:solidFill>
              </a:rPr>
              <a:t> Vector </a:t>
            </a:r>
            <a:r>
              <a:rPr lang="en-US" sz="2800" dirty="0" err="1" smtClean="0">
                <a:solidFill>
                  <a:srgbClr val="004986"/>
                </a:solidFill>
              </a:rPr>
              <a:t>Leptoquark</a:t>
            </a:r>
            <a:endParaRPr lang="en-US" sz="2800" dirty="0">
              <a:solidFill>
                <a:srgbClr val="004986"/>
              </a:solidFill>
            </a:endParaRPr>
          </a:p>
          <a:p>
            <a:pPr lvl="1">
              <a:lnSpc>
                <a:spcPct val="100000"/>
              </a:lnSpc>
            </a:pPr>
            <a:r>
              <a:rPr lang="en-US" sz="2800" dirty="0">
                <a:solidFill>
                  <a:srgbClr val="004986"/>
                </a:solidFill>
              </a:rPr>
              <a:t> </a:t>
            </a:r>
            <a:r>
              <a:rPr lang="de-CH" sz="2800" dirty="0" err="1" smtClean="0">
                <a:solidFill>
                  <a:srgbClr val="004986"/>
                </a:solidFill>
              </a:rPr>
              <a:t>Scalar</a:t>
            </a:r>
            <a:r>
              <a:rPr lang="de-CH" sz="2800" dirty="0" smtClean="0">
                <a:solidFill>
                  <a:srgbClr val="004986"/>
                </a:solidFill>
              </a:rPr>
              <a:t> </a:t>
            </a:r>
            <a:r>
              <a:rPr lang="de-CH" sz="2800" dirty="0" err="1" smtClean="0">
                <a:solidFill>
                  <a:srgbClr val="004986"/>
                </a:solidFill>
              </a:rPr>
              <a:t>Leptoquarks</a:t>
            </a:r>
            <a:endParaRPr lang="de-CH" sz="2800" dirty="0" smtClean="0">
              <a:solidFill>
                <a:srgbClr val="004986"/>
              </a:solidFill>
            </a:endParaRPr>
          </a:p>
          <a:p>
            <a:pPr lvl="1">
              <a:lnSpc>
                <a:spcPct val="100000"/>
              </a:lnSpc>
            </a:pPr>
            <a:r>
              <a:rPr lang="de-CH" sz="2800" dirty="0">
                <a:solidFill>
                  <a:srgbClr val="004986"/>
                </a:solidFill>
              </a:rPr>
              <a:t> </a:t>
            </a:r>
            <a:r>
              <a:rPr lang="de-CH" sz="2800" dirty="0" smtClean="0">
                <a:solidFill>
                  <a:srgbClr val="004986"/>
                </a:solidFill>
              </a:rPr>
              <a:t>Z´ </a:t>
            </a:r>
            <a:r>
              <a:rPr lang="de-CH" sz="2800" dirty="0" err="1" smtClean="0">
                <a:solidFill>
                  <a:srgbClr val="004986"/>
                </a:solidFill>
              </a:rPr>
              <a:t>models</a:t>
            </a:r>
            <a:endParaRPr lang="en-US" sz="2800" dirty="0">
              <a:solidFill>
                <a:srgbClr val="004986"/>
              </a:solidFill>
            </a:endParaRPr>
          </a:p>
          <a:p>
            <a:r>
              <a:rPr lang="en-US" sz="3000" dirty="0" smtClean="0"/>
              <a:t>Conclusions</a:t>
            </a:r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21" name="Foliennummernplatzhalter 13"/>
          <p:cNvSpPr txBox="1">
            <a:spLocks/>
          </p:cNvSpPr>
          <p:nvPr/>
        </p:nvSpPr>
        <p:spPr>
          <a:xfrm>
            <a:off x="-440626" y="6656298"/>
            <a:ext cx="1604500" cy="21602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CH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 smtClean="0">
                <a:solidFill>
                  <a:schemeClr val="tx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de-DE" dirty="0" smtClean="0"/>
              <a:t>Andreas </a:t>
            </a:r>
            <a:r>
              <a:rPr lang="de-DE" dirty="0" err="1" smtClean="0"/>
              <a:t>Crivellin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063077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 noRot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sz="3600" dirty="0" err="1">
                <a:solidFill>
                  <a:srgbClr val="004986"/>
                </a:solidFill>
              </a:rPr>
              <a:t>b→</a:t>
            </a:r>
            <a:r>
              <a:rPr lang="en-US" altLang="en-US" sz="3600" dirty="0" err="1" smtClean="0">
                <a:solidFill>
                  <a:srgbClr val="004986"/>
                </a:solidFill>
              </a:rPr>
              <a:t>s</a:t>
            </a:r>
            <a:r>
              <a:rPr lang="en-US" altLang="en-US" sz="3600" dirty="0" smtClean="0">
                <a:solidFill>
                  <a:srgbClr val="004986"/>
                </a:solidFill>
              </a:rPr>
              <a:t>µ</a:t>
            </a:r>
            <a:r>
              <a:rPr lang="en-US" altLang="en-US" sz="3600" baseline="30000" dirty="0" smtClean="0">
                <a:solidFill>
                  <a:srgbClr val="004986"/>
                </a:solidFill>
              </a:rPr>
              <a:t>+</a:t>
            </a:r>
            <a:r>
              <a:rPr lang="en-US" altLang="en-US" sz="3600" dirty="0" smtClean="0">
                <a:solidFill>
                  <a:srgbClr val="004986"/>
                </a:solidFill>
              </a:rPr>
              <a:t>µ</a:t>
            </a:r>
            <a:r>
              <a:rPr lang="en-US" altLang="en-US" sz="3600" baseline="30000" dirty="0" smtClean="0">
                <a:solidFill>
                  <a:srgbClr val="004986"/>
                </a:solidFill>
              </a:rPr>
              <a:t>- </a:t>
            </a:r>
            <a:r>
              <a:rPr lang="en-US" altLang="en-US" sz="3600" dirty="0" smtClean="0">
                <a:solidFill>
                  <a:srgbClr val="004986"/>
                </a:solidFill>
              </a:rPr>
              <a:t>explanations</a:t>
            </a:r>
            <a:endParaRPr lang="en-US" altLang="en-US" sz="3600" dirty="0" smtClean="0">
              <a:solidFill>
                <a:srgbClr val="004986"/>
              </a:solidFill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20</a:t>
            </a:fld>
            <a:endParaRPr lang="de-DE" dirty="0"/>
          </a:p>
        </p:txBody>
      </p:sp>
      <p:grpSp>
        <p:nvGrpSpPr>
          <p:cNvPr id="52" name="Group 51"/>
          <p:cNvGrpSpPr/>
          <p:nvPr/>
        </p:nvGrpSpPr>
        <p:grpSpPr>
          <a:xfrm>
            <a:off x="467544" y="5599571"/>
            <a:ext cx="8278048" cy="1143918"/>
            <a:chOff x="2249" y="-1597616"/>
            <a:chExt cx="6091500" cy="3600400"/>
          </a:xfrm>
        </p:grpSpPr>
        <p:sp>
          <p:nvSpPr>
            <p:cNvPr id="53" name="Rounded Rectangle 52"/>
            <p:cNvSpPr/>
            <p:nvPr/>
          </p:nvSpPr>
          <p:spPr>
            <a:xfrm>
              <a:off x="2249" y="-869755"/>
              <a:ext cx="6091500" cy="2153121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4" name="Rounded Rectangle 4"/>
            <p:cNvSpPr/>
            <p:nvPr/>
          </p:nvSpPr>
          <p:spPr>
            <a:xfrm>
              <a:off x="21023" y="-1597616"/>
              <a:ext cx="6053952" cy="360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CH" sz="3200" dirty="0" smtClean="0">
                  <a:latin typeface="Calibri" panose="020F0502020204030204" pitchFamily="34" charset="0"/>
                </a:rPr>
                <a:t>Small </a:t>
              </a:r>
              <a:r>
                <a:rPr lang="de-CH" sz="3200" dirty="0" err="1" smtClean="0">
                  <a:latin typeface="Calibri" panose="020F0502020204030204" pitchFamily="34" charset="0"/>
                </a:rPr>
                <a:t>effect</a:t>
              </a:r>
              <a:r>
                <a:rPr lang="de-CH" sz="3200" dirty="0" smtClean="0">
                  <a:latin typeface="Calibri" panose="020F0502020204030204" pitchFamily="34" charset="0"/>
                </a:rPr>
                <a:t> </a:t>
              </a:r>
              <a:r>
                <a:rPr lang="de-CH" sz="3200" dirty="0" err="1" smtClean="0">
                  <a:latin typeface="Calibri" panose="020F0502020204030204" pitchFamily="34" charset="0"/>
                </a:rPr>
                <a:t>needed</a:t>
              </a:r>
              <a:r>
                <a:rPr lang="de-CH" sz="3200" dirty="0" smtClean="0">
                  <a:latin typeface="Calibri" panose="020F0502020204030204" pitchFamily="34" charset="0"/>
                </a:rPr>
                <a:t>; </a:t>
              </a:r>
              <a:r>
                <a:rPr lang="de-CH" sz="3200" dirty="0" err="1" smtClean="0">
                  <a:latin typeface="Calibri" panose="020F0502020204030204" pitchFamily="34" charset="0"/>
                </a:rPr>
                <a:t>many</a:t>
              </a:r>
              <a:r>
                <a:rPr lang="de-CH" sz="3200" dirty="0" smtClean="0">
                  <a:latin typeface="Calibri" panose="020F0502020204030204" pitchFamily="34" charset="0"/>
                </a:rPr>
                <a:t> </a:t>
              </a:r>
              <a:r>
                <a:rPr lang="de-CH" sz="3200" dirty="0" err="1" smtClean="0">
                  <a:latin typeface="Calibri" panose="020F0502020204030204" pitchFamily="34" charset="0"/>
                </a:rPr>
                <a:t>possibilities</a:t>
              </a:r>
              <a:endParaRPr lang="en-GB" sz="3200" kern="1200" dirty="0"/>
            </a:p>
          </p:txBody>
        </p:sp>
      </p:grpSp>
      <p:sp>
        <p:nvSpPr>
          <p:cNvPr id="57" name="Rectangle 3"/>
          <p:cNvSpPr>
            <a:spLocks noChangeArrowheads="1"/>
          </p:cNvSpPr>
          <p:nvPr/>
        </p:nvSpPr>
        <p:spPr bwMode="auto">
          <a:xfrm>
            <a:off x="468313" y="1125538"/>
            <a:ext cx="8496300" cy="51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7" rIns="92075" bIns="46037"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lang="en-US" altLang="en-US" dirty="0" smtClean="0">
                <a:latin typeface="+mn-lt"/>
              </a:rPr>
              <a:t>Z’</a:t>
            </a:r>
          </a:p>
          <a:p>
            <a:pPr lvl="1">
              <a:lnSpc>
                <a:spcPct val="90000"/>
              </a:lnSpc>
              <a:buClr>
                <a:srgbClr val="004986"/>
              </a:buClr>
              <a:defRPr/>
            </a:pPr>
            <a:r>
              <a:rPr lang="en-US" altLang="en-US" dirty="0" smtClean="0">
                <a:latin typeface="+mn-lt"/>
              </a:rPr>
              <a:t>Necessary effects in </a:t>
            </a:r>
            <a:r>
              <a:rPr lang="en-US" altLang="en-US" dirty="0" err="1" smtClean="0">
                <a:latin typeface="+mn-lt"/>
              </a:rPr>
              <a:t>B</a:t>
            </a:r>
            <a:r>
              <a:rPr lang="en-US" altLang="en-US" baseline="-25000" dirty="0" err="1" smtClean="0">
                <a:latin typeface="+mn-lt"/>
              </a:rPr>
              <a:t>s</a:t>
            </a:r>
            <a:r>
              <a:rPr lang="en-US" altLang="en-US" dirty="0" smtClean="0">
                <a:latin typeface="+mn-lt"/>
              </a:rPr>
              <a:t> mixing</a:t>
            </a:r>
          </a:p>
          <a:p>
            <a:pPr lvl="1">
              <a:lnSpc>
                <a:spcPct val="90000"/>
              </a:lnSpc>
              <a:buClr>
                <a:srgbClr val="004986"/>
              </a:buClr>
              <a:defRPr/>
            </a:pPr>
            <a:r>
              <a:rPr lang="en-US" altLang="en-US" dirty="0" smtClean="0">
                <a:latin typeface="+mn-lt"/>
              </a:rPr>
              <a:t>Collider constraints</a:t>
            </a: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en-US" altLang="en-US" dirty="0" smtClean="0">
                <a:latin typeface="+mn-lt"/>
              </a:rPr>
              <a:t>Loop contributions</a:t>
            </a:r>
            <a:endParaRPr lang="en-US" altLang="en-US" sz="2000" dirty="0" smtClean="0">
              <a:latin typeface="+mn-lt"/>
            </a:endParaRPr>
          </a:p>
          <a:p>
            <a:pPr lvl="1">
              <a:lnSpc>
                <a:spcPct val="90000"/>
              </a:lnSpc>
              <a:buClr>
                <a:srgbClr val="004986"/>
              </a:buClr>
              <a:defRPr/>
            </a:pPr>
            <a:r>
              <a:rPr lang="en-US" altLang="en-US" dirty="0" smtClean="0">
                <a:latin typeface="+mn-lt"/>
              </a:rPr>
              <a:t>Scalars and vector-like </a:t>
            </a:r>
            <a:r>
              <a:rPr lang="en-US" altLang="en-US" dirty="0" err="1" smtClean="0">
                <a:latin typeface="+mn-lt"/>
              </a:rPr>
              <a:t>ferions</a:t>
            </a:r>
            <a:endParaRPr lang="en-US" altLang="en-US" dirty="0" smtClean="0">
              <a:latin typeface="+mn-lt"/>
            </a:endParaRPr>
          </a:p>
          <a:p>
            <a:pPr lvl="1">
              <a:lnSpc>
                <a:spcPct val="90000"/>
              </a:lnSpc>
              <a:buClr>
                <a:srgbClr val="004986"/>
              </a:buClr>
              <a:defRPr/>
            </a:pPr>
            <a:r>
              <a:rPr lang="en-US" altLang="en-US" dirty="0" smtClean="0">
                <a:latin typeface="+mn-lt"/>
              </a:rPr>
              <a:t>2HDM</a:t>
            </a:r>
          </a:p>
          <a:p>
            <a:pPr lvl="1">
              <a:lnSpc>
                <a:spcPct val="90000"/>
              </a:lnSpc>
              <a:buClr>
                <a:srgbClr val="004986"/>
              </a:buClr>
              <a:defRPr/>
            </a:pPr>
            <a:r>
              <a:rPr lang="en-US" altLang="en-US" dirty="0" smtClean="0">
                <a:latin typeface="+mn-lt"/>
              </a:rPr>
              <a:t>R</a:t>
            </a:r>
            <a:r>
              <a:rPr lang="en-US" altLang="en-US" baseline="-25000" dirty="0" smtClean="0">
                <a:latin typeface="+mn-lt"/>
              </a:rPr>
              <a:t>2</a:t>
            </a:r>
            <a:r>
              <a:rPr lang="en-US" altLang="en-US" dirty="0" smtClean="0">
                <a:latin typeface="+mn-lt"/>
              </a:rPr>
              <a:t> </a:t>
            </a:r>
            <a:r>
              <a:rPr lang="en-US" altLang="en-US" dirty="0" err="1" smtClean="0">
                <a:latin typeface="+mn-lt"/>
              </a:rPr>
              <a:t>Leptoquark</a:t>
            </a:r>
            <a:endParaRPr lang="en-US" altLang="en-US" dirty="0">
              <a:latin typeface="+mn-lt"/>
            </a:endParaRPr>
          </a:p>
          <a:p>
            <a:pPr lvl="1">
              <a:lnSpc>
                <a:spcPct val="90000"/>
              </a:lnSpc>
              <a:buClr>
                <a:srgbClr val="004986"/>
              </a:buClr>
              <a:defRPr/>
            </a:pPr>
            <a:r>
              <a:rPr lang="en-US" altLang="en-US" dirty="0" smtClean="0">
                <a:latin typeface="+mn-lt"/>
              </a:rPr>
              <a:t>Z’ coupling to tops</a:t>
            </a: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en-US" altLang="en-US" dirty="0" err="1" smtClean="0">
                <a:latin typeface="+mn-lt"/>
              </a:rPr>
              <a:t>Leptoquarks</a:t>
            </a:r>
            <a:endParaRPr lang="en-US" altLang="en-US" dirty="0" smtClean="0">
              <a:latin typeface="+mn-lt"/>
            </a:endParaRPr>
          </a:p>
        </p:txBody>
      </p:sp>
      <p:sp>
        <p:nvSpPr>
          <p:cNvPr id="59" name="Line 11"/>
          <p:cNvSpPr>
            <a:spLocks noChangeShapeType="1"/>
          </p:cNvSpPr>
          <p:nvPr/>
        </p:nvSpPr>
        <p:spPr bwMode="auto">
          <a:xfrm rot="5400000" flipV="1">
            <a:off x="5580559" y="1229490"/>
            <a:ext cx="431800" cy="4333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60" name="Line 12"/>
          <p:cNvSpPr>
            <a:spLocks noChangeShapeType="1"/>
          </p:cNvSpPr>
          <p:nvPr/>
        </p:nvSpPr>
        <p:spPr bwMode="auto">
          <a:xfrm rot="5400000" flipV="1">
            <a:off x="5937746" y="1591440"/>
            <a:ext cx="360363" cy="3587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61" name="Line 13"/>
          <p:cNvSpPr>
            <a:spLocks noChangeShapeType="1"/>
          </p:cNvSpPr>
          <p:nvPr/>
        </p:nvSpPr>
        <p:spPr bwMode="auto">
          <a:xfrm rot="5400000" flipH="1" flipV="1">
            <a:off x="5579765" y="2238346"/>
            <a:ext cx="431800" cy="431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62" name="Line 14"/>
          <p:cNvSpPr>
            <a:spLocks noChangeShapeType="1"/>
          </p:cNvSpPr>
          <p:nvPr/>
        </p:nvSpPr>
        <p:spPr bwMode="auto">
          <a:xfrm rot="5400000">
            <a:off x="5867896" y="1950215"/>
            <a:ext cx="431800" cy="4333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63" name="Freeform 15"/>
          <p:cNvSpPr>
            <a:spLocks/>
          </p:cNvSpPr>
          <p:nvPr/>
        </p:nvSpPr>
        <p:spPr bwMode="auto">
          <a:xfrm>
            <a:off x="6300490" y="1806546"/>
            <a:ext cx="1435100" cy="312738"/>
          </a:xfrm>
          <a:custGeom>
            <a:avLst/>
            <a:gdLst>
              <a:gd name="T0" fmla="*/ 0 w 904"/>
              <a:gd name="T1" fmla="*/ 2147483646 h 197"/>
              <a:gd name="T2" fmla="*/ 2147483646 w 904"/>
              <a:gd name="T3" fmla="*/ 2147483646 h 197"/>
              <a:gd name="T4" fmla="*/ 2147483646 w 904"/>
              <a:gd name="T5" fmla="*/ 0 h 197"/>
              <a:gd name="T6" fmla="*/ 2147483646 w 904"/>
              <a:gd name="T7" fmla="*/ 2147483646 h 197"/>
              <a:gd name="T8" fmla="*/ 2147483646 w 904"/>
              <a:gd name="T9" fmla="*/ 0 h 197"/>
              <a:gd name="T10" fmla="*/ 2147483646 w 904"/>
              <a:gd name="T11" fmla="*/ 2147483646 h 197"/>
              <a:gd name="T12" fmla="*/ 2147483646 w 904"/>
              <a:gd name="T13" fmla="*/ 0 h 197"/>
              <a:gd name="T14" fmla="*/ 2147483646 w 904"/>
              <a:gd name="T15" fmla="*/ 2147483646 h 197"/>
              <a:gd name="T16" fmla="*/ 2147483646 w 904"/>
              <a:gd name="T17" fmla="*/ 0 h 197"/>
              <a:gd name="T18" fmla="*/ 2147483646 w 904"/>
              <a:gd name="T19" fmla="*/ 2147483646 h 197"/>
              <a:gd name="T20" fmla="*/ 2147483646 w 904"/>
              <a:gd name="T21" fmla="*/ 2147483646 h 19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904" h="197">
                <a:moveTo>
                  <a:pt x="0" y="91"/>
                </a:moveTo>
                <a:cubicBezTo>
                  <a:pt x="31" y="144"/>
                  <a:pt x="61" y="197"/>
                  <a:pt x="91" y="182"/>
                </a:cubicBezTo>
                <a:cubicBezTo>
                  <a:pt x="121" y="167"/>
                  <a:pt x="152" y="0"/>
                  <a:pt x="182" y="0"/>
                </a:cubicBezTo>
                <a:cubicBezTo>
                  <a:pt x="212" y="0"/>
                  <a:pt x="242" y="182"/>
                  <a:pt x="272" y="182"/>
                </a:cubicBezTo>
                <a:cubicBezTo>
                  <a:pt x="302" y="182"/>
                  <a:pt x="333" y="0"/>
                  <a:pt x="363" y="0"/>
                </a:cubicBezTo>
                <a:cubicBezTo>
                  <a:pt x="393" y="0"/>
                  <a:pt x="424" y="182"/>
                  <a:pt x="454" y="182"/>
                </a:cubicBezTo>
                <a:cubicBezTo>
                  <a:pt x="484" y="182"/>
                  <a:pt x="514" y="0"/>
                  <a:pt x="544" y="0"/>
                </a:cubicBezTo>
                <a:cubicBezTo>
                  <a:pt x="574" y="0"/>
                  <a:pt x="605" y="182"/>
                  <a:pt x="635" y="182"/>
                </a:cubicBezTo>
                <a:cubicBezTo>
                  <a:pt x="665" y="182"/>
                  <a:pt x="696" y="0"/>
                  <a:pt x="726" y="0"/>
                </a:cubicBezTo>
                <a:cubicBezTo>
                  <a:pt x="756" y="0"/>
                  <a:pt x="787" y="168"/>
                  <a:pt x="817" y="182"/>
                </a:cubicBezTo>
                <a:cubicBezTo>
                  <a:pt x="847" y="196"/>
                  <a:pt x="886" y="105"/>
                  <a:pt x="904" y="85"/>
                </a:cubicBezTo>
              </a:path>
            </a:pathLst>
          </a:custGeom>
          <a:noFill/>
          <a:ln w="254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graphicFrame>
        <p:nvGraphicFramePr>
          <p:cNvPr id="64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2989455"/>
              </p:ext>
            </p:extLst>
          </p:nvPr>
        </p:nvGraphicFramePr>
        <p:xfrm>
          <a:off x="6880722" y="1331170"/>
          <a:ext cx="428625" cy="398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510" name="Equation" r:id="rId3" imgW="177480" imgH="164880" progId="Equation.DSMT4">
                  <p:embed/>
                </p:oleObj>
              </mc:Choice>
              <mc:Fallback>
                <p:oleObj name="Equation" r:id="rId3" imgW="17748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80722" y="1331170"/>
                        <a:ext cx="428625" cy="398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5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7886658"/>
              </p:ext>
            </p:extLst>
          </p:nvPr>
        </p:nvGraphicFramePr>
        <p:xfrm>
          <a:off x="8461077" y="2382809"/>
          <a:ext cx="368300" cy="398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511" name="Equation" r:id="rId5" imgW="152280" imgH="164880" progId="Equation.DSMT4">
                  <p:embed/>
                </p:oleObj>
              </mc:Choice>
              <mc:Fallback>
                <p:oleObj name="Equation" r:id="rId5" imgW="15228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61077" y="2382809"/>
                        <a:ext cx="368300" cy="398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3768890"/>
              </p:ext>
            </p:extLst>
          </p:nvPr>
        </p:nvGraphicFramePr>
        <p:xfrm>
          <a:off x="8532515" y="1014384"/>
          <a:ext cx="366712" cy="398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512" name="Equation" r:id="rId7" imgW="152280" imgH="164880" progId="Equation.DSMT4">
                  <p:embed/>
                </p:oleObj>
              </mc:Choice>
              <mc:Fallback>
                <p:oleObj name="Equation" r:id="rId7" imgW="15228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32515" y="1014384"/>
                        <a:ext cx="366712" cy="398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7" name="Line 19"/>
          <p:cNvSpPr>
            <a:spLocks noChangeShapeType="1"/>
          </p:cNvSpPr>
          <p:nvPr/>
        </p:nvSpPr>
        <p:spPr bwMode="auto">
          <a:xfrm rot="5400000" flipV="1">
            <a:off x="7741146" y="1950215"/>
            <a:ext cx="431800" cy="4333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68" name="Line 20"/>
          <p:cNvSpPr>
            <a:spLocks noChangeShapeType="1"/>
          </p:cNvSpPr>
          <p:nvPr/>
        </p:nvSpPr>
        <p:spPr bwMode="auto">
          <a:xfrm rot="5400000" flipV="1">
            <a:off x="8026896" y="2239140"/>
            <a:ext cx="360363" cy="3587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69" name="Line 21"/>
          <p:cNvSpPr>
            <a:spLocks noChangeShapeType="1"/>
          </p:cNvSpPr>
          <p:nvPr/>
        </p:nvSpPr>
        <p:spPr bwMode="auto">
          <a:xfrm rot="5400000" flipH="1" flipV="1">
            <a:off x="7740352" y="1519209"/>
            <a:ext cx="431800" cy="431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70" name="Line 22"/>
          <p:cNvSpPr>
            <a:spLocks noChangeShapeType="1"/>
          </p:cNvSpPr>
          <p:nvPr/>
        </p:nvSpPr>
        <p:spPr bwMode="auto">
          <a:xfrm rot="5400000">
            <a:off x="8101509" y="1158052"/>
            <a:ext cx="431800" cy="4333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71" name="Oval 23"/>
          <p:cNvSpPr>
            <a:spLocks noChangeArrowheads="1"/>
          </p:cNvSpPr>
          <p:nvPr/>
        </p:nvSpPr>
        <p:spPr bwMode="auto">
          <a:xfrm>
            <a:off x="6156027" y="1852584"/>
            <a:ext cx="217488" cy="217487"/>
          </a:xfrm>
          <a:prstGeom prst="ellipse">
            <a:avLst/>
          </a:prstGeom>
          <a:solidFill>
            <a:srgbClr val="004986"/>
          </a:solidFill>
          <a:ln w="9525" algn="ctr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80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72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4151146"/>
              </p:ext>
            </p:extLst>
          </p:nvPr>
        </p:nvGraphicFramePr>
        <p:xfrm>
          <a:off x="6156027" y="2208184"/>
          <a:ext cx="552450" cy="582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513" name="Equation" r:id="rId9" imgW="228600" imgH="241200" progId="Equation.DSMT4">
                  <p:embed/>
                </p:oleObj>
              </mc:Choice>
              <mc:Fallback>
                <p:oleObj name="Equation" r:id="rId9" imgW="22860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6027" y="2208184"/>
                        <a:ext cx="552450" cy="582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3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904716"/>
              </p:ext>
            </p:extLst>
          </p:nvPr>
        </p:nvGraphicFramePr>
        <p:xfrm>
          <a:off x="5292427" y="1087409"/>
          <a:ext cx="306388" cy="430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514" name="Equation" r:id="rId11" imgW="126720" imgH="177480" progId="Equation.DSMT4">
                  <p:embed/>
                </p:oleObj>
              </mc:Choice>
              <mc:Fallback>
                <p:oleObj name="Equation" r:id="rId11" imgW="12672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427" y="1087409"/>
                        <a:ext cx="306388" cy="430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395369"/>
              </p:ext>
            </p:extLst>
          </p:nvPr>
        </p:nvGraphicFramePr>
        <p:xfrm>
          <a:off x="5292427" y="2454246"/>
          <a:ext cx="276225" cy="33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515" name="Equation" r:id="rId13" imgW="114120" imgH="139680" progId="Equation.DSMT4">
                  <p:embed/>
                </p:oleObj>
              </mc:Choice>
              <mc:Fallback>
                <p:oleObj name="Equation" r:id="rId13" imgW="114120" imgH="1396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427" y="2454246"/>
                        <a:ext cx="276225" cy="336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5" name="Rechteck 74"/>
          <p:cNvSpPr/>
          <p:nvPr/>
        </p:nvSpPr>
        <p:spPr>
          <a:xfrm>
            <a:off x="2354740" y="3697873"/>
            <a:ext cx="424507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>
                <a:solidFill>
                  <a:srgbClr val="004986"/>
                </a:solidFill>
              </a:rPr>
              <a:t>A.C</a:t>
            </a:r>
            <a:r>
              <a:rPr lang="de-DE" dirty="0">
                <a:solidFill>
                  <a:srgbClr val="004986"/>
                </a:solidFill>
              </a:rPr>
              <a:t>., D. Müller </a:t>
            </a:r>
            <a:r>
              <a:rPr lang="de-DE" dirty="0" err="1">
                <a:solidFill>
                  <a:srgbClr val="004986"/>
                </a:solidFill>
              </a:rPr>
              <a:t>and</a:t>
            </a:r>
            <a:r>
              <a:rPr lang="de-DE" dirty="0">
                <a:solidFill>
                  <a:srgbClr val="004986"/>
                </a:solidFill>
              </a:rPr>
              <a:t> C. Wiegand, 1903.10440</a:t>
            </a:r>
          </a:p>
          <a:p>
            <a:r>
              <a:rPr lang="de-CH" dirty="0" smtClean="0">
                <a:solidFill>
                  <a:srgbClr val="004986"/>
                </a:solidFill>
              </a:rPr>
              <a:t> </a:t>
            </a:r>
            <a:endParaRPr lang="en-GB" dirty="0">
              <a:solidFill>
                <a:srgbClr val="004986"/>
              </a:solidFill>
            </a:endParaRPr>
          </a:p>
        </p:txBody>
      </p:sp>
      <p:sp>
        <p:nvSpPr>
          <p:cNvPr id="76" name="Rechteck 75"/>
          <p:cNvSpPr/>
          <p:nvPr/>
        </p:nvSpPr>
        <p:spPr>
          <a:xfrm>
            <a:off x="4067944" y="4653136"/>
            <a:ext cx="45931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dirty="0" smtClean="0">
                <a:solidFill>
                  <a:srgbClr val="004986"/>
                </a:solidFill>
              </a:rPr>
              <a:t>J. </a:t>
            </a:r>
            <a:r>
              <a:rPr lang="de-CH" dirty="0" err="1" smtClean="0">
                <a:solidFill>
                  <a:srgbClr val="004986"/>
                </a:solidFill>
              </a:rPr>
              <a:t>Kamenik</a:t>
            </a:r>
            <a:r>
              <a:rPr lang="de-CH" dirty="0">
                <a:solidFill>
                  <a:srgbClr val="004986"/>
                </a:solidFill>
              </a:rPr>
              <a:t>, </a:t>
            </a:r>
            <a:r>
              <a:rPr lang="de-CH" dirty="0" smtClean="0">
                <a:solidFill>
                  <a:srgbClr val="004986"/>
                </a:solidFill>
              </a:rPr>
              <a:t>Y. </a:t>
            </a:r>
            <a:r>
              <a:rPr lang="de-CH" dirty="0" err="1" smtClean="0">
                <a:solidFill>
                  <a:srgbClr val="004986"/>
                </a:solidFill>
              </a:rPr>
              <a:t>Soreq</a:t>
            </a:r>
            <a:r>
              <a:rPr lang="de-CH" dirty="0" smtClean="0">
                <a:solidFill>
                  <a:srgbClr val="004986"/>
                </a:solidFill>
              </a:rPr>
              <a:t> </a:t>
            </a:r>
            <a:r>
              <a:rPr lang="de-CH" dirty="0" err="1">
                <a:solidFill>
                  <a:srgbClr val="004986"/>
                </a:solidFill>
              </a:rPr>
              <a:t>and</a:t>
            </a:r>
            <a:r>
              <a:rPr lang="de-CH" dirty="0">
                <a:solidFill>
                  <a:srgbClr val="004986"/>
                </a:solidFill>
              </a:rPr>
              <a:t> </a:t>
            </a:r>
            <a:r>
              <a:rPr lang="de-CH" dirty="0" smtClean="0">
                <a:solidFill>
                  <a:srgbClr val="004986"/>
                </a:solidFill>
              </a:rPr>
              <a:t>J. </a:t>
            </a:r>
            <a:r>
              <a:rPr lang="de-CH" dirty="0" err="1" smtClean="0">
                <a:solidFill>
                  <a:srgbClr val="004986"/>
                </a:solidFill>
              </a:rPr>
              <a:t>Zupan</a:t>
            </a:r>
            <a:r>
              <a:rPr lang="de-CH" dirty="0" smtClean="0">
                <a:solidFill>
                  <a:srgbClr val="004986"/>
                </a:solidFill>
              </a:rPr>
              <a:t>, 1704.06005 </a:t>
            </a:r>
            <a:endParaRPr lang="en-GB" dirty="0">
              <a:solidFill>
                <a:srgbClr val="004986"/>
              </a:solidFill>
            </a:endParaRPr>
          </a:p>
        </p:txBody>
      </p:sp>
      <p:sp>
        <p:nvSpPr>
          <p:cNvPr id="77" name="Rechteck 76"/>
          <p:cNvSpPr/>
          <p:nvPr/>
        </p:nvSpPr>
        <p:spPr>
          <a:xfrm>
            <a:off x="3479222" y="4135747"/>
            <a:ext cx="43027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dirty="0">
                <a:solidFill>
                  <a:srgbClr val="004986"/>
                </a:solidFill>
              </a:rPr>
              <a:t> </a:t>
            </a:r>
            <a:r>
              <a:rPr lang="de-CH" dirty="0" smtClean="0">
                <a:solidFill>
                  <a:srgbClr val="004986"/>
                </a:solidFill>
              </a:rPr>
              <a:t>D. </a:t>
            </a:r>
            <a:r>
              <a:rPr lang="de-CH" dirty="0" err="1" smtClean="0">
                <a:solidFill>
                  <a:srgbClr val="004986"/>
                </a:solidFill>
              </a:rPr>
              <a:t>Bečirević</a:t>
            </a:r>
            <a:r>
              <a:rPr lang="de-CH" dirty="0" smtClean="0">
                <a:solidFill>
                  <a:srgbClr val="004986"/>
                </a:solidFill>
              </a:rPr>
              <a:t> </a:t>
            </a:r>
            <a:r>
              <a:rPr lang="de-CH" dirty="0" err="1">
                <a:solidFill>
                  <a:srgbClr val="004986"/>
                </a:solidFill>
              </a:rPr>
              <a:t>and</a:t>
            </a:r>
            <a:r>
              <a:rPr lang="de-CH" dirty="0">
                <a:solidFill>
                  <a:srgbClr val="004986"/>
                </a:solidFill>
              </a:rPr>
              <a:t> </a:t>
            </a:r>
            <a:r>
              <a:rPr lang="de-CH" dirty="0" smtClean="0">
                <a:solidFill>
                  <a:srgbClr val="004986"/>
                </a:solidFill>
              </a:rPr>
              <a:t>O. </a:t>
            </a:r>
            <a:r>
              <a:rPr lang="de-CH" dirty="0" err="1" smtClean="0">
                <a:solidFill>
                  <a:srgbClr val="004986"/>
                </a:solidFill>
              </a:rPr>
              <a:t>Sumensari</a:t>
            </a:r>
            <a:r>
              <a:rPr lang="de-CH" dirty="0" smtClean="0">
                <a:solidFill>
                  <a:srgbClr val="004986"/>
                </a:solidFill>
              </a:rPr>
              <a:t>, 1704.05835 </a:t>
            </a:r>
            <a:endParaRPr lang="en-GB" dirty="0">
              <a:solidFill>
                <a:srgbClr val="004986"/>
              </a:solidFill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3141495" y="5037472"/>
            <a:ext cx="56166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dirty="0" smtClean="0">
                <a:solidFill>
                  <a:srgbClr val="004986"/>
                </a:solidFill>
              </a:rPr>
              <a:t>G. Hiller </a:t>
            </a:r>
            <a:r>
              <a:rPr lang="de-CH" dirty="0" err="1">
                <a:solidFill>
                  <a:srgbClr val="004986"/>
                </a:solidFill>
              </a:rPr>
              <a:t>and</a:t>
            </a:r>
            <a:r>
              <a:rPr lang="de-CH" dirty="0">
                <a:solidFill>
                  <a:srgbClr val="004986"/>
                </a:solidFill>
              </a:rPr>
              <a:t> </a:t>
            </a:r>
            <a:r>
              <a:rPr lang="de-CH" dirty="0" smtClean="0">
                <a:solidFill>
                  <a:srgbClr val="004986"/>
                </a:solidFill>
              </a:rPr>
              <a:t>M. </a:t>
            </a:r>
            <a:r>
              <a:rPr lang="de-CH" dirty="0" err="1" smtClean="0">
                <a:solidFill>
                  <a:srgbClr val="004986"/>
                </a:solidFill>
              </a:rPr>
              <a:t>Schmaltz</a:t>
            </a:r>
            <a:r>
              <a:rPr lang="de-CH" dirty="0" smtClean="0">
                <a:solidFill>
                  <a:srgbClr val="004986"/>
                </a:solidFill>
              </a:rPr>
              <a:t> arXiv:1408.1627</a:t>
            </a:r>
            <a:br>
              <a:rPr lang="de-CH" dirty="0" smtClean="0">
                <a:solidFill>
                  <a:srgbClr val="004986"/>
                </a:solidFill>
              </a:rPr>
            </a:br>
            <a:r>
              <a:rPr lang="en-GB" dirty="0" smtClean="0">
                <a:solidFill>
                  <a:srgbClr val="004986"/>
                </a:solidFill>
              </a:rPr>
              <a:t>D. </a:t>
            </a:r>
            <a:r>
              <a:rPr lang="en-GB" dirty="0" err="1" smtClean="0">
                <a:solidFill>
                  <a:srgbClr val="004986"/>
                </a:solidFill>
              </a:rPr>
              <a:t>Bečirević</a:t>
            </a:r>
            <a:r>
              <a:rPr lang="en-GB" dirty="0">
                <a:solidFill>
                  <a:srgbClr val="004986"/>
                </a:solidFill>
              </a:rPr>
              <a:t>, </a:t>
            </a:r>
            <a:r>
              <a:rPr lang="en-GB" dirty="0" smtClean="0">
                <a:solidFill>
                  <a:srgbClr val="004986"/>
                </a:solidFill>
              </a:rPr>
              <a:t>S. </a:t>
            </a:r>
            <a:r>
              <a:rPr lang="en-GB" dirty="0" err="1" smtClean="0">
                <a:solidFill>
                  <a:srgbClr val="004986"/>
                </a:solidFill>
              </a:rPr>
              <a:t>Fajfer</a:t>
            </a:r>
            <a:r>
              <a:rPr lang="en-GB" dirty="0" smtClean="0">
                <a:solidFill>
                  <a:srgbClr val="004986"/>
                </a:solidFill>
              </a:rPr>
              <a:t> </a:t>
            </a:r>
            <a:r>
              <a:rPr lang="en-GB" dirty="0">
                <a:solidFill>
                  <a:srgbClr val="004986"/>
                </a:solidFill>
              </a:rPr>
              <a:t>and </a:t>
            </a:r>
            <a:r>
              <a:rPr lang="en-GB" dirty="0" smtClean="0">
                <a:solidFill>
                  <a:srgbClr val="004986"/>
                </a:solidFill>
              </a:rPr>
              <a:t>N. Košnik,1503.09024, ….</a:t>
            </a:r>
            <a:endParaRPr lang="en-GB" dirty="0">
              <a:solidFill>
                <a:srgbClr val="004986"/>
              </a:solidFill>
            </a:endParaRPr>
          </a:p>
        </p:txBody>
      </p:sp>
      <p:sp>
        <p:nvSpPr>
          <p:cNvPr id="29" name="Rechteck 28"/>
          <p:cNvSpPr/>
          <p:nvPr/>
        </p:nvSpPr>
        <p:spPr>
          <a:xfrm>
            <a:off x="1385539" y="1098660"/>
            <a:ext cx="38391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dirty="0" smtClean="0">
                <a:solidFill>
                  <a:srgbClr val="004986"/>
                </a:solidFill>
              </a:rPr>
              <a:t>W. </a:t>
            </a:r>
            <a:r>
              <a:rPr lang="de-CH" dirty="0" err="1" smtClean="0">
                <a:solidFill>
                  <a:srgbClr val="004986"/>
                </a:solidFill>
              </a:rPr>
              <a:t>Altmannshofer</a:t>
            </a:r>
            <a:r>
              <a:rPr lang="de-CH" dirty="0">
                <a:solidFill>
                  <a:srgbClr val="004986"/>
                </a:solidFill>
              </a:rPr>
              <a:t>, </a:t>
            </a:r>
            <a:r>
              <a:rPr lang="de-CH" dirty="0" smtClean="0">
                <a:solidFill>
                  <a:srgbClr val="004986"/>
                </a:solidFill>
              </a:rPr>
              <a:t>S. </a:t>
            </a:r>
            <a:r>
              <a:rPr lang="de-CH" dirty="0" err="1" smtClean="0">
                <a:solidFill>
                  <a:srgbClr val="004986"/>
                </a:solidFill>
              </a:rPr>
              <a:t>Gori</a:t>
            </a:r>
            <a:r>
              <a:rPr lang="de-CH" dirty="0">
                <a:solidFill>
                  <a:srgbClr val="004986"/>
                </a:solidFill>
              </a:rPr>
              <a:t>, </a:t>
            </a:r>
            <a:r>
              <a:rPr lang="de-CH" dirty="0" smtClean="0">
                <a:solidFill>
                  <a:srgbClr val="004986"/>
                </a:solidFill>
              </a:rPr>
              <a:t>M. </a:t>
            </a:r>
            <a:r>
              <a:rPr lang="de-CH" dirty="0" err="1" smtClean="0">
                <a:solidFill>
                  <a:srgbClr val="004986"/>
                </a:solidFill>
              </a:rPr>
              <a:t>Pospelov</a:t>
            </a:r>
            <a:r>
              <a:rPr lang="de-CH" dirty="0" smtClean="0">
                <a:solidFill>
                  <a:srgbClr val="004986"/>
                </a:solidFill>
              </a:rPr>
              <a:t> </a:t>
            </a:r>
            <a:br>
              <a:rPr lang="de-CH" dirty="0" smtClean="0">
                <a:solidFill>
                  <a:srgbClr val="004986"/>
                </a:solidFill>
              </a:rPr>
            </a:br>
            <a:r>
              <a:rPr lang="de-CH" dirty="0" err="1" smtClean="0">
                <a:solidFill>
                  <a:srgbClr val="004986"/>
                </a:solidFill>
              </a:rPr>
              <a:t>and</a:t>
            </a:r>
            <a:r>
              <a:rPr lang="de-CH" dirty="0" smtClean="0">
                <a:solidFill>
                  <a:srgbClr val="004986"/>
                </a:solidFill>
              </a:rPr>
              <a:t> I. </a:t>
            </a:r>
            <a:r>
              <a:rPr lang="de-CH" dirty="0" err="1" smtClean="0">
                <a:solidFill>
                  <a:srgbClr val="004986"/>
                </a:solidFill>
              </a:rPr>
              <a:t>Yavin</a:t>
            </a:r>
            <a:r>
              <a:rPr lang="de-CH" dirty="0">
                <a:solidFill>
                  <a:srgbClr val="004986"/>
                </a:solidFill>
              </a:rPr>
              <a:t> </a:t>
            </a:r>
            <a:r>
              <a:rPr lang="de-CH" dirty="0" smtClean="0">
                <a:solidFill>
                  <a:srgbClr val="004986"/>
                </a:solidFill>
              </a:rPr>
              <a:t>1403.1269, ….</a:t>
            </a:r>
            <a:endParaRPr lang="en-GB" dirty="0">
              <a:solidFill>
                <a:srgbClr val="0049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83320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244" name="Rectangle 3"/>
          <p:cNvSpPr>
            <a:spLocks noChangeArrowheads="1"/>
          </p:cNvSpPr>
          <p:nvPr/>
        </p:nvSpPr>
        <p:spPr bwMode="auto">
          <a:xfrm>
            <a:off x="468313" y="1125538"/>
            <a:ext cx="8496300" cy="51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7" rIns="92075" bIns="46037"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dirty="0" smtClean="0">
                <a:latin typeface="+mn-lt"/>
              </a:rPr>
              <a:t>MSSM</a:t>
            </a:r>
          </a:p>
          <a:p>
            <a:pPr lvl="1">
              <a:buClr>
                <a:srgbClr val="004986"/>
              </a:buClr>
              <a:defRPr/>
            </a:pPr>
            <a:r>
              <a:rPr lang="en-US" altLang="en-US" dirty="0" smtClean="0">
                <a:latin typeface="+mn-lt"/>
              </a:rPr>
              <a:t>tan(ß) enhanced </a:t>
            </a:r>
            <a:r>
              <a:rPr lang="en-US" altLang="en-US" dirty="0" err="1" smtClean="0">
                <a:latin typeface="+mn-lt"/>
              </a:rPr>
              <a:t>slepton</a:t>
            </a:r>
            <a:r>
              <a:rPr lang="en-US" altLang="en-US" dirty="0" smtClean="0">
                <a:latin typeface="+mn-lt"/>
              </a:rPr>
              <a:t> loops</a:t>
            </a:r>
          </a:p>
          <a:p>
            <a:pPr>
              <a:buClr>
                <a:schemeClr val="tx1"/>
              </a:buClr>
              <a:defRPr/>
            </a:pPr>
            <a:r>
              <a:rPr lang="en-US" altLang="en-US" dirty="0" smtClean="0">
                <a:latin typeface="+mn-lt"/>
              </a:rPr>
              <a:t>Scalars</a:t>
            </a:r>
            <a:endParaRPr lang="en-US" altLang="en-US" sz="2000" dirty="0" smtClean="0">
              <a:latin typeface="+mn-lt"/>
            </a:endParaRPr>
          </a:p>
          <a:p>
            <a:pPr lvl="1">
              <a:buClr>
                <a:srgbClr val="004986"/>
              </a:buClr>
              <a:defRPr/>
            </a:pPr>
            <a:r>
              <a:rPr lang="en-US" altLang="en-US" dirty="0" smtClean="0">
                <a:latin typeface="+mn-lt"/>
              </a:rPr>
              <a:t>Light scalars with enhanced muon couplings</a:t>
            </a:r>
          </a:p>
          <a:p>
            <a:pPr>
              <a:buClr>
                <a:schemeClr val="tx1"/>
              </a:buClr>
              <a:defRPr/>
            </a:pPr>
            <a:r>
              <a:rPr lang="en-US" altLang="en-US" dirty="0" smtClean="0">
                <a:latin typeface="+mn-lt"/>
              </a:rPr>
              <a:t>Z’</a:t>
            </a:r>
          </a:p>
          <a:p>
            <a:pPr lvl="1">
              <a:buClr>
                <a:srgbClr val="004986"/>
              </a:buClr>
              <a:defRPr/>
            </a:pPr>
            <a:r>
              <a:rPr lang="en-US" altLang="en-US" dirty="0" smtClean="0">
                <a:latin typeface="+mn-lt"/>
              </a:rPr>
              <a:t>Very light with </a:t>
            </a:r>
            <a:r>
              <a:rPr lang="el-GR" altLang="en-US" dirty="0" smtClean="0">
                <a:latin typeface="+mn-lt"/>
              </a:rPr>
              <a:t>τμ</a:t>
            </a:r>
            <a:r>
              <a:rPr lang="en-GB" altLang="en-US" dirty="0">
                <a:latin typeface="+mn-lt"/>
              </a:rPr>
              <a:t> </a:t>
            </a:r>
            <a:r>
              <a:rPr lang="en-GB" altLang="en-US" dirty="0" smtClean="0">
                <a:latin typeface="+mn-lt"/>
              </a:rPr>
              <a:t>couplings (m</a:t>
            </a:r>
            <a:r>
              <a:rPr lang="el-GR" altLang="en-US" baseline="-25000" dirty="0" smtClean="0">
                <a:latin typeface="+mn-lt"/>
              </a:rPr>
              <a:t>τ</a:t>
            </a:r>
            <a:r>
              <a:rPr lang="en-GB" altLang="en-US" dirty="0" smtClean="0">
                <a:latin typeface="+mn-lt"/>
              </a:rPr>
              <a:t> enhancement)</a:t>
            </a:r>
            <a:endParaRPr lang="en-US" altLang="en-US" dirty="0">
              <a:latin typeface="+mn-lt"/>
            </a:endParaRPr>
          </a:p>
          <a:p>
            <a:pPr>
              <a:buClr>
                <a:schemeClr val="tx1"/>
              </a:buClr>
              <a:defRPr/>
            </a:pPr>
            <a:r>
              <a:rPr lang="en-US" altLang="en-US" dirty="0" err="1">
                <a:latin typeface="+mn-lt"/>
              </a:rPr>
              <a:t>Leptoquarks</a:t>
            </a:r>
            <a:r>
              <a:rPr lang="en-US" altLang="en-US" dirty="0">
                <a:latin typeface="+mn-lt"/>
              </a:rPr>
              <a:t> </a:t>
            </a:r>
            <a:endParaRPr lang="en-US" altLang="en-US" sz="2000" dirty="0" smtClean="0">
              <a:latin typeface="+mn-lt"/>
            </a:endParaRPr>
          </a:p>
          <a:p>
            <a:pPr lvl="1">
              <a:buClr>
                <a:srgbClr val="004986"/>
              </a:buClr>
              <a:defRPr/>
            </a:pPr>
            <a:r>
              <a:rPr lang="en-US" altLang="en-US" dirty="0" err="1" smtClean="0">
                <a:latin typeface="+mn-lt"/>
              </a:rPr>
              <a:t>m</a:t>
            </a:r>
            <a:r>
              <a:rPr lang="en-US" altLang="en-US" baseline="-25000" dirty="0" err="1" smtClean="0">
                <a:latin typeface="+mn-lt"/>
              </a:rPr>
              <a:t>t</a:t>
            </a:r>
            <a:r>
              <a:rPr lang="en-US" altLang="en-US" dirty="0" smtClean="0">
                <a:latin typeface="+mn-lt"/>
              </a:rPr>
              <a:t> </a:t>
            </a:r>
            <a:r>
              <a:rPr lang="en-US" altLang="en-US" dirty="0" err="1" smtClean="0">
                <a:latin typeface="+mn-lt"/>
              </a:rPr>
              <a:t>enhaned</a:t>
            </a:r>
            <a:r>
              <a:rPr lang="en-US" altLang="en-US" dirty="0" smtClean="0">
                <a:latin typeface="+mn-lt"/>
              </a:rPr>
              <a:t> effects</a:t>
            </a:r>
            <a:endParaRPr lang="en-US" altLang="en-US" sz="2000" dirty="0">
              <a:latin typeface="+mn-lt"/>
            </a:endParaRPr>
          </a:p>
        </p:txBody>
      </p:sp>
      <p:sp>
        <p:nvSpPr>
          <p:cNvPr id="14344" name="Slide Number Placeholder 4"/>
          <p:cNvSpPr txBox="1">
            <a:spLocks noGrp="1"/>
          </p:cNvSpPr>
          <p:nvPr/>
        </p:nvSpPr>
        <p:spPr bwMode="auto">
          <a:xfrm>
            <a:off x="6675438" y="606107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de-DE" altLang="en-US" sz="1200">
                <a:latin typeface="Arial" panose="020B0604020202020204" pitchFamily="34" charset="0"/>
              </a:rPr>
              <a:t>8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4986"/>
                </a:solidFill>
              </a:rPr>
              <a:t>a</a:t>
            </a:r>
            <a:r>
              <a:rPr lang="el-GR" baseline="-25000" dirty="0" smtClean="0">
                <a:solidFill>
                  <a:srgbClr val="004986"/>
                </a:solidFill>
              </a:rPr>
              <a:t>μ</a:t>
            </a:r>
            <a:r>
              <a:rPr lang="en-GB" dirty="0" smtClean="0">
                <a:solidFill>
                  <a:srgbClr val="004986"/>
                </a:solidFill>
              </a:rPr>
              <a:t> explanations</a:t>
            </a:r>
            <a:endParaRPr lang="en-GB" dirty="0">
              <a:solidFill>
                <a:srgbClr val="004986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467544" y="5599571"/>
            <a:ext cx="8278048" cy="1143918"/>
            <a:chOff x="2249" y="-1597616"/>
            <a:chExt cx="6091500" cy="3600400"/>
          </a:xfrm>
        </p:grpSpPr>
        <p:sp>
          <p:nvSpPr>
            <p:cNvPr id="15" name="Rounded Rectangle 14"/>
            <p:cNvSpPr/>
            <p:nvPr/>
          </p:nvSpPr>
          <p:spPr>
            <a:xfrm>
              <a:off x="2249" y="-869755"/>
              <a:ext cx="6091500" cy="2153121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ounded Rectangle 4"/>
            <p:cNvSpPr/>
            <p:nvPr/>
          </p:nvSpPr>
          <p:spPr>
            <a:xfrm>
              <a:off x="21023" y="-1597616"/>
              <a:ext cx="6053952" cy="360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Chiral enhancement or very light particles</a:t>
              </a:r>
              <a:endParaRPr lang="en-GB" sz="3200" kern="1200" dirty="0"/>
            </a:p>
          </p:txBody>
        </p:sp>
      </p:grp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8803259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 bwMode="auto">
          <a:xfrm>
            <a:off x="6357" y="968698"/>
            <a:ext cx="9144000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400" kern="1000" spc="0" baseline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pPr lvl="0" algn="ctr">
              <a:defRPr/>
            </a:pPr>
            <a:r>
              <a:rPr lang="en-GB" sz="6600" dirty="0" smtClean="0">
                <a:solidFill>
                  <a:srgbClr val="004986"/>
                </a:solidFill>
              </a:rPr>
              <a:t>Simultaneous Explanation with the </a:t>
            </a:r>
            <a:r>
              <a:rPr lang="en-GB" sz="6600" dirty="0" err="1" smtClean="0">
                <a:solidFill>
                  <a:srgbClr val="004986"/>
                </a:solidFill>
              </a:rPr>
              <a:t>Pati</a:t>
            </a:r>
            <a:r>
              <a:rPr lang="en-GB" sz="6600" dirty="0" smtClean="0">
                <a:solidFill>
                  <a:srgbClr val="004986"/>
                </a:solidFill>
              </a:rPr>
              <a:t>-Salam</a:t>
            </a:r>
          </a:p>
          <a:p>
            <a:pPr lvl="0" algn="ctr">
              <a:defRPr/>
            </a:pPr>
            <a:r>
              <a:rPr lang="en-GB" sz="6600" dirty="0" err="1" smtClean="0">
                <a:solidFill>
                  <a:srgbClr val="004986"/>
                </a:solidFill>
              </a:rPr>
              <a:t>Leptoquark</a:t>
            </a:r>
            <a:endParaRPr lang="en-GB" sz="6600" dirty="0">
              <a:solidFill>
                <a:srgbClr val="0049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1373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4986"/>
                </a:solidFill>
              </a:rPr>
              <a:t>Vector </a:t>
            </a:r>
            <a:r>
              <a:rPr lang="en-GB" dirty="0" err="1" smtClean="0">
                <a:solidFill>
                  <a:srgbClr val="004986"/>
                </a:solidFill>
              </a:rPr>
              <a:t>Leptoquark</a:t>
            </a:r>
            <a:r>
              <a:rPr lang="en-GB" dirty="0" smtClean="0">
                <a:solidFill>
                  <a:srgbClr val="004986"/>
                </a:solidFill>
              </a:rPr>
              <a:t> SU(2) Singlet</a:t>
            </a:r>
            <a:endParaRPr lang="en-GB" dirty="0">
              <a:solidFill>
                <a:srgbClr val="004986"/>
              </a:solidFill>
            </a:endParaRPr>
          </a:p>
        </p:txBody>
      </p:sp>
      <p:sp>
        <p:nvSpPr>
          <p:cNvPr id="10" name="Inhaltsplatzhalter 1"/>
          <p:cNvSpPr>
            <a:spLocks noGrp="1"/>
          </p:cNvSpPr>
          <p:nvPr>
            <p:ph sz="quarter" idx="13"/>
          </p:nvPr>
        </p:nvSpPr>
        <p:spPr>
          <a:xfrm>
            <a:off x="427587" y="951585"/>
            <a:ext cx="8350514" cy="5616624"/>
          </a:xfrm>
        </p:spPr>
        <p:txBody>
          <a:bodyPr/>
          <a:lstStyle/>
          <a:p>
            <a:r>
              <a:rPr lang="en-US" altLang="en-US" sz="3200" dirty="0" smtClean="0"/>
              <a:t> Left-handed effect in </a:t>
            </a:r>
            <a:r>
              <a:rPr lang="en-US" altLang="en-US" sz="3200" dirty="0" err="1"/>
              <a:t>b</a:t>
            </a:r>
            <a:r>
              <a:rPr lang="en-US" altLang="en-US" sz="3200" dirty="0" err="1">
                <a:latin typeface="Calibri" panose="020F0502020204030204" pitchFamily="34" charset="0"/>
              </a:rPr>
              <a:t>→</a:t>
            </a:r>
            <a:r>
              <a:rPr lang="en-US" altLang="en-US" sz="3200" dirty="0" err="1" smtClean="0">
                <a:latin typeface="Calibri" panose="020F0502020204030204" pitchFamily="34" charset="0"/>
              </a:rPr>
              <a:t>s</a:t>
            </a:r>
            <a:r>
              <a:rPr lang="el-GR" altLang="en-US" sz="3200" dirty="0" smtClean="0">
                <a:latin typeface="Calibri" panose="020F0502020204030204" pitchFamily="34" charset="0"/>
              </a:rPr>
              <a:t>μμ</a:t>
            </a:r>
            <a:endParaRPr lang="en-US" altLang="en-US" sz="3200" baseline="-25000" dirty="0"/>
          </a:p>
          <a:p>
            <a:r>
              <a:rPr lang="en-US" altLang="en-US" sz="3200" dirty="0" smtClean="0"/>
              <a:t> Left-handed vector current in R(D) and R(D*)</a:t>
            </a:r>
          </a:p>
          <a:p>
            <a:r>
              <a:rPr lang="en-US" altLang="en-US" sz="3200" dirty="0" smtClean="0"/>
              <a:t> No effect in </a:t>
            </a:r>
            <a:r>
              <a:rPr lang="en-US" altLang="en-US" sz="3200" dirty="0" err="1" smtClean="0"/>
              <a:t>b</a:t>
            </a:r>
            <a:r>
              <a:rPr lang="en-US" altLang="en-US" sz="3200" dirty="0" err="1" smtClean="0">
                <a:latin typeface="Calibri" panose="020F0502020204030204" pitchFamily="34" charset="0"/>
              </a:rPr>
              <a:t>→s</a:t>
            </a:r>
            <a:r>
              <a:rPr lang="el-GR" altLang="en-US" sz="3200" dirty="0" smtClean="0">
                <a:latin typeface="Calibri" panose="020F0502020204030204" pitchFamily="34" charset="0"/>
              </a:rPr>
              <a:t>νν</a:t>
            </a:r>
            <a:endParaRPr lang="en-US" altLang="en-US" sz="3200" dirty="0" smtClean="0"/>
          </a:p>
          <a:p>
            <a:r>
              <a:rPr lang="en-US" altLang="en-US" sz="3200" dirty="0" smtClean="0"/>
              <a:t> No proton decay</a:t>
            </a:r>
          </a:p>
          <a:p>
            <a:r>
              <a:rPr lang="en-US" altLang="en-US" sz="3200" dirty="0"/>
              <a:t> </a:t>
            </a:r>
            <a:r>
              <a:rPr lang="en-US" altLang="en-US" sz="3200" dirty="0" smtClean="0"/>
              <a:t>Contained within the </a:t>
            </a:r>
            <a:r>
              <a:rPr lang="en-US" altLang="en-US" sz="3200" dirty="0" err="1" smtClean="0"/>
              <a:t>Pati</a:t>
            </a:r>
            <a:r>
              <a:rPr lang="en-US" altLang="en-US" sz="3200" dirty="0" smtClean="0"/>
              <a:t>-Salam model</a:t>
            </a:r>
          </a:p>
          <a:p>
            <a:r>
              <a:rPr lang="en-US" altLang="en-US" sz="3200" dirty="0" smtClean="0"/>
              <a:t> Massive vector bosons </a:t>
            </a:r>
          </a:p>
          <a:p>
            <a:pPr lvl="1"/>
            <a:r>
              <a:rPr lang="en-US" altLang="en-US" sz="3200" dirty="0"/>
              <a:t> </a:t>
            </a:r>
            <a:r>
              <a:rPr lang="en-US" altLang="en-US" sz="3200" dirty="0" smtClean="0"/>
              <a:t>Non-</a:t>
            </a:r>
            <a:r>
              <a:rPr lang="en-US" altLang="en-US" sz="3200" dirty="0" err="1" smtClean="0"/>
              <a:t>renormalizable</a:t>
            </a:r>
            <a:r>
              <a:rPr lang="en-US" altLang="en-US" sz="3200" dirty="0" smtClean="0"/>
              <a:t> without Higgs mechanism</a:t>
            </a:r>
          </a:p>
          <a:p>
            <a:pPr lvl="1"/>
            <a:r>
              <a:rPr lang="en-US" altLang="en-US" sz="3200" dirty="0"/>
              <a:t> </a:t>
            </a:r>
            <a:r>
              <a:rPr lang="en-US" altLang="en-US" sz="3200" dirty="0" err="1" smtClean="0"/>
              <a:t>Pati</a:t>
            </a:r>
            <a:r>
              <a:rPr lang="en-US" altLang="en-US" sz="3200" dirty="0" smtClean="0"/>
              <a:t> Salam not possible at the </a:t>
            </a:r>
            <a:r>
              <a:rPr lang="en-US" altLang="en-US" sz="3200" dirty="0" err="1" smtClean="0"/>
              <a:t>Tev</a:t>
            </a:r>
            <a:r>
              <a:rPr lang="en-US" altLang="en-US" sz="3200" dirty="0" smtClean="0"/>
              <a:t> scale because of K</a:t>
            </a:r>
            <a:r>
              <a:rPr lang="en-US" altLang="en-US" sz="3200" baseline="-25000" dirty="0" smtClean="0"/>
              <a:t>L</a:t>
            </a:r>
            <a:r>
              <a:rPr lang="en-US" altLang="en-US" sz="3200" dirty="0" smtClean="0">
                <a:latin typeface="Calibri" panose="020F0502020204030204" pitchFamily="34" charset="0"/>
              </a:rPr>
              <a:t>→</a:t>
            </a:r>
            <a:r>
              <a:rPr lang="el-GR" altLang="en-US" sz="3200" dirty="0" smtClean="0">
                <a:latin typeface="Calibri" panose="020F0502020204030204" pitchFamily="34" charset="0"/>
              </a:rPr>
              <a:t>μ</a:t>
            </a:r>
            <a:r>
              <a:rPr lang="en-GB" altLang="en-US" sz="3200" dirty="0" smtClean="0">
                <a:latin typeface="Calibri" panose="020F0502020204030204" pitchFamily="34" charset="0"/>
              </a:rPr>
              <a:t>e</a:t>
            </a:r>
            <a:r>
              <a:rPr lang="en-US" altLang="en-US" sz="3200" dirty="0"/>
              <a:t> </a:t>
            </a:r>
            <a:r>
              <a:rPr lang="en-US" altLang="en-US" sz="3200" dirty="0" smtClean="0"/>
              <a:t>and K</a:t>
            </a:r>
            <a:r>
              <a:rPr lang="en-US" altLang="en-US" sz="3200" dirty="0" smtClean="0">
                <a:latin typeface="Calibri" panose="020F0502020204030204" pitchFamily="34" charset="0"/>
              </a:rPr>
              <a:t>→</a:t>
            </a:r>
            <a:r>
              <a:rPr lang="el-GR" altLang="en-US" sz="3200" dirty="0" smtClean="0">
                <a:latin typeface="Calibri" panose="020F0502020204030204" pitchFamily="34" charset="0"/>
              </a:rPr>
              <a:t>πμ</a:t>
            </a:r>
            <a:r>
              <a:rPr lang="en-GB" altLang="en-US" sz="3200" dirty="0">
                <a:latin typeface="Calibri" panose="020F0502020204030204" pitchFamily="34" charset="0"/>
              </a:rPr>
              <a:t>e</a:t>
            </a:r>
            <a:r>
              <a:rPr lang="en-US" altLang="en-US" sz="3200" dirty="0"/>
              <a:t> </a:t>
            </a:r>
          </a:p>
          <a:p>
            <a:pPr lvl="1"/>
            <a:endParaRPr lang="en-US" altLang="en-US" sz="3200" dirty="0" smtClean="0"/>
          </a:p>
        </p:txBody>
      </p:sp>
      <p:grpSp>
        <p:nvGrpSpPr>
          <p:cNvPr id="19" name="Group 18"/>
          <p:cNvGrpSpPr/>
          <p:nvPr/>
        </p:nvGrpSpPr>
        <p:grpSpPr>
          <a:xfrm>
            <a:off x="0" y="5949280"/>
            <a:ext cx="9144000" cy="717920"/>
            <a:chOff x="42194" y="1460"/>
            <a:chExt cx="6223298" cy="1281906"/>
          </a:xfrm>
        </p:grpSpPr>
        <p:sp>
          <p:nvSpPr>
            <p:cNvPr id="20" name="Rounded Rectangle 19"/>
            <p:cNvSpPr/>
            <p:nvPr/>
          </p:nvSpPr>
          <p:spPr>
            <a:xfrm>
              <a:off x="265353" y="1460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Rounded Rectangle 4"/>
            <p:cNvSpPr/>
            <p:nvPr/>
          </p:nvSpPr>
          <p:spPr>
            <a:xfrm>
              <a:off x="42194" y="268701"/>
              <a:ext cx="6223298" cy="7474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Good solution, but difficult UV completion</a:t>
              </a:r>
              <a:endParaRPr lang="en-GB" sz="3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95494615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4986"/>
                </a:solidFill>
              </a:rPr>
              <a:t>Vector LQ Phenomenology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0" y="6015662"/>
            <a:ext cx="9144000" cy="664208"/>
            <a:chOff x="42194" y="-37789"/>
            <a:chExt cx="6223298" cy="1281906"/>
          </a:xfrm>
        </p:grpSpPr>
        <p:sp>
          <p:nvSpPr>
            <p:cNvPr id="21" name="Rounded Rectangle 20"/>
            <p:cNvSpPr/>
            <p:nvPr/>
          </p:nvSpPr>
          <p:spPr>
            <a:xfrm>
              <a:off x="278406" y="-37789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Rounded Rectangle 4"/>
            <p:cNvSpPr/>
            <p:nvPr/>
          </p:nvSpPr>
          <p:spPr>
            <a:xfrm>
              <a:off x="42194" y="290103"/>
              <a:ext cx="6223298" cy="8541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/>
                <a:t>Compatible with constraints for generic couplings</a:t>
              </a:r>
            </a:p>
          </p:txBody>
        </p:sp>
      </p:grpSp>
      <p:pic>
        <p:nvPicPr>
          <p:cNvPr id="901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980728"/>
            <a:ext cx="6854973" cy="4931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736736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4986"/>
                </a:solidFill>
              </a:rPr>
              <a:t>R(D</a:t>
            </a:r>
            <a:r>
              <a:rPr lang="en-GB" baseline="30000" dirty="0">
                <a:solidFill>
                  <a:srgbClr val="004986"/>
                </a:solidFill>
              </a:rPr>
              <a:t>(</a:t>
            </a:r>
            <a:r>
              <a:rPr lang="en-GB" dirty="0">
                <a:solidFill>
                  <a:srgbClr val="004986"/>
                </a:solidFill>
              </a:rPr>
              <a:t>*</a:t>
            </a:r>
            <a:r>
              <a:rPr lang="en-GB" baseline="30000" dirty="0">
                <a:solidFill>
                  <a:srgbClr val="004986"/>
                </a:solidFill>
              </a:rPr>
              <a:t>)</a:t>
            </a:r>
            <a:r>
              <a:rPr lang="en-GB" dirty="0">
                <a:solidFill>
                  <a:srgbClr val="004986"/>
                </a:solidFill>
              </a:rPr>
              <a:t>) and </a:t>
            </a:r>
            <a:r>
              <a:rPr lang="en-GB" dirty="0" err="1">
                <a:solidFill>
                  <a:srgbClr val="004986"/>
                </a:solidFill>
              </a:rPr>
              <a:t>b→s</a:t>
            </a:r>
            <a:r>
              <a:rPr lang="el-GR" dirty="0">
                <a:solidFill>
                  <a:srgbClr val="004986"/>
                </a:solidFill>
              </a:rPr>
              <a:t>ττ</a:t>
            </a:r>
            <a:endParaRPr lang="en-GB" sz="3000" dirty="0">
              <a:solidFill>
                <a:srgbClr val="004986"/>
              </a:solidFill>
            </a:endParaRPr>
          </a:p>
        </p:txBody>
      </p:sp>
      <p:sp>
        <p:nvSpPr>
          <p:cNvPr id="5" name="Inhaltsplatzhalter 1"/>
          <p:cNvSpPr>
            <a:spLocks noGrp="1"/>
          </p:cNvSpPr>
          <p:nvPr>
            <p:ph sz="quarter" idx="13"/>
          </p:nvPr>
        </p:nvSpPr>
        <p:spPr>
          <a:xfrm>
            <a:off x="427587" y="951585"/>
            <a:ext cx="8350514" cy="5616624"/>
          </a:xfrm>
        </p:spPr>
        <p:txBody>
          <a:bodyPr/>
          <a:lstStyle/>
          <a:p>
            <a:r>
              <a:rPr lang="en-US" altLang="en-US" sz="3000" dirty="0"/>
              <a:t> Large couplings to the second generation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6762285" y="1459300"/>
            <a:ext cx="2094280" cy="4843818"/>
            <a:chOff x="2250" y="-1597616"/>
            <a:chExt cx="6091499" cy="3600400"/>
          </a:xfrm>
        </p:grpSpPr>
        <p:sp>
          <p:nvSpPr>
            <p:cNvPr id="7" name="Rounded Rectangle 6"/>
            <p:cNvSpPr/>
            <p:nvPr/>
          </p:nvSpPr>
          <p:spPr>
            <a:xfrm>
              <a:off x="2250" y="-869755"/>
              <a:ext cx="6091499" cy="2153121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ounded Rectangle 4"/>
            <p:cNvSpPr/>
            <p:nvPr/>
          </p:nvSpPr>
          <p:spPr>
            <a:xfrm>
              <a:off x="21024" y="-1597616"/>
              <a:ext cx="6053951" cy="360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err="1"/>
                <a:t>b→s</a:t>
              </a:r>
              <a:r>
                <a:rPr lang="el-GR" sz="3200" dirty="0"/>
                <a:t>ττ</a:t>
              </a:r>
              <a:endParaRPr lang="en-GB" sz="3200" dirty="0"/>
            </a:p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/>
                <a:t>v</a:t>
              </a:r>
              <a:r>
                <a:rPr lang="en-GB" sz="3200" kern="1200" dirty="0"/>
                <a:t>ery strongly enhanced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25</a:t>
            </a:fld>
            <a:endParaRPr lang="de-DE" dirty="0"/>
          </a:p>
        </p:txBody>
      </p:sp>
      <p:sp>
        <p:nvSpPr>
          <p:cNvPr id="9" name="Rectangle 8"/>
          <p:cNvSpPr/>
          <p:nvPr/>
        </p:nvSpPr>
        <p:spPr>
          <a:xfrm>
            <a:off x="5148064" y="6076375"/>
            <a:ext cx="3995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4986"/>
                </a:solidFill>
              </a:rPr>
              <a:t>B. </a:t>
            </a:r>
            <a:r>
              <a:rPr lang="en-GB" dirty="0" err="1">
                <a:solidFill>
                  <a:srgbClr val="004986"/>
                </a:solidFill>
              </a:rPr>
              <a:t>Capdevila</a:t>
            </a:r>
            <a:r>
              <a:rPr lang="en-GB" dirty="0">
                <a:solidFill>
                  <a:srgbClr val="004986"/>
                </a:solidFill>
              </a:rPr>
              <a:t>, AC, S. </a:t>
            </a:r>
            <a:r>
              <a:rPr lang="en-GB" dirty="0" err="1">
                <a:solidFill>
                  <a:srgbClr val="004986"/>
                </a:solidFill>
              </a:rPr>
              <a:t>Descotes-Genon</a:t>
            </a:r>
            <a:r>
              <a:rPr lang="en-GB" dirty="0">
                <a:solidFill>
                  <a:srgbClr val="004986"/>
                </a:solidFill>
              </a:rPr>
              <a:t>, L. Hofer and J. Matias, PRL.120.181802</a:t>
            </a:r>
          </a:p>
        </p:txBody>
      </p:sp>
      <p:pic>
        <p:nvPicPr>
          <p:cNvPr id="890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310" y="1668716"/>
            <a:ext cx="5770503" cy="4386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Bildergebnis für uzh logo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0586" y="19226"/>
            <a:ext cx="1800200" cy="810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251140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4986"/>
                </a:solidFill>
              </a:rPr>
              <a:t>Important Loop-Effects</a:t>
            </a:r>
          </a:p>
        </p:txBody>
      </p:sp>
      <p:sp>
        <p:nvSpPr>
          <p:cNvPr id="10" name="Inhaltsplatzhalter 1"/>
          <p:cNvSpPr>
            <a:spLocks noGrp="1"/>
          </p:cNvSpPr>
          <p:nvPr>
            <p:ph sz="quarter" idx="13"/>
          </p:nvPr>
        </p:nvSpPr>
        <p:spPr>
          <a:xfrm>
            <a:off x="427587" y="951585"/>
            <a:ext cx="8350514" cy="5616624"/>
          </a:xfrm>
        </p:spPr>
        <p:txBody>
          <a:bodyPr/>
          <a:lstStyle/>
          <a:p>
            <a:r>
              <a:rPr lang="en-US" altLang="en-US" sz="3200" dirty="0"/>
              <a:t> Explanation of </a:t>
            </a:r>
            <a:r>
              <a:rPr lang="en-US" altLang="en-US" sz="3200" dirty="0" err="1"/>
              <a:t>b</a:t>
            </a:r>
            <a:r>
              <a:rPr lang="en-US" altLang="en-US" sz="3200" dirty="0" err="1">
                <a:latin typeface="Calibri" panose="020F0502020204030204" pitchFamily="34" charset="0"/>
              </a:rPr>
              <a:t>→c</a:t>
            </a:r>
            <a:r>
              <a:rPr lang="el-GR" altLang="en-US" sz="3200" dirty="0">
                <a:latin typeface="Calibri" panose="020F0502020204030204" pitchFamily="34" charset="0"/>
              </a:rPr>
              <a:t>τν</a:t>
            </a:r>
            <a:r>
              <a:rPr lang="en-GB" altLang="en-US" sz="3200" dirty="0">
                <a:latin typeface="Calibri" panose="020F0502020204030204" pitchFamily="34" charset="0"/>
              </a:rPr>
              <a:t> requires large b</a:t>
            </a:r>
            <a:r>
              <a:rPr lang="el-GR" altLang="en-US" sz="3200" dirty="0">
                <a:latin typeface="Calibri" panose="020F0502020204030204" pitchFamily="34" charset="0"/>
              </a:rPr>
              <a:t>τ</a:t>
            </a:r>
            <a:r>
              <a:rPr lang="en-GB" altLang="en-US" sz="3200" dirty="0">
                <a:latin typeface="Calibri" panose="020F0502020204030204" pitchFamily="34" charset="0"/>
              </a:rPr>
              <a:t> and s</a:t>
            </a:r>
            <a:r>
              <a:rPr lang="el-GR" altLang="en-US" sz="3200" dirty="0">
                <a:latin typeface="Calibri" panose="020F0502020204030204" pitchFamily="34" charset="0"/>
              </a:rPr>
              <a:t>τ</a:t>
            </a:r>
            <a:r>
              <a:rPr lang="en-GB" altLang="en-US" sz="3200" dirty="0">
                <a:latin typeface="Calibri" panose="020F0502020204030204" pitchFamily="34" charset="0"/>
              </a:rPr>
              <a:t> couplings (follows from SU(2) invariance)</a:t>
            </a:r>
            <a:endParaRPr lang="en-US" altLang="en-US" sz="3200" baseline="-25000" dirty="0"/>
          </a:p>
        </p:txBody>
      </p:sp>
      <p:grpSp>
        <p:nvGrpSpPr>
          <p:cNvPr id="19" name="Group 18"/>
          <p:cNvGrpSpPr/>
          <p:nvPr/>
        </p:nvGrpSpPr>
        <p:grpSpPr>
          <a:xfrm>
            <a:off x="0" y="5949280"/>
            <a:ext cx="9144000" cy="717920"/>
            <a:chOff x="42194" y="1460"/>
            <a:chExt cx="6223298" cy="1281906"/>
          </a:xfrm>
        </p:grpSpPr>
        <p:sp>
          <p:nvSpPr>
            <p:cNvPr id="20" name="Rounded Rectangle 19"/>
            <p:cNvSpPr/>
            <p:nvPr/>
          </p:nvSpPr>
          <p:spPr>
            <a:xfrm>
              <a:off x="265353" y="1460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Rounded Rectangle 4"/>
            <p:cNvSpPr/>
            <p:nvPr/>
          </p:nvSpPr>
          <p:spPr>
            <a:xfrm>
              <a:off x="42194" y="268701"/>
              <a:ext cx="6223298" cy="7474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/>
                <a:t>Large loop effects in </a:t>
              </a:r>
              <a:r>
                <a:rPr lang="en-US" altLang="en-US" sz="3200" dirty="0" err="1"/>
                <a:t>b</a:t>
              </a:r>
              <a:r>
                <a:rPr lang="en-US" altLang="en-US" sz="3200" dirty="0" err="1">
                  <a:latin typeface="Calibri" panose="020F0502020204030204" pitchFamily="34" charset="0"/>
                </a:rPr>
                <a:t>→s</a:t>
              </a:r>
              <a:r>
                <a:rPr lang="el-GR" altLang="en-US" sz="3200" dirty="0">
                  <a:latin typeface="Calibri" panose="020F0502020204030204" pitchFamily="34" charset="0"/>
                </a:rPr>
                <a:t>μμ</a:t>
              </a:r>
              <a:r>
                <a:rPr lang="en-GB" sz="3200" dirty="0"/>
                <a:t> </a:t>
              </a: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988583"/>
            <a:ext cx="8512428" cy="3542627"/>
          </a:xfrm>
          <a:prstGeom prst="rect">
            <a:avLst/>
          </a:prstGeom>
        </p:spPr>
      </p:pic>
      <p:sp>
        <p:nvSpPr>
          <p:cNvPr id="12" name="Rectangle 8"/>
          <p:cNvSpPr/>
          <p:nvPr/>
        </p:nvSpPr>
        <p:spPr>
          <a:xfrm>
            <a:off x="6392895" y="5356038"/>
            <a:ext cx="36724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4986"/>
                </a:solidFill>
              </a:rPr>
              <a:t>AC, C. </a:t>
            </a:r>
            <a:r>
              <a:rPr lang="en-GB" dirty="0" err="1">
                <a:solidFill>
                  <a:srgbClr val="004986"/>
                </a:solidFill>
              </a:rPr>
              <a:t>Greub</a:t>
            </a:r>
            <a:r>
              <a:rPr lang="en-GB" dirty="0">
                <a:solidFill>
                  <a:srgbClr val="004986"/>
                </a:solidFill>
              </a:rPr>
              <a:t>, D. Müller, </a:t>
            </a:r>
            <a:br>
              <a:rPr lang="en-GB" dirty="0">
                <a:solidFill>
                  <a:srgbClr val="004986"/>
                </a:solidFill>
              </a:rPr>
            </a:br>
            <a:r>
              <a:rPr lang="en-GB" dirty="0">
                <a:solidFill>
                  <a:srgbClr val="004986"/>
                </a:solidFill>
              </a:rPr>
              <a:t>F. </a:t>
            </a:r>
            <a:r>
              <a:rPr lang="en-GB" dirty="0" err="1">
                <a:solidFill>
                  <a:srgbClr val="004986"/>
                </a:solidFill>
              </a:rPr>
              <a:t>Saturnino</a:t>
            </a:r>
            <a:r>
              <a:rPr lang="en-GB" dirty="0">
                <a:solidFill>
                  <a:srgbClr val="004986"/>
                </a:solidFill>
              </a:rPr>
              <a:t>, PRL 2018</a:t>
            </a:r>
          </a:p>
        </p:txBody>
      </p:sp>
    </p:spTree>
    <p:extLst>
      <p:ext uri="{BB962C8B-B14F-4D97-AF65-F5344CB8AC3E}">
        <p14:creationId xmlns:p14="http://schemas.microsoft.com/office/powerpoint/2010/main" val="93077939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4986"/>
                </a:solidFill>
              </a:rPr>
              <a:t>Important Loop-Effects</a:t>
            </a:r>
          </a:p>
        </p:txBody>
      </p:sp>
      <p:sp>
        <p:nvSpPr>
          <p:cNvPr id="10" name="Inhaltsplatzhalter 1"/>
          <p:cNvSpPr>
            <a:spLocks noGrp="1"/>
          </p:cNvSpPr>
          <p:nvPr>
            <p:ph sz="quarter" idx="13"/>
          </p:nvPr>
        </p:nvSpPr>
        <p:spPr>
          <a:xfrm>
            <a:off x="427587" y="951585"/>
            <a:ext cx="8350514" cy="5616624"/>
          </a:xfrm>
        </p:spPr>
        <p:txBody>
          <a:bodyPr/>
          <a:lstStyle/>
          <a:p>
            <a:r>
              <a:rPr lang="en-US" altLang="en-US" sz="3200" dirty="0"/>
              <a:t> Explanation of </a:t>
            </a:r>
            <a:r>
              <a:rPr lang="en-US" altLang="en-US" sz="3200" dirty="0" err="1"/>
              <a:t>b</a:t>
            </a:r>
            <a:r>
              <a:rPr lang="en-US" altLang="en-US" sz="3200" dirty="0" err="1">
                <a:latin typeface="Calibri" panose="020F0502020204030204" pitchFamily="34" charset="0"/>
              </a:rPr>
              <a:t>→c</a:t>
            </a:r>
            <a:r>
              <a:rPr lang="el-GR" altLang="en-US" sz="3200" dirty="0">
                <a:latin typeface="Calibri" panose="020F0502020204030204" pitchFamily="34" charset="0"/>
              </a:rPr>
              <a:t>τν</a:t>
            </a:r>
            <a:r>
              <a:rPr lang="en-GB" altLang="en-US" sz="3200" dirty="0">
                <a:latin typeface="Calibri" panose="020F0502020204030204" pitchFamily="34" charset="0"/>
              </a:rPr>
              <a:t> requires large b</a:t>
            </a:r>
            <a:r>
              <a:rPr lang="el-GR" altLang="en-US" sz="3200" dirty="0">
                <a:latin typeface="Calibri" panose="020F0502020204030204" pitchFamily="34" charset="0"/>
              </a:rPr>
              <a:t>τ</a:t>
            </a:r>
            <a:r>
              <a:rPr lang="en-GB" altLang="en-US" sz="3200" dirty="0">
                <a:latin typeface="Calibri" panose="020F0502020204030204" pitchFamily="34" charset="0"/>
              </a:rPr>
              <a:t> and s</a:t>
            </a:r>
            <a:r>
              <a:rPr lang="el-GR" altLang="en-US" sz="3200" dirty="0">
                <a:latin typeface="Calibri" panose="020F0502020204030204" pitchFamily="34" charset="0"/>
              </a:rPr>
              <a:t>τ</a:t>
            </a:r>
            <a:r>
              <a:rPr lang="en-GB" altLang="en-US" sz="3200" dirty="0">
                <a:latin typeface="Calibri" panose="020F0502020204030204" pitchFamily="34" charset="0"/>
              </a:rPr>
              <a:t> couplings (follows from SU(2) invariance)</a:t>
            </a:r>
            <a:endParaRPr lang="en-US" altLang="en-US" sz="3200" baseline="-25000" dirty="0"/>
          </a:p>
        </p:txBody>
      </p:sp>
      <p:grpSp>
        <p:nvGrpSpPr>
          <p:cNvPr id="19" name="Group 18"/>
          <p:cNvGrpSpPr/>
          <p:nvPr/>
        </p:nvGrpSpPr>
        <p:grpSpPr>
          <a:xfrm>
            <a:off x="0" y="5949280"/>
            <a:ext cx="9144000" cy="717920"/>
            <a:chOff x="42194" y="1460"/>
            <a:chExt cx="6223298" cy="1281906"/>
          </a:xfrm>
        </p:grpSpPr>
        <p:sp>
          <p:nvSpPr>
            <p:cNvPr id="20" name="Rounded Rectangle 19"/>
            <p:cNvSpPr/>
            <p:nvPr/>
          </p:nvSpPr>
          <p:spPr>
            <a:xfrm>
              <a:off x="265353" y="1460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Rounded Rectangle 4"/>
            <p:cNvSpPr/>
            <p:nvPr/>
          </p:nvSpPr>
          <p:spPr>
            <a:xfrm>
              <a:off x="42194" y="268701"/>
              <a:ext cx="6223298" cy="7474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/>
                <a:t>Large loop effects in </a:t>
              </a:r>
              <a:r>
                <a:rPr lang="en-US" altLang="en-US" sz="3200" dirty="0" err="1"/>
                <a:t>b</a:t>
              </a:r>
              <a:r>
                <a:rPr lang="en-US" altLang="en-US" sz="3200" dirty="0" err="1">
                  <a:latin typeface="Calibri" panose="020F0502020204030204" pitchFamily="34" charset="0"/>
                </a:rPr>
                <a:t>→s</a:t>
              </a:r>
              <a:r>
                <a:rPr lang="el-GR" altLang="en-US" sz="3200" dirty="0">
                  <a:latin typeface="Calibri" panose="020F0502020204030204" pitchFamily="34" charset="0"/>
                </a:rPr>
                <a:t>μμ</a:t>
              </a:r>
              <a:r>
                <a:rPr lang="en-GB" sz="3200" dirty="0"/>
                <a:t> </a:t>
              </a:r>
            </a:p>
          </p:txBody>
        </p:sp>
      </p:grpSp>
      <p:sp>
        <p:nvSpPr>
          <p:cNvPr id="12" name="Rectangle 8"/>
          <p:cNvSpPr/>
          <p:nvPr/>
        </p:nvSpPr>
        <p:spPr>
          <a:xfrm>
            <a:off x="6392895" y="5356038"/>
            <a:ext cx="36724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4986"/>
                </a:solidFill>
              </a:rPr>
              <a:t>AC, C. </a:t>
            </a:r>
            <a:r>
              <a:rPr lang="en-GB" dirty="0" err="1">
                <a:solidFill>
                  <a:srgbClr val="004986"/>
                </a:solidFill>
              </a:rPr>
              <a:t>Greub</a:t>
            </a:r>
            <a:r>
              <a:rPr lang="en-GB" dirty="0">
                <a:solidFill>
                  <a:srgbClr val="004986"/>
                </a:solidFill>
              </a:rPr>
              <a:t>, D. Müller, </a:t>
            </a:r>
            <a:br>
              <a:rPr lang="en-GB" dirty="0">
                <a:solidFill>
                  <a:srgbClr val="004986"/>
                </a:solidFill>
              </a:rPr>
            </a:br>
            <a:r>
              <a:rPr lang="en-GB" dirty="0">
                <a:solidFill>
                  <a:srgbClr val="004986"/>
                </a:solidFill>
              </a:rPr>
              <a:t>F. </a:t>
            </a:r>
            <a:r>
              <a:rPr lang="en-GB" dirty="0" err="1">
                <a:solidFill>
                  <a:srgbClr val="004986"/>
                </a:solidFill>
              </a:rPr>
              <a:t>Saturnino</a:t>
            </a:r>
            <a:r>
              <a:rPr lang="en-GB" dirty="0">
                <a:solidFill>
                  <a:srgbClr val="004986"/>
                </a:solidFill>
              </a:rPr>
              <a:t>, PRL 2018</a:t>
            </a:r>
          </a:p>
        </p:txBody>
      </p:sp>
      <p:pic>
        <p:nvPicPr>
          <p:cNvPr id="911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722" y="2420888"/>
            <a:ext cx="8116556" cy="2823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Bildergebnis für uzh logo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0586" y="27692"/>
            <a:ext cx="1800200" cy="810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199717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980728"/>
            <a:ext cx="7056784" cy="4928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4986"/>
                </a:solidFill>
              </a:rPr>
              <a:t>Perfect agreement with data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0" y="6015662"/>
            <a:ext cx="9144000" cy="664208"/>
            <a:chOff x="42194" y="-37789"/>
            <a:chExt cx="6223298" cy="1281906"/>
          </a:xfrm>
        </p:grpSpPr>
        <p:sp>
          <p:nvSpPr>
            <p:cNvPr id="21" name="Rounded Rectangle 20"/>
            <p:cNvSpPr/>
            <p:nvPr/>
          </p:nvSpPr>
          <p:spPr>
            <a:xfrm>
              <a:off x="278406" y="-37789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Rounded Rectangle 4"/>
            <p:cNvSpPr/>
            <p:nvPr/>
          </p:nvSpPr>
          <p:spPr>
            <a:xfrm>
              <a:off x="42194" y="290103"/>
              <a:ext cx="6223298" cy="8541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err="1"/>
                <a:t>Pati</a:t>
              </a:r>
              <a:r>
                <a:rPr lang="en-GB" sz="3200" dirty="0"/>
                <a:t>-Salam LQ can explain the flavour anomalies</a:t>
              </a:r>
            </a:p>
          </p:txBody>
        </p:sp>
      </p:grpSp>
      <p:pic>
        <p:nvPicPr>
          <p:cNvPr id="890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78" y="980728"/>
            <a:ext cx="7180929" cy="4928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08395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4986"/>
                </a:solidFill>
              </a:rPr>
              <a:t>Possible UV completions</a:t>
            </a:r>
          </a:p>
        </p:txBody>
      </p:sp>
      <p:sp>
        <p:nvSpPr>
          <p:cNvPr id="10" name="Inhaltsplatzhalter 1"/>
          <p:cNvSpPr>
            <a:spLocks noGrp="1"/>
          </p:cNvSpPr>
          <p:nvPr>
            <p:ph sz="quarter" idx="13"/>
          </p:nvPr>
        </p:nvSpPr>
        <p:spPr>
          <a:xfrm>
            <a:off x="427587" y="980728"/>
            <a:ext cx="8350514" cy="5616624"/>
          </a:xfrm>
        </p:spPr>
        <p:txBody>
          <a:bodyPr/>
          <a:lstStyle/>
          <a:p>
            <a:r>
              <a:rPr lang="en-US" altLang="en-US" sz="2600" dirty="0"/>
              <a:t> </a:t>
            </a:r>
            <a:r>
              <a:rPr lang="de-CH" altLang="en-US" sz="2600" dirty="0"/>
              <a:t>SU(4)×SU(3)’×SU(2)</a:t>
            </a:r>
            <a:r>
              <a:rPr lang="de-CH" altLang="en-US" sz="2600" baseline="-25000" dirty="0"/>
              <a:t>L</a:t>
            </a:r>
            <a:r>
              <a:rPr lang="de-CH" altLang="en-US" sz="2600" dirty="0"/>
              <a:t>×U(1)</a:t>
            </a:r>
            <a:r>
              <a:rPr lang="de-CH" altLang="en-US" sz="2600" baseline="-25000" dirty="0"/>
              <a:t>Y</a:t>
            </a:r>
            <a:r>
              <a:rPr lang="de-CH" altLang="en-US" sz="2600" dirty="0"/>
              <a:t> + </a:t>
            </a:r>
            <a:r>
              <a:rPr lang="de-CH" altLang="en-US" sz="2600" dirty="0" err="1"/>
              <a:t>Vector</a:t>
            </a:r>
            <a:r>
              <a:rPr lang="de-CH" altLang="en-US" sz="2600" dirty="0"/>
              <a:t>-like </a:t>
            </a:r>
            <a:r>
              <a:rPr lang="de-CH" altLang="en-US" sz="2600" dirty="0" err="1"/>
              <a:t>fermions</a:t>
            </a:r>
            <a:r>
              <a:rPr lang="de-CH" altLang="en-US" sz="2600" dirty="0"/>
              <a:t/>
            </a:r>
            <a:br>
              <a:rPr lang="de-CH" altLang="en-US" sz="2600" dirty="0"/>
            </a:br>
            <a:r>
              <a:rPr lang="it-IT" dirty="0">
                <a:solidFill>
                  <a:srgbClr val="004986"/>
                </a:solidFill>
              </a:rPr>
              <a:t>L. Di Luzio, A. </a:t>
            </a:r>
            <a:r>
              <a:rPr lang="it-IT" dirty="0" err="1">
                <a:solidFill>
                  <a:srgbClr val="004986"/>
                </a:solidFill>
              </a:rPr>
              <a:t>Greljo</a:t>
            </a:r>
            <a:r>
              <a:rPr lang="it-IT" dirty="0">
                <a:solidFill>
                  <a:srgbClr val="004986"/>
                </a:solidFill>
              </a:rPr>
              <a:t>, M. </a:t>
            </a:r>
            <a:r>
              <a:rPr lang="it-IT" dirty="0" err="1">
                <a:solidFill>
                  <a:srgbClr val="004986"/>
                </a:solidFill>
              </a:rPr>
              <a:t>Nardecchia</a:t>
            </a:r>
            <a:r>
              <a:rPr lang="it-IT" dirty="0">
                <a:solidFill>
                  <a:srgbClr val="004986"/>
                </a:solidFill>
              </a:rPr>
              <a:t>, arXiv:1708.08450 </a:t>
            </a:r>
            <a:endParaRPr lang="de-CH" dirty="0">
              <a:solidFill>
                <a:srgbClr val="004986"/>
              </a:solidFill>
            </a:endParaRPr>
          </a:p>
          <a:p>
            <a:r>
              <a:rPr lang="en-US" altLang="en-US" sz="2600" dirty="0"/>
              <a:t> </a:t>
            </a:r>
            <a:r>
              <a:rPr lang="de-CH" altLang="en-US" sz="2600" dirty="0"/>
              <a:t>SU(4)×U(2)</a:t>
            </a:r>
            <a:r>
              <a:rPr lang="de-CH" altLang="en-US" sz="2600" baseline="-25000" dirty="0"/>
              <a:t>L</a:t>
            </a:r>
            <a:r>
              <a:rPr lang="de-CH" altLang="en-US" sz="2600" dirty="0"/>
              <a:t>×SU(2)</a:t>
            </a:r>
            <a:r>
              <a:rPr lang="de-CH" altLang="en-US" sz="2600" baseline="-25000" dirty="0"/>
              <a:t>R</a:t>
            </a:r>
            <a:r>
              <a:rPr lang="de-CH" altLang="en-US" sz="2600" dirty="0"/>
              <a:t> + </a:t>
            </a:r>
            <a:r>
              <a:rPr lang="de-CH" altLang="en-US" sz="2600" dirty="0" err="1"/>
              <a:t>Vector</a:t>
            </a:r>
            <a:r>
              <a:rPr lang="de-CH" altLang="en-US" sz="2600" dirty="0"/>
              <a:t>-like </a:t>
            </a:r>
            <a:r>
              <a:rPr lang="de-CH" altLang="en-US" sz="2600" dirty="0" err="1"/>
              <a:t>fermions</a:t>
            </a:r>
            <a:r>
              <a:rPr lang="de-CH" altLang="en-US" sz="2600" dirty="0"/>
              <a:t/>
            </a:r>
            <a:br>
              <a:rPr lang="de-CH" altLang="en-US" sz="2600" dirty="0"/>
            </a:br>
            <a:r>
              <a:rPr lang="it-IT" dirty="0">
                <a:solidFill>
                  <a:srgbClr val="004986"/>
                </a:solidFill>
              </a:rPr>
              <a:t>L. </a:t>
            </a:r>
            <a:r>
              <a:rPr lang="it-IT" dirty="0" err="1">
                <a:solidFill>
                  <a:srgbClr val="004986"/>
                </a:solidFill>
              </a:rPr>
              <a:t>Calibbi</a:t>
            </a:r>
            <a:r>
              <a:rPr lang="it-IT" dirty="0">
                <a:solidFill>
                  <a:srgbClr val="004986"/>
                </a:solidFill>
              </a:rPr>
              <a:t>, AC, T. Li, arXiv:1709.00692</a:t>
            </a:r>
            <a:r>
              <a:rPr lang="en-US" altLang="en-US" dirty="0"/>
              <a:t> </a:t>
            </a:r>
          </a:p>
          <a:p>
            <a:r>
              <a:rPr lang="en-US" altLang="en-US" sz="2600" dirty="0"/>
              <a:t> SU(4)</a:t>
            </a:r>
            <a:r>
              <a:rPr lang="de-CH" altLang="en-US" sz="2600" dirty="0"/>
              <a:t>×</a:t>
            </a:r>
            <a:r>
              <a:rPr lang="en-US" altLang="en-US" sz="2600" dirty="0"/>
              <a:t> SU(4)</a:t>
            </a:r>
            <a:r>
              <a:rPr lang="de-CH" altLang="en-US" sz="2600" dirty="0"/>
              <a:t>×</a:t>
            </a:r>
            <a:r>
              <a:rPr lang="en-US" altLang="en-US" sz="2600" dirty="0"/>
              <a:t> SU(4)</a:t>
            </a:r>
            <a:br>
              <a:rPr lang="en-US" altLang="en-US" sz="2600" dirty="0"/>
            </a:br>
            <a:r>
              <a:rPr lang="it-IT" altLang="en-US" dirty="0">
                <a:solidFill>
                  <a:srgbClr val="004986"/>
                </a:solidFill>
              </a:rPr>
              <a:t>M. Bordone, C. </a:t>
            </a:r>
            <a:r>
              <a:rPr lang="it-IT" altLang="en-US" dirty="0" err="1">
                <a:solidFill>
                  <a:srgbClr val="004986"/>
                </a:solidFill>
              </a:rPr>
              <a:t>Cornella</a:t>
            </a:r>
            <a:r>
              <a:rPr lang="it-IT" altLang="en-US" dirty="0">
                <a:solidFill>
                  <a:srgbClr val="004986"/>
                </a:solidFill>
              </a:rPr>
              <a:t>, J. </a:t>
            </a:r>
            <a:r>
              <a:rPr lang="it-IT" altLang="en-US" dirty="0" err="1">
                <a:solidFill>
                  <a:srgbClr val="004986"/>
                </a:solidFill>
              </a:rPr>
              <a:t>Fuentes</a:t>
            </a:r>
            <a:r>
              <a:rPr lang="it-IT" altLang="en-US" dirty="0">
                <a:solidFill>
                  <a:srgbClr val="004986"/>
                </a:solidFill>
              </a:rPr>
              <a:t>-Martin, G. </a:t>
            </a:r>
            <a:r>
              <a:rPr lang="it-IT" altLang="en-US" dirty="0" err="1">
                <a:solidFill>
                  <a:srgbClr val="004986"/>
                </a:solidFill>
              </a:rPr>
              <a:t>Isidori</a:t>
            </a:r>
            <a:r>
              <a:rPr lang="it-IT" altLang="en-US" dirty="0">
                <a:solidFill>
                  <a:srgbClr val="004986"/>
                </a:solidFill>
              </a:rPr>
              <a:t>, arXiv:1712.01368</a:t>
            </a:r>
            <a:endParaRPr lang="en-US" altLang="en-US" dirty="0">
              <a:solidFill>
                <a:srgbClr val="004986"/>
              </a:solidFill>
            </a:endParaRPr>
          </a:p>
          <a:p>
            <a:r>
              <a:rPr lang="de-CH" altLang="en-US" sz="2600" dirty="0"/>
              <a:t> SU(4) ×U(2)</a:t>
            </a:r>
            <a:r>
              <a:rPr lang="de-CH" altLang="en-US" sz="2600" baseline="-25000" dirty="0"/>
              <a:t>L</a:t>
            </a:r>
            <a:r>
              <a:rPr lang="de-CH" altLang="en-US" sz="2600" dirty="0"/>
              <a:t>×SU(2)</a:t>
            </a:r>
            <a:r>
              <a:rPr lang="de-CH" altLang="en-US" sz="2600" baseline="-25000" dirty="0"/>
              <a:t>R</a:t>
            </a:r>
            <a:r>
              <a:rPr lang="de-CH" altLang="en-US" sz="2600" dirty="0"/>
              <a:t> </a:t>
            </a:r>
            <a:r>
              <a:rPr lang="de-CH" altLang="en-US" sz="2600" dirty="0" err="1"/>
              <a:t>including</a:t>
            </a:r>
            <a:r>
              <a:rPr lang="de-CH" altLang="en-US" sz="2600" dirty="0"/>
              <a:t> </a:t>
            </a:r>
            <a:r>
              <a:rPr lang="de-CH" altLang="en-US" sz="2600" dirty="0" err="1"/>
              <a:t>scalar</a:t>
            </a:r>
            <a:r>
              <a:rPr lang="de-CH" altLang="en-US" sz="2600" dirty="0"/>
              <a:t> LQs </a:t>
            </a:r>
            <a:r>
              <a:rPr lang="de-CH" altLang="en-US" sz="2600" dirty="0" err="1"/>
              <a:t>and</a:t>
            </a:r>
            <a:r>
              <a:rPr lang="de-CH" altLang="en-US" sz="2600" dirty="0"/>
              <a:t> </a:t>
            </a:r>
            <a:br>
              <a:rPr lang="de-CH" altLang="en-US" sz="2600" dirty="0"/>
            </a:br>
            <a:r>
              <a:rPr lang="de-CH" altLang="en-US" sz="2600" dirty="0"/>
              <a:t> light </a:t>
            </a:r>
            <a:r>
              <a:rPr lang="de-CH" altLang="en-US" sz="2600" dirty="0" err="1"/>
              <a:t>right-handed</a:t>
            </a:r>
            <a:r>
              <a:rPr lang="de-CH" altLang="en-US" sz="2600" dirty="0"/>
              <a:t> </a:t>
            </a:r>
            <a:r>
              <a:rPr lang="de-CH" altLang="en-US" sz="2600" dirty="0" err="1"/>
              <a:t>neutrinos</a:t>
            </a:r>
            <a:r>
              <a:rPr lang="de-CH" altLang="en-US" sz="2600" dirty="0"/>
              <a:t/>
            </a:r>
            <a:br>
              <a:rPr lang="de-CH" altLang="en-US" sz="2600" dirty="0"/>
            </a:br>
            <a:r>
              <a:rPr lang="de-CH" altLang="en-US" dirty="0">
                <a:solidFill>
                  <a:srgbClr val="004986"/>
                </a:solidFill>
              </a:rPr>
              <a:t>J. </a:t>
            </a:r>
            <a:r>
              <a:rPr lang="de-CH" altLang="en-US" dirty="0" err="1">
                <a:solidFill>
                  <a:srgbClr val="004986"/>
                </a:solidFill>
              </a:rPr>
              <a:t>Heeck</a:t>
            </a:r>
            <a:r>
              <a:rPr lang="de-CH" altLang="en-US" dirty="0">
                <a:solidFill>
                  <a:srgbClr val="004986"/>
                </a:solidFill>
              </a:rPr>
              <a:t>, D. </a:t>
            </a:r>
            <a:r>
              <a:rPr lang="de-CH" altLang="en-US" dirty="0" err="1">
                <a:solidFill>
                  <a:srgbClr val="004986"/>
                </a:solidFill>
              </a:rPr>
              <a:t>Teresi</a:t>
            </a:r>
            <a:r>
              <a:rPr lang="de-CH" altLang="en-US" dirty="0">
                <a:solidFill>
                  <a:srgbClr val="004986"/>
                </a:solidFill>
              </a:rPr>
              <a:t>, </a:t>
            </a:r>
            <a:r>
              <a:rPr lang="it-IT" dirty="0" err="1">
                <a:solidFill>
                  <a:srgbClr val="004986"/>
                </a:solidFill>
              </a:rPr>
              <a:t>arXiv</a:t>
            </a:r>
            <a:r>
              <a:rPr lang="it-IT" dirty="0">
                <a:solidFill>
                  <a:srgbClr val="004986"/>
                </a:solidFill>
              </a:rPr>
              <a:t>:</a:t>
            </a:r>
            <a:r>
              <a:rPr lang="de-CH" altLang="en-US" dirty="0">
                <a:solidFill>
                  <a:srgbClr val="004986"/>
                </a:solidFill>
              </a:rPr>
              <a:t>1808.07492 </a:t>
            </a:r>
            <a:endParaRPr lang="en-US" altLang="en-US" dirty="0">
              <a:solidFill>
                <a:srgbClr val="004986"/>
              </a:solidFill>
            </a:endParaRPr>
          </a:p>
          <a:p>
            <a:r>
              <a:rPr lang="en-US" altLang="en-US" sz="2600" dirty="0"/>
              <a:t> SU(8) might even explain ɛ’/ɛ</a:t>
            </a:r>
            <a:br>
              <a:rPr lang="en-US" altLang="en-US" sz="2600" dirty="0"/>
            </a:br>
            <a:r>
              <a:rPr lang="en-US" altLang="en-US" dirty="0">
                <a:solidFill>
                  <a:srgbClr val="004986"/>
                </a:solidFill>
              </a:rPr>
              <a:t>S. </a:t>
            </a:r>
            <a:r>
              <a:rPr lang="en-US" altLang="en-US" dirty="0" err="1">
                <a:solidFill>
                  <a:srgbClr val="004986"/>
                </a:solidFill>
              </a:rPr>
              <a:t>Matsuzaki</a:t>
            </a:r>
            <a:r>
              <a:rPr lang="en-US" altLang="en-US" dirty="0">
                <a:solidFill>
                  <a:srgbClr val="004986"/>
                </a:solidFill>
              </a:rPr>
              <a:t>, K. </a:t>
            </a:r>
            <a:r>
              <a:rPr lang="en-US" altLang="en-US" dirty="0" err="1">
                <a:solidFill>
                  <a:srgbClr val="004986"/>
                </a:solidFill>
              </a:rPr>
              <a:t>Nishiwaki</a:t>
            </a:r>
            <a:r>
              <a:rPr lang="en-US" altLang="en-US" dirty="0">
                <a:solidFill>
                  <a:srgbClr val="004986"/>
                </a:solidFill>
              </a:rPr>
              <a:t> and K. Yamamoto, </a:t>
            </a:r>
            <a:r>
              <a:rPr lang="it-IT" dirty="0" err="1">
                <a:solidFill>
                  <a:srgbClr val="004986"/>
                </a:solidFill>
              </a:rPr>
              <a:t>arXiv</a:t>
            </a:r>
            <a:r>
              <a:rPr lang="it-IT" dirty="0">
                <a:solidFill>
                  <a:srgbClr val="004986"/>
                </a:solidFill>
              </a:rPr>
              <a:t>:</a:t>
            </a:r>
            <a:r>
              <a:rPr lang="en-US" altLang="en-US" dirty="0">
                <a:solidFill>
                  <a:srgbClr val="004986"/>
                </a:solidFill>
              </a:rPr>
              <a:t>1806.02312</a:t>
            </a:r>
          </a:p>
          <a:p>
            <a:r>
              <a:rPr lang="en-US" altLang="en-US" sz="2600" dirty="0"/>
              <a:t> </a:t>
            </a:r>
            <a:r>
              <a:rPr lang="de-CH" altLang="en-US" sz="2600" dirty="0"/>
              <a:t>SU(4)×U(2)×SU(2)</a:t>
            </a:r>
            <a:r>
              <a:rPr lang="de-CH" altLang="en-US" sz="2600" baseline="-25000" dirty="0"/>
              <a:t>R</a:t>
            </a:r>
            <a:r>
              <a:rPr lang="de-CH" altLang="en-US" sz="2600" dirty="0"/>
              <a:t> in RS </a:t>
            </a:r>
            <a:r>
              <a:rPr lang="de-CH" altLang="en-US" sz="2600" dirty="0" err="1"/>
              <a:t>background</a:t>
            </a:r>
            <a:r>
              <a:rPr lang="de-CH" altLang="en-US" sz="2600" dirty="0"/>
              <a:t/>
            </a:r>
            <a:br>
              <a:rPr lang="de-CH" altLang="en-US" sz="2600" dirty="0"/>
            </a:br>
            <a:r>
              <a:rPr lang="de-CH" altLang="en-US" dirty="0">
                <a:solidFill>
                  <a:srgbClr val="004986"/>
                </a:solidFill>
              </a:rPr>
              <a:t>M. Blanke, AC, </a:t>
            </a:r>
            <a:r>
              <a:rPr lang="it-IT" dirty="0" err="1">
                <a:solidFill>
                  <a:srgbClr val="004986"/>
                </a:solidFill>
              </a:rPr>
              <a:t>arXiv</a:t>
            </a:r>
            <a:r>
              <a:rPr lang="it-IT" dirty="0">
                <a:solidFill>
                  <a:srgbClr val="004986"/>
                </a:solidFill>
              </a:rPr>
              <a:t>:</a:t>
            </a:r>
            <a:r>
              <a:rPr lang="de-CH" dirty="0">
                <a:solidFill>
                  <a:srgbClr val="004986"/>
                </a:solidFill>
              </a:rPr>
              <a:t>1801.07256</a:t>
            </a:r>
            <a:endParaRPr lang="de-CH" altLang="en-US" dirty="0">
              <a:solidFill>
                <a:srgbClr val="004986"/>
              </a:solidFill>
            </a:endParaRPr>
          </a:p>
          <a:p>
            <a:endParaRPr lang="de-CH" altLang="en-US" sz="2600" dirty="0"/>
          </a:p>
        </p:txBody>
      </p:sp>
      <p:grpSp>
        <p:nvGrpSpPr>
          <p:cNvPr id="19" name="Group 18"/>
          <p:cNvGrpSpPr/>
          <p:nvPr/>
        </p:nvGrpSpPr>
        <p:grpSpPr>
          <a:xfrm>
            <a:off x="0" y="5949280"/>
            <a:ext cx="9144000" cy="717920"/>
            <a:chOff x="42194" y="1460"/>
            <a:chExt cx="6223298" cy="1281906"/>
          </a:xfrm>
        </p:grpSpPr>
        <p:sp>
          <p:nvSpPr>
            <p:cNvPr id="20" name="Rounded Rectangle 19"/>
            <p:cNvSpPr/>
            <p:nvPr/>
          </p:nvSpPr>
          <p:spPr>
            <a:xfrm>
              <a:off x="265353" y="1460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Rounded Rectangle 4"/>
            <p:cNvSpPr/>
            <p:nvPr/>
          </p:nvSpPr>
          <p:spPr>
            <a:xfrm>
              <a:off x="42194" y="268701"/>
              <a:ext cx="6223298" cy="7474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/>
                <a:t>Good solution, but challenging UV completion</a:t>
              </a:r>
            </a:p>
          </p:txBody>
        </p:sp>
      </p:grpSp>
      <p:pic>
        <p:nvPicPr>
          <p:cNvPr id="7" name="Picture 2" descr="Bildergebnis für uzh logo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0586" y="27692"/>
            <a:ext cx="1800200" cy="810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175642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42284" y="212715"/>
            <a:ext cx="7272808" cy="508500"/>
          </a:xfrm>
        </p:spPr>
        <p:txBody>
          <a:bodyPr/>
          <a:lstStyle/>
          <a:p>
            <a:r>
              <a:rPr lang="de-CH" sz="3600" dirty="0" err="1" smtClean="0">
                <a:solidFill>
                  <a:srgbClr val="004986"/>
                </a:solidFill>
              </a:rPr>
              <a:t>Physics</a:t>
            </a:r>
            <a:r>
              <a:rPr lang="de-CH" sz="3600" dirty="0" smtClean="0">
                <a:solidFill>
                  <a:srgbClr val="004986"/>
                </a:solidFill>
              </a:rPr>
              <a:t> </a:t>
            </a:r>
            <a:r>
              <a:rPr lang="de-CH" sz="3600" dirty="0" err="1" smtClean="0">
                <a:solidFill>
                  <a:srgbClr val="004986"/>
                </a:solidFill>
              </a:rPr>
              <a:t>Beyond</a:t>
            </a:r>
            <a:r>
              <a:rPr lang="de-CH" sz="3600" dirty="0" smtClean="0">
                <a:solidFill>
                  <a:srgbClr val="004986"/>
                </a:solidFill>
              </a:rPr>
              <a:t> </a:t>
            </a:r>
            <a:r>
              <a:rPr lang="de-CH" sz="3600" dirty="0" err="1" smtClean="0">
                <a:solidFill>
                  <a:srgbClr val="004986"/>
                </a:solidFill>
              </a:rPr>
              <a:t>the</a:t>
            </a:r>
            <a:r>
              <a:rPr lang="de-CH" sz="3600" dirty="0" smtClean="0">
                <a:solidFill>
                  <a:srgbClr val="004986"/>
                </a:solidFill>
              </a:rPr>
              <a:t> Standard Model</a:t>
            </a:r>
            <a:endParaRPr lang="de-CH" sz="3600" dirty="0">
              <a:solidFill>
                <a:srgbClr val="004986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sp>
        <p:nvSpPr>
          <p:cNvPr id="5" name="Inhaltsplatzhalter 1"/>
          <p:cNvSpPr>
            <a:spLocks noGrp="1"/>
          </p:cNvSpPr>
          <p:nvPr>
            <p:ph sz="quarter" idx="13"/>
          </p:nvPr>
        </p:nvSpPr>
        <p:spPr>
          <a:xfrm>
            <a:off x="473812" y="1124744"/>
            <a:ext cx="7560840" cy="5448449"/>
          </a:xfrm>
        </p:spPr>
        <p:txBody>
          <a:bodyPr/>
          <a:lstStyle/>
          <a:p>
            <a:r>
              <a:rPr lang="en-US" sz="3200" dirty="0" smtClean="0"/>
              <a:t>Dark Matter existence established at cosmological scales</a:t>
            </a:r>
          </a:p>
          <a:p>
            <a:pPr lvl="1"/>
            <a:r>
              <a:rPr lang="en-US" sz="3200" b="1" dirty="0" smtClean="0">
                <a:solidFill>
                  <a:srgbClr val="C00000"/>
                </a:solidFill>
              </a:rPr>
              <a:t> </a:t>
            </a:r>
            <a:r>
              <a:rPr lang="en-US" sz="3200" dirty="0" smtClean="0">
                <a:solidFill>
                  <a:srgbClr val="004986"/>
                </a:solidFill>
              </a:rPr>
              <a:t>New weakly interacting particles</a:t>
            </a:r>
          </a:p>
          <a:p>
            <a:r>
              <a:rPr lang="en-US" sz="3200" dirty="0" smtClean="0"/>
              <a:t>Neutrinos not exactly massless</a:t>
            </a:r>
            <a:endParaRPr lang="en-US" sz="3200" dirty="0"/>
          </a:p>
          <a:p>
            <a:pPr lvl="1"/>
            <a:r>
              <a:rPr lang="en-US" sz="3200" dirty="0" smtClean="0">
                <a:solidFill>
                  <a:srgbClr val="004986"/>
                </a:solidFill>
              </a:rPr>
              <a:t> Right-handed (sterile) neutrinos</a:t>
            </a:r>
            <a:endParaRPr lang="en-US" sz="3200" dirty="0">
              <a:solidFill>
                <a:srgbClr val="004986"/>
              </a:solidFill>
            </a:endParaRPr>
          </a:p>
          <a:p>
            <a:r>
              <a:rPr lang="en-US" sz="3200" dirty="0" smtClean="0"/>
              <a:t>Matter anti-matter asymmetry</a:t>
            </a:r>
            <a:endParaRPr lang="en-US" sz="3200" b="1" dirty="0" smtClean="0"/>
          </a:p>
          <a:p>
            <a:pPr lvl="1"/>
            <a:r>
              <a:rPr lang="en-US" sz="3200" b="1" dirty="0" smtClean="0">
                <a:solidFill>
                  <a:srgbClr val="C00000"/>
                </a:solidFill>
              </a:rPr>
              <a:t> </a:t>
            </a:r>
            <a:r>
              <a:rPr lang="en-US" sz="3200" dirty="0" smtClean="0">
                <a:solidFill>
                  <a:srgbClr val="004986"/>
                </a:solidFill>
              </a:rPr>
              <a:t>Additional CP violating interactions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21" name="Foliennummernplatzhalter 13"/>
          <p:cNvSpPr txBox="1">
            <a:spLocks/>
          </p:cNvSpPr>
          <p:nvPr/>
        </p:nvSpPr>
        <p:spPr>
          <a:xfrm>
            <a:off x="-440626" y="6656298"/>
            <a:ext cx="1604500" cy="21602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CH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 smtClean="0">
                <a:solidFill>
                  <a:schemeClr val="tx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de-DE" dirty="0" smtClean="0"/>
              <a:t>Andreas </a:t>
            </a:r>
            <a:r>
              <a:rPr lang="de-DE" dirty="0" err="1" smtClean="0"/>
              <a:t>Crivellin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7039557" y="3525895"/>
            <a:ext cx="17908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</a:rPr>
              <a:t>writescience.wordpress.com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480602" y="4986198"/>
            <a:ext cx="8314509" cy="1823734"/>
            <a:chOff x="2250" y="-1597616"/>
            <a:chExt cx="6091499" cy="3600400"/>
          </a:xfrm>
        </p:grpSpPr>
        <p:sp>
          <p:nvSpPr>
            <p:cNvPr id="17" name="Rounded Rectangle 16"/>
            <p:cNvSpPr/>
            <p:nvPr/>
          </p:nvSpPr>
          <p:spPr>
            <a:xfrm>
              <a:off x="2250" y="-869754"/>
              <a:ext cx="6091499" cy="2153120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Rounded Rectangle 4"/>
            <p:cNvSpPr/>
            <p:nvPr/>
          </p:nvSpPr>
          <p:spPr>
            <a:xfrm>
              <a:off x="21023" y="-1597616"/>
              <a:ext cx="6053952" cy="360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/>
                <a:t>The SM must be </a:t>
              </a:r>
              <a:r>
                <a:rPr lang="en-GB" sz="3200" dirty="0" smtClean="0"/>
                <a:t>extended!    </a:t>
              </a:r>
              <a:br>
                <a:rPr lang="en-GB" sz="3200" dirty="0" smtClean="0"/>
              </a:br>
              <a:r>
                <a:rPr lang="en-GB" sz="3200" dirty="0" smtClean="0"/>
                <a:t>What </a:t>
              </a:r>
              <a:r>
                <a:rPr lang="en-GB" sz="3200" dirty="0"/>
                <a:t>is the </a:t>
              </a:r>
              <a:r>
                <a:rPr lang="en-GB" sz="3200" dirty="0" smtClean="0"/>
                <a:t>underlying fundamental theory?</a:t>
              </a:r>
              <a:endParaRPr lang="en-GB" sz="3200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444816" y="980728"/>
            <a:ext cx="2448272" cy="3966688"/>
            <a:chOff x="2250" y="-1597616"/>
            <a:chExt cx="6091498" cy="3600400"/>
          </a:xfrm>
        </p:grpSpPr>
        <p:sp>
          <p:nvSpPr>
            <p:cNvPr id="23" name="Rounded Rectangle 22"/>
            <p:cNvSpPr/>
            <p:nvPr/>
          </p:nvSpPr>
          <p:spPr>
            <a:xfrm>
              <a:off x="2250" y="-869755"/>
              <a:ext cx="6091498" cy="2153121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Rounded Rectangle 4"/>
            <p:cNvSpPr/>
            <p:nvPr/>
          </p:nvSpPr>
          <p:spPr>
            <a:xfrm>
              <a:off x="21023" y="-1597616"/>
              <a:ext cx="6053952" cy="360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/>
                <a:t>New </a:t>
              </a:r>
              <a:r>
                <a:rPr lang="en-GB" sz="3200" dirty="0" smtClean="0"/>
                <a:t>particles and interactions exist!</a:t>
              </a:r>
              <a:endParaRPr lang="en-GB" sz="3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78847622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>
                <a:solidFill>
                  <a:srgbClr val="004986"/>
                </a:solidFill>
              </a:rPr>
              <a:t>Pati</a:t>
            </a:r>
            <a:r>
              <a:rPr lang="en-GB" dirty="0">
                <a:solidFill>
                  <a:srgbClr val="004986"/>
                </a:solidFill>
              </a:rPr>
              <a:t>-Salam RS Phenomenology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0" y="6015662"/>
            <a:ext cx="9144000" cy="664208"/>
            <a:chOff x="42194" y="-37789"/>
            <a:chExt cx="6223298" cy="1281906"/>
          </a:xfrm>
        </p:grpSpPr>
        <p:sp>
          <p:nvSpPr>
            <p:cNvPr id="21" name="Rounded Rectangle 20"/>
            <p:cNvSpPr/>
            <p:nvPr/>
          </p:nvSpPr>
          <p:spPr>
            <a:xfrm>
              <a:off x="278406" y="-37789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Rounded Rectangle 4"/>
            <p:cNvSpPr/>
            <p:nvPr/>
          </p:nvSpPr>
          <p:spPr>
            <a:xfrm>
              <a:off x="42194" y="290102"/>
              <a:ext cx="6223298" cy="8541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/>
                <a:t>Modell well motivated + limited but sizable effect</a:t>
              </a:r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23" y="980728"/>
            <a:ext cx="8723357" cy="44776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" t="9453" r="1111"/>
          <a:stretch/>
        </p:blipFill>
        <p:spPr>
          <a:xfrm>
            <a:off x="395536" y="5467834"/>
            <a:ext cx="4320480" cy="217068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>
            <a:off x="6012160" y="557636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800" dirty="0">
                <a:solidFill>
                  <a:srgbClr val="004986"/>
                </a:solidFill>
              </a:rPr>
              <a:t>M. </a:t>
            </a:r>
            <a:r>
              <a:rPr lang="en-US" sz="1800" dirty="0" err="1">
                <a:solidFill>
                  <a:srgbClr val="004986"/>
                </a:solidFill>
              </a:rPr>
              <a:t>Blanke</a:t>
            </a:r>
            <a:r>
              <a:rPr lang="en-US" sz="1800" dirty="0">
                <a:solidFill>
                  <a:srgbClr val="004986"/>
                </a:solidFill>
              </a:rPr>
              <a:t>, AC, PRL 2018</a:t>
            </a:r>
            <a:endParaRPr lang="de-CH" sz="1800" dirty="0">
              <a:solidFill>
                <a:srgbClr val="0049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4124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 bwMode="auto">
          <a:xfrm>
            <a:off x="0" y="2276872"/>
            <a:ext cx="9144000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400" kern="1000" spc="0" baseline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pPr lvl="0" algn="ctr">
              <a:defRPr/>
            </a:pPr>
            <a:r>
              <a:rPr lang="en-GB" sz="6600" dirty="0" smtClean="0">
                <a:solidFill>
                  <a:srgbClr val="004986"/>
                </a:solidFill>
              </a:rPr>
              <a:t>Scalar</a:t>
            </a:r>
          </a:p>
          <a:p>
            <a:pPr lvl="0" algn="ctr">
              <a:defRPr/>
            </a:pPr>
            <a:r>
              <a:rPr lang="en-GB" sz="6600" dirty="0" err="1" smtClean="0">
                <a:solidFill>
                  <a:srgbClr val="004986"/>
                </a:solidFill>
              </a:rPr>
              <a:t>Leptoquarks</a:t>
            </a:r>
            <a:endParaRPr lang="en-GB" sz="6600" dirty="0">
              <a:solidFill>
                <a:srgbClr val="0049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178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244" name="Rectangle 3"/>
          <p:cNvSpPr>
            <a:spLocks noChangeArrowheads="1"/>
          </p:cNvSpPr>
          <p:nvPr/>
        </p:nvSpPr>
        <p:spPr bwMode="auto">
          <a:xfrm>
            <a:off x="467544" y="926578"/>
            <a:ext cx="8496300" cy="51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7" rIns="92075" bIns="46037"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dirty="0" err="1">
                <a:latin typeface="+mn-lt"/>
              </a:rPr>
              <a:t>Chirally</a:t>
            </a:r>
            <a:r>
              <a:rPr lang="en-US" altLang="en-US" dirty="0">
                <a:latin typeface="+mn-lt"/>
              </a:rPr>
              <a:t> enhanced effects via top-loops</a:t>
            </a:r>
            <a:endParaRPr lang="en-US" altLang="en-US" sz="2000" dirty="0">
              <a:latin typeface="+mn-lt"/>
            </a:endParaRPr>
          </a:p>
        </p:txBody>
      </p:sp>
      <p:sp>
        <p:nvSpPr>
          <p:cNvPr id="14344" name="Slide Number Placeholder 4"/>
          <p:cNvSpPr txBox="1">
            <a:spLocks noGrp="1"/>
          </p:cNvSpPr>
          <p:nvPr/>
        </p:nvSpPr>
        <p:spPr bwMode="auto">
          <a:xfrm>
            <a:off x="6675438" y="606107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de-DE" altLang="en-US" sz="1200">
                <a:latin typeface="Arial" panose="020B0604020202020204" pitchFamily="34" charset="0"/>
              </a:rPr>
              <a:t>8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>
                <a:solidFill>
                  <a:srgbClr val="004986"/>
                </a:solidFill>
              </a:rPr>
              <a:t>Leptoquarks</a:t>
            </a:r>
            <a:r>
              <a:rPr lang="en-GB" dirty="0">
                <a:solidFill>
                  <a:srgbClr val="004986"/>
                </a:solidFill>
              </a:rPr>
              <a:t> in a</a:t>
            </a:r>
            <a:r>
              <a:rPr lang="el-GR" baseline="-25000" dirty="0">
                <a:solidFill>
                  <a:srgbClr val="004986"/>
                </a:solidFill>
              </a:rPr>
              <a:t>μ</a:t>
            </a:r>
            <a:endParaRPr lang="en-GB" dirty="0">
              <a:solidFill>
                <a:srgbClr val="004986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467544" y="5599571"/>
            <a:ext cx="8278048" cy="1143918"/>
            <a:chOff x="2249" y="-1597616"/>
            <a:chExt cx="6091500" cy="3600400"/>
          </a:xfrm>
        </p:grpSpPr>
        <p:sp>
          <p:nvSpPr>
            <p:cNvPr id="15" name="Rounded Rectangle 14"/>
            <p:cNvSpPr/>
            <p:nvPr/>
          </p:nvSpPr>
          <p:spPr>
            <a:xfrm>
              <a:off x="2249" y="-869755"/>
              <a:ext cx="6091500" cy="2153121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ounded Rectangle 4"/>
            <p:cNvSpPr/>
            <p:nvPr/>
          </p:nvSpPr>
          <p:spPr>
            <a:xfrm>
              <a:off x="21023" y="-1597616"/>
              <a:ext cx="6053952" cy="360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/>
                <a:t>Z</a:t>
              </a:r>
              <a:r>
                <a:rPr lang="en-GB" sz="3200" dirty="0">
                  <a:latin typeface="Calibri" panose="020F0502020204030204" pitchFamily="34" charset="0"/>
                </a:rPr>
                <a:t>→</a:t>
              </a:r>
              <a:r>
                <a:rPr lang="el-GR" sz="3200" dirty="0">
                  <a:latin typeface="Calibri" panose="020F0502020204030204" pitchFamily="34" charset="0"/>
                </a:rPr>
                <a:t>μμ</a:t>
              </a:r>
              <a:r>
                <a:rPr lang="en-GB" sz="3200" dirty="0">
                  <a:latin typeface="Calibri" panose="020F0502020204030204" pitchFamily="34" charset="0"/>
                </a:rPr>
                <a:t> at future colliders</a:t>
              </a:r>
              <a:endParaRPr lang="en-GB" sz="3200" kern="1200" dirty="0"/>
            </a:p>
          </p:txBody>
        </p:sp>
      </p:grp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32</a:t>
            </a:fld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108" y="1617940"/>
            <a:ext cx="6120680" cy="412512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004048" y="4519393"/>
            <a:ext cx="40796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>
                <a:solidFill>
                  <a:srgbClr val="004986"/>
                </a:solidFill>
                <a:latin typeface="+mn-lt"/>
              </a:rPr>
              <a:t>E. Leskow, A.C., </a:t>
            </a:r>
            <a:r>
              <a:rPr lang="it-IT" dirty="0" smtClean="0">
                <a:solidFill>
                  <a:srgbClr val="004986"/>
                </a:solidFill>
                <a:latin typeface="+mn-lt"/>
              </a:rPr>
              <a:t>G</a:t>
            </a:r>
            <a:r>
              <a:rPr lang="it-IT" dirty="0">
                <a:solidFill>
                  <a:srgbClr val="004986"/>
                </a:solidFill>
                <a:latin typeface="+mn-lt"/>
              </a:rPr>
              <a:t>. D'Ambrosio, </a:t>
            </a:r>
            <a:r>
              <a:rPr lang="it-IT" dirty="0" smtClean="0">
                <a:solidFill>
                  <a:srgbClr val="004986"/>
                </a:solidFill>
                <a:latin typeface="+mn-lt"/>
              </a:rPr>
              <a:t>D</a:t>
            </a:r>
            <a:r>
              <a:rPr lang="it-IT" dirty="0">
                <a:solidFill>
                  <a:srgbClr val="004986"/>
                </a:solidFill>
                <a:latin typeface="+mn-lt"/>
              </a:rPr>
              <a:t>. Müller</a:t>
            </a:r>
            <a:br>
              <a:rPr lang="it-IT" dirty="0">
                <a:solidFill>
                  <a:srgbClr val="004986"/>
                </a:solidFill>
                <a:latin typeface="+mn-lt"/>
              </a:rPr>
            </a:br>
            <a:r>
              <a:rPr lang="it-IT" dirty="0" smtClean="0">
                <a:solidFill>
                  <a:srgbClr val="004986"/>
                </a:solidFill>
                <a:latin typeface="+mn-lt"/>
              </a:rPr>
              <a:t>arXiv:1612.06858</a:t>
            </a:r>
          </a:p>
          <a:p>
            <a:r>
              <a:rPr lang="it-IT" dirty="0" smtClean="0">
                <a:solidFill>
                  <a:srgbClr val="004986"/>
                </a:solidFill>
                <a:latin typeface="+mn-lt"/>
              </a:rPr>
              <a:t>P. </a:t>
            </a:r>
            <a:r>
              <a:rPr lang="it-IT" dirty="0" err="1" smtClean="0">
                <a:solidFill>
                  <a:srgbClr val="004986"/>
                </a:solidFill>
                <a:latin typeface="+mn-lt"/>
              </a:rPr>
              <a:t>Arnan</a:t>
            </a:r>
            <a:r>
              <a:rPr lang="it-IT" dirty="0">
                <a:solidFill>
                  <a:srgbClr val="004986"/>
                </a:solidFill>
                <a:latin typeface="+mn-lt"/>
              </a:rPr>
              <a:t>, D</a:t>
            </a:r>
            <a:r>
              <a:rPr lang="it-IT" dirty="0" smtClean="0">
                <a:solidFill>
                  <a:srgbClr val="004986"/>
                </a:solidFill>
                <a:latin typeface="+mn-lt"/>
              </a:rPr>
              <a:t>. </a:t>
            </a:r>
            <a:r>
              <a:rPr lang="it-IT" dirty="0" err="1" smtClean="0">
                <a:solidFill>
                  <a:srgbClr val="004986"/>
                </a:solidFill>
                <a:latin typeface="+mn-lt"/>
              </a:rPr>
              <a:t>Becirevic</a:t>
            </a:r>
            <a:r>
              <a:rPr lang="it-IT" dirty="0">
                <a:solidFill>
                  <a:srgbClr val="004986"/>
                </a:solidFill>
                <a:latin typeface="+mn-lt"/>
              </a:rPr>
              <a:t>, F</a:t>
            </a:r>
            <a:r>
              <a:rPr lang="it-IT" dirty="0" smtClean="0">
                <a:solidFill>
                  <a:srgbClr val="004986"/>
                </a:solidFill>
                <a:latin typeface="+mn-lt"/>
              </a:rPr>
              <a:t>. Mescia, O. </a:t>
            </a:r>
            <a:r>
              <a:rPr lang="it-IT" dirty="0" err="1" smtClean="0">
                <a:solidFill>
                  <a:srgbClr val="004986"/>
                </a:solidFill>
                <a:latin typeface="+mn-lt"/>
              </a:rPr>
              <a:t>Sumensari</a:t>
            </a:r>
            <a:r>
              <a:rPr lang="it-IT" dirty="0" smtClean="0">
                <a:solidFill>
                  <a:srgbClr val="004986"/>
                </a:solidFill>
                <a:latin typeface="+mn-lt"/>
              </a:rPr>
              <a:t>,</a:t>
            </a:r>
            <a:br>
              <a:rPr lang="it-IT" dirty="0" smtClean="0">
                <a:solidFill>
                  <a:srgbClr val="004986"/>
                </a:solidFill>
                <a:latin typeface="+mn-lt"/>
              </a:rPr>
            </a:br>
            <a:r>
              <a:rPr lang="it-IT" dirty="0" smtClean="0">
                <a:solidFill>
                  <a:srgbClr val="004986"/>
                </a:solidFill>
                <a:latin typeface="+mn-lt"/>
              </a:rPr>
              <a:t>arXiv:1901.06315 </a:t>
            </a:r>
            <a:r>
              <a:rPr lang="it-IT" dirty="0">
                <a:solidFill>
                  <a:srgbClr val="004986"/>
                </a:solidFill>
                <a:latin typeface="+mn-lt"/>
              </a:rPr>
              <a:t>[</a:t>
            </a:r>
            <a:r>
              <a:rPr lang="it-IT" dirty="0" err="1">
                <a:solidFill>
                  <a:srgbClr val="004986"/>
                </a:solidFill>
                <a:latin typeface="+mn-lt"/>
              </a:rPr>
              <a:t>hep-ph</a:t>
            </a:r>
            <a:r>
              <a:rPr lang="it-IT" dirty="0" smtClean="0">
                <a:solidFill>
                  <a:srgbClr val="004986"/>
                </a:solidFill>
                <a:latin typeface="+mn-lt"/>
              </a:rPr>
              <a:t>]</a:t>
            </a:r>
            <a:endParaRPr lang="en-GB" dirty="0">
              <a:solidFill>
                <a:srgbClr val="004986"/>
              </a:solidFill>
              <a:latin typeface="+mn-lt"/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/>
          </p:nvPr>
        </p:nvGraphicFramePr>
        <p:xfrm>
          <a:off x="6902947" y="1715991"/>
          <a:ext cx="683569" cy="5944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15" name="Equation" r:id="rId4" imgW="291960" imgH="253800" progId="Equation.DSMT4">
                  <p:embed/>
                </p:oleObj>
              </mc:Choice>
              <mc:Fallback>
                <p:oleObj name="Equation" r:id="rId4" imgW="29196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902947" y="1715991"/>
                        <a:ext cx="683569" cy="5944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17"/>
          <p:cNvSpPr/>
          <p:nvPr/>
        </p:nvSpPr>
        <p:spPr>
          <a:xfrm>
            <a:off x="6859432" y="2314880"/>
            <a:ext cx="221399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4986"/>
                </a:solidFill>
                <a:latin typeface="+mn-lt"/>
              </a:rPr>
              <a:t>Left-, right- handed muons-top</a:t>
            </a:r>
            <a:r>
              <a:rPr lang="en-GB" sz="2800" dirty="0">
                <a:solidFill>
                  <a:srgbClr val="004986"/>
                </a:solidFill>
                <a:latin typeface="+mn-lt"/>
              </a:rPr>
              <a:t/>
            </a:r>
            <a:br>
              <a:rPr lang="en-GB" sz="2800" dirty="0">
                <a:solidFill>
                  <a:srgbClr val="004986"/>
                </a:solidFill>
                <a:latin typeface="+mn-lt"/>
              </a:rPr>
            </a:br>
            <a:r>
              <a:rPr lang="en-GB" sz="2800" dirty="0">
                <a:solidFill>
                  <a:srgbClr val="004986"/>
                </a:solidFill>
                <a:latin typeface="+mn-lt"/>
              </a:rPr>
              <a:t>coupling</a:t>
            </a:r>
            <a:endParaRPr lang="it-IT" sz="2800" dirty="0">
              <a:solidFill>
                <a:srgbClr val="004986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6039831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4986"/>
                </a:solidFill>
              </a:rPr>
              <a:t>Two Scalar </a:t>
            </a:r>
            <a:r>
              <a:rPr lang="en-GB" dirty="0" err="1" smtClean="0">
                <a:solidFill>
                  <a:srgbClr val="004986"/>
                </a:solidFill>
              </a:rPr>
              <a:t>Leptoquarks</a:t>
            </a:r>
            <a:endParaRPr lang="en-GB" dirty="0">
              <a:solidFill>
                <a:srgbClr val="004986"/>
              </a:solidFill>
            </a:endParaRPr>
          </a:p>
        </p:txBody>
      </p:sp>
      <p:sp>
        <p:nvSpPr>
          <p:cNvPr id="10" name="Inhaltsplatzhalter 1"/>
          <p:cNvSpPr>
            <a:spLocks noGrp="1"/>
          </p:cNvSpPr>
          <p:nvPr>
            <p:ph sz="quarter" idx="13"/>
          </p:nvPr>
        </p:nvSpPr>
        <p:spPr>
          <a:xfrm>
            <a:off x="427587" y="951585"/>
            <a:ext cx="8350514" cy="5616624"/>
          </a:xfrm>
        </p:spPr>
        <p:txBody>
          <a:bodyPr/>
          <a:lstStyle/>
          <a:p>
            <a:r>
              <a:rPr lang="en-US" altLang="en-US" sz="3000" dirty="0" smtClean="0"/>
              <a:t> 	scalar </a:t>
            </a:r>
            <a:r>
              <a:rPr lang="en-US" altLang="en-US" sz="3000" dirty="0" err="1"/>
              <a:t>l</a:t>
            </a:r>
            <a:r>
              <a:rPr lang="en-US" altLang="en-US" sz="3000" dirty="0" err="1" smtClean="0"/>
              <a:t>eptoquark</a:t>
            </a:r>
            <a:r>
              <a:rPr lang="en-US" altLang="en-US" sz="3000" dirty="0" smtClean="0"/>
              <a:t> singlet with Y=-2/3</a:t>
            </a:r>
          </a:p>
          <a:p>
            <a:r>
              <a:rPr lang="en-US" altLang="en-US" sz="3000" dirty="0" smtClean="0"/>
              <a:t> 	scalar </a:t>
            </a:r>
            <a:r>
              <a:rPr lang="en-US" altLang="en-US" sz="3000" dirty="0" err="1" smtClean="0"/>
              <a:t>leptoquark</a:t>
            </a:r>
            <a:r>
              <a:rPr lang="en-US" altLang="en-US" sz="3000" dirty="0" smtClean="0"/>
              <a:t> triplet with Y</a:t>
            </a:r>
            <a:r>
              <a:rPr lang="en-US" altLang="en-US" sz="3000" dirty="0"/>
              <a:t>=-</a:t>
            </a:r>
            <a:r>
              <a:rPr lang="en-US" altLang="en-US" sz="3000" dirty="0" smtClean="0"/>
              <a:t>2/3</a:t>
            </a:r>
            <a:endParaRPr lang="en-US" altLang="en-US" sz="3000" dirty="0"/>
          </a:p>
          <a:p>
            <a:endParaRPr lang="en-US" altLang="en-US" sz="3000" dirty="0" smtClean="0"/>
          </a:p>
        </p:txBody>
      </p:sp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5346155" y="114946"/>
            <a:ext cx="22133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 dirty="0" smtClean="0">
                <a:solidFill>
                  <a:srgbClr val="004986"/>
                </a:solidFill>
                <a:latin typeface="+mn-lt"/>
              </a:rPr>
              <a:t>AC, D. Mueller, T. </a:t>
            </a:r>
            <a:r>
              <a:rPr lang="en-GB" altLang="en-US" sz="1800" dirty="0">
                <a:solidFill>
                  <a:srgbClr val="004986"/>
                </a:solidFill>
                <a:latin typeface="+mn-lt"/>
              </a:rPr>
              <a:t>Ota </a:t>
            </a:r>
            <a:r>
              <a:rPr lang="en-GB" altLang="en-US" sz="1800" dirty="0" smtClean="0">
                <a:solidFill>
                  <a:srgbClr val="004986"/>
                </a:solidFill>
                <a:latin typeface="+mn-lt"/>
              </a:rPr>
              <a:t/>
            </a:r>
            <a:br>
              <a:rPr lang="en-GB" altLang="en-US" sz="1800" dirty="0" smtClean="0">
                <a:solidFill>
                  <a:srgbClr val="004986"/>
                </a:solidFill>
                <a:latin typeface="+mn-lt"/>
              </a:rPr>
            </a:br>
            <a:r>
              <a:rPr lang="en-GB" altLang="en-US" sz="1800" dirty="0" smtClean="0">
                <a:solidFill>
                  <a:srgbClr val="004986"/>
                </a:solidFill>
                <a:latin typeface="+mn-lt"/>
              </a:rPr>
              <a:t>arxiv:1703.09226</a:t>
            </a:r>
            <a:endParaRPr lang="en-GB" altLang="en-US" sz="1800" dirty="0">
              <a:solidFill>
                <a:srgbClr val="004986"/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r="68199"/>
          <a:stretch/>
        </p:blipFill>
        <p:spPr>
          <a:xfrm>
            <a:off x="467544" y="2064755"/>
            <a:ext cx="3762836" cy="2084325"/>
          </a:xfrm>
          <a:prstGeom prst="rect">
            <a:avLst/>
          </a:prstGeom>
        </p:spPr>
      </p:pic>
      <p:graphicFrame>
        <p:nvGraphicFramePr>
          <p:cNvPr id="5" name="Object 4"/>
          <p:cNvGraphicFramePr>
            <a:graphicFrameLocks noChangeAspect="1"/>
          </p:cNvGraphicFramePr>
          <p:nvPr>
            <p:extLst/>
          </p:nvPr>
        </p:nvGraphicFramePr>
        <p:xfrm>
          <a:off x="720364" y="889536"/>
          <a:ext cx="614159" cy="690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86" name="Equation" r:id="rId4" imgW="203040" imgH="228600" progId="Equation.DSMT4">
                  <p:embed/>
                </p:oleObj>
              </mc:Choice>
              <mc:Fallback>
                <p:oleObj name="Equation" r:id="rId4" imgW="20304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20364" y="889536"/>
                        <a:ext cx="614159" cy="6909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/>
          </p:nvPr>
        </p:nvGraphicFramePr>
        <p:xfrm>
          <a:off x="700418" y="1384522"/>
          <a:ext cx="654050" cy="690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87" name="Equation" r:id="rId6" imgW="215640" imgH="228600" progId="Equation.DSMT4">
                  <p:embed/>
                </p:oleObj>
              </mc:Choice>
              <mc:Fallback>
                <p:oleObj name="Equation" r:id="rId6" imgW="21564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00418" y="1384522"/>
                        <a:ext cx="654050" cy="6905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/>
          <a:srcRect l="33462" r="32637"/>
          <a:stretch/>
        </p:blipFill>
        <p:spPr>
          <a:xfrm>
            <a:off x="354329" y="4322194"/>
            <a:ext cx="3989265" cy="207290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/>
          <a:srcRect l="68219"/>
          <a:stretch/>
        </p:blipFill>
        <p:spPr>
          <a:xfrm>
            <a:off x="4321351" y="2063531"/>
            <a:ext cx="3686039" cy="2043065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4321350" y="4451897"/>
            <a:ext cx="4456751" cy="1771011"/>
            <a:chOff x="42194" y="1460"/>
            <a:chExt cx="6223298" cy="1281906"/>
          </a:xfrm>
        </p:grpSpPr>
        <p:sp>
          <p:nvSpPr>
            <p:cNvPr id="20" name="Rounded Rectangle 19"/>
            <p:cNvSpPr/>
            <p:nvPr/>
          </p:nvSpPr>
          <p:spPr>
            <a:xfrm>
              <a:off x="265353" y="1460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Rounded Rectangle 4"/>
            <p:cNvSpPr/>
            <p:nvPr/>
          </p:nvSpPr>
          <p:spPr>
            <a:xfrm>
              <a:off x="42194" y="268701"/>
              <a:ext cx="6223298" cy="7474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Constructive in R(D</a:t>
              </a:r>
              <a:r>
                <a:rPr lang="en-GB" sz="3200" baseline="30000" dirty="0" smtClean="0"/>
                <a:t>(</a:t>
              </a:r>
              <a:r>
                <a:rPr lang="en-GB" sz="3200" dirty="0" smtClean="0"/>
                <a:t>*</a:t>
              </a:r>
              <a:r>
                <a:rPr lang="en-GB" sz="3200" baseline="30000" dirty="0" smtClean="0"/>
                <a:t>)</a:t>
              </a:r>
              <a:r>
                <a:rPr lang="en-GB" sz="3200" dirty="0" smtClean="0"/>
                <a:t>)</a:t>
              </a:r>
            </a:p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Destructive in </a:t>
              </a:r>
              <a:r>
                <a:rPr lang="en-GB" sz="3200" dirty="0" err="1" smtClean="0"/>
                <a:t>b</a:t>
              </a:r>
              <a:r>
                <a:rPr lang="en-GB" sz="3200" dirty="0" err="1" smtClean="0">
                  <a:latin typeface="Calibri" panose="020F0502020204030204" pitchFamily="34" charset="0"/>
                </a:rPr>
                <a:t>→s</a:t>
              </a:r>
              <a:r>
                <a:rPr lang="el-GR" sz="3200" dirty="0" smtClean="0">
                  <a:latin typeface="Calibri" panose="020F0502020204030204" pitchFamily="34" charset="0"/>
                </a:rPr>
                <a:t>μμ</a:t>
              </a:r>
              <a:endParaRPr lang="en-GB" sz="3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34284696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4986"/>
                </a:solidFill>
              </a:rPr>
              <a:t>R(D</a:t>
            </a:r>
            <a:r>
              <a:rPr lang="en-GB" baseline="30000" dirty="0">
                <a:solidFill>
                  <a:srgbClr val="004986"/>
                </a:solidFill>
              </a:rPr>
              <a:t>(</a:t>
            </a:r>
            <a:r>
              <a:rPr lang="en-GB" dirty="0">
                <a:solidFill>
                  <a:srgbClr val="004986"/>
                </a:solidFill>
              </a:rPr>
              <a:t>*</a:t>
            </a:r>
            <a:r>
              <a:rPr lang="en-GB" baseline="30000" dirty="0">
                <a:solidFill>
                  <a:srgbClr val="004986"/>
                </a:solidFill>
              </a:rPr>
              <a:t>)</a:t>
            </a:r>
            <a:r>
              <a:rPr lang="en-GB" dirty="0">
                <a:solidFill>
                  <a:srgbClr val="004986"/>
                </a:solidFill>
              </a:rPr>
              <a:t>), </a:t>
            </a:r>
            <a:r>
              <a:rPr lang="en-GB" dirty="0" err="1">
                <a:solidFill>
                  <a:srgbClr val="004986"/>
                </a:solidFill>
              </a:rPr>
              <a:t>b</a:t>
            </a:r>
            <a:r>
              <a:rPr lang="en-GB" dirty="0" err="1">
                <a:solidFill>
                  <a:srgbClr val="004986"/>
                </a:solidFill>
                <a:latin typeface="Calibri" panose="020F0502020204030204" pitchFamily="34" charset="0"/>
              </a:rPr>
              <a:t>→</a:t>
            </a:r>
            <a:r>
              <a:rPr lang="en-GB" dirty="0" err="1" smtClean="0">
                <a:solidFill>
                  <a:srgbClr val="004986"/>
                </a:solidFill>
                <a:latin typeface="Calibri" panose="020F0502020204030204" pitchFamily="34" charset="0"/>
              </a:rPr>
              <a:t>s</a:t>
            </a:r>
            <a:r>
              <a:rPr lang="el-GR" dirty="0" smtClean="0">
                <a:solidFill>
                  <a:srgbClr val="004986"/>
                </a:solidFill>
                <a:latin typeface="Calibri" panose="020F0502020204030204" pitchFamily="34" charset="0"/>
              </a:rPr>
              <a:t>νν</a:t>
            </a:r>
            <a:r>
              <a:rPr lang="en-GB" dirty="0" smtClean="0">
                <a:solidFill>
                  <a:srgbClr val="004986"/>
                </a:solidFill>
                <a:latin typeface="Calibri" panose="020F0502020204030204" pitchFamily="34" charset="0"/>
              </a:rPr>
              <a:t> with 2</a:t>
            </a:r>
            <a:r>
              <a:rPr lang="en-GB" dirty="0" smtClean="0">
                <a:solidFill>
                  <a:srgbClr val="004986"/>
                </a:solidFill>
              </a:rPr>
              <a:t> Scalar LQs</a:t>
            </a:r>
            <a:endParaRPr lang="en-GB" dirty="0">
              <a:solidFill>
                <a:srgbClr val="004986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863" y="1082098"/>
            <a:ext cx="7379497" cy="5249135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6300191" y="4422625"/>
            <a:ext cx="2736305" cy="2147497"/>
            <a:chOff x="42194" y="1460"/>
            <a:chExt cx="6223298" cy="1281906"/>
          </a:xfrm>
        </p:grpSpPr>
        <p:sp>
          <p:nvSpPr>
            <p:cNvPr id="13" name="Rounded Rectangle 12"/>
            <p:cNvSpPr/>
            <p:nvPr/>
          </p:nvSpPr>
          <p:spPr>
            <a:xfrm>
              <a:off x="265353" y="1460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ounded Rectangle 4"/>
            <p:cNvSpPr/>
            <p:nvPr/>
          </p:nvSpPr>
          <p:spPr>
            <a:xfrm>
              <a:off x="42194" y="268701"/>
              <a:ext cx="6223298" cy="7474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3200" dirty="0"/>
            </a:p>
          </p:txBody>
        </p:sp>
      </p:grpSp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6649921" y="4751835"/>
          <a:ext cx="2268538" cy="148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70" name="Equation" r:id="rId4" imgW="812520" imgH="533160" progId="Equation.DSMT4">
                  <p:embed/>
                </p:oleObj>
              </mc:Choice>
              <mc:Fallback>
                <p:oleObj name="Equation" r:id="rId4" imgW="812520" imgH="5331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649921" y="4751835"/>
                        <a:ext cx="2268538" cy="1489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8576405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4986"/>
                </a:solidFill>
              </a:rPr>
              <a:t>R(D</a:t>
            </a:r>
            <a:r>
              <a:rPr lang="en-GB" baseline="30000" dirty="0">
                <a:solidFill>
                  <a:srgbClr val="004986"/>
                </a:solidFill>
              </a:rPr>
              <a:t>(</a:t>
            </a:r>
            <a:r>
              <a:rPr lang="en-GB" dirty="0">
                <a:solidFill>
                  <a:srgbClr val="004986"/>
                </a:solidFill>
              </a:rPr>
              <a:t>*</a:t>
            </a:r>
            <a:r>
              <a:rPr lang="en-GB" baseline="30000" dirty="0">
                <a:solidFill>
                  <a:srgbClr val="004986"/>
                </a:solidFill>
              </a:rPr>
              <a:t>)</a:t>
            </a:r>
            <a:r>
              <a:rPr lang="en-GB" dirty="0">
                <a:solidFill>
                  <a:srgbClr val="004986"/>
                </a:solidFill>
              </a:rPr>
              <a:t>), </a:t>
            </a:r>
            <a:r>
              <a:rPr lang="en-GB" dirty="0" err="1">
                <a:solidFill>
                  <a:srgbClr val="004986"/>
                </a:solidFill>
              </a:rPr>
              <a:t>b</a:t>
            </a:r>
            <a:r>
              <a:rPr lang="en-GB" dirty="0" err="1">
                <a:solidFill>
                  <a:srgbClr val="004986"/>
                </a:solidFill>
                <a:latin typeface="Calibri" panose="020F0502020204030204" pitchFamily="34" charset="0"/>
              </a:rPr>
              <a:t>→</a:t>
            </a:r>
            <a:r>
              <a:rPr lang="en-GB" dirty="0" err="1" smtClean="0">
                <a:solidFill>
                  <a:srgbClr val="004986"/>
                </a:solidFill>
                <a:latin typeface="Calibri" panose="020F0502020204030204" pitchFamily="34" charset="0"/>
              </a:rPr>
              <a:t>s</a:t>
            </a:r>
            <a:r>
              <a:rPr lang="de-CH" dirty="0" err="1" smtClean="0">
                <a:solidFill>
                  <a:srgbClr val="004986"/>
                </a:solidFill>
                <a:latin typeface="Calibri" panose="020F0502020204030204" pitchFamily="34" charset="0"/>
              </a:rPr>
              <a:t>ll</a:t>
            </a:r>
            <a:r>
              <a:rPr lang="en-GB" dirty="0" smtClean="0">
                <a:solidFill>
                  <a:srgbClr val="004986"/>
                </a:solidFill>
                <a:latin typeface="Calibri" panose="020F0502020204030204" pitchFamily="34" charset="0"/>
              </a:rPr>
              <a:t> and a</a:t>
            </a:r>
            <a:r>
              <a:rPr lang="en-GB" baseline="-25000" dirty="0" smtClean="0">
                <a:solidFill>
                  <a:srgbClr val="004986"/>
                </a:solidFill>
                <a:latin typeface="Calibri" panose="020F0502020204030204" pitchFamily="34" charset="0"/>
              </a:rPr>
              <a:t>µ</a:t>
            </a:r>
            <a:endParaRPr lang="en-GB" baseline="-25000" dirty="0">
              <a:solidFill>
                <a:srgbClr val="004986"/>
              </a:solidFill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6649921" y="4751835"/>
          <a:ext cx="2268538" cy="148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394" name="Equation" r:id="rId3" imgW="812520" imgH="533160" progId="Equation.DSMT4">
                  <p:embed/>
                </p:oleObj>
              </mc:Choice>
              <mc:Fallback>
                <p:oleObj name="Equation" r:id="rId3" imgW="812520" imgH="5331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649921" y="4751835"/>
                        <a:ext cx="2268538" cy="1489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625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29" y="1612657"/>
            <a:ext cx="8484974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 17"/>
          <p:cNvGrpSpPr/>
          <p:nvPr/>
        </p:nvGrpSpPr>
        <p:grpSpPr>
          <a:xfrm>
            <a:off x="409575" y="5736383"/>
            <a:ext cx="8554913" cy="1066588"/>
            <a:chOff x="2250" y="-1597616"/>
            <a:chExt cx="6091499" cy="3600400"/>
          </a:xfrm>
        </p:grpSpPr>
        <p:sp>
          <p:nvSpPr>
            <p:cNvPr id="10" name="Rounded Rectangle 18"/>
            <p:cNvSpPr/>
            <p:nvPr/>
          </p:nvSpPr>
          <p:spPr>
            <a:xfrm>
              <a:off x="2250" y="-869755"/>
              <a:ext cx="6091499" cy="2153121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Rounded Rectangle 4"/>
            <p:cNvSpPr/>
            <p:nvPr/>
          </p:nvSpPr>
          <p:spPr>
            <a:xfrm>
              <a:off x="21023" y="-1597616"/>
              <a:ext cx="6053952" cy="360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Common explanation possible</a:t>
              </a:r>
              <a:endParaRPr lang="en-GB" sz="3200" dirty="0"/>
            </a:p>
          </p:txBody>
        </p:sp>
      </p:grp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7544" y="926578"/>
            <a:ext cx="8496300" cy="51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7" rIns="92075" bIns="46037"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dirty="0" smtClean="0">
                <a:latin typeface="+mn-lt"/>
              </a:rPr>
              <a:t>4 benchmark points</a:t>
            </a:r>
            <a:endParaRPr lang="en-US" altLang="en-US" sz="2000" dirty="0">
              <a:latin typeface="+mn-lt"/>
            </a:endParaRPr>
          </a:p>
        </p:txBody>
      </p:sp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5724128" y="948384"/>
            <a:ext cx="272978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 dirty="0" smtClean="0">
                <a:solidFill>
                  <a:srgbClr val="004986"/>
                </a:solidFill>
                <a:latin typeface="+mn-lt"/>
              </a:rPr>
              <a:t>AC, D. Mueller, F. </a:t>
            </a:r>
            <a:r>
              <a:rPr lang="en-GB" altLang="en-US" sz="1800" dirty="0" err="1" smtClean="0">
                <a:solidFill>
                  <a:srgbClr val="004986"/>
                </a:solidFill>
                <a:latin typeface="+mn-lt"/>
              </a:rPr>
              <a:t>Saturnino</a:t>
            </a:r>
            <a:r>
              <a:rPr lang="en-GB" altLang="en-US" sz="1800" dirty="0" smtClean="0">
                <a:solidFill>
                  <a:srgbClr val="004986"/>
                </a:solidFill>
                <a:latin typeface="+mn-lt"/>
              </a:rPr>
              <a:t/>
            </a:r>
            <a:br>
              <a:rPr lang="en-GB" altLang="en-US" sz="1800" dirty="0" smtClean="0">
                <a:solidFill>
                  <a:srgbClr val="004986"/>
                </a:solidFill>
                <a:latin typeface="+mn-lt"/>
              </a:rPr>
            </a:br>
            <a:r>
              <a:rPr lang="en-GB" altLang="en-US" sz="1800" dirty="0" smtClean="0">
                <a:solidFill>
                  <a:srgbClr val="004986"/>
                </a:solidFill>
                <a:latin typeface="+mn-lt"/>
              </a:rPr>
              <a:t>arxiv:1912.04224</a:t>
            </a:r>
            <a:endParaRPr lang="en-GB" altLang="en-US" sz="1800" dirty="0">
              <a:solidFill>
                <a:srgbClr val="004986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2292313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4986"/>
                </a:solidFill>
              </a:rPr>
              <a:t>Correlations the neutron EDM with S1</a:t>
            </a:r>
            <a:endParaRPr lang="en-GB" dirty="0">
              <a:solidFill>
                <a:srgbClr val="004986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409575" y="5736383"/>
            <a:ext cx="8554913" cy="1066588"/>
            <a:chOff x="2250" y="-1597616"/>
            <a:chExt cx="6091499" cy="3600400"/>
          </a:xfrm>
        </p:grpSpPr>
        <p:sp>
          <p:nvSpPr>
            <p:cNvPr id="19" name="Rounded Rectangle 18"/>
            <p:cNvSpPr/>
            <p:nvPr/>
          </p:nvSpPr>
          <p:spPr>
            <a:xfrm>
              <a:off x="2250" y="-869755"/>
              <a:ext cx="6091499" cy="2153121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Rounded Rectangle 4"/>
            <p:cNvSpPr/>
            <p:nvPr/>
          </p:nvSpPr>
          <p:spPr>
            <a:xfrm>
              <a:off x="21023" y="-1597616"/>
              <a:ext cx="6053952" cy="360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Effect in B predicts measurable </a:t>
              </a:r>
              <a:r>
                <a:rPr lang="en-GB" sz="3200" dirty="0" err="1" smtClean="0"/>
                <a:t>nEDM</a:t>
              </a:r>
              <a:r>
                <a:rPr lang="en-GB" sz="3200" dirty="0" smtClean="0"/>
                <a:t> effect</a:t>
              </a:r>
              <a:endParaRPr lang="en-GB" sz="3200" dirty="0"/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36</a:t>
            </a:fld>
            <a:endParaRPr lang="de-DE" dirty="0"/>
          </a:p>
        </p:txBody>
      </p:sp>
      <p:sp>
        <p:nvSpPr>
          <p:cNvPr id="6" name="Rectangle 5"/>
          <p:cNvSpPr/>
          <p:nvPr/>
        </p:nvSpPr>
        <p:spPr bwMode="auto">
          <a:xfrm>
            <a:off x="7925586" y="1876043"/>
            <a:ext cx="151336" cy="400466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4007476" y="5854193"/>
            <a:ext cx="4304940" cy="10348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528906" y="547901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800" dirty="0">
                <a:solidFill>
                  <a:srgbClr val="004986"/>
                </a:solidFill>
              </a:rPr>
              <a:t>J. </a:t>
            </a:r>
            <a:r>
              <a:rPr lang="en-US" sz="1800" dirty="0" err="1">
                <a:solidFill>
                  <a:srgbClr val="004986"/>
                </a:solidFill>
              </a:rPr>
              <a:t>Aebischer</a:t>
            </a:r>
            <a:r>
              <a:rPr lang="en-US" sz="1800" dirty="0">
                <a:solidFill>
                  <a:srgbClr val="004986"/>
                </a:solidFill>
              </a:rPr>
              <a:t>, AC, </a:t>
            </a:r>
            <a:r>
              <a:rPr lang="en-US" sz="1800" dirty="0" smtClean="0">
                <a:solidFill>
                  <a:srgbClr val="004986"/>
                </a:solidFill>
              </a:rPr>
              <a:t>F. </a:t>
            </a:r>
            <a:r>
              <a:rPr lang="en-US" sz="1800" dirty="0" err="1" smtClean="0">
                <a:solidFill>
                  <a:srgbClr val="004986"/>
                </a:solidFill>
              </a:rPr>
              <a:t>Saturnino</a:t>
            </a:r>
            <a:r>
              <a:rPr lang="en-US" sz="1800" dirty="0" smtClean="0">
                <a:solidFill>
                  <a:srgbClr val="004986"/>
                </a:solidFill>
              </a:rPr>
              <a:t>, 1905.xxx</a:t>
            </a:r>
            <a:endParaRPr lang="de-CH" sz="1800" dirty="0">
              <a:solidFill>
                <a:srgbClr val="004986"/>
              </a:solidFill>
            </a:endParaRPr>
          </a:p>
        </p:txBody>
      </p:sp>
      <p:pic>
        <p:nvPicPr>
          <p:cNvPr id="860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958" y="1158539"/>
            <a:ext cx="7832465" cy="4632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5724128" y="948384"/>
            <a:ext cx="316413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 dirty="0" smtClean="0">
                <a:solidFill>
                  <a:srgbClr val="004986"/>
                </a:solidFill>
                <a:latin typeface="+mn-lt"/>
              </a:rPr>
              <a:t>W. </a:t>
            </a:r>
            <a:r>
              <a:rPr lang="en-GB" altLang="en-US" sz="1800" dirty="0" err="1" smtClean="0">
                <a:solidFill>
                  <a:srgbClr val="004986"/>
                </a:solidFill>
                <a:latin typeface="+mn-lt"/>
              </a:rPr>
              <a:t>Dekens</a:t>
            </a:r>
            <a:r>
              <a:rPr lang="en-GB" altLang="en-US" sz="1800" dirty="0">
                <a:solidFill>
                  <a:srgbClr val="004986"/>
                </a:solidFill>
                <a:latin typeface="+mn-lt"/>
              </a:rPr>
              <a:t>, </a:t>
            </a:r>
            <a:r>
              <a:rPr lang="en-GB" altLang="en-US" sz="1800" dirty="0" smtClean="0">
                <a:solidFill>
                  <a:srgbClr val="004986"/>
                </a:solidFill>
                <a:latin typeface="+mn-lt"/>
              </a:rPr>
              <a:t>J. de </a:t>
            </a:r>
            <a:r>
              <a:rPr lang="en-GB" altLang="en-US" sz="1800" dirty="0" err="1">
                <a:solidFill>
                  <a:srgbClr val="004986"/>
                </a:solidFill>
                <a:latin typeface="+mn-lt"/>
              </a:rPr>
              <a:t>Vries</a:t>
            </a:r>
            <a:r>
              <a:rPr lang="en-GB" altLang="en-US" sz="1800" dirty="0">
                <a:solidFill>
                  <a:srgbClr val="004986"/>
                </a:solidFill>
                <a:latin typeface="+mn-lt"/>
              </a:rPr>
              <a:t>, </a:t>
            </a:r>
            <a:r>
              <a:rPr lang="en-GB" altLang="en-US" sz="1800" dirty="0" smtClean="0">
                <a:solidFill>
                  <a:srgbClr val="004986"/>
                </a:solidFill>
                <a:latin typeface="+mn-lt"/>
              </a:rPr>
              <a:t>M. Jung, </a:t>
            </a:r>
            <a:br>
              <a:rPr lang="en-GB" altLang="en-US" sz="1800" dirty="0" smtClean="0">
                <a:solidFill>
                  <a:srgbClr val="004986"/>
                </a:solidFill>
                <a:latin typeface="+mn-lt"/>
              </a:rPr>
            </a:br>
            <a:r>
              <a:rPr lang="en-GB" altLang="en-US" sz="1800" dirty="0" smtClean="0">
                <a:solidFill>
                  <a:srgbClr val="004986"/>
                </a:solidFill>
                <a:latin typeface="+mn-lt"/>
              </a:rPr>
              <a:t>K. K. </a:t>
            </a:r>
            <a:r>
              <a:rPr lang="en-GB" altLang="en-US" sz="1800" dirty="0" err="1" smtClean="0">
                <a:solidFill>
                  <a:srgbClr val="004986"/>
                </a:solidFill>
                <a:latin typeface="+mn-lt"/>
              </a:rPr>
              <a:t>Vos</a:t>
            </a:r>
            <a:r>
              <a:rPr lang="en-GB" altLang="en-US" sz="1800" dirty="0" smtClean="0">
                <a:solidFill>
                  <a:srgbClr val="004986"/>
                </a:solidFill>
                <a:latin typeface="+mn-lt"/>
              </a:rPr>
              <a:t>, arXiv:1809.09114 </a:t>
            </a:r>
            <a:br>
              <a:rPr lang="en-GB" altLang="en-US" sz="1800" dirty="0" smtClean="0">
                <a:solidFill>
                  <a:srgbClr val="004986"/>
                </a:solidFill>
                <a:latin typeface="+mn-lt"/>
              </a:rPr>
            </a:br>
            <a:r>
              <a:rPr lang="en-GB" altLang="en-US" sz="1800" dirty="0" smtClean="0">
                <a:solidFill>
                  <a:srgbClr val="004986"/>
                </a:solidFill>
                <a:latin typeface="+mn-lt"/>
              </a:rPr>
              <a:t>AC, F. </a:t>
            </a:r>
            <a:r>
              <a:rPr lang="en-GB" altLang="en-US" sz="1800" dirty="0" err="1" smtClean="0">
                <a:solidFill>
                  <a:srgbClr val="004986"/>
                </a:solidFill>
                <a:latin typeface="+mn-lt"/>
              </a:rPr>
              <a:t>Saturnino</a:t>
            </a:r>
            <a:r>
              <a:rPr lang="en-GB" altLang="en-US" sz="1800" dirty="0" smtClean="0">
                <a:solidFill>
                  <a:srgbClr val="004986"/>
                </a:solidFill>
                <a:latin typeface="+mn-lt"/>
              </a:rPr>
              <a:t/>
            </a:r>
            <a:br>
              <a:rPr lang="en-GB" altLang="en-US" sz="1800" dirty="0" smtClean="0">
                <a:solidFill>
                  <a:srgbClr val="004986"/>
                </a:solidFill>
                <a:latin typeface="+mn-lt"/>
              </a:rPr>
            </a:br>
            <a:r>
              <a:rPr lang="en-GB" altLang="en-US" sz="1800" dirty="0" smtClean="0">
                <a:solidFill>
                  <a:srgbClr val="004986"/>
                </a:solidFill>
                <a:latin typeface="+mn-lt"/>
              </a:rPr>
              <a:t>arxiv:1905:08257</a:t>
            </a:r>
            <a:endParaRPr lang="en-GB" altLang="en-US" sz="1800" dirty="0">
              <a:solidFill>
                <a:srgbClr val="004986"/>
              </a:solidFill>
              <a:latin typeface="+mn-lt"/>
            </a:endParaRPr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3563888" y="4581128"/>
            <a:ext cx="13003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 dirty="0" smtClean="0">
                <a:solidFill>
                  <a:srgbClr val="004986"/>
                </a:solidFill>
                <a:latin typeface="+mn-lt"/>
              </a:rPr>
              <a:t>1905:08257</a:t>
            </a:r>
            <a:endParaRPr lang="en-GB" altLang="en-US" sz="1800" dirty="0">
              <a:solidFill>
                <a:srgbClr val="004986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207537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4986"/>
                </a:solidFill>
              </a:rPr>
              <a:t>QCD corrections to the Matching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37</a:t>
            </a:fld>
            <a:endParaRPr lang="de-DE" dirty="0"/>
          </a:p>
        </p:txBody>
      </p:sp>
      <p:sp>
        <p:nvSpPr>
          <p:cNvPr id="6" name="Rectangle 5"/>
          <p:cNvSpPr/>
          <p:nvPr/>
        </p:nvSpPr>
        <p:spPr bwMode="auto">
          <a:xfrm>
            <a:off x="7925586" y="1876043"/>
            <a:ext cx="151336" cy="400466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4007476" y="5854193"/>
            <a:ext cx="4304940" cy="10348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r="35549"/>
          <a:stretch/>
        </p:blipFill>
        <p:spPr>
          <a:xfrm>
            <a:off x="409574" y="916020"/>
            <a:ext cx="8534827" cy="2255117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2"/>
          <a:srcRect l="65364"/>
          <a:stretch/>
        </p:blipFill>
        <p:spPr>
          <a:xfrm>
            <a:off x="835761" y="3268950"/>
            <a:ext cx="4045351" cy="19890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0072" y="3237579"/>
            <a:ext cx="3329754" cy="2240480"/>
          </a:xfrm>
          <a:prstGeom prst="rect">
            <a:avLst/>
          </a:prstGeom>
        </p:spPr>
      </p:pic>
      <p:sp>
        <p:nvSpPr>
          <p:cNvPr id="25" name="Inhaltsplatzhalter 1"/>
          <p:cNvSpPr>
            <a:spLocks noGrp="1"/>
          </p:cNvSpPr>
          <p:nvPr>
            <p:ph sz="quarter" idx="13"/>
          </p:nvPr>
        </p:nvSpPr>
        <p:spPr>
          <a:xfrm>
            <a:off x="339883" y="5260654"/>
            <a:ext cx="8350514" cy="3197495"/>
          </a:xfrm>
        </p:spPr>
        <p:txBody>
          <a:bodyPr/>
          <a:lstStyle/>
          <a:p>
            <a:r>
              <a:rPr lang="en-US" altLang="en-US" sz="3200" dirty="0"/>
              <a:t> </a:t>
            </a:r>
            <a:r>
              <a:rPr lang="en-GB" altLang="en-US" sz="3200" dirty="0"/>
              <a:t>Perform matching</a:t>
            </a:r>
          </a:p>
          <a:p>
            <a:r>
              <a:rPr lang="en-GB" altLang="en-US" sz="3200" dirty="0"/>
              <a:t> Correct for 4-dimensional </a:t>
            </a:r>
            <a:r>
              <a:rPr lang="en-GB" altLang="en-US" sz="3200" dirty="0" err="1"/>
              <a:t>Fierz</a:t>
            </a:r>
            <a:r>
              <a:rPr lang="en-GB" altLang="en-US" sz="3200" dirty="0"/>
              <a:t> identities</a:t>
            </a:r>
            <a:endParaRPr lang="en-US" altLang="en-US" sz="3200" dirty="0"/>
          </a:p>
        </p:txBody>
      </p:sp>
      <p:pic>
        <p:nvPicPr>
          <p:cNvPr id="11" name="Picture 2" descr="Bildergebnis für uzh logo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0586" y="27692"/>
            <a:ext cx="1800200" cy="810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944973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4986"/>
                </a:solidFill>
              </a:rPr>
              <a:t>Results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409575" y="5736383"/>
            <a:ext cx="8554913" cy="1066588"/>
            <a:chOff x="2250" y="-1597616"/>
            <a:chExt cx="6091499" cy="3600400"/>
          </a:xfrm>
        </p:grpSpPr>
        <p:sp>
          <p:nvSpPr>
            <p:cNvPr id="19" name="Rounded Rectangle 18"/>
            <p:cNvSpPr/>
            <p:nvPr/>
          </p:nvSpPr>
          <p:spPr>
            <a:xfrm>
              <a:off x="2250" y="-869755"/>
              <a:ext cx="6091499" cy="2153121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Rounded Rectangle 4"/>
            <p:cNvSpPr/>
            <p:nvPr/>
          </p:nvSpPr>
          <p:spPr>
            <a:xfrm>
              <a:off x="21023" y="-1597616"/>
              <a:ext cx="6053952" cy="360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/>
                <a:t>Slightly weaker LHC constraints</a:t>
              </a:r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38</a:t>
            </a:fld>
            <a:endParaRPr lang="de-DE" dirty="0"/>
          </a:p>
        </p:txBody>
      </p:sp>
      <p:sp>
        <p:nvSpPr>
          <p:cNvPr id="6" name="Rectangle 5"/>
          <p:cNvSpPr/>
          <p:nvPr/>
        </p:nvSpPr>
        <p:spPr bwMode="auto">
          <a:xfrm>
            <a:off x="7925586" y="1876043"/>
            <a:ext cx="151336" cy="400466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4007476" y="5854193"/>
            <a:ext cx="4304940" cy="10348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980728"/>
            <a:ext cx="8372479" cy="4491552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528906" y="547901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800" dirty="0">
                <a:solidFill>
                  <a:srgbClr val="004986"/>
                </a:solidFill>
              </a:rPr>
              <a:t>J. </a:t>
            </a:r>
            <a:r>
              <a:rPr lang="en-US" sz="1800" dirty="0" err="1">
                <a:solidFill>
                  <a:srgbClr val="004986"/>
                </a:solidFill>
              </a:rPr>
              <a:t>Aebischer</a:t>
            </a:r>
            <a:r>
              <a:rPr lang="en-US" sz="1800" dirty="0">
                <a:solidFill>
                  <a:srgbClr val="004986"/>
                </a:solidFill>
              </a:rPr>
              <a:t>, AC, C. </a:t>
            </a:r>
            <a:r>
              <a:rPr lang="en-US" sz="1800" dirty="0" err="1">
                <a:solidFill>
                  <a:srgbClr val="004986"/>
                </a:solidFill>
              </a:rPr>
              <a:t>Greub</a:t>
            </a:r>
            <a:r>
              <a:rPr lang="en-US" sz="1800" dirty="0">
                <a:solidFill>
                  <a:srgbClr val="004986"/>
                </a:solidFill>
              </a:rPr>
              <a:t>, 1811.08907</a:t>
            </a:r>
            <a:endParaRPr lang="de-CH" sz="1800" dirty="0">
              <a:solidFill>
                <a:srgbClr val="0049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91117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Left Arrow 23"/>
          <p:cNvSpPr/>
          <p:nvPr/>
        </p:nvSpPr>
        <p:spPr>
          <a:xfrm rot="10800000">
            <a:off x="1658332" y="5511594"/>
            <a:ext cx="983132" cy="526046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DCE6F4"/>
          </a:solidFill>
          <a:ln>
            <a:solidFill>
              <a:srgbClr val="004986"/>
            </a:solidFill>
          </a:ln>
        </p:spPr>
        <p:style>
          <a:lnRef idx="0">
            <a:scrgbClr r="0" g="0" b="0"/>
          </a:lnRef>
          <a:fillRef idx="1">
            <a:scrgbClr r="0" g="0" b="0"/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4" name="Left Arrow 23"/>
          <p:cNvSpPr/>
          <p:nvPr/>
        </p:nvSpPr>
        <p:spPr>
          <a:xfrm rot="7989873">
            <a:off x="6153892" y="4575407"/>
            <a:ext cx="983132" cy="526046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DCE6F4"/>
          </a:solidFill>
          <a:ln>
            <a:solidFill>
              <a:srgbClr val="004986"/>
            </a:solidFill>
          </a:ln>
        </p:spPr>
        <p:style>
          <a:lnRef idx="0">
            <a:scrgbClr r="0" g="0" b="0"/>
          </a:lnRef>
          <a:fillRef idx="1">
            <a:scrgbClr r="0" g="0" b="0"/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3" name="Left Arrow 22"/>
          <p:cNvSpPr/>
          <p:nvPr/>
        </p:nvSpPr>
        <p:spPr>
          <a:xfrm rot="13444989">
            <a:off x="6191911" y="2361858"/>
            <a:ext cx="983132" cy="526046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DCE6F4"/>
          </a:solidFill>
          <a:ln>
            <a:solidFill>
              <a:srgbClr val="004986"/>
            </a:solidFill>
          </a:ln>
        </p:spPr>
        <p:style>
          <a:lnRef idx="0">
            <a:scrgbClr r="0" g="0" b="0"/>
          </a:lnRef>
          <a:fillRef idx="1">
            <a:scrgbClr r="0" g="0" b="0"/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9" name="Left Arrow 18"/>
          <p:cNvSpPr/>
          <p:nvPr/>
        </p:nvSpPr>
        <p:spPr>
          <a:xfrm rot="10800000">
            <a:off x="666841" y="3575990"/>
            <a:ext cx="2023169" cy="218119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DCE6F4"/>
          </a:solidFill>
          <a:ln>
            <a:solidFill>
              <a:srgbClr val="004986"/>
            </a:solidFill>
          </a:ln>
        </p:spPr>
        <p:style>
          <a:lnRef idx="0">
            <a:scrgbClr r="0" g="0" b="0"/>
          </a:lnRef>
          <a:fillRef idx="1">
            <a:scrgbClr r="0" g="0" b="0"/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8" name="Left Arrow 37"/>
          <p:cNvSpPr/>
          <p:nvPr/>
        </p:nvSpPr>
        <p:spPr>
          <a:xfrm rot="13166928">
            <a:off x="1288202" y="2219385"/>
            <a:ext cx="1834211" cy="896347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DCE6F4"/>
          </a:solidFill>
          <a:ln>
            <a:solidFill>
              <a:srgbClr val="004986"/>
            </a:solidFill>
          </a:ln>
        </p:spPr>
        <p:style>
          <a:lnRef idx="0">
            <a:schemeClr val="accent3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3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8" name="Left Arrow 17"/>
          <p:cNvSpPr/>
          <p:nvPr/>
        </p:nvSpPr>
        <p:spPr>
          <a:xfrm rot="8419011">
            <a:off x="1380615" y="2652378"/>
            <a:ext cx="1638842" cy="452510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DCE6F4"/>
          </a:solidFill>
          <a:ln>
            <a:solidFill>
              <a:srgbClr val="004986"/>
            </a:solidFill>
          </a:ln>
        </p:spPr>
        <p:style>
          <a:lnRef idx="0">
            <a:schemeClr val="accent3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3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7" name="Left Arrow 16"/>
          <p:cNvSpPr/>
          <p:nvPr/>
        </p:nvSpPr>
        <p:spPr>
          <a:xfrm rot="18878352">
            <a:off x="4306726" y="4894034"/>
            <a:ext cx="1392325" cy="452510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DCE6F4"/>
          </a:solidFill>
          <a:ln>
            <a:solidFill>
              <a:srgbClr val="004986"/>
            </a:solidFill>
          </a:ln>
        </p:spPr>
        <p:style>
          <a:lnRef idx="0">
            <a:schemeClr val="accent3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3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6" name="Left Arrow 15"/>
          <p:cNvSpPr/>
          <p:nvPr/>
        </p:nvSpPr>
        <p:spPr>
          <a:xfrm rot="19321023">
            <a:off x="4165043" y="2567688"/>
            <a:ext cx="1364847" cy="954688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DCE6F4"/>
          </a:solidFill>
          <a:ln>
            <a:solidFill>
              <a:srgbClr val="004986"/>
            </a:solidFill>
          </a:ln>
        </p:spPr>
        <p:style>
          <a:lnRef idx="0">
            <a:schemeClr val="accent3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3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>
                <a:solidFill>
                  <a:srgbClr val="004986"/>
                </a:solidFill>
              </a:rPr>
              <a:t>Conclusions</a:t>
            </a:r>
            <a:endParaRPr lang="en-GB" sz="3600" dirty="0">
              <a:solidFill>
                <a:srgbClr val="00498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39</a:t>
            </a:fld>
            <a:endParaRPr lang="de-DE" dirty="0"/>
          </a:p>
        </p:txBody>
      </p:sp>
      <p:graphicFrame>
        <p:nvGraphicFramePr>
          <p:cNvPr id="7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1176232"/>
              </p:ext>
            </p:extLst>
          </p:nvPr>
        </p:nvGraphicFramePr>
        <p:xfrm>
          <a:off x="-396552" y="2924944"/>
          <a:ext cx="7976161" cy="2592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2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37011927"/>
              </p:ext>
            </p:extLst>
          </p:nvPr>
        </p:nvGraphicFramePr>
        <p:xfrm>
          <a:off x="-360752" y="1084468"/>
          <a:ext cx="7220281" cy="2592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13" name="Group 12"/>
          <p:cNvGrpSpPr/>
          <p:nvPr/>
        </p:nvGrpSpPr>
        <p:grpSpPr>
          <a:xfrm>
            <a:off x="2797612" y="4836163"/>
            <a:ext cx="1587832" cy="1587832"/>
            <a:chOff x="3206506" y="-12996"/>
            <a:chExt cx="1587832" cy="1587832"/>
          </a:xfrm>
        </p:grpSpPr>
        <p:sp>
          <p:nvSpPr>
            <p:cNvPr id="14" name="Oval 13"/>
            <p:cNvSpPr/>
            <p:nvPr/>
          </p:nvSpPr>
          <p:spPr>
            <a:xfrm>
              <a:off x="3206506" y="-12996"/>
              <a:ext cx="1587832" cy="1587832"/>
            </a:xfrm>
            <a:prstGeom prst="ellipse">
              <a:avLst/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Oval 4"/>
            <p:cNvSpPr/>
            <p:nvPr/>
          </p:nvSpPr>
          <p:spPr>
            <a:xfrm>
              <a:off x="3394673" y="232533"/>
              <a:ext cx="1122766" cy="11227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685" tIns="19685" rIns="19685" bIns="19685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100" kern="1200" dirty="0" smtClean="0"/>
                <a:t>Z’ </a:t>
              </a:r>
              <a:r>
                <a:rPr lang="en-GB" sz="2800" kern="1200" dirty="0" smtClean="0"/>
                <a:t>gauge boson</a:t>
              </a:r>
              <a:endParaRPr lang="en-GB" sz="2800" kern="1200" dirty="0"/>
            </a:p>
          </p:txBody>
        </p:sp>
      </p:grpSp>
      <p:sp>
        <p:nvSpPr>
          <p:cNvPr id="28" name="Foliennummernplatzhalter 13"/>
          <p:cNvSpPr txBox="1">
            <a:spLocks/>
          </p:cNvSpPr>
          <p:nvPr/>
        </p:nvSpPr>
        <p:spPr>
          <a:xfrm>
            <a:off x="-440626" y="6656298"/>
            <a:ext cx="1604500" cy="21602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CH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 smtClean="0">
                <a:solidFill>
                  <a:schemeClr val="tx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de-DE" dirty="0" smtClean="0"/>
              <a:t>Andreas </a:t>
            </a:r>
            <a:r>
              <a:rPr lang="de-DE" dirty="0" err="1" smtClean="0"/>
              <a:t>Crivellin</a:t>
            </a:r>
            <a:endParaRPr lang="de-DE" dirty="0"/>
          </a:p>
        </p:txBody>
      </p:sp>
      <p:grpSp>
        <p:nvGrpSpPr>
          <p:cNvPr id="20" name="Group 19"/>
          <p:cNvGrpSpPr/>
          <p:nvPr/>
        </p:nvGrpSpPr>
        <p:grpSpPr>
          <a:xfrm>
            <a:off x="6750644" y="2754157"/>
            <a:ext cx="1947559" cy="1962553"/>
            <a:chOff x="3149814" y="0"/>
            <a:chExt cx="1587832" cy="1587832"/>
          </a:xfrm>
        </p:grpSpPr>
        <p:sp>
          <p:nvSpPr>
            <p:cNvPr id="21" name="Oval 20"/>
            <p:cNvSpPr/>
            <p:nvPr/>
          </p:nvSpPr>
          <p:spPr>
            <a:xfrm>
              <a:off x="3149814" y="0"/>
              <a:ext cx="1587832" cy="1587832"/>
            </a:xfrm>
            <a:prstGeom prst="ellipse">
              <a:avLst/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Oval 4"/>
            <p:cNvSpPr/>
            <p:nvPr/>
          </p:nvSpPr>
          <p:spPr>
            <a:xfrm>
              <a:off x="3267642" y="141314"/>
              <a:ext cx="1369430" cy="13151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685" tIns="19685" rIns="19685" bIns="19685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kern="1200" dirty="0" smtClean="0"/>
                <a:t>scalars and fermions</a:t>
              </a:r>
              <a:endParaRPr lang="en-GB" sz="3200" kern="1200" dirty="0"/>
            </a:p>
          </p:txBody>
        </p:sp>
      </p:grpSp>
      <p:grpSp>
        <p:nvGrpSpPr>
          <p:cNvPr id="25" name="Gruppieren 24"/>
          <p:cNvGrpSpPr/>
          <p:nvPr/>
        </p:nvGrpSpPr>
        <p:grpSpPr>
          <a:xfrm>
            <a:off x="487907" y="5102568"/>
            <a:ext cx="1508440" cy="1206752"/>
            <a:chOff x="845909" y="163225"/>
            <a:chExt cx="1508440" cy="1206752"/>
          </a:xfrm>
        </p:grpSpPr>
        <p:sp>
          <p:nvSpPr>
            <p:cNvPr id="26" name="Abgerundetes Rechteck 25"/>
            <p:cNvSpPr/>
            <p:nvPr/>
          </p:nvSpPr>
          <p:spPr>
            <a:xfrm>
              <a:off x="845909" y="163225"/>
              <a:ext cx="1508440" cy="1206752"/>
            </a:xfrm>
            <a:prstGeom prst="roundRect">
              <a:avLst>
                <a:gd name="adj" fmla="val 10000"/>
              </a:avLst>
            </a:prstGeom>
            <a:solidFill>
              <a:srgbClr val="DCE6F4"/>
            </a:solidFill>
            <a:ln>
              <a:solidFill>
                <a:srgbClr val="004986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Abgerundetes Rechteck 4"/>
            <p:cNvSpPr/>
            <p:nvPr/>
          </p:nvSpPr>
          <p:spPr>
            <a:xfrm>
              <a:off x="881254" y="198570"/>
              <a:ext cx="1437750" cy="11360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lvl="0" algn="ctr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CH" sz="3400" kern="1200" dirty="0" smtClean="0">
                  <a:solidFill>
                    <a:srgbClr val="004986"/>
                  </a:solidFill>
                </a:rPr>
                <a:t>B</a:t>
              </a:r>
              <a:r>
                <a:rPr lang="de-CH" sz="3400" kern="1200" dirty="0" smtClean="0">
                  <a:solidFill>
                    <a:srgbClr val="004986"/>
                  </a:solidFill>
                  <a:latin typeface="Calibri"/>
                  <a:cs typeface="Calibri"/>
                </a:rPr>
                <a:t>→K</a:t>
              </a:r>
              <a:r>
                <a:rPr lang="el-GR" sz="3400" kern="1200" dirty="0" smtClean="0">
                  <a:solidFill>
                    <a:srgbClr val="004986"/>
                  </a:solidFill>
                  <a:latin typeface="Calibri"/>
                  <a:cs typeface="Calibri"/>
                </a:rPr>
                <a:t>π</a:t>
              </a:r>
              <a:endParaRPr lang="en-GB" sz="3400" kern="1200" dirty="0">
                <a:solidFill>
                  <a:srgbClr val="00498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0361819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sp>
        <p:nvSpPr>
          <p:cNvPr id="7" name="Inhaltsplatzhalter 1"/>
          <p:cNvSpPr>
            <a:spLocks noGrp="1"/>
          </p:cNvSpPr>
          <p:nvPr>
            <p:ph sz="quarter" idx="13"/>
          </p:nvPr>
        </p:nvSpPr>
        <p:spPr>
          <a:xfrm>
            <a:off x="467544" y="906129"/>
            <a:ext cx="8496944" cy="5448449"/>
          </a:xfrm>
        </p:spPr>
        <p:txBody>
          <a:bodyPr/>
          <a:lstStyle/>
          <a:p>
            <a:r>
              <a:rPr lang="en-US" sz="2800" dirty="0" smtClean="0"/>
              <a:t>At colliders one produces many (up to 10</a:t>
            </a:r>
            <a:r>
              <a:rPr lang="en-US" sz="2800" baseline="30000" dirty="0" smtClean="0"/>
              <a:t>14</a:t>
            </a:r>
            <a:r>
              <a:rPr lang="en-US" sz="2800" dirty="0" smtClean="0"/>
              <a:t>) heavy quarks or leptons and measures their decays into light </a:t>
            </a:r>
            <a:r>
              <a:rPr lang="en-US" sz="2800" dirty="0" err="1" smtClean="0"/>
              <a:t>flavours</a:t>
            </a:r>
            <a:endParaRPr lang="en-US" sz="2800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67544" y="188747"/>
            <a:ext cx="7128792" cy="508500"/>
          </a:xfrm>
        </p:spPr>
        <p:txBody>
          <a:bodyPr/>
          <a:lstStyle/>
          <a:p>
            <a:r>
              <a:rPr lang="en-US" sz="3600" dirty="0" smtClean="0">
                <a:solidFill>
                  <a:srgbClr val="004986"/>
                </a:solidFill>
              </a:rPr>
              <a:t>Finding New Physics with </a:t>
            </a:r>
            <a:r>
              <a:rPr lang="en-US" sz="3600" dirty="0" err="1" smtClean="0">
                <a:solidFill>
                  <a:srgbClr val="004986"/>
                </a:solidFill>
              </a:rPr>
              <a:t>Flavour</a:t>
            </a:r>
            <a:endParaRPr lang="en-US" sz="3600" dirty="0">
              <a:solidFill>
                <a:srgbClr val="004986"/>
              </a:solidFill>
            </a:endParaRPr>
          </a:p>
        </p:txBody>
      </p:sp>
      <p:sp>
        <p:nvSpPr>
          <p:cNvPr id="15" name="Foliennummernplatzhalter 13"/>
          <p:cNvSpPr txBox="1">
            <a:spLocks/>
          </p:cNvSpPr>
          <p:nvPr/>
        </p:nvSpPr>
        <p:spPr>
          <a:xfrm>
            <a:off x="-440626" y="6656298"/>
            <a:ext cx="1604500" cy="21602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CH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 smtClean="0">
                <a:solidFill>
                  <a:schemeClr val="tx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de-DE" dirty="0" smtClean="0"/>
              <a:t>Andreas </a:t>
            </a:r>
            <a:r>
              <a:rPr lang="de-DE" dirty="0" err="1" smtClean="0"/>
              <a:t>Crivellin</a:t>
            </a:r>
            <a:endParaRPr lang="de-DE" dirty="0"/>
          </a:p>
        </p:txBody>
      </p:sp>
      <p:sp>
        <p:nvSpPr>
          <p:cNvPr id="8" name="Rectangle 7"/>
          <p:cNvSpPr/>
          <p:nvPr/>
        </p:nvSpPr>
        <p:spPr bwMode="auto">
          <a:xfrm>
            <a:off x="611560" y="2484121"/>
            <a:ext cx="7594752" cy="72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439234" y="5393470"/>
            <a:ext cx="8342819" cy="1525934"/>
            <a:chOff x="2250" y="-1597616"/>
            <a:chExt cx="6091499" cy="3600400"/>
          </a:xfrm>
        </p:grpSpPr>
        <p:sp>
          <p:nvSpPr>
            <p:cNvPr id="19" name="Rounded Rectangle 18"/>
            <p:cNvSpPr/>
            <p:nvPr/>
          </p:nvSpPr>
          <p:spPr>
            <a:xfrm>
              <a:off x="2250" y="-869755"/>
              <a:ext cx="6091499" cy="2153121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Rounded Rectangle 4"/>
            <p:cNvSpPr/>
            <p:nvPr/>
          </p:nvSpPr>
          <p:spPr>
            <a:xfrm>
              <a:off x="21023" y="-1597616"/>
              <a:ext cx="6053952" cy="360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/>
                <a:t>Flavour observables are sensitive to higher energy scales than </a:t>
              </a:r>
              <a:r>
                <a:rPr lang="en-GB" sz="3200" dirty="0" smtClean="0"/>
                <a:t>collider </a:t>
              </a:r>
              <a:r>
                <a:rPr lang="en-GB" sz="3200" dirty="0"/>
                <a:t>searches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67544" y="1959634"/>
            <a:ext cx="3359612" cy="613182"/>
            <a:chOff x="3206506" y="-12996"/>
            <a:chExt cx="1587832" cy="1587832"/>
          </a:xfrm>
        </p:grpSpPr>
        <p:sp>
          <p:nvSpPr>
            <p:cNvPr id="22" name="Oval 21"/>
            <p:cNvSpPr/>
            <p:nvPr/>
          </p:nvSpPr>
          <p:spPr>
            <a:xfrm>
              <a:off x="3206506" y="-12996"/>
              <a:ext cx="1587832" cy="1587832"/>
            </a:xfrm>
            <a:prstGeom prst="ellipse">
              <a:avLst/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Oval 4"/>
            <p:cNvSpPr/>
            <p:nvPr/>
          </p:nvSpPr>
          <p:spPr>
            <a:xfrm>
              <a:off x="3394673" y="232533"/>
              <a:ext cx="1122766" cy="11227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685" tIns="19685" rIns="19685" bIns="19685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800" kern="1200" dirty="0" smtClean="0"/>
                <a:t>Experiment</a:t>
              </a:r>
              <a:endParaRPr lang="en-GB" sz="2800" kern="1200" dirty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67544" y="3449642"/>
            <a:ext cx="3359612" cy="586993"/>
            <a:chOff x="3206506" y="-12996"/>
            <a:chExt cx="1587832" cy="1587832"/>
          </a:xfrm>
        </p:grpSpPr>
        <p:sp>
          <p:nvSpPr>
            <p:cNvPr id="25" name="Oval 24"/>
            <p:cNvSpPr/>
            <p:nvPr/>
          </p:nvSpPr>
          <p:spPr>
            <a:xfrm>
              <a:off x="3206506" y="-12996"/>
              <a:ext cx="1587832" cy="1587832"/>
            </a:xfrm>
            <a:prstGeom prst="ellipse">
              <a:avLst/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Oval 4"/>
            <p:cNvSpPr/>
            <p:nvPr/>
          </p:nvSpPr>
          <p:spPr>
            <a:xfrm>
              <a:off x="3394673" y="232533"/>
              <a:ext cx="1122766" cy="11227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685" tIns="19685" rIns="19685" bIns="19685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800" kern="1200" dirty="0" smtClean="0"/>
                <a:t>Standard Model</a:t>
              </a:r>
              <a:endParaRPr lang="en-GB" sz="2800" kern="1200" dirty="0"/>
            </a:p>
          </p:txBody>
        </p:sp>
      </p:grpSp>
      <p:sp>
        <p:nvSpPr>
          <p:cNvPr id="27" name="Not Equal 26"/>
          <p:cNvSpPr/>
          <p:nvPr/>
        </p:nvSpPr>
        <p:spPr bwMode="auto">
          <a:xfrm>
            <a:off x="1718987" y="2661226"/>
            <a:ext cx="829265" cy="666946"/>
          </a:xfrm>
          <a:prstGeom prst="mathNotEqual">
            <a:avLst/>
          </a:prstGeom>
          <a:solidFill>
            <a:srgbClr val="DCE6F4"/>
          </a:solidFill>
          <a:ln w="19050" cap="flat" cmpd="sng" algn="ctr">
            <a:solidFill>
              <a:srgbClr val="00498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rgbClr val="EACBCC"/>
              </a:solidFill>
              <a:effectLst/>
              <a:latin typeface="Times" charset="0"/>
            </a:endParaRPr>
          </a:p>
        </p:txBody>
      </p:sp>
      <p:sp>
        <p:nvSpPr>
          <p:cNvPr id="28" name="Up Arrow 27"/>
          <p:cNvSpPr/>
          <p:nvPr/>
        </p:nvSpPr>
        <p:spPr bwMode="auto">
          <a:xfrm flipV="1">
            <a:off x="1690531" y="4167676"/>
            <a:ext cx="886178" cy="503119"/>
          </a:xfrm>
          <a:prstGeom prst="upArrow">
            <a:avLst>
              <a:gd name="adj1" fmla="val 50000"/>
              <a:gd name="adj2" fmla="val 48285"/>
            </a:avLst>
          </a:prstGeom>
          <a:solidFill>
            <a:srgbClr val="DCE6F4"/>
          </a:solidFill>
          <a:ln w="19050" cap="flat" cmpd="sng" algn="ctr">
            <a:solidFill>
              <a:srgbClr val="00498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+mn-lt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467544" y="4728940"/>
            <a:ext cx="3359612" cy="586993"/>
            <a:chOff x="3206506" y="-12996"/>
            <a:chExt cx="1587832" cy="1587832"/>
          </a:xfrm>
        </p:grpSpPr>
        <p:sp>
          <p:nvSpPr>
            <p:cNvPr id="30" name="Oval 29"/>
            <p:cNvSpPr/>
            <p:nvPr/>
          </p:nvSpPr>
          <p:spPr>
            <a:xfrm>
              <a:off x="3206506" y="-12996"/>
              <a:ext cx="1587832" cy="1587832"/>
            </a:xfrm>
            <a:prstGeom prst="ellipse">
              <a:avLst/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Oval 4"/>
            <p:cNvSpPr/>
            <p:nvPr/>
          </p:nvSpPr>
          <p:spPr>
            <a:xfrm>
              <a:off x="3394673" y="232533"/>
              <a:ext cx="1122766" cy="11227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685" tIns="19685" rIns="19685" bIns="19685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800" kern="1200" dirty="0" smtClean="0"/>
                <a:t>New Physics</a:t>
              </a:r>
              <a:endParaRPr lang="en-GB" sz="2800" kern="1200" dirty="0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3885210" y="1979911"/>
            <a:ext cx="4896844" cy="3503086"/>
            <a:chOff x="1187324" y="1069341"/>
            <a:chExt cx="7042438" cy="4393379"/>
          </a:xfrm>
        </p:grpSpPr>
        <p:pic>
          <p:nvPicPr>
            <p:cNvPr id="36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33"/>
            <a:stretch/>
          </p:blipFill>
          <p:spPr bwMode="auto">
            <a:xfrm>
              <a:off x="1187324" y="1069341"/>
              <a:ext cx="7042438" cy="43933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7" name="Group 36"/>
            <p:cNvGrpSpPr/>
            <p:nvPr/>
          </p:nvGrpSpPr>
          <p:grpSpPr>
            <a:xfrm>
              <a:off x="2255763" y="1951330"/>
              <a:ext cx="4168175" cy="2931776"/>
              <a:chOff x="2320003" y="2531226"/>
              <a:chExt cx="3865768" cy="2808312"/>
            </a:xfrm>
          </p:grpSpPr>
          <p:sp>
            <p:nvSpPr>
              <p:cNvPr id="40" name="TextBox 39"/>
              <p:cNvSpPr txBox="1"/>
              <p:nvPr/>
            </p:nvSpPr>
            <p:spPr>
              <a:xfrm rot="19214600">
                <a:off x="2970713" y="3145738"/>
                <a:ext cx="3215058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10000"/>
                  </a:lnSpc>
                  <a:spcBef>
                    <a:spcPts val="0"/>
                  </a:spcBef>
                </a:pPr>
                <a:r>
                  <a:rPr lang="en-GB" sz="3200" kern="1000" spc="50" dirty="0" smtClean="0">
                    <a:solidFill>
                      <a:srgbClr val="004986"/>
                    </a:solidFill>
                    <a:latin typeface="+mn-lt"/>
                    <a:cs typeface="Franklin Gothic Book"/>
                  </a:rPr>
                  <a:t>Flavour observables</a:t>
                </a: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 rot="16200000">
                <a:off x="1373047" y="3478182"/>
                <a:ext cx="2808312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10000"/>
                  </a:lnSpc>
                  <a:spcBef>
                    <a:spcPts val="0"/>
                  </a:spcBef>
                </a:pPr>
                <a:r>
                  <a:rPr lang="en-GB" sz="3000" kern="1000" spc="30" dirty="0" smtClean="0">
                    <a:latin typeface="+mn-lt"/>
                    <a:cs typeface="Franklin Gothic Book"/>
                  </a:rPr>
                  <a:t>Direct searches</a:t>
                </a:r>
              </a:p>
            </p:txBody>
          </p:sp>
        </p:grpSp>
        <p:sp>
          <p:nvSpPr>
            <p:cNvPr id="38" name="TextBox 37"/>
            <p:cNvSpPr txBox="1"/>
            <p:nvPr/>
          </p:nvSpPr>
          <p:spPr>
            <a:xfrm>
              <a:off x="4640141" y="4720270"/>
              <a:ext cx="707578" cy="481727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GB" sz="3200" b="1" kern="1000" spc="30" dirty="0" smtClean="0">
                  <a:solidFill>
                    <a:schemeClr val="bg1"/>
                  </a:solidFill>
                  <a:latin typeface="+mn-lt"/>
                  <a:cs typeface="Franklin Gothic Book"/>
                </a:rPr>
                <a:t>PSI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839997" y="4736491"/>
              <a:ext cx="1066369" cy="476647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GB" sz="3200" b="1" kern="1000" spc="30" dirty="0" smtClean="0">
                  <a:solidFill>
                    <a:schemeClr val="bg1"/>
                  </a:solidFill>
                  <a:latin typeface="+mn-lt"/>
                  <a:cs typeface="Franklin Gothic Book"/>
                </a:rPr>
                <a:t>PSI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250225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431540" y="643214"/>
            <a:ext cx="8350514" cy="5616624"/>
          </a:xfrm>
        </p:spPr>
        <p:txBody>
          <a:bodyPr>
            <a:normAutofit/>
          </a:bodyPr>
          <a:lstStyle/>
          <a:p>
            <a:pPr>
              <a:lnSpc>
                <a:spcPct val="190000"/>
              </a:lnSpc>
            </a:pPr>
            <a:r>
              <a:rPr lang="en-US" altLang="en-US" sz="3000" dirty="0" smtClean="0"/>
              <a:t> P5’						</a:t>
            </a:r>
            <a:r>
              <a:rPr lang="en-GB" sz="2800" dirty="0" err="1"/>
              <a:t>b</a:t>
            </a:r>
            <a:r>
              <a:rPr lang="en-GB" sz="2800" dirty="0" err="1" smtClean="0">
                <a:latin typeface="Calibri" panose="020F0502020204030204" pitchFamily="34" charset="0"/>
              </a:rPr>
              <a:t>→d</a:t>
            </a:r>
            <a:r>
              <a:rPr lang="el-GR" sz="2800" dirty="0" smtClean="0">
                <a:latin typeface="Calibri" panose="020F0502020204030204" pitchFamily="34" charset="0"/>
              </a:rPr>
              <a:t>μμ</a:t>
            </a:r>
            <a:r>
              <a:rPr lang="en-US" altLang="en-US" sz="2800" dirty="0" smtClean="0"/>
              <a:t> </a:t>
            </a:r>
            <a:endParaRPr lang="en-US" altLang="en-US" sz="3000" dirty="0" smtClean="0"/>
          </a:p>
          <a:p>
            <a:pPr>
              <a:lnSpc>
                <a:spcPct val="190000"/>
              </a:lnSpc>
            </a:pPr>
            <a:r>
              <a:rPr lang="en-US" altLang="en-US" sz="3000" dirty="0" smtClean="0"/>
              <a:t> R(D) &amp; R(D*)			 	</a:t>
            </a:r>
            <a:r>
              <a:rPr lang="en-GB" sz="3200" dirty="0" err="1" smtClean="0"/>
              <a:t>b</a:t>
            </a:r>
            <a:r>
              <a:rPr lang="en-GB" sz="3200" dirty="0" err="1" smtClean="0">
                <a:latin typeface="Calibri" panose="020F0502020204030204" pitchFamily="34" charset="0"/>
              </a:rPr>
              <a:t>→s</a:t>
            </a:r>
            <a:r>
              <a:rPr lang="el-GR" sz="3200" dirty="0" smtClean="0">
                <a:latin typeface="Calibri" panose="020F0502020204030204" pitchFamily="34" charset="0"/>
              </a:rPr>
              <a:t>ττ</a:t>
            </a:r>
            <a:r>
              <a:rPr lang="en-US" altLang="en-US" sz="3000" dirty="0" smtClean="0"/>
              <a:t> </a:t>
            </a:r>
          </a:p>
          <a:p>
            <a:pPr>
              <a:lnSpc>
                <a:spcPct val="190000"/>
              </a:lnSpc>
            </a:pPr>
            <a:r>
              <a:rPr lang="en-US" altLang="en-US" sz="3000" dirty="0" smtClean="0"/>
              <a:t> R(K) &amp; R(K*)				</a:t>
            </a:r>
            <a:r>
              <a:rPr lang="el-GR" altLang="en-US" sz="3000" dirty="0" smtClean="0"/>
              <a:t>μ</a:t>
            </a:r>
            <a:r>
              <a:rPr lang="el-GR" altLang="en-US" sz="3000" dirty="0" smtClean="0">
                <a:latin typeface="Calibri" panose="020F0502020204030204" pitchFamily="34" charset="0"/>
              </a:rPr>
              <a:t>→</a:t>
            </a:r>
            <a:r>
              <a:rPr lang="en-GB" altLang="en-US" sz="3000" dirty="0" smtClean="0">
                <a:latin typeface="Calibri" panose="020F0502020204030204" pitchFamily="34" charset="0"/>
              </a:rPr>
              <a:t>e</a:t>
            </a:r>
            <a:r>
              <a:rPr lang="el-GR" altLang="en-US" sz="3000" dirty="0" smtClean="0">
                <a:latin typeface="Calibri" panose="020F0502020204030204" pitchFamily="34" charset="0"/>
              </a:rPr>
              <a:t>γ</a:t>
            </a:r>
            <a:r>
              <a:rPr lang="de-CH" altLang="en-US" sz="3000" dirty="0" smtClean="0">
                <a:latin typeface="Calibri" panose="020F0502020204030204" pitchFamily="34" charset="0"/>
              </a:rPr>
              <a:t>, </a:t>
            </a:r>
            <a:r>
              <a:rPr lang="el-GR" altLang="en-US" sz="3000" dirty="0"/>
              <a:t>μ</a:t>
            </a:r>
            <a:r>
              <a:rPr lang="el-GR" altLang="en-US" sz="3000" dirty="0">
                <a:latin typeface="Calibri" panose="020F0502020204030204" pitchFamily="34" charset="0"/>
              </a:rPr>
              <a:t>→</a:t>
            </a:r>
            <a:r>
              <a:rPr lang="en-GB" altLang="en-US" sz="3000" dirty="0" err="1" smtClean="0">
                <a:latin typeface="Calibri" panose="020F0502020204030204" pitchFamily="34" charset="0"/>
              </a:rPr>
              <a:t>eee</a:t>
            </a:r>
            <a:endParaRPr lang="de-CH" altLang="en-US" sz="3000" dirty="0" smtClean="0">
              <a:latin typeface="Calibri" panose="020F0502020204030204" pitchFamily="34" charset="0"/>
            </a:endParaRPr>
          </a:p>
          <a:p>
            <a:pPr>
              <a:lnSpc>
                <a:spcPct val="190000"/>
              </a:lnSpc>
            </a:pPr>
            <a:r>
              <a:rPr lang="de-CH" altLang="en-US" sz="3000" dirty="0">
                <a:latin typeface="Calibri" panose="020F0502020204030204" pitchFamily="34" charset="0"/>
              </a:rPr>
              <a:t> </a:t>
            </a:r>
            <a:r>
              <a:rPr lang="en-US" altLang="en-US" sz="3000" dirty="0"/>
              <a:t>a</a:t>
            </a:r>
            <a:r>
              <a:rPr lang="el-GR" altLang="en-US" sz="3000" baseline="-25000" dirty="0" smtClean="0"/>
              <a:t>μ</a:t>
            </a:r>
            <a:r>
              <a:rPr lang="de-CH" altLang="en-US" sz="3000" baseline="-25000" dirty="0"/>
              <a:t> </a:t>
            </a:r>
            <a:r>
              <a:rPr lang="de-CH" altLang="en-US" sz="3000" dirty="0" smtClean="0"/>
              <a:t>						Z</a:t>
            </a:r>
            <a:r>
              <a:rPr lang="el-GR" altLang="en-US" sz="3000" dirty="0" smtClean="0">
                <a:latin typeface="Calibri" panose="020F0502020204030204" pitchFamily="34" charset="0"/>
              </a:rPr>
              <a:t>→</a:t>
            </a:r>
            <a:r>
              <a:rPr lang="el-GR" altLang="en-US" sz="3000" dirty="0" smtClean="0"/>
              <a:t>μμ</a:t>
            </a:r>
            <a:r>
              <a:rPr lang="de-CH" altLang="en-US" sz="3000" dirty="0" smtClean="0"/>
              <a:t>, d</a:t>
            </a:r>
            <a:r>
              <a:rPr lang="el-GR" altLang="en-US" sz="3000" baseline="-25000" dirty="0" smtClean="0"/>
              <a:t>μ</a:t>
            </a:r>
            <a:r>
              <a:rPr lang="de-CH" altLang="en-US" sz="3000" baseline="-25000" dirty="0" smtClean="0"/>
              <a:t>,</a:t>
            </a:r>
            <a:r>
              <a:rPr lang="el-GR" altLang="en-US" sz="3000" dirty="0"/>
              <a:t> μ</a:t>
            </a:r>
            <a:r>
              <a:rPr lang="el-GR" altLang="en-US" sz="3000" dirty="0">
                <a:latin typeface="Calibri" panose="020F0502020204030204" pitchFamily="34" charset="0"/>
              </a:rPr>
              <a:t>→</a:t>
            </a:r>
            <a:r>
              <a:rPr lang="en-GB" altLang="en-US" sz="3000" dirty="0">
                <a:latin typeface="Calibri" panose="020F0502020204030204" pitchFamily="34" charset="0"/>
              </a:rPr>
              <a:t>e</a:t>
            </a:r>
            <a:r>
              <a:rPr lang="el-GR" altLang="en-US" sz="3000" dirty="0" smtClean="0">
                <a:latin typeface="Calibri" panose="020F0502020204030204" pitchFamily="34" charset="0"/>
              </a:rPr>
              <a:t>γ</a:t>
            </a:r>
            <a:endParaRPr lang="en-US" altLang="en-US" sz="3000" baseline="-25000" dirty="0" smtClean="0"/>
          </a:p>
          <a:p>
            <a:pPr>
              <a:lnSpc>
                <a:spcPct val="190000"/>
              </a:lnSpc>
            </a:pPr>
            <a:r>
              <a:rPr lang="en-US" altLang="en-US" sz="3000" dirty="0" smtClean="0"/>
              <a:t> R(D), </a:t>
            </a:r>
            <a:r>
              <a:rPr lang="en-US" altLang="en-US" sz="3000" dirty="0"/>
              <a:t>R(D</a:t>
            </a:r>
            <a:r>
              <a:rPr lang="en-US" altLang="en-US" sz="3000" dirty="0" smtClean="0"/>
              <a:t>*) &amp; a</a:t>
            </a:r>
            <a:r>
              <a:rPr lang="el-GR" altLang="en-US" sz="3000" baseline="-25000" dirty="0" smtClean="0"/>
              <a:t>μ</a:t>
            </a:r>
            <a:r>
              <a:rPr lang="en-GB" altLang="en-US" sz="3000" dirty="0" smtClean="0"/>
              <a:t> 			</a:t>
            </a:r>
            <a:r>
              <a:rPr lang="el-GR" altLang="en-US" sz="3000" dirty="0" smtClean="0"/>
              <a:t>τ</a:t>
            </a:r>
            <a:r>
              <a:rPr lang="el-GR" altLang="en-US" sz="3000" dirty="0" smtClean="0">
                <a:latin typeface="Calibri" panose="020F0502020204030204" pitchFamily="34" charset="0"/>
              </a:rPr>
              <a:t> →</a:t>
            </a:r>
            <a:r>
              <a:rPr lang="el-GR" altLang="en-US" sz="3000" dirty="0" smtClean="0"/>
              <a:t>μγ</a:t>
            </a:r>
            <a:r>
              <a:rPr lang="de-CH" altLang="en-US" sz="3000" dirty="0" smtClean="0"/>
              <a:t>, </a:t>
            </a:r>
            <a:r>
              <a:rPr lang="el-GR" altLang="en-US" sz="3000" dirty="0"/>
              <a:t>τ</a:t>
            </a:r>
            <a:r>
              <a:rPr lang="el-GR" altLang="en-US" sz="3000" dirty="0">
                <a:latin typeface="Calibri" panose="020F0502020204030204" pitchFamily="34" charset="0"/>
              </a:rPr>
              <a:t> </a:t>
            </a:r>
            <a:r>
              <a:rPr lang="el-GR" altLang="en-US" sz="3000" dirty="0" smtClean="0">
                <a:latin typeface="Calibri" panose="020F0502020204030204" pitchFamily="34" charset="0"/>
              </a:rPr>
              <a:t>→</a:t>
            </a:r>
            <a:r>
              <a:rPr lang="el-GR" altLang="en-US" sz="3000" dirty="0" smtClean="0"/>
              <a:t>μμμ</a:t>
            </a:r>
            <a:endParaRPr lang="en-US" altLang="en-US" sz="3000" dirty="0" smtClean="0"/>
          </a:p>
          <a:p>
            <a:pPr>
              <a:lnSpc>
                <a:spcPct val="190000"/>
              </a:lnSpc>
            </a:pPr>
            <a:r>
              <a:rPr lang="en-US" altLang="en-US" sz="3000" dirty="0"/>
              <a:t> R(D), R(D*) &amp; </a:t>
            </a:r>
            <a:r>
              <a:rPr lang="en-US" altLang="en-US" sz="3000" dirty="0" smtClean="0"/>
              <a:t>b</a:t>
            </a:r>
            <a:r>
              <a:rPr lang="en-GB" sz="2800" dirty="0">
                <a:latin typeface="Calibri" panose="020F0502020204030204" pitchFamily="34" charset="0"/>
              </a:rPr>
              <a:t> → </a:t>
            </a:r>
            <a:r>
              <a:rPr lang="en-US" altLang="en-US" sz="3000" dirty="0" smtClean="0"/>
              <a:t>s</a:t>
            </a:r>
            <a:r>
              <a:rPr lang="el-GR" altLang="en-US" sz="3000" dirty="0" smtClean="0"/>
              <a:t>μμ</a:t>
            </a:r>
            <a:r>
              <a:rPr lang="en-GB" altLang="en-US" sz="3000" dirty="0" smtClean="0"/>
              <a:t>		</a:t>
            </a:r>
            <a:r>
              <a:rPr lang="en-US" altLang="en-US" sz="3000" dirty="0"/>
              <a:t>b</a:t>
            </a:r>
            <a:r>
              <a:rPr lang="en-GB" sz="2800" dirty="0">
                <a:latin typeface="Calibri" panose="020F0502020204030204" pitchFamily="34" charset="0"/>
              </a:rPr>
              <a:t> </a:t>
            </a:r>
            <a:r>
              <a:rPr lang="en-GB" sz="2800" dirty="0" smtClean="0">
                <a:latin typeface="Calibri" panose="020F0502020204030204" pitchFamily="34" charset="0"/>
              </a:rPr>
              <a:t>→</a:t>
            </a:r>
            <a:r>
              <a:rPr lang="en-US" altLang="en-US" sz="3000" dirty="0" smtClean="0"/>
              <a:t>s</a:t>
            </a:r>
            <a:r>
              <a:rPr lang="el-GR" altLang="en-US" sz="3000" dirty="0" smtClean="0"/>
              <a:t>τμ</a:t>
            </a:r>
            <a:r>
              <a:rPr lang="de-CH" altLang="en-US" sz="3000" dirty="0" smtClean="0"/>
              <a:t>, </a:t>
            </a:r>
            <a:r>
              <a:rPr lang="el-GR" altLang="en-US" sz="3000" dirty="0"/>
              <a:t>τ</a:t>
            </a:r>
            <a:r>
              <a:rPr lang="el-GR" altLang="en-US" sz="3000" dirty="0">
                <a:latin typeface="Calibri" panose="020F0502020204030204" pitchFamily="34" charset="0"/>
              </a:rPr>
              <a:t> </a:t>
            </a:r>
            <a:r>
              <a:rPr lang="el-GR" altLang="en-US" sz="3000" dirty="0" smtClean="0">
                <a:latin typeface="Calibri" panose="020F0502020204030204" pitchFamily="34" charset="0"/>
              </a:rPr>
              <a:t>→φ</a:t>
            </a:r>
            <a:r>
              <a:rPr lang="el-GR" altLang="en-US" sz="3000" dirty="0" smtClean="0"/>
              <a:t>μ</a:t>
            </a:r>
            <a:endParaRPr lang="en-US" altLang="en-US" sz="3000" dirty="0"/>
          </a:p>
          <a:p>
            <a:pPr>
              <a:lnSpc>
                <a:spcPct val="200000"/>
              </a:lnSpc>
            </a:pPr>
            <a:endParaRPr lang="en-US" altLang="en-US" sz="3000" dirty="0"/>
          </a:p>
        </p:txBody>
      </p:sp>
      <p:grpSp>
        <p:nvGrpSpPr>
          <p:cNvPr id="10" name="Group 9"/>
          <p:cNvGrpSpPr/>
          <p:nvPr/>
        </p:nvGrpSpPr>
        <p:grpSpPr>
          <a:xfrm>
            <a:off x="-17903" y="6165304"/>
            <a:ext cx="9144000" cy="526998"/>
            <a:chOff x="42194" y="1460"/>
            <a:chExt cx="6223298" cy="1281906"/>
          </a:xfrm>
        </p:grpSpPr>
        <p:sp>
          <p:nvSpPr>
            <p:cNvPr id="11" name="Rounded Rectangle 10"/>
            <p:cNvSpPr/>
            <p:nvPr/>
          </p:nvSpPr>
          <p:spPr>
            <a:xfrm>
              <a:off x="265353" y="1460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  <a:ln>
              <a:solidFill>
                <a:srgbClr val="004986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Rounded Rectangle 4"/>
            <p:cNvSpPr/>
            <p:nvPr/>
          </p:nvSpPr>
          <p:spPr>
            <a:xfrm>
              <a:off x="42194" y="268700"/>
              <a:ext cx="6223298" cy="7474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Interesting experimental prospects</a:t>
              </a:r>
              <a:endParaRPr lang="en-GB" sz="3200" dirty="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6244010" y="337116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3500" b="1" kern="1000" spc="30" dirty="0" smtClean="0">
                <a:solidFill>
                  <a:schemeClr val="bg1"/>
                </a:solidFill>
                <a:latin typeface="+mn-lt"/>
                <a:cs typeface="Franklin Gothic Book"/>
              </a:rPr>
              <a:t>NP</a:t>
            </a:r>
          </a:p>
        </p:txBody>
      </p:sp>
      <p:sp>
        <p:nvSpPr>
          <p:cNvPr id="13" name="Left Arrow 12"/>
          <p:cNvSpPr/>
          <p:nvPr/>
        </p:nvSpPr>
        <p:spPr>
          <a:xfrm rot="10800000">
            <a:off x="4503945" y="1032397"/>
            <a:ext cx="1028160" cy="490293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DCE6F4"/>
          </a:solidFill>
          <a:ln w="28575">
            <a:solidFill>
              <a:srgbClr val="004986"/>
            </a:solidFill>
          </a:ln>
        </p:spPr>
        <p:style>
          <a:lnRef idx="0">
            <a:schemeClr val="accent3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3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9" name="Left Arrow 18"/>
          <p:cNvSpPr/>
          <p:nvPr/>
        </p:nvSpPr>
        <p:spPr>
          <a:xfrm rot="10800000">
            <a:off x="4503945" y="2830584"/>
            <a:ext cx="1028160" cy="490293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DCE6F4"/>
          </a:solidFill>
          <a:ln w="28575">
            <a:solidFill>
              <a:srgbClr val="004986"/>
            </a:solidFill>
          </a:ln>
        </p:spPr>
        <p:style>
          <a:lnRef idx="0">
            <a:schemeClr val="accent3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3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0" name="Left Arrow 19"/>
          <p:cNvSpPr/>
          <p:nvPr/>
        </p:nvSpPr>
        <p:spPr>
          <a:xfrm rot="10800000">
            <a:off x="4499731" y="1911872"/>
            <a:ext cx="1028160" cy="490293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DCE6F4"/>
          </a:solidFill>
          <a:ln w="28575">
            <a:solidFill>
              <a:srgbClr val="004986"/>
            </a:solidFill>
          </a:ln>
        </p:spPr>
        <p:style>
          <a:lnRef idx="0">
            <a:schemeClr val="accent3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3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1" name="Left Arrow 20"/>
          <p:cNvSpPr/>
          <p:nvPr/>
        </p:nvSpPr>
        <p:spPr>
          <a:xfrm rot="10800000">
            <a:off x="4503945" y="3685712"/>
            <a:ext cx="1028160" cy="490293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DCE6F4"/>
          </a:solidFill>
          <a:ln w="28575">
            <a:solidFill>
              <a:srgbClr val="004986"/>
            </a:solidFill>
          </a:ln>
        </p:spPr>
        <p:style>
          <a:lnRef idx="0">
            <a:schemeClr val="accent3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3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2" name="Left Arrow 21"/>
          <p:cNvSpPr/>
          <p:nvPr/>
        </p:nvSpPr>
        <p:spPr>
          <a:xfrm rot="10800000">
            <a:off x="4503944" y="4531476"/>
            <a:ext cx="1028160" cy="490293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DCE6F4"/>
          </a:solidFill>
          <a:ln w="28575">
            <a:solidFill>
              <a:srgbClr val="004986"/>
            </a:solidFill>
          </a:ln>
        </p:spPr>
        <p:style>
          <a:lnRef idx="0">
            <a:schemeClr val="accent3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3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7" name="Titel 5"/>
          <p:cNvSpPr txBox="1">
            <a:spLocks/>
          </p:cNvSpPr>
          <p:nvPr/>
        </p:nvSpPr>
        <p:spPr bwMode="auto">
          <a:xfrm>
            <a:off x="431540" y="204699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400" kern="1000" spc="0" baseline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000" cap="none" spc="0" normalizeH="0" baseline="0" noProof="0" dirty="0" smtClean="0">
                <a:ln>
                  <a:noFill/>
                </a:ln>
                <a:solidFill>
                  <a:srgbClr val="004986"/>
                </a:solidFill>
                <a:effectLst/>
                <a:uLnTx/>
                <a:uFillTx/>
                <a:latin typeface="Georgia"/>
              </a:rPr>
              <a:t>Outlook</a:t>
            </a:r>
            <a:endParaRPr kumimoji="0" lang="en-GB" sz="3600" b="0" i="0" u="none" strike="noStrike" kern="1000" cap="none" spc="0" normalizeH="0" baseline="0" noProof="0" dirty="0">
              <a:ln>
                <a:noFill/>
              </a:ln>
              <a:solidFill>
                <a:srgbClr val="004986"/>
              </a:solidFill>
              <a:effectLst/>
              <a:uLnTx/>
              <a:uFillTx/>
              <a:latin typeface="Georgia"/>
            </a:endParaRPr>
          </a:p>
        </p:txBody>
      </p:sp>
      <p:sp>
        <p:nvSpPr>
          <p:cNvPr id="18" name="Left Arrow 21"/>
          <p:cNvSpPr/>
          <p:nvPr/>
        </p:nvSpPr>
        <p:spPr>
          <a:xfrm rot="10800000">
            <a:off x="4503945" y="5366216"/>
            <a:ext cx="1028160" cy="490293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DCE6F4"/>
          </a:solidFill>
          <a:ln w="28575">
            <a:solidFill>
              <a:srgbClr val="004986"/>
            </a:solidFill>
          </a:ln>
        </p:spPr>
        <p:style>
          <a:lnRef idx="0">
            <a:schemeClr val="accent3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3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6286977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 bwMode="auto">
          <a:xfrm>
            <a:off x="0" y="2276872"/>
            <a:ext cx="9144000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400" kern="1000" spc="0" baseline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pPr lvl="0" algn="ctr">
              <a:defRPr/>
            </a:pPr>
            <a:r>
              <a:rPr lang="en-GB" sz="6600" dirty="0" smtClean="0">
                <a:solidFill>
                  <a:srgbClr val="004986"/>
                </a:solidFill>
              </a:rPr>
              <a:t>Z’ in </a:t>
            </a:r>
            <a:r>
              <a:rPr lang="en-GB" sz="6600" dirty="0" err="1" smtClean="0">
                <a:solidFill>
                  <a:srgbClr val="004986"/>
                </a:solidFill>
              </a:rPr>
              <a:t>b</a:t>
            </a:r>
            <a:r>
              <a:rPr lang="en-GB" sz="6600" dirty="0" err="1" smtClean="0">
                <a:solidFill>
                  <a:srgbClr val="004986"/>
                </a:solidFill>
                <a:latin typeface="Calibri"/>
                <a:cs typeface="Calibri"/>
              </a:rPr>
              <a:t>→s</a:t>
            </a:r>
            <a:r>
              <a:rPr lang="en-GB" sz="6600" dirty="0" smtClean="0">
                <a:solidFill>
                  <a:srgbClr val="004986"/>
                </a:solidFill>
                <a:latin typeface="Calibri"/>
                <a:cs typeface="Calibri"/>
              </a:rPr>
              <a:t>µµ, ɛ’/ɛ and hadronic B decays</a:t>
            </a:r>
            <a:endParaRPr lang="en-GB" sz="6600" dirty="0">
              <a:solidFill>
                <a:srgbClr val="0049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725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rgbClr val="004986"/>
                </a:solidFill>
              </a:rPr>
              <a:t>Z’ model with U(2) flavour</a:t>
            </a:r>
            <a:endParaRPr lang="en-GB" dirty="0">
              <a:solidFill>
                <a:srgbClr val="004986"/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0" y="6015662"/>
            <a:ext cx="9144000" cy="664208"/>
            <a:chOff x="42194" y="-37789"/>
            <a:chExt cx="6223298" cy="1281906"/>
          </a:xfrm>
        </p:grpSpPr>
        <p:sp>
          <p:nvSpPr>
            <p:cNvPr id="21" name="Rounded Rectangle 20"/>
            <p:cNvSpPr/>
            <p:nvPr/>
          </p:nvSpPr>
          <p:spPr>
            <a:xfrm>
              <a:off x="278406" y="-37789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Rounded Rectangle 4"/>
            <p:cNvSpPr/>
            <p:nvPr/>
          </p:nvSpPr>
          <p:spPr>
            <a:xfrm>
              <a:off x="42194" y="290102"/>
              <a:ext cx="6223298" cy="8541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Common explanation possible</a:t>
              </a:r>
              <a:endParaRPr lang="en-GB" sz="3200" dirty="0"/>
            </a:p>
          </p:txBody>
        </p:sp>
      </p:grpSp>
      <p:pic>
        <p:nvPicPr>
          <p:cNvPr id="921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752" y="980027"/>
            <a:ext cx="7344816" cy="5003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5"/>
          <p:cNvSpPr/>
          <p:nvPr/>
        </p:nvSpPr>
        <p:spPr>
          <a:xfrm>
            <a:off x="6948264" y="980027"/>
            <a:ext cx="23332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dirty="0" smtClean="0"/>
              <a:t>L. </a:t>
            </a:r>
            <a:r>
              <a:rPr lang="it-IT" sz="1200" dirty="0" err="1"/>
              <a:t>Calibbi</a:t>
            </a:r>
            <a:r>
              <a:rPr lang="it-IT" sz="1200" dirty="0"/>
              <a:t>, </a:t>
            </a:r>
            <a:r>
              <a:rPr lang="it-IT" sz="1200" dirty="0" smtClean="0"/>
              <a:t>AC, F. Kirk</a:t>
            </a:r>
            <a:r>
              <a:rPr lang="it-IT" sz="1200" dirty="0"/>
              <a:t>, </a:t>
            </a:r>
            <a:r>
              <a:rPr lang="it-IT" sz="1200" dirty="0" smtClean="0"/>
              <a:t>C. A. </a:t>
            </a:r>
            <a:r>
              <a:rPr lang="it-IT" sz="1200" dirty="0" err="1"/>
              <a:t>Manzari</a:t>
            </a:r>
            <a:r>
              <a:rPr lang="it-IT" sz="1200" dirty="0"/>
              <a:t>, </a:t>
            </a:r>
            <a:r>
              <a:rPr lang="it-IT" sz="1200" dirty="0" smtClean="0"/>
              <a:t>L. </a:t>
            </a:r>
            <a:r>
              <a:rPr lang="it-IT" sz="1200" dirty="0"/>
              <a:t>Vernazza.</a:t>
            </a:r>
            <a:br>
              <a:rPr lang="it-IT" sz="1200" dirty="0"/>
            </a:br>
            <a:r>
              <a:rPr lang="it-IT" sz="1200" dirty="0"/>
              <a:t>arXiv:1910.00014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09214095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4986"/>
                </a:solidFill>
              </a:rPr>
              <a:t>CP violation in Kaon decays: </a:t>
            </a:r>
            <a:r>
              <a:rPr lang="el-GR" dirty="0" smtClean="0">
                <a:solidFill>
                  <a:srgbClr val="004986"/>
                </a:solidFill>
              </a:rPr>
              <a:t>ε</a:t>
            </a:r>
            <a:r>
              <a:rPr lang="en-GB" dirty="0" smtClean="0">
                <a:solidFill>
                  <a:srgbClr val="004986"/>
                </a:solidFill>
              </a:rPr>
              <a:t>‘/</a:t>
            </a:r>
            <a:r>
              <a:rPr lang="el-GR" dirty="0">
                <a:solidFill>
                  <a:srgbClr val="004986"/>
                </a:solidFill>
              </a:rPr>
              <a:t> </a:t>
            </a:r>
            <a:r>
              <a:rPr lang="el-GR" dirty="0" smtClean="0">
                <a:solidFill>
                  <a:srgbClr val="004986"/>
                </a:solidFill>
              </a:rPr>
              <a:t>ε</a:t>
            </a:r>
            <a:endParaRPr lang="en-GB" dirty="0">
              <a:solidFill>
                <a:srgbClr val="00498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43</a:t>
            </a:fld>
            <a:endParaRPr lang="de-D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-2412776" y="4470637"/>
            <a:ext cx="619268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-2340884" y="2089200"/>
            <a:ext cx="464870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>
              <a:solidFill>
                <a:srgbClr val="004986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587" y="2533060"/>
            <a:ext cx="6753076" cy="889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767" y="3381134"/>
            <a:ext cx="8174776" cy="863600"/>
          </a:xfrm>
          <a:prstGeom prst="rect">
            <a:avLst/>
          </a:prstGeom>
        </p:spPr>
      </p:pic>
      <p:sp>
        <p:nvSpPr>
          <p:cNvPr id="20" name="Inhaltsplatzhalter 1"/>
          <p:cNvSpPr>
            <a:spLocks noGrp="1"/>
          </p:cNvSpPr>
          <p:nvPr>
            <p:ph sz="quarter" idx="13"/>
          </p:nvPr>
        </p:nvSpPr>
        <p:spPr>
          <a:xfrm>
            <a:off x="427587" y="951585"/>
            <a:ext cx="8350514" cy="5616624"/>
          </a:xfrm>
        </p:spPr>
        <p:txBody>
          <a:bodyPr/>
          <a:lstStyle/>
          <a:p>
            <a:r>
              <a:rPr lang="en-US" altLang="en-US" sz="3000" dirty="0" smtClean="0"/>
              <a:t>ε: indirect CP violation in Kaon decays</a:t>
            </a:r>
          </a:p>
          <a:p>
            <a:pPr lvl="1"/>
            <a:r>
              <a:rPr lang="en-US" altLang="en-US" sz="3000" dirty="0"/>
              <a:t> </a:t>
            </a:r>
            <a:r>
              <a:rPr lang="en-US" altLang="en-US" sz="3000" dirty="0" smtClean="0"/>
              <a:t>K</a:t>
            </a:r>
            <a:r>
              <a:rPr lang="en-US" altLang="en-US" sz="3000" baseline="-25000" dirty="0" smtClean="0"/>
              <a:t>L</a:t>
            </a:r>
            <a:r>
              <a:rPr lang="en-US" altLang="en-US" sz="3000" dirty="0" smtClean="0"/>
              <a:t> and K</a:t>
            </a:r>
            <a:r>
              <a:rPr lang="en-US" altLang="en-US" sz="3000" baseline="-25000" dirty="0" smtClean="0"/>
              <a:t>S</a:t>
            </a:r>
            <a:r>
              <a:rPr lang="en-US" altLang="en-US" sz="3000" dirty="0" smtClean="0"/>
              <a:t> are not CP eigenstates due to mixing</a:t>
            </a:r>
          </a:p>
          <a:p>
            <a:r>
              <a:rPr lang="en-US" altLang="en-US" sz="3000" dirty="0" smtClean="0"/>
              <a:t>ε': direct CP violation in Kaon decays</a:t>
            </a:r>
          </a:p>
          <a:p>
            <a:endParaRPr lang="en-US" altLang="en-US" sz="3000" dirty="0" smtClean="0"/>
          </a:p>
        </p:txBody>
      </p:sp>
      <p:grpSp>
        <p:nvGrpSpPr>
          <p:cNvPr id="21" name="Group 20"/>
          <p:cNvGrpSpPr/>
          <p:nvPr/>
        </p:nvGrpSpPr>
        <p:grpSpPr>
          <a:xfrm>
            <a:off x="467544" y="5599571"/>
            <a:ext cx="8278048" cy="1143918"/>
            <a:chOff x="2249" y="-1597616"/>
            <a:chExt cx="6091500" cy="3600400"/>
          </a:xfrm>
        </p:grpSpPr>
        <p:sp>
          <p:nvSpPr>
            <p:cNvPr id="27" name="Rounded Rectangle 26"/>
            <p:cNvSpPr/>
            <p:nvPr/>
          </p:nvSpPr>
          <p:spPr>
            <a:xfrm>
              <a:off x="2249" y="-869755"/>
              <a:ext cx="6091500" cy="2153121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Rounded Rectangle 4"/>
            <p:cNvSpPr/>
            <p:nvPr/>
          </p:nvSpPr>
          <p:spPr>
            <a:xfrm>
              <a:off x="21023" y="-1597616"/>
              <a:ext cx="6053952" cy="360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Measurement ≈3</a:t>
              </a:r>
              <a:r>
                <a:rPr lang="el-GR" sz="3200" dirty="0" smtClean="0"/>
                <a:t>σ</a:t>
              </a:r>
              <a:r>
                <a:rPr lang="en-GB" sz="3200" dirty="0" smtClean="0"/>
                <a:t> above the SM prediction</a:t>
              </a:r>
              <a:endParaRPr lang="en-GB" sz="3200" kern="1200" dirty="0"/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6377" y="4611322"/>
            <a:ext cx="3655801" cy="4572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3057" y="5257987"/>
            <a:ext cx="3808126" cy="469900"/>
          </a:xfrm>
          <a:prstGeom prst="rect">
            <a:avLst/>
          </a:prstGeom>
        </p:spPr>
      </p:pic>
      <p:sp>
        <p:nvSpPr>
          <p:cNvPr id="17" name="Rechteck 16"/>
          <p:cNvSpPr/>
          <p:nvPr/>
        </p:nvSpPr>
        <p:spPr>
          <a:xfrm>
            <a:off x="4499992" y="4619148"/>
            <a:ext cx="20917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dirty="0" err="1" smtClean="0">
                <a:solidFill>
                  <a:srgbClr val="004986"/>
                </a:solidFill>
              </a:rPr>
              <a:t>Buras</a:t>
            </a:r>
            <a:r>
              <a:rPr lang="de-CH" dirty="0" smtClean="0">
                <a:solidFill>
                  <a:srgbClr val="004986"/>
                </a:solidFill>
              </a:rPr>
              <a:t> et al.</a:t>
            </a:r>
            <a:endParaRPr lang="en-GB" dirty="0">
              <a:solidFill>
                <a:srgbClr val="0049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2891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>
                <a:solidFill>
                  <a:srgbClr val="004986"/>
                </a:solidFill>
              </a:rPr>
              <a:t>Hadronic</a:t>
            </a:r>
            <a:r>
              <a:rPr lang="de-CH" dirty="0" smtClean="0">
                <a:solidFill>
                  <a:srgbClr val="004986"/>
                </a:solidFill>
              </a:rPr>
              <a:t> B </a:t>
            </a:r>
            <a:r>
              <a:rPr lang="de-CH" dirty="0" err="1" smtClean="0">
                <a:solidFill>
                  <a:srgbClr val="004986"/>
                </a:solidFill>
              </a:rPr>
              <a:t>decays</a:t>
            </a:r>
            <a:endParaRPr lang="en-GB" dirty="0">
              <a:solidFill>
                <a:srgbClr val="00498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44</a:t>
            </a:fld>
            <a:endParaRPr lang="de-D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-2412776" y="4470637"/>
            <a:ext cx="619268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-2340884" y="2089200"/>
            <a:ext cx="464870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>
              <a:solidFill>
                <a:srgbClr val="004986"/>
              </a:solidFill>
            </a:endParaRPr>
          </a:p>
        </p:txBody>
      </p:sp>
      <p:sp>
        <p:nvSpPr>
          <p:cNvPr id="18" name="Inhaltsplatzhalter 1"/>
          <p:cNvSpPr>
            <a:spLocks noGrp="1"/>
          </p:cNvSpPr>
          <p:nvPr>
            <p:ph sz="quarter" idx="13"/>
          </p:nvPr>
        </p:nvSpPr>
        <p:spPr>
          <a:xfrm>
            <a:off x="467544" y="939872"/>
            <a:ext cx="8339405" cy="4289328"/>
          </a:xfrm>
        </p:spPr>
        <p:txBody>
          <a:bodyPr/>
          <a:lstStyle/>
          <a:p>
            <a:pPr>
              <a:defRPr/>
            </a:pPr>
            <a:r>
              <a:rPr lang="en-US" altLang="en-US" sz="3400" dirty="0" smtClean="0"/>
              <a:t> Longstanding </a:t>
            </a:r>
            <a:r>
              <a:rPr lang="en-US" altLang="en-US" sz="3200" dirty="0" smtClean="0"/>
              <a:t>B</a:t>
            </a:r>
            <a:r>
              <a:rPr lang="en-US" altLang="en-US" sz="3200" dirty="0" smtClean="0">
                <a:latin typeface="Calibri"/>
                <a:cs typeface="Calibri"/>
              </a:rPr>
              <a:t>→</a:t>
            </a:r>
            <a:r>
              <a:rPr lang="el-GR" altLang="en-US" sz="3200" dirty="0" smtClean="0">
                <a:latin typeface="Calibri"/>
                <a:cs typeface="Calibri"/>
              </a:rPr>
              <a:t>π</a:t>
            </a:r>
            <a:r>
              <a:rPr lang="en-US" altLang="en-US" sz="3200" dirty="0" smtClean="0"/>
              <a:t>K Puzzle</a:t>
            </a:r>
          </a:p>
          <a:p>
            <a:pPr>
              <a:defRPr/>
            </a:pPr>
            <a:endParaRPr lang="en-US" altLang="en-US" sz="3200" dirty="0"/>
          </a:p>
          <a:p>
            <a:pPr>
              <a:defRPr/>
            </a:pPr>
            <a:endParaRPr lang="en-US" altLang="en-US" sz="3200" dirty="0" smtClean="0"/>
          </a:p>
          <a:p>
            <a:pPr marL="0" indent="0">
              <a:buNone/>
              <a:defRPr/>
            </a:pPr>
            <a:endParaRPr lang="en-US" altLang="en-US" sz="3200" dirty="0" smtClean="0"/>
          </a:p>
          <a:p>
            <a:pPr>
              <a:defRPr/>
            </a:pPr>
            <a:r>
              <a:rPr lang="en-US" altLang="en-US" sz="3200" dirty="0" smtClean="0"/>
              <a:t>More observables like</a:t>
            </a:r>
            <a:endParaRPr lang="en-US" altLang="en-US" sz="3200" dirty="0"/>
          </a:p>
          <a:p>
            <a:pPr marL="0" indent="0">
              <a:buNone/>
              <a:defRPr/>
            </a:pPr>
            <a:endParaRPr lang="en-US" altLang="en-US" sz="3200" dirty="0" smtClean="0"/>
          </a:p>
        </p:txBody>
      </p:sp>
      <p:grpSp>
        <p:nvGrpSpPr>
          <p:cNvPr id="11" name="Group 19"/>
          <p:cNvGrpSpPr/>
          <p:nvPr/>
        </p:nvGrpSpPr>
        <p:grpSpPr>
          <a:xfrm>
            <a:off x="-16532" y="5877272"/>
            <a:ext cx="9144000" cy="658582"/>
            <a:chOff x="42194" y="-37789"/>
            <a:chExt cx="6223298" cy="1281906"/>
          </a:xfrm>
        </p:grpSpPr>
        <p:sp>
          <p:nvSpPr>
            <p:cNvPr id="12" name="Rounded Rectangle 20"/>
            <p:cNvSpPr/>
            <p:nvPr/>
          </p:nvSpPr>
          <p:spPr>
            <a:xfrm>
              <a:off x="278406" y="-37789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ounded Rectangle 4"/>
            <p:cNvSpPr/>
            <p:nvPr/>
          </p:nvSpPr>
          <p:spPr>
            <a:xfrm>
              <a:off x="42194" y="290103"/>
              <a:ext cx="6223298" cy="8541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CH" sz="3200" dirty="0" smtClean="0"/>
                <a:t>Global fit </a:t>
              </a:r>
              <a:r>
                <a:rPr lang="de-CH" sz="3200" dirty="0" err="1" smtClean="0"/>
                <a:t>to</a:t>
              </a:r>
              <a:r>
                <a:rPr lang="de-CH" sz="3200" dirty="0" smtClean="0"/>
                <a:t> </a:t>
              </a:r>
              <a:r>
                <a:rPr lang="de-CH" sz="3200" dirty="0" err="1" smtClean="0"/>
                <a:t>data</a:t>
              </a:r>
              <a:r>
                <a:rPr lang="de-CH" sz="3200" dirty="0" smtClean="0"/>
                <a:t>: 2-3</a:t>
              </a:r>
              <a:r>
                <a:rPr lang="el-GR" sz="3200" dirty="0" smtClean="0"/>
                <a:t>σ</a:t>
              </a:r>
              <a:endParaRPr lang="en-GB" sz="3200" dirty="0"/>
            </a:p>
          </p:txBody>
        </p:sp>
      </p:grp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3405207"/>
              </p:ext>
            </p:extLst>
          </p:nvPr>
        </p:nvGraphicFramePr>
        <p:xfrm>
          <a:off x="467544" y="1537167"/>
          <a:ext cx="5472608" cy="16313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84" name="Equation" r:id="rId4" imgW="2806560" imgH="838080" progId="Equation.DSMT4">
                  <p:embed/>
                </p:oleObj>
              </mc:Choice>
              <mc:Fallback>
                <p:oleObj name="Equation" r:id="rId4" imgW="2806560" imgH="8380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67544" y="1537167"/>
                        <a:ext cx="5472608" cy="16313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9820820"/>
              </p:ext>
            </p:extLst>
          </p:nvPr>
        </p:nvGraphicFramePr>
        <p:xfrm>
          <a:off x="467544" y="3755056"/>
          <a:ext cx="5218712" cy="20502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85" name="Equation" r:id="rId6" imgW="2844720" imgH="1117440" progId="Equation.DSMT4">
                  <p:embed/>
                </p:oleObj>
              </mc:Choice>
              <mc:Fallback>
                <p:oleObj name="Equation" r:id="rId6" imgW="2844720" imgH="11174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67544" y="3755056"/>
                        <a:ext cx="5218712" cy="20502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/>
          <p:cNvSpPr/>
          <p:nvPr/>
        </p:nvSpPr>
        <p:spPr>
          <a:xfrm>
            <a:off x="4208396" y="191560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CH" dirty="0" smtClean="0"/>
              <a:t>L. Hofer</a:t>
            </a:r>
            <a:r>
              <a:rPr lang="de-CH" dirty="0"/>
              <a:t>, </a:t>
            </a:r>
            <a:r>
              <a:rPr lang="de-CH" dirty="0" smtClean="0"/>
              <a:t>D. Scherer, L. </a:t>
            </a:r>
            <a:r>
              <a:rPr lang="de-CH" dirty="0" err="1" smtClean="0"/>
              <a:t>Vernazza</a:t>
            </a:r>
            <a:r>
              <a:rPr lang="de-CH" dirty="0"/>
              <a:t>, </a:t>
            </a:r>
            <a:r>
              <a:rPr lang="de-CH" dirty="0" smtClean="0"/>
              <a:t>arXiv:1011.6319 </a:t>
            </a:r>
            <a:r>
              <a:rPr lang="de-CH" dirty="0"/>
              <a:t>[</a:t>
            </a:r>
            <a:r>
              <a:rPr lang="de-CH" dirty="0" err="1"/>
              <a:t>hep-ph</a:t>
            </a:r>
            <a:r>
              <a:rPr lang="de-CH" dirty="0" smtClean="0"/>
              <a:t>]</a:t>
            </a:r>
            <a:endParaRPr lang="en-GB" dirty="0"/>
          </a:p>
        </p:txBody>
      </p:sp>
      <p:grpSp>
        <p:nvGrpSpPr>
          <p:cNvPr id="16" name="Group 19"/>
          <p:cNvGrpSpPr/>
          <p:nvPr/>
        </p:nvGrpSpPr>
        <p:grpSpPr>
          <a:xfrm>
            <a:off x="6053149" y="1124744"/>
            <a:ext cx="2771800" cy="2304256"/>
            <a:chOff x="42194" y="-37789"/>
            <a:chExt cx="6223298" cy="1281906"/>
          </a:xfrm>
        </p:grpSpPr>
        <p:sp>
          <p:nvSpPr>
            <p:cNvPr id="17" name="Rounded Rectangle 20"/>
            <p:cNvSpPr/>
            <p:nvPr/>
          </p:nvSpPr>
          <p:spPr>
            <a:xfrm>
              <a:off x="278406" y="-37789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Rounded Rectangle 4"/>
            <p:cNvSpPr/>
            <p:nvPr/>
          </p:nvSpPr>
          <p:spPr>
            <a:xfrm>
              <a:off x="42194" y="193486"/>
              <a:ext cx="6223298" cy="8541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CH" sz="3200" dirty="0" smtClean="0"/>
                <a:t>CP </a:t>
              </a:r>
              <a:r>
                <a:rPr lang="de-CH" sz="3200" dirty="0" err="1" smtClean="0"/>
                <a:t>and</a:t>
              </a:r>
              <a:endParaRPr lang="de-CH" sz="3200" dirty="0" smtClean="0"/>
            </a:p>
            <a:p>
              <a:pPr lvl="0" algn="ctr" defTabSz="2444750">
                <a:lnSpc>
                  <a:spcPct val="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CH" sz="3200" dirty="0" smtClean="0"/>
                <a:t> </a:t>
              </a:r>
              <a:r>
                <a:rPr lang="de-CH" sz="3200" dirty="0" err="1" smtClean="0"/>
                <a:t>isospin</a:t>
              </a:r>
              <a:endParaRPr lang="de-CH" sz="3200" dirty="0" smtClean="0"/>
            </a:p>
            <a:p>
              <a:pPr lvl="0" algn="ctr" defTabSz="2444750">
                <a:lnSpc>
                  <a:spcPct val="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CH" sz="3200" dirty="0" smtClean="0"/>
                <a:t> </a:t>
              </a:r>
              <a:r>
                <a:rPr lang="de-CH" sz="3200" dirty="0" err="1" smtClean="0"/>
                <a:t>violation</a:t>
              </a:r>
              <a:endParaRPr lang="de-CH" sz="3200" dirty="0" smtClean="0"/>
            </a:p>
            <a:p>
              <a:pPr lvl="0" algn="ctr" defTabSz="2444750">
                <a:lnSpc>
                  <a:spcPct val="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CH" sz="3200" dirty="0" smtClean="0"/>
                <a:t> </a:t>
              </a:r>
              <a:r>
                <a:rPr lang="de-CH" sz="3200" dirty="0" err="1" smtClean="0"/>
                <a:t>needed</a:t>
              </a:r>
              <a:endParaRPr lang="en-GB" sz="3200" dirty="0"/>
            </a:p>
          </p:txBody>
        </p:sp>
      </p:grpSp>
      <p:pic>
        <p:nvPicPr>
          <p:cNvPr id="20" name="Picture 2" descr="Bildergebnis für uzh logo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0586" y="19226"/>
            <a:ext cx="1800200" cy="810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1" name="Group 19"/>
          <p:cNvGrpSpPr/>
          <p:nvPr/>
        </p:nvGrpSpPr>
        <p:grpSpPr>
          <a:xfrm>
            <a:off x="6053149" y="3755936"/>
            <a:ext cx="2771800" cy="1714970"/>
            <a:chOff x="42194" y="-37789"/>
            <a:chExt cx="6223298" cy="1281906"/>
          </a:xfrm>
        </p:grpSpPr>
        <p:sp>
          <p:nvSpPr>
            <p:cNvPr id="22" name="Rounded Rectangle 20"/>
            <p:cNvSpPr/>
            <p:nvPr/>
          </p:nvSpPr>
          <p:spPr>
            <a:xfrm>
              <a:off x="278406" y="-37789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Rounded Rectangle 4"/>
            <p:cNvSpPr/>
            <p:nvPr/>
          </p:nvSpPr>
          <p:spPr>
            <a:xfrm>
              <a:off x="42194" y="193486"/>
              <a:ext cx="6223298" cy="8541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CH" sz="3200" dirty="0" err="1" smtClean="0"/>
                <a:t>Similar</a:t>
              </a:r>
              <a:endParaRPr lang="de-CH" sz="3200" dirty="0"/>
            </a:p>
            <a:p>
              <a:pPr lvl="0" algn="ctr" defTabSz="2444750">
                <a:lnSpc>
                  <a:spcPct val="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CH" sz="3200" dirty="0" err="1" smtClean="0"/>
                <a:t>picture</a:t>
              </a:r>
              <a:r>
                <a:rPr lang="de-CH" sz="3200" dirty="0" smtClean="0"/>
                <a:t> </a:t>
              </a:r>
            </a:p>
            <a:p>
              <a:pPr lvl="0" algn="ctr" defTabSz="2444750">
                <a:lnSpc>
                  <a:spcPct val="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CH" sz="3200" dirty="0" smtClean="0"/>
                <a:t>in D </a:t>
              </a:r>
              <a:r>
                <a:rPr lang="de-CH" sz="3200" dirty="0" err="1" smtClean="0"/>
                <a:t>decays</a:t>
              </a:r>
              <a:endParaRPr lang="en-GB" sz="3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40141873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>
                <a:solidFill>
                  <a:srgbClr val="004986"/>
                </a:solidFill>
              </a:rPr>
              <a:t>ε</a:t>
            </a:r>
            <a:r>
              <a:rPr lang="en-GB" dirty="0" smtClean="0">
                <a:solidFill>
                  <a:srgbClr val="004986"/>
                </a:solidFill>
              </a:rPr>
              <a:t>‘/</a:t>
            </a:r>
            <a:r>
              <a:rPr lang="el-GR" dirty="0">
                <a:solidFill>
                  <a:srgbClr val="004986"/>
                </a:solidFill>
              </a:rPr>
              <a:t> </a:t>
            </a:r>
            <a:r>
              <a:rPr lang="el-GR" dirty="0" smtClean="0">
                <a:solidFill>
                  <a:srgbClr val="004986"/>
                </a:solidFill>
              </a:rPr>
              <a:t>ε</a:t>
            </a:r>
            <a:r>
              <a:rPr lang="en-GB" dirty="0" smtClean="0">
                <a:solidFill>
                  <a:srgbClr val="004986"/>
                </a:solidFill>
              </a:rPr>
              <a:t> explanations</a:t>
            </a:r>
            <a:endParaRPr lang="en-GB" dirty="0">
              <a:solidFill>
                <a:srgbClr val="00498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45</a:t>
            </a:fld>
            <a:endParaRPr lang="de-D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Inhaltsplatzhalter 1"/>
          <p:cNvSpPr>
            <a:spLocks noGrp="1"/>
          </p:cNvSpPr>
          <p:nvPr>
            <p:ph sz="quarter" idx="13"/>
          </p:nvPr>
        </p:nvSpPr>
        <p:spPr>
          <a:xfrm>
            <a:off x="427587" y="951585"/>
            <a:ext cx="8350514" cy="5616624"/>
          </a:xfrm>
        </p:spPr>
        <p:txBody>
          <a:bodyPr/>
          <a:lstStyle/>
          <a:p>
            <a:r>
              <a:rPr lang="en-US" altLang="en-US" sz="3000" dirty="0" smtClean="0"/>
              <a:t>W</a:t>
            </a:r>
            <a:r>
              <a:rPr lang="en-US" altLang="en-US" sz="3000" baseline="-25000" dirty="0" smtClean="0"/>
              <a:t>R</a:t>
            </a:r>
            <a:r>
              <a:rPr lang="en-US" altLang="en-US" sz="3000" dirty="0" smtClean="0"/>
              <a:t> coupling </a:t>
            </a:r>
          </a:p>
          <a:p>
            <a:endParaRPr lang="en-GB" altLang="en-US" sz="2900" dirty="0" smtClean="0"/>
          </a:p>
          <a:p>
            <a:r>
              <a:rPr lang="en-GB" altLang="en-US" sz="2900" dirty="0" smtClean="0"/>
              <a:t>Z’ (also for </a:t>
            </a:r>
            <a:r>
              <a:rPr lang="el-GR" altLang="en-US" sz="2900" dirty="0" smtClean="0"/>
              <a:t>Δ</a:t>
            </a:r>
            <a:r>
              <a:rPr lang="de-CH" altLang="en-US" sz="2900" dirty="0" smtClean="0"/>
              <a:t>A</a:t>
            </a:r>
            <a:r>
              <a:rPr lang="de-CH" altLang="en-US" sz="2900" baseline="-25000" dirty="0" smtClean="0"/>
              <a:t>CP</a:t>
            </a:r>
            <a:r>
              <a:rPr lang="en-GB" altLang="en-US" sz="2900" dirty="0" smtClean="0"/>
              <a:t>)</a:t>
            </a:r>
            <a:br>
              <a:rPr lang="en-GB" altLang="en-US" sz="2900" dirty="0" smtClean="0"/>
            </a:br>
            <a:endParaRPr lang="en-GB" altLang="en-US" sz="2900" dirty="0" smtClean="0"/>
          </a:p>
          <a:p>
            <a:endParaRPr lang="en-GB" altLang="en-US" sz="2900" dirty="0" smtClean="0"/>
          </a:p>
          <a:p>
            <a:r>
              <a:rPr lang="en-GB" altLang="en-US" sz="2900" dirty="0" smtClean="0"/>
              <a:t>MSSM</a:t>
            </a:r>
            <a:endParaRPr lang="en-GB" altLang="en-US" sz="30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/>
          <a:stretch/>
        </p:blipFill>
        <p:spPr>
          <a:xfrm>
            <a:off x="3648303" y="1412776"/>
            <a:ext cx="5160721" cy="5121429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39883" y="2304947"/>
            <a:ext cx="2580835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004986"/>
                </a:solidFill>
              </a:rPr>
              <a:t>A. Buras</a:t>
            </a:r>
            <a:r>
              <a:rPr lang="en-GB" dirty="0">
                <a:solidFill>
                  <a:srgbClr val="004986"/>
                </a:solidFill>
              </a:rPr>
              <a:t>, </a:t>
            </a:r>
            <a:r>
              <a:rPr lang="en-GB" dirty="0" smtClean="0">
                <a:solidFill>
                  <a:srgbClr val="004986"/>
                </a:solidFill>
              </a:rPr>
              <a:t>et al. </a:t>
            </a:r>
            <a:br>
              <a:rPr lang="en-GB" dirty="0" smtClean="0">
                <a:solidFill>
                  <a:srgbClr val="004986"/>
                </a:solidFill>
              </a:rPr>
            </a:br>
            <a:r>
              <a:rPr lang="en-GB" dirty="0" smtClean="0">
                <a:solidFill>
                  <a:srgbClr val="004986"/>
                </a:solidFill>
              </a:rPr>
              <a:t>arXiv:1507.08672</a:t>
            </a:r>
            <a:br>
              <a:rPr lang="en-GB" dirty="0" smtClean="0">
                <a:solidFill>
                  <a:srgbClr val="004986"/>
                </a:solidFill>
              </a:rPr>
            </a:br>
            <a:r>
              <a:rPr lang="en-GB" dirty="0" smtClean="0">
                <a:solidFill>
                  <a:srgbClr val="004986"/>
                </a:solidFill>
              </a:rPr>
              <a:t>A. Buras </a:t>
            </a:r>
            <a:r>
              <a:rPr lang="en-GB" dirty="0">
                <a:solidFill>
                  <a:srgbClr val="004986"/>
                </a:solidFill>
              </a:rPr>
              <a:t>and </a:t>
            </a:r>
            <a:r>
              <a:rPr lang="en-GB" dirty="0" smtClean="0">
                <a:solidFill>
                  <a:srgbClr val="004986"/>
                </a:solidFill>
              </a:rPr>
              <a:t>F. De Fazio, </a:t>
            </a:r>
            <a:br>
              <a:rPr lang="en-GB" dirty="0" smtClean="0">
                <a:solidFill>
                  <a:srgbClr val="004986"/>
                </a:solidFill>
              </a:rPr>
            </a:br>
            <a:r>
              <a:rPr lang="en-GB" dirty="0" smtClean="0">
                <a:solidFill>
                  <a:srgbClr val="004986"/>
                </a:solidFill>
              </a:rPr>
              <a:t>arXiv:1512.02869</a:t>
            </a:r>
            <a:endParaRPr lang="en-GB" dirty="0">
              <a:solidFill>
                <a:srgbClr val="004986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-2412776" y="4470637"/>
            <a:ext cx="619268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39883" y="3741031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>
                <a:solidFill>
                  <a:srgbClr val="004986"/>
                </a:solidFill>
              </a:rPr>
              <a:t>T. </a:t>
            </a:r>
            <a:r>
              <a:rPr lang="en-GB" dirty="0" err="1" smtClean="0">
                <a:solidFill>
                  <a:srgbClr val="004986"/>
                </a:solidFill>
              </a:rPr>
              <a:t>Kitahara</a:t>
            </a:r>
            <a:r>
              <a:rPr lang="en-GB" dirty="0">
                <a:solidFill>
                  <a:srgbClr val="004986"/>
                </a:solidFill>
              </a:rPr>
              <a:t>, U</a:t>
            </a:r>
            <a:r>
              <a:rPr lang="en-GB" dirty="0" smtClean="0">
                <a:solidFill>
                  <a:srgbClr val="004986"/>
                </a:solidFill>
              </a:rPr>
              <a:t>. </a:t>
            </a:r>
            <a:r>
              <a:rPr lang="en-GB" dirty="0" err="1" smtClean="0">
                <a:solidFill>
                  <a:srgbClr val="004986"/>
                </a:solidFill>
              </a:rPr>
              <a:t>Nierste</a:t>
            </a:r>
            <a:r>
              <a:rPr lang="en-GB" dirty="0" smtClean="0">
                <a:solidFill>
                  <a:srgbClr val="004986"/>
                </a:solidFill>
              </a:rPr>
              <a:t>, </a:t>
            </a:r>
            <a:br>
              <a:rPr lang="en-GB" dirty="0" smtClean="0">
                <a:solidFill>
                  <a:srgbClr val="004986"/>
                </a:solidFill>
              </a:rPr>
            </a:br>
            <a:r>
              <a:rPr lang="en-GB" dirty="0" smtClean="0">
                <a:solidFill>
                  <a:srgbClr val="004986"/>
                </a:solidFill>
              </a:rPr>
              <a:t>P. </a:t>
            </a:r>
            <a:r>
              <a:rPr lang="en-GB" dirty="0" err="1" smtClean="0">
                <a:solidFill>
                  <a:srgbClr val="004986"/>
                </a:solidFill>
              </a:rPr>
              <a:t>Tremper</a:t>
            </a:r>
            <a:r>
              <a:rPr lang="en-GB" dirty="0" smtClean="0">
                <a:solidFill>
                  <a:srgbClr val="004986"/>
                </a:solidFill>
              </a:rPr>
              <a:t>, arXiv:1604.07400</a:t>
            </a:r>
            <a:br>
              <a:rPr lang="en-GB" dirty="0" smtClean="0">
                <a:solidFill>
                  <a:srgbClr val="004986"/>
                </a:solidFill>
              </a:rPr>
            </a:br>
            <a:r>
              <a:rPr lang="en-GB" dirty="0" smtClean="0">
                <a:solidFill>
                  <a:srgbClr val="004986"/>
                </a:solidFill>
              </a:rPr>
              <a:t>M. Endo</a:t>
            </a:r>
            <a:r>
              <a:rPr lang="en-GB" dirty="0">
                <a:solidFill>
                  <a:srgbClr val="004986"/>
                </a:solidFill>
              </a:rPr>
              <a:t>, </a:t>
            </a:r>
            <a:r>
              <a:rPr lang="en-GB" dirty="0" smtClean="0">
                <a:solidFill>
                  <a:srgbClr val="004986"/>
                </a:solidFill>
              </a:rPr>
              <a:t>et al. arXiv:1608.01444</a:t>
            </a:r>
            <a:br>
              <a:rPr lang="en-GB" dirty="0" smtClean="0">
                <a:solidFill>
                  <a:srgbClr val="004986"/>
                </a:solidFill>
              </a:rPr>
            </a:br>
            <a:r>
              <a:rPr lang="en-GB" dirty="0" smtClean="0">
                <a:solidFill>
                  <a:srgbClr val="004986"/>
                </a:solidFill>
              </a:rPr>
              <a:t>A</a:t>
            </a:r>
            <a:r>
              <a:rPr lang="en-GB" dirty="0">
                <a:solidFill>
                  <a:srgbClr val="004986"/>
                </a:solidFill>
              </a:rPr>
              <a:t>. </a:t>
            </a:r>
            <a:r>
              <a:rPr lang="en-GB" dirty="0" err="1">
                <a:solidFill>
                  <a:srgbClr val="004986"/>
                </a:solidFill>
              </a:rPr>
              <a:t>Crivellin</a:t>
            </a:r>
            <a:r>
              <a:rPr lang="en-GB" dirty="0">
                <a:solidFill>
                  <a:srgbClr val="004986"/>
                </a:solidFill>
              </a:rPr>
              <a:t>, G. </a:t>
            </a:r>
            <a:r>
              <a:rPr lang="en-GB" dirty="0" err="1">
                <a:solidFill>
                  <a:srgbClr val="004986"/>
                </a:solidFill>
              </a:rPr>
              <a:t>D'Ambrosio</a:t>
            </a:r>
            <a:r>
              <a:rPr lang="en-GB" dirty="0">
                <a:solidFill>
                  <a:srgbClr val="004986"/>
                </a:solidFill>
              </a:rPr>
              <a:t>, </a:t>
            </a:r>
            <a:r>
              <a:rPr lang="en-GB" dirty="0" smtClean="0">
                <a:solidFill>
                  <a:srgbClr val="004986"/>
                </a:solidFill>
              </a:rPr>
              <a:t/>
            </a:r>
            <a:br>
              <a:rPr lang="en-GB" dirty="0" smtClean="0">
                <a:solidFill>
                  <a:srgbClr val="004986"/>
                </a:solidFill>
              </a:rPr>
            </a:br>
            <a:r>
              <a:rPr lang="en-GB" dirty="0" smtClean="0">
                <a:solidFill>
                  <a:srgbClr val="004986"/>
                </a:solidFill>
              </a:rPr>
              <a:t>T</a:t>
            </a:r>
            <a:r>
              <a:rPr lang="en-GB" dirty="0">
                <a:solidFill>
                  <a:srgbClr val="004986"/>
                </a:solidFill>
              </a:rPr>
              <a:t>. </a:t>
            </a:r>
            <a:r>
              <a:rPr lang="en-GB" dirty="0" err="1">
                <a:solidFill>
                  <a:srgbClr val="004986"/>
                </a:solidFill>
              </a:rPr>
              <a:t>Kitahara</a:t>
            </a:r>
            <a:r>
              <a:rPr lang="en-GB" dirty="0">
                <a:solidFill>
                  <a:srgbClr val="004986"/>
                </a:solidFill>
              </a:rPr>
              <a:t> and U. </a:t>
            </a:r>
            <a:r>
              <a:rPr lang="en-GB" dirty="0" err="1" smtClean="0">
                <a:solidFill>
                  <a:srgbClr val="004986"/>
                </a:solidFill>
              </a:rPr>
              <a:t>Nierste</a:t>
            </a:r>
            <a:r>
              <a:rPr lang="en-GB" dirty="0" smtClean="0">
                <a:solidFill>
                  <a:srgbClr val="004986"/>
                </a:solidFill>
              </a:rPr>
              <a:t>,</a:t>
            </a:r>
            <a:br>
              <a:rPr lang="en-GB" dirty="0" smtClean="0">
                <a:solidFill>
                  <a:srgbClr val="004986"/>
                </a:solidFill>
              </a:rPr>
            </a:br>
            <a:r>
              <a:rPr lang="en-GB" dirty="0" smtClean="0">
                <a:solidFill>
                  <a:srgbClr val="004986"/>
                </a:solidFill>
              </a:rPr>
              <a:t>arXiv:1703.05786</a:t>
            </a:r>
            <a:endParaRPr lang="en-GB" dirty="0">
              <a:solidFill>
                <a:srgbClr val="004986"/>
              </a:solidFill>
            </a:endParaRPr>
          </a:p>
          <a:p>
            <a:endParaRPr lang="en-GB" dirty="0">
              <a:solidFill>
                <a:srgbClr val="004986"/>
              </a:solidFill>
            </a:endParaRPr>
          </a:p>
        </p:txBody>
      </p:sp>
      <p:graphicFrame>
        <p:nvGraphicFramePr>
          <p:cNvPr id="22" name="Object 20"/>
          <p:cNvGraphicFramePr>
            <a:graphicFrameLocks noChangeAspect="1"/>
          </p:cNvGraphicFramePr>
          <p:nvPr>
            <p:extLst/>
          </p:nvPr>
        </p:nvGraphicFramePr>
        <p:xfrm>
          <a:off x="1149088" y="5893205"/>
          <a:ext cx="766763" cy="427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25" name="Equation" r:id="rId5" imgW="317160" imgH="177480" progId="Equation.DSMT4">
                  <p:embed/>
                </p:oleObj>
              </mc:Choice>
              <mc:Fallback>
                <p:oleObj name="Equation" r:id="rId5" imgW="31716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9088" y="5893205"/>
                        <a:ext cx="766763" cy="427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1"/>
          <p:cNvGraphicFramePr>
            <a:graphicFrameLocks noChangeAspect="1"/>
          </p:cNvGraphicFramePr>
          <p:nvPr>
            <p:extLst/>
          </p:nvPr>
        </p:nvGraphicFramePr>
        <p:xfrm>
          <a:off x="1149088" y="5377601"/>
          <a:ext cx="2178050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26" name="Equation" r:id="rId7" imgW="939600" imgH="203040" progId="Equation.DSMT4">
                  <p:embed/>
                </p:oleObj>
              </mc:Choice>
              <mc:Fallback>
                <p:oleObj name="Equation" r:id="rId7" imgW="93960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9088" y="5377601"/>
                        <a:ext cx="2178050" cy="4699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434521" y="5983907"/>
            <a:ext cx="539750" cy="360363"/>
          </a:xfrm>
          <a:prstGeom prst="rect">
            <a:avLst/>
          </a:prstGeom>
          <a:solidFill>
            <a:srgbClr val="82911A"/>
          </a:solidFill>
          <a:ln>
            <a:noFill/>
          </a:ln>
          <a:ex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de-DE" altLang="en-US" sz="1800"/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427587" y="5364322"/>
            <a:ext cx="539750" cy="360362"/>
          </a:xfrm>
          <a:prstGeom prst="rect">
            <a:avLst/>
          </a:prstGeom>
          <a:solidFill>
            <a:srgbClr val="0044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de-DE" altLang="en-US" sz="1800"/>
          </a:p>
        </p:txBody>
      </p:sp>
      <p:graphicFrame>
        <p:nvGraphicFramePr>
          <p:cNvPr id="26" name="Object 20"/>
          <p:cNvGraphicFramePr>
            <a:graphicFrameLocks noChangeAspect="1"/>
          </p:cNvGraphicFramePr>
          <p:nvPr>
            <p:extLst/>
          </p:nvPr>
        </p:nvGraphicFramePr>
        <p:xfrm>
          <a:off x="4404249" y="884401"/>
          <a:ext cx="3802063" cy="54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27" name="Equation" r:id="rId9" imgW="1574640" imgH="228600" progId="Equation.DSMT4">
                  <p:embed/>
                </p:oleObj>
              </mc:Choice>
              <mc:Fallback>
                <p:oleObj name="Equation" r:id="rId9" imgW="15746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04249" y="884401"/>
                        <a:ext cx="3802063" cy="549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4"/>
          <p:cNvSpPr/>
          <p:nvPr/>
        </p:nvSpPr>
        <p:spPr>
          <a:xfrm>
            <a:off x="-2340884" y="2089200"/>
            <a:ext cx="464870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>
              <a:solidFill>
                <a:srgbClr val="004986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39883" y="1523622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>
                <a:solidFill>
                  <a:srgbClr val="004986"/>
                </a:solidFill>
              </a:rPr>
              <a:t>V. </a:t>
            </a:r>
            <a:r>
              <a:rPr lang="en-GB" dirty="0" err="1">
                <a:solidFill>
                  <a:srgbClr val="004986"/>
                </a:solidFill>
              </a:rPr>
              <a:t>Cirigliano</a:t>
            </a:r>
            <a:r>
              <a:rPr lang="en-GB" dirty="0">
                <a:solidFill>
                  <a:srgbClr val="004986"/>
                </a:solidFill>
              </a:rPr>
              <a:t>, </a:t>
            </a:r>
            <a:r>
              <a:rPr lang="en-GB" dirty="0" smtClean="0">
                <a:solidFill>
                  <a:srgbClr val="004986"/>
                </a:solidFill>
              </a:rPr>
              <a:t>et </a:t>
            </a:r>
            <a:r>
              <a:rPr lang="en-GB" dirty="0">
                <a:solidFill>
                  <a:srgbClr val="004986"/>
                </a:solidFill>
              </a:rPr>
              <a:t>al. </a:t>
            </a:r>
            <a:r>
              <a:rPr lang="en-GB" dirty="0" smtClean="0">
                <a:solidFill>
                  <a:srgbClr val="004986"/>
                </a:solidFill>
              </a:rPr>
              <a:t>arXiv:1612.03914 </a:t>
            </a:r>
            <a:endParaRPr lang="en-GB" dirty="0">
              <a:solidFill>
                <a:srgbClr val="0049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382205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67544" y="188747"/>
            <a:ext cx="7128792" cy="508500"/>
          </a:xfrm>
        </p:spPr>
        <p:txBody>
          <a:bodyPr/>
          <a:lstStyle/>
          <a:p>
            <a:r>
              <a:rPr lang="en-US" sz="3600" dirty="0" smtClean="0">
                <a:solidFill>
                  <a:srgbClr val="004986"/>
                </a:solidFill>
              </a:rPr>
              <a:t>Global Fit to the CKM Matrix</a:t>
            </a:r>
            <a:endParaRPr lang="en-US" sz="3600" dirty="0">
              <a:solidFill>
                <a:srgbClr val="004986"/>
              </a:solidFill>
            </a:endParaRPr>
          </a:p>
        </p:txBody>
      </p:sp>
      <p:sp>
        <p:nvSpPr>
          <p:cNvPr id="15" name="Foliennummernplatzhalter 13"/>
          <p:cNvSpPr txBox="1">
            <a:spLocks/>
          </p:cNvSpPr>
          <p:nvPr/>
        </p:nvSpPr>
        <p:spPr>
          <a:xfrm>
            <a:off x="-440626" y="6656298"/>
            <a:ext cx="1604500" cy="21602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CH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 smtClean="0">
                <a:solidFill>
                  <a:schemeClr val="tx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de-DE" dirty="0" smtClean="0"/>
              <a:t>Andreas </a:t>
            </a:r>
            <a:r>
              <a:rPr lang="de-DE" dirty="0" err="1" smtClean="0"/>
              <a:t>Crivellin</a:t>
            </a:r>
            <a:endParaRPr lang="de-DE" dirty="0"/>
          </a:p>
        </p:txBody>
      </p:sp>
      <p:sp>
        <p:nvSpPr>
          <p:cNvPr id="8" name="Rectangle 7"/>
          <p:cNvSpPr/>
          <p:nvPr/>
        </p:nvSpPr>
        <p:spPr bwMode="auto">
          <a:xfrm>
            <a:off x="611560" y="2484121"/>
            <a:ext cx="7594752" cy="72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390560" y="5699136"/>
            <a:ext cx="8342819" cy="1042132"/>
            <a:chOff x="2250" y="-1597616"/>
            <a:chExt cx="6091499" cy="3600400"/>
          </a:xfrm>
        </p:grpSpPr>
        <p:sp>
          <p:nvSpPr>
            <p:cNvPr id="19" name="Rounded Rectangle 18"/>
            <p:cNvSpPr/>
            <p:nvPr/>
          </p:nvSpPr>
          <p:spPr>
            <a:xfrm>
              <a:off x="2250" y="-869755"/>
              <a:ext cx="6091499" cy="2153121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Rounded Rectangle 4"/>
            <p:cNvSpPr/>
            <p:nvPr/>
          </p:nvSpPr>
          <p:spPr>
            <a:xfrm>
              <a:off x="21023" y="-1597616"/>
              <a:ext cx="6053952" cy="360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Picture of CKM Flavour violation established</a:t>
              </a:r>
              <a:endParaRPr lang="en-GB" sz="3200" dirty="0"/>
            </a:p>
          </p:txBody>
        </p:sp>
      </p:grpSp>
      <p:pic>
        <p:nvPicPr>
          <p:cNvPr id="104450" name="Picture 2" descr="Global fit to the CKM matrix performed by the CKMfitter collaboration [3] shown in the ρ-η plane defined as ρ + iη = − V * ub V ud V * cb V c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872496"/>
            <a:ext cx="4896544" cy="4885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511568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 bwMode="auto">
          <a:xfrm>
            <a:off x="1331640" y="1475837"/>
            <a:ext cx="6509859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400" kern="1000" spc="0" baseline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pPr lvl="0" algn="ctr">
              <a:defRPr/>
            </a:pPr>
            <a:r>
              <a:rPr lang="en-GB" sz="6600" dirty="0" smtClean="0">
                <a:solidFill>
                  <a:srgbClr val="004986"/>
                </a:solidFill>
              </a:rPr>
              <a:t>Overview on the Flavour anomalies</a:t>
            </a:r>
            <a:endParaRPr lang="en-GB" sz="6600" dirty="0">
              <a:solidFill>
                <a:srgbClr val="0049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602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/>
          <a:srcRect b="54771"/>
          <a:stretch/>
        </p:blipFill>
        <p:spPr>
          <a:xfrm>
            <a:off x="486753" y="3808349"/>
            <a:ext cx="3850175" cy="1878878"/>
          </a:xfrm>
          <a:prstGeom prst="rect">
            <a:avLst/>
          </a:prstGeom>
        </p:spPr>
      </p:pic>
      <p:graphicFrame>
        <p:nvGraphicFramePr>
          <p:cNvPr id="8196" name="Object 4"/>
          <p:cNvGraphicFramePr>
            <a:graphicFrameLocks noGrp="1" noChangeAspect="1"/>
          </p:cNvGraphicFramePr>
          <p:nvPr>
            <p:ph sz="quarter" idx="13"/>
          </p:nvPr>
        </p:nvGraphicFramePr>
        <p:xfrm>
          <a:off x="4081463" y="3554413"/>
          <a:ext cx="1092200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632" name="Equation" r:id="rId4" imgW="1091726" imgH="253890" progId="Equation.DSMT4">
                  <p:embed/>
                </p:oleObj>
              </mc:Choice>
              <mc:Fallback>
                <p:oleObj name="Equation" r:id="rId4" imgW="1091726" imgH="25389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81463" y="3554413"/>
                        <a:ext cx="1092200" cy="25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 Placeholder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468313" y="908050"/>
            <a:ext cx="8496300" cy="51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7" rIns="92075" bIns="46037"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GB" altLang="en-US" sz="3000" dirty="0" smtClean="0">
                <a:latin typeface="+mn-lt"/>
              </a:rPr>
              <a:t>Flavour Changing Neutral Current (</a:t>
            </a:r>
            <a:r>
              <a:rPr lang="en-GB" altLang="en-US" sz="3000" dirty="0" smtClean="0">
                <a:solidFill>
                  <a:srgbClr val="004986"/>
                </a:solidFill>
                <a:latin typeface="+mn-lt"/>
              </a:rPr>
              <a:t>FCNC</a:t>
            </a:r>
            <a:r>
              <a:rPr lang="en-GB" altLang="en-US" sz="3000" dirty="0" smtClean="0">
                <a:latin typeface="+mn-lt"/>
              </a:rPr>
              <a:t>)</a:t>
            </a:r>
          </a:p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GB" altLang="en-US" sz="3000" dirty="0" smtClean="0">
                <a:latin typeface="+mn-lt"/>
              </a:rPr>
              <a:t>In the SM it is suppressed by </a:t>
            </a:r>
          </a:p>
          <a:p>
            <a:pPr lvl="1">
              <a:buClr>
                <a:srgbClr val="004986"/>
              </a:buClr>
              <a:buSzPct val="100000"/>
              <a:buFont typeface="Wingdings" panose="05000000000000000000" pitchFamily="2" charset="2"/>
              <a:buChar char="Ø"/>
            </a:pPr>
            <a:r>
              <a:rPr lang="en-GB" altLang="en-US" sz="2600" dirty="0" smtClean="0">
                <a:latin typeface="+mn-lt"/>
              </a:rPr>
              <a:t> The CKM elements </a:t>
            </a:r>
            <a:r>
              <a:rPr lang="en-GB" altLang="en-US" sz="2600" dirty="0" err="1" smtClean="0">
                <a:latin typeface="+mn-lt"/>
              </a:rPr>
              <a:t>V</a:t>
            </a:r>
            <a:r>
              <a:rPr lang="en-GB" altLang="en-US" sz="2600" baseline="-25000" dirty="0" err="1" smtClean="0">
                <a:latin typeface="+mn-lt"/>
              </a:rPr>
              <a:t>cb</a:t>
            </a:r>
            <a:r>
              <a:rPr lang="en-GB" altLang="en-US" sz="2600" dirty="0" smtClean="0">
                <a:latin typeface="+mn-lt"/>
              </a:rPr>
              <a:t> ≈ 0.04</a:t>
            </a:r>
          </a:p>
          <a:p>
            <a:pPr lvl="1">
              <a:buClr>
                <a:srgbClr val="004986"/>
              </a:buClr>
              <a:buSzPct val="100000"/>
              <a:buFont typeface="Wingdings" panose="05000000000000000000" pitchFamily="2" charset="2"/>
              <a:buChar char="Ø"/>
            </a:pPr>
            <a:r>
              <a:rPr lang="en-GB" altLang="en-US" sz="2600" dirty="0" smtClean="0">
                <a:latin typeface="+mn-lt"/>
              </a:rPr>
              <a:t> Electroweak  scale </a:t>
            </a:r>
          </a:p>
          <a:p>
            <a:pPr lvl="1">
              <a:buClr>
                <a:srgbClr val="004986"/>
              </a:buClr>
              <a:buSzPct val="100000"/>
              <a:buFont typeface="Wingdings" panose="05000000000000000000" pitchFamily="2" charset="2"/>
              <a:buChar char="Ø"/>
            </a:pPr>
            <a:r>
              <a:rPr lang="en-GB" altLang="en-US" sz="2600" dirty="0" smtClean="0">
                <a:latin typeface="+mn-lt"/>
              </a:rPr>
              <a:t> Loop-factor </a:t>
            </a:r>
          </a:p>
        </p:txBody>
      </p:sp>
      <p:sp>
        <p:nvSpPr>
          <p:cNvPr id="8199" name="Slide Number Placeholder 4"/>
          <p:cNvSpPr txBox="1">
            <a:spLocks noGrp="1"/>
          </p:cNvSpPr>
          <p:nvPr/>
        </p:nvSpPr>
        <p:spPr bwMode="auto">
          <a:xfrm>
            <a:off x="6615113" y="6021388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de-DE" altLang="en-US" sz="1200">
                <a:latin typeface="Arial" panose="020B0604020202020204" pitchFamily="34" charset="0"/>
              </a:rPr>
              <a:t>4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>
                <a:solidFill>
                  <a:srgbClr val="004986"/>
                </a:solidFill>
              </a:rPr>
              <a:t>b</a:t>
            </a:r>
            <a:r>
              <a:rPr lang="en-GB" dirty="0" err="1" smtClean="0">
                <a:solidFill>
                  <a:srgbClr val="004986"/>
                </a:solidFill>
              </a:rPr>
              <a:t>→s</a:t>
            </a:r>
            <a:r>
              <a:rPr lang="el-GR" dirty="0" smtClean="0">
                <a:solidFill>
                  <a:srgbClr val="004986"/>
                </a:solidFill>
              </a:rPr>
              <a:t>μ</a:t>
            </a:r>
            <a:r>
              <a:rPr lang="en-GB" baseline="30000" dirty="0" smtClean="0">
                <a:solidFill>
                  <a:srgbClr val="004986"/>
                </a:solidFill>
              </a:rPr>
              <a:t>+</a:t>
            </a:r>
            <a:r>
              <a:rPr lang="el-GR" dirty="0">
                <a:solidFill>
                  <a:srgbClr val="004986"/>
                </a:solidFill>
              </a:rPr>
              <a:t>μ</a:t>
            </a:r>
            <a:r>
              <a:rPr lang="en-GB" baseline="30000" dirty="0" smtClean="0">
                <a:solidFill>
                  <a:srgbClr val="004986"/>
                </a:solidFill>
              </a:rPr>
              <a:t>- </a:t>
            </a:r>
            <a:r>
              <a:rPr lang="en-GB" dirty="0" smtClean="0">
                <a:solidFill>
                  <a:srgbClr val="004986"/>
                </a:solidFill>
              </a:rPr>
              <a:t>Processes</a:t>
            </a:r>
            <a:endParaRPr lang="en-GB" dirty="0">
              <a:solidFill>
                <a:srgbClr val="004986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07504" y="5880396"/>
            <a:ext cx="9036496" cy="637071"/>
            <a:chOff x="42194" y="1460"/>
            <a:chExt cx="6223298" cy="1281906"/>
          </a:xfrm>
        </p:grpSpPr>
        <p:sp>
          <p:nvSpPr>
            <p:cNvPr id="14" name="Rounded Rectangle 13"/>
            <p:cNvSpPr/>
            <p:nvPr/>
          </p:nvSpPr>
          <p:spPr>
            <a:xfrm>
              <a:off x="265353" y="1460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Rounded Rectangle 4"/>
            <p:cNvSpPr/>
            <p:nvPr/>
          </p:nvSpPr>
          <p:spPr>
            <a:xfrm>
              <a:off x="42194" y="268700"/>
              <a:ext cx="6223298" cy="7474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Suppressed and very sensitive to New Physics</a:t>
              </a:r>
              <a:endParaRPr lang="en-GB" sz="3200" dirty="0"/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61258"/>
          <a:stretch/>
        </p:blipFill>
        <p:spPr>
          <a:xfrm>
            <a:off x="4606797" y="3957208"/>
            <a:ext cx="3850175" cy="1609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84723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  <p:sp>
        <p:nvSpPr>
          <p:cNvPr id="5" name="Inhaltsplatzhalter 1"/>
          <p:cNvSpPr>
            <a:spLocks noGrp="1"/>
          </p:cNvSpPr>
          <p:nvPr>
            <p:ph sz="quarter" idx="13"/>
          </p:nvPr>
        </p:nvSpPr>
        <p:spPr>
          <a:xfrm>
            <a:off x="473812" y="980728"/>
            <a:ext cx="7560840" cy="5448449"/>
          </a:xfrm>
        </p:spPr>
        <p:txBody>
          <a:bodyPr/>
          <a:lstStyle/>
          <a:p>
            <a:r>
              <a:rPr lang="en-US" sz="2800" dirty="0" smtClean="0"/>
              <a:t>P</a:t>
            </a:r>
            <a:r>
              <a:rPr lang="en-US" sz="2800" baseline="-25000" dirty="0" smtClean="0"/>
              <a:t>5</a:t>
            </a:r>
            <a:r>
              <a:rPr lang="en-US" sz="2800" dirty="0" smtClean="0"/>
              <a:t>´: angular observables in B</a:t>
            </a:r>
            <a:r>
              <a:rPr lang="en-US" sz="2800" dirty="0" smtClean="0">
                <a:latin typeface="Calibri"/>
                <a:cs typeface="Calibri"/>
              </a:rPr>
              <a:t>→K*µµ </a:t>
            </a:r>
            <a:r>
              <a:rPr lang="el-GR" sz="2800" dirty="0">
                <a:cs typeface="Calibri"/>
              </a:rPr>
              <a:t>≈ </a:t>
            </a:r>
            <a:r>
              <a:rPr lang="de-CH" sz="2800" dirty="0" smtClean="0">
                <a:cs typeface="Calibri"/>
              </a:rPr>
              <a:t>3</a:t>
            </a:r>
            <a:r>
              <a:rPr lang="el-GR" sz="2800" dirty="0" smtClean="0">
                <a:cs typeface="Calibri"/>
              </a:rPr>
              <a:t>σ</a:t>
            </a:r>
            <a:endParaRPr lang="en-US" sz="2800" dirty="0" smtClean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 err="1" smtClean="0"/>
              <a:t>B</a:t>
            </a:r>
            <a:r>
              <a:rPr lang="en-US" sz="2800" baseline="-25000" dirty="0" err="1" smtClean="0"/>
              <a:t>s</a:t>
            </a:r>
            <a:r>
              <a:rPr lang="en-US" sz="2800" dirty="0" err="1"/>
              <a:t>→μμ</a:t>
            </a:r>
            <a:r>
              <a:rPr lang="en-US" sz="2800" dirty="0"/>
              <a:t> and </a:t>
            </a:r>
            <a:r>
              <a:rPr lang="en-US" sz="2800" dirty="0" err="1"/>
              <a:t>B</a:t>
            </a:r>
            <a:r>
              <a:rPr lang="en-US" sz="2800" baseline="-25000" dirty="0" err="1"/>
              <a:t>s</a:t>
            </a:r>
            <a:r>
              <a:rPr lang="en-US" sz="2800" dirty="0" err="1"/>
              <a:t>→</a:t>
            </a:r>
            <a:r>
              <a:rPr lang="en-US" sz="2800" dirty="0" err="1" smtClean="0"/>
              <a:t>ϕμμ</a:t>
            </a:r>
            <a:r>
              <a:rPr lang="en-US" sz="2800" dirty="0" smtClean="0"/>
              <a:t> Br 20% to low; </a:t>
            </a:r>
            <a:r>
              <a:rPr lang="el-GR" sz="2800" dirty="0">
                <a:cs typeface="Calibri"/>
              </a:rPr>
              <a:t>≈ </a:t>
            </a:r>
            <a:r>
              <a:rPr lang="de-CH" sz="2800" dirty="0" smtClean="0">
                <a:cs typeface="Calibri"/>
              </a:rPr>
              <a:t>2</a:t>
            </a:r>
            <a:r>
              <a:rPr lang="el-GR" sz="2800" dirty="0" smtClean="0">
                <a:cs typeface="Calibri"/>
              </a:rPr>
              <a:t>σ</a:t>
            </a:r>
            <a:r>
              <a:rPr lang="de-CH" sz="2800" dirty="0" smtClean="0">
                <a:cs typeface="Calibri"/>
              </a:rPr>
              <a:t> </a:t>
            </a:r>
            <a:r>
              <a:rPr lang="de-CH" sz="2800" dirty="0" err="1" smtClean="0">
                <a:cs typeface="Calibri"/>
              </a:rPr>
              <a:t>each</a:t>
            </a:r>
            <a:endParaRPr lang="en-US" sz="2800" dirty="0"/>
          </a:p>
        </p:txBody>
      </p:sp>
      <p:sp>
        <p:nvSpPr>
          <p:cNvPr id="21" name="Foliennummernplatzhalter 13"/>
          <p:cNvSpPr txBox="1">
            <a:spLocks/>
          </p:cNvSpPr>
          <p:nvPr/>
        </p:nvSpPr>
        <p:spPr>
          <a:xfrm>
            <a:off x="-440626" y="6656298"/>
            <a:ext cx="1604500" cy="21602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CH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 smtClean="0">
                <a:solidFill>
                  <a:schemeClr val="tx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de-DE" dirty="0" smtClean="0"/>
              <a:t>Andreas </a:t>
            </a:r>
            <a:r>
              <a:rPr lang="de-DE" dirty="0" err="1" smtClean="0"/>
              <a:t>Crivellin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7039557" y="3525895"/>
            <a:ext cx="17908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</a:rPr>
              <a:t>writescience.wordpress.com</a:t>
            </a:r>
          </a:p>
        </p:txBody>
      </p:sp>
      <p:sp>
        <p:nvSpPr>
          <p:cNvPr id="24" name="Rounded Rectangle 4"/>
          <p:cNvSpPr/>
          <p:nvPr/>
        </p:nvSpPr>
        <p:spPr>
          <a:xfrm>
            <a:off x="6452361" y="980728"/>
            <a:ext cx="2433182" cy="396668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09550" tIns="209550" rIns="209550" bIns="209550" numCol="1" spcCol="1270" anchor="ctr" anchorCtr="0">
            <a:noAutofit/>
          </a:bodyPr>
          <a:lstStyle/>
          <a:p>
            <a:pPr lvl="0" algn="ctr" defTabSz="2444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3200" dirty="0"/>
              <a:t>New </a:t>
            </a:r>
            <a:r>
              <a:rPr lang="en-GB" sz="3200" dirty="0" smtClean="0"/>
              <a:t>particles and interactions exist!</a:t>
            </a:r>
            <a:endParaRPr lang="en-GB" sz="3200" dirty="0"/>
          </a:p>
        </p:txBody>
      </p:sp>
      <p:sp>
        <p:nvSpPr>
          <p:cNvPr id="14" name="Title 3"/>
          <p:cNvSpPr txBox="1">
            <a:spLocks/>
          </p:cNvSpPr>
          <p:nvPr/>
        </p:nvSpPr>
        <p:spPr bwMode="auto">
          <a:xfrm>
            <a:off x="619944" y="188640"/>
            <a:ext cx="7738768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400" kern="1000" spc="0" baseline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GB" dirty="0" smtClean="0">
                <a:solidFill>
                  <a:srgbClr val="004986"/>
                </a:solidFill>
              </a:rPr>
              <a:t>P</a:t>
            </a:r>
            <a:r>
              <a:rPr lang="en-GB" baseline="-25000" dirty="0" smtClean="0">
                <a:solidFill>
                  <a:srgbClr val="004986"/>
                </a:solidFill>
              </a:rPr>
              <a:t>5</a:t>
            </a:r>
            <a:r>
              <a:rPr lang="en-GB" dirty="0" smtClean="0">
                <a:solidFill>
                  <a:srgbClr val="004986"/>
                </a:solidFill>
              </a:rPr>
              <a:t>’, </a:t>
            </a:r>
            <a:r>
              <a:rPr lang="en-GB" dirty="0" err="1">
                <a:solidFill>
                  <a:srgbClr val="004986"/>
                </a:solidFill>
              </a:rPr>
              <a:t>B</a:t>
            </a:r>
            <a:r>
              <a:rPr lang="en-GB" baseline="-25000" dirty="0" err="1">
                <a:solidFill>
                  <a:srgbClr val="004986"/>
                </a:solidFill>
              </a:rPr>
              <a:t>s</a:t>
            </a:r>
            <a:r>
              <a:rPr lang="en-GB" dirty="0" smtClean="0">
                <a:solidFill>
                  <a:srgbClr val="004986"/>
                </a:solidFill>
              </a:rPr>
              <a:t>→</a:t>
            </a:r>
            <a:r>
              <a:rPr lang="el-GR" dirty="0" smtClean="0">
                <a:solidFill>
                  <a:srgbClr val="004986"/>
                </a:solidFill>
              </a:rPr>
              <a:t>μμ </a:t>
            </a:r>
            <a:r>
              <a:rPr lang="en-GB" dirty="0" smtClean="0">
                <a:solidFill>
                  <a:srgbClr val="004986"/>
                </a:solidFill>
              </a:rPr>
              <a:t>and </a:t>
            </a:r>
            <a:r>
              <a:rPr lang="en-GB" dirty="0" err="1" smtClean="0">
                <a:solidFill>
                  <a:srgbClr val="004986"/>
                </a:solidFill>
              </a:rPr>
              <a:t>B</a:t>
            </a:r>
            <a:r>
              <a:rPr lang="en-GB" baseline="-25000" dirty="0" err="1" smtClean="0">
                <a:solidFill>
                  <a:srgbClr val="004986"/>
                </a:solidFill>
              </a:rPr>
              <a:t>s</a:t>
            </a:r>
            <a:r>
              <a:rPr lang="en-GB" dirty="0" smtClean="0">
                <a:solidFill>
                  <a:srgbClr val="004986"/>
                </a:solidFill>
              </a:rPr>
              <a:t>→</a:t>
            </a:r>
            <a:r>
              <a:rPr lang="el-GR" dirty="0" smtClean="0">
                <a:solidFill>
                  <a:srgbClr val="004986"/>
                </a:solidFill>
              </a:rPr>
              <a:t>ϕμμ</a:t>
            </a:r>
            <a:br>
              <a:rPr lang="el-GR" dirty="0" smtClean="0">
                <a:solidFill>
                  <a:srgbClr val="004986"/>
                </a:solidFill>
              </a:rPr>
            </a:br>
            <a:endParaRPr lang="en-GB" dirty="0">
              <a:solidFill>
                <a:srgbClr val="004986"/>
              </a:solidFill>
            </a:endParaRPr>
          </a:p>
        </p:txBody>
      </p:sp>
      <p:pic>
        <p:nvPicPr>
          <p:cNvPr id="16" name="Picture 24" descr="https://cds.cern.ch/record/2257566/files/P5prime.png?version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556792"/>
            <a:ext cx="5184576" cy="3738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Group 12"/>
          <p:cNvGrpSpPr/>
          <p:nvPr/>
        </p:nvGrpSpPr>
        <p:grpSpPr>
          <a:xfrm>
            <a:off x="0" y="5880396"/>
            <a:ext cx="9144000" cy="637071"/>
            <a:chOff x="42194" y="1460"/>
            <a:chExt cx="6223298" cy="1281906"/>
          </a:xfrm>
        </p:grpSpPr>
        <p:sp>
          <p:nvSpPr>
            <p:cNvPr id="22" name="Rounded Rectangle 13"/>
            <p:cNvSpPr/>
            <p:nvPr/>
          </p:nvSpPr>
          <p:spPr>
            <a:xfrm>
              <a:off x="265353" y="1460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Rounded Rectangle 4"/>
            <p:cNvSpPr/>
            <p:nvPr/>
          </p:nvSpPr>
          <p:spPr>
            <a:xfrm>
              <a:off x="42194" y="268700"/>
              <a:ext cx="6223298" cy="7474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Hadronic uncertainties or NP?</a:t>
              </a:r>
              <a:endParaRPr lang="en-GB" sz="3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43992068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14" name="Group 13"/>
          <p:cNvGrpSpPr/>
          <p:nvPr/>
        </p:nvGrpSpPr>
        <p:grpSpPr>
          <a:xfrm>
            <a:off x="350888" y="5723189"/>
            <a:ext cx="8431166" cy="1071776"/>
            <a:chOff x="2250" y="-1597616"/>
            <a:chExt cx="6091499" cy="3600400"/>
          </a:xfrm>
        </p:grpSpPr>
        <p:sp>
          <p:nvSpPr>
            <p:cNvPr id="15" name="Rounded Rectangle 14"/>
            <p:cNvSpPr/>
            <p:nvPr/>
          </p:nvSpPr>
          <p:spPr>
            <a:xfrm>
              <a:off x="2250" y="-869755"/>
              <a:ext cx="6091499" cy="2153121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ounded Rectangle 4"/>
            <p:cNvSpPr/>
            <p:nvPr/>
          </p:nvSpPr>
          <p:spPr>
            <a:xfrm>
              <a:off x="21023" y="-1597616"/>
              <a:ext cx="6053952" cy="360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Lepton Flavour Violation in B </a:t>
              </a:r>
              <a:r>
                <a:rPr lang="en-GB" sz="3200" dirty="0"/>
                <a:t>decays</a:t>
              </a:r>
              <a:r>
                <a:rPr lang="en-GB" sz="3200" dirty="0" smtClean="0"/>
                <a:t>?</a:t>
              </a:r>
              <a:endParaRPr lang="en-GB" sz="3200" kern="1200" dirty="0"/>
            </a:p>
          </p:txBody>
        </p:sp>
      </p:grp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  <p:sp>
        <p:nvSpPr>
          <p:cNvPr id="19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4986"/>
                </a:solidFill>
              </a:rPr>
              <a:t>R(K</a:t>
            </a:r>
            <a:r>
              <a:rPr lang="en-GB" baseline="30000" dirty="0" smtClean="0">
                <a:solidFill>
                  <a:srgbClr val="004986"/>
                </a:solidFill>
              </a:rPr>
              <a:t>(</a:t>
            </a:r>
            <a:r>
              <a:rPr lang="en-GB" dirty="0" smtClean="0">
                <a:solidFill>
                  <a:srgbClr val="004986"/>
                </a:solidFill>
              </a:rPr>
              <a:t>*</a:t>
            </a:r>
            <a:r>
              <a:rPr lang="en-GB" baseline="30000" dirty="0" smtClean="0">
                <a:solidFill>
                  <a:srgbClr val="004986"/>
                </a:solidFill>
              </a:rPr>
              <a:t>)</a:t>
            </a:r>
            <a:r>
              <a:rPr lang="en-GB" dirty="0" smtClean="0">
                <a:solidFill>
                  <a:srgbClr val="004986"/>
                </a:solidFill>
              </a:rPr>
              <a:t>) </a:t>
            </a:r>
            <a:r>
              <a:rPr lang="en-GB" dirty="0">
                <a:solidFill>
                  <a:srgbClr val="004986"/>
                </a:solidFill>
              </a:rPr>
              <a:t>= B→</a:t>
            </a:r>
            <a:r>
              <a:rPr lang="en-GB" dirty="0" smtClean="0">
                <a:solidFill>
                  <a:srgbClr val="004986"/>
                </a:solidFill>
              </a:rPr>
              <a:t>K</a:t>
            </a:r>
            <a:r>
              <a:rPr lang="en-GB" baseline="30000" dirty="0" smtClean="0">
                <a:solidFill>
                  <a:srgbClr val="004986"/>
                </a:solidFill>
              </a:rPr>
              <a:t>(</a:t>
            </a:r>
            <a:r>
              <a:rPr lang="en-GB" dirty="0" smtClean="0">
                <a:solidFill>
                  <a:srgbClr val="004986"/>
                </a:solidFill>
              </a:rPr>
              <a:t>*</a:t>
            </a:r>
            <a:r>
              <a:rPr lang="en-GB" baseline="30000" dirty="0" smtClean="0">
                <a:solidFill>
                  <a:srgbClr val="004986"/>
                </a:solidFill>
              </a:rPr>
              <a:t>)</a:t>
            </a:r>
            <a:r>
              <a:rPr lang="el-GR" dirty="0" smtClean="0">
                <a:solidFill>
                  <a:srgbClr val="004986"/>
                </a:solidFill>
              </a:rPr>
              <a:t>μ</a:t>
            </a:r>
            <a:r>
              <a:rPr lang="en-GB" baseline="30000" dirty="0">
                <a:solidFill>
                  <a:srgbClr val="004986"/>
                </a:solidFill>
              </a:rPr>
              <a:t>+</a:t>
            </a:r>
            <a:r>
              <a:rPr lang="el-GR" dirty="0">
                <a:solidFill>
                  <a:srgbClr val="004986"/>
                </a:solidFill>
              </a:rPr>
              <a:t>μ</a:t>
            </a:r>
            <a:r>
              <a:rPr lang="en-GB" baseline="30000" dirty="0">
                <a:solidFill>
                  <a:srgbClr val="004986"/>
                </a:solidFill>
              </a:rPr>
              <a:t>-</a:t>
            </a:r>
            <a:r>
              <a:rPr lang="en-GB" dirty="0" smtClean="0">
                <a:solidFill>
                  <a:srgbClr val="004986"/>
                </a:solidFill>
              </a:rPr>
              <a:t>/B</a:t>
            </a:r>
            <a:r>
              <a:rPr lang="en-GB" dirty="0">
                <a:solidFill>
                  <a:srgbClr val="004986"/>
                </a:solidFill>
              </a:rPr>
              <a:t>→</a:t>
            </a:r>
            <a:r>
              <a:rPr lang="en-GB" dirty="0" smtClean="0">
                <a:solidFill>
                  <a:srgbClr val="004986"/>
                </a:solidFill>
              </a:rPr>
              <a:t>K</a:t>
            </a:r>
            <a:r>
              <a:rPr lang="en-GB" baseline="30000" dirty="0" smtClean="0">
                <a:solidFill>
                  <a:srgbClr val="004986"/>
                </a:solidFill>
              </a:rPr>
              <a:t>(</a:t>
            </a:r>
            <a:r>
              <a:rPr lang="en-GB" dirty="0" smtClean="0">
                <a:solidFill>
                  <a:srgbClr val="004986"/>
                </a:solidFill>
              </a:rPr>
              <a:t>*</a:t>
            </a:r>
            <a:r>
              <a:rPr lang="en-GB" baseline="30000" dirty="0" smtClean="0">
                <a:solidFill>
                  <a:srgbClr val="004986"/>
                </a:solidFill>
              </a:rPr>
              <a:t>)</a:t>
            </a:r>
            <a:r>
              <a:rPr lang="en-GB" dirty="0" err="1" smtClean="0">
                <a:solidFill>
                  <a:srgbClr val="004986"/>
                </a:solidFill>
              </a:rPr>
              <a:t>e</a:t>
            </a:r>
            <a:r>
              <a:rPr lang="en-GB" baseline="30000" dirty="0" err="1" smtClean="0">
                <a:solidFill>
                  <a:srgbClr val="004986"/>
                </a:solidFill>
              </a:rPr>
              <a:t>+</a:t>
            </a:r>
            <a:r>
              <a:rPr lang="en-GB" dirty="0" err="1" smtClean="0">
                <a:solidFill>
                  <a:srgbClr val="004986"/>
                </a:solidFill>
              </a:rPr>
              <a:t>e</a:t>
            </a:r>
            <a:r>
              <a:rPr lang="en-GB" baseline="30000" dirty="0" smtClean="0">
                <a:solidFill>
                  <a:srgbClr val="004986"/>
                </a:solidFill>
              </a:rPr>
              <a:t>-</a:t>
            </a:r>
            <a:endParaRPr lang="en-GB" dirty="0">
              <a:solidFill>
                <a:srgbClr val="004986"/>
              </a:solidFill>
            </a:endParaRPr>
          </a:p>
        </p:txBody>
      </p:sp>
      <p:pic>
        <p:nvPicPr>
          <p:cNvPr id="20" name="Picture 2" descr="Bildergebnis für uzh logo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0586" y="19226"/>
            <a:ext cx="1800200" cy="810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087" y="1119187"/>
            <a:ext cx="6981825" cy="461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3519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I PowerPoint Master englis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err="1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 PowerPoint Master english</Template>
  <TotalTime>0</TotalTime>
  <Words>1386</Words>
  <Application>Microsoft Office PowerPoint</Application>
  <PresentationFormat>Bildschirmpräsentation (4:3)</PresentationFormat>
  <Paragraphs>312</Paragraphs>
  <Slides>45</Slides>
  <Notes>5</Notes>
  <HiddenSlides>0</HiddenSlides>
  <MMClips>0</MMClips>
  <ScaleCrop>false</ScaleCrop>
  <HeadingPairs>
    <vt:vector size="6" baseType="variant">
      <vt:variant>
        <vt:lpstr>Design</vt:lpstr>
      </vt:variant>
      <vt:variant>
        <vt:i4>3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45</vt:i4>
      </vt:variant>
    </vt:vector>
  </HeadingPairs>
  <TitlesOfParts>
    <vt:vector size="49" baseType="lpstr">
      <vt:lpstr>PSI PowerPoint Master english</vt:lpstr>
      <vt:lpstr>1_Custom Design</vt:lpstr>
      <vt:lpstr>Custom Design</vt:lpstr>
      <vt:lpstr>Equation</vt:lpstr>
      <vt:lpstr>Overview of the Flavour Anomalies</vt:lpstr>
      <vt:lpstr>Outline</vt:lpstr>
      <vt:lpstr>Physics Beyond the Standard Model</vt:lpstr>
      <vt:lpstr>Finding New Physics with Flavour</vt:lpstr>
      <vt:lpstr>Global Fit to the CKM Matrix</vt:lpstr>
      <vt:lpstr>PowerPoint-Präsentation</vt:lpstr>
      <vt:lpstr>b→sμ+μ- Processes</vt:lpstr>
      <vt:lpstr>PowerPoint-Präsentation</vt:lpstr>
      <vt:lpstr>R(K(*)) = B→K(*)μ+μ-/B→K(*)e+e-</vt:lpstr>
      <vt:lpstr>R(K(*)) = B→K(*)μ+μ-/B→K(*)e+e-</vt:lpstr>
      <vt:lpstr>Global fit to b→sμ+μ- data</vt:lpstr>
      <vt:lpstr>b→clν Transistions</vt:lpstr>
      <vt:lpstr>b→cτν Measurements</vt:lpstr>
      <vt:lpstr>PowerPoint-Präsentation</vt:lpstr>
      <vt:lpstr>b→cτν Global Fit</vt:lpstr>
      <vt:lpstr>Muon Anomalous Magnetic Moment</vt:lpstr>
      <vt:lpstr>Hints for New Physics</vt:lpstr>
      <vt:lpstr>PowerPoint-Präsentation</vt:lpstr>
      <vt:lpstr>R(D) &amp; R(D*) </vt:lpstr>
      <vt:lpstr>b→sµ+µ- explanations</vt:lpstr>
      <vt:lpstr>aμ explanations</vt:lpstr>
      <vt:lpstr>PowerPoint-Präsentation</vt:lpstr>
      <vt:lpstr>Vector Leptoquark SU(2) Singlet</vt:lpstr>
      <vt:lpstr>Vector LQ Phenomenology</vt:lpstr>
      <vt:lpstr>R(D(*)) and b→sττ</vt:lpstr>
      <vt:lpstr>Important Loop-Effects</vt:lpstr>
      <vt:lpstr>Important Loop-Effects</vt:lpstr>
      <vt:lpstr>Perfect agreement with data</vt:lpstr>
      <vt:lpstr>Possible UV completions</vt:lpstr>
      <vt:lpstr>Pati-Salam RS Phenomenology</vt:lpstr>
      <vt:lpstr>PowerPoint-Präsentation</vt:lpstr>
      <vt:lpstr>Leptoquarks in aμ</vt:lpstr>
      <vt:lpstr>Two Scalar Leptoquarks</vt:lpstr>
      <vt:lpstr>R(D(*)), b→sνν with 2 Scalar LQs</vt:lpstr>
      <vt:lpstr>R(D(*)), b→sll and aµ</vt:lpstr>
      <vt:lpstr>Correlations the neutron EDM with S1</vt:lpstr>
      <vt:lpstr>QCD corrections to the Matching</vt:lpstr>
      <vt:lpstr>Results</vt:lpstr>
      <vt:lpstr>Conclusions</vt:lpstr>
      <vt:lpstr>PowerPoint-Präsentation</vt:lpstr>
      <vt:lpstr>PowerPoint-Präsentation</vt:lpstr>
      <vt:lpstr>Z’ model with U(2) flavour</vt:lpstr>
      <vt:lpstr>CP violation in Kaon decays: ε‘/ ε</vt:lpstr>
      <vt:lpstr>Hadronic B decays</vt:lpstr>
      <vt:lpstr>ε‘/ ε explanations</vt:lpstr>
    </vt:vector>
  </TitlesOfParts>
  <Company>PSI - Paul Scherrer Institut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the title of your  presentation here</dc:title>
  <dc:creator>Crivellin Andreas</dc:creator>
  <cp:lastModifiedBy>Andreas Crivellin</cp:lastModifiedBy>
  <cp:revision>576</cp:revision>
  <cp:lastPrinted>2018-03-01T20:24:14Z</cp:lastPrinted>
  <dcterms:created xsi:type="dcterms:W3CDTF">2016-11-10T14:03:25Z</dcterms:created>
  <dcterms:modified xsi:type="dcterms:W3CDTF">2020-01-08T09:58:10Z</dcterms:modified>
</cp:coreProperties>
</file>