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4"/>
  </p:notesMasterIdLst>
  <p:handoutMasterIdLst>
    <p:handoutMasterId r:id="rId55"/>
  </p:handoutMasterIdLst>
  <p:sldIdLst>
    <p:sldId id="330" r:id="rId2"/>
    <p:sldId id="282" r:id="rId3"/>
    <p:sldId id="1046" r:id="rId4"/>
    <p:sldId id="1047" r:id="rId5"/>
    <p:sldId id="1048" r:id="rId6"/>
    <p:sldId id="1049" r:id="rId7"/>
    <p:sldId id="1050" r:id="rId8"/>
    <p:sldId id="1051" r:id="rId9"/>
    <p:sldId id="1053" r:id="rId10"/>
    <p:sldId id="1052" r:id="rId11"/>
    <p:sldId id="391" r:id="rId12"/>
    <p:sldId id="392" r:id="rId13"/>
    <p:sldId id="1054" r:id="rId14"/>
    <p:sldId id="259" r:id="rId15"/>
    <p:sldId id="1055" r:id="rId16"/>
    <p:sldId id="1056" r:id="rId17"/>
    <p:sldId id="1057" r:id="rId18"/>
    <p:sldId id="1058" r:id="rId19"/>
    <p:sldId id="1059" r:id="rId20"/>
    <p:sldId id="302" r:id="rId21"/>
    <p:sldId id="303" r:id="rId22"/>
    <p:sldId id="1061" r:id="rId23"/>
    <p:sldId id="305" r:id="rId24"/>
    <p:sldId id="306" r:id="rId25"/>
    <p:sldId id="1060" r:id="rId26"/>
    <p:sldId id="308" r:id="rId27"/>
    <p:sldId id="309" r:id="rId28"/>
    <p:sldId id="1070" r:id="rId29"/>
    <p:sldId id="1067" r:id="rId30"/>
    <p:sldId id="317" r:id="rId31"/>
    <p:sldId id="1068" r:id="rId32"/>
    <p:sldId id="1069" r:id="rId33"/>
    <p:sldId id="326" r:id="rId34"/>
    <p:sldId id="1071" r:id="rId35"/>
    <p:sldId id="338" r:id="rId36"/>
    <p:sldId id="339" r:id="rId37"/>
    <p:sldId id="341" r:id="rId38"/>
    <p:sldId id="1072" r:id="rId39"/>
    <p:sldId id="389" r:id="rId40"/>
    <p:sldId id="327" r:id="rId41"/>
    <p:sldId id="328" r:id="rId42"/>
    <p:sldId id="311" r:id="rId43"/>
    <p:sldId id="315" r:id="rId44"/>
    <p:sldId id="334" r:id="rId45"/>
    <p:sldId id="319" r:id="rId46"/>
    <p:sldId id="320" r:id="rId47"/>
    <p:sldId id="274" r:id="rId48"/>
    <p:sldId id="276" r:id="rId49"/>
    <p:sldId id="367" r:id="rId50"/>
    <p:sldId id="1043" r:id="rId51"/>
    <p:sldId id="1044" r:id="rId52"/>
    <p:sldId id="307" r:id="rId53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A6E1"/>
    <a:srgbClr val="89B7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Helle Formatvorlage 3 - Akz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/>
    <p:restoredTop sz="94674"/>
  </p:normalViewPr>
  <p:slideViewPr>
    <p:cSldViewPr snapToGrid="0" snapToObjects="1">
      <p:cViewPr varScale="1">
        <p:scale>
          <a:sx n="119" d="100"/>
          <a:sy n="119" d="100"/>
        </p:scale>
        <p:origin x="188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CA18A-1E42-7445-9462-D42C5FCD35D3}" type="datetimeFigureOut">
              <a:rPr lang="de-DE" smtClean="0"/>
              <a:pPr/>
              <a:t>18.03.22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012D9-A214-8647-97D4-ADB41D2757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4478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2518B-18DD-8A4F-91CF-7B3E695FBDE4}" type="datetimeFigureOut">
              <a:rPr lang="de-DE" smtClean="0"/>
              <a:pPr/>
              <a:t>18.03.22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BC1A25-433C-EF4C-B1C0-7E30AEDC421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834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4B05C2-C0DE-C543-9BF9-F48CBE5F793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5079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11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28DAED-BF52-4B45-AE5C-B6F4C0ACD456}" type="slidenum">
              <a:rPr lang="de-AT"/>
              <a:pPr/>
              <a:t>48</a:t>
            </a:fld>
            <a:endParaRPr lang="de-AT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hape 6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hape 6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474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 November 2010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Mastertextformat bearbeiten</a:t>
            </a:r>
          </a:p>
          <a:p>
            <a:pPr lvl="1"/>
            <a:r>
              <a:rPr lang="en-US"/>
              <a:t>Zweite Ebene</a:t>
            </a:r>
          </a:p>
          <a:p>
            <a:pPr lvl="2"/>
            <a:r>
              <a:rPr lang="en-US"/>
              <a:t>Dritte Ebene</a:t>
            </a:r>
          </a:p>
          <a:p>
            <a:pPr lvl="3"/>
            <a:r>
              <a:rPr lang="en-US"/>
              <a:t>Vierte Ebene</a:t>
            </a:r>
          </a:p>
          <a:p>
            <a:pPr lvl="4"/>
            <a:r>
              <a:rPr lang="en-US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 November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Christoph Schwanda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436C3-2147-9A46-BB34-AD596C6E7F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../../www/physik2000/PdM/teilchen/motivation/kraft1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sm_NHM_MHoch_silder_6b2e27b76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04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7022" y="3213541"/>
            <a:ext cx="8706564" cy="867409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pPr algn="l"/>
            <a:r>
              <a:rPr lang="de-DE" sz="2800" b="1"/>
              <a:t>Das Standardmodell der Teilchenphysik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67023" y="4060326"/>
            <a:ext cx="6247194" cy="1234626"/>
          </a:xfrm>
        </p:spPr>
        <p:txBody>
          <a:bodyPr>
            <a:normAutofit/>
          </a:bodyPr>
          <a:lstStyle/>
          <a:p>
            <a:pPr algn="l"/>
            <a:r>
              <a:rPr lang="de-DE" sz="2000" i="1">
                <a:solidFill>
                  <a:schemeClr val="tx1"/>
                </a:solidFill>
              </a:rPr>
              <a:t>Christoph Schwanda</a:t>
            </a:r>
          </a:p>
          <a:p>
            <a:pPr algn="l"/>
            <a:r>
              <a:rPr lang="de-DE" sz="2000" i="1">
                <a:solidFill>
                  <a:schemeClr val="tx1"/>
                </a:solidFill>
              </a:rPr>
              <a:t>Institut für Hochenergiephysik</a:t>
            </a:r>
          </a:p>
          <a:p>
            <a:pPr algn="l"/>
            <a:r>
              <a:rPr lang="de-DE" sz="2000" i="1">
                <a:solidFill>
                  <a:schemeClr val="tx1"/>
                </a:solidFill>
              </a:rPr>
              <a:t>Österreichische Akademie der Wissenschaften</a:t>
            </a:r>
          </a:p>
        </p:txBody>
      </p:sp>
      <p:pic>
        <p:nvPicPr>
          <p:cNvPr id="12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956" y="5730364"/>
            <a:ext cx="1652579" cy="71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CC93AA-2937-8A4A-A5ED-64AAAE4E9E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489" y="5735990"/>
            <a:ext cx="1506664" cy="84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5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BE093B-4F46-BC4F-8B61-76DEBE5F5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Anti-Materie –</a:t>
            </a:r>
            <a:br>
              <a:rPr lang="de-AT" dirty="0"/>
            </a:br>
            <a:r>
              <a:rPr lang="de-AT" dirty="0"/>
              <a:t>ein Triumph der theoretischen Physik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122472-20FC-5A43-8377-D9C21722E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BA76D4-B642-1F4B-AF7F-597A3CC7E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357" y="2217404"/>
            <a:ext cx="4686300" cy="11220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931D15-552A-A347-A640-99432984040F}"/>
              </a:ext>
            </a:extLst>
          </p:cNvPr>
          <p:cNvSpPr txBox="1"/>
          <p:nvPr/>
        </p:nvSpPr>
        <p:spPr>
          <a:xfrm>
            <a:off x="718457" y="1730825"/>
            <a:ext cx="295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Schrödinger-</a:t>
            </a:r>
            <a:r>
              <a:rPr lang="en-US" dirty="0" err="1"/>
              <a:t>Gleichung</a:t>
            </a:r>
            <a:r>
              <a:rPr lang="en-US" dirty="0"/>
              <a:t> (1926)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3DD0F4-308D-D54F-BB34-8750EA7FCD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3200" y="1559577"/>
            <a:ext cx="1563007" cy="19921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89DF57-AC39-9A40-8B34-0A19BE579B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1357" y="4899150"/>
            <a:ext cx="3601357" cy="9530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A39F96-23FD-5141-BD77-04E2C9EF25CF}"/>
              </a:ext>
            </a:extLst>
          </p:cNvPr>
          <p:cNvSpPr txBox="1"/>
          <p:nvPr/>
        </p:nvSpPr>
        <p:spPr>
          <a:xfrm>
            <a:off x="718457" y="4473494"/>
            <a:ext cx="295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Dirac-</a:t>
            </a:r>
            <a:r>
              <a:rPr lang="en-US" dirty="0" err="1"/>
              <a:t>Gleichung</a:t>
            </a:r>
            <a:r>
              <a:rPr lang="en-US" dirty="0"/>
              <a:t> (1928)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6D1C597-33C6-D947-99CF-CF551883C8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553200" y="4244893"/>
            <a:ext cx="1555754" cy="2271486"/>
          </a:xfrm>
          <a:prstGeom prst="rect">
            <a:avLst/>
          </a:prstGeom>
        </p:spPr>
      </p:pic>
      <p:sp>
        <p:nvSpPr>
          <p:cNvPr id="11" name="Down Arrow 10">
            <a:extLst>
              <a:ext uri="{FF2B5EF4-FFF2-40B4-BE49-F238E27FC236}">
                <a16:creationId xmlns:a16="http://schemas.microsoft.com/office/drawing/2014/main" id="{45EA3799-81E4-7C4C-AB2B-1190E0DABF92}"/>
              </a:ext>
            </a:extLst>
          </p:cNvPr>
          <p:cNvSpPr/>
          <p:nvPr/>
        </p:nvSpPr>
        <p:spPr>
          <a:xfrm>
            <a:off x="2166077" y="3620995"/>
            <a:ext cx="658947" cy="54671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2345F2-0E12-1D49-8A62-43A763CA4075}"/>
              </a:ext>
            </a:extLst>
          </p:cNvPr>
          <p:cNvSpPr txBox="1"/>
          <p:nvPr/>
        </p:nvSpPr>
        <p:spPr>
          <a:xfrm>
            <a:off x="2999103" y="3709455"/>
            <a:ext cx="295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Relativistische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Formulierung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B6FACE-BF94-5448-B361-C20986441B13}"/>
              </a:ext>
            </a:extLst>
          </p:cNvPr>
          <p:cNvSpPr txBox="1"/>
          <p:nvPr/>
        </p:nvSpPr>
        <p:spPr>
          <a:xfrm>
            <a:off x="1093106" y="6054063"/>
            <a:ext cx="3413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C00000"/>
                </a:solidFill>
              </a:rPr>
              <a:t>Lösungen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mit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negativer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>
                <a:solidFill>
                  <a:srgbClr val="C00000"/>
                </a:solidFill>
              </a:rPr>
              <a:t>Energie</a:t>
            </a:r>
            <a:r>
              <a:rPr lang="en-US" dirty="0">
                <a:solidFill>
                  <a:srgbClr val="C00000"/>
                </a:solidFill>
              </a:rPr>
              <a:t>??</a:t>
            </a:r>
          </a:p>
        </p:txBody>
      </p:sp>
    </p:spTree>
    <p:extLst>
      <p:ext uri="{BB962C8B-B14F-4D97-AF65-F5344CB8AC3E}">
        <p14:creationId xmlns:p14="http://schemas.microsoft.com/office/powerpoint/2010/main" val="706038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F28C0-88FD-424B-BBFC-1FC854A87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Dirac-See (1929)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5E41399-ED15-C24B-9DFD-1C79A90A8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8542ED-9F23-AB4C-BF4E-8A5083302E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743" y="2002654"/>
            <a:ext cx="7445829" cy="3120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46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34A06-8857-6140-9EC5-9B796093D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545" y="222107"/>
            <a:ext cx="8229600" cy="1143000"/>
          </a:xfrm>
        </p:spPr>
        <p:txBody>
          <a:bodyPr/>
          <a:lstStyle/>
          <a:p>
            <a:r>
              <a:rPr lang="de-AT"/>
              <a:t>Entdeckung des Positrons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97F484-5BDD-4646-BCA8-C1B434132D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127170"/>
            <a:ext cx="8229600" cy="1730830"/>
          </a:xfrm>
        </p:spPr>
        <p:txBody>
          <a:bodyPr/>
          <a:lstStyle/>
          <a:p>
            <a:r>
              <a:rPr lang="de-DE"/>
              <a:t>Wies nach, dass hochenergetische Gamma-Strahlung beim Durchgang durch Materie die Emission von Positronen bewirkt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3CAE0F-3A22-704A-BE16-6E3953E00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3AEDE6-4703-F643-9825-E7FA018C08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8414" y="1900457"/>
            <a:ext cx="1681843" cy="27716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8DB5EC-8FB9-DF42-AD89-094C0D931BAE}"/>
              </a:ext>
            </a:extLst>
          </p:cNvPr>
          <p:cNvSpPr txBox="1"/>
          <p:nvPr/>
        </p:nvSpPr>
        <p:spPr>
          <a:xfrm>
            <a:off x="1926771" y="1477466"/>
            <a:ext cx="1763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Carl Anderson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6F4A49-6C35-4246-B028-77FA90B450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7345" y="1580296"/>
            <a:ext cx="3032655" cy="3059793"/>
          </a:xfrm>
          <a:prstGeom prst="rect">
            <a:avLst/>
          </a:prstGeom>
        </p:spPr>
      </p:pic>
      <p:grpSp>
        <p:nvGrpSpPr>
          <p:cNvPr id="8" name="Group 9">
            <a:extLst>
              <a:ext uri="{FF2B5EF4-FFF2-40B4-BE49-F238E27FC236}">
                <a16:creationId xmlns:a16="http://schemas.microsoft.com/office/drawing/2014/main" id="{0291E1A1-1AB6-C34C-84DA-27439A5FF781}"/>
              </a:ext>
            </a:extLst>
          </p:cNvPr>
          <p:cNvGrpSpPr>
            <a:grpSpLocks/>
          </p:cNvGrpSpPr>
          <p:nvPr/>
        </p:nvGrpSpPr>
        <p:grpSpPr bwMode="auto">
          <a:xfrm>
            <a:off x="146949" y="1046896"/>
            <a:ext cx="1143000" cy="1066800"/>
            <a:chOff x="1056" y="2784"/>
            <a:chExt cx="1296" cy="1008"/>
          </a:xfrm>
        </p:grpSpPr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1D48A47B-2F0F-C749-B18B-8B4AF4212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0" name="WordArt 11">
              <a:extLst>
                <a:ext uri="{FF2B5EF4-FFF2-40B4-BE49-F238E27FC236}">
                  <a16:creationId xmlns:a16="http://schemas.microsoft.com/office/drawing/2014/main" id="{DE7E7732-CE60-DE4A-B28E-A170FC81B4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1932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82295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97EA1-FBF5-7744-85D4-450326AAB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Ein kleines Problem…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327E5-A7E3-1346-A666-927B9D6B0B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Was hält eigentlich die Protonen/Neutronen im Kern zusammen?</a:t>
            </a:r>
          </a:p>
          <a:p>
            <a:pPr lvl="1"/>
            <a:r>
              <a:rPr lang="en-AT" dirty="0"/>
              <a:t>Die elektromagnetische Wechselwirkung ist 0 bzw. </a:t>
            </a:r>
            <a:r>
              <a:rPr lang="en-GB" dirty="0"/>
              <a:t>a</a:t>
            </a:r>
            <a:r>
              <a:rPr lang="en-AT" dirty="0"/>
              <a:t>bstoßend</a:t>
            </a:r>
          </a:p>
          <a:p>
            <a:pPr lvl="1"/>
            <a:r>
              <a:rPr lang="en-AT" dirty="0"/>
              <a:t>Die Gravitation ist zu schwach</a:t>
            </a:r>
          </a:p>
          <a:p>
            <a:r>
              <a:rPr lang="en-AT" dirty="0"/>
              <a:t>Eine neue Kraft?</a:t>
            </a:r>
          </a:p>
          <a:p>
            <a:pPr lvl="1"/>
            <a:r>
              <a:rPr lang="en-AT"/>
              <a:t>Warum sieht man diese Kraft dann nicht in unserer Makro-Welt?</a:t>
            </a:r>
            <a:endParaRPr lang="en-AT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CE516-641E-5745-B63C-CC1388EDE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97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62421"/>
          </a:xfrm>
        </p:spPr>
        <p:txBody>
          <a:bodyPr>
            <a:normAutofit/>
          </a:bodyPr>
          <a:lstStyle/>
          <a:p>
            <a:r>
              <a:rPr lang="de-DE" dirty="0"/>
              <a:t>Kräfte zwischen den fundamentalen Bausteinen und deren Dynamik</a:t>
            </a:r>
          </a:p>
          <a:p>
            <a:r>
              <a:rPr lang="de-DE" dirty="0"/>
              <a:t>Kraftübertragung durch  Austausch von </a:t>
            </a:r>
            <a:r>
              <a:rPr lang="de-DE" dirty="0" err="1"/>
              <a:t>Bosonen</a:t>
            </a:r>
            <a:endParaRPr lang="de-DE" dirty="0"/>
          </a:p>
          <a:p>
            <a:r>
              <a:rPr lang="de-DE" dirty="0"/>
              <a:t>(vgl. Zuwerfen</a:t>
            </a:r>
            <a:br>
              <a:rPr lang="de-DE" dirty="0"/>
            </a:br>
            <a:r>
              <a:rPr lang="de-DE" dirty="0"/>
              <a:t> eines Balles)</a:t>
            </a:r>
          </a:p>
          <a:p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18" name="Picture 5" descr="abstossend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269" y="3745387"/>
            <a:ext cx="7403948" cy="261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000" dirty="0"/>
              <a:t>Quantenfeldtheorie (QFT)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89001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BB09CA-DDE5-4B4D-A021-2EBFD91DE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Vorhersage des Pions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11F464-4AA9-4749-9F0F-BCC8F8F4A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295553" cy="4525963"/>
          </a:xfrm>
        </p:spPr>
        <p:txBody>
          <a:bodyPr>
            <a:normAutofit fontScale="77500" lnSpcReduction="20000"/>
          </a:bodyPr>
          <a:lstStyle/>
          <a:p>
            <a:r>
              <a:rPr lang="en-AT" dirty="0"/>
              <a:t>Hideki Yukawa: Die Nukleonen werden durch eine neue Wechselwirkung mit endlicher Reichweite gebunden</a:t>
            </a:r>
          </a:p>
          <a:p>
            <a:r>
              <a:rPr lang="en-AT" dirty="0"/>
              <a:t>Das Yukawa-Potential entsteht durch Austausch eines massiven skalaren Teilchens</a:t>
            </a:r>
          </a:p>
          <a:p>
            <a:r>
              <a:rPr lang="en-AT" dirty="0"/>
              <a:t>Yukawa errechnet aus der Kerngröße die Masse des Teilchens ~150 MeV</a:t>
            </a:r>
          </a:p>
          <a:p>
            <a:r>
              <a:rPr lang="en-AT" dirty="0"/>
              <a:t>Nobelpreis 1949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E42CE4-F93A-A940-B434-C53FB4B9C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119F96-3661-044E-86DC-F5F35843E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589" y="1820849"/>
            <a:ext cx="3021221" cy="45498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EBAE9D-029A-E248-8C79-881DAF6E4166}"/>
              </a:ext>
            </a:extLst>
          </p:cNvPr>
          <p:cNvSpPr txBox="1"/>
          <p:nvPr/>
        </p:nvSpPr>
        <p:spPr>
          <a:xfrm>
            <a:off x="5082361" y="1347001"/>
            <a:ext cx="2941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sz="2800" dirty="0">
                <a:solidFill>
                  <a:srgbClr val="FF0000"/>
                </a:solidFill>
              </a:rPr>
              <a:t>Yukawa-Potential</a:t>
            </a:r>
          </a:p>
        </p:txBody>
      </p:sp>
      <p:grpSp>
        <p:nvGrpSpPr>
          <p:cNvPr id="7" name="Group 9">
            <a:extLst>
              <a:ext uri="{FF2B5EF4-FFF2-40B4-BE49-F238E27FC236}">
                <a16:creationId xmlns:a16="http://schemas.microsoft.com/office/drawing/2014/main" id="{C7F70EC5-BA38-A443-AF85-A47AA6422BA9}"/>
              </a:ext>
            </a:extLst>
          </p:cNvPr>
          <p:cNvGrpSpPr>
            <a:grpSpLocks/>
          </p:cNvGrpSpPr>
          <p:nvPr/>
        </p:nvGrpSpPr>
        <p:grpSpPr bwMode="auto">
          <a:xfrm>
            <a:off x="200112" y="476206"/>
            <a:ext cx="1143000" cy="1066800"/>
            <a:chOff x="1056" y="2784"/>
            <a:chExt cx="1296" cy="1008"/>
          </a:xfrm>
        </p:grpSpPr>
        <p:sp>
          <p:nvSpPr>
            <p:cNvPr id="8" name="AutoShape 10">
              <a:extLst>
                <a:ext uri="{FF2B5EF4-FFF2-40B4-BE49-F238E27FC236}">
                  <a16:creationId xmlns:a16="http://schemas.microsoft.com/office/drawing/2014/main" id="{E1B27AAC-4C79-9C4C-A531-032802972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9" name="WordArt 11">
              <a:extLst>
                <a:ext uri="{FF2B5EF4-FFF2-40B4-BE49-F238E27FC236}">
                  <a16:creationId xmlns:a16="http://schemas.microsoft.com/office/drawing/2014/main" id="{AB099E46-B6A2-EC4E-BFBF-514AB81229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1934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3655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EBD0C-4494-C44A-800B-5CC74464E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Entdeckung des Yukawa-Teilchens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50052-03BB-0244-89BD-7987A1B912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T" dirty="0"/>
              <a:t>Das M</a:t>
            </a:r>
            <a:r>
              <a:rPr lang="en-GB" dirty="0"/>
              <a:t>y</a:t>
            </a:r>
            <a:r>
              <a:rPr lang="en-AT" dirty="0"/>
              <a:t>on 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Entdeckt in der kosmischen Strahlung</a:t>
            </a:r>
          </a:p>
          <a:p>
            <a:pPr lvl="1"/>
            <a:r>
              <a:rPr lang="en-AT" dirty="0"/>
              <a:t>Wurde fälschlicherweise für das Yukawa-Teilchen gehalten</a:t>
            </a:r>
          </a:p>
          <a:p>
            <a:r>
              <a:rPr lang="en-AT" dirty="0"/>
              <a:t>C. Powell</a:t>
            </a:r>
          </a:p>
          <a:p>
            <a:pPr lvl="1"/>
            <a:r>
              <a:rPr lang="en-AT" dirty="0"/>
              <a:t>Es gibt zwei leichte Teilchen, das Myon 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 und das Pion (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M(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 = 105.7 MeV, M(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dirty="0"/>
              <a:t>) = 139.6 MeV</a:t>
            </a:r>
          </a:p>
          <a:p>
            <a:pPr lvl="1"/>
            <a:r>
              <a:rPr lang="en-AT" dirty="0"/>
              <a:t>Lebensdauer: </a:t>
            </a:r>
            <a:r>
              <a:rPr lang="en-AT" dirty="0">
                <a:latin typeface="Symbol" pitchFamily="2" charset="2"/>
              </a:rPr>
              <a:t>t</a:t>
            </a:r>
            <a:r>
              <a:rPr lang="en-AT" dirty="0"/>
              <a:t>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 = 2.2 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s, </a:t>
            </a:r>
            <a:r>
              <a:rPr lang="en-AT" dirty="0">
                <a:latin typeface="Symbol" pitchFamily="2" charset="2"/>
              </a:rPr>
              <a:t>t</a:t>
            </a:r>
            <a:r>
              <a:rPr lang="en-AT" dirty="0"/>
              <a:t>(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dirty="0"/>
              <a:t>) = 28 ns</a:t>
            </a:r>
          </a:p>
          <a:p>
            <a:pPr lvl="1"/>
            <a:r>
              <a:rPr lang="en-AT" dirty="0"/>
              <a:t>Nobelpreis 1950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9F274E-F2E6-7341-A490-DC224911D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77E08F41-39E6-5B4F-9B03-41E3A9D73918}"/>
              </a:ext>
            </a:extLst>
          </p:cNvPr>
          <p:cNvGrpSpPr>
            <a:grpSpLocks/>
          </p:cNvGrpSpPr>
          <p:nvPr/>
        </p:nvGrpSpPr>
        <p:grpSpPr bwMode="auto">
          <a:xfrm>
            <a:off x="0" y="2684871"/>
            <a:ext cx="1143000" cy="1066800"/>
            <a:chOff x="1056" y="2784"/>
            <a:chExt cx="1296" cy="1008"/>
          </a:xfrm>
        </p:grpSpPr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id="{A3046C12-0340-1948-92A9-95C66F194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7" name="WordArt 11">
              <a:extLst>
                <a:ext uri="{FF2B5EF4-FFF2-40B4-BE49-F238E27FC236}">
                  <a16:creationId xmlns:a16="http://schemas.microsoft.com/office/drawing/2014/main" id="{C4DF58B2-5DCB-B745-BFF1-731275DD0D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1947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9756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524EBA-41F3-3843-BDDC-0F31CE421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9739" y="1166018"/>
            <a:ext cx="4114800" cy="4525963"/>
          </a:xfrm>
        </p:spPr>
        <p:txBody>
          <a:bodyPr/>
          <a:lstStyle/>
          <a:p>
            <a:r>
              <a:rPr lang="en-AT" dirty="0"/>
              <a:t>Powell: Photographische Emulsionen</a:t>
            </a:r>
          </a:p>
          <a:p>
            <a:pPr lvl="1"/>
            <a:r>
              <a:rPr lang="en-AT" dirty="0"/>
              <a:t>Pion fällt von links ein</a:t>
            </a:r>
          </a:p>
          <a:p>
            <a:pPr lvl="1"/>
            <a:r>
              <a:rPr lang="en-AT" dirty="0"/>
              <a:t>Zerfällt in ein Myon und ein Neutrino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056DB6-DEE6-634F-BE89-FDF1A9223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707344-7023-A848-BAB1-B93AF16B2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28" y="109202"/>
            <a:ext cx="2946447" cy="663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625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9E9829-5064-D243-A226-546F03EF1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T" dirty="0"/>
              <a:t>Seltsame Teilchen (strange particles)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73C9F1-BC38-924F-84D7-47C34390D4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1036" y="2344480"/>
            <a:ext cx="2437267" cy="2450804"/>
          </a:xfrm>
        </p:spPr>
        <p:txBody>
          <a:bodyPr/>
          <a:lstStyle/>
          <a:p>
            <a:r>
              <a:rPr lang="en-AT" dirty="0"/>
              <a:t>Rochester, Butler, …</a:t>
            </a:r>
          </a:p>
          <a:p>
            <a:pPr lvl="1"/>
            <a:r>
              <a:rPr lang="en-AT" dirty="0">
                <a:latin typeface="Symbol" pitchFamily="2" charset="2"/>
              </a:rPr>
              <a:t>L</a:t>
            </a:r>
            <a:r>
              <a:rPr lang="en-AT" dirty="0"/>
              <a:t> </a:t>
            </a:r>
            <a:r>
              <a:rPr lang="en-AT" dirty="0">
                <a:latin typeface="Symbol" pitchFamily="2" charset="2"/>
              </a:rPr>
              <a:t>®</a:t>
            </a:r>
            <a:r>
              <a:rPr lang="en-AT" dirty="0"/>
              <a:t> p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baseline="30000" dirty="0"/>
              <a:t>-</a:t>
            </a:r>
          </a:p>
          <a:p>
            <a:pPr lvl="1"/>
            <a:r>
              <a:rPr lang="en-AT" dirty="0"/>
              <a:t>K</a:t>
            </a:r>
            <a:r>
              <a:rPr lang="en-AT" baseline="30000" dirty="0"/>
              <a:t>0</a:t>
            </a:r>
            <a:r>
              <a:rPr lang="en-AT" baseline="-25000" dirty="0"/>
              <a:t>S</a:t>
            </a:r>
            <a:r>
              <a:rPr lang="en-AT" dirty="0"/>
              <a:t> </a:t>
            </a:r>
            <a:r>
              <a:rPr lang="en-AT" dirty="0">
                <a:latin typeface="Symbol" pitchFamily="2" charset="2"/>
              </a:rPr>
              <a:t>®</a:t>
            </a:r>
            <a:r>
              <a:rPr lang="en-AT" dirty="0"/>
              <a:t> 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baseline="30000" dirty="0"/>
              <a:t>+</a:t>
            </a:r>
            <a:r>
              <a:rPr lang="en-AT" dirty="0">
                <a:latin typeface="Symbol" pitchFamily="2" charset="2"/>
              </a:rPr>
              <a:t>p</a:t>
            </a:r>
            <a:r>
              <a:rPr lang="en-AT" baseline="30000" dirty="0"/>
              <a:t>-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C5198-C514-F149-82C9-0605F92CA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CDEE38-82D7-9C4E-80D2-3ED9E5B7EE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33" y="1931037"/>
            <a:ext cx="6399667" cy="32204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E417F49-D36B-1744-AF36-37FE5002EEED}"/>
              </a:ext>
            </a:extLst>
          </p:cNvPr>
          <p:cNvSpPr txBox="1"/>
          <p:nvPr/>
        </p:nvSpPr>
        <p:spPr>
          <a:xfrm>
            <a:off x="797442" y="5415864"/>
            <a:ext cx="57557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sz="2400" dirty="0"/>
              <a:t>Kosmische Strahlung in einer Nebelkammer</a:t>
            </a:r>
          </a:p>
        </p:txBody>
      </p:sp>
      <p:grpSp>
        <p:nvGrpSpPr>
          <p:cNvPr id="8" name="Group 9">
            <a:extLst>
              <a:ext uri="{FF2B5EF4-FFF2-40B4-BE49-F238E27FC236}">
                <a16:creationId xmlns:a16="http://schemas.microsoft.com/office/drawing/2014/main" id="{7621B7D0-01D8-F642-B246-2D0069BEB0B3}"/>
              </a:ext>
            </a:extLst>
          </p:cNvPr>
          <p:cNvGrpSpPr>
            <a:grpSpLocks/>
          </p:cNvGrpSpPr>
          <p:nvPr/>
        </p:nvGrpSpPr>
        <p:grpSpPr bwMode="auto">
          <a:xfrm>
            <a:off x="83782" y="1123649"/>
            <a:ext cx="1143000" cy="1066800"/>
            <a:chOff x="1056" y="2784"/>
            <a:chExt cx="1296" cy="1008"/>
          </a:xfrm>
        </p:grpSpPr>
        <p:sp>
          <p:nvSpPr>
            <p:cNvPr id="9" name="AutoShape 10">
              <a:extLst>
                <a:ext uri="{FF2B5EF4-FFF2-40B4-BE49-F238E27FC236}">
                  <a16:creationId xmlns:a16="http://schemas.microsoft.com/office/drawing/2014/main" id="{0174BC91-5C2E-BC47-A5E9-DED95FCD2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0" name="WordArt 11">
              <a:extLst>
                <a:ext uri="{FF2B5EF4-FFF2-40B4-BE49-F238E27FC236}">
                  <a16:creationId xmlns:a16="http://schemas.microsoft.com/office/drawing/2014/main" id="{4C2C902C-583B-A343-ABB0-ED0E155091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1947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950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7082E-E7A3-1145-A529-4A767B7A8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609" y="1015409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AT" dirty="0"/>
              <a:t>“Teilchen-Zoo”</a:t>
            </a:r>
          </a:p>
          <a:p>
            <a:pPr lvl="1"/>
            <a:r>
              <a:rPr lang="en-AT" dirty="0"/>
              <a:t>Anfang der 1960er kannte man rund 200 Elementarteilchen</a:t>
            </a:r>
          </a:p>
          <a:p>
            <a:r>
              <a:rPr lang="en-AT" dirty="0"/>
              <a:t>W. Lamb in seiner N</a:t>
            </a:r>
            <a:r>
              <a:rPr lang="en-GB" dirty="0"/>
              <a:t>o</a:t>
            </a:r>
            <a:r>
              <a:rPr lang="en-AT" dirty="0"/>
              <a:t>belpreis-Rede 1950:</a:t>
            </a:r>
          </a:p>
          <a:p>
            <a:pPr marL="457200" lvl="1" indent="0">
              <a:buNone/>
            </a:pPr>
            <a:r>
              <a:rPr lang="en-AT" dirty="0">
                <a:solidFill>
                  <a:srgbClr val="64A6E1"/>
                </a:solidFill>
              </a:rPr>
              <a:t>“I have heard it said the finder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 of a new elementary particle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 used to be rewarded by a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Nobel Prize, but that now such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a discovery ought to be punished</a:t>
            </a:r>
            <a:br>
              <a:rPr lang="en-AT" dirty="0">
                <a:solidFill>
                  <a:srgbClr val="64A6E1"/>
                </a:solidFill>
              </a:rPr>
            </a:br>
            <a:r>
              <a:rPr lang="en-AT" dirty="0">
                <a:solidFill>
                  <a:srgbClr val="64A6E1"/>
                </a:solidFill>
              </a:rPr>
              <a:t>by a $10,000 fine.”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D157C0-E501-0344-8519-D513D1D42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91AC00-F835-1D49-9C49-EE1123554D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3014" y="3030278"/>
            <a:ext cx="2191208" cy="3019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113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Anzahl der Elementarteilchen als Funktion der Zeit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0439" y="1417638"/>
            <a:ext cx="7206566" cy="488410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41224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226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649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F1D0B-9BE8-F948-969B-1100D0452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sz="3600" dirty="0"/>
              <a:t>Das (ursprüngliche) Quark-Modell (GM)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EC692A-2651-B441-B545-6107BA0FA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778C30-8723-1349-A508-3899050773B1}"/>
              </a:ext>
            </a:extLst>
          </p:cNvPr>
          <p:cNvSpPr txBox="1"/>
          <p:nvPr/>
        </p:nvSpPr>
        <p:spPr>
          <a:xfrm>
            <a:off x="2678340" y="1447888"/>
            <a:ext cx="378731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800" dirty="0"/>
              <a:t>Hadronen</a:t>
            </a:r>
            <a:br>
              <a:rPr lang="en-AT" dirty="0"/>
            </a:br>
            <a:r>
              <a:rPr lang="en-AT" dirty="0"/>
              <a:t>(Teilchen auf die die starke Kraft wirkt)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C9930F-6C94-5E45-AB5E-6CC2CAE72715}"/>
              </a:ext>
            </a:extLst>
          </p:cNvPr>
          <p:cNvSpPr txBox="1"/>
          <p:nvPr/>
        </p:nvSpPr>
        <p:spPr>
          <a:xfrm>
            <a:off x="2000221" y="2976434"/>
            <a:ext cx="1556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800" dirty="0"/>
              <a:t>Mesonen</a:t>
            </a:r>
            <a:endParaRPr lang="en-A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060E96-C14D-8143-B25A-CAEA30278A2E}"/>
              </a:ext>
            </a:extLst>
          </p:cNvPr>
          <p:cNvSpPr txBox="1"/>
          <p:nvPr/>
        </p:nvSpPr>
        <p:spPr>
          <a:xfrm>
            <a:off x="5349683" y="2976434"/>
            <a:ext cx="15815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800" dirty="0"/>
              <a:t>Baryonen</a:t>
            </a:r>
            <a:endParaRPr lang="en-AT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53FD8E-E42C-224F-8EA2-AFF3AD9C9A81}"/>
              </a:ext>
            </a:extLst>
          </p:cNvPr>
          <p:cNvCxnSpPr>
            <a:cxnSpLocks/>
          </p:cNvCxnSpPr>
          <p:nvPr/>
        </p:nvCxnSpPr>
        <p:spPr>
          <a:xfrm flipH="1">
            <a:off x="2983230" y="2362595"/>
            <a:ext cx="934337" cy="46783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56DB02D-0E52-494B-A124-7EA5BA8AF289}"/>
              </a:ext>
            </a:extLst>
          </p:cNvPr>
          <p:cNvCxnSpPr>
            <a:cxnSpLocks/>
          </p:cNvCxnSpPr>
          <p:nvPr/>
        </p:nvCxnSpPr>
        <p:spPr>
          <a:xfrm>
            <a:off x="4881497" y="2346838"/>
            <a:ext cx="936373" cy="49934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D039743-B35D-6049-9838-8BA528CA6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340" y="3498644"/>
            <a:ext cx="5265449" cy="15936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F8325CA-AE71-E042-B0F3-C29CC863992B}"/>
              </a:ext>
            </a:extLst>
          </p:cNvPr>
          <p:cNvSpPr txBox="1"/>
          <p:nvPr/>
        </p:nvSpPr>
        <p:spPr>
          <a:xfrm>
            <a:off x="1063602" y="5956240"/>
            <a:ext cx="70167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T" sz="2000" dirty="0"/>
              <a:t>“Three quarks for Muster Mark” in Finnegans Wake (James Joyce)</a:t>
            </a:r>
          </a:p>
        </p:txBody>
      </p:sp>
    </p:spTree>
    <p:extLst>
      <p:ext uri="{BB962C8B-B14F-4D97-AF65-F5344CB8AC3E}">
        <p14:creationId xmlns:p14="http://schemas.microsoft.com/office/powerpoint/2010/main" val="7647774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012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2464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1094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13EC8B3-13F9-FC42-92F6-996DF7A27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Kritik am Quark-Modell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4AA21F-EBAA-8B49-B29C-6ED91D3A9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Kein Hinweis auf Teilchen mit Drittel-Ladung, kein Hinweis auf freie Quarks</a:t>
            </a:r>
          </a:p>
          <a:p>
            <a:r>
              <a:rPr lang="en-AT" dirty="0"/>
              <a:t>Das Quark-Modell verletzt das Pauli’sche Ausschließungsprinzip (</a:t>
            </a:r>
            <a:r>
              <a:rPr lang="en-AT" dirty="0">
                <a:latin typeface="Symbol" pitchFamily="2" charset="2"/>
              </a:rPr>
              <a:t>D</a:t>
            </a:r>
            <a:r>
              <a:rPr lang="en-AT" baseline="30000" dirty="0"/>
              <a:t>++</a:t>
            </a:r>
            <a:r>
              <a:rPr lang="en-AT" dirty="0"/>
              <a:t>, </a:t>
            </a:r>
            <a:r>
              <a:rPr lang="en-AT" dirty="0">
                <a:latin typeface="Symbol" pitchFamily="2" charset="2"/>
              </a:rPr>
              <a:t>D</a:t>
            </a:r>
            <a:r>
              <a:rPr lang="en-AT" baseline="30000" dirty="0"/>
              <a:t>-</a:t>
            </a:r>
            <a:r>
              <a:rPr lang="en-AT" dirty="0"/>
              <a:t>, </a:t>
            </a:r>
            <a:r>
              <a:rPr lang="en-AT" dirty="0">
                <a:latin typeface="Symbol" pitchFamily="2" charset="2"/>
              </a:rPr>
              <a:t>W</a:t>
            </a:r>
            <a:r>
              <a:rPr lang="en-AT" baseline="30000" dirty="0"/>
              <a:t>-</a:t>
            </a:r>
            <a:r>
              <a:rPr lang="en-AT" dirty="0"/>
              <a:t>) da drei identische Fermionen nicht im selben Quantenzustand sein können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5180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A929B84-84E2-DE46-8A4E-D5B49F02B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9E46C1-82A2-154A-AC53-2AC84E117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In späten 1960er Jahre</a:t>
            </a:r>
          </a:p>
          <a:p>
            <a:pPr lvl="1"/>
            <a:r>
              <a:rPr lang="en-AT" dirty="0">
                <a:solidFill>
                  <a:schemeClr val="accent1"/>
                </a:solidFill>
              </a:rPr>
              <a:t>M. Gell-Mann</a:t>
            </a:r>
            <a:r>
              <a:rPr lang="en-AT" dirty="0"/>
              <a:t>: Quarks sind lediglich bequeme “mathematische Konstrukte” aber keine tatsächlichen Teilchen</a:t>
            </a:r>
          </a:p>
          <a:p>
            <a:pPr lvl="1"/>
            <a:r>
              <a:rPr lang="en-AT" dirty="0">
                <a:solidFill>
                  <a:schemeClr val="accent1"/>
                </a:solidFill>
              </a:rPr>
              <a:t>R. Feynman</a:t>
            </a:r>
            <a:r>
              <a:rPr lang="en-AT" dirty="0"/>
              <a:t>: Quarks sind tatsächliche Teilchen (“Partonen”)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2118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D8C4C-F6CC-E846-8986-0F0BE0AE0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T" dirty="0"/>
              <a:t>Theorie der starken Wechselwirkung</a:t>
            </a:r>
            <a:br>
              <a:rPr lang="en-AT" dirty="0"/>
            </a:br>
            <a:r>
              <a:rPr lang="en-AT" dirty="0"/>
              <a:t>(Quantenchromodynamik – QCD)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D5C169-5A84-C54E-9745-0DE05D25F9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AT" dirty="0"/>
              <a:t>Mathematische Struktur ähnlich zur elektro-magnetischen Wechselwirkung (QED)</a:t>
            </a:r>
          </a:p>
          <a:p>
            <a:r>
              <a:rPr lang="en-AT" dirty="0"/>
              <a:t>Allerdings </a:t>
            </a:r>
            <a:r>
              <a:rPr lang="en-AT" dirty="0">
                <a:solidFill>
                  <a:schemeClr val="accent1"/>
                </a:solidFill>
              </a:rPr>
              <a:t>drei Farbladungen </a:t>
            </a:r>
            <a:r>
              <a:rPr lang="en-AT" dirty="0"/>
              <a:t>statt einer elektronischen Ladung (M.-Y. Han, Y. Nambu, O. Greenberg, 1965)</a:t>
            </a:r>
          </a:p>
          <a:p>
            <a:r>
              <a:rPr lang="en-AT" dirty="0">
                <a:solidFill>
                  <a:schemeClr val="accent1"/>
                </a:solidFill>
              </a:rPr>
              <a:t>8 Gluonen </a:t>
            </a:r>
            <a:r>
              <a:rPr lang="en-AT" dirty="0"/>
              <a:t>statt einem Photon, Gluonen tragen zwei Farbladungen</a:t>
            </a:r>
          </a:p>
          <a:p>
            <a:r>
              <a:rPr lang="en-AT" dirty="0"/>
              <a:t>“</a:t>
            </a:r>
            <a:r>
              <a:rPr lang="en-AT" dirty="0">
                <a:solidFill>
                  <a:schemeClr val="accent1"/>
                </a:solidFill>
              </a:rPr>
              <a:t>Quark-Einschluss</a:t>
            </a:r>
            <a:r>
              <a:rPr lang="en-AT" dirty="0"/>
              <a:t>” und “</a:t>
            </a:r>
            <a:r>
              <a:rPr lang="en-AT" dirty="0">
                <a:solidFill>
                  <a:schemeClr val="accent1"/>
                </a:solidFill>
              </a:rPr>
              <a:t>asymptotische Freiheit</a:t>
            </a:r>
            <a:r>
              <a:rPr lang="en-AT" dirty="0"/>
              <a:t>” (D. Politzer, F. Wilczek, D. Gross, Nobelpreis 2004)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EFFF52-A547-8949-82F7-C277C37BF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110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477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76047-B21A-FF4D-9D55-76FAE9984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T" sz="3600" dirty="0"/>
              <a:t>Entdeckung des Elektrons (J.J. Thomson)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36E71A7-9944-244A-B28C-2EAD7B724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072270"/>
            <a:ext cx="4274288" cy="2053893"/>
          </a:xfrm>
        </p:spPr>
        <p:txBody>
          <a:bodyPr>
            <a:normAutofit fontScale="77500" lnSpcReduction="20000"/>
          </a:bodyPr>
          <a:lstStyle/>
          <a:p>
            <a:r>
              <a:rPr lang="en-AT" dirty="0"/>
              <a:t>“Kathodenstrahlen” werden durch elektrische und magnetische Felder abgelenkt</a:t>
            </a:r>
          </a:p>
          <a:p>
            <a:pPr lvl="1"/>
            <a:r>
              <a:rPr lang="en-AT" dirty="0"/>
              <a:t>Bestimmung von m/e</a:t>
            </a:r>
          </a:p>
          <a:p>
            <a:r>
              <a:rPr lang="en-AT" dirty="0"/>
              <a:t>Physik-Nobelpreis 1906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2A645A-CBB9-B546-A1F8-5A500466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4" name="Group 9">
            <a:extLst>
              <a:ext uri="{FF2B5EF4-FFF2-40B4-BE49-F238E27FC236}">
                <a16:creationId xmlns:a16="http://schemas.microsoft.com/office/drawing/2014/main" id="{E3706FA1-A174-7F41-B20A-61749B789C42}"/>
              </a:ext>
            </a:extLst>
          </p:cNvPr>
          <p:cNvGrpSpPr>
            <a:grpSpLocks/>
          </p:cNvGrpSpPr>
          <p:nvPr/>
        </p:nvGrpSpPr>
        <p:grpSpPr bwMode="auto">
          <a:xfrm>
            <a:off x="359735" y="1557669"/>
            <a:ext cx="1143000" cy="1066800"/>
            <a:chOff x="1056" y="2784"/>
            <a:chExt cx="1296" cy="1008"/>
          </a:xfrm>
        </p:grpSpPr>
        <p:sp>
          <p:nvSpPr>
            <p:cNvPr id="5" name="AutoShape 10">
              <a:extLst>
                <a:ext uri="{FF2B5EF4-FFF2-40B4-BE49-F238E27FC236}">
                  <a16:creationId xmlns:a16="http://schemas.microsoft.com/office/drawing/2014/main" id="{5E2E4C11-85C1-8E47-946D-8F9B6CACC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6" name="WordArt 11">
              <a:extLst>
                <a:ext uri="{FF2B5EF4-FFF2-40B4-BE49-F238E27FC236}">
                  <a16:creationId xmlns:a16="http://schemas.microsoft.com/office/drawing/2014/main" id="{87C8E5CD-804F-3447-9644-4DA2F6C3C4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1897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6EE17044-CFB7-034E-A838-C20834195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3214" y="1275294"/>
            <a:ext cx="6546246" cy="229840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82C5DA-9F9B-3B4B-8533-3D717E949C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3507" y="3730298"/>
            <a:ext cx="3632925" cy="2470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5366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40550"/>
          <a:stretch/>
        </p:blipFill>
        <p:spPr>
          <a:xfrm>
            <a:off x="-210600" y="785309"/>
            <a:ext cx="9565200" cy="407714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275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060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031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3" r="2" b="3"/>
          <a:stretch/>
        </p:blipFill>
        <p:spPr>
          <a:xfrm>
            <a:off x="-194400" y="0"/>
            <a:ext cx="9565200" cy="6858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A3237-9F63-5A46-B69F-A6BD4ABDCAE9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7740999" y="5986007"/>
            <a:ext cx="392185" cy="3361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587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lhc-pho-1995-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183" y="542186"/>
            <a:ext cx="7422356" cy="5436394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7752240" y="6331417"/>
            <a:ext cx="1154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CERN</a:t>
            </a:r>
          </a:p>
        </p:txBody>
      </p:sp>
      <p:cxnSp>
        <p:nvCxnSpPr>
          <p:cNvPr id="7" name="Gerade Verbindung 6"/>
          <p:cNvCxnSpPr/>
          <p:nvPr/>
        </p:nvCxnSpPr>
        <p:spPr>
          <a:xfrm>
            <a:off x="4030133" y="4876801"/>
            <a:ext cx="3725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>
            <a:off x="4063995" y="5003800"/>
            <a:ext cx="372534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7B4F97-473B-344E-9AF3-F88062417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04A102-E316-6747-82DE-6C80BAB46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Fundamentale Wechselwirkungen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57900DA5-31AD-8343-9688-8DDAC3F2A4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142687"/>
              </p:ext>
            </p:extLst>
          </p:nvPr>
        </p:nvGraphicFramePr>
        <p:xfrm>
          <a:off x="457200" y="2514600"/>
          <a:ext cx="8229600" cy="18288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910866">
                  <a:extLst>
                    <a:ext uri="{9D8B030D-6E8A-4147-A177-3AD203B41FA5}">
                      <a16:colId xmlns:a16="http://schemas.microsoft.com/office/drawing/2014/main" val="532124396"/>
                    </a:ext>
                  </a:extLst>
                </a:gridCol>
                <a:gridCol w="3318734">
                  <a:extLst>
                    <a:ext uri="{9D8B030D-6E8A-4147-A177-3AD203B41FA5}">
                      <a16:colId xmlns:a16="http://schemas.microsoft.com/office/drawing/2014/main" val="35485375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AT" sz="2400" b="0" dirty="0"/>
                        <a:t>Gravitation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T" sz="2400" b="0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3248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T" sz="2400" dirty="0"/>
                        <a:t>Elektromagnetische Wechselwirkung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D</a:t>
                      </a:r>
                      <a:r>
                        <a:rPr lang="en-AT" sz="2400" dirty="0"/>
                        <a:t>as Photon </a:t>
                      </a:r>
                      <a:r>
                        <a:rPr lang="en-AT" sz="2400" dirty="0">
                          <a:latin typeface="Symbol" pitchFamily="2" charset="2"/>
                        </a:rPr>
                        <a:t>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412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T" sz="2400" dirty="0"/>
                        <a:t>Starke Wechselwirkung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T" sz="2400" dirty="0"/>
                        <a:t>Acht Gluonen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244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AT" sz="2400" dirty="0"/>
                        <a:t>Schwache Wechselwirkung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T" sz="2400" dirty="0"/>
                        <a:t>W</a:t>
                      </a:r>
                      <a:r>
                        <a:rPr lang="en-AT" sz="2400" baseline="30000" dirty="0"/>
                        <a:t>+/-</a:t>
                      </a:r>
                      <a:r>
                        <a:rPr lang="en-AT" sz="2400" dirty="0"/>
                        <a:t> und Z Bosonen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153087"/>
                  </a:ext>
                </a:extLst>
              </a:tr>
            </a:tbl>
          </a:graphicData>
        </a:graphic>
      </p:graphicFrame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479998-E83C-6E49-BD02-D8802C73C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EC26F9-D80E-DD48-A132-D4025F73E5A0}"/>
              </a:ext>
            </a:extLst>
          </p:cNvPr>
          <p:cNvSpPr txBox="1"/>
          <p:nvPr/>
        </p:nvSpPr>
        <p:spPr>
          <a:xfrm>
            <a:off x="5836024" y="1781453"/>
            <a:ext cx="2850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Eichboson (Spin 1)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A40FBF7-0BBB-E443-B8C2-FC05D14C9AF9}"/>
              </a:ext>
            </a:extLst>
          </p:cNvPr>
          <p:cNvCxnSpPr/>
          <p:nvPr/>
        </p:nvCxnSpPr>
        <p:spPr>
          <a:xfrm>
            <a:off x="6831106" y="2239447"/>
            <a:ext cx="0" cy="4392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8935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Image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86" y="1132007"/>
            <a:ext cx="8070314" cy="527652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Vereinheitlichung der Kräfte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28159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Der</a:t>
            </a:r>
            <a:r>
              <a:rPr dirty="0"/>
              <a:t> Higgs </a:t>
            </a:r>
            <a:r>
              <a:rPr dirty="0" err="1"/>
              <a:t>Mec</a:t>
            </a:r>
            <a:r>
              <a:rPr lang="en-US" dirty="0" err="1"/>
              <a:t>hanismus</a:t>
            </a:r>
            <a:r>
              <a:rPr dirty="0"/>
              <a:t> </a:t>
            </a:r>
          </a:p>
        </p:txBody>
      </p:sp>
      <p:sp>
        <p:nvSpPr>
          <p:cNvPr id="206" name="Shape 206"/>
          <p:cNvSpPr>
            <a:spLocks noGrp="1"/>
          </p:cNvSpPr>
          <p:nvPr>
            <p:ph type="body" sz="half" idx="1"/>
          </p:nvPr>
        </p:nvSpPr>
        <p:spPr>
          <a:xfrm>
            <a:off x="401836" y="1562696"/>
            <a:ext cx="4900539" cy="5098817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indent="0" defTabSz="320385">
              <a:spcBef>
                <a:spcPts val="2250"/>
              </a:spcBef>
              <a:buNone/>
              <a:defRPr sz="2807">
                <a:solidFill>
                  <a:srgbClr val="0433FF"/>
                </a:solidFill>
              </a:defRPr>
            </a:pPr>
            <a:r>
              <a:rPr lang="de-AT" b="1" dirty="0">
                <a:latin typeface="Helvetica Neue"/>
                <a:ea typeface="Helvetica Neue"/>
                <a:cs typeface="Helvetica Neue"/>
                <a:sym typeface="Helvetica Neue"/>
              </a:rPr>
              <a:t>Problem: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einige Eichbosonen sind massiv</a:t>
            </a:r>
            <a:br>
              <a:rPr lang="de-AT" dirty="0"/>
            </a:br>
            <a:r>
              <a:rPr lang="de-AT" dirty="0"/>
              <a:t>(W</a:t>
            </a:r>
            <a:r>
              <a:rPr lang="de-AT" baseline="31999" dirty="0"/>
              <a:t>±</a:t>
            </a:r>
            <a:r>
              <a:rPr lang="de-AT" dirty="0"/>
              <a:t>, Z</a:t>
            </a:r>
            <a:r>
              <a:rPr lang="de-AT" baseline="31999" dirty="0"/>
              <a:t>0</a:t>
            </a:r>
            <a:r>
              <a:rPr lang="de-AT" dirty="0"/>
              <a:t>) 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Massenterm kann nicht ad hoc </a:t>
            </a:r>
            <a:br>
              <a:rPr lang="de-AT" dirty="0"/>
            </a:br>
            <a:r>
              <a:rPr lang="de-AT" dirty="0"/>
              <a:t>hinzugefügt werden </a:t>
            </a:r>
          </a:p>
          <a:p>
            <a:pPr marL="0" indent="0" defTabSz="320385">
              <a:spcBef>
                <a:spcPts val="2250"/>
              </a:spcBef>
              <a:buNone/>
              <a:defRPr sz="2807" b="1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de-AT" dirty="0"/>
              <a:t>Lösung: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füge zusätzliches </a:t>
            </a:r>
            <a:r>
              <a:rPr lang="de-AT" dirty="0" err="1"/>
              <a:t>Higgs</a:t>
            </a:r>
            <a:r>
              <a:rPr lang="de-AT" dirty="0"/>
              <a:t>-Feld mit</a:t>
            </a:r>
            <a:br>
              <a:rPr lang="de-AT" dirty="0"/>
            </a:br>
            <a:r>
              <a:rPr lang="de-AT" dirty="0"/>
              <a:t>gebrochener Symmetrie hinzu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Wechselwirkung der Elementarteilchen mit </a:t>
            </a:r>
            <a:r>
              <a:rPr lang="de-AT" dirty="0" err="1"/>
              <a:t>Higgs</a:t>
            </a:r>
            <a:r>
              <a:rPr lang="de-AT" dirty="0"/>
              <a:t>-Feld erzeugt Massenterme</a:t>
            </a:r>
          </a:p>
          <a:p>
            <a:pPr marL="250736" indent="-250736" defTabSz="320385">
              <a:spcBef>
                <a:spcPts val="2250"/>
              </a:spcBef>
              <a:defRPr sz="2807"/>
            </a:pPr>
            <a:r>
              <a:rPr lang="de-AT" dirty="0"/>
              <a:t>Stärke der Wechselwirkung bestimmt die Masse</a:t>
            </a:r>
          </a:p>
        </p:txBody>
      </p:sp>
      <p:pic>
        <p:nvPicPr>
          <p:cNvPr id="207" name="Picture 206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747360" y="2509322"/>
            <a:ext cx="4155713" cy="2958159"/>
          </a:xfrm>
          <a:prstGeom prst="rect">
            <a:avLst/>
          </a:prstGeom>
        </p:spPr>
      </p:pic>
      <p:sp>
        <p:nvSpPr>
          <p:cNvPr id="208" name="Shape 208"/>
          <p:cNvSpPr/>
          <p:nvPr/>
        </p:nvSpPr>
        <p:spPr>
          <a:xfrm>
            <a:off x="6728876" y="5508254"/>
            <a:ext cx="2236959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 u="sng">
                <a:hlinkClick r:id="" action="ppaction://noaction"/>
              </a:defRPr>
            </a:lvl1pPr>
          </a:lstStyle>
          <a:p>
            <a:pPr>
              <a:defRPr u="none"/>
            </a:pPr>
            <a:r>
              <a:rPr sz="1406"/>
              <a:t>http://profmattstrassler.com/</a:t>
            </a:r>
          </a:p>
        </p:txBody>
      </p:sp>
      <p:sp>
        <p:nvSpPr>
          <p:cNvPr id="209" name="Shape 209"/>
          <p:cNvSpPr>
            <a:spLocks noGrp="1"/>
          </p:cNvSpPr>
          <p:nvPr>
            <p:ph type="sldNum" sz="quarter" idx="4294967295"/>
          </p:nvPr>
        </p:nvSpPr>
        <p:spPr>
          <a:xfrm>
            <a:off x="8409214" y="6414107"/>
            <a:ext cx="436249" cy="261799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  <p:sp>
        <p:nvSpPr>
          <p:cNvPr id="210" name="Shape 210"/>
          <p:cNvSpPr/>
          <p:nvPr/>
        </p:nvSpPr>
        <p:spPr>
          <a:xfrm>
            <a:off x="5181244" y="1589913"/>
            <a:ext cx="3816623" cy="7212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r">
              <a:defRPr sz="3000" b="1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2109" dirty="0"/>
              <a:t>Higgs</a:t>
            </a:r>
            <a:r>
              <a:rPr lang="en-US" sz="2109" dirty="0"/>
              <a:t>-P</a:t>
            </a:r>
            <a:r>
              <a:rPr sz="2109" dirty="0"/>
              <a:t>otential</a:t>
            </a:r>
            <a:br>
              <a:rPr sz="2109" dirty="0"/>
            </a:br>
            <a:r>
              <a:rPr lang="en-US" sz="2109" dirty="0"/>
              <a:t>mit gebrochenere Symmetrie</a:t>
            </a:r>
            <a:endParaRPr sz="2109" dirty="0"/>
          </a:p>
        </p:txBody>
      </p:sp>
      <p:pic>
        <p:nvPicPr>
          <p:cNvPr id="211" name="Picture 2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012953" y="4163726"/>
            <a:ext cx="1094954" cy="173365"/>
          </a:xfrm>
          <a:prstGeom prst="rect">
            <a:avLst/>
          </a:prstGeom>
        </p:spPr>
      </p:pic>
      <p:sp>
        <p:nvSpPr>
          <p:cNvPr id="213" name="Shape 213"/>
          <p:cNvSpPr/>
          <p:nvPr/>
        </p:nvSpPr>
        <p:spPr>
          <a:xfrm>
            <a:off x="4654271" y="4052052"/>
            <a:ext cx="222818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000"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109"/>
              <a:t>0</a:t>
            </a:r>
          </a:p>
        </p:txBody>
      </p:sp>
      <p:pic>
        <p:nvPicPr>
          <p:cNvPr id="214" name="Picture 213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5035741" y="4931679"/>
            <a:ext cx="366720" cy="173365"/>
          </a:xfrm>
          <a:prstGeom prst="rect">
            <a:avLst/>
          </a:prstGeom>
        </p:spPr>
      </p:pic>
      <p:sp>
        <p:nvSpPr>
          <p:cNvPr id="216" name="Shape 216"/>
          <p:cNvSpPr/>
          <p:nvPr/>
        </p:nvSpPr>
        <p:spPr>
          <a:xfrm>
            <a:off x="4573904" y="4820005"/>
            <a:ext cx="384722" cy="396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3000"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2109"/>
              <a:t>≠0</a:t>
            </a:r>
          </a:p>
        </p:txBody>
      </p:sp>
    </p:spTree>
    <p:extLst>
      <p:ext uri="{BB962C8B-B14F-4D97-AF65-F5344CB8AC3E}">
        <p14:creationId xmlns:p14="http://schemas.microsoft.com/office/powerpoint/2010/main" val="21411511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/>
              <a:t>Die </a:t>
            </a:r>
            <a:r>
              <a:rPr lang="en-US" dirty="0" err="1"/>
              <a:t>Entdeckung</a:t>
            </a:r>
            <a:r>
              <a:rPr lang="en-US" dirty="0"/>
              <a:t> des Higgs – das </a:t>
            </a:r>
            <a:r>
              <a:rPr lang="en-US" dirty="0" err="1"/>
              <a:t>letzte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 des Standard </a:t>
            </a:r>
            <a:r>
              <a:rPr lang="en-US" dirty="0" err="1"/>
              <a:t>Modells</a:t>
            </a:r>
            <a:endParaRPr dirty="0"/>
          </a:p>
        </p:txBody>
      </p:sp>
      <p:sp>
        <p:nvSpPr>
          <p:cNvPr id="241" name="Shape 241"/>
          <p:cNvSpPr>
            <a:spLocks noGrp="1"/>
          </p:cNvSpPr>
          <p:nvPr>
            <p:ph type="body" sz="half" idx="1"/>
          </p:nvPr>
        </p:nvSpPr>
        <p:spPr>
          <a:xfrm>
            <a:off x="401836" y="1562695"/>
            <a:ext cx="3977153" cy="4688086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/>
              <a:t>Erzeugung der </a:t>
            </a:r>
            <a:r>
              <a:rPr lang="de-AT" dirty="0" err="1"/>
              <a:t>Higgs</a:t>
            </a:r>
            <a:r>
              <a:rPr lang="de-AT" dirty="0"/>
              <a:t>-Masse über den </a:t>
            </a:r>
            <a:r>
              <a:rPr lang="de-AT" dirty="0" err="1"/>
              <a:t>Higgs</a:t>
            </a:r>
            <a:r>
              <a:rPr lang="de-AT" dirty="0"/>
              <a:t>-Mechanismus erlaubt auch den Zerfall des </a:t>
            </a:r>
            <a:r>
              <a:rPr lang="de-AT" dirty="0" err="1"/>
              <a:t>Higgs-Bosons</a:t>
            </a:r>
            <a:r>
              <a:rPr lang="de-AT" dirty="0"/>
              <a:t> </a:t>
            </a:r>
          </a:p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 err="1"/>
              <a:t>Higgs</a:t>
            </a:r>
            <a:r>
              <a:rPr lang="de-AT" dirty="0"/>
              <a:t>-Bosonen werden in hochenergetischen Kollisionen erzeugt</a:t>
            </a:r>
            <a:br>
              <a:rPr lang="de-AT" dirty="0"/>
            </a:br>
            <a:r>
              <a:rPr lang="de-AT" dirty="0"/>
              <a:t> (=Anregung des </a:t>
            </a:r>
            <a:r>
              <a:rPr lang="de-AT" dirty="0" err="1"/>
              <a:t>Higgs</a:t>
            </a:r>
            <a:r>
              <a:rPr lang="de-AT" dirty="0"/>
              <a:t>- Felds)</a:t>
            </a:r>
          </a:p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/>
              <a:t>Rekonstruktion des </a:t>
            </a:r>
            <a:r>
              <a:rPr lang="de-AT" dirty="0" err="1"/>
              <a:t>Higgs</a:t>
            </a:r>
            <a:r>
              <a:rPr lang="de-AT" dirty="0"/>
              <a:t>-Zerfalls und Berechnung der invarianten Masse</a:t>
            </a:r>
          </a:p>
          <a:p>
            <a:pPr marL="270023" indent="-270023" defTabSz="345030">
              <a:spcBef>
                <a:spcPts val="2461"/>
              </a:spcBef>
              <a:defRPr sz="3024"/>
            </a:pPr>
            <a:r>
              <a:rPr lang="de-AT" dirty="0"/>
              <a:t>mehrmalige Wiederholung des Experiments</a:t>
            </a:r>
          </a:p>
        </p:txBody>
      </p:sp>
      <p:pic>
        <p:nvPicPr>
          <p:cNvPr id="242" name="4l-FixedScale-NoMuProf2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374782" y="1582803"/>
            <a:ext cx="4672669" cy="4531785"/>
          </a:xfrm>
          <a:prstGeom prst="rect">
            <a:avLst/>
          </a:prstGeom>
        </p:spPr>
      </p:pic>
      <p:sp>
        <p:nvSpPr>
          <p:cNvPr id="243" name="Shape 243"/>
          <p:cNvSpPr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  <p:sp>
        <p:nvSpPr>
          <p:cNvPr id="244" name="Shape 244"/>
          <p:cNvSpPr/>
          <p:nvPr/>
        </p:nvSpPr>
        <p:spPr>
          <a:xfrm>
            <a:off x="6742143" y="5828709"/>
            <a:ext cx="1832233" cy="5048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r">
              <a:defRPr sz="2000" b="1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6" dirty="0"/>
              <a:t>Higgs</a:t>
            </a:r>
            <a:r>
              <a:rPr lang="en-US" sz="1406" dirty="0"/>
              <a:t>-Boson zerfällt</a:t>
            </a:r>
            <a:br>
              <a:rPr lang="en-US" sz="1406" dirty="0"/>
            </a:br>
            <a:r>
              <a:rPr lang="en-US" sz="1406" dirty="0"/>
              <a:t> in vier Leptonen</a:t>
            </a:r>
            <a:endParaRPr sz="1406" dirty="0"/>
          </a:p>
        </p:txBody>
      </p:sp>
      <p:sp>
        <p:nvSpPr>
          <p:cNvPr id="247" name="Shape 247"/>
          <p:cNvSpPr/>
          <p:nvPr/>
        </p:nvSpPr>
        <p:spPr>
          <a:xfrm>
            <a:off x="6928341" y="1404385"/>
            <a:ext cx="2343591" cy="288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" b="1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406" dirty="0"/>
              <a:t>“</a:t>
            </a:r>
            <a:r>
              <a:rPr lang="en-US" sz="1406" dirty="0"/>
              <a:t>Anzahl der Experimente</a:t>
            </a:r>
            <a:r>
              <a:rPr sz="1406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0738305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5302F13-BC42-8048-97AF-A70B69CA73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593004"/>
            <a:ext cx="7772400" cy="1470025"/>
          </a:xfrm>
        </p:spPr>
        <p:txBody>
          <a:bodyPr/>
          <a:lstStyle/>
          <a:p>
            <a:r>
              <a:rPr lang="en-AT" dirty="0"/>
              <a:t>Wissen wir damit alles?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56244-6271-4746-885A-8A2613E0B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AT" smtClean="0"/>
              <a:t>38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20016168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Dunkle</a:t>
            </a:r>
            <a:r>
              <a:rPr lang="en-US" dirty="0"/>
              <a:t> </a:t>
            </a:r>
            <a:r>
              <a:rPr lang="en-US" dirty="0" err="1"/>
              <a:t>Materie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97" y="1823373"/>
            <a:ext cx="6118564" cy="3701871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553200" y="1450198"/>
            <a:ext cx="24503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800" dirty="0"/>
              <a:t>Rotationskurve der Galaxien verhält sich anders als erwartet</a:t>
            </a:r>
          </a:p>
          <a:p>
            <a:endParaRPr lang="de-AT" sz="2800" dirty="0"/>
          </a:p>
          <a:p>
            <a:r>
              <a:rPr lang="de-AT" sz="2800" dirty="0"/>
              <a:t>weitere eindeutige Indizien</a:t>
            </a:r>
          </a:p>
        </p:txBody>
      </p:sp>
    </p:spTree>
    <p:extLst>
      <p:ext uri="{BB962C8B-B14F-4D97-AF65-F5344CB8AC3E}">
        <p14:creationId xmlns:p14="http://schemas.microsoft.com/office/powerpoint/2010/main" val="791778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98ABC-5CD2-F944-9EE8-EF5B63AA5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Das Rutherford-Experiment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43B20-ED39-CF46-B37C-5BC6685ADB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4751"/>
            <a:ext cx="4508205" cy="4525963"/>
          </a:xfrm>
        </p:spPr>
        <p:txBody>
          <a:bodyPr>
            <a:normAutofit fontScale="92500" lnSpcReduction="10000"/>
          </a:bodyPr>
          <a:lstStyle/>
          <a:p>
            <a:r>
              <a:rPr lang="en-AT" dirty="0"/>
              <a:t>Sind postive und negative Ladungen gleichförmig im Festkörper verteilt?</a:t>
            </a:r>
          </a:p>
          <a:p>
            <a:pPr lvl="1"/>
            <a:r>
              <a:rPr lang="en-AT" dirty="0"/>
              <a:t>Streuung von </a:t>
            </a:r>
            <a:r>
              <a:rPr lang="en-AT" dirty="0">
                <a:latin typeface="Symbol" pitchFamily="2" charset="2"/>
              </a:rPr>
              <a:t>a</a:t>
            </a:r>
            <a:r>
              <a:rPr lang="en-AT" dirty="0"/>
              <a:t>-Teilchen an Goldfolien</a:t>
            </a:r>
          </a:p>
          <a:p>
            <a:pPr lvl="1"/>
            <a:r>
              <a:rPr lang="en-AT" dirty="0"/>
              <a:t>Beobachtete Ablenkung kann nur durch einen punktförmigen Kern erklärt werden</a:t>
            </a:r>
          </a:p>
          <a:p>
            <a:r>
              <a:rPr lang="en-AT" dirty="0"/>
              <a:t>Bohr’sches Atommodel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EBC3E7-A84C-F247-9F8F-6BA325C2A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5" name="Group 9">
            <a:extLst>
              <a:ext uri="{FF2B5EF4-FFF2-40B4-BE49-F238E27FC236}">
                <a16:creationId xmlns:a16="http://schemas.microsoft.com/office/drawing/2014/main" id="{905CDCD6-3FED-6E49-8937-1A814A1DB04B}"/>
              </a:ext>
            </a:extLst>
          </p:cNvPr>
          <p:cNvGrpSpPr>
            <a:grpSpLocks/>
          </p:cNvGrpSpPr>
          <p:nvPr/>
        </p:nvGrpSpPr>
        <p:grpSpPr bwMode="auto">
          <a:xfrm>
            <a:off x="221513" y="586565"/>
            <a:ext cx="1143000" cy="1066800"/>
            <a:chOff x="1056" y="2784"/>
            <a:chExt cx="1296" cy="1008"/>
          </a:xfrm>
        </p:grpSpPr>
        <p:sp>
          <p:nvSpPr>
            <p:cNvPr id="6" name="AutoShape 10">
              <a:extLst>
                <a:ext uri="{FF2B5EF4-FFF2-40B4-BE49-F238E27FC236}">
                  <a16:creationId xmlns:a16="http://schemas.microsoft.com/office/drawing/2014/main" id="{ED934403-CB71-CB4A-99D2-113796315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7" name="WordArt 11">
              <a:extLst>
                <a:ext uri="{FF2B5EF4-FFF2-40B4-BE49-F238E27FC236}">
                  <a16:creationId xmlns:a16="http://schemas.microsoft.com/office/drawing/2014/main" id="{E0DE64F9-F396-FF41-842A-3E1716DB3C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1905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4127A649-E7F6-7B42-AD45-091863F806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216" y="1272631"/>
            <a:ext cx="3573869" cy="22891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ECBE5A3-6854-464A-B947-DAA16EA256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216" y="3746869"/>
            <a:ext cx="2080042" cy="2974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6115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080998_Universe_ContentM.jpg"/>
          <p:cNvPicPr>
            <a:picLocks noChangeAspect="1"/>
          </p:cNvPicPr>
          <p:nvPr/>
        </p:nvPicPr>
        <p:blipFill>
          <a:blip r:embed="rId2"/>
          <a:srcRect b="60236"/>
          <a:stretch>
            <a:fillRect/>
          </a:stretch>
        </p:blipFill>
        <p:spPr>
          <a:xfrm>
            <a:off x="230916" y="230950"/>
            <a:ext cx="6072188" cy="3408805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6729654" y="475154"/>
            <a:ext cx="1913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© NASA/WMAP</a:t>
            </a:r>
          </a:p>
        </p:txBody>
      </p:sp>
      <p:sp>
        <p:nvSpPr>
          <p:cNvPr id="4" name="Abgerundetes Rechteck 3"/>
          <p:cNvSpPr/>
          <p:nvPr/>
        </p:nvSpPr>
        <p:spPr>
          <a:xfrm>
            <a:off x="692759" y="3843449"/>
            <a:ext cx="7950228" cy="268876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1533964" y="3639755"/>
            <a:ext cx="3744195" cy="400110"/>
          </a:xfrm>
          <a:prstGeom prst="rect">
            <a:avLst/>
          </a:prstGeom>
          <a:solidFill>
            <a:schemeClr val="bg1"/>
          </a:solidFill>
          <a:ln w="3810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5C92CD"/>
                </a:solidFill>
              </a:rPr>
              <a:t>Extensions to the Standard Model</a:t>
            </a:r>
          </a:p>
        </p:txBody>
      </p:sp>
      <p:sp>
        <p:nvSpPr>
          <p:cNvPr id="6" name="Textfeld 5"/>
          <p:cNvSpPr txBox="1"/>
          <p:nvPr/>
        </p:nvSpPr>
        <p:spPr>
          <a:xfrm rot="19620000">
            <a:off x="775230" y="4833394"/>
            <a:ext cx="2589601" cy="52322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i="1" dirty="0" err="1">
                <a:solidFill>
                  <a:srgbClr val="FF6600"/>
                </a:solidFill>
                <a:latin typeface="Academy Engraved LET"/>
                <a:cs typeface="Academy Engraved LET"/>
              </a:rPr>
              <a:t>Supersymmetry</a:t>
            </a:r>
            <a:endParaRPr lang="en-US" sz="2800" b="1" i="1" dirty="0">
              <a:solidFill>
                <a:srgbClr val="FF6600"/>
              </a:solidFill>
              <a:latin typeface="Academy Engraved LET"/>
              <a:cs typeface="Academy Engraved LE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628305" y="4800420"/>
            <a:ext cx="2174013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latin typeface="Britannic Bold"/>
                <a:cs typeface="Britannic Bold"/>
              </a:rPr>
              <a:t>Technicolor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628305" y="4104420"/>
            <a:ext cx="4354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bg1"/>
                </a:solidFill>
                <a:latin typeface="Courier New"/>
                <a:cs typeface="Courier New"/>
              </a:rPr>
              <a:t>Large Extra Dimensions</a:t>
            </a:r>
          </a:p>
        </p:txBody>
      </p:sp>
      <p:sp>
        <p:nvSpPr>
          <p:cNvPr id="9" name="Textfeld 8"/>
          <p:cNvSpPr txBox="1"/>
          <p:nvPr/>
        </p:nvSpPr>
        <p:spPr>
          <a:xfrm rot="2040000">
            <a:off x="6267520" y="5299544"/>
            <a:ext cx="1926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>
                <a:solidFill>
                  <a:schemeClr val="tx1">
                    <a:lumMod val="95000"/>
                    <a:lumOff val="5000"/>
                  </a:schemeClr>
                </a:solidFill>
                <a:latin typeface="Apple Chancery"/>
                <a:cs typeface="Apple Chancery"/>
              </a:rPr>
              <a:t>Little Higgs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2164046" y="5838163"/>
            <a:ext cx="331203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>
                <a:latin typeface="Copperplate Gothic Light"/>
                <a:cs typeface="Copperplate Gothic Light"/>
              </a:rPr>
              <a:t>Grand Unification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9EA8FA6-6CB9-8746-BAC4-B9B6533F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4053269" y="1814499"/>
            <a:ext cx="3612223" cy="3612223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hteck 3"/>
          <p:cNvSpPr/>
          <p:nvPr/>
        </p:nvSpPr>
        <p:spPr>
          <a:xfrm>
            <a:off x="2346122" y="729817"/>
            <a:ext cx="3612223" cy="3612223"/>
          </a:xfrm>
          <a:prstGeom prst="rect">
            <a:avLst/>
          </a:prstGeom>
          <a:noFill/>
          <a:ln w="25400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hteck 4"/>
          <p:cNvSpPr/>
          <p:nvPr/>
        </p:nvSpPr>
        <p:spPr>
          <a:xfrm>
            <a:off x="1814371" y="2602472"/>
            <a:ext cx="3612223" cy="3612223"/>
          </a:xfrm>
          <a:prstGeom prst="rect">
            <a:avLst/>
          </a:prstGeom>
          <a:noFill/>
          <a:ln w="25400" cap="flat" cmpd="sng" algn="ctr">
            <a:solidFill>
              <a:srgbClr val="008000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4053269" y="2591315"/>
            <a:ext cx="1373325" cy="1754327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en-US" dirty="0">
              <a:solidFill>
                <a:schemeClr val="bg1"/>
              </a:solidFill>
            </a:endParaRPr>
          </a:p>
          <a:p>
            <a:pPr algn="ctr"/>
            <a:r>
              <a:rPr lang="en-US" dirty="0">
                <a:solidFill>
                  <a:schemeClr val="bg1"/>
                </a:solidFill>
              </a:rPr>
              <a:t>Physics beyond the Standard Model</a:t>
            </a: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346122" y="329707"/>
            <a:ext cx="20327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5C92CD"/>
                </a:solidFill>
              </a:rPr>
              <a:t>Energy Frontier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426595" y="5426722"/>
            <a:ext cx="2238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rgbClr val="FF0000"/>
                </a:solidFill>
              </a:rPr>
              <a:t>Precision Frontier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814371" y="6214695"/>
            <a:ext cx="28864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8000"/>
                </a:solidFill>
              </a:rPr>
              <a:t>Cosmological Frontier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EE0A3D-5E08-A642-81E2-D82D00BD7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LHC-Dipolmagnete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646" y="1235076"/>
            <a:ext cx="7651119" cy="51212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" name="Textfeld 6"/>
          <p:cNvSpPr txBox="1"/>
          <p:nvPr/>
        </p:nvSpPr>
        <p:spPr>
          <a:xfrm>
            <a:off x="747645" y="5334001"/>
            <a:ext cx="2587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abgekühlt auf 1.9 K</a:t>
            </a:r>
          </a:p>
        </p:txBody>
      </p:sp>
    </p:spTree>
    <p:extLst>
      <p:ext uri="{BB962C8B-B14F-4D97-AF65-F5344CB8AC3E}">
        <p14:creationId xmlns:p14="http://schemas.microsoft.com/office/powerpoint/2010/main" val="51815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ms_120918_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43" y="144010"/>
            <a:ext cx="8686800" cy="6136522"/>
          </a:xfrm>
          <a:prstGeom prst="rect">
            <a:avLst/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88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44</a:t>
            </a:fld>
            <a:endParaRPr lang="de-DE"/>
          </a:p>
        </p:txBody>
      </p:sp>
      <p:pic>
        <p:nvPicPr>
          <p:cNvPr id="7" name="Picture 6" descr="cms_0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87" y="208500"/>
            <a:ext cx="8647600" cy="607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14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45</a:t>
            </a:fld>
            <a:endParaRPr lang="de-DE"/>
          </a:p>
        </p:txBody>
      </p:sp>
      <p:sp>
        <p:nvSpPr>
          <p:cNvPr id="7" name="Titel 7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/>
              <a:t>Datennahme an LHC Experimenten</a:t>
            </a:r>
            <a:endParaRPr lang="de-DE" dirty="0"/>
          </a:p>
        </p:txBody>
      </p:sp>
      <p:sp>
        <p:nvSpPr>
          <p:cNvPr id="8" name="Inhaltsplatzhalter 8"/>
          <p:cNvSpPr txBox="1">
            <a:spLocks/>
          </p:cNvSpPr>
          <p:nvPr/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Ereignisrate: 40 MHz – jedes Ereignis hat durchschnittlich 1.6 MByte</a:t>
            </a:r>
          </a:p>
          <a:p>
            <a:pPr lvl="1"/>
            <a:r>
              <a:rPr lang="de-DE"/>
              <a:t>~ 60 000 000 MByte / s =  Stapel CDs von 150 m oder 50 Milliarden Telefonanrufe gleichzeitig</a:t>
            </a:r>
          </a:p>
          <a:p>
            <a:r>
              <a:rPr lang="de-DE">
                <a:solidFill>
                  <a:srgbClr val="0000FF"/>
                </a:solidFill>
              </a:rPr>
              <a:t>nicht alle Daten können aufgezeichnet werden</a:t>
            </a:r>
          </a:p>
          <a:p>
            <a:r>
              <a:rPr lang="de-DE">
                <a:solidFill>
                  <a:srgbClr val="0000FF"/>
                </a:solidFill>
              </a:rPr>
              <a:t>nicht alle Ereignisse sind ‚interessant‘</a:t>
            </a:r>
          </a:p>
          <a:p>
            <a:r>
              <a:rPr lang="de-DE">
                <a:solidFill>
                  <a:srgbClr val="0000FF"/>
                </a:solidFill>
              </a:rPr>
              <a:t>nur 200 Ereignisse / s werden aufgezeichnet</a:t>
            </a:r>
          </a:p>
          <a:p>
            <a:pPr lvl="1"/>
            <a:r>
              <a:rPr lang="de-DE">
                <a:solidFill>
                  <a:srgbClr val="0000FF"/>
                </a:solidFill>
              </a:rPr>
              <a:t>nur eines von 200000 Ereignissen </a:t>
            </a:r>
          </a:p>
          <a:p>
            <a:r>
              <a:rPr lang="de-DE"/>
              <a:t>jedes Jahr werden pro Experiment 3200 Tbyte aufgezeichnet (7 km CD-ROMs)</a:t>
            </a:r>
          </a:p>
          <a:p>
            <a:pPr lvl="1"/>
            <a:endParaRPr lang="de-DE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387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16DA9-550F-6F40-91C5-C6EAFCDC6BE8}" type="slidenum">
              <a:rPr lang="de-DE" smtClean="0"/>
              <a:pPr/>
              <a:t>46</a:t>
            </a:fld>
            <a:endParaRPr 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>
                <a:solidFill>
                  <a:srgbClr val="0000FF"/>
                </a:solidFill>
              </a:rPr>
              <a:t>Die Suche nach der Stecknadel im Heuhaufen</a:t>
            </a:r>
            <a:endParaRPr lang="de-DE" sz="3200" dirty="0">
              <a:solidFill>
                <a:srgbClr val="0000FF"/>
              </a:solidFill>
            </a:endParaRPr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457201" y="1600201"/>
            <a:ext cx="3876675" cy="24384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‚verteiltes Rechnen‘ durch Daten ausgelagert </a:t>
            </a:r>
            <a:br>
              <a:rPr lang="de-DE"/>
            </a:br>
            <a:r>
              <a:rPr lang="de-DE"/>
              <a:t>auf mehreren Rechenzentren weltweit (‚GRID‘)  </a:t>
            </a:r>
            <a:endParaRPr lang="de-DE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3600" y="1526878"/>
            <a:ext cx="4013200" cy="4800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blurRad="63500" dist="35921" dir="2700000" algn="ctr" rotWithShape="0">
              <a:schemeClr val="bg2">
                <a:alpha val="74998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feld 7"/>
          <p:cNvSpPr txBox="1"/>
          <p:nvPr/>
        </p:nvSpPr>
        <p:spPr>
          <a:xfrm rot="16200000">
            <a:off x="7961708" y="1478608"/>
            <a:ext cx="1450187" cy="461665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r>
              <a:rPr lang="de-DE" sz="2400" dirty="0">
                <a:solidFill>
                  <a:schemeClr val="bg1"/>
                </a:solidFill>
              </a:rPr>
              <a:t>Häufigkeit</a:t>
            </a:r>
          </a:p>
        </p:txBody>
      </p:sp>
      <p:sp>
        <p:nvSpPr>
          <p:cNvPr id="9" name="Pfeil nach rechts 8"/>
          <p:cNvSpPr/>
          <p:nvPr/>
        </p:nvSpPr>
        <p:spPr>
          <a:xfrm>
            <a:off x="4673600" y="1949901"/>
            <a:ext cx="1994408" cy="484632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alle Ereignisse</a:t>
            </a:r>
          </a:p>
        </p:txBody>
      </p:sp>
      <p:sp>
        <p:nvSpPr>
          <p:cNvPr id="10" name="Pfeil nach rechts 9"/>
          <p:cNvSpPr/>
          <p:nvPr/>
        </p:nvSpPr>
        <p:spPr>
          <a:xfrm>
            <a:off x="4673600" y="4300240"/>
            <a:ext cx="1994408" cy="484632"/>
          </a:xfrm>
          <a:prstGeom prst="right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Higgs-Ereignisse</a:t>
            </a:r>
            <a:endParaRPr lang="de-DE" dirty="0"/>
          </a:p>
        </p:txBody>
      </p:sp>
      <p:sp>
        <p:nvSpPr>
          <p:cNvPr id="11" name="Pfeil nach oben und unten 10"/>
          <p:cNvSpPr/>
          <p:nvPr/>
        </p:nvSpPr>
        <p:spPr>
          <a:xfrm>
            <a:off x="5181600" y="2623840"/>
            <a:ext cx="1139827" cy="1524000"/>
          </a:xfrm>
          <a:prstGeom prst="upDownArrow">
            <a:avLst>
              <a:gd name="adj1" fmla="val 63928"/>
              <a:gd name="adj2" fmla="val 34679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1: 10</a:t>
            </a:r>
            <a:r>
              <a:rPr lang="de-DE" baseline="30000" dirty="0"/>
              <a:t>9</a:t>
            </a:r>
            <a:endParaRPr lang="de-DE" dirty="0"/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997635"/>
            <a:ext cx="3876675" cy="233807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104127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4" name="Picture 4" descr="KEKphot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81000" y="0"/>
            <a:ext cx="9906000" cy="6900863"/>
          </a:xfrm>
          <a:prstGeom prst="rect">
            <a:avLst/>
          </a:prstGeom>
          <a:noFill/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5867400" y="4433888"/>
            <a:ext cx="3206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KEK Tsukuba site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 flipH="1" flipV="1">
            <a:off x="3048000" y="4114800"/>
            <a:ext cx="1981200" cy="1143000"/>
          </a:xfrm>
          <a:prstGeom prst="line">
            <a:avLst/>
          </a:prstGeom>
          <a:noFill/>
          <a:ln w="63500">
            <a:solidFill>
              <a:srgbClr val="FFFF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Text Box 9"/>
          <p:cNvSpPr txBox="1">
            <a:spLocks noGrp="1" noChangeArrowheads="1"/>
          </p:cNvSpPr>
          <p:nvPr>
            <p:ph type="title"/>
          </p:nvPr>
        </p:nvSpPr>
        <p:spPr>
          <a:xfrm>
            <a:off x="2819400" y="4572000"/>
            <a:ext cx="1284288" cy="576263"/>
          </a:xfrm>
          <a:noFill/>
          <a:ln/>
        </p:spPr>
        <p:txBody>
          <a:bodyPr/>
          <a:lstStyle/>
          <a:p>
            <a:pPr algn="l" eaLnBrk="1" hangingPunct="1"/>
            <a:r>
              <a:rPr lang="en-US" sz="2400">
                <a:solidFill>
                  <a:srgbClr val="FFFF00"/>
                </a:solidFill>
              </a:rPr>
              <a:t>Linac</a:t>
            </a:r>
          </a:p>
        </p:txBody>
      </p:sp>
      <p:sp>
        <p:nvSpPr>
          <p:cNvPr id="25610" name="Oval 10"/>
          <p:cNvSpPr>
            <a:spLocks noChangeArrowheads="1"/>
          </p:cNvSpPr>
          <p:nvPr/>
        </p:nvSpPr>
        <p:spPr bwMode="auto">
          <a:xfrm>
            <a:off x="1371600" y="2971800"/>
            <a:ext cx="4495800" cy="1143000"/>
          </a:xfrm>
          <a:prstGeom prst="ellipse">
            <a:avLst/>
          </a:prstGeom>
          <a:noFill/>
          <a:ln w="63500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76200" y="2319338"/>
            <a:ext cx="38100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KEKB rings (HER+LER)</a:t>
            </a:r>
          </a:p>
        </p:txBody>
      </p:sp>
      <p:sp>
        <p:nvSpPr>
          <p:cNvPr id="25615" name="Oval 15"/>
          <p:cNvSpPr>
            <a:spLocks noChangeArrowheads="1"/>
          </p:cNvSpPr>
          <p:nvPr/>
        </p:nvSpPr>
        <p:spPr bwMode="auto">
          <a:xfrm>
            <a:off x="4343400" y="2895600"/>
            <a:ext cx="304800" cy="30480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5040313" y="2547938"/>
            <a:ext cx="2274887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Belle detector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4038600" y="490538"/>
            <a:ext cx="20574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US" sz="2400" b="1">
                <a:solidFill>
                  <a:schemeClr val="bg1"/>
                </a:solidFill>
              </a:rPr>
              <a:t>Mt. Tsukuba</a:t>
            </a:r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560440-C7AA-A344-BADC-B3A3422C02F2}" type="slidenum">
              <a:rPr lang="de-AT" smtClean="0"/>
              <a:pPr/>
              <a:t>47</a:t>
            </a:fld>
            <a:endParaRPr lang="de-AT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BelleF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3913" y="909638"/>
            <a:ext cx="7593012" cy="53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54688" y="5634038"/>
            <a:ext cx="3195637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m 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/ </a:t>
            </a:r>
            <a:r>
              <a:rPr kumimoji="1" lang="en-US" altLang="ja-JP" sz="2800" b="1" i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K</a:t>
            </a:r>
            <a:r>
              <a:rPr kumimoji="1" lang="en-US" altLang="ja-JP" sz="2800" b="1" i="1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detection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14/15 lyr. RPC+Fe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77838" y="2243138"/>
            <a:ext cx="2189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CsI(Tl)</a:t>
            </a: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16</a:t>
            </a:r>
            <a:r>
              <a:rPr kumimoji="1" lang="en-US" altLang="ja-JP" sz="2400" i="1">
                <a:latin typeface="Times New Roman" charset="0"/>
                <a:ea typeface="ＭＳ Ｐゴシック" charset="-128"/>
                <a:cs typeface="ＭＳ Ｐゴシック" charset="-128"/>
              </a:rPr>
              <a:t>X</a:t>
            </a:r>
            <a:r>
              <a:rPr kumimoji="1" lang="en-US" altLang="ja-JP" sz="2400" i="1" baseline="-25000">
                <a:latin typeface="Times New Roman" charset="0"/>
                <a:ea typeface="ＭＳ Ｐゴシック" charset="-128"/>
                <a:cs typeface="ＭＳ Ｐゴシック" charset="-128"/>
              </a:rPr>
              <a:t>0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787525" y="5541963"/>
            <a:ext cx="234791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Si vtx. det.</a:t>
            </a:r>
          </a:p>
          <a:p>
            <a:pPr eaLnBrk="0" hangingPunct="0">
              <a:lnSpc>
                <a:spcPct val="3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3(4) lyr. DSSD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0" y="1320800"/>
            <a:ext cx="19875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SC solenoid</a:t>
            </a: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   1.5T</a:t>
            </a: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>
            <a:off x="4675188" y="1511300"/>
            <a:ext cx="1727200" cy="1249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H="1" flipV="1">
            <a:off x="5000625" y="3408363"/>
            <a:ext cx="129540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 flipV="1">
            <a:off x="4314825" y="4632325"/>
            <a:ext cx="1439863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V="1">
            <a:off x="1863725" y="2860675"/>
            <a:ext cx="2379663" cy="331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1830388" y="2400300"/>
            <a:ext cx="252095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1760538" y="1752600"/>
            <a:ext cx="26638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 flipV="1">
            <a:off x="3559175" y="3109913"/>
            <a:ext cx="936625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 flipH="1" flipV="1">
            <a:off x="4891088" y="3109913"/>
            <a:ext cx="1439862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103188" y="3805238"/>
            <a:ext cx="15732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8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-</a:t>
            </a:r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V="1">
            <a:off x="822325" y="3624263"/>
            <a:ext cx="1009650" cy="287337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 flipH="1">
            <a:off x="6367463" y="2076450"/>
            <a:ext cx="720725" cy="215900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7134225" y="1628775"/>
            <a:ext cx="1933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3.5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+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5257800" y="985838"/>
            <a:ext cx="3886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Aerogel Cherenkov cnt.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             </a:t>
            </a: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n=1.015~1.030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562600" y="3957638"/>
            <a:ext cx="350520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entral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rift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hamber</a:t>
            </a:r>
            <a:endParaRPr kumimoji="1" lang="en-US" altLang="ja-JP" sz="2800" i="1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 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small cell +He/C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2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5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117475" y="3057525"/>
            <a:ext cx="2168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TOF counter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75" name="Rectangle 23"/>
          <p:cNvSpPr>
            <a:spLocks noGrp="1" noChangeArrowheads="1"/>
          </p:cNvSpPr>
          <p:nvPr>
            <p:ph type="title"/>
          </p:nvPr>
        </p:nvSpPr>
        <p:spPr>
          <a:xfrm>
            <a:off x="468313" y="268400"/>
            <a:ext cx="8229600" cy="57626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64A6E1"/>
                </a:solidFill>
              </a:rPr>
              <a:t>The Belle detector</a:t>
            </a:r>
          </a:p>
        </p:txBody>
      </p:sp>
      <p:sp>
        <p:nvSpPr>
          <p:cNvPr id="27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AC436C3-2147-9A46-BB34-AD596C6E7FFC}" type="slidenum">
              <a:rPr lang="en-US" smtClean="0"/>
              <a:pPr/>
              <a:t>48</a:t>
            </a:fld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>
          <a:xfrm>
            <a:off x="457200" y="224502"/>
            <a:ext cx="8229600" cy="620410"/>
          </a:xfrm>
        </p:spPr>
        <p:txBody>
          <a:bodyPr/>
          <a:lstStyle/>
          <a:p>
            <a:r>
              <a:rPr lang="en-US" sz="3200" dirty="0">
                <a:solidFill>
                  <a:schemeClr val="tx2"/>
                </a:solidFill>
              </a:rPr>
              <a:t>From Belle to Belle II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48B0AE-A5B3-384B-B4FD-8FA73FAB8C97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65088" y="855663"/>
            <a:ext cx="8915400" cy="5932487"/>
            <a:chOff x="1163" y="916"/>
            <a:chExt cx="4631" cy="3173"/>
          </a:xfrm>
        </p:grpSpPr>
        <p:pic>
          <p:nvPicPr>
            <p:cNvPr id="26635" name="Picture 1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96" y="1008"/>
              <a:ext cx="4368" cy="3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1163" y="916"/>
              <a:ext cx="4631" cy="3021"/>
              <a:chOff x="1163" y="925"/>
              <a:chExt cx="4631" cy="3021"/>
            </a:xfrm>
          </p:grpSpPr>
          <p:sp>
            <p:nvSpPr>
              <p:cNvPr id="26637" name="Rectangle 12"/>
              <p:cNvSpPr>
                <a:spLocks noChangeArrowheads="1"/>
              </p:cNvSpPr>
              <p:nvPr/>
            </p:nvSpPr>
            <p:spPr bwMode="auto">
              <a:xfrm>
                <a:off x="1248" y="960"/>
                <a:ext cx="1200" cy="5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</a:pPr>
                <a:r>
                  <a:rPr lang="pl-PL" sz="1600">
                    <a:latin typeface="Calibri" charset="0"/>
                  </a:rPr>
                  <a:t>CsI(Tl) EM calorimeter: </a:t>
                </a:r>
                <a:r>
                  <a:rPr lang="pl-PL" sz="1600">
                    <a:solidFill>
                      <a:srgbClr val="FF0000"/>
                    </a:solidFill>
                    <a:latin typeface="Calibri" charset="0"/>
                  </a:rPr>
                  <a:t>waveform sampling electronics, pure</a:t>
                </a:r>
                <a:br>
                  <a:rPr lang="pl-PL" sz="1600">
                    <a:solidFill>
                      <a:srgbClr val="FF0000"/>
                    </a:solidFill>
                    <a:latin typeface="Calibri" charset="0"/>
                  </a:rPr>
                </a:br>
                <a:r>
                  <a:rPr lang="pl-PL" sz="1600">
                    <a:solidFill>
                      <a:srgbClr val="FF0000"/>
                    </a:solidFill>
                    <a:latin typeface="Calibri" charset="0"/>
                  </a:rPr>
                  <a:t>CsI for endcaps</a:t>
                </a: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690" y="925"/>
                <a:ext cx="1104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RPC </a:t>
                </a:r>
                <a:r>
                  <a:rPr lang="el-GR" sz="1600" dirty="0">
                    <a:latin typeface="+mn-lt"/>
                  </a:rPr>
                  <a:t>μ</a:t>
                </a:r>
                <a:r>
                  <a:rPr lang="pl-PL" sz="1600" dirty="0">
                    <a:latin typeface="+mn-lt"/>
                  </a:rPr>
                  <a:t> &amp; K</a:t>
                </a:r>
                <a:r>
                  <a:rPr lang="pl-PL" sz="1600" baseline="-12000" dirty="0">
                    <a:latin typeface="+mn-lt"/>
                  </a:rPr>
                  <a:t>L</a:t>
                </a:r>
                <a:r>
                  <a:rPr lang="pl-PL" sz="1600" dirty="0">
                    <a:latin typeface="+mn-lt"/>
                  </a:rPr>
                  <a:t> counter:   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scintillator + Si-PM for end-caps</a:t>
                </a: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560" y="3120"/>
                <a:ext cx="1200" cy="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Time-of-Flight,  Aerogel Cherenkov Counter </a:t>
                </a:r>
                <a:r>
                  <a:rPr lang="pl-PL" sz="1600" dirty="0">
                    <a:latin typeface="+mn-lt"/>
                    <a:ea typeface="Arial" charset="0"/>
                    <a:cs typeface="Arial" charset="0"/>
                  </a:rPr>
                  <a:t>→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Time-of-Propagation (barrel), prox. focusing Aerogel RICH (forward) </a:t>
                </a: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1163" y="2208"/>
                <a:ext cx="1200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4 layers DS Si vertex detector </a:t>
                </a:r>
                <a:r>
                  <a:rPr lang="pl-PL" sz="1600" dirty="0">
                    <a:latin typeface="+mn-lt"/>
                    <a:ea typeface="Arial" charset="0"/>
                    <a:cs typeface="Arial" charset="0"/>
                  </a:rPr>
                  <a:t>→</a:t>
                </a:r>
                <a:r>
                  <a:rPr lang="pl-PL" sz="1600" dirty="0">
                    <a:latin typeface="+mn-lt"/>
                  </a:rPr>
                  <a:t>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2 layers PXD (DEPFET)</a:t>
                </a:r>
                <a:r>
                  <a:rPr lang="en-US" sz="1600" dirty="0">
                    <a:solidFill>
                      <a:srgbClr val="FF0000"/>
                    </a:solidFill>
                    <a:latin typeface="+mn-lt"/>
                  </a:rPr>
                  <a:t> +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4 layers DSSD</a:t>
                </a:r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1344" y="3504"/>
                <a:ext cx="1201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20000"/>
                  </a:spcBef>
                  <a:buSzPct val="75000"/>
                  <a:buFont typeface="Wingdings" charset="2"/>
                  <a:buNone/>
                  <a:defRPr/>
                </a:pPr>
                <a:r>
                  <a:rPr lang="pl-PL" sz="1600" dirty="0">
                    <a:latin typeface="+mn-lt"/>
                  </a:rPr>
                  <a:t>Central Drift Chamber: </a:t>
                </a:r>
                <a:r>
                  <a:rPr lang="pl-PL" sz="1600" dirty="0">
                    <a:solidFill>
                      <a:srgbClr val="FF0000"/>
                    </a:solidFill>
                    <a:latin typeface="+mn-lt"/>
                  </a:rPr>
                  <a:t>smaller cell size, long lever arm </a:t>
                </a:r>
              </a:p>
            </p:txBody>
          </p:sp>
        </p:grpSp>
      </p:grpSp>
      <p:sp>
        <p:nvSpPr>
          <p:cNvPr id="26629" name="Line 17"/>
          <p:cNvSpPr>
            <a:spLocks noChangeShapeType="1"/>
          </p:cNvSpPr>
          <p:nvPr/>
        </p:nvSpPr>
        <p:spPr bwMode="auto">
          <a:xfrm flipH="1">
            <a:off x="5681663" y="1190625"/>
            <a:ext cx="1108075" cy="717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0" name="Line 18"/>
          <p:cNvSpPr>
            <a:spLocks noChangeShapeType="1"/>
          </p:cNvSpPr>
          <p:nvPr/>
        </p:nvSpPr>
        <p:spPr bwMode="auto">
          <a:xfrm flipH="1" flipV="1">
            <a:off x="4572000" y="3792538"/>
            <a:ext cx="2495550" cy="1077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1" name="Line 19"/>
          <p:cNvSpPr>
            <a:spLocks noChangeShapeType="1"/>
          </p:cNvSpPr>
          <p:nvPr/>
        </p:nvSpPr>
        <p:spPr bwMode="auto">
          <a:xfrm flipH="1" flipV="1">
            <a:off x="4330700" y="4330700"/>
            <a:ext cx="2736850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2" name="Line 20"/>
          <p:cNvSpPr>
            <a:spLocks noChangeShapeType="1"/>
          </p:cNvSpPr>
          <p:nvPr/>
        </p:nvSpPr>
        <p:spPr bwMode="auto">
          <a:xfrm>
            <a:off x="1800225" y="1908175"/>
            <a:ext cx="1477963" cy="896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3" name="Line 21"/>
          <p:cNvSpPr>
            <a:spLocks noChangeShapeType="1"/>
          </p:cNvSpPr>
          <p:nvPr/>
        </p:nvSpPr>
        <p:spPr bwMode="auto">
          <a:xfrm flipV="1">
            <a:off x="2538413" y="3971925"/>
            <a:ext cx="1387475" cy="1885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634" name="Line 22"/>
          <p:cNvSpPr>
            <a:spLocks noChangeShapeType="1"/>
          </p:cNvSpPr>
          <p:nvPr/>
        </p:nvSpPr>
        <p:spPr bwMode="auto">
          <a:xfrm flipV="1">
            <a:off x="2262188" y="3524250"/>
            <a:ext cx="1663700" cy="1793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9" name="Bild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4119303"/>
            <a:ext cx="1228725" cy="24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473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86DC0D3-94C7-A042-8FF5-4CD8EDE39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112" y="0"/>
            <a:ext cx="8963776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3C5533-3414-DB4B-A396-FA81E2739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6436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67BB8-E555-184C-987B-B05C673B6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CRESST</a:t>
            </a:r>
            <a:br>
              <a:rPr lang="en-US" dirty="0"/>
            </a:br>
            <a:r>
              <a:rPr lang="en-US" sz="3100" dirty="0"/>
              <a:t>(und </a:t>
            </a:r>
            <a:r>
              <a:rPr lang="en-US" sz="3100" dirty="0" err="1"/>
              <a:t>zukünftige</a:t>
            </a:r>
            <a:r>
              <a:rPr lang="en-US" sz="3100" dirty="0"/>
              <a:t> </a:t>
            </a:r>
            <a:r>
              <a:rPr lang="en-US" sz="3100" dirty="0" err="1"/>
              <a:t>Experimente</a:t>
            </a:r>
            <a:r>
              <a:rPr lang="en-US" sz="3100" dirty="0"/>
              <a:t> </a:t>
            </a:r>
            <a:r>
              <a:rPr lang="en-US" sz="3100" dirty="0" err="1"/>
              <a:t>mit</a:t>
            </a:r>
            <a:r>
              <a:rPr lang="en-US" sz="3100" dirty="0"/>
              <a:t> </a:t>
            </a:r>
            <a:r>
              <a:rPr lang="en-US" sz="3100" dirty="0" err="1"/>
              <a:t>Kryodetektoren</a:t>
            </a:r>
            <a:r>
              <a:rPr lang="en-US" sz="3100" dirty="0"/>
              <a:t>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0E33E6-7BCA-224F-A1FE-74C75242D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E73A29-56D1-C642-BB6E-BBAA23E499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432" y="1837406"/>
            <a:ext cx="6665136" cy="43589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46E290-A51D-2745-8A90-0DA2EC4D7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481" y="1566732"/>
            <a:ext cx="19050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83441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4F7095-B995-A949-AA32-46ED05FA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D15FBC-22F5-9B4B-9E52-1005F61C8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192"/>
            <a:ext cx="9144000" cy="646161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BF2D579-F9E8-FF47-912F-8F5414778B1E}"/>
              </a:ext>
            </a:extLst>
          </p:cNvPr>
          <p:cNvSpPr/>
          <p:nvPr/>
        </p:nvSpPr>
        <p:spPr>
          <a:xfrm>
            <a:off x="8304904" y="6193249"/>
            <a:ext cx="392654" cy="27969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2327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25652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chemeClr val="tx2"/>
                </a:solidFill>
              </a:rPr>
              <a:t>Danke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für</a:t>
            </a:r>
            <a:r>
              <a:rPr lang="en-US" dirty="0">
                <a:solidFill>
                  <a:schemeClr val="tx2"/>
                </a:solidFill>
              </a:rPr>
              <a:t> die </a:t>
            </a:r>
            <a:r>
              <a:rPr lang="en-US" dirty="0" err="1">
                <a:solidFill>
                  <a:schemeClr val="tx2"/>
                </a:solidFill>
              </a:rPr>
              <a:t>Aufmerksamkeit</a:t>
            </a:r>
            <a:r>
              <a:rPr lang="en-US" dirty="0">
                <a:solidFill>
                  <a:schemeClr val="tx2"/>
                </a:solidFill>
              </a:rPr>
              <a:t>!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7F84DC-5B43-0940-AB45-F5D68A852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314718" cy="1143000"/>
          </a:xfrm>
        </p:spPr>
        <p:txBody>
          <a:bodyPr>
            <a:noAutofit/>
          </a:bodyPr>
          <a:lstStyle/>
          <a:p>
            <a:r>
              <a:rPr lang="en-AT" sz="3600" dirty="0"/>
              <a:t>Das Photon (Quantum des elektro-magnetischen Feldes)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466A31-4EC6-C146-A250-BB174A1FFE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913" y="1940454"/>
            <a:ext cx="5968408" cy="4525963"/>
          </a:xfrm>
        </p:spPr>
        <p:txBody>
          <a:bodyPr>
            <a:normAutofit fontScale="70000" lnSpcReduction="20000"/>
          </a:bodyPr>
          <a:lstStyle/>
          <a:p>
            <a:r>
              <a:rPr lang="en-AT" dirty="0"/>
              <a:t>Planck: Schwarzkörper-Strahlung</a:t>
            </a:r>
          </a:p>
          <a:p>
            <a:pPr lvl="1"/>
            <a:r>
              <a:rPr lang="en-AT" dirty="0"/>
              <a:t>Korrekte Beschreibung der SK-Strahlung erfordert Annahme eines quantisierten em. Feldes (E=h</a:t>
            </a:r>
            <a:r>
              <a:rPr lang="en-AT" dirty="0">
                <a:latin typeface="Symbol" pitchFamily="2" charset="2"/>
              </a:rPr>
              <a:t>n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Nobelpreis 1918</a:t>
            </a:r>
          </a:p>
          <a:p>
            <a:r>
              <a:rPr lang="en-AT" dirty="0"/>
              <a:t>Einstein: Photoelektrischer Effekt</a:t>
            </a:r>
          </a:p>
          <a:p>
            <a:pPr lvl="1"/>
            <a:r>
              <a:rPr lang="en-AT" dirty="0"/>
              <a:t>Emissionsschwelle für Photoelektronen hängt von Frequenz der Strahlung ab (E=h</a:t>
            </a:r>
            <a:r>
              <a:rPr lang="en-AT" dirty="0">
                <a:latin typeface="Symbol" pitchFamily="2" charset="2"/>
              </a:rPr>
              <a:t>n</a:t>
            </a:r>
            <a:r>
              <a:rPr lang="en-AT" dirty="0"/>
              <a:t>-W)</a:t>
            </a:r>
          </a:p>
          <a:p>
            <a:pPr lvl="1"/>
            <a:r>
              <a:rPr lang="en-AT" dirty="0"/>
              <a:t>Nobelpreis 1921</a:t>
            </a:r>
          </a:p>
          <a:p>
            <a:r>
              <a:rPr lang="en-AT" dirty="0"/>
              <a:t>Compton Streuung</a:t>
            </a:r>
          </a:p>
          <a:p>
            <a:pPr lvl="1"/>
            <a:r>
              <a:rPr lang="en-AT" dirty="0"/>
              <a:t>Photonen haben einen Impuls und die Ww. mit den Hüllenelektronen läßt sich als elastischer Stoß beschreiben</a:t>
            </a:r>
          </a:p>
          <a:p>
            <a:pPr lvl="1"/>
            <a:r>
              <a:rPr lang="en-AT" dirty="0"/>
              <a:t>Nobelpreis 1927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98F3D7D-81E3-B449-A8CF-D02A6B1B7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B9FD34-562D-5741-874C-419274259A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1918" y="0"/>
            <a:ext cx="1696163" cy="6858000"/>
          </a:xfrm>
          <a:prstGeom prst="rect">
            <a:avLst/>
          </a:prstGeom>
        </p:spPr>
      </p:pic>
      <p:grpSp>
        <p:nvGrpSpPr>
          <p:cNvPr id="6" name="Group 9">
            <a:extLst>
              <a:ext uri="{FF2B5EF4-FFF2-40B4-BE49-F238E27FC236}">
                <a16:creationId xmlns:a16="http://schemas.microsoft.com/office/drawing/2014/main" id="{D2AD61BD-E7F1-3749-A006-763BC55E4DF2}"/>
              </a:ext>
            </a:extLst>
          </p:cNvPr>
          <p:cNvGrpSpPr>
            <a:grpSpLocks/>
          </p:cNvGrpSpPr>
          <p:nvPr/>
        </p:nvGrpSpPr>
        <p:grpSpPr bwMode="auto">
          <a:xfrm>
            <a:off x="104419" y="1123702"/>
            <a:ext cx="1143000" cy="1066800"/>
            <a:chOff x="1056" y="2784"/>
            <a:chExt cx="1296" cy="1008"/>
          </a:xfrm>
        </p:grpSpPr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D2AF2445-9FF0-834B-9EC9-73C87105D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8" name="WordArt 11">
              <a:extLst>
                <a:ext uri="{FF2B5EF4-FFF2-40B4-BE49-F238E27FC236}">
                  <a16:creationId xmlns:a16="http://schemas.microsoft.com/office/drawing/2014/main" id="{CC2F2790-ADD6-7B40-9195-79C27DA447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1900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9" name="Group 9">
            <a:extLst>
              <a:ext uri="{FF2B5EF4-FFF2-40B4-BE49-F238E27FC236}">
                <a16:creationId xmlns:a16="http://schemas.microsoft.com/office/drawing/2014/main" id="{89AD5B03-1C05-864D-A327-55A8A0B9B969}"/>
              </a:ext>
            </a:extLst>
          </p:cNvPr>
          <p:cNvGrpSpPr>
            <a:grpSpLocks/>
          </p:cNvGrpSpPr>
          <p:nvPr/>
        </p:nvGrpSpPr>
        <p:grpSpPr bwMode="auto">
          <a:xfrm>
            <a:off x="104419" y="2573883"/>
            <a:ext cx="1143000" cy="1066800"/>
            <a:chOff x="1056" y="2784"/>
            <a:chExt cx="1296" cy="1008"/>
          </a:xfrm>
        </p:grpSpPr>
        <p:sp>
          <p:nvSpPr>
            <p:cNvPr id="10" name="AutoShape 10">
              <a:extLst>
                <a:ext uri="{FF2B5EF4-FFF2-40B4-BE49-F238E27FC236}">
                  <a16:creationId xmlns:a16="http://schemas.microsoft.com/office/drawing/2014/main" id="{30817231-C583-C041-A905-310B1BB19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1" name="WordArt 11">
              <a:extLst>
                <a:ext uri="{FF2B5EF4-FFF2-40B4-BE49-F238E27FC236}">
                  <a16:creationId xmlns:a16="http://schemas.microsoft.com/office/drawing/2014/main" id="{58D37CD8-4394-0F4D-84E1-A11BCE9696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1905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2" name="Group 9">
            <a:extLst>
              <a:ext uri="{FF2B5EF4-FFF2-40B4-BE49-F238E27FC236}">
                <a16:creationId xmlns:a16="http://schemas.microsoft.com/office/drawing/2014/main" id="{5E86AD61-CE8A-2342-85FC-31471C79A199}"/>
              </a:ext>
            </a:extLst>
          </p:cNvPr>
          <p:cNvGrpSpPr>
            <a:grpSpLocks/>
          </p:cNvGrpSpPr>
          <p:nvPr/>
        </p:nvGrpSpPr>
        <p:grpSpPr bwMode="auto">
          <a:xfrm>
            <a:off x="13291" y="3949104"/>
            <a:ext cx="1143000" cy="1066800"/>
            <a:chOff x="1056" y="2784"/>
            <a:chExt cx="1296" cy="1008"/>
          </a:xfrm>
        </p:grpSpPr>
        <p:sp>
          <p:nvSpPr>
            <p:cNvPr id="13" name="AutoShape 10">
              <a:extLst>
                <a:ext uri="{FF2B5EF4-FFF2-40B4-BE49-F238E27FC236}">
                  <a16:creationId xmlns:a16="http://schemas.microsoft.com/office/drawing/2014/main" id="{42176B5A-EC97-0C4E-8A63-3DF3A4A11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14" name="WordArt 11">
              <a:extLst>
                <a:ext uri="{FF2B5EF4-FFF2-40B4-BE49-F238E27FC236}">
                  <a16:creationId xmlns:a16="http://schemas.microsoft.com/office/drawing/2014/main" id="{604426ED-3B67-8046-AC6C-FB2AFC4263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1923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2849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01123-190C-5742-99A7-23ECEDFFD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Die ‘einfache’ Welt um ~1930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C2885-57BB-DF4B-BD3D-66DA0793CF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4476307" cy="4525963"/>
          </a:xfrm>
        </p:spPr>
        <p:txBody>
          <a:bodyPr/>
          <a:lstStyle/>
          <a:p>
            <a:r>
              <a:rPr lang="en-AT" dirty="0"/>
              <a:t>Elementare Teilchen</a:t>
            </a:r>
          </a:p>
          <a:p>
            <a:pPr lvl="1"/>
            <a:r>
              <a:rPr lang="en-AT" dirty="0"/>
              <a:t>Elektron (Atomhülle)</a:t>
            </a:r>
          </a:p>
          <a:p>
            <a:pPr lvl="1"/>
            <a:r>
              <a:rPr lang="en-AT" dirty="0"/>
              <a:t>Proton, Neutron (Kern)</a:t>
            </a:r>
          </a:p>
          <a:p>
            <a:pPr lvl="1"/>
            <a:r>
              <a:rPr lang="en-AT" dirty="0"/>
              <a:t>Photon (em. Wechselwirkung)</a:t>
            </a:r>
          </a:p>
          <a:p>
            <a:r>
              <a:rPr lang="en-AT" dirty="0"/>
              <a:t>Es sollte aber bald wieder komplizierter werden...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EE996-4BE9-3040-B3C4-FCD574A4F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3D9FFD-EF14-1F4A-BCF9-9AFD49A38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4724" y="2209356"/>
            <a:ext cx="4170551" cy="29527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FAD4FF-252C-D34E-B488-8DBDF61924F4}"/>
              </a:ext>
            </a:extLst>
          </p:cNvPr>
          <p:cNvSpPr txBox="1"/>
          <p:nvPr/>
        </p:nvSpPr>
        <p:spPr>
          <a:xfrm>
            <a:off x="5305646" y="2209356"/>
            <a:ext cx="850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Proton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C381C-7E41-374B-A7C7-B8E08C2759F2}"/>
              </a:ext>
            </a:extLst>
          </p:cNvPr>
          <p:cNvSpPr txBox="1"/>
          <p:nvPr/>
        </p:nvSpPr>
        <p:spPr>
          <a:xfrm>
            <a:off x="8041757" y="3543597"/>
            <a:ext cx="10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Neutron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881B26-4BF9-CC44-A749-B65E31EDFD56}"/>
              </a:ext>
            </a:extLst>
          </p:cNvPr>
          <p:cNvSpPr txBox="1"/>
          <p:nvPr/>
        </p:nvSpPr>
        <p:spPr>
          <a:xfrm>
            <a:off x="8041757" y="2427216"/>
            <a:ext cx="10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Orbital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A1EFD7-E98C-A943-A0B2-240C4CF0881F}"/>
              </a:ext>
            </a:extLst>
          </p:cNvPr>
          <p:cNvSpPr txBox="1"/>
          <p:nvPr/>
        </p:nvSpPr>
        <p:spPr>
          <a:xfrm>
            <a:off x="8109094" y="4231983"/>
            <a:ext cx="100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T" dirty="0"/>
              <a:t>Elektron</a:t>
            </a:r>
          </a:p>
        </p:txBody>
      </p:sp>
    </p:spTree>
    <p:extLst>
      <p:ext uri="{BB962C8B-B14F-4D97-AF65-F5344CB8AC3E}">
        <p14:creationId xmlns:p14="http://schemas.microsoft.com/office/powerpoint/2010/main" val="2947729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1B7A2-83A1-AC4C-9B8B-6A567357E5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752753" cy="1143000"/>
          </a:xfrm>
        </p:spPr>
        <p:txBody>
          <a:bodyPr/>
          <a:lstStyle/>
          <a:p>
            <a:r>
              <a:rPr lang="en-AT" dirty="0"/>
              <a:t>Victor Hess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7D1E3-1BB7-6244-ACA5-AF6CCF4F4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49057"/>
            <a:ext cx="4306186" cy="4525963"/>
          </a:xfrm>
        </p:spPr>
        <p:txBody>
          <a:bodyPr/>
          <a:lstStyle/>
          <a:p>
            <a:r>
              <a:rPr lang="en-AT" dirty="0"/>
              <a:t>Entdecker der kosmischen Strahlung</a:t>
            </a:r>
          </a:p>
          <a:p>
            <a:pPr lvl="1"/>
            <a:r>
              <a:rPr lang="en-AT" dirty="0"/>
              <a:t>Fand, dass bei seinen Ballonflügen die natürliche Radioaktivität mit der Höhe zunahm</a:t>
            </a:r>
          </a:p>
          <a:p>
            <a:r>
              <a:rPr lang="en-AT" dirty="0"/>
              <a:t>Nobelpreis 1936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C579D-7E70-EE45-8C35-098F63B7C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77609F-2914-B94A-A247-C289BAC72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566" y="663105"/>
            <a:ext cx="3668233" cy="5509513"/>
          </a:xfrm>
          <a:prstGeom prst="rect">
            <a:avLst/>
          </a:prstGeom>
        </p:spPr>
      </p:pic>
      <p:grpSp>
        <p:nvGrpSpPr>
          <p:cNvPr id="6" name="Group 9">
            <a:extLst>
              <a:ext uri="{FF2B5EF4-FFF2-40B4-BE49-F238E27FC236}">
                <a16:creationId xmlns:a16="http://schemas.microsoft.com/office/drawing/2014/main" id="{E9E30954-4084-0443-8483-817689440894}"/>
              </a:ext>
            </a:extLst>
          </p:cNvPr>
          <p:cNvGrpSpPr>
            <a:grpSpLocks/>
          </p:cNvGrpSpPr>
          <p:nvPr/>
        </p:nvGrpSpPr>
        <p:grpSpPr bwMode="auto">
          <a:xfrm>
            <a:off x="136316" y="312738"/>
            <a:ext cx="1143000" cy="1066800"/>
            <a:chOff x="1056" y="2784"/>
            <a:chExt cx="1296" cy="1008"/>
          </a:xfrm>
        </p:grpSpPr>
        <p:sp>
          <p:nvSpPr>
            <p:cNvPr id="7" name="AutoShape 10">
              <a:extLst>
                <a:ext uri="{FF2B5EF4-FFF2-40B4-BE49-F238E27FC236}">
                  <a16:creationId xmlns:a16="http://schemas.microsoft.com/office/drawing/2014/main" id="{75E97CBA-0B3E-7C45-90E5-81C71EC10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" y="2784"/>
              <a:ext cx="1296" cy="1008"/>
            </a:xfrm>
            <a:prstGeom prst="irregularSeal1">
              <a:avLst/>
            </a:prstGeom>
            <a:solidFill>
              <a:srgbClr val="FF0000"/>
            </a:solidFill>
            <a:ln w="50800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AT"/>
            </a:p>
          </p:txBody>
        </p:sp>
        <p:sp>
          <p:nvSpPr>
            <p:cNvPr id="8" name="WordArt 11">
              <a:extLst>
                <a:ext uri="{FF2B5EF4-FFF2-40B4-BE49-F238E27FC236}">
                  <a16:creationId xmlns:a16="http://schemas.microsoft.com/office/drawing/2014/main" id="{CC4AFE6B-975C-F446-82EA-E7BFA5951D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67507">
              <a:off x="1392" y="3047"/>
              <a:ext cx="622" cy="409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SlantUp">
                <a:avLst>
                  <a:gd name="adj" fmla="val 37310"/>
                </a:avLst>
              </a:prstTxWarp>
            </a:bodyPr>
            <a:lstStyle/>
            <a:p>
              <a:pPr algn="ctr"/>
              <a:r>
                <a:rPr lang="en-GB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1912</a:t>
              </a:r>
              <a:endParaRPr lang="en-AT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7033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34E5A-F5E9-2D41-88AA-F5FB3833E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AT" sz="3200" dirty="0"/>
              <a:t>Eine kleine Frage zur kosmischen Strahlung…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4BFCB-DECB-894B-833B-3329B58DE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T" dirty="0"/>
              <a:t>Auf der Erdoberfläche besteht die kosmische Strahlung hauptsächlich aus Myonen (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)</a:t>
            </a:r>
          </a:p>
          <a:p>
            <a:pPr lvl="1"/>
            <a:r>
              <a:rPr lang="en-AT" dirty="0"/>
              <a:t>Sie entstehen in der oberen Atmosphäre, etliche Kilometer über dem Boden</a:t>
            </a:r>
          </a:p>
          <a:p>
            <a:pPr lvl="1"/>
            <a:r>
              <a:rPr lang="en-AT" dirty="0"/>
              <a:t>Myon-Lebensdauer = 2.2 </a:t>
            </a:r>
            <a:r>
              <a:rPr lang="en-AT" dirty="0">
                <a:latin typeface="Symbol" pitchFamily="2" charset="2"/>
              </a:rPr>
              <a:t>m</a:t>
            </a:r>
            <a:r>
              <a:rPr lang="en-AT" dirty="0"/>
              <a:t>s</a:t>
            </a:r>
          </a:p>
          <a:p>
            <a:pPr lvl="1"/>
            <a:r>
              <a:rPr lang="en-AT" dirty="0"/>
              <a:t>So, selbst mit Lichtgeschwindigkeit könnten sie nur ~600m weit fliegen</a:t>
            </a:r>
          </a:p>
          <a:p>
            <a:r>
              <a:rPr lang="en-AT" dirty="0">
                <a:solidFill>
                  <a:srgbClr val="FF0000"/>
                </a:solidFill>
              </a:rPr>
              <a:t>Wie kann es also sein, dass M</a:t>
            </a:r>
            <a:r>
              <a:rPr lang="en-GB" dirty="0">
                <a:solidFill>
                  <a:srgbClr val="FF0000"/>
                </a:solidFill>
              </a:rPr>
              <a:t>y</a:t>
            </a:r>
            <a:r>
              <a:rPr lang="en-AT" dirty="0">
                <a:solidFill>
                  <a:srgbClr val="FF0000"/>
                </a:solidFill>
              </a:rPr>
              <a:t>onen die Erdoberfläche erreichen können?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B466D5-7E39-2C46-B66C-2CAE3229F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C436C3-2147-9A46-BB34-AD596C6E7FF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762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1331</Words>
  <Application>Microsoft Macintosh PowerPoint</Application>
  <PresentationFormat>On-screen Show (4:3)</PresentationFormat>
  <Paragraphs>262</Paragraphs>
  <Slides>52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5" baseType="lpstr">
      <vt:lpstr>Arial Unicode MS</vt:lpstr>
      <vt:lpstr>Academy Engraved LET</vt:lpstr>
      <vt:lpstr>Apple Chancery</vt:lpstr>
      <vt:lpstr>Arial</vt:lpstr>
      <vt:lpstr>Britannic Bold</vt:lpstr>
      <vt:lpstr>Calibri</vt:lpstr>
      <vt:lpstr>Copperplate Gothic Light</vt:lpstr>
      <vt:lpstr>Courier New</vt:lpstr>
      <vt:lpstr>Helvetica Neue</vt:lpstr>
      <vt:lpstr>Symbol</vt:lpstr>
      <vt:lpstr>Times New Roman</vt:lpstr>
      <vt:lpstr>Wingdings</vt:lpstr>
      <vt:lpstr>Office-Design</vt:lpstr>
      <vt:lpstr>Das Standardmodell der Teilchenphysik</vt:lpstr>
      <vt:lpstr>Anzahl der Elementarteilchen als Funktion der Zeit</vt:lpstr>
      <vt:lpstr>Entdeckung des Elektrons (J.J. Thomson)</vt:lpstr>
      <vt:lpstr>Das Rutherford-Experiment</vt:lpstr>
      <vt:lpstr>PowerPoint Presentation</vt:lpstr>
      <vt:lpstr>Das Photon (Quantum des elektro-magnetischen Feldes)</vt:lpstr>
      <vt:lpstr>Die ‘einfache’ Welt um ~1930</vt:lpstr>
      <vt:lpstr>Victor Hess</vt:lpstr>
      <vt:lpstr>Eine kleine Frage zur kosmischen Strahlung…</vt:lpstr>
      <vt:lpstr>Anti-Materie – ein Triumph der theoretischen Physik</vt:lpstr>
      <vt:lpstr>Dirac-See (1929)</vt:lpstr>
      <vt:lpstr>Entdeckung des Positrons</vt:lpstr>
      <vt:lpstr>Ein kleines Problem…</vt:lpstr>
      <vt:lpstr>Quantenfeldtheorie (QFT)</vt:lpstr>
      <vt:lpstr>Vorhersage des Pions</vt:lpstr>
      <vt:lpstr>Entdeckung des Yukawa-Teilchens</vt:lpstr>
      <vt:lpstr>PowerPoint Presentation</vt:lpstr>
      <vt:lpstr>Seltsame Teilchen (strange particles)</vt:lpstr>
      <vt:lpstr>PowerPoint Presentation</vt:lpstr>
      <vt:lpstr>PowerPoint Presentation</vt:lpstr>
      <vt:lpstr>PowerPoint Presentation</vt:lpstr>
      <vt:lpstr>Das (ursprüngliche) Quark-Modell (GM)</vt:lpstr>
      <vt:lpstr>PowerPoint Presentation</vt:lpstr>
      <vt:lpstr>PowerPoint Presentation</vt:lpstr>
      <vt:lpstr>PowerPoint Presentation</vt:lpstr>
      <vt:lpstr>Kritik am Quark-Modell</vt:lpstr>
      <vt:lpstr>PowerPoint Presentation</vt:lpstr>
      <vt:lpstr>Theorie der starken Wechselwirkung (Quantenchromodynamik – QCD)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Fundamentale Wechselwirkungen</vt:lpstr>
      <vt:lpstr>Vereinheitlichung der Kräfte</vt:lpstr>
      <vt:lpstr>Der Higgs Mechanismus </vt:lpstr>
      <vt:lpstr>Die Entdeckung des Higgs – das letzte Teilchen des Standard Modells</vt:lpstr>
      <vt:lpstr>Wissen wir damit alles?</vt:lpstr>
      <vt:lpstr>Dunkle Materie</vt:lpstr>
      <vt:lpstr>PowerPoint Presentation</vt:lpstr>
      <vt:lpstr>PowerPoint Presentation</vt:lpstr>
      <vt:lpstr>LHC-Dipolmagnete</vt:lpstr>
      <vt:lpstr>PowerPoint Presentation</vt:lpstr>
      <vt:lpstr>PowerPoint Presentation</vt:lpstr>
      <vt:lpstr>PowerPoint Presentation</vt:lpstr>
      <vt:lpstr>PowerPoint Presentation</vt:lpstr>
      <vt:lpstr>Linac</vt:lpstr>
      <vt:lpstr>The Belle detector</vt:lpstr>
      <vt:lpstr>From Belle to Belle II</vt:lpstr>
      <vt:lpstr>CRESST (und zukünftige Experimente mit Kryodetektoren)</vt:lpstr>
      <vt:lpstr>PowerPoint Presentation</vt:lpstr>
      <vt:lpstr>Danke für die Aufmerksamkeit!</vt:lpstr>
    </vt:vector>
  </TitlesOfParts>
  <Company>Hephy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Measurements of moments in B  Xcln and fits for |Vcb|</dc:title>
  <dc:creator>Christoph Schwanda</dc:creator>
  <cp:lastModifiedBy>Schwanda, Christoph</cp:lastModifiedBy>
  <cp:revision>84</cp:revision>
  <dcterms:created xsi:type="dcterms:W3CDTF">2014-11-27T19:28:33Z</dcterms:created>
  <dcterms:modified xsi:type="dcterms:W3CDTF">2022-03-18T14:42:30Z</dcterms:modified>
</cp:coreProperties>
</file>