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5"/>
  </p:notesMasterIdLst>
  <p:sldIdLst>
    <p:sldId id="256" r:id="rId2"/>
    <p:sldId id="518" r:id="rId3"/>
    <p:sldId id="317" r:id="rId4"/>
    <p:sldId id="311" r:id="rId5"/>
    <p:sldId id="310" r:id="rId6"/>
    <p:sldId id="519" r:id="rId7"/>
    <p:sldId id="521" r:id="rId8"/>
    <p:sldId id="292" r:id="rId9"/>
    <p:sldId id="293" r:id="rId10"/>
    <p:sldId id="327" r:id="rId11"/>
    <p:sldId id="384" r:id="rId12"/>
    <p:sldId id="378" r:id="rId13"/>
    <p:sldId id="389" r:id="rId14"/>
    <p:sldId id="524" r:id="rId15"/>
    <p:sldId id="525" r:id="rId16"/>
    <p:sldId id="522" r:id="rId17"/>
    <p:sldId id="523" r:id="rId18"/>
    <p:sldId id="257" r:id="rId19"/>
    <p:sldId id="516" r:id="rId20"/>
    <p:sldId id="372" r:id="rId21"/>
    <p:sldId id="373" r:id="rId22"/>
    <p:sldId id="517" r:id="rId23"/>
    <p:sldId id="374" r:id="rId24"/>
    <p:sldId id="281" r:id="rId25"/>
    <p:sldId id="272" r:id="rId26"/>
    <p:sldId id="267" r:id="rId27"/>
    <p:sldId id="266" r:id="rId28"/>
    <p:sldId id="275" r:id="rId29"/>
    <p:sldId id="304" r:id="rId30"/>
    <p:sldId id="407" r:id="rId31"/>
    <p:sldId id="302" r:id="rId32"/>
    <p:sldId id="414" r:id="rId33"/>
    <p:sldId id="289" r:id="rId34"/>
    <p:sldId id="269" r:id="rId35"/>
    <p:sldId id="520" r:id="rId36"/>
    <p:sldId id="270" r:id="rId37"/>
    <p:sldId id="284" r:id="rId38"/>
    <p:sldId id="283" r:id="rId39"/>
    <p:sldId id="297" r:id="rId40"/>
    <p:sldId id="294" r:id="rId41"/>
    <p:sldId id="296" r:id="rId42"/>
    <p:sldId id="288" r:id="rId43"/>
    <p:sldId id="298" r:id="rId44"/>
    <p:sldId id="290" r:id="rId45"/>
    <p:sldId id="277" r:id="rId46"/>
    <p:sldId id="291" r:id="rId47"/>
    <p:sldId id="282" r:id="rId48"/>
    <p:sldId id="279" r:id="rId49"/>
    <p:sldId id="285" r:id="rId50"/>
    <p:sldId id="268" r:id="rId51"/>
    <p:sldId id="258" r:id="rId52"/>
    <p:sldId id="259" r:id="rId53"/>
    <p:sldId id="260" r:id="rId54"/>
    <p:sldId id="261" r:id="rId55"/>
    <p:sldId id="262" r:id="rId56"/>
    <p:sldId id="263" r:id="rId57"/>
    <p:sldId id="264" r:id="rId58"/>
    <p:sldId id="265" r:id="rId59"/>
    <p:sldId id="514" r:id="rId60"/>
    <p:sldId id="273" r:id="rId61"/>
    <p:sldId id="280" r:id="rId62"/>
    <p:sldId id="332" r:id="rId63"/>
    <p:sldId id="295"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10"/>
    <p:restoredTop sz="94615"/>
  </p:normalViewPr>
  <p:slideViewPr>
    <p:cSldViewPr snapToGrid="0" snapToObjects="1">
      <p:cViewPr varScale="1">
        <p:scale>
          <a:sx n="106" d="100"/>
          <a:sy n="106" d="100"/>
        </p:scale>
        <p:origin x="792" y="176"/>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E1AB07-EF91-2A41-83A5-F44503487810}" type="datetimeFigureOut">
              <a:rPr lang="en-US" smtClean="0"/>
              <a:t>9/7/21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ECF306-19AE-F047-A2E0-F4C7E581CE9D}" type="slidenum">
              <a:rPr lang="en-US" smtClean="0"/>
              <a:t>‹#›</a:t>
            </a:fld>
            <a:endParaRPr lang="en-US"/>
          </a:p>
        </p:txBody>
      </p:sp>
    </p:spTree>
    <p:extLst>
      <p:ext uri="{BB962C8B-B14F-4D97-AF65-F5344CB8AC3E}">
        <p14:creationId xmlns:p14="http://schemas.microsoft.com/office/powerpoint/2010/main" val="1785245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Thanks to Gianluca for the invitation. I hope I can make some stimulating remarks. Note the figure showing QM billiards, the Belle II detector with the superconducting final focus visible and a </a:t>
            </a:r>
            <a:r>
              <a:rPr lang="en-US" dirty="0" err="1"/>
              <a:t>snowmy</a:t>
            </a:r>
            <a:r>
              <a:rPr lang="en-US" dirty="0"/>
              <a:t> mountain scenery (not in the European Alps !)</a:t>
            </a:r>
          </a:p>
        </p:txBody>
      </p:sp>
      <p:sp>
        <p:nvSpPr>
          <p:cNvPr id="4" name="Slide Number Placeholder 3"/>
          <p:cNvSpPr>
            <a:spLocks noGrp="1"/>
          </p:cNvSpPr>
          <p:nvPr>
            <p:ph type="sldNum" sz="quarter" idx="5"/>
          </p:nvPr>
        </p:nvSpPr>
        <p:spPr/>
        <p:txBody>
          <a:bodyPr/>
          <a:lstStyle/>
          <a:p>
            <a:fld id="{89ECF306-19AE-F047-A2E0-F4C7E581CE9D}" type="slidenum">
              <a:rPr lang="en-US" smtClean="0"/>
              <a:t>1</a:t>
            </a:fld>
            <a:endParaRPr lang="en-US"/>
          </a:p>
        </p:txBody>
      </p:sp>
    </p:spTree>
    <p:extLst>
      <p:ext uri="{BB962C8B-B14F-4D97-AF65-F5344CB8AC3E}">
        <p14:creationId xmlns:p14="http://schemas.microsoft.com/office/powerpoint/2010/main" val="1818945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was at KEK during the entire “spring 2020” run. Only read the</a:t>
            </a:r>
            <a:r>
              <a:rPr lang="en-US" baseline="0" dirty="0"/>
              <a:t> red text to save time. </a:t>
            </a:r>
            <a:endParaRPr lang="en-US" dirty="0"/>
          </a:p>
        </p:txBody>
      </p:sp>
      <p:sp>
        <p:nvSpPr>
          <p:cNvPr id="4" name="Slide Number Placeholder 3"/>
          <p:cNvSpPr>
            <a:spLocks noGrp="1"/>
          </p:cNvSpPr>
          <p:nvPr>
            <p:ph type="sldNum" sz="quarter" idx="10"/>
          </p:nvPr>
        </p:nvSpPr>
        <p:spPr/>
        <p:txBody>
          <a:bodyPr/>
          <a:lstStyle/>
          <a:p>
            <a:fld id="{75D19E5B-352D-0848-986C-D0AD6EB61B25}" type="slidenum">
              <a:rPr lang="en-US" smtClean="0"/>
              <a:t>12</a:t>
            </a:fld>
            <a:endParaRPr lang="en-US"/>
          </a:p>
        </p:txBody>
      </p:sp>
    </p:spTree>
    <p:extLst>
      <p:ext uri="{BB962C8B-B14F-4D97-AF65-F5344CB8AC3E}">
        <p14:creationId xmlns:p14="http://schemas.microsoft.com/office/powerpoint/2010/main" val="21047029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Running</a:t>
            </a:r>
            <a:r>
              <a:rPr lang="en-US" baseline="0" dirty="0"/>
              <a:t> and operation was difficult during the global pandemic. Now have about ½ of the </a:t>
            </a:r>
            <a:r>
              <a:rPr lang="en-US" baseline="0" dirty="0" err="1"/>
              <a:t>BaBar</a:t>
            </a:r>
            <a:r>
              <a:rPr lang="en-US" baseline="0" dirty="0"/>
              <a:t> data sample. Note the problems in Fall 2020 due to TMCI instability from the carbon collimator.</a:t>
            </a:r>
            <a:endParaRPr lang="en-US" dirty="0"/>
          </a:p>
        </p:txBody>
      </p:sp>
      <p:sp>
        <p:nvSpPr>
          <p:cNvPr id="4" name="Slide Number Placeholder 3"/>
          <p:cNvSpPr>
            <a:spLocks noGrp="1"/>
          </p:cNvSpPr>
          <p:nvPr>
            <p:ph type="sldNum" sz="quarter" idx="10"/>
          </p:nvPr>
        </p:nvSpPr>
        <p:spPr/>
        <p:txBody>
          <a:bodyPr/>
          <a:lstStyle/>
          <a:p>
            <a:fld id="{75D19E5B-352D-0848-986C-D0AD6EB61B25}" type="slidenum">
              <a:rPr lang="en-US" smtClean="0"/>
              <a:t>13</a:t>
            </a:fld>
            <a:endParaRPr lang="en-US"/>
          </a:p>
        </p:txBody>
      </p:sp>
    </p:spTree>
    <p:extLst>
      <p:ext uri="{BB962C8B-B14F-4D97-AF65-F5344CB8AC3E}">
        <p14:creationId xmlns:p14="http://schemas.microsoft.com/office/powerpoint/2010/main" val="11443811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87796FE-A7FD-F545-8C78-B2028F23D978}" type="slidenum">
              <a:rPr lang="en-US" smtClean="0"/>
              <a:t>14</a:t>
            </a:fld>
            <a:endParaRPr lang="en-US"/>
          </a:p>
        </p:txBody>
      </p:sp>
    </p:spTree>
    <p:extLst>
      <p:ext uri="{BB962C8B-B14F-4D97-AF65-F5344CB8AC3E}">
        <p14:creationId xmlns:p14="http://schemas.microsoft.com/office/powerpoint/2010/main" val="16198276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poor</a:t>
            </a:r>
            <a:r>
              <a:rPr lang="en-US" baseline="0" dirty="0"/>
              <a:t> injection quality and blowup of HER </a:t>
            </a:r>
            <a:r>
              <a:rPr lang="en-US" baseline="0" dirty="0" err="1"/>
              <a:t>emittance</a:t>
            </a:r>
            <a:r>
              <a:rPr lang="en-US" baseline="0" dirty="0"/>
              <a:t> from the injector have been a major problem.</a:t>
            </a:r>
            <a:endParaRPr lang="en-US" dirty="0"/>
          </a:p>
        </p:txBody>
      </p:sp>
      <p:sp>
        <p:nvSpPr>
          <p:cNvPr id="4" name="Slide Number Placeholder 3"/>
          <p:cNvSpPr>
            <a:spLocks noGrp="1"/>
          </p:cNvSpPr>
          <p:nvPr>
            <p:ph type="sldNum" sz="quarter" idx="10"/>
          </p:nvPr>
        </p:nvSpPr>
        <p:spPr/>
        <p:txBody>
          <a:bodyPr/>
          <a:lstStyle/>
          <a:p>
            <a:fld id="{D87796FE-A7FD-F545-8C78-B2028F23D978}" type="slidenum">
              <a:rPr lang="en-US" smtClean="0"/>
              <a:t>15</a:t>
            </a:fld>
            <a:endParaRPr lang="en-US"/>
          </a:p>
        </p:txBody>
      </p:sp>
    </p:spTree>
    <p:extLst>
      <p:ext uri="{BB962C8B-B14F-4D97-AF65-F5344CB8AC3E}">
        <p14:creationId xmlns:p14="http://schemas.microsoft.com/office/powerpoint/2010/main" val="3599099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To be</a:t>
            </a:r>
            <a:r>
              <a:rPr lang="en-US" baseline="0"/>
              <a:t> discussed at Snowmass 2021</a:t>
            </a:r>
            <a:endParaRPr lang="en-US"/>
          </a:p>
        </p:txBody>
      </p:sp>
      <p:sp>
        <p:nvSpPr>
          <p:cNvPr id="4" name="Slide Number Placeholder 3"/>
          <p:cNvSpPr>
            <a:spLocks noGrp="1"/>
          </p:cNvSpPr>
          <p:nvPr>
            <p:ph type="sldNum" sz="quarter" idx="10"/>
          </p:nvPr>
        </p:nvSpPr>
        <p:spPr/>
        <p:txBody>
          <a:bodyPr/>
          <a:lstStyle/>
          <a:p>
            <a:fld id="{75D19E5B-352D-0848-986C-D0AD6EB61B25}" type="slidenum">
              <a:rPr lang="en-US" smtClean="0"/>
              <a:t>18</a:t>
            </a:fld>
            <a:endParaRPr lang="en-US"/>
          </a:p>
        </p:txBody>
      </p:sp>
    </p:spTree>
    <p:extLst>
      <p:ext uri="{BB962C8B-B14F-4D97-AF65-F5344CB8AC3E}">
        <p14:creationId xmlns:p14="http://schemas.microsoft.com/office/powerpoint/2010/main" val="968797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Stay Calm.</a:t>
            </a:r>
            <a:r>
              <a:rPr lang="en-US" baseline="0"/>
              <a:t> Don’t Panic. </a:t>
            </a:r>
            <a:r>
              <a:rPr lang="en-US"/>
              <a:t>History will repeat itself.</a:t>
            </a:r>
          </a:p>
        </p:txBody>
      </p:sp>
      <p:sp>
        <p:nvSpPr>
          <p:cNvPr id="4" name="Slide Number Placeholder 3"/>
          <p:cNvSpPr>
            <a:spLocks noGrp="1"/>
          </p:cNvSpPr>
          <p:nvPr>
            <p:ph type="sldNum" sz="quarter" idx="10"/>
          </p:nvPr>
        </p:nvSpPr>
        <p:spPr/>
        <p:txBody>
          <a:bodyPr/>
          <a:lstStyle/>
          <a:p>
            <a:fld id="{ABB99071-C34C-3443-B468-CF5A3FCFFB67}" type="slidenum">
              <a:rPr lang="en-US" smtClean="0"/>
              <a:pPr/>
              <a:t>19</a:t>
            </a:fld>
            <a:endParaRPr lang="en-US"/>
          </a:p>
        </p:txBody>
      </p:sp>
    </p:spTree>
    <p:extLst>
      <p:ext uri="{BB962C8B-B14F-4D97-AF65-F5344CB8AC3E}">
        <p14:creationId xmlns:p14="http://schemas.microsoft.com/office/powerpoint/2010/main" val="16618976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European strategy group (ESG) report </a:t>
            </a:r>
          </a:p>
        </p:txBody>
      </p:sp>
      <p:sp>
        <p:nvSpPr>
          <p:cNvPr id="4" name="Slide Number Placeholder 3"/>
          <p:cNvSpPr>
            <a:spLocks noGrp="1"/>
          </p:cNvSpPr>
          <p:nvPr>
            <p:ph type="sldNum" sz="quarter" idx="10"/>
          </p:nvPr>
        </p:nvSpPr>
        <p:spPr/>
        <p:txBody>
          <a:bodyPr/>
          <a:lstStyle/>
          <a:p>
            <a:fld id="{75D19E5B-352D-0848-986C-D0AD6EB61B25}" type="slidenum">
              <a:rPr lang="en-US" smtClean="0"/>
              <a:t>21</a:t>
            </a:fld>
            <a:endParaRPr lang="en-US"/>
          </a:p>
        </p:txBody>
      </p:sp>
    </p:spTree>
    <p:extLst>
      <p:ext uri="{BB962C8B-B14F-4D97-AF65-F5344CB8AC3E}">
        <p14:creationId xmlns:p14="http://schemas.microsoft.com/office/powerpoint/2010/main" val="9709562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a:t>
            </a:r>
            <a:r>
              <a:rPr lang="en-US" err="1"/>
              <a:t>ain’t</a:t>
            </a:r>
            <a:r>
              <a:rPr lang="en-US"/>
              <a:t> my first rodeo”</a:t>
            </a:r>
          </a:p>
        </p:txBody>
      </p:sp>
      <p:sp>
        <p:nvSpPr>
          <p:cNvPr id="4" name="Slide Number Placeholder 3"/>
          <p:cNvSpPr>
            <a:spLocks noGrp="1"/>
          </p:cNvSpPr>
          <p:nvPr>
            <p:ph type="sldNum" sz="quarter" idx="10"/>
          </p:nvPr>
        </p:nvSpPr>
        <p:spPr/>
        <p:txBody>
          <a:bodyPr/>
          <a:lstStyle/>
          <a:p>
            <a:fld id="{75D19E5B-352D-0848-986C-D0AD6EB61B25}" type="slidenum">
              <a:rPr lang="en-US" smtClean="0"/>
              <a:t>25</a:t>
            </a:fld>
            <a:endParaRPr lang="en-US"/>
          </a:p>
        </p:txBody>
      </p:sp>
    </p:spTree>
    <p:extLst>
      <p:ext uri="{BB962C8B-B14F-4D97-AF65-F5344CB8AC3E}">
        <p14:creationId xmlns:p14="http://schemas.microsoft.com/office/powerpoint/2010/main" val="40143192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talk some</a:t>
            </a:r>
            <a:r>
              <a:rPr lang="en-US" baseline="0" dirty="0"/>
              <a:t> more about physics.</a:t>
            </a:r>
            <a:endParaRPr lang="en-US" dirty="0"/>
          </a:p>
        </p:txBody>
      </p:sp>
      <p:sp>
        <p:nvSpPr>
          <p:cNvPr id="4" name="Slide Number Placeholder 3"/>
          <p:cNvSpPr>
            <a:spLocks noGrp="1"/>
          </p:cNvSpPr>
          <p:nvPr>
            <p:ph type="sldNum" sz="quarter" idx="10"/>
          </p:nvPr>
        </p:nvSpPr>
        <p:spPr/>
        <p:txBody>
          <a:bodyPr/>
          <a:lstStyle/>
          <a:p>
            <a:fld id="{C264EDAD-669A-4A8E-A279-655BDB31A66E}"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0491661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Glory of the Past. </a:t>
            </a:r>
          </a:p>
        </p:txBody>
      </p:sp>
      <p:sp>
        <p:nvSpPr>
          <p:cNvPr id="4" name="Slide Number Placeholder 3"/>
          <p:cNvSpPr>
            <a:spLocks noGrp="1"/>
          </p:cNvSpPr>
          <p:nvPr>
            <p:ph type="sldNum" sz="quarter" idx="10"/>
          </p:nvPr>
        </p:nvSpPr>
        <p:spPr/>
        <p:txBody>
          <a:bodyPr/>
          <a:lstStyle/>
          <a:p>
            <a:fld id="{ABB99071-C34C-3443-B468-CF5A3FCFFB67}" type="slidenum">
              <a:rPr lang="en-US" smtClean="0"/>
              <a:pPr/>
              <a:t>35</a:t>
            </a:fld>
            <a:endParaRPr lang="en-US"/>
          </a:p>
        </p:txBody>
      </p:sp>
    </p:spTree>
    <p:extLst>
      <p:ext uri="{BB962C8B-B14F-4D97-AF65-F5344CB8AC3E}">
        <p14:creationId xmlns:p14="http://schemas.microsoft.com/office/powerpoint/2010/main" val="562235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19E8150-9B0C-CD48-AE2C-1DEEDDF2354C}" type="slidenum">
              <a:rPr lang="en-US" smtClean="0"/>
              <a:t>2</a:t>
            </a:fld>
            <a:endParaRPr lang="en-US"/>
          </a:p>
        </p:txBody>
      </p:sp>
    </p:spTree>
    <p:extLst>
      <p:ext uri="{BB962C8B-B14F-4D97-AF65-F5344CB8AC3E}">
        <p14:creationId xmlns:p14="http://schemas.microsoft.com/office/powerpoint/2010/main" val="18773411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84993A53-C8B9-084E-9875-B7202C1C1311}" type="slidenum">
              <a:rPr lang="en-CA" smtClean="0"/>
              <a:t>44</a:t>
            </a:fld>
            <a:endParaRPr lang="en-CA"/>
          </a:p>
        </p:txBody>
      </p:sp>
    </p:spTree>
    <p:extLst>
      <p:ext uri="{BB962C8B-B14F-4D97-AF65-F5344CB8AC3E}">
        <p14:creationId xmlns:p14="http://schemas.microsoft.com/office/powerpoint/2010/main" val="23247396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Belle II can do dark sector physics.</a:t>
            </a:r>
          </a:p>
        </p:txBody>
      </p:sp>
      <p:sp>
        <p:nvSpPr>
          <p:cNvPr id="4" name="Slide Number Placeholder 3"/>
          <p:cNvSpPr>
            <a:spLocks noGrp="1"/>
          </p:cNvSpPr>
          <p:nvPr>
            <p:ph type="sldNum" sz="quarter" idx="10"/>
          </p:nvPr>
        </p:nvSpPr>
        <p:spPr/>
        <p:txBody>
          <a:bodyPr/>
          <a:lstStyle/>
          <a:p>
            <a:fld id="{75D19E5B-352D-0848-986C-D0AD6EB61B25}" type="slidenum">
              <a:rPr lang="en-US" smtClean="0"/>
              <a:t>62</a:t>
            </a:fld>
            <a:endParaRPr lang="en-US"/>
          </a:p>
        </p:txBody>
      </p:sp>
    </p:spTree>
    <p:extLst>
      <p:ext uri="{BB962C8B-B14F-4D97-AF65-F5344CB8AC3E}">
        <p14:creationId xmlns:p14="http://schemas.microsoft.com/office/powerpoint/2010/main" val="265724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BaBar</a:t>
            </a:r>
            <a:r>
              <a:rPr lang="en-US" dirty="0"/>
              <a:t> had sparking</a:t>
            </a:r>
            <a:r>
              <a:rPr lang="en-US" baseline="0" dirty="0"/>
              <a:t> and difficulties operating their CDC, huge backgrounds from the final dipole magnet, problems with extracting and using data from the OBJECTIVITY database, issues with VXD alignment. These problems were all overcome quite rapidly.</a:t>
            </a:r>
            <a:endParaRPr lang="en-US" dirty="0"/>
          </a:p>
        </p:txBody>
      </p:sp>
      <p:sp>
        <p:nvSpPr>
          <p:cNvPr id="4" name="Slide Number Placeholder 3"/>
          <p:cNvSpPr>
            <a:spLocks noGrp="1"/>
          </p:cNvSpPr>
          <p:nvPr>
            <p:ph type="sldNum" sz="quarter" idx="10"/>
          </p:nvPr>
        </p:nvSpPr>
        <p:spPr/>
        <p:txBody>
          <a:bodyPr/>
          <a:lstStyle/>
          <a:p>
            <a:fld id="{A19E8150-9B0C-CD48-AE2C-1DEEDDF2354C}" type="slidenum">
              <a:rPr lang="en-US" smtClean="0"/>
              <a:t>3</a:t>
            </a:fld>
            <a:endParaRPr lang="en-US"/>
          </a:p>
        </p:txBody>
      </p:sp>
    </p:spTree>
    <p:extLst>
      <p:ext uri="{BB962C8B-B14F-4D97-AF65-F5344CB8AC3E}">
        <p14:creationId xmlns:p14="http://schemas.microsoft.com/office/powerpoint/2010/main" val="3883662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Most people remember that the conference banquet ran</a:t>
            </a:r>
            <a:r>
              <a:rPr lang="en-US" baseline="0"/>
              <a:t> out of food after 15 minutes and the weather in Osaka was extremely hot and humid but not the CP violation results. Some theorists over-interpreted the </a:t>
            </a:r>
            <a:r>
              <a:rPr lang="en-US" baseline="0" err="1"/>
              <a:t>BaBar</a:t>
            </a:r>
            <a:r>
              <a:rPr lang="en-US" baseline="0"/>
              <a:t> central value as a breakdown of the SM.</a:t>
            </a:r>
            <a:endParaRPr lang="en-US"/>
          </a:p>
        </p:txBody>
      </p:sp>
      <p:sp>
        <p:nvSpPr>
          <p:cNvPr id="4" name="Slide Number Placeholder 3"/>
          <p:cNvSpPr>
            <a:spLocks noGrp="1"/>
          </p:cNvSpPr>
          <p:nvPr>
            <p:ph type="sldNum" sz="quarter" idx="10"/>
          </p:nvPr>
        </p:nvSpPr>
        <p:spPr/>
        <p:txBody>
          <a:bodyPr/>
          <a:lstStyle/>
          <a:p>
            <a:fld id="{A19E8150-9B0C-CD48-AE2C-1DEEDDF2354C}" type="slidenum">
              <a:rPr lang="en-US" smtClean="0"/>
              <a:t>4</a:t>
            </a:fld>
            <a:endParaRPr lang="en-US"/>
          </a:p>
        </p:txBody>
      </p:sp>
    </p:spTree>
    <p:extLst>
      <p:ext uri="{BB962C8B-B14F-4D97-AF65-F5344CB8AC3E}">
        <p14:creationId xmlns:p14="http://schemas.microsoft.com/office/powerpoint/2010/main" val="919767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Frantic</a:t>
            </a:r>
            <a:r>
              <a:rPr lang="en-US" baseline="0"/>
              <a:t> Preparations; </a:t>
            </a:r>
            <a:r>
              <a:rPr lang="en-US"/>
              <a:t>Graduate students at U Tokyo sleeping on their desks. PRL’s submitted during the conference.</a:t>
            </a:r>
          </a:p>
        </p:txBody>
      </p:sp>
      <p:sp>
        <p:nvSpPr>
          <p:cNvPr id="4" name="Slide Number Placeholder 3"/>
          <p:cNvSpPr>
            <a:spLocks noGrp="1"/>
          </p:cNvSpPr>
          <p:nvPr>
            <p:ph type="sldNum" sz="quarter" idx="10"/>
          </p:nvPr>
        </p:nvSpPr>
        <p:spPr/>
        <p:txBody>
          <a:bodyPr/>
          <a:lstStyle/>
          <a:p>
            <a:fld id="{A19E8150-9B0C-CD48-AE2C-1DEEDDF2354C}" type="slidenum">
              <a:rPr lang="en-US" smtClean="0"/>
              <a:t>6</a:t>
            </a:fld>
            <a:endParaRPr lang="en-US"/>
          </a:p>
        </p:txBody>
      </p:sp>
    </p:spTree>
    <p:extLst>
      <p:ext uri="{BB962C8B-B14F-4D97-AF65-F5344CB8AC3E}">
        <p14:creationId xmlns:p14="http://schemas.microsoft.com/office/powerpoint/2010/main" val="250215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9</a:t>
            </a:r>
            <a:r>
              <a:rPr lang="en-US" baseline="0"/>
              <a:t> </a:t>
            </a:r>
            <a:r>
              <a:rPr lang="en-US"/>
              <a:t>years later it was all over. We integrated 1</a:t>
            </a:r>
            <a:r>
              <a:rPr lang="en-US" baseline="0"/>
              <a:t> ab-1 and demonstrated through a large number of measurements that the KM theory is correct (at the 10% level) and enabled the 2008 Nobel Prize for Kobayashi and </a:t>
            </a:r>
            <a:r>
              <a:rPr lang="en-US" baseline="0" err="1"/>
              <a:t>Maskawa</a:t>
            </a:r>
            <a:r>
              <a:rPr lang="en-US" baseline="0"/>
              <a:t>.</a:t>
            </a:r>
            <a:endParaRPr lang="en-US"/>
          </a:p>
        </p:txBody>
      </p:sp>
      <p:sp>
        <p:nvSpPr>
          <p:cNvPr id="4" name="Slide Number Placeholder 3"/>
          <p:cNvSpPr>
            <a:spLocks noGrp="1"/>
          </p:cNvSpPr>
          <p:nvPr>
            <p:ph type="sldNum" sz="quarter" idx="10"/>
          </p:nvPr>
        </p:nvSpPr>
        <p:spPr/>
        <p:txBody>
          <a:bodyPr/>
          <a:lstStyle/>
          <a:p>
            <a:fld id="{BCC98230-AC8E-AC41-9C8A-D5865926A72A}" type="slidenum">
              <a:rPr lang="en-US" smtClean="0"/>
              <a:t>7</a:t>
            </a:fld>
            <a:endParaRPr lang="en-US"/>
          </a:p>
        </p:txBody>
      </p:sp>
    </p:spTree>
    <p:extLst>
      <p:ext uri="{BB962C8B-B14F-4D97-AF65-F5344CB8AC3E}">
        <p14:creationId xmlns:p14="http://schemas.microsoft.com/office/powerpoint/2010/main" val="683721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Central drift chamber, small-cell chamber and SVD 2.0 detector. Notice the large volume of cables coming out of SVD2.0. These are now museum pieces.</a:t>
            </a:r>
          </a:p>
        </p:txBody>
      </p:sp>
      <p:sp>
        <p:nvSpPr>
          <p:cNvPr id="4" name="Slide Number Placeholder 3"/>
          <p:cNvSpPr>
            <a:spLocks noGrp="1"/>
          </p:cNvSpPr>
          <p:nvPr>
            <p:ph type="sldNum" sz="quarter" idx="10"/>
          </p:nvPr>
        </p:nvSpPr>
        <p:spPr/>
        <p:txBody>
          <a:bodyPr/>
          <a:lstStyle/>
          <a:p>
            <a:fld id="{AB35BAD7-A1CE-C744-A90E-CA63EEF526EA}" type="slidenum">
              <a:rPr lang="en-US" smtClean="0"/>
              <a:t>8</a:t>
            </a:fld>
            <a:endParaRPr lang="en-US"/>
          </a:p>
        </p:txBody>
      </p:sp>
    </p:spTree>
    <p:extLst>
      <p:ext uri="{BB962C8B-B14F-4D97-AF65-F5344CB8AC3E}">
        <p14:creationId xmlns:p14="http://schemas.microsoft.com/office/powerpoint/2010/main" val="2313211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 the left is a superconducting crab</a:t>
            </a:r>
            <a:r>
              <a:rPr lang="en-US" baseline="0"/>
              <a:t> cavity used to rotate the beams in the crossing-angle scheme so that they achieve head-on collisions. The crab cavities were not effective until skew </a:t>
            </a:r>
            <a:r>
              <a:rPr lang="en-US" baseline="0" err="1"/>
              <a:t>sextupoles</a:t>
            </a:r>
            <a:r>
              <a:rPr lang="en-US" baseline="0"/>
              <a:t> were added to correct optical defects. Combining these two elements, a peak of luminosity of 2.1 x 10^34/cm^2/sec was achieved. Only KEK was crazy enough to try crab cavities.</a:t>
            </a:r>
            <a:endParaRPr lang="en-US"/>
          </a:p>
        </p:txBody>
      </p:sp>
      <p:sp>
        <p:nvSpPr>
          <p:cNvPr id="4" name="Slide Number Placeholder 3"/>
          <p:cNvSpPr>
            <a:spLocks noGrp="1"/>
          </p:cNvSpPr>
          <p:nvPr>
            <p:ph type="sldNum" sz="quarter" idx="10"/>
          </p:nvPr>
        </p:nvSpPr>
        <p:spPr/>
        <p:txBody>
          <a:bodyPr/>
          <a:lstStyle/>
          <a:p>
            <a:fld id="{AB35BAD7-A1CE-C744-A90E-CA63EEF526EA}" type="slidenum">
              <a:rPr lang="en-US" smtClean="0"/>
              <a:t>9</a:t>
            </a:fld>
            <a:endParaRPr lang="en-US"/>
          </a:p>
        </p:txBody>
      </p:sp>
    </p:spTree>
    <p:extLst>
      <p:ext uri="{BB962C8B-B14F-4D97-AF65-F5344CB8AC3E}">
        <p14:creationId xmlns:p14="http://schemas.microsoft.com/office/powerpoint/2010/main" val="5294260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B99071-C34C-3443-B468-CF5A3FCFFB67}" type="slidenum">
              <a:rPr lang="en-US" smtClean="0"/>
              <a:pPr/>
              <a:t>11</a:t>
            </a:fld>
            <a:endParaRPr lang="en-US"/>
          </a:p>
        </p:txBody>
      </p:sp>
    </p:spTree>
    <p:extLst>
      <p:ext uri="{BB962C8B-B14F-4D97-AF65-F5344CB8AC3E}">
        <p14:creationId xmlns:p14="http://schemas.microsoft.com/office/powerpoint/2010/main" val="2323506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4B0BD-8548-794B-A5DC-0D512F89196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6B6B266-4AC5-E84A-BCE5-6632A7CCF0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28766C7-9622-4B44-88AE-629747FDF9C3}"/>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5" name="Footer Placeholder 4">
            <a:extLst>
              <a:ext uri="{FF2B5EF4-FFF2-40B4-BE49-F238E27FC236}">
                <a16:creationId xmlns:a16="http://schemas.microsoft.com/office/drawing/2014/main" id="{8A35543D-E833-C948-8E3C-A05E839003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A43C67-874D-8240-8C8E-F77E9C289EB6}"/>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11620775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804FA-7661-A742-AD10-8AB348FBA9E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FD82A98-60C6-F347-9E08-51CF3165588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9A6EFA-DF91-6246-BED2-273C8C2D4A15}"/>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5" name="Footer Placeholder 4">
            <a:extLst>
              <a:ext uri="{FF2B5EF4-FFF2-40B4-BE49-F238E27FC236}">
                <a16:creationId xmlns:a16="http://schemas.microsoft.com/office/drawing/2014/main" id="{D4DAE766-C01F-B14C-828E-39CF17C496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E9FFDC-2422-DD46-8AE1-EB9CE135A1C5}"/>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496402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F24366-196F-D149-8F0F-74A8F0AC834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9517993-199B-F64E-A87C-6E4A7D758E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913DAC-E777-FE47-9B16-127FA01B801E}"/>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5" name="Footer Placeholder 4">
            <a:extLst>
              <a:ext uri="{FF2B5EF4-FFF2-40B4-BE49-F238E27FC236}">
                <a16:creationId xmlns:a16="http://schemas.microsoft.com/office/drawing/2014/main" id="{F0207868-4C8E-8A47-AA65-C62D87535E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46545A-2502-3443-859A-630D6531F715}"/>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981225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タイトルのみ">
    <p:spTree>
      <p:nvGrpSpPr>
        <p:cNvPr id="1" name=""/>
        <p:cNvGrpSpPr/>
        <p:nvPr/>
      </p:nvGrpSpPr>
      <p:grpSpPr>
        <a:xfrm>
          <a:off x="0" y="0"/>
          <a:ext cx="0" cy="0"/>
          <a:chOff x="0" y="0"/>
          <a:chExt cx="0" cy="0"/>
        </a:xfrm>
      </p:grpSpPr>
      <p:sp>
        <p:nvSpPr>
          <p:cNvPr id="6" name="Title 5"/>
          <p:cNvSpPr>
            <a:spLocks noGrp="1"/>
          </p:cNvSpPr>
          <p:nvPr>
            <p:ph type="title"/>
          </p:nvPr>
        </p:nvSpPr>
        <p:spPr>
          <a:xfrm>
            <a:off x="609600" y="-24"/>
            <a:ext cx="10972800" cy="785818"/>
          </a:xfrm>
          <a:prstGeom prst="rect">
            <a:avLst/>
          </a:prstGeom>
        </p:spPr>
        <p:txBody>
          <a:bodyPr anchor="b">
            <a:normAutofit/>
          </a:bodyPr>
          <a:lstStyle/>
          <a:p>
            <a:r>
              <a:rPr lang="ja-JP" altLang="en-US"/>
              <a:t>マスタ タイトルの書式設定</a:t>
            </a:r>
            <a:endParaRPr lang="en-US"/>
          </a:p>
        </p:txBody>
      </p:sp>
      <p:sp>
        <p:nvSpPr>
          <p:cNvPr id="3" name="Date Placeholder 6"/>
          <p:cNvSpPr>
            <a:spLocks noGrp="1"/>
          </p:cNvSpPr>
          <p:nvPr>
            <p:ph type="dt" sz="half" idx="10"/>
          </p:nvPr>
        </p:nvSpPr>
        <p:spPr>
          <a:xfrm>
            <a:off x="609600" y="6245225"/>
            <a:ext cx="2844800" cy="476250"/>
          </a:xfrm>
          <a:prstGeom prst="rect">
            <a:avLst/>
          </a:prstGeom>
        </p:spPr>
        <p:txBody>
          <a:bodyPr vert="horz" wrap="square" lIns="91440" tIns="45720" rIns="91440" bIns="45720" numCol="1" anchor="t" anchorCtr="0" compatLnSpc="1">
            <a:prstTxWarp prst="textNoShape">
              <a:avLst/>
            </a:prstTxWarp>
          </a:bodyPr>
          <a:lstStyle>
            <a:lvl1pPr>
              <a:defRPr smtClean="0">
                <a:solidFill>
                  <a:srgbClr val="000000"/>
                </a:solidFill>
                <a:cs typeface="+mn-cs"/>
              </a:defRPr>
            </a:lvl1pPr>
          </a:lstStyle>
          <a:p>
            <a:pPr>
              <a:defRPr/>
            </a:pPr>
            <a:fld id="{D701AFC1-8E4E-E043-B4B4-A9AA4D3A3EED}" type="datetime1">
              <a:rPr lang="en-US" altLang="ja-JP"/>
              <a:pPr>
                <a:defRPr/>
              </a:pPr>
              <a:t>9/7/21</a:t>
            </a:fld>
            <a:endParaRPr lang="en-US"/>
          </a:p>
        </p:txBody>
      </p:sp>
      <p:sp>
        <p:nvSpPr>
          <p:cNvPr id="4" name="Slide Number Placeholder 7"/>
          <p:cNvSpPr>
            <a:spLocks noGrp="1"/>
          </p:cNvSpPr>
          <p:nvPr>
            <p:ph type="sldNum" sz="quarter" idx="11"/>
          </p:nvPr>
        </p:nvSpPr>
        <p:spPr/>
        <p:txBody>
          <a:bodyPr/>
          <a:lstStyle>
            <a:lvl1pPr>
              <a:defRPr smtClean="0">
                <a:solidFill>
                  <a:srgbClr val="000000"/>
                </a:solidFill>
              </a:defRPr>
            </a:lvl1pPr>
          </a:lstStyle>
          <a:p>
            <a:pPr>
              <a:defRPr/>
            </a:pPr>
            <a:fld id="{26C485F6-F622-9D4E-98CB-D3BEE147E703}" type="slidenum">
              <a:rPr lang="en-US"/>
              <a:pPr>
                <a:defRPr/>
              </a:pPr>
              <a:t>‹#›</a:t>
            </a:fld>
            <a:endParaRPr lang="en-US"/>
          </a:p>
        </p:txBody>
      </p:sp>
      <p:sp>
        <p:nvSpPr>
          <p:cNvPr id="5" name="Footer Placeholder 8"/>
          <p:cNvSpPr>
            <a:spLocks noGrp="1"/>
          </p:cNvSpPr>
          <p:nvPr>
            <p:ph type="ftr" sz="quarter" idx="12"/>
          </p:nvPr>
        </p:nvSpPr>
        <p:spPr>
          <a:xfrm>
            <a:off x="4165600" y="6245225"/>
            <a:ext cx="3860800" cy="476250"/>
          </a:xfrm>
          <a:prstGeom prst="rect">
            <a:avLst/>
          </a:prstGeom>
        </p:spPr>
        <p:txBody>
          <a:bodyPr/>
          <a:lstStyle>
            <a:lvl1pPr>
              <a:defRPr>
                <a:solidFill>
                  <a:prstClr val="black"/>
                </a:solidFill>
                <a:latin typeface="Symbol" pitchFamily="18" charset="2"/>
                <a:ea typeface="+mn-ea"/>
                <a:cs typeface="+mn-cs"/>
              </a:defRPr>
            </a:lvl1pPr>
          </a:lstStyle>
          <a:p>
            <a:pPr>
              <a:defRPr/>
            </a:pPr>
            <a:endParaRPr lang="en-US"/>
          </a:p>
        </p:txBody>
      </p:sp>
    </p:spTree>
    <p:extLst>
      <p:ext uri="{BB962C8B-B14F-4D97-AF65-F5344CB8AC3E}">
        <p14:creationId xmlns:p14="http://schemas.microsoft.com/office/powerpoint/2010/main" val="39500525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elle text">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Click to edit Master title style</a:t>
            </a:r>
          </a:p>
        </p:txBody>
      </p:sp>
      <p:sp>
        <p:nvSpPr>
          <p:cNvPr id="3" name="Rectangle 9"/>
          <p:cNvSpPr>
            <a:spLocks noGrp="1" noChangeArrowheads="1"/>
          </p:cNvSpPr>
          <p:nvPr>
            <p:ph type="dt" sz="half" idx="10"/>
          </p:nvPr>
        </p:nvSpPr>
        <p:spPr>
          <a:xfrm>
            <a:off x="168825" y="6658578"/>
            <a:ext cx="4415367" cy="188912"/>
          </a:xfrm>
          <a:prstGeom prst="rect">
            <a:avLst/>
          </a:prstGeom>
          <a:ln/>
        </p:spPr>
        <p:txBody>
          <a:bodyPr/>
          <a:lstStyle>
            <a:lvl1pPr algn="l">
              <a:defRPr/>
            </a:lvl1pPr>
          </a:lstStyle>
          <a:p>
            <a:pPr>
              <a:defRPr/>
            </a:pPr>
            <a:endParaRPr lang="de-DE" dirty="0"/>
          </a:p>
        </p:txBody>
      </p:sp>
      <p:sp>
        <p:nvSpPr>
          <p:cNvPr id="4" name="Rectangle 10"/>
          <p:cNvSpPr>
            <a:spLocks noGrp="1" noChangeArrowheads="1"/>
          </p:cNvSpPr>
          <p:nvPr>
            <p:ph type="ftr" sz="quarter" idx="11"/>
          </p:nvPr>
        </p:nvSpPr>
        <p:spPr>
          <a:xfrm>
            <a:off x="4165600" y="6356351"/>
            <a:ext cx="3860800" cy="365125"/>
          </a:xfrm>
          <a:prstGeom prst="rect">
            <a:avLst/>
          </a:prstGeom>
          <a:ln/>
        </p:spPr>
        <p:txBody>
          <a:bodyPr/>
          <a:lstStyle>
            <a:lvl1pPr>
              <a:defRPr/>
            </a:lvl1pPr>
          </a:lstStyle>
          <a:p>
            <a:pPr>
              <a:defRPr/>
            </a:pPr>
            <a:endParaRPr lang="de-DE"/>
          </a:p>
        </p:txBody>
      </p:sp>
      <p:sp>
        <p:nvSpPr>
          <p:cNvPr id="6" name="Slide Number Placeholder 13"/>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4B852D20-2352-4749-B7C5-DD441254C400}" type="slidenum">
              <a:rPr lang="en-US"/>
              <a:pPr>
                <a:defRPr/>
              </a:pPr>
              <a:t>‹#›</a:t>
            </a:fld>
            <a:endParaRPr lang="en-US"/>
          </a:p>
        </p:txBody>
      </p:sp>
      <p:sp>
        <p:nvSpPr>
          <p:cNvPr id="7" name="Rectangle 11"/>
          <p:cNvSpPr>
            <a:spLocks noGrp="1" noChangeArrowheads="1"/>
          </p:cNvSpPr>
          <p:nvPr>
            <p:ph idx="1"/>
          </p:nvPr>
        </p:nvSpPr>
        <p:spPr bwMode="auto">
          <a:xfrm>
            <a:off x="755651" y="1304652"/>
            <a:ext cx="10972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85750" indent="-285750">
              <a:buFont typeface="Wingdings 3" panose="05040102010807070707" pitchFamily="18" charset="2"/>
              <a:buChar char=""/>
              <a:defRPr/>
            </a:lvl1pPr>
            <a:lvl2pPr marL="715963" indent="-355600">
              <a:buFont typeface="Wingdings 3" panose="05040102010807070707" pitchFamily="18" charset="2"/>
              <a:buChar char=""/>
              <a:defRPr/>
            </a:lvl2pPr>
            <a:lvl3pPr marL="1254125" indent="-355600">
              <a:buSzPct val="100000"/>
              <a:buFont typeface="Wingdings 3" panose="05040102010807070707" pitchFamily="18" charset="2"/>
              <a:buChar char=""/>
              <a:defRPr sz="1400"/>
            </a:lvl3pPr>
            <a:lvl4pPr marL="1793875" indent="-355600">
              <a:buSzPct val="100000"/>
              <a:buFont typeface="Wingdings 3" panose="05040102010807070707" pitchFamily="18" charset="2"/>
              <a:buChar char=""/>
              <a:defRPr sz="1400"/>
            </a:lvl4pPr>
            <a:lvl5pPr marL="2332038" indent="-360363">
              <a:buSzPct val="100000"/>
              <a:buFont typeface="Wingdings 3" panose="05040102010807070707" pitchFamily="18" charset="2"/>
              <a:buChar char=""/>
              <a:defRPr sz="1400"/>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Tree>
    <p:extLst>
      <p:ext uri="{BB962C8B-B14F-4D97-AF65-F5344CB8AC3E}">
        <p14:creationId xmlns:p14="http://schemas.microsoft.com/office/powerpoint/2010/main" val="16538226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hasCustomPrompt="1"/>
          </p:nvPr>
        </p:nvSpPr>
        <p:spPr>
          <a:xfrm>
            <a:off x="623392" y="183862"/>
            <a:ext cx="10318357" cy="508500"/>
          </a:xfrm>
        </p:spPr>
        <p:txBody>
          <a:bodyPr/>
          <a:lstStyle>
            <a:lvl1pPr>
              <a:defRPr sz="3400" baseline="0">
                <a:solidFill>
                  <a:srgbClr val="C00000"/>
                </a:solidFill>
                <a:effectLst/>
              </a:defRPr>
            </a:lvl1pPr>
          </a:lstStyle>
          <a:p>
            <a:r>
              <a:rPr lang="de-DE" noProof="0" dirty="0"/>
              <a:t>Titelmasterformat bearbeiten</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3" name="Text Placeholder 2"/>
          <p:cNvSpPr>
            <a:spLocks noGrp="1"/>
          </p:cNvSpPr>
          <p:nvPr>
            <p:ph type="body" sz="quarter" idx="17" hasCustomPrompt="1"/>
          </p:nvPr>
        </p:nvSpPr>
        <p:spPr>
          <a:xfrm>
            <a:off x="453178" y="6661150"/>
            <a:ext cx="1322343" cy="196850"/>
          </a:xfrm>
        </p:spPr>
        <p:txBody>
          <a:bodyPr/>
          <a:lstStyle>
            <a:lvl1pPr marL="0" indent="0">
              <a:buNone/>
              <a:defRPr sz="1000" baseline="0"/>
            </a:lvl1pPr>
          </a:lstStyle>
          <a:p>
            <a:pPr lvl="0"/>
            <a:r>
              <a:rPr lang="en-US" dirty="0"/>
              <a:t>Andreas </a:t>
            </a:r>
            <a:r>
              <a:rPr lang="en-US" dirty="0" err="1"/>
              <a:t>Crivellin</a:t>
            </a:r>
            <a:endParaRPr lang="en-GB" dirty="0"/>
          </a:p>
        </p:txBody>
      </p:sp>
      <p:cxnSp>
        <p:nvCxnSpPr>
          <p:cNvPr id="4" name="Straight Connector 3"/>
          <p:cNvCxnSpPr/>
          <p:nvPr userDrawn="1"/>
        </p:nvCxnSpPr>
        <p:spPr bwMode="auto">
          <a:xfrm>
            <a:off x="619165" y="836712"/>
            <a:ext cx="11090241" cy="0"/>
          </a:xfrm>
          <a:prstGeom prst="line">
            <a:avLst/>
          </a:prstGeom>
          <a:solidFill>
            <a:schemeClr val="accent1"/>
          </a:solidFill>
          <a:ln w="31750" cap="rnd" cmpd="sng" algn="ctr">
            <a:solidFill>
              <a:srgbClr val="004986"/>
            </a:solidFill>
            <a:prstDash val="solid"/>
            <a:round/>
            <a:headEnd type="none" w="med" len="med"/>
            <a:tailEnd type="none" w="med" len="med"/>
          </a:ln>
          <a:effectLst/>
        </p:spPr>
      </p:cxnSp>
      <p:sp>
        <p:nvSpPr>
          <p:cNvPr id="7" name="Text Placeholder 2"/>
          <p:cNvSpPr>
            <a:spLocks noGrp="1"/>
          </p:cNvSpPr>
          <p:nvPr>
            <p:ph type="body" sz="quarter" idx="18" hasCustomPrompt="1"/>
          </p:nvPr>
        </p:nvSpPr>
        <p:spPr>
          <a:xfrm>
            <a:off x="4130166" y="6652685"/>
            <a:ext cx="3327388" cy="213783"/>
          </a:xfrm>
        </p:spPr>
        <p:txBody>
          <a:bodyPr/>
          <a:lstStyle>
            <a:lvl1pPr marL="0" indent="0">
              <a:buNone/>
              <a:defRPr sz="1000" baseline="0"/>
            </a:lvl1pPr>
          </a:lstStyle>
          <a:p>
            <a:pPr lvl="0"/>
            <a:r>
              <a:rPr lang="en-US" dirty="0"/>
              <a:t>New Physics in the </a:t>
            </a:r>
            <a:r>
              <a:rPr lang="en-US" dirty="0" err="1"/>
              <a:t>Flavour</a:t>
            </a:r>
            <a:r>
              <a:rPr lang="en-US" dirty="0"/>
              <a:t> Sector</a:t>
            </a:r>
            <a:endParaRPr lang="en-GB" dirty="0"/>
          </a:p>
        </p:txBody>
      </p:sp>
    </p:spTree>
    <p:extLst>
      <p:ext uri="{BB962C8B-B14F-4D97-AF65-F5344CB8AC3E}">
        <p14:creationId xmlns:p14="http://schemas.microsoft.com/office/powerpoint/2010/main" val="136525175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652A02-8858-9C47-8403-208E6684C8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77E4990-0B4E-3A41-BB9A-C3770FCE38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00E6AC-1335-1249-801A-E6CE62997724}"/>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5" name="Footer Placeholder 4">
            <a:extLst>
              <a:ext uri="{FF2B5EF4-FFF2-40B4-BE49-F238E27FC236}">
                <a16:creationId xmlns:a16="http://schemas.microsoft.com/office/drawing/2014/main" id="{D8594E14-2C35-B240-A884-DF18AF799B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11F3445-570B-1F47-9F65-19EB3E0965CF}"/>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564141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C0180-CA96-8E47-A09A-60AAACAD725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3A27123-91C6-7A4B-952B-C7B3B5514E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9CBD965-26DE-2648-A56D-3707BB729CBD}"/>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5" name="Footer Placeholder 4">
            <a:extLst>
              <a:ext uri="{FF2B5EF4-FFF2-40B4-BE49-F238E27FC236}">
                <a16:creationId xmlns:a16="http://schemas.microsoft.com/office/drawing/2014/main" id="{D112DD2E-5CEB-4F4B-BC33-F7B590F6DA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270AFF-ED4C-9C47-93BE-3402D4CEF426}"/>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3615162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C60F48-2919-7D4B-8DEF-79635AEEB13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3A6A4F-B548-A845-BB1C-DE34C41104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054DD3-5809-A04A-978E-264605111DC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628B88D-7FBE-E447-8EBF-0AF8903FD9CB}"/>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6" name="Footer Placeholder 5">
            <a:extLst>
              <a:ext uri="{FF2B5EF4-FFF2-40B4-BE49-F238E27FC236}">
                <a16:creationId xmlns:a16="http://schemas.microsoft.com/office/drawing/2014/main" id="{0959FD16-4BA1-5C4B-8221-45189246E8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113B704-DBD3-A947-9334-EC334468536D}"/>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1082644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89580-CA22-BF49-A1D4-51E4A64C689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4EC9657-65C4-3740-A569-0BF6282F83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8D4947B-1EF7-A945-8F37-47F3E12ED4A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AF4C51E-A19F-5D43-B0AD-277C000713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C27636-5264-2647-A779-486BA201757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4531013-3C3F-874A-B169-F4A1D6C201D3}"/>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8" name="Footer Placeholder 7">
            <a:extLst>
              <a:ext uri="{FF2B5EF4-FFF2-40B4-BE49-F238E27FC236}">
                <a16:creationId xmlns:a16="http://schemas.microsoft.com/office/drawing/2014/main" id="{EDBBB256-A75A-C447-817D-3EA897FF33A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394AC5-C497-EF41-82A3-53837D1A4F3E}"/>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3293990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DB01F-C898-B54C-B6E8-FFFC566B03F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4B4249-B3DC-944A-A0B9-DA0308098E39}"/>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4" name="Footer Placeholder 3">
            <a:extLst>
              <a:ext uri="{FF2B5EF4-FFF2-40B4-BE49-F238E27FC236}">
                <a16:creationId xmlns:a16="http://schemas.microsoft.com/office/drawing/2014/main" id="{B29C6F2E-B507-4241-994D-F8165E0E39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E58B07-2B1B-334A-A595-1F655A0CAEDA}"/>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1077500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2A867F-426D-7243-90D7-46D679F4208F}"/>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3" name="Footer Placeholder 2">
            <a:extLst>
              <a:ext uri="{FF2B5EF4-FFF2-40B4-BE49-F238E27FC236}">
                <a16:creationId xmlns:a16="http://schemas.microsoft.com/office/drawing/2014/main" id="{AE9B74D1-B20F-4E45-A6F8-AB88EAFCC4E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1F02905-3182-E34F-B395-BDADDECEFD32}"/>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414712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4203FF-03AA-8F4F-B010-0BCCF6EAAA4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7EAE23B-C0F9-5348-BA41-C4D58EFDD4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1EC4B02-392C-5441-BAEC-2BEC3C81F2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67CA7D-25C6-CC41-B37F-CFF67DC05A88}"/>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6" name="Footer Placeholder 5">
            <a:extLst>
              <a:ext uri="{FF2B5EF4-FFF2-40B4-BE49-F238E27FC236}">
                <a16:creationId xmlns:a16="http://schemas.microsoft.com/office/drawing/2014/main" id="{9F91E22E-0972-3546-BD12-CB0300AD23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4F3679-82C5-D54D-84B3-4158C6F772A1}"/>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32300743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6719D-A08C-2F47-BF68-F2647DE7904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2443CB-31AC-D745-B7AD-1EE1B98B189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02A41BC-7AA1-3A45-8B17-8A614E39CA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DCA52C-C256-174C-A435-03E575101E13}"/>
              </a:ext>
            </a:extLst>
          </p:cNvPr>
          <p:cNvSpPr>
            <a:spLocks noGrp="1"/>
          </p:cNvSpPr>
          <p:nvPr>
            <p:ph type="dt" sz="half" idx="10"/>
          </p:nvPr>
        </p:nvSpPr>
        <p:spPr/>
        <p:txBody>
          <a:bodyPr/>
          <a:lstStyle/>
          <a:p>
            <a:fld id="{0726B5D5-161C-0245-9B07-C77FBD568F34}" type="datetimeFigureOut">
              <a:rPr lang="en-US" smtClean="0"/>
              <a:t>9/7/21</a:t>
            </a:fld>
            <a:endParaRPr lang="en-US"/>
          </a:p>
        </p:txBody>
      </p:sp>
      <p:sp>
        <p:nvSpPr>
          <p:cNvPr id="6" name="Footer Placeholder 5">
            <a:extLst>
              <a:ext uri="{FF2B5EF4-FFF2-40B4-BE49-F238E27FC236}">
                <a16:creationId xmlns:a16="http://schemas.microsoft.com/office/drawing/2014/main" id="{5E8B1C02-0F7F-8B49-842E-3618F767FAE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867265-5E1B-D143-B729-D2BC2F69A151}"/>
              </a:ext>
            </a:extLst>
          </p:cNvPr>
          <p:cNvSpPr>
            <a:spLocks noGrp="1"/>
          </p:cNvSpPr>
          <p:nvPr>
            <p:ph type="sldNum" sz="quarter" idx="12"/>
          </p:nvPr>
        </p:nvSpPr>
        <p:spPr/>
        <p:txBody>
          <a:bodyPr/>
          <a:lstStyle/>
          <a:p>
            <a:fld id="{BB234847-2F19-DC45-A5AA-1D9DAA9D40DF}" type="slidenum">
              <a:rPr lang="en-US" smtClean="0"/>
              <a:t>‹#›</a:t>
            </a:fld>
            <a:endParaRPr lang="en-US"/>
          </a:p>
        </p:txBody>
      </p:sp>
    </p:spTree>
    <p:extLst>
      <p:ext uri="{BB962C8B-B14F-4D97-AF65-F5344CB8AC3E}">
        <p14:creationId xmlns:p14="http://schemas.microsoft.com/office/powerpoint/2010/main" val="3778336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3E15981-C2D5-4B45-BC3A-DB6461B74FF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2B25320-303D-A84A-90B9-51DF3F1B23A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E2D838-A669-C047-8570-67BB167BB1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26B5D5-161C-0245-9B07-C77FBD568F34}" type="datetimeFigureOut">
              <a:rPr lang="en-US" smtClean="0"/>
              <a:t>9/7/21</a:t>
            </a:fld>
            <a:endParaRPr lang="en-US"/>
          </a:p>
        </p:txBody>
      </p:sp>
      <p:sp>
        <p:nvSpPr>
          <p:cNvPr id="5" name="Footer Placeholder 4">
            <a:extLst>
              <a:ext uri="{FF2B5EF4-FFF2-40B4-BE49-F238E27FC236}">
                <a16:creationId xmlns:a16="http://schemas.microsoft.com/office/drawing/2014/main" id="{D92A01A1-76D3-5A4F-BB96-3621339C39A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F49C29E-1BAE-8C42-B352-0FB3176B12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234847-2F19-DC45-A5AA-1D9DAA9D40DF}" type="slidenum">
              <a:rPr lang="en-US" smtClean="0"/>
              <a:t>‹#›</a:t>
            </a:fld>
            <a:endParaRPr lang="en-US"/>
          </a:p>
        </p:txBody>
      </p:sp>
    </p:spTree>
    <p:extLst>
      <p:ext uri="{BB962C8B-B14F-4D97-AF65-F5344CB8AC3E}">
        <p14:creationId xmlns:p14="http://schemas.microsoft.com/office/powerpoint/2010/main" val="3174637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arxiv.org/abs/1808.10567" TargetMode="External"/><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arxiv.org/abs/2107.01080" TargetMode="External"/><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4.xml"/><Relationship Id="rId1" Type="http://schemas.openxmlformats.org/officeDocument/2006/relationships/vmlDrawing" Target="../drawings/vmlDrawing2.vml"/><Relationship Id="rId5" Type="http://schemas.openxmlformats.org/officeDocument/2006/relationships/image" Target="../media/image48.png"/><Relationship Id="rId4" Type="http://schemas.openxmlformats.org/officeDocument/2006/relationships/image" Target="../media/image47.wmf"/></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9.emf"/><Relationship Id="rId5" Type="http://schemas.openxmlformats.org/officeDocument/2006/relationships/oleObject" Target="../embeddings/oleObject1.bin"/><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3.jpg"/></Relationships>
</file>

<file path=ppt/slides/_rels/slide45.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s://snowmass21.org/submissions/start"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0.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4ABD609-D6C8-8E4A-B4FF-1F1109CA082A}"/>
              </a:ext>
            </a:extLst>
          </p:cNvPr>
          <p:cNvSpPr txBox="1"/>
          <p:nvPr/>
        </p:nvSpPr>
        <p:spPr>
          <a:xfrm>
            <a:off x="2520461" y="121530"/>
            <a:ext cx="5931877" cy="830997"/>
          </a:xfrm>
          <a:prstGeom prst="rect">
            <a:avLst/>
          </a:prstGeom>
          <a:noFill/>
        </p:spPr>
        <p:txBody>
          <a:bodyPr wrap="square" rtlCol="0">
            <a:spAutoFit/>
          </a:bodyPr>
          <a:lstStyle/>
          <a:p>
            <a:r>
              <a:rPr lang="en-US" sz="2400" dirty="0">
                <a:solidFill>
                  <a:srgbClr val="FF0000"/>
                </a:solidFill>
                <a:latin typeface="Times New Roman" panose="02020603050405020304" pitchFamily="18" charset="0"/>
                <a:cs typeface="Times New Roman" panose="02020603050405020304" pitchFamily="18" charset="0"/>
              </a:rPr>
              <a:t>       From Belle to Belle II and Beyond:</a:t>
            </a:r>
          </a:p>
          <a:p>
            <a:r>
              <a:rPr lang="en-US" sz="2400" dirty="0">
                <a:latin typeface="Times New Roman" panose="02020603050405020304" pitchFamily="18" charset="0"/>
                <a:cs typeface="Times New Roman" panose="02020603050405020304" pitchFamily="18" charset="0"/>
              </a:rPr>
              <a:t>(Challenges for Belle II in the “Anomaly Era”)</a:t>
            </a:r>
          </a:p>
        </p:txBody>
      </p:sp>
      <p:sp>
        <p:nvSpPr>
          <p:cNvPr id="5" name="TextBox 4">
            <a:extLst>
              <a:ext uri="{FF2B5EF4-FFF2-40B4-BE49-F238E27FC236}">
                <a16:creationId xmlns:a16="http://schemas.microsoft.com/office/drawing/2014/main" id="{1C41E666-D795-CE4F-967E-AFD05EA674AC}"/>
              </a:ext>
            </a:extLst>
          </p:cNvPr>
          <p:cNvSpPr txBox="1"/>
          <p:nvPr/>
        </p:nvSpPr>
        <p:spPr>
          <a:xfrm>
            <a:off x="3154183" y="952527"/>
            <a:ext cx="4302369"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Tom Browder (University of Hawai’i)</a:t>
            </a:r>
          </a:p>
        </p:txBody>
      </p:sp>
      <p:sp>
        <p:nvSpPr>
          <p:cNvPr id="6" name="TextBox 5">
            <a:extLst>
              <a:ext uri="{FF2B5EF4-FFF2-40B4-BE49-F238E27FC236}">
                <a16:creationId xmlns:a16="http://schemas.microsoft.com/office/drawing/2014/main" id="{DF503D46-1194-024E-9627-D5CA173276C8}"/>
              </a:ext>
            </a:extLst>
          </p:cNvPr>
          <p:cNvSpPr txBox="1"/>
          <p:nvPr/>
        </p:nvSpPr>
        <p:spPr>
          <a:xfrm>
            <a:off x="378305" y="1352637"/>
            <a:ext cx="7091302" cy="3631763"/>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Some historical perspective:</a:t>
            </a:r>
          </a:p>
          <a:p>
            <a:r>
              <a:rPr lang="en-US" sz="2400" dirty="0">
                <a:latin typeface="Times New Roman" panose="02020603050405020304" pitchFamily="18" charset="0"/>
                <a:cs typeface="Times New Roman" panose="02020603050405020304" pitchFamily="18" charset="0"/>
              </a:rPr>
              <a:t>(Belle, </a:t>
            </a:r>
            <a:r>
              <a:rPr lang="en-US" sz="2400" dirty="0" err="1">
                <a:latin typeface="Times New Roman" panose="02020603050405020304" pitchFamily="18" charset="0"/>
                <a:cs typeface="Times New Roman" panose="02020603050405020304" pitchFamily="18" charset="0"/>
              </a:rPr>
              <a:t>BaBar</a:t>
            </a:r>
            <a:r>
              <a:rPr lang="en-US" sz="2400" dirty="0">
                <a:latin typeface="Times New Roman" panose="02020603050405020304" pitchFamily="18" charset="0"/>
                <a:cs typeface="Times New Roman" panose="02020603050405020304" pitchFamily="18" charset="0"/>
              </a:rPr>
              <a:t>, HERA-B ?)</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Belle II/</a:t>
            </a:r>
            <a:r>
              <a:rPr lang="en-US" sz="2400" dirty="0" err="1">
                <a:latin typeface="Times New Roman" panose="02020603050405020304" pitchFamily="18" charset="0"/>
                <a:cs typeface="Times New Roman" panose="02020603050405020304" pitchFamily="18" charset="0"/>
              </a:rPr>
              <a:t>SuperKEKB</a:t>
            </a:r>
            <a:r>
              <a:rPr lang="en-US" sz="2400" dirty="0">
                <a:latin typeface="Times New Roman" panose="02020603050405020304" pitchFamily="18" charset="0"/>
                <a:cs typeface="Times New Roman" panose="02020603050405020304" pitchFamily="18" charset="0"/>
              </a:rPr>
              <a:t> startup </a:t>
            </a:r>
          </a:p>
          <a:p>
            <a:r>
              <a:rPr lang="en-US" sz="1400" dirty="0">
                <a:solidFill>
                  <a:srgbClr val="FF0000"/>
                </a:solidFill>
                <a:latin typeface="Times New Roman" panose="02020603050405020304" pitchFamily="18" charset="0"/>
                <a:cs typeface="Times New Roman" panose="02020603050405020304" pitchFamily="18" charset="0"/>
              </a:rPr>
              <a:t>https://</a:t>
            </a:r>
            <a:r>
              <a:rPr lang="en-US" sz="1400" dirty="0" err="1">
                <a:solidFill>
                  <a:srgbClr val="FF0000"/>
                </a:solidFill>
                <a:latin typeface="Times New Roman" panose="02020603050405020304" pitchFamily="18" charset="0"/>
                <a:cs typeface="Times New Roman" panose="02020603050405020304" pitchFamily="18" charset="0"/>
              </a:rPr>
              <a:t>cerncourier.com</a:t>
            </a:r>
            <a:r>
              <a:rPr lang="en-US" sz="1400" dirty="0">
                <a:solidFill>
                  <a:srgbClr val="FF0000"/>
                </a:solidFill>
                <a:latin typeface="Times New Roman" panose="02020603050405020304" pitchFamily="18" charset="0"/>
                <a:cs typeface="Times New Roman" panose="02020603050405020304" pitchFamily="18" charset="0"/>
              </a:rPr>
              <a:t>/a/</a:t>
            </a:r>
            <a:r>
              <a:rPr lang="en-US" sz="1400" dirty="0" err="1">
                <a:solidFill>
                  <a:srgbClr val="FF0000"/>
                </a:solidFill>
                <a:latin typeface="Times New Roman" panose="02020603050405020304" pitchFamily="18" charset="0"/>
                <a:cs typeface="Times New Roman" panose="02020603050405020304" pitchFamily="18" charset="0"/>
              </a:rPr>
              <a:t>superkekb</a:t>
            </a:r>
            <a:r>
              <a:rPr lang="en-US" sz="1400" dirty="0">
                <a:solidFill>
                  <a:srgbClr val="FF0000"/>
                </a:solidFill>
                <a:latin typeface="Times New Roman" panose="02020603050405020304" pitchFamily="18" charset="0"/>
                <a:cs typeface="Times New Roman" panose="02020603050405020304" pitchFamily="18" charset="0"/>
              </a:rPr>
              <a:t>-raises-the-bar</a:t>
            </a:r>
            <a:r>
              <a:rPr lang="en-US" sz="1400" dirty="0">
                <a:solidFill>
                  <a:srgbClr val="FF0000"/>
                </a:solidFill>
              </a:rPr>
              <a:t>/</a:t>
            </a:r>
          </a:p>
          <a:p>
            <a:endParaRPr lang="en-US" sz="2400" dirty="0">
              <a:latin typeface="Times New Roman" panose="02020603050405020304" pitchFamily="18" charset="0"/>
              <a:cs typeface="Times New Roman" panose="02020603050405020304" pitchFamily="18" charset="0"/>
            </a:endParaRPr>
          </a:p>
          <a:p>
            <a:r>
              <a:rPr lang="en-US" sz="2400" dirty="0" err="1">
                <a:latin typeface="Times New Roman" panose="02020603050405020304" pitchFamily="18" charset="0"/>
                <a:cs typeface="Times New Roman" panose="02020603050405020304" pitchFamily="18" charset="0"/>
              </a:rPr>
              <a:t>SuperKEKB</a:t>
            </a:r>
            <a:r>
              <a:rPr lang="en-US" sz="2400" dirty="0">
                <a:latin typeface="Times New Roman" panose="02020603050405020304" pitchFamily="18" charset="0"/>
                <a:cs typeface="Times New Roman" panose="02020603050405020304" pitchFamily="18" charset="0"/>
              </a:rPr>
              <a:t> Challenges</a:t>
            </a:r>
          </a:p>
          <a:p>
            <a:endParaRPr lang="en-US" sz="2400" dirty="0">
              <a:latin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cs typeface="Times New Roman" panose="02020603050405020304" pitchFamily="18" charset="0"/>
              </a:rPr>
              <a:t>Belle II/</a:t>
            </a:r>
            <a:r>
              <a:rPr lang="en-US" sz="2400" dirty="0" err="1">
                <a:latin typeface="Times New Roman" panose="02020603050405020304" pitchFamily="18" charset="0"/>
                <a:cs typeface="Times New Roman" panose="02020603050405020304" pitchFamily="18" charset="0"/>
              </a:rPr>
              <a:t>SuperKEKB@Snowmass</a:t>
            </a:r>
            <a:r>
              <a:rPr lang="en-US" sz="2400" dirty="0">
                <a:latin typeface="Times New Roman" panose="02020603050405020304" pitchFamily="18" charset="0"/>
                <a:cs typeface="Times New Roman" panose="02020603050405020304" pitchFamily="18" charset="0"/>
              </a:rPr>
              <a:t>: the Belle II Physics Mind Map, </a:t>
            </a:r>
            <a:r>
              <a:rPr lang="en-US" sz="2400" dirty="0" err="1">
                <a:latin typeface="Times New Roman" panose="02020603050405020304" pitchFamily="18" charset="0"/>
                <a:cs typeface="Times New Roman" panose="02020603050405020304" pitchFamily="18" charset="0"/>
              </a:rPr>
              <a:t>SuperKEKB</a:t>
            </a:r>
            <a:r>
              <a:rPr lang="en-US" sz="2400" dirty="0">
                <a:latin typeface="Times New Roman" panose="02020603050405020304" pitchFamily="18" charset="0"/>
                <a:cs typeface="Times New Roman" panose="02020603050405020304" pitchFamily="18" charset="0"/>
              </a:rPr>
              <a:t> upgrades and Belle II upgrades</a:t>
            </a:r>
          </a:p>
        </p:txBody>
      </p:sp>
      <p:pic>
        <p:nvPicPr>
          <p:cNvPr id="7" name="Picture 6">
            <a:extLst>
              <a:ext uri="{FF2B5EF4-FFF2-40B4-BE49-F238E27FC236}">
                <a16:creationId xmlns:a16="http://schemas.microsoft.com/office/drawing/2014/main" id="{F60D4EDC-CDB8-D747-BAE4-984ED49F518C}"/>
              </a:ext>
            </a:extLst>
          </p:cNvPr>
          <p:cNvPicPr>
            <a:picLocks noChangeAspect="1"/>
          </p:cNvPicPr>
          <p:nvPr/>
        </p:nvPicPr>
        <p:blipFill>
          <a:blip r:embed="rId3"/>
          <a:stretch>
            <a:fillRect/>
          </a:stretch>
        </p:blipFill>
        <p:spPr>
          <a:xfrm>
            <a:off x="7749695" y="952527"/>
            <a:ext cx="4064000" cy="2905760"/>
          </a:xfrm>
          <a:prstGeom prst="rect">
            <a:avLst/>
          </a:prstGeom>
        </p:spPr>
      </p:pic>
      <p:pic>
        <p:nvPicPr>
          <p:cNvPr id="9" name="Picture 8">
            <a:extLst>
              <a:ext uri="{FF2B5EF4-FFF2-40B4-BE49-F238E27FC236}">
                <a16:creationId xmlns:a16="http://schemas.microsoft.com/office/drawing/2014/main" id="{6C361B19-9CFD-0745-970C-F87E39A1D017}"/>
              </a:ext>
            </a:extLst>
          </p:cNvPr>
          <p:cNvPicPr>
            <a:picLocks noChangeAspect="1"/>
          </p:cNvPicPr>
          <p:nvPr/>
        </p:nvPicPr>
        <p:blipFill>
          <a:blip r:embed="rId4"/>
          <a:stretch>
            <a:fillRect/>
          </a:stretch>
        </p:blipFill>
        <p:spPr>
          <a:xfrm>
            <a:off x="7952895" y="3993270"/>
            <a:ext cx="3657600" cy="2743200"/>
          </a:xfrm>
          <a:prstGeom prst="rect">
            <a:avLst/>
          </a:prstGeom>
        </p:spPr>
      </p:pic>
      <p:pic>
        <p:nvPicPr>
          <p:cNvPr id="10" name="Picture 9">
            <a:extLst>
              <a:ext uri="{FF2B5EF4-FFF2-40B4-BE49-F238E27FC236}">
                <a16:creationId xmlns:a16="http://schemas.microsoft.com/office/drawing/2014/main" id="{1DACCF37-E03E-374A-BCF4-A3F7E6A2E88A}"/>
              </a:ext>
            </a:extLst>
          </p:cNvPr>
          <p:cNvPicPr>
            <a:picLocks noChangeAspect="1"/>
          </p:cNvPicPr>
          <p:nvPr/>
        </p:nvPicPr>
        <p:blipFill>
          <a:blip r:embed="rId5"/>
          <a:stretch>
            <a:fillRect/>
          </a:stretch>
        </p:blipFill>
        <p:spPr>
          <a:xfrm>
            <a:off x="4408552" y="1783524"/>
            <a:ext cx="3048000" cy="2032000"/>
          </a:xfrm>
          <a:prstGeom prst="rect">
            <a:avLst/>
          </a:prstGeom>
        </p:spPr>
      </p:pic>
      <p:pic>
        <p:nvPicPr>
          <p:cNvPr id="11" name="Picture 10" descr="Pool Cue Transparent.png">
            <a:extLst>
              <a:ext uri="{FF2B5EF4-FFF2-40B4-BE49-F238E27FC236}">
                <a16:creationId xmlns:a16="http://schemas.microsoft.com/office/drawing/2014/main" id="{F8E2DAFA-9A0D-9149-B9C6-D5CD0F942A7E}"/>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rot="10800000">
            <a:off x="3526154" y="830091"/>
            <a:ext cx="1960245" cy="1552575"/>
          </a:xfrm>
          <a:prstGeom prst="rect">
            <a:avLst/>
          </a:prstGeom>
        </p:spPr>
      </p:pic>
      <p:sp>
        <p:nvSpPr>
          <p:cNvPr id="2" name="Rectangle 1">
            <a:extLst>
              <a:ext uri="{FF2B5EF4-FFF2-40B4-BE49-F238E27FC236}">
                <a16:creationId xmlns:a16="http://schemas.microsoft.com/office/drawing/2014/main" id="{07C80B13-106C-244E-AD18-B2847290212C}"/>
              </a:ext>
            </a:extLst>
          </p:cNvPr>
          <p:cNvSpPr/>
          <p:nvPr/>
        </p:nvSpPr>
        <p:spPr>
          <a:xfrm>
            <a:off x="165811" y="5658577"/>
            <a:ext cx="4073295" cy="369332"/>
          </a:xfrm>
          <a:prstGeom prst="rect">
            <a:avLst/>
          </a:prstGeom>
        </p:spPr>
        <p:txBody>
          <a:bodyPr wrap="none">
            <a:spAutoFit/>
          </a:bodyPr>
          <a:lstStyle/>
          <a:p>
            <a:r>
              <a:rPr lang="en-US" dirty="0"/>
              <a:t>https://</a:t>
            </a:r>
            <a:r>
              <a:rPr lang="en-US" dirty="0" err="1"/>
              <a:t>www.facebook.com</a:t>
            </a:r>
            <a:r>
              <a:rPr lang="en-US" dirty="0"/>
              <a:t>/belle2collab/</a:t>
            </a:r>
          </a:p>
        </p:txBody>
      </p:sp>
      <p:sp>
        <p:nvSpPr>
          <p:cNvPr id="3" name="Rectangle 2">
            <a:extLst>
              <a:ext uri="{FF2B5EF4-FFF2-40B4-BE49-F238E27FC236}">
                <a16:creationId xmlns:a16="http://schemas.microsoft.com/office/drawing/2014/main" id="{01F39D89-510E-1341-89CF-DC9C9FBAE58B}"/>
              </a:ext>
            </a:extLst>
          </p:cNvPr>
          <p:cNvSpPr/>
          <p:nvPr/>
        </p:nvSpPr>
        <p:spPr>
          <a:xfrm>
            <a:off x="165811" y="6027909"/>
            <a:ext cx="4058227" cy="369332"/>
          </a:xfrm>
          <a:prstGeom prst="rect">
            <a:avLst/>
          </a:prstGeom>
        </p:spPr>
        <p:txBody>
          <a:bodyPr wrap="none">
            <a:spAutoFit/>
          </a:bodyPr>
          <a:lstStyle/>
          <a:p>
            <a:r>
              <a:rPr lang="en-US" dirty="0"/>
              <a:t>https://</a:t>
            </a:r>
            <a:r>
              <a:rPr lang="en-US" dirty="0" err="1"/>
              <a:t>twitter.com</a:t>
            </a:r>
            <a:r>
              <a:rPr lang="en-US" dirty="0"/>
              <a:t>/belle2collab?lang=</a:t>
            </a:r>
            <a:r>
              <a:rPr lang="en-US" dirty="0" err="1"/>
              <a:t>en</a:t>
            </a:r>
            <a:endParaRPr lang="en-US" dirty="0"/>
          </a:p>
        </p:txBody>
      </p:sp>
      <p:sp>
        <p:nvSpPr>
          <p:cNvPr id="8" name="Rectangle 7">
            <a:extLst>
              <a:ext uri="{FF2B5EF4-FFF2-40B4-BE49-F238E27FC236}">
                <a16:creationId xmlns:a16="http://schemas.microsoft.com/office/drawing/2014/main" id="{72F810CE-F734-2545-AC73-1327E619E5F8}"/>
              </a:ext>
            </a:extLst>
          </p:cNvPr>
          <p:cNvSpPr/>
          <p:nvPr/>
        </p:nvSpPr>
        <p:spPr>
          <a:xfrm>
            <a:off x="179674" y="6397241"/>
            <a:ext cx="4779065" cy="369332"/>
          </a:xfrm>
          <a:prstGeom prst="rect">
            <a:avLst/>
          </a:prstGeom>
        </p:spPr>
        <p:txBody>
          <a:bodyPr wrap="none">
            <a:spAutoFit/>
          </a:bodyPr>
          <a:lstStyle/>
          <a:p>
            <a:r>
              <a:rPr lang="en-US" dirty="0"/>
              <a:t>https://</a:t>
            </a:r>
            <a:r>
              <a:rPr lang="en-US" dirty="0" err="1"/>
              <a:t>www.instagram.com</a:t>
            </a:r>
            <a:r>
              <a:rPr lang="en-US" dirty="0"/>
              <a:t>/belle2collab/?hl=</a:t>
            </a:r>
            <a:r>
              <a:rPr lang="en-US" dirty="0" err="1"/>
              <a:t>en</a:t>
            </a:r>
            <a:endParaRPr lang="en-US" dirty="0"/>
          </a:p>
        </p:txBody>
      </p:sp>
      <p:sp>
        <p:nvSpPr>
          <p:cNvPr id="12" name="TextBox 11">
            <a:extLst>
              <a:ext uri="{FF2B5EF4-FFF2-40B4-BE49-F238E27FC236}">
                <a16:creationId xmlns:a16="http://schemas.microsoft.com/office/drawing/2014/main" id="{A866D297-1C00-9E4F-9A0B-D1B5D2C0AE33}"/>
              </a:ext>
            </a:extLst>
          </p:cNvPr>
          <p:cNvSpPr txBox="1"/>
          <p:nvPr/>
        </p:nvSpPr>
        <p:spPr>
          <a:xfrm>
            <a:off x="36095" y="5275267"/>
            <a:ext cx="5450304" cy="338554"/>
          </a:xfrm>
          <a:prstGeom prst="rect">
            <a:avLst/>
          </a:prstGeom>
          <a:noFill/>
        </p:spPr>
        <p:txBody>
          <a:bodyPr wrap="square" rtlCol="0">
            <a:spAutoFit/>
          </a:bodyPr>
          <a:lstStyle/>
          <a:p>
            <a:r>
              <a:rPr lang="en-US" sz="1600" dirty="0"/>
              <a:t>Belle II Social Media (did not have this kind of outreach in Belle)</a:t>
            </a:r>
          </a:p>
        </p:txBody>
      </p:sp>
      <p:sp>
        <p:nvSpPr>
          <p:cNvPr id="13" name="Rectangle 12">
            <a:extLst>
              <a:ext uri="{FF2B5EF4-FFF2-40B4-BE49-F238E27FC236}">
                <a16:creationId xmlns:a16="http://schemas.microsoft.com/office/drawing/2014/main" id="{A3CD5F9D-A819-E247-BFF5-09D9A5C1C03F}"/>
              </a:ext>
            </a:extLst>
          </p:cNvPr>
          <p:cNvSpPr/>
          <p:nvPr/>
        </p:nvSpPr>
        <p:spPr>
          <a:xfrm>
            <a:off x="0" y="5658577"/>
            <a:ext cx="4958739" cy="10778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CE62FBC2-EE62-DC41-BB34-32998BE8AEF7}"/>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43861" y="228178"/>
            <a:ext cx="1217815" cy="989215"/>
          </a:xfrm>
          <a:prstGeom prst="rect">
            <a:avLst/>
          </a:prstGeom>
        </p:spPr>
      </p:pic>
    </p:spTree>
    <p:extLst>
      <p:ext uri="{BB962C8B-B14F-4D97-AF65-F5344CB8AC3E}">
        <p14:creationId xmlns:p14="http://schemas.microsoft.com/office/powerpoint/2010/main" val="1089971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24000" y="1411481"/>
            <a:ext cx="9144000" cy="3764478"/>
          </a:xfrm>
          <a:prstGeom prst="rect">
            <a:avLst/>
          </a:prstGeom>
        </p:spPr>
      </p:pic>
      <p:sp>
        <p:nvSpPr>
          <p:cNvPr id="5" name="TextBox 4"/>
          <p:cNvSpPr txBox="1"/>
          <p:nvPr/>
        </p:nvSpPr>
        <p:spPr>
          <a:xfrm>
            <a:off x="1714501" y="13186"/>
            <a:ext cx="8864599" cy="1569660"/>
          </a:xfrm>
          <a:prstGeom prst="rect">
            <a:avLst/>
          </a:prstGeom>
          <a:noFill/>
        </p:spPr>
        <p:txBody>
          <a:bodyPr wrap="square" rtlCol="0">
            <a:spAutoFit/>
          </a:bodyPr>
          <a:lstStyle/>
          <a:p>
            <a:r>
              <a:rPr lang="en-US" sz="2400"/>
              <a:t>The </a:t>
            </a:r>
            <a:r>
              <a:rPr lang="en-US" sz="2400">
                <a:solidFill>
                  <a:srgbClr val="FF0000"/>
                </a:solidFill>
              </a:rPr>
              <a:t>B Factories </a:t>
            </a:r>
            <a:r>
              <a:rPr lang="en-US" sz="2400"/>
              <a:t>focused on establishing large </a:t>
            </a:r>
            <a:r>
              <a:rPr lang="en-US" sz="2400">
                <a:solidFill>
                  <a:srgbClr val="FF0000"/>
                </a:solidFill>
              </a:rPr>
              <a:t>CP violation </a:t>
            </a:r>
            <a:r>
              <a:rPr lang="en-US" sz="2400"/>
              <a:t>in the B Meson System in the SM and constraints on the </a:t>
            </a:r>
            <a:r>
              <a:rPr lang="en-US" sz="2400">
                <a:solidFill>
                  <a:srgbClr val="FF0000"/>
                </a:solidFill>
              </a:rPr>
              <a:t>CKM matrix</a:t>
            </a:r>
            <a:r>
              <a:rPr lang="en-US" sz="2400"/>
              <a:t>. PEP II/</a:t>
            </a:r>
            <a:r>
              <a:rPr lang="en-US" sz="2400" err="1"/>
              <a:t>BaBar</a:t>
            </a:r>
            <a:r>
              <a:rPr lang="en-US" sz="2400"/>
              <a:t> stopped in 2008 while KEKB/Belle completed operations in 2010.</a:t>
            </a:r>
          </a:p>
        </p:txBody>
      </p:sp>
      <p:pic>
        <p:nvPicPr>
          <p:cNvPr id="6" name="Picture 5"/>
          <p:cNvPicPr>
            <a:picLocks noChangeAspect="1"/>
          </p:cNvPicPr>
          <p:nvPr/>
        </p:nvPicPr>
        <p:blipFill>
          <a:blip r:embed="rId3"/>
          <a:stretch>
            <a:fillRect/>
          </a:stretch>
        </p:blipFill>
        <p:spPr>
          <a:xfrm>
            <a:off x="1524000" y="5175959"/>
            <a:ext cx="3289300" cy="1397000"/>
          </a:xfrm>
          <a:prstGeom prst="rect">
            <a:avLst/>
          </a:prstGeom>
        </p:spPr>
      </p:pic>
      <p:pic>
        <p:nvPicPr>
          <p:cNvPr id="7" name="Picture 6"/>
          <p:cNvPicPr>
            <a:picLocks noChangeAspect="1"/>
          </p:cNvPicPr>
          <p:nvPr/>
        </p:nvPicPr>
        <p:blipFill rotWithShape="1">
          <a:blip r:embed="rId4"/>
          <a:srcRect r="17272"/>
          <a:stretch/>
        </p:blipFill>
        <p:spPr>
          <a:xfrm>
            <a:off x="5127538" y="5175959"/>
            <a:ext cx="5323622" cy="1337310"/>
          </a:xfrm>
          <a:prstGeom prst="rect">
            <a:avLst/>
          </a:prstGeom>
        </p:spPr>
      </p:pic>
      <p:sp>
        <p:nvSpPr>
          <p:cNvPr id="8" name="Up Arrow 7"/>
          <p:cNvSpPr/>
          <p:nvPr/>
        </p:nvSpPr>
        <p:spPr>
          <a:xfrm>
            <a:off x="7756388" y="6513270"/>
            <a:ext cx="78560" cy="344731"/>
          </a:xfrm>
          <a:prstGeom prst="upArrow">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9" name="Down Arrow 8"/>
          <p:cNvSpPr/>
          <p:nvPr/>
        </p:nvSpPr>
        <p:spPr>
          <a:xfrm>
            <a:off x="10008428" y="5015016"/>
            <a:ext cx="45719" cy="379727"/>
          </a:xfrm>
          <a:prstGeom prst="downArrow">
            <a:avLst/>
          </a:prstGeom>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1823686" y="6513269"/>
            <a:ext cx="5066126" cy="369332"/>
          </a:xfrm>
          <a:prstGeom prst="rect">
            <a:avLst/>
          </a:prstGeom>
          <a:noFill/>
        </p:spPr>
        <p:txBody>
          <a:bodyPr wrap="square" rtlCol="0">
            <a:spAutoFit/>
          </a:bodyPr>
          <a:lstStyle/>
          <a:p>
            <a:r>
              <a:rPr lang="en-US">
                <a:solidFill>
                  <a:srgbClr val="FF0000"/>
                </a:solidFill>
              </a:rPr>
              <a:t>A single irreducible complex phase explains all CPV</a:t>
            </a:r>
          </a:p>
        </p:txBody>
      </p:sp>
    </p:spTree>
    <p:extLst>
      <p:ext uri="{BB962C8B-B14F-4D97-AF65-F5344CB8AC3E}">
        <p14:creationId xmlns:p14="http://schemas.microsoft.com/office/powerpoint/2010/main" val="11926630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092494" y="1447801"/>
            <a:ext cx="6575507" cy="4952365"/>
          </a:xfrm>
          <a:prstGeom prst="rect">
            <a:avLst/>
          </a:prstGeom>
        </p:spPr>
      </p:pic>
      <p:sp>
        <p:nvSpPr>
          <p:cNvPr id="5" name="TextBox 4"/>
          <p:cNvSpPr txBox="1"/>
          <p:nvPr/>
        </p:nvSpPr>
        <p:spPr>
          <a:xfrm>
            <a:off x="2150772" y="62409"/>
            <a:ext cx="7656364" cy="1015663"/>
          </a:xfrm>
          <a:prstGeom prst="rect">
            <a:avLst/>
          </a:prstGeom>
          <a:noFill/>
        </p:spPr>
        <p:txBody>
          <a:bodyPr wrap="square" rtlCol="0">
            <a:spAutoFit/>
          </a:bodyPr>
          <a:lstStyle/>
          <a:p>
            <a:r>
              <a:rPr lang="en-US" sz="2000" err="1">
                <a:latin typeface="Times New Roman"/>
                <a:cs typeface="Times New Roman"/>
              </a:rPr>
              <a:t>SuperKEKB</a:t>
            </a:r>
            <a:r>
              <a:rPr lang="en-US" sz="2000">
                <a:latin typeface="Times New Roman"/>
                <a:cs typeface="Times New Roman"/>
              </a:rPr>
              <a:t>, the first new collider in particle physics since the LHC in 2008 (electron-positron (</a:t>
            </a:r>
            <a:r>
              <a:rPr lang="en-US" sz="2000" err="1">
                <a:latin typeface="Times New Roman"/>
                <a:cs typeface="Times New Roman"/>
              </a:rPr>
              <a:t>e</a:t>
            </a:r>
            <a:r>
              <a:rPr lang="en-US" sz="2000" baseline="30000" err="1">
                <a:latin typeface="Times New Roman"/>
                <a:cs typeface="Times New Roman"/>
              </a:rPr>
              <a:t>+</a:t>
            </a:r>
            <a:r>
              <a:rPr lang="en-US" sz="2000" err="1">
                <a:latin typeface="Times New Roman"/>
                <a:cs typeface="Times New Roman"/>
              </a:rPr>
              <a:t>e</a:t>
            </a:r>
            <a:r>
              <a:rPr lang="en-US" sz="2000" baseline="30000">
                <a:latin typeface="Times New Roman"/>
                <a:cs typeface="Times New Roman"/>
              </a:rPr>
              <a:t>-</a:t>
            </a:r>
            <a:r>
              <a:rPr lang="en-US" sz="2000">
                <a:latin typeface="Times New Roman"/>
                <a:cs typeface="Times New Roman"/>
              </a:rPr>
              <a:t>) rather than proton-proton (</a:t>
            </a:r>
            <a:r>
              <a:rPr lang="en-US" sz="2000" err="1">
                <a:latin typeface="Times New Roman"/>
                <a:cs typeface="Times New Roman"/>
              </a:rPr>
              <a:t>pp</a:t>
            </a:r>
            <a:r>
              <a:rPr lang="en-US" sz="2000">
                <a:latin typeface="Times New Roman"/>
                <a:cs typeface="Times New Roman"/>
              </a:rPr>
              <a:t>)). Operates on the </a:t>
            </a:r>
            <a:r>
              <a:rPr lang="en-US" sz="2000">
                <a:solidFill>
                  <a:srgbClr val="FF0000"/>
                </a:solidFill>
                <a:latin typeface="Times New Roman"/>
                <a:cs typeface="Times New Roman"/>
              </a:rPr>
              <a:t>Upsilon(4S) resonance </a:t>
            </a:r>
            <a:r>
              <a:rPr lang="en-US" sz="2000">
                <a:latin typeface="Times New Roman"/>
                <a:cs typeface="Times New Roman"/>
              </a:rPr>
              <a:t>with 7 </a:t>
            </a:r>
            <a:r>
              <a:rPr lang="en-US" sz="2000" err="1">
                <a:latin typeface="Times New Roman"/>
                <a:cs typeface="Times New Roman"/>
              </a:rPr>
              <a:t>GeV</a:t>
            </a:r>
            <a:r>
              <a:rPr lang="en-US" sz="2000">
                <a:latin typeface="Times New Roman"/>
                <a:cs typeface="Times New Roman"/>
              </a:rPr>
              <a:t>(e-) on 4 </a:t>
            </a:r>
            <a:r>
              <a:rPr lang="en-US" sz="2000" err="1">
                <a:latin typeface="Times New Roman"/>
                <a:cs typeface="Times New Roman"/>
              </a:rPr>
              <a:t>GeV</a:t>
            </a:r>
            <a:r>
              <a:rPr lang="en-US" sz="2000">
                <a:latin typeface="Times New Roman"/>
                <a:cs typeface="Times New Roman"/>
              </a:rPr>
              <a:t>(e+) beams.</a:t>
            </a:r>
          </a:p>
        </p:txBody>
      </p:sp>
      <p:pic>
        <p:nvPicPr>
          <p:cNvPr id="2" name="Picture 1"/>
          <p:cNvPicPr>
            <a:picLocks noChangeAspect="1"/>
          </p:cNvPicPr>
          <p:nvPr/>
        </p:nvPicPr>
        <p:blipFill>
          <a:blip r:embed="rId4"/>
          <a:stretch>
            <a:fillRect/>
          </a:stretch>
        </p:blipFill>
        <p:spPr>
          <a:xfrm>
            <a:off x="1549400" y="1066800"/>
            <a:ext cx="2413000" cy="1192022"/>
          </a:xfrm>
          <a:prstGeom prst="rect">
            <a:avLst/>
          </a:prstGeom>
        </p:spPr>
      </p:pic>
      <p:sp>
        <p:nvSpPr>
          <p:cNvPr id="3" name="TextBox 2"/>
          <p:cNvSpPr txBox="1"/>
          <p:nvPr/>
        </p:nvSpPr>
        <p:spPr>
          <a:xfrm>
            <a:off x="1633954" y="2258822"/>
            <a:ext cx="3505200" cy="4524316"/>
          </a:xfrm>
          <a:prstGeom prst="rect">
            <a:avLst/>
          </a:prstGeom>
          <a:noFill/>
        </p:spPr>
        <p:txBody>
          <a:bodyPr wrap="square" rtlCol="0">
            <a:spAutoFit/>
          </a:bodyPr>
          <a:lstStyle/>
          <a:p>
            <a:r>
              <a:rPr lang="en-US" u="sng">
                <a:solidFill>
                  <a:srgbClr val="FF0000"/>
                </a:solidFill>
              </a:rPr>
              <a:t>Phase 1:</a:t>
            </a:r>
            <a:br>
              <a:rPr lang="en-US" u="sng">
                <a:solidFill>
                  <a:srgbClr val="FF0000"/>
                </a:solidFill>
              </a:rPr>
            </a:br>
            <a:r>
              <a:rPr lang="en-US"/>
              <a:t>Background, Optics </a:t>
            </a:r>
          </a:p>
          <a:p>
            <a:r>
              <a:rPr lang="en-US"/>
              <a:t>Commissioning </a:t>
            </a:r>
          </a:p>
          <a:p>
            <a:r>
              <a:rPr lang="en-US"/>
              <a:t>Feb-June 2016.</a:t>
            </a:r>
          </a:p>
          <a:p>
            <a:r>
              <a:rPr lang="en-US">
                <a:solidFill>
                  <a:srgbClr val="FF0000"/>
                </a:solidFill>
              </a:rPr>
              <a:t>Brand new </a:t>
            </a:r>
          </a:p>
          <a:p>
            <a:r>
              <a:rPr lang="en-US">
                <a:solidFill>
                  <a:srgbClr val="FF0000"/>
                </a:solidFill>
              </a:rPr>
              <a:t>3 km positron ring.</a:t>
            </a:r>
          </a:p>
          <a:p>
            <a:endParaRPr lang="en-US"/>
          </a:p>
          <a:p>
            <a:r>
              <a:rPr lang="en-US" u="sng">
                <a:solidFill>
                  <a:srgbClr val="FF0000"/>
                </a:solidFill>
              </a:rPr>
              <a:t>Phase 2</a:t>
            </a:r>
            <a:r>
              <a:rPr lang="en-US" u="sng"/>
              <a:t>:</a:t>
            </a:r>
            <a:r>
              <a:rPr lang="en-US"/>
              <a:t> Pilot run without VXD</a:t>
            </a:r>
          </a:p>
          <a:p>
            <a:r>
              <a:rPr lang="en-US">
                <a:solidFill>
                  <a:srgbClr val="FF0000"/>
                </a:solidFill>
              </a:rPr>
              <a:t>Superconducting Final Focus</a:t>
            </a:r>
            <a:r>
              <a:rPr lang="en-US"/>
              <a:t>, add positron damping ring, </a:t>
            </a:r>
          </a:p>
          <a:p>
            <a:r>
              <a:rPr lang="en-US">
                <a:solidFill>
                  <a:srgbClr val="FF0000"/>
                </a:solidFill>
              </a:rPr>
              <a:t>First Collisions </a:t>
            </a:r>
            <a:r>
              <a:rPr lang="en-US"/>
              <a:t>(0.5 fb</a:t>
            </a:r>
            <a:r>
              <a:rPr lang="en-US" baseline="30000"/>
              <a:t>-1</a:t>
            </a:r>
            <a:r>
              <a:rPr lang="en-US"/>
              <a:t>). </a:t>
            </a:r>
          </a:p>
          <a:p>
            <a:r>
              <a:rPr lang="en-US"/>
              <a:t>April 27-July 17, 2018</a:t>
            </a:r>
          </a:p>
          <a:p>
            <a:endParaRPr lang="en-US"/>
          </a:p>
          <a:p>
            <a:r>
              <a:rPr lang="en-US" u="sng">
                <a:solidFill>
                  <a:srgbClr val="FF0000"/>
                </a:solidFill>
              </a:rPr>
              <a:t>Phase 3</a:t>
            </a:r>
            <a:r>
              <a:rPr lang="en-US"/>
              <a:t>: </a:t>
            </a:r>
            <a:r>
              <a:rPr lang="en-US">
                <a:sym typeface="Wingdings"/>
              </a:rPr>
              <a:t> </a:t>
            </a:r>
            <a:r>
              <a:rPr lang="en-US">
                <a:solidFill>
                  <a:srgbClr val="FF0000"/>
                </a:solidFill>
                <a:sym typeface="Wingdings"/>
              </a:rPr>
              <a:t>Physics running </a:t>
            </a:r>
            <a:r>
              <a:rPr lang="en-US">
                <a:sym typeface="Wingdings"/>
              </a:rPr>
              <a:t>(spring 2019-spring 2021).</a:t>
            </a:r>
          </a:p>
          <a:p>
            <a:r>
              <a:rPr lang="en-US">
                <a:sym typeface="Wingdings"/>
              </a:rPr>
              <a:t>Have integrated 213 fb</a:t>
            </a:r>
            <a:r>
              <a:rPr lang="en-US" baseline="30000">
                <a:sym typeface="Wingdings"/>
              </a:rPr>
              <a:t>-1 </a:t>
            </a:r>
            <a:r>
              <a:rPr lang="en-US">
                <a:sym typeface="Wingdings"/>
              </a:rPr>
              <a:t>so far.</a:t>
            </a:r>
            <a:endParaRPr lang="en-US"/>
          </a:p>
        </p:txBody>
      </p:sp>
      <p:sp>
        <p:nvSpPr>
          <p:cNvPr id="6" name="TextBox 5"/>
          <p:cNvSpPr txBox="1"/>
          <p:nvPr/>
        </p:nvSpPr>
        <p:spPr>
          <a:xfrm>
            <a:off x="5397499" y="6211670"/>
            <a:ext cx="6406573" cy="646331"/>
          </a:xfrm>
          <a:prstGeom prst="rect">
            <a:avLst/>
          </a:prstGeom>
          <a:noFill/>
        </p:spPr>
        <p:txBody>
          <a:bodyPr wrap="square" rtlCol="0">
            <a:spAutoFit/>
          </a:bodyPr>
          <a:lstStyle/>
          <a:p>
            <a:r>
              <a:rPr lang="en-US">
                <a:solidFill>
                  <a:srgbClr val="FF0000"/>
                </a:solidFill>
              </a:rPr>
              <a:t>Accelerator innovations</a:t>
            </a:r>
            <a:r>
              <a:rPr lang="en-US"/>
              <a:t>: nano-beams and crab waist optics (</a:t>
            </a:r>
            <a:r>
              <a:rPr lang="en-US" i="1"/>
              <a:t>rather than large beam currents</a:t>
            </a:r>
            <a:r>
              <a:rPr lang="en-US"/>
              <a:t>). Aim to reach 50 nm beam size in y.</a:t>
            </a:r>
          </a:p>
        </p:txBody>
      </p:sp>
      <p:sp>
        <p:nvSpPr>
          <p:cNvPr id="7" name="TextBox 6"/>
          <p:cNvSpPr txBox="1"/>
          <p:nvPr/>
        </p:nvSpPr>
        <p:spPr>
          <a:xfrm>
            <a:off x="4569704" y="1270176"/>
            <a:ext cx="3915794" cy="369332"/>
          </a:xfrm>
          <a:prstGeom prst="rect">
            <a:avLst/>
          </a:prstGeom>
          <a:noFill/>
        </p:spPr>
        <p:txBody>
          <a:bodyPr wrap="square" rtlCol="0">
            <a:spAutoFit/>
          </a:bodyPr>
          <a:lstStyle/>
          <a:p>
            <a:r>
              <a:rPr lang="en-US"/>
              <a:t>L(design,2020) = 6.5 x 10</a:t>
            </a:r>
            <a:r>
              <a:rPr lang="en-US" baseline="30000"/>
              <a:t>35</a:t>
            </a:r>
            <a:r>
              <a:rPr lang="en-US"/>
              <a:t>/cm</a:t>
            </a:r>
            <a:r>
              <a:rPr lang="en-US" baseline="30000"/>
              <a:t>2</a:t>
            </a:r>
            <a:r>
              <a:rPr lang="en-US"/>
              <a:t>/sec</a:t>
            </a:r>
          </a:p>
        </p:txBody>
      </p:sp>
    </p:spTree>
    <p:extLst>
      <p:ext uri="{BB962C8B-B14F-4D97-AF65-F5344CB8AC3E}">
        <p14:creationId xmlns:p14="http://schemas.microsoft.com/office/powerpoint/2010/main" val="3270417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524000" y="3506657"/>
            <a:ext cx="9144000" cy="3085850"/>
          </a:xfrm>
          <a:prstGeom prst="rect">
            <a:avLst/>
          </a:prstGeom>
        </p:spPr>
      </p:pic>
      <p:sp>
        <p:nvSpPr>
          <p:cNvPr id="6" name="TextBox 5"/>
          <p:cNvSpPr txBox="1"/>
          <p:nvPr/>
        </p:nvSpPr>
        <p:spPr>
          <a:xfrm>
            <a:off x="1904428" y="73404"/>
            <a:ext cx="8996267" cy="954107"/>
          </a:xfrm>
          <a:prstGeom prst="rect">
            <a:avLst/>
          </a:prstGeom>
          <a:noFill/>
        </p:spPr>
        <p:txBody>
          <a:bodyPr wrap="square" rtlCol="0">
            <a:spAutoFit/>
          </a:bodyPr>
          <a:lstStyle/>
          <a:p>
            <a:r>
              <a:rPr lang="en-US" sz="2800" dirty="0">
                <a:latin typeface="Times New Roman"/>
                <a:cs typeface="Times New Roman"/>
              </a:rPr>
              <a:t>FAQ: How can an international experiment and </a:t>
            </a:r>
          </a:p>
          <a:p>
            <a:r>
              <a:rPr lang="en-US" sz="2800" dirty="0">
                <a:latin typeface="Times New Roman"/>
                <a:cs typeface="Times New Roman"/>
              </a:rPr>
              <a:t>accelerator operate during a global pandemic ?</a:t>
            </a:r>
          </a:p>
        </p:txBody>
      </p:sp>
      <p:sp>
        <p:nvSpPr>
          <p:cNvPr id="2" name="TextBox 1"/>
          <p:cNvSpPr txBox="1"/>
          <p:nvPr/>
        </p:nvSpPr>
        <p:spPr>
          <a:xfrm>
            <a:off x="2600780" y="2348515"/>
            <a:ext cx="7571311" cy="923330"/>
          </a:xfrm>
          <a:prstGeom prst="rect">
            <a:avLst/>
          </a:prstGeom>
          <a:noFill/>
        </p:spPr>
        <p:txBody>
          <a:bodyPr wrap="square" rtlCol="0">
            <a:spAutoFit/>
          </a:bodyPr>
          <a:lstStyle/>
          <a:p>
            <a:r>
              <a:rPr lang="en-US" dirty="0"/>
              <a:t>Developed a </a:t>
            </a:r>
            <a:r>
              <a:rPr lang="en-US" u="sng" dirty="0">
                <a:solidFill>
                  <a:srgbClr val="FF0000"/>
                </a:solidFill>
              </a:rPr>
              <a:t>“social distancing” scheme </a:t>
            </a:r>
            <a:r>
              <a:rPr lang="en-US" dirty="0"/>
              <a:t>for on-site shifts in the Belle II and </a:t>
            </a:r>
            <a:r>
              <a:rPr lang="en-US" dirty="0" err="1"/>
              <a:t>SuperKEKB</a:t>
            </a:r>
            <a:r>
              <a:rPr lang="en-US" dirty="0"/>
              <a:t> control rooms. </a:t>
            </a:r>
            <a:r>
              <a:rPr lang="en-US" u="sng" dirty="0">
                <a:solidFill>
                  <a:srgbClr val="FF0000"/>
                </a:solidFill>
              </a:rPr>
              <a:t>Mobilized remote shifters around the world </a:t>
            </a:r>
            <a:r>
              <a:rPr lang="mr-IN" dirty="0"/>
              <a:t>–</a:t>
            </a:r>
            <a:r>
              <a:rPr lang="en-US" dirty="0"/>
              <a:t> depended heavily on internet chat utilities for communication and monitoring.</a:t>
            </a:r>
          </a:p>
        </p:txBody>
      </p:sp>
      <p:sp>
        <p:nvSpPr>
          <p:cNvPr id="3" name="TextBox 2"/>
          <p:cNvSpPr txBox="1"/>
          <p:nvPr/>
        </p:nvSpPr>
        <p:spPr>
          <a:xfrm>
            <a:off x="1904427" y="1045877"/>
            <a:ext cx="8267664" cy="1200329"/>
          </a:xfrm>
          <a:prstGeom prst="rect">
            <a:avLst/>
          </a:prstGeom>
          <a:noFill/>
        </p:spPr>
        <p:txBody>
          <a:bodyPr wrap="square" rtlCol="0">
            <a:spAutoFit/>
          </a:bodyPr>
          <a:lstStyle/>
          <a:p>
            <a:r>
              <a:rPr lang="en-US" dirty="0" err="1">
                <a:latin typeface="Times New Roman"/>
                <a:cs typeface="Times New Roman"/>
              </a:rPr>
              <a:t>SuperKEKB</a:t>
            </a:r>
            <a:r>
              <a:rPr lang="en-US" dirty="0">
                <a:latin typeface="Times New Roman"/>
                <a:cs typeface="Times New Roman"/>
              </a:rPr>
              <a:t>/Belle II was and is operating during the COVID-19 pandemic with protocols  in place to maximize safety and minimize the risk of infection. Difficult with travel restrictions and a very heavy load on a skeleton crew at KEK (~40 people). E.g. </a:t>
            </a:r>
            <a:r>
              <a:rPr lang="en-US" dirty="0">
                <a:solidFill>
                  <a:srgbClr val="FF0000"/>
                </a:solidFill>
                <a:latin typeface="Times New Roman"/>
                <a:cs typeface="Times New Roman"/>
              </a:rPr>
              <a:t>this included ~5-10 people onsite from the US.</a:t>
            </a:r>
          </a:p>
        </p:txBody>
      </p:sp>
      <p:sp>
        <p:nvSpPr>
          <p:cNvPr id="4" name="TextBox 3"/>
          <p:cNvSpPr txBox="1"/>
          <p:nvPr/>
        </p:nvSpPr>
        <p:spPr>
          <a:xfrm>
            <a:off x="7805216" y="6488668"/>
            <a:ext cx="2862785" cy="369332"/>
          </a:xfrm>
          <a:prstGeom prst="rect">
            <a:avLst/>
          </a:prstGeom>
          <a:noFill/>
        </p:spPr>
        <p:txBody>
          <a:bodyPr wrap="square" rtlCol="0">
            <a:spAutoFit/>
          </a:bodyPr>
          <a:lstStyle/>
          <a:p>
            <a:r>
              <a:rPr lang="en-US" dirty="0"/>
              <a:t>Figure credit: K. Matsuoka</a:t>
            </a:r>
          </a:p>
        </p:txBody>
      </p:sp>
      <p:sp>
        <p:nvSpPr>
          <p:cNvPr id="7" name="Rectangle 6"/>
          <p:cNvSpPr/>
          <p:nvPr/>
        </p:nvSpPr>
        <p:spPr>
          <a:xfrm>
            <a:off x="2600779" y="2348515"/>
            <a:ext cx="7571312" cy="92333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1094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635876" y="6508751"/>
            <a:ext cx="1889125" cy="2063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4296264" y="0"/>
            <a:ext cx="4453508" cy="400110"/>
          </a:xfrm>
          <a:prstGeom prst="rect">
            <a:avLst/>
          </a:prstGeom>
          <a:noFill/>
        </p:spPr>
        <p:txBody>
          <a:bodyPr wrap="square" rtlCol="0">
            <a:spAutoFit/>
          </a:bodyPr>
          <a:lstStyle/>
          <a:p>
            <a:r>
              <a:rPr lang="en-US" sz="2000" dirty="0">
                <a:latin typeface="Times New Roman"/>
                <a:cs typeface="Times New Roman"/>
              </a:rPr>
              <a:t>Belle II Integrated Luminosity</a:t>
            </a:r>
          </a:p>
        </p:txBody>
      </p:sp>
      <p:pic>
        <p:nvPicPr>
          <p:cNvPr id="12" name="Picture 11"/>
          <p:cNvPicPr>
            <a:picLocks noChangeAspect="1"/>
          </p:cNvPicPr>
          <p:nvPr/>
        </p:nvPicPr>
        <p:blipFill rotWithShape="1">
          <a:blip r:embed="rId3"/>
          <a:srcRect t="4902" b="2084"/>
          <a:stretch/>
        </p:blipFill>
        <p:spPr>
          <a:xfrm>
            <a:off x="1838232" y="400111"/>
            <a:ext cx="8659368" cy="6429931"/>
          </a:xfrm>
          <a:prstGeom prst="rect">
            <a:avLst/>
          </a:prstGeom>
        </p:spPr>
      </p:pic>
      <p:sp>
        <p:nvSpPr>
          <p:cNvPr id="13" name="TextBox 12"/>
          <p:cNvSpPr txBox="1"/>
          <p:nvPr/>
        </p:nvSpPr>
        <p:spPr>
          <a:xfrm>
            <a:off x="2894829" y="1581844"/>
            <a:ext cx="3941536" cy="369332"/>
          </a:xfrm>
          <a:prstGeom prst="rect">
            <a:avLst/>
          </a:prstGeom>
          <a:noFill/>
        </p:spPr>
        <p:txBody>
          <a:bodyPr wrap="square" rtlCol="0">
            <a:spAutoFit/>
          </a:bodyPr>
          <a:lstStyle/>
          <a:p>
            <a:r>
              <a:rPr lang="en-US" dirty="0"/>
              <a:t> </a:t>
            </a:r>
            <a:r>
              <a:rPr lang="en-US" dirty="0">
                <a:solidFill>
                  <a:srgbClr val="FF0000"/>
                </a:solidFill>
              </a:rPr>
              <a:t>L</a:t>
            </a:r>
            <a:r>
              <a:rPr lang="en-US" baseline="-25000" dirty="0">
                <a:solidFill>
                  <a:srgbClr val="FF0000"/>
                </a:solidFill>
              </a:rPr>
              <a:t>peak</a:t>
            </a:r>
            <a:r>
              <a:rPr lang="en-US" dirty="0">
                <a:solidFill>
                  <a:srgbClr val="FF0000"/>
                </a:solidFill>
              </a:rPr>
              <a:t>~3.1 x 10</a:t>
            </a:r>
            <a:r>
              <a:rPr lang="en-US" baseline="30000" dirty="0">
                <a:solidFill>
                  <a:srgbClr val="FF0000"/>
                </a:solidFill>
              </a:rPr>
              <a:t>34</a:t>
            </a:r>
            <a:r>
              <a:rPr lang="en-US" dirty="0">
                <a:solidFill>
                  <a:srgbClr val="FF0000"/>
                </a:solidFill>
              </a:rPr>
              <a:t>/cm</a:t>
            </a:r>
            <a:r>
              <a:rPr lang="en-US" baseline="30000" dirty="0">
                <a:solidFill>
                  <a:srgbClr val="FF0000"/>
                </a:solidFill>
              </a:rPr>
              <a:t>2</a:t>
            </a:r>
            <a:r>
              <a:rPr lang="en-US" dirty="0">
                <a:solidFill>
                  <a:srgbClr val="FF0000"/>
                </a:solidFill>
              </a:rPr>
              <a:t>/sec</a:t>
            </a:r>
          </a:p>
        </p:txBody>
      </p:sp>
      <p:sp>
        <p:nvSpPr>
          <p:cNvPr id="14" name="TextBox 13"/>
          <p:cNvSpPr txBox="1"/>
          <p:nvPr/>
        </p:nvSpPr>
        <p:spPr>
          <a:xfrm>
            <a:off x="2894830" y="2219088"/>
            <a:ext cx="1883179" cy="1200329"/>
          </a:xfrm>
          <a:prstGeom prst="rect">
            <a:avLst/>
          </a:prstGeom>
          <a:noFill/>
        </p:spPr>
        <p:txBody>
          <a:bodyPr wrap="square" rtlCol="0">
            <a:spAutoFit/>
          </a:bodyPr>
          <a:lstStyle/>
          <a:p>
            <a:r>
              <a:rPr lang="en-US" dirty="0"/>
              <a:t>World records: 1.96 fb</a:t>
            </a:r>
            <a:r>
              <a:rPr lang="en-US" baseline="30000" dirty="0"/>
              <a:t>-1</a:t>
            </a:r>
            <a:r>
              <a:rPr lang="en-US" dirty="0"/>
              <a:t>/day, </a:t>
            </a:r>
          </a:p>
          <a:p>
            <a:r>
              <a:rPr lang="en-US" dirty="0"/>
              <a:t>12 fb</a:t>
            </a:r>
            <a:r>
              <a:rPr lang="en-US" baseline="30000" dirty="0"/>
              <a:t>-1</a:t>
            </a:r>
            <a:r>
              <a:rPr lang="en-US" dirty="0"/>
              <a:t>/week,</a:t>
            </a:r>
          </a:p>
          <a:p>
            <a:r>
              <a:rPr lang="en-US" dirty="0"/>
              <a:t>40 fb</a:t>
            </a:r>
            <a:r>
              <a:rPr lang="en-US" baseline="30000" dirty="0"/>
              <a:t>-1</a:t>
            </a:r>
            <a:r>
              <a:rPr lang="en-US" dirty="0"/>
              <a:t>/month</a:t>
            </a:r>
          </a:p>
        </p:txBody>
      </p:sp>
      <p:sp>
        <p:nvSpPr>
          <p:cNvPr id="15" name="TextBox 14"/>
          <p:cNvSpPr txBox="1"/>
          <p:nvPr/>
        </p:nvSpPr>
        <p:spPr>
          <a:xfrm>
            <a:off x="6395210" y="436153"/>
            <a:ext cx="2354562" cy="1754327"/>
          </a:xfrm>
          <a:prstGeom prst="rect">
            <a:avLst/>
          </a:prstGeom>
          <a:noFill/>
        </p:spPr>
        <p:txBody>
          <a:bodyPr wrap="square" rtlCol="0">
            <a:spAutoFit/>
          </a:bodyPr>
          <a:lstStyle/>
          <a:p>
            <a:r>
              <a:rPr lang="en-US" i="1" dirty="0">
                <a:solidFill>
                  <a:srgbClr val="FF0000"/>
                </a:solidFill>
              </a:rPr>
              <a:t>New world record</a:t>
            </a:r>
            <a:r>
              <a:rPr lang="en-US" i="1" dirty="0"/>
              <a:t>, above the B factories (</a:t>
            </a:r>
            <a:r>
              <a:rPr lang="en-US" i="1" dirty="0">
                <a:solidFill>
                  <a:srgbClr val="FF0000"/>
                </a:solidFill>
              </a:rPr>
              <a:t>3 X PEP-II</a:t>
            </a:r>
            <a:r>
              <a:rPr lang="en-US" i="1" dirty="0"/>
              <a:t>) and LHC, with a product of beam currents 3.5 times lower than KEKB.</a:t>
            </a:r>
          </a:p>
        </p:txBody>
      </p:sp>
      <p:sp>
        <p:nvSpPr>
          <p:cNvPr id="2" name="Down Arrow 1"/>
          <p:cNvSpPr/>
          <p:nvPr/>
        </p:nvSpPr>
        <p:spPr>
          <a:xfrm>
            <a:off x="5301184" y="4255836"/>
            <a:ext cx="65977" cy="923748"/>
          </a:xfrm>
          <a:prstGeom prst="downArrow">
            <a:avLst/>
          </a:prstGeom>
          <a:noFill/>
          <a:ln w="3175" cmpd="sng">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7494920" y="6715125"/>
            <a:ext cx="2030081" cy="114916"/>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7136471-C90C-CA4F-8F89-B9AC179969C7}"/>
              </a:ext>
            </a:extLst>
          </p:cNvPr>
          <p:cNvSpPr txBox="1"/>
          <p:nvPr/>
        </p:nvSpPr>
        <p:spPr>
          <a:xfrm>
            <a:off x="157163" y="142875"/>
            <a:ext cx="1681069" cy="923330"/>
          </a:xfrm>
          <a:prstGeom prst="rect">
            <a:avLst/>
          </a:prstGeom>
          <a:noFill/>
        </p:spPr>
        <p:txBody>
          <a:bodyPr wrap="square" rtlCol="0">
            <a:spAutoFit/>
          </a:bodyPr>
          <a:lstStyle/>
          <a:p>
            <a:r>
              <a:rPr lang="en-US" dirty="0"/>
              <a:t>Here is where we are in </a:t>
            </a:r>
          </a:p>
          <a:p>
            <a:r>
              <a:rPr lang="en-US" dirty="0"/>
              <a:t>Fall 2021</a:t>
            </a:r>
          </a:p>
        </p:txBody>
      </p:sp>
    </p:spTree>
    <p:extLst>
      <p:ext uri="{BB962C8B-B14F-4D97-AF65-F5344CB8AC3E}">
        <p14:creationId xmlns:p14="http://schemas.microsoft.com/office/powerpoint/2010/main" val="35001583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98182" y="76058"/>
            <a:ext cx="6395636" cy="461665"/>
          </a:xfrm>
          <a:prstGeom prst="rect">
            <a:avLst/>
          </a:prstGeom>
          <a:noFill/>
        </p:spPr>
        <p:txBody>
          <a:bodyPr wrap="square" rtlCol="0">
            <a:spAutoFit/>
          </a:bodyPr>
          <a:lstStyle/>
          <a:p>
            <a:r>
              <a:rPr lang="en-US" sz="2400" dirty="0">
                <a:latin typeface="Times New Roman"/>
                <a:cs typeface="Times New Roman"/>
              </a:rPr>
              <a:t>New and recent </a:t>
            </a:r>
            <a:r>
              <a:rPr lang="en-US" sz="2400" dirty="0" err="1">
                <a:latin typeface="Times New Roman"/>
                <a:cs typeface="Times New Roman"/>
              </a:rPr>
              <a:t>SuperKEKB</a:t>
            </a:r>
            <a:r>
              <a:rPr lang="en-US" sz="2400" dirty="0">
                <a:latin typeface="Times New Roman"/>
                <a:cs typeface="Times New Roman"/>
              </a:rPr>
              <a:t> </a:t>
            </a:r>
            <a:r>
              <a:rPr lang="en-US" sz="2400" dirty="0">
                <a:solidFill>
                  <a:srgbClr val="FF0000"/>
                </a:solidFill>
                <a:latin typeface="Times New Roman"/>
                <a:cs typeface="Times New Roman"/>
              </a:rPr>
              <a:t>World Records</a:t>
            </a:r>
          </a:p>
        </p:txBody>
      </p:sp>
      <p:sp>
        <p:nvSpPr>
          <p:cNvPr id="5" name="TextBox 4"/>
          <p:cNvSpPr txBox="1"/>
          <p:nvPr/>
        </p:nvSpPr>
        <p:spPr>
          <a:xfrm>
            <a:off x="2595039" y="960142"/>
            <a:ext cx="7002834" cy="1323439"/>
          </a:xfrm>
          <a:prstGeom prst="rect">
            <a:avLst/>
          </a:prstGeom>
          <a:noFill/>
        </p:spPr>
        <p:txBody>
          <a:bodyPr wrap="square" rtlCol="0">
            <a:spAutoFit/>
          </a:bodyPr>
          <a:lstStyle/>
          <a:p>
            <a:r>
              <a:rPr lang="en-US" sz="2000" dirty="0" err="1">
                <a:solidFill>
                  <a:srgbClr val="FF0000"/>
                </a:solidFill>
                <a:latin typeface="Times New Roman"/>
                <a:cs typeface="Times New Roman"/>
              </a:rPr>
              <a:t>L</a:t>
            </a:r>
            <a:r>
              <a:rPr lang="en-US" sz="2000" baseline="-25000" dirty="0" err="1">
                <a:solidFill>
                  <a:srgbClr val="FF0000"/>
                </a:solidFill>
                <a:latin typeface="Times New Roman"/>
                <a:cs typeface="Times New Roman"/>
              </a:rPr>
              <a:t>peak</a:t>
            </a:r>
            <a:r>
              <a:rPr lang="en-US" sz="2000" dirty="0">
                <a:solidFill>
                  <a:srgbClr val="FF0000"/>
                </a:solidFill>
                <a:latin typeface="Times New Roman"/>
                <a:cs typeface="Times New Roman"/>
              </a:rPr>
              <a:t> =3.1 x 10</a:t>
            </a:r>
            <a:r>
              <a:rPr lang="en-US" sz="2000" baseline="30000" dirty="0">
                <a:solidFill>
                  <a:srgbClr val="FF0000"/>
                </a:solidFill>
                <a:latin typeface="Times New Roman"/>
                <a:cs typeface="Times New Roman"/>
              </a:rPr>
              <a:t>34</a:t>
            </a:r>
            <a:r>
              <a:rPr lang="en-US" sz="2000" dirty="0">
                <a:solidFill>
                  <a:srgbClr val="FF0000"/>
                </a:solidFill>
                <a:latin typeface="Times New Roman"/>
                <a:cs typeface="Times New Roman"/>
              </a:rPr>
              <a:t>/cm</a:t>
            </a:r>
            <a:r>
              <a:rPr lang="en-US" sz="2000" baseline="30000" dirty="0">
                <a:solidFill>
                  <a:srgbClr val="FF0000"/>
                </a:solidFill>
                <a:latin typeface="Times New Roman"/>
                <a:cs typeface="Times New Roman"/>
              </a:rPr>
              <a:t>2</a:t>
            </a:r>
            <a:r>
              <a:rPr lang="en-US" sz="2000" dirty="0">
                <a:solidFill>
                  <a:srgbClr val="FF0000"/>
                </a:solidFill>
                <a:latin typeface="Times New Roman"/>
                <a:cs typeface="Times New Roman"/>
              </a:rPr>
              <a:t>/sec  </a:t>
            </a:r>
            <a:r>
              <a:rPr lang="en-US" sz="2000" dirty="0">
                <a:latin typeface="Times New Roman"/>
                <a:cs typeface="Times New Roman"/>
              </a:rPr>
              <a:t>                       (</a:t>
            </a:r>
            <a:r>
              <a:rPr lang="en-US" sz="2000" u="sng" dirty="0">
                <a:latin typeface="Times New Roman"/>
                <a:cs typeface="Times New Roman"/>
              </a:rPr>
              <a:t>0.8 A LER, 0.7 A HER</a:t>
            </a:r>
            <a:r>
              <a:rPr lang="en-US" sz="2000" dirty="0">
                <a:latin typeface="Times New Roman"/>
                <a:cs typeface="Times New Roman"/>
              </a:rPr>
              <a:t>)</a:t>
            </a:r>
          </a:p>
          <a:p>
            <a:endParaRPr lang="en-US" sz="2000" dirty="0">
              <a:latin typeface="Times New Roman"/>
              <a:cs typeface="Times New Roman"/>
            </a:endParaRPr>
          </a:p>
          <a:p>
            <a:r>
              <a:rPr lang="en-US" sz="2000" dirty="0">
                <a:latin typeface="Times New Roman"/>
                <a:cs typeface="Times New Roman"/>
              </a:rPr>
              <a:t>c.f. L(KEKB)=2.1 x 10</a:t>
            </a:r>
            <a:r>
              <a:rPr lang="en-US" sz="2000" baseline="30000" dirty="0">
                <a:latin typeface="Times New Roman"/>
                <a:cs typeface="Times New Roman"/>
              </a:rPr>
              <a:t>34</a:t>
            </a:r>
            <a:r>
              <a:rPr lang="en-US" sz="2000" dirty="0">
                <a:latin typeface="Times New Roman"/>
                <a:cs typeface="Times New Roman"/>
              </a:rPr>
              <a:t>/cm</a:t>
            </a:r>
            <a:r>
              <a:rPr lang="en-US" sz="2000" baseline="30000" dirty="0">
                <a:latin typeface="Times New Roman"/>
                <a:cs typeface="Times New Roman"/>
              </a:rPr>
              <a:t>2</a:t>
            </a:r>
            <a:r>
              <a:rPr lang="en-US" sz="2000" dirty="0">
                <a:latin typeface="Times New Roman"/>
                <a:cs typeface="Times New Roman"/>
              </a:rPr>
              <a:t>/sec            (1.6 A LER, 1.2 A HER)</a:t>
            </a:r>
          </a:p>
          <a:p>
            <a:r>
              <a:rPr lang="en-US" sz="2000" dirty="0">
                <a:latin typeface="Times New Roman"/>
                <a:cs typeface="Times New Roman"/>
              </a:rPr>
              <a:t>      L(PEP-II)=1.2 x 10</a:t>
            </a:r>
            <a:r>
              <a:rPr lang="en-US" sz="2000" baseline="30000" dirty="0">
                <a:latin typeface="Times New Roman"/>
                <a:cs typeface="Times New Roman"/>
              </a:rPr>
              <a:t>34</a:t>
            </a:r>
            <a:r>
              <a:rPr lang="en-US" sz="2000" dirty="0">
                <a:latin typeface="Times New Roman"/>
                <a:cs typeface="Times New Roman"/>
              </a:rPr>
              <a:t>/cm</a:t>
            </a:r>
            <a:r>
              <a:rPr lang="en-US" sz="2000" baseline="30000" dirty="0">
                <a:latin typeface="Times New Roman"/>
                <a:cs typeface="Times New Roman"/>
              </a:rPr>
              <a:t>2</a:t>
            </a:r>
            <a:r>
              <a:rPr lang="en-US" sz="2000" dirty="0">
                <a:latin typeface="Times New Roman"/>
                <a:cs typeface="Times New Roman"/>
              </a:rPr>
              <a:t>/sec            (2.9 A LER, 1.9 A HER) </a:t>
            </a:r>
          </a:p>
        </p:txBody>
      </p:sp>
      <p:sp>
        <p:nvSpPr>
          <p:cNvPr id="7" name="TextBox 6"/>
          <p:cNvSpPr txBox="1"/>
          <p:nvPr/>
        </p:nvSpPr>
        <p:spPr>
          <a:xfrm>
            <a:off x="2595039" y="2478520"/>
            <a:ext cx="7481976" cy="3724097"/>
          </a:xfrm>
          <a:prstGeom prst="rect">
            <a:avLst/>
          </a:prstGeom>
          <a:noFill/>
        </p:spPr>
        <p:txBody>
          <a:bodyPr wrap="square" rtlCol="0">
            <a:spAutoFit/>
          </a:bodyPr>
          <a:lstStyle/>
          <a:p>
            <a:r>
              <a:rPr lang="en-US" sz="2400" i="1" dirty="0">
                <a:solidFill>
                  <a:srgbClr val="FF0000"/>
                </a:solidFill>
                <a:latin typeface="Times New Roman"/>
                <a:cs typeface="Times New Roman"/>
              </a:rPr>
              <a:t>Starting to achieve Super B-factory performance levels.</a:t>
            </a:r>
          </a:p>
          <a:p>
            <a:r>
              <a:rPr lang="en-US" sz="2400" dirty="0" err="1">
                <a:latin typeface="Times New Roman"/>
                <a:cs typeface="Times New Roman"/>
              </a:rPr>
              <a:t>Int</a:t>
            </a:r>
            <a:r>
              <a:rPr lang="en-US" sz="2400" dirty="0">
                <a:latin typeface="Times New Roman"/>
                <a:cs typeface="Times New Roman"/>
              </a:rPr>
              <a:t>(L </a:t>
            </a:r>
            <a:r>
              <a:rPr lang="en-US" sz="2400" dirty="0" err="1">
                <a:latin typeface="Times New Roman"/>
                <a:cs typeface="Times New Roman"/>
              </a:rPr>
              <a:t>dt</a:t>
            </a:r>
            <a:r>
              <a:rPr lang="en-US" sz="2400" dirty="0">
                <a:latin typeface="Times New Roman"/>
                <a:cs typeface="Times New Roman"/>
              </a:rPr>
              <a:t>)/day  =1.96 fb</a:t>
            </a:r>
            <a:r>
              <a:rPr lang="en-US" sz="2400" baseline="30000" dirty="0">
                <a:latin typeface="Times New Roman"/>
                <a:cs typeface="Times New Roman"/>
              </a:rPr>
              <a:t>-1</a:t>
            </a:r>
            <a:r>
              <a:rPr lang="en-US" sz="2400" dirty="0">
                <a:latin typeface="Times New Roman"/>
                <a:cs typeface="Times New Roman"/>
              </a:rPr>
              <a:t>/day    (May 18, 2020)</a:t>
            </a:r>
          </a:p>
          <a:p>
            <a:r>
              <a:rPr lang="en-US" sz="2400" dirty="0" err="1">
                <a:latin typeface="Times New Roman"/>
                <a:cs typeface="Times New Roman"/>
              </a:rPr>
              <a:t>Int</a:t>
            </a:r>
            <a:r>
              <a:rPr lang="en-US" sz="2400" dirty="0">
                <a:latin typeface="Times New Roman"/>
                <a:cs typeface="Times New Roman"/>
              </a:rPr>
              <a:t>(L </a:t>
            </a:r>
            <a:r>
              <a:rPr lang="en-US" sz="2400" dirty="0" err="1">
                <a:latin typeface="Times New Roman"/>
                <a:cs typeface="Times New Roman"/>
              </a:rPr>
              <a:t>dt</a:t>
            </a:r>
            <a:r>
              <a:rPr lang="en-US" sz="2400" dirty="0">
                <a:latin typeface="Times New Roman"/>
                <a:cs typeface="Times New Roman"/>
              </a:rPr>
              <a:t>)/week = 12 fb</a:t>
            </a:r>
            <a:r>
              <a:rPr lang="en-US" sz="2400" baseline="30000" dirty="0">
                <a:latin typeface="Times New Roman"/>
                <a:cs typeface="Times New Roman"/>
              </a:rPr>
              <a:t>-1</a:t>
            </a:r>
            <a:r>
              <a:rPr lang="en-US" sz="2400" dirty="0">
                <a:latin typeface="Times New Roman"/>
                <a:cs typeface="Times New Roman"/>
              </a:rPr>
              <a:t>/week</a:t>
            </a:r>
          </a:p>
          <a:p>
            <a:r>
              <a:rPr lang="en-US" sz="2400" dirty="0" err="1">
                <a:latin typeface="Times New Roman"/>
                <a:cs typeface="Times New Roman"/>
              </a:rPr>
              <a:t>Int</a:t>
            </a:r>
            <a:r>
              <a:rPr lang="en-US" sz="2400" dirty="0">
                <a:latin typeface="Times New Roman"/>
                <a:cs typeface="Times New Roman"/>
              </a:rPr>
              <a:t>(L </a:t>
            </a:r>
            <a:r>
              <a:rPr lang="en-US" sz="2400" dirty="0" err="1">
                <a:latin typeface="Times New Roman"/>
                <a:cs typeface="Times New Roman"/>
              </a:rPr>
              <a:t>dt</a:t>
            </a:r>
            <a:r>
              <a:rPr lang="en-US" sz="2400" dirty="0">
                <a:latin typeface="Times New Roman"/>
                <a:cs typeface="Times New Roman"/>
              </a:rPr>
              <a:t>)/month = 40 fb</a:t>
            </a:r>
            <a:r>
              <a:rPr lang="en-US" sz="2400" baseline="30000" dirty="0">
                <a:latin typeface="Times New Roman"/>
                <a:cs typeface="Times New Roman"/>
              </a:rPr>
              <a:t>-1</a:t>
            </a:r>
            <a:r>
              <a:rPr lang="en-US" sz="2400" dirty="0">
                <a:latin typeface="Times New Roman"/>
                <a:cs typeface="Times New Roman"/>
              </a:rPr>
              <a:t>/month (May 2020)</a:t>
            </a:r>
          </a:p>
          <a:p>
            <a:endParaRPr lang="en-US" sz="2400" dirty="0">
              <a:latin typeface="Times New Roman"/>
              <a:cs typeface="Times New Roman"/>
            </a:endParaRPr>
          </a:p>
          <a:p>
            <a:r>
              <a:rPr lang="en-US" sz="2400" dirty="0">
                <a:latin typeface="Times New Roman"/>
                <a:cs typeface="Times New Roman"/>
              </a:rPr>
              <a:t>B factory reference values: </a:t>
            </a:r>
          </a:p>
          <a:p>
            <a:r>
              <a:rPr lang="en-US" sz="2400" dirty="0">
                <a:latin typeface="Times New Roman"/>
                <a:cs typeface="Times New Roman"/>
              </a:rPr>
              <a:t>KEKB (1.48 fb</a:t>
            </a:r>
            <a:r>
              <a:rPr lang="en-US" sz="2400" baseline="30000" dirty="0">
                <a:latin typeface="Times New Roman"/>
                <a:cs typeface="Times New Roman"/>
              </a:rPr>
              <a:t>-1</a:t>
            </a:r>
            <a:r>
              <a:rPr lang="en-US" sz="2400" dirty="0">
                <a:latin typeface="Times New Roman"/>
                <a:cs typeface="Times New Roman"/>
              </a:rPr>
              <a:t>/day); PEP-II (0.911 fb</a:t>
            </a:r>
            <a:r>
              <a:rPr lang="en-US" sz="2400" baseline="30000" dirty="0">
                <a:latin typeface="Times New Roman"/>
                <a:cs typeface="Times New Roman"/>
              </a:rPr>
              <a:t>-1</a:t>
            </a:r>
            <a:r>
              <a:rPr lang="en-US" sz="2400" dirty="0">
                <a:latin typeface="Times New Roman"/>
                <a:cs typeface="Times New Roman"/>
              </a:rPr>
              <a:t>/day);</a:t>
            </a:r>
          </a:p>
          <a:p>
            <a:r>
              <a:rPr lang="en-US" sz="2400" dirty="0">
                <a:latin typeface="Times New Roman"/>
                <a:cs typeface="Times New Roman"/>
              </a:rPr>
              <a:t>KEKB  (8  fb</a:t>
            </a:r>
            <a:r>
              <a:rPr lang="en-US" sz="2400" baseline="30000" dirty="0">
                <a:latin typeface="Times New Roman"/>
                <a:cs typeface="Times New Roman"/>
              </a:rPr>
              <a:t>-1</a:t>
            </a:r>
            <a:r>
              <a:rPr lang="en-US" sz="2400" dirty="0">
                <a:latin typeface="Times New Roman"/>
                <a:cs typeface="Times New Roman"/>
              </a:rPr>
              <a:t> /week);  PEP-II  (5 fb</a:t>
            </a:r>
            <a:r>
              <a:rPr lang="en-US" sz="2400" baseline="30000" dirty="0">
                <a:latin typeface="Times New Roman"/>
                <a:cs typeface="Times New Roman"/>
              </a:rPr>
              <a:t>-1</a:t>
            </a:r>
            <a:r>
              <a:rPr lang="en-US" sz="2400" dirty="0">
                <a:latin typeface="Times New Roman"/>
                <a:cs typeface="Times New Roman"/>
              </a:rPr>
              <a:t>/week);</a:t>
            </a:r>
          </a:p>
          <a:p>
            <a:r>
              <a:rPr lang="en-US" sz="2400" dirty="0">
                <a:latin typeface="Times New Roman"/>
                <a:cs typeface="Times New Roman"/>
              </a:rPr>
              <a:t>KEKB  ( 29.4 fb</a:t>
            </a:r>
            <a:r>
              <a:rPr lang="en-US" sz="2400" baseline="30000" dirty="0">
                <a:latin typeface="Times New Roman"/>
                <a:cs typeface="Times New Roman"/>
              </a:rPr>
              <a:t>-1</a:t>
            </a:r>
            <a:r>
              <a:rPr lang="en-US" sz="2400" dirty="0">
                <a:latin typeface="Times New Roman"/>
                <a:cs typeface="Times New Roman"/>
              </a:rPr>
              <a:t>/month); PEP-II (19.7 fb</a:t>
            </a:r>
            <a:r>
              <a:rPr lang="en-US" sz="2400" baseline="30000" dirty="0">
                <a:latin typeface="Times New Roman"/>
                <a:cs typeface="Times New Roman"/>
              </a:rPr>
              <a:t>-1</a:t>
            </a:r>
            <a:r>
              <a:rPr lang="en-US" sz="2400" dirty="0">
                <a:latin typeface="Times New Roman"/>
                <a:cs typeface="Times New Roman"/>
              </a:rPr>
              <a:t>/month);</a:t>
            </a:r>
          </a:p>
          <a:p>
            <a:endParaRPr lang="en-US" sz="2000" dirty="0"/>
          </a:p>
        </p:txBody>
      </p:sp>
      <p:sp>
        <p:nvSpPr>
          <p:cNvPr id="8" name="TextBox 7"/>
          <p:cNvSpPr txBox="1"/>
          <p:nvPr/>
        </p:nvSpPr>
        <p:spPr>
          <a:xfrm>
            <a:off x="1817394" y="5955329"/>
            <a:ext cx="8557211" cy="646331"/>
          </a:xfrm>
          <a:prstGeom prst="rect">
            <a:avLst/>
          </a:prstGeom>
          <a:noFill/>
        </p:spPr>
        <p:txBody>
          <a:bodyPr wrap="square" rtlCol="0">
            <a:spAutoFit/>
          </a:bodyPr>
          <a:lstStyle/>
          <a:p>
            <a:r>
              <a:rPr lang="en-US" i="1" dirty="0"/>
              <a:t>Impressive work during the pandemic.</a:t>
            </a:r>
          </a:p>
          <a:p>
            <a:r>
              <a:rPr lang="en-US" i="1" dirty="0"/>
              <a:t>But these records were achieved years late compared to the original plan</a:t>
            </a:r>
            <a:r>
              <a:rPr lang="mr-IN" i="1" dirty="0"/>
              <a:t>…</a:t>
            </a:r>
            <a:r>
              <a:rPr lang="en-US" i="1" dirty="0"/>
              <a:t>.Are we stuck ? </a:t>
            </a:r>
          </a:p>
        </p:txBody>
      </p:sp>
      <p:sp>
        <p:nvSpPr>
          <p:cNvPr id="9" name="Rectangle 8"/>
          <p:cNvSpPr/>
          <p:nvPr/>
        </p:nvSpPr>
        <p:spPr>
          <a:xfrm>
            <a:off x="2595040" y="902671"/>
            <a:ext cx="7144187" cy="1575849"/>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Left Arrow 5"/>
          <p:cNvSpPr/>
          <p:nvPr/>
        </p:nvSpPr>
        <p:spPr>
          <a:xfrm>
            <a:off x="9466393" y="1782143"/>
            <a:ext cx="1221244" cy="245315"/>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8AC5338A-1F12-FC46-80E3-D4F362B396CE}"/>
              </a:ext>
            </a:extLst>
          </p:cNvPr>
          <p:cNvSpPr/>
          <p:nvPr/>
        </p:nvSpPr>
        <p:spPr>
          <a:xfrm>
            <a:off x="3200434" y="482105"/>
            <a:ext cx="5133906" cy="369332"/>
          </a:xfrm>
          <a:prstGeom prst="rect">
            <a:avLst/>
          </a:prstGeom>
        </p:spPr>
        <p:txBody>
          <a:bodyPr wrap="none">
            <a:spAutoFit/>
          </a:bodyPr>
          <a:lstStyle/>
          <a:p>
            <a:r>
              <a:rPr lang="en-US" dirty="0">
                <a:solidFill>
                  <a:srgbClr val="FF0000"/>
                </a:solidFill>
              </a:rPr>
              <a:t>https://</a:t>
            </a:r>
            <a:r>
              <a:rPr lang="en-US" dirty="0" err="1">
                <a:solidFill>
                  <a:srgbClr val="FF0000"/>
                </a:solidFill>
              </a:rPr>
              <a:t>cerncourier.com</a:t>
            </a:r>
            <a:r>
              <a:rPr lang="en-US" dirty="0">
                <a:solidFill>
                  <a:srgbClr val="FF0000"/>
                </a:solidFill>
              </a:rPr>
              <a:t>/a/</a:t>
            </a:r>
            <a:r>
              <a:rPr lang="en-US" dirty="0" err="1">
                <a:solidFill>
                  <a:srgbClr val="FF0000"/>
                </a:solidFill>
              </a:rPr>
              <a:t>superkekb</a:t>
            </a:r>
            <a:r>
              <a:rPr lang="en-US" dirty="0">
                <a:solidFill>
                  <a:srgbClr val="FF0000"/>
                </a:solidFill>
              </a:rPr>
              <a:t>-raises-the-bar/</a:t>
            </a:r>
          </a:p>
        </p:txBody>
      </p:sp>
      <p:pic>
        <p:nvPicPr>
          <p:cNvPr id="10" name="Picture 9">
            <a:extLst>
              <a:ext uri="{FF2B5EF4-FFF2-40B4-BE49-F238E27FC236}">
                <a16:creationId xmlns:a16="http://schemas.microsoft.com/office/drawing/2014/main" id="{3E6D74A7-FFAF-9249-8612-47A6064065B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70712" y="1410192"/>
            <a:ext cx="1217815" cy="989215"/>
          </a:xfrm>
          <a:prstGeom prst="rect">
            <a:avLst/>
          </a:prstGeom>
        </p:spPr>
      </p:pic>
      <p:pic>
        <p:nvPicPr>
          <p:cNvPr id="11" name="Picture 10">
            <a:extLst>
              <a:ext uri="{FF2B5EF4-FFF2-40B4-BE49-F238E27FC236}">
                <a16:creationId xmlns:a16="http://schemas.microsoft.com/office/drawing/2014/main" id="{6518FAFD-7D7B-3F4F-8B4D-6787C134BF15}"/>
              </a:ext>
            </a:extLst>
          </p:cNvPr>
          <p:cNvPicPr>
            <a:picLocks noChangeAspect="1"/>
          </p:cNvPicPr>
          <p:nvPr/>
        </p:nvPicPr>
        <p:blipFill>
          <a:blip r:embed="rId4"/>
          <a:stretch>
            <a:fillRect/>
          </a:stretch>
        </p:blipFill>
        <p:spPr>
          <a:xfrm>
            <a:off x="182039" y="76058"/>
            <a:ext cx="2413000" cy="1192022"/>
          </a:xfrm>
          <a:prstGeom prst="rect">
            <a:avLst/>
          </a:prstGeom>
        </p:spPr>
      </p:pic>
      <p:sp>
        <p:nvSpPr>
          <p:cNvPr id="3" name="TextBox 2">
            <a:extLst>
              <a:ext uri="{FF2B5EF4-FFF2-40B4-BE49-F238E27FC236}">
                <a16:creationId xmlns:a16="http://schemas.microsoft.com/office/drawing/2014/main" id="{5B39383F-D1B3-C147-8AF8-73AE290E3C1F}"/>
              </a:ext>
            </a:extLst>
          </p:cNvPr>
          <p:cNvSpPr txBox="1"/>
          <p:nvPr/>
        </p:nvSpPr>
        <p:spPr>
          <a:xfrm>
            <a:off x="10528300" y="6117727"/>
            <a:ext cx="1430338" cy="646331"/>
          </a:xfrm>
          <a:prstGeom prst="rect">
            <a:avLst/>
          </a:prstGeom>
          <a:noFill/>
        </p:spPr>
        <p:txBody>
          <a:bodyPr wrap="square" rtlCol="0">
            <a:spAutoFit/>
          </a:bodyPr>
          <a:lstStyle/>
          <a:p>
            <a:r>
              <a:rPr lang="en-US" dirty="0"/>
              <a:t>Ans: No, as I will explain</a:t>
            </a:r>
          </a:p>
        </p:txBody>
      </p:sp>
    </p:spTree>
    <p:extLst>
      <p:ext uri="{BB962C8B-B14F-4D97-AF65-F5344CB8AC3E}">
        <p14:creationId xmlns:p14="http://schemas.microsoft.com/office/powerpoint/2010/main" val="945802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99047" y="175537"/>
            <a:ext cx="9362511" cy="6432530"/>
          </a:xfrm>
          <a:prstGeom prst="rect">
            <a:avLst/>
          </a:prstGeom>
          <a:noFill/>
        </p:spPr>
        <p:txBody>
          <a:bodyPr wrap="square" rtlCol="0">
            <a:spAutoFit/>
          </a:bodyPr>
          <a:lstStyle/>
          <a:p>
            <a:r>
              <a:rPr lang="en-US" sz="2000" dirty="0">
                <a:latin typeface="Times New Roman"/>
                <a:cs typeface="Times New Roman"/>
              </a:rPr>
              <a:t>Besides delays in hardware construction and limited operations funding (initially only 4 months/year), some major </a:t>
            </a:r>
            <a:r>
              <a:rPr lang="en-US" sz="2000" dirty="0">
                <a:solidFill>
                  <a:srgbClr val="FF0000"/>
                </a:solidFill>
                <a:latin typeface="Times New Roman"/>
                <a:cs typeface="Times New Roman"/>
              </a:rPr>
              <a:t>technical problems </a:t>
            </a:r>
            <a:r>
              <a:rPr lang="en-US" sz="2000" dirty="0">
                <a:latin typeface="Times New Roman"/>
                <a:cs typeface="Times New Roman"/>
              </a:rPr>
              <a:t>so far:</a:t>
            </a:r>
          </a:p>
          <a:p>
            <a:endParaRPr lang="en-US" sz="2000" dirty="0">
              <a:latin typeface="Times New Roman"/>
              <a:cs typeface="Times New Roman"/>
            </a:endParaRPr>
          </a:p>
          <a:p>
            <a:pPr marL="342900" indent="-342900">
              <a:buAutoNum type="arabicPeriod"/>
            </a:pPr>
            <a:r>
              <a:rPr lang="en-US" sz="2000" dirty="0">
                <a:latin typeface="Times New Roman"/>
                <a:cs typeface="Times New Roman"/>
              </a:rPr>
              <a:t>Beam-related backgrounds were O(10) times higher than in the design report (beam tails, bad LER vacuum, oversimplified simulations </a:t>
            </a:r>
            <a:r>
              <a:rPr lang="en-US" sz="2000" dirty="0" err="1">
                <a:latin typeface="Times New Roman"/>
                <a:cs typeface="Times New Roman"/>
              </a:rPr>
              <a:t>etc</a:t>
            </a:r>
            <a:r>
              <a:rPr lang="en-US" sz="2000" dirty="0">
                <a:latin typeface="Times New Roman"/>
                <a:cs typeface="Times New Roman"/>
              </a:rPr>
              <a:t>). Outer Belle II detectors and parts of the DAQ/readout were not robust against large backgrounds. </a:t>
            </a:r>
            <a:r>
              <a:rPr lang="en-US" sz="2000" dirty="0">
                <a:solidFill>
                  <a:srgbClr val="FF0000"/>
                </a:solidFill>
                <a:latin typeface="Times New Roman"/>
                <a:cs typeface="Times New Roman"/>
              </a:rPr>
              <a:t>Injection backgrounds are dangerous and often out of control. </a:t>
            </a:r>
            <a:r>
              <a:rPr lang="en-US" sz="2000" dirty="0">
                <a:latin typeface="Times New Roman"/>
                <a:cs typeface="Times New Roman"/>
              </a:rPr>
              <a:t>Collimator optimization/installations and vacuum scrubbing are now reducing the storage backgrounds to a manageable level (which do NOT currently limit </a:t>
            </a:r>
            <a:r>
              <a:rPr lang="en-US" sz="2000" dirty="0" err="1">
                <a:latin typeface="Times New Roman"/>
                <a:cs typeface="Times New Roman"/>
              </a:rPr>
              <a:t>SuperKEKB</a:t>
            </a:r>
            <a:r>
              <a:rPr lang="en-US" sz="2000" dirty="0">
                <a:latin typeface="Times New Roman"/>
                <a:cs typeface="Times New Roman"/>
              </a:rPr>
              <a:t>)</a:t>
            </a:r>
          </a:p>
          <a:p>
            <a:endParaRPr lang="en-US" sz="2000" dirty="0">
              <a:latin typeface="Times New Roman"/>
              <a:cs typeface="Times New Roman"/>
            </a:endParaRPr>
          </a:p>
          <a:p>
            <a:endParaRPr lang="en-US" sz="2000" dirty="0">
              <a:latin typeface="Times New Roman"/>
              <a:cs typeface="Times New Roman"/>
            </a:endParaRPr>
          </a:p>
          <a:p>
            <a:r>
              <a:rPr lang="en-US" sz="2000" dirty="0">
                <a:latin typeface="Times New Roman"/>
                <a:cs typeface="Times New Roman"/>
              </a:rPr>
              <a:t>2. Could not find a good operation point in tune space, which was infested with closely-spaced beam-beam resonances. Although it was initially thought to be </a:t>
            </a:r>
            <a:r>
              <a:rPr lang="en-US" sz="2000" i="1" dirty="0">
                <a:solidFill>
                  <a:srgbClr val="FF0000"/>
                </a:solidFill>
                <a:latin typeface="Times New Roman"/>
                <a:cs typeface="Times New Roman"/>
              </a:rPr>
              <a:t>impossible</a:t>
            </a:r>
            <a:r>
              <a:rPr lang="en-US" sz="2000" dirty="0">
                <a:latin typeface="Times New Roman"/>
                <a:cs typeface="Times New Roman"/>
              </a:rPr>
              <a:t> for </a:t>
            </a:r>
            <a:r>
              <a:rPr lang="en-US" sz="2000" dirty="0" err="1">
                <a:latin typeface="Times New Roman"/>
                <a:cs typeface="Times New Roman"/>
              </a:rPr>
              <a:t>SuperKEKB</a:t>
            </a:r>
            <a:r>
              <a:rPr lang="en-US" sz="2000" dirty="0">
                <a:latin typeface="Times New Roman"/>
                <a:cs typeface="Times New Roman"/>
              </a:rPr>
              <a:t>, a “crab-waist” (not to be confused with SC crab cavities used in KEKB) was implemented and worked well to stabilize the machine and increase the luminosity. </a:t>
            </a:r>
            <a:r>
              <a:rPr lang="en-US" sz="2000" i="1" dirty="0">
                <a:solidFill>
                  <a:srgbClr val="FF0000"/>
                </a:solidFill>
                <a:latin typeface="Times New Roman"/>
                <a:cs typeface="Times New Roman"/>
              </a:rPr>
              <a:t>This was an amazing outcome of </a:t>
            </a:r>
            <a:r>
              <a:rPr lang="en-US" sz="2000" i="1" u="sng" dirty="0">
                <a:solidFill>
                  <a:srgbClr val="FF0000"/>
                </a:solidFill>
                <a:latin typeface="Times New Roman"/>
                <a:cs typeface="Times New Roman"/>
              </a:rPr>
              <a:t>international collaboration and inpu</a:t>
            </a:r>
            <a:r>
              <a:rPr lang="en-US" sz="2000" i="1" dirty="0">
                <a:solidFill>
                  <a:srgbClr val="FF0000"/>
                </a:solidFill>
                <a:latin typeface="Times New Roman"/>
                <a:cs typeface="Times New Roman"/>
              </a:rPr>
              <a:t>t, combined with </a:t>
            </a:r>
            <a:r>
              <a:rPr lang="en-US" sz="2000" i="1" dirty="0">
                <a:solidFill>
                  <a:srgbClr val="000000"/>
                </a:solidFill>
                <a:latin typeface="Times New Roman"/>
                <a:cs typeface="Times New Roman"/>
              </a:rPr>
              <a:t>local</a:t>
            </a:r>
            <a:r>
              <a:rPr lang="en-US" sz="2000" i="1" dirty="0">
                <a:solidFill>
                  <a:srgbClr val="FF0000"/>
                </a:solidFill>
                <a:latin typeface="Times New Roman"/>
                <a:cs typeface="Times New Roman"/>
              </a:rPr>
              <a:t> </a:t>
            </a:r>
            <a:r>
              <a:rPr lang="en-US" sz="2000" i="1" dirty="0" err="1">
                <a:solidFill>
                  <a:srgbClr val="FF0000"/>
                </a:solidFill>
                <a:latin typeface="Times New Roman"/>
                <a:cs typeface="Times New Roman"/>
              </a:rPr>
              <a:t>SuperKEKB</a:t>
            </a:r>
            <a:r>
              <a:rPr lang="en-US" sz="2000" i="1" dirty="0">
                <a:solidFill>
                  <a:srgbClr val="FF0000"/>
                </a:solidFill>
                <a:latin typeface="Times New Roman"/>
                <a:cs typeface="Times New Roman"/>
              </a:rPr>
              <a:t> technical ingenuity.</a:t>
            </a:r>
          </a:p>
          <a:p>
            <a:endParaRPr lang="en-US" dirty="0">
              <a:latin typeface="Times New Roman"/>
              <a:cs typeface="Times New Roman"/>
            </a:endParaRPr>
          </a:p>
          <a:p>
            <a:r>
              <a:rPr lang="en-US" dirty="0">
                <a:latin typeface="Times New Roman"/>
                <a:cs typeface="Times New Roman"/>
              </a:rPr>
              <a:t> </a:t>
            </a:r>
          </a:p>
          <a:p>
            <a:pPr marL="342900" indent="-342900">
              <a:buAutoNum type="arabicPeriod"/>
            </a:pPr>
            <a:endParaRPr lang="en-US" dirty="0"/>
          </a:p>
          <a:p>
            <a:pPr marL="342900" indent="-342900">
              <a:buAutoNum type="arabicPeriod"/>
            </a:pPr>
            <a:endParaRPr lang="en-US" dirty="0"/>
          </a:p>
        </p:txBody>
      </p:sp>
      <p:sp>
        <p:nvSpPr>
          <p:cNvPr id="2" name="TextBox 1"/>
          <p:cNvSpPr txBox="1"/>
          <p:nvPr/>
        </p:nvSpPr>
        <p:spPr>
          <a:xfrm>
            <a:off x="8874125" y="5534562"/>
            <a:ext cx="1936750" cy="1323439"/>
          </a:xfrm>
          <a:prstGeom prst="rect">
            <a:avLst/>
          </a:prstGeom>
          <a:noFill/>
        </p:spPr>
        <p:txBody>
          <a:bodyPr wrap="square" rtlCol="0">
            <a:spAutoFit/>
          </a:bodyPr>
          <a:lstStyle/>
          <a:p>
            <a:r>
              <a:rPr lang="en-US" sz="1600" dirty="0"/>
              <a:t>BTW The SC crab cavities for KEKB did not work right away. Needed to add skew </a:t>
            </a:r>
            <a:r>
              <a:rPr lang="en-US" sz="1600" dirty="0" err="1"/>
              <a:t>sextupoles</a:t>
            </a:r>
            <a:r>
              <a:rPr lang="en-US" sz="1600" dirty="0"/>
              <a:t>.</a:t>
            </a:r>
            <a:endParaRPr lang="en-US" dirty="0"/>
          </a:p>
        </p:txBody>
      </p:sp>
      <p:sp>
        <p:nvSpPr>
          <p:cNvPr id="3" name="Rectangle 2"/>
          <p:cNvSpPr/>
          <p:nvPr/>
        </p:nvSpPr>
        <p:spPr>
          <a:xfrm>
            <a:off x="8890000" y="5461872"/>
            <a:ext cx="1778000" cy="139612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899047" y="5974577"/>
            <a:ext cx="6093320" cy="707886"/>
          </a:xfrm>
          <a:prstGeom prst="rect">
            <a:avLst/>
          </a:prstGeom>
          <a:noFill/>
        </p:spPr>
        <p:txBody>
          <a:bodyPr wrap="square" rtlCol="0">
            <a:spAutoFit/>
          </a:bodyPr>
          <a:lstStyle/>
          <a:p>
            <a:r>
              <a:rPr lang="en-US" sz="2000" dirty="0">
                <a:latin typeface="Times New Roman"/>
                <a:cs typeface="Times New Roman"/>
              </a:rPr>
              <a:t>Increasing luminosity by two orders of magnitude with </a:t>
            </a:r>
            <a:r>
              <a:rPr lang="en-US" sz="2000" dirty="0" err="1">
                <a:solidFill>
                  <a:srgbClr val="FF0000"/>
                </a:solidFill>
                <a:latin typeface="Times New Roman"/>
                <a:cs typeface="Times New Roman"/>
              </a:rPr>
              <a:t>nano</a:t>
            </a:r>
            <a:r>
              <a:rPr lang="en-US" sz="2000" dirty="0">
                <a:solidFill>
                  <a:srgbClr val="FF0000"/>
                </a:solidFill>
                <a:latin typeface="Times New Roman"/>
                <a:cs typeface="Times New Roman"/>
              </a:rPr>
              <a:t>-beams</a:t>
            </a:r>
            <a:r>
              <a:rPr lang="en-US" sz="2000" dirty="0">
                <a:latin typeface="Times New Roman"/>
                <a:cs typeface="Times New Roman"/>
              </a:rPr>
              <a:t> </a:t>
            </a:r>
            <a:r>
              <a:rPr lang="en-US" sz="2000" i="1" dirty="0">
                <a:latin typeface="Times New Roman"/>
                <a:cs typeface="Times New Roman"/>
              </a:rPr>
              <a:t>was never expected</a:t>
            </a:r>
            <a:r>
              <a:rPr lang="en-US" sz="2000" dirty="0">
                <a:latin typeface="Times New Roman"/>
                <a:cs typeface="Times New Roman"/>
              </a:rPr>
              <a:t> to be straightforward.</a:t>
            </a:r>
          </a:p>
        </p:txBody>
      </p:sp>
      <p:sp>
        <p:nvSpPr>
          <p:cNvPr id="6" name="Rectangle 5">
            <a:extLst>
              <a:ext uri="{FF2B5EF4-FFF2-40B4-BE49-F238E27FC236}">
                <a16:creationId xmlns:a16="http://schemas.microsoft.com/office/drawing/2014/main" id="{DFF50CFE-DC11-7340-81D9-53B2ED964D7E}"/>
              </a:ext>
            </a:extLst>
          </p:cNvPr>
          <p:cNvSpPr/>
          <p:nvPr/>
        </p:nvSpPr>
        <p:spPr>
          <a:xfrm>
            <a:off x="1684421" y="5974577"/>
            <a:ext cx="6027821" cy="70788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6214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94193" y="151179"/>
            <a:ext cx="8735731" cy="6555641"/>
          </a:xfrm>
          <a:prstGeom prst="rect">
            <a:avLst/>
          </a:prstGeom>
        </p:spPr>
        <p:txBody>
          <a:bodyPr wrap="square">
            <a:spAutoFit/>
          </a:bodyPr>
          <a:lstStyle/>
          <a:p>
            <a:r>
              <a:rPr lang="en-US" sz="2000" dirty="0">
                <a:solidFill>
                  <a:prstClr val="black"/>
                </a:solidFill>
                <a:latin typeface="Times New Roman"/>
                <a:cs typeface="Times New Roman"/>
              </a:rPr>
              <a:t>Idea: Most current performance limitations are due to instabilities (various kinds of non-linear oscillations of the beam) such as </a:t>
            </a:r>
            <a:r>
              <a:rPr lang="en-US" sz="2000" dirty="0">
                <a:solidFill>
                  <a:srgbClr val="FF0000"/>
                </a:solidFill>
                <a:latin typeface="Times New Roman"/>
                <a:cs typeface="Times New Roman"/>
              </a:rPr>
              <a:t>TMCI (Transverse Mode Coupling Instability)</a:t>
            </a:r>
            <a:r>
              <a:rPr lang="en-US" sz="2000" dirty="0">
                <a:solidFill>
                  <a:prstClr val="black"/>
                </a:solidFill>
                <a:latin typeface="Times New Roman"/>
                <a:cs typeface="Times New Roman"/>
              </a:rPr>
              <a:t>,  </a:t>
            </a:r>
            <a:r>
              <a:rPr lang="en-US" sz="2000" dirty="0">
                <a:solidFill>
                  <a:srgbClr val="FF0000"/>
                </a:solidFill>
                <a:latin typeface="Times New Roman"/>
                <a:cs typeface="Times New Roman"/>
              </a:rPr>
              <a:t>Fast Ion </a:t>
            </a:r>
            <a:r>
              <a:rPr lang="en-US" sz="2000" dirty="0">
                <a:solidFill>
                  <a:prstClr val="black"/>
                </a:solidFill>
                <a:latin typeface="Times New Roman"/>
                <a:cs typeface="Times New Roman"/>
              </a:rPr>
              <a:t>(HER), </a:t>
            </a:r>
            <a:r>
              <a:rPr lang="en-US" sz="2000" dirty="0">
                <a:solidFill>
                  <a:srgbClr val="FF0000"/>
                </a:solidFill>
                <a:latin typeface="Times New Roman"/>
                <a:cs typeface="Times New Roman"/>
              </a:rPr>
              <a:t>PEI</a:t>
            </a:r>
            <a:r>
              <a:rPr lang="en-US" sz="2000" dirty="0">
                <a:solidFill>
                  <a:prstClr val="black"/>
                </a:solidFill>
                <a:latin typeface="Times New Roman"/>
                <a:cs typeface="Times New Roman"/>
              </a:rPr>
              <a:t> (LER), </a:t>
            </a:r>
            <a:r>
              <a:rPr lang="en-US" sz="2000" dirty="0">
                <a:solidFill>
                  <a:srgbClr val="FF0000"/>
                </a:solidFill>
                <a:latin typeface="Times New Roman"/>
                <a:cs typeface="Times New Roman"/>
              </a:rPr>
              <a:t>Resistive Wall Instability </a:t>
            </a:r>
            <a:r>
              <a:rPr lang="en-US" sz="2000" dirty="0">
                <a:solidFill>
                  <a:prstClr val="black"/>
                </a:solidFill>
                <a:latin typeface="Times New Roman"/>
                <a:cs typeface="Times New Roman"/>
              </a:rPr>
              <a:t>(HER, LER), synchro-</a:t>
            </a:r>
            <a:r>
              <a:rPr lang="en-US" sz="2000" dirty="0" err="1">
                <a:solidFill>
                  <a:prstClr val="black"/>
                </a:solidFill>
                <a:latin typeface="Times New Roman"/>
                <a:cs typeface="Times New Roman"/>
              </a:rPr>
              <a:t>betatron</a:t>
            </a:r>
            <a:r>
              <a:rPr lang="en-US" sz="2000" dirty="0">
                <a:solidFill>
                  <a:prstClr val="black"/>
                </a:solidFill>
                <a:latin typeface="Times New Roman"/>
                <a:cs typeface="Times New Roman"/>
              </a:rPr>
              <a:t>, BBHT(Beam-Beam Head Tail) and maybe a few others without familiar names.</a:t>
            </a:r>
          </a:p>
          <a:p>
            <a:endParaRPr lang="en-US" sz="2000" dirty="0">
              <a:solidFill>
                <a:prstClr val="black"/>
              </a:solidFill>
              <a:latin typeface="Times New Roman"/>
              <a:cs typeface="Times New Roman"/>
            </a:endParaRPr>
          </a:p>
          <a:p>
            <a:r>
              <a:rPr lang="en-US" sz="2000" dirty="0">
                <a:solidFill>
                  <a:prstClr val="black"/>
                </a:solidFill>
                <a:latin typeface="Times New Roman"/>
                <a:cs typeface="Times New Roman"/>
              </a:rPr>
              <a:t>The instabilities have </a:t>
            </a:r>
            <a:r>
              <a:rPr lang="en-US" sz="2000" i="1" dirty="0">
                <a:solidFill>
                  <a:prstClr val="black"/>
                </a:solidFill>
                <a:latin typeface="Times New Roman"/>
                <a:cs typeface="Times New Roman"/>
              </a:rPr>
              <a:t>some threshold(s) </a:t>
            </a:r>
            <a:r>
              <a:rPr lang="en-US" sz="2000" dirty="0">
                <a:solidFill>
                  <a:prstClr val="black"/>
                </a:solidFill>
                <a:latin typeface="Times New Roman"/>
                <a:cs typeface="Times New Roman"/>
              </a:rPr>
              <a:t>and lead to the </a:t>
            </a:r>
            <a:r>
              <a:rPr lang="en-US" sz="2000" dirty="0">
                <a:solidFill>
                  <a:srgbClr val="FF0000"/>
                </a:solidFill>
                <a:latin typeface="Times New Roman"/>
                <a:cs typeface="Times New Roman"/>
              </a:rPr>
              <a:t>unexplained</a:t>
            </a:r>
          </a:p>
          <a:p>
            <a:r>
              <a:rPr lang="en-US" sz="2000" dirty="0">
                <a:solidFill>
                  <a:srgbClr val="FF0000"/>
                </a:solidFill>
                <a:latin typeface="Times New Roman"/>
                <a:cs typeface="Times New Roman"/>
              </a:rPr>
              <a:t>beam-beam blowup</a:t>
            </a:r>
            <a:r>
              <a:rPr lang="en-US" sz="2000" dirty="0">
                <a:solidFill>
                  <a:prstClr val="black"/>
                </a:solidFill>
                <a:latin typeface="Times New Roman"/>
                <a:cs typeface="Times New Roman"/>
              </a:rPr>
              <a:t> and poor luminosity performance at the highest</a:t>
            </a:r>
          </a:p>
          <a:p>
            <a:r>
              <a:rPr lang="en-US" sz="2000" dirty="0">
                <a:solidFill>
                  <a:prstClr val="black"/>
                </a:solidFill>
                <a:latin typeface="Times New Roman"/>
                <a:cs typeface="Times New Roman"/>
              </a:rPr>
              <a:t>beam currents.</a:t>
            </a:r>
          </a:p>
          <a:p>
            <a:endParaRPr lang="en-US" sz="2000" dirty="0">
              <a:solidFill>
                <a:prstClr val="black"/>
              </a:solidFill>
              <a:latin typeface="Times New Roman"/>
              <a:cs typeface="Times New Roman"/>
            </a:endParaRPr>
          </a:p>
          <a:p>
            <a:r>
              <a:rPr lang="en-US" sz="2000" dirty="0">
                <a:solidFill>
                  <a:prstClr val="black"/>
                </a:solidFill>
                <a:latin typeface="Times New Roman"/>
                <a:cs typeface="Times New Roman"/>
              </a:rPr>
              <a:t>The instabilities </a:t>
            </a:r>
            <a:r>
              <a:rPr lang="en-US" sz="2000" dirty="0">
                <a:solidFill>
                  <a:srgbClr val="FF0000"/>
                </a:solidFill>
                <a:latin typeface="Times New Roman"/>
                <a:cs typeface="Times New Roman"/>
              </a:rPr>
              <a:t>keep us from increasing beam current</a:t>
            </a:r>
            <a:r>
              <a:rPr lang="en-US" sz="2000" dirty="0">
                <a:solidFill>
                  <a:prstClr val="black"/>
                </a:solidFill>
                <a:latin typeface="Times New Roman"/>
                <a:cs typeface="Times New Roman"/>
              </a:rPr>
              <a:t>. Since we are usually close to the threshold(s), we just lose or abort the beam when we increase currents.</a:t>
            </a:r>
          </a:p>
          <a:p>
            <a:endParaRPr lang="en-US" sz="2000" dirty="0">
              <a:solidFill>
                <a:prstClr val="black"/>
              </a:solidFill>
              <a:latin typeface="Times New Roman"/>
              <a:cs typeface="Times New Roman"/>
            </a:endParaRPr>
          </a:p>
          <a:p>
            <a:r>
              <a:rPr lang="en-US" sz="2000" dirty="0">
                <a:solidFill>
                  <a:prstClr val="black"/>
                </a:solidFill>
                <a:latin typeface="Times New Roman"/>
                <a:cs typeface="Times New Roman"/>
              </a:rPr>
              <a:t>The instabilities lead to </a:t>
            </a:r>
            <a:r>
              <a:rPr lang="en-US" sz="2000" dirty="0">
                <a:solidFill>
                  <a:srgbClr val="FF0000"/>
                </a:solidFill>
                <a:latin typeface="Times New Roman"/>
                <a:cs typeface="Times New Roman"/>
              </a:rPr>
              <a:t>bad injection </a:t>
            </a:r>
            <a:r>
              <a:rPr lang="en-US" sz="2000" dirty="0" err="1">
                <a:solidFill>
                  <a:srgbClr val="FF0000"/>
                </a:solidFill>
                <a:latin typeface="Times New Roman"/>
                <a:cs typeface="Times New Roman"/>
              </a:rPr>
              <a:t>bkgs</a:t>
            </a:r>
            <a:r>
              <a:rPr lang="en-US" sz="2000" dirty="0">
                <a:solidFill>
                  <a:srgbClr val="FF0000"/>
                </a:solidFill>
                <a:latin typeface="Times New Roman"/>
                <a:cs typeface="Times New Roman"/>
              </a:rPr>
              <a:t> </a:t>
            </a:r>
            <a:r>
              <a:rPr lang="en-US" sz="2000" dirty="0">
                <a:solidFill>
                  <a:prstClr val="black"/>
                </a:solidFill>
                <a:latin typeface="Times New Roman"/>
                <a:cs typeface="Times New Roman"/>
              </a:rPr>
              <a:t>but do NOT have much direct impact on storage backgrounds. However, TMCI mitigation requires opening collimators and increasing Belle II </a:t>
            </a:r>
            <a:r>
              <a:rPr lang="en-US" sz="2000" dirty="0" err="1">
                <a:solidFill>
                  <a:prstClr val="black"/>
                </a:solidFill>
                <a:latin typeface="Times New Roman"/>
                <a:cs typeface="Times New Roman"/>
              </a:rPr>
              <a:t>bkgs</a:t>
            </a:r>
            <a:r>
              <a:rPr lang="en-US" sz="2000" dirty="0">
                <a:solidFill>
                  <a:prstClr val="black"/>
                </a:solidFill>
                <a:latin typeface="Times New Roman"/>
                <a:cs typeface="Times New Roman"/>
              </a:rPr>
              <a:t>.</a:t>
            </a:r>
          </a:p>
          <a:p>
            <a:endParaRPr lang="en-US" sz="2000" dirty="0">
              <a:solidFill>
                <a:prstClr val="black"/>
              </a:solidFill>
              <a:latin typeface="Times New Roman"/>
              <a:cs typeface="Times New Roman"/>
            </a:endParaRPr>
          </a:p>
          <a:p>
            <a:r>
              <a:rPr lang="en-US" sz="2000" dirty="0">
                <a:solidFill>
                  <a:prstClr val="black"/>
                </a:solidFill>
                <a:latin typeface="Times New Roman"/>
                <a:cs typeface="Times New Roman"/>
              </a:rPr>
              <a:t>The instabilities are only </a:t>
            </a:r>
            <a:r>
              <a:rPr lang="en-US" sz="2000" dirty="0">
                <a:solidFill>
                  <a:srgbClr val="FF0000"/>
                </a:solidFill>
                <a:latin typeface="Times New Roman"/>
                <a:cs typeface="Times New Roman"/>
              </a:rPr>
              <a:t>partially suppressed </a:t>
            </a:r>
            <a:r>
              <a:rPr lang="en-US" sz="2000" dirty="0">
                <a:solidFill>
                  <a:prstClr val="black"/>
                </a:solidFill>
                <a:latin typeface="Times New Roman"/>
                <a:cs typeface="Times New Roman"/>
              </a:rPr>
              <a:t>by the feedback system(s).</a:t>
            </a:r>
          </a:p>
          <a:p>
            <a:r>
              <a:rPr lang="en-US" sz="2000" dirty="0">
                <a:solidFill>
                  <a:prstClr val="black"/>
                </a:solidFill>
                <a:latin typeface="Times New Roman"/>
                <a:cs typeface="Times New Roman"/>
              </a:rPr>
              <a:t>Since they depend on beam current, the feedback system(s), which has noise</a:t>
            </a:r>
          </a:p>
          <a:p>
            <a:r>
              <a:rPr lang="en-US" sz="2000" dirty="0">
                <a:solidFill>
                  <a:prstClr val="black"/>
                </a:solidFill>
                <a:latin typeface="Times New Roman"/>
                <a:cs typeface="Times New Roman"/>
              </a:rPr>
              <a:t>problems, needs to be constantly adjusted to keep them at bay. </a:t>
            </a:r>
            <a:r>
              <a:rPr lang="en-US" sz="2000" i="1" dirty="0">
                <a:solidFill>
                  <a:prstClr val="black"/>
                </a:solidFill>
                <a:latin typeface="Times New Roman"/>
                <a:cs typeface="Times New Roman"/>
              </a:rPr>
              <a:t>[N.B. feedback noise problem fixed at the end of 2021b]</a:t>
            </a:r>
          </a:p>
        </p:txBody>
      </p:sp>
    </p:spTree>
    <p:extLst>
      <p:ext uri="{BB962C8B-B14F-4D97-AF65-F5344CB8AC3E}">
        <p14:creationId xmlns:p14="http://schemas.microsoft.com/office/powerpoint/2010/main" val="40189176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9200" y="59378"/>
            <a:ext cx="6197600" cy="523220"/>
          </a:xfrm>
          <a:prstGeom prst="rect">
            <a:avLst/>
          </a:prstGeom>
          <a:noFill/>
        </p:spPr>
        <p:txBody>
          <a:bodyPr wrap="square" rtlCol="0">
            <a:spAutoFit/>
          </a:bodyPr>
          <a:lstStyle/>
          <a:p>
            <a:r>
              <a:rPr lang="en-US" sz="2800" dirty="0">
                <a:latin typeface="Times New Roman"/>
                <a:cs typeface="Times New Roman"/>
              </a:rPr>
              <a:t>Instability glossary (skip if time is short)</a:t>
            </a:r>
          </a:p>
        </p:txBody>
      </p:sp>
      <p:sp>
        <p:nvSpPr>
          <p:cNvPr id="5" name="TextBox 4"/>
          <p:cNvSpPr txBox="1"/>
          <p:nvPr/>
        </p:nvSpPr>
        <p:spPr>
          <a:xfrm>
            <a:off x="1885277" y="634197"/>
            <a:ext cx="8996387" cy="1323439"/>
          </a:xfrm>
          <a:prstGeom prst="rect">
            <a:avLst/>
          </a:prstGeom>
          <a:noFill/>
        </p:spPr>
        <p:txBody>
          <a:bodyPr wrap="square" rtlCol="0">
            <a:spAutoFit/>
          </a:bodyPr>
          <a:lstStyle/>
          <a:p>
            <a:r>
              <a:rPr lang="en-US" sz="2000" dirty="0">
                <a:solidFill>
                  <a:srgbClr val="FF0000"/>
                </a:solidFill>
                <a:latin typeface="Times New Roman"/>
                <a:cs typeface="Times New Roman"/>
              </a:rPr>
              <a:t>TMCI = Transverse Mode Coupled Instability</a:t>
            </a:r>
          </a:p>
          <a:p>
            <a:r>
              <a:rPr lang="en-US" sz="2000" dirty="0">
                <a:latin typeface="Times New Roman"/>
                <a:cs typeface="Times New Roman"/>
              </a:rPr>
              <a:t>TMCI was induced by the carbon collimator in the Fall 2020 run and limited operation to low currents (and low luminosity). May also limit current operations.</a:t>
            </a:r>
          </a:p>
          <a:p>
            <a:r>
              <a:rPr lang="en-US" sz="2000" dirty="0">
                <a:latin typeface="Times New Roman"/>
                <a:cs typeface="Times New Roman"/>
              </a:rPr>
              <a:t>Ref: https://</a:t>
            </a:r>
            <a:r>
              <a:rPr lang="en-US" sz="2000" dirty="0" err="1">
                <a:latin typeface="Times New Roman"/>
                <a:cs typeface="Times New Roman"/>
              </a:rPr>
              <a:t>journals.aps.org</a:t>
            </a:r>
            <a:r>
              <a:rPr lang="en-US" sz="2000" dirty="0">
                <a:latin typeface="Times New Roman"/>
                <a:cs typeface="Times New Roman"/>
              </a:rPr>
              <a:t>/</a:t>
            </a:r>
            <a:r>
              <a:rPr lang="en-US" sz="2000" dirty="0" err="1">
                <a:latin typeface="Times New Roman"/>
                <a:cs typeface="Times New Roman"/>
              </a:rPr>
              <a:t>prab</a:t>
            </a:r>
            <a:r>
              <a:rPr lang="en-US" sz="2000" dirty="0">
                <a:latin typeface="Times New Roman"/>
                <a:cs typeface="Times New Roman"/>
              </a:rPr>
              <a:t>/</a:t>
            </a:r>
            <a:r>
              <a:rPr lang="en-US" sz="2000" dirty="0" err="1">
                <a:latin typeface="Times New Roman"/>
                <a:cs typeface="Times New Roman"/>
              </a:rPr>
              <a:t>pdf</a:t>
            </a:r>
            <a:r>
              <a:rPr lang="en-US" sz="2000" dirty="0">
                <a:latin typeface="Times New Roman"/>
                <a:cs typeface="Times New Roman"/>
              </a:rPr>
              <a:t>/10.1103/PhysRevAccelBeams.23.053501</a:t>
            </a:r>
          </a:p>
        </p:txBody>
      </p:sp>
      <p:sp>
        <p:nvSpPr>
          <p:cNvPr id="6" name="TextBox 5"/>
          <p:cNvSpPr txBox="1"/>
          <p:nvPr/>
        </p:nvSpPr>
        <p:spPr>
          <a:xfrm>
            <a:off x="1765161" y="2140260"/>
            <a:ext cx="8744089" cy="1015663"/>
          </a:xfrm>
          <a:prstGeom prst="rect">
            <a:avLst/>
          </a:prstGeom>
          <a:noFill/>
        </p:spPr>
        <p:txBody>
          <a:bodyPr wrap="square" rtlCol="0">
            <a:spAutoFit/>
          </a:bodyPr>
          <a:lstStyle/>
          <a:p>
            <a:r>
              <a:rPr lang="en-US" sz="2000" dirty="0">
                <a:solidFill>
                  <a:srgbClr val="FF0000"/>
                </a:solidFill>
                <a:latin typeface="Times New Roman"/>
                <a:cs typeface="Times New Roman"/>
              </a:rPr>
              <a:t>Fast Ion Instability (FII):</a:t>
            </a:r>
            <a:r>
              <a:rPr lang="en-US" sz="2000" dirty="0">
                <a:latin typeface="Times New Roman"/>
                <a:cs typeface="Times New Roman"/>
              </a:rPr>
              <a:t> Ions interact with the electrons in the HER and can cause beam-blowup and loss. </a:t>
            </a:r>
            <a:r>
              <a:rPr lang="en-US" sz="2000" i="1" dirty="0">
                <a:latin typeface="Times New Roman"/>
                <a:cs typeface="Times New Roman"/>
              </a:rPr>
              <a:t>Should be</a:t>
            </a:r>
            <a:r>
              <a:rPr lang="en-US" sz="2000" dirty="0">
                <a:latin typeface="Times New Roman"/>
                <a:cs typeface="Times New Roman"/>
              </a:rPr>
              <a:t> tamed by the feedback systems.</a:t>
            </a:r>
          </a:p>
          <a:p>
            <a:r>
              <a:rPr lang="en-US" sz="2000" dirty="0">
                <a:latin typeface="Times New Roman"/>
                <a:cs typeface="Times New Roman"/>
              </a:rPr>
              <a:t>Ref: https://</a:t>
            </a:r>
            <a:r>
              <a:rPr lang="en-US" sz="2000" dirty="0" err="1">
                <a:latin typeface="Times New Roman"/>
                <a:cs typeface="Times New Roman"/>
              </a:rPr>
              <a:t>accelconf.web.cern.ch</a:t>
            </a:r>
            <a:r>
              <a:rPr lang="en-US" sz="2000" dirty="0">
                <a:latin typeface="Times New Roman"/>
                <a:cs typeface="Times New Roman"/>
              </a:rPr>
              <a:t>/ipac2017/papers/thpab022.pdf</a:t>
            </a:r>
          </a:p>
        </p:txBody>
      </p:sp>
      <p:sp>
        <p:nvSpPr>
          <p:cNvPr id="7" name="TextBox 6"/>
          <p:cNvSpPr txBox="1"/>
          <p:nvPr/>
        </p:nvSpPr>
        <p:spPr>
          <a:xfrm>
            <a:off x="1671613" y="3259122"/>
            <a:ext cx="8744089" cy="1938992"/>
          </a:xfrm>
          <a:prstGeom prst="rect">
            <a:avLst/>
          </a:prstGeom>
          <a:noFill/>
        </p:spPr>
        <p:txBody>
          <a:bodyPr wrap="square" rtlCol="0">
            <a:spAutoFit/>
          </a:bodyPr>
          <a:lstStyle/>
          <a:p>
            <a:r>
              <a:rPr lang="en-US" sz="2000" dirty="0">
                <a:solidFill>
                  <a:srgbClr val="FF0000"/>
                </a:solidFill>
                <a:latin typeface="Times New Roman"/>
                <a:cs typeface="Times New Roman"/>
              </a:rPr>
              <a:t>PEI (Photo-Electron-Instability a.k.a. Electron Cloud): </a:t>
            </a:r>
            <a:r>
              <a:rPr lang="en-US" sz="2000" dirty="0">
                <a:latin typeface="Times New Roman"/>
                <a:cs typeface="Times New Roman"/>
              </a:rPr>
              <a:t>SR photon fan from the LER knocks out photo-electrons from the walls; these electrons interact with the positrons and blow-up and destabilize the LER beam. Antechamber, </a:t>
            </a:r>
            <a:r>
              <a:rPr lang="en-US" sz="2000" dirty="0" err="1">
                <a:latin typeface="Times New Roman"/>
                <a:cs typeface="Times New Roman"/>
              </a:rPr>
              <a:t>TiN</a:t>
            </a:r>
            <a:r>
              <a:rPr lang="en-US" sz="2000" dirty="0">
                <a:latin typeface="Times New Roman"/>
                <a:cs typeface="Times New Roman"/>
              </a:rPr>
              <a:t> coating and permanent magnets on the vacuum chamber of  the LER mitigate this problem. </a:t>
            </a:r>
          </a:p>
          <a:p>
            <a:r>
              <a:rPr lang="en-US" sz="2000" i="1" dirty="0">
                <a:latin typeface="Times New Roman"/>
                <a:cs typeface="Times New Roman"/>
              </a:rPr>
              <a:t>A curse for KEK-B and PEP-II.</a:t>
            </a:r>
          </a:p>
          <a:p>
            <a:r>
              <a:rPr lang="en-US" sz="2000" dirty="0">
                <a:latin typeface="Times New Roman"/>
                <a:cs typeface="Times New Roman"/>
              </a:rPr>
              <a:t>Ref: https://</a:t>
            </a:r>
            <a:r>
              <a:rPr lang="en-US" sz="2000" dirty="0" err="1">
                <a:latin typeface="Times New Roman"/>
                <a:cs typeface="Times New Roman"/>
              </a:rPr>
              <a:t>journals.aps.org</a:t>
            </a:r>
            <a:r>
              <a:rPr lang="en-US" sz="2000" dirty="0">
                <a:latin typeface="Times New Roman"/>
                <a:cs typeface="Times New Roman"/>
              </a:rPr>
              <a:t>/</a:t>
            </a:r>
            <a:r>
              <a:rPr lang="en-US" sz="2000" dirty="0" err="1">
                <a:latin typeface="Times New Roman"/>
                <a:cs typeface="Times New Roman"/>
              </a:rPr>
              <a:t>prab</a:t>
            </a:r>
            <a:r>
              <a:rPr lang="en-US" sz="2000" dirty="0">
                <a:latin typeface="Times New Roman"/>
                <a:cs typeface="Times New Roman"/>
              </a:rPr>
              <a:t>/abstract/10.1103/PhysRevAccelBeams.22.023201</a:t>
            </a:r>
            <a:endParaRPr lang="en-US" dirty="0">
              <a:latin typeface="Times New Roman"/>
              <a:cs typeface="Times New Roman"/>
            </a:endParaRPr>
          </a:p>
        </p:txBody>
      </p:sp>
      <p:sp>
        <p:nvSpPr>
          <p:cNvPr id="2" name="TextBox 1"/>
          <p:cNvSpPr txBox="1"/>
          <p:nvPr/>
        </p:nvSpPr>
        <p:spPr>
          <a:xfrm>
            <a:off x="1671612" y="5393433"/>
            <a:ext cx="8996388" cy="1323439"/>
          </a:xfrm>
          <a:prstGeom prst="rect">
            <a:avLst/>
          </a:prstGeom>
          <a:noFill/>
        </p:spPr>
        <p:txBody>
          <a:bodyPr wrap="square" rtlCol="0">
            <a:spAutoFit/>
          </a:bodyPr>
          <a:lstStyle/>
          <a:p>
            <a:r>
              <a:rPr lang="en-US" sz="2000" dirty="0">
                <a:solidFill>
                  <a:srgbClr val="FF0000"/>
                </a:solidFill>
                <a:latin typeface="Times New Roman"/>
                <a:cs typeface="Times New Roman"/>
              </a:rPr>
              <a:t>Resistive Wall Instability</a:t>
            </a:r>
            <a:r>
              <a:rPr lang="en-US" sz="2000" dirty="0">
                <a:latin typeface="Times New Roman"/>
                <a:cs typeface="Times New Roman"/>
              </a:rPr>
              <a:t>: Coupled bunch instability induced by </a:t>
            </a:r>
            <a:r>
              <a:rPr lang="en-US" sz="2000" dirty="0" err="1">
                <a:latin typeface="Times New Roman"/>
                <a:cs typeface="Times New Roman"/>
              </a:rPr>
              <a:t>wakefields</a:t>
            </a:r>
            <a:r>
              <a:rPr lang="en-US" sz="2000" dirty="0">
                <a:latin typeface="Times New Roman"/>
                <a:cs typeface="Times New Roman"/>
              </a:rPr>
              <a:t> in a vacuum chamber or RF cavity). With small bunch spacing and small </a:t>
            </a:r>
            <a:r>
              <a:rPr lang="en-US" sz="2000" dirty="0" err="1">
                <a:latin typeface="Times New Roman"/>
                <a:cs typeface="Times New Roman"/>
              </a:rPr>
              <a:t>beampipe</a:t>
            </a:r>
            <a:r>
              <a:rPr lang="en-US" sz="2000" dirty="0">
                <a:latin typeface="Times New Roman"/>
                <a:cs typeface="Times New Roman"/>
              </a:rPr>
              <a:t> radius can occur. Problem in ILC damping rings. A candidate for the HER instability.</a:t>
            </a:r>
          </a:p>
          <a:p>
            <a:r>
              <a:rPr lang="en-US" sz="2000" dirty="0">
                <a:latin typeface="Times New Roman"/>
                <a:cs typeface="Times New Roman"/>
              </a:rPr>
              <a:t>Ref: https://</a:t>
            </a:r>
            <a:r>
              <a:rPr lang="en-US" sz="2000" dirty="0" err="1">
                <a:latin typeface="Times New Roman"/>
                <a:cs typeface="Times New Roman"/>
              </a:rPr>
              <a:t>uspas.fnal.gov</a:t>
            </a:r>
            <a:r>
              <a:rPr lang="en-US" sz="2000" dirty="0">
                <a:latin typeface="Times New Roman"/>
                <a:cs typeface="Times New Roman"/>
              </a:rPr>
              <a:t>/materials/12MSU/DampingRings-Lecture7.pdf</a:t>
            </a:r>
          </a:p>
        </p:txBody>
      </p:sp>
    </p:spTree>
    <p:extLst>
      <p:ext uri="{BB962C8B-B14F-4D97-AF65-F5344CB8AC3E}">
        <p14:creationId xmlns:p14="http://schemas.microsoft.com/office/powerpoint/2010/main" val="3957174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perKEKB_roadmap20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2902" y="707887"/>
            <a:ext cx="6800850" cy="4547235"/>
          </a:xfrm>
          <a:prstGeom prst="rect">
            <a:avLst/>
          </a:prstGeom>
        </p:spPr>
      </p:pic>
      <p:sp>
        <p:nvSpPr>
          <p:cNvPr id="5" name="TextBox 4"/>
          <p:cNvSpPr txBox="1"/>
          <p:nvPr/>
        </p:nvSpPr>
        <p:spPr>
          <a:xfrm>
            <a:off x="2538362" y="192423"/>
            <a:ext cx="7893636" cy="461665"/>
          </a:xfrm>
          <a:prstGeom prst="rect">
            <a:avLst/>
          </a:prstGeom>
          <a:noFill/>
        </p:spPr>
        <p:txBody>
          <a:bodyPr wrap="square" rtlCol="0">
            <a:spAutoFit/>
          </a:bodyPr>
          <a:lstStyle/>
          <a:p>
            <a:r>
              <a:rPr lang="en-US" sz="2400" dirty="0">
                <a:latin typeface="Times New Roman"/>
                <a:cs typeface="Times New Roman"/>
              </a:rPr>
              <a:t>Plan for </a:t>
            </a:r>
            <a:r>
              <a:rPr lang="en-US" sz="2400" dirty="0" err="1">
                <a:latin typeface="Times New Roman"/>
                <a:cs typeface="Times New Roman"/>
              </a:rPr>
              <a:t>SuperKEKB</a:t>
            </a:r>
            <a:r>
              <a:rPr lang="en-US" sz="2400" dirty="0">
                <a:latin typeface="Times New Roman"/>
                <a:cs typeface="Times New Roman"/>
              </a:rPr>
              <a:t> and Belle II (needs to be updated)</a:t>
            </a:r>
          </a:p>
        </p:txBody>
      </p:sp>
      <p:sp>
        <p:nvSpPr>
          <p:cNvPr id="2" name="TextBox 1"/>
          <p:cNvSpPr txBox="1"/>
          <p:nvPr/>
        </p:nvSpPr>
        <p:spPr>
          <a:xfrm>
            <a:off x="2538361" y="5327428"/>
            <a:ext cx="8530395" cy="1323439"/>
          </a:xfrm>
          <a:prstGeom prst="rect">
            <a:avLst/>
          </a:prstGeom>
          <a:noFill/>
        </p:spPr>
        <p:txBody>
          <a:bodyPr wrap="square" rtlCol="0">
            <a:spAutoFit/>
          </a:bodyPr>
          <a:lstStyle/>
          <a:p>
            <a:r>
              <a:rPr lang="en-US" sz="2000" dirty="0">
                <a:latin typeface="Times New Roman"/>
                <a:cs typeface="Times New Roman"/>
              </a:rPr>
              <a:t>Four steps: </a:t>
            </a:r>
            <a:r>
              <a:rPr lang="en-US" sz="2000" i="1" dirty="0">
                <a:latin typeface="Times New Roman"/>
                <a:cs typeface="Times New Roman"/>
              </a:rPr>
              <a:t>Intermediate luminosity </a:t>
            </a:r>
            <a:r>
              <a:rPr lang="en-US" sz="2000" dirty="0">
                <a:latin typeface="Times New Roman"/>
                <a:cs typeface="Times New Roman"/>
              </a:rPr>
              <a:t>(1-2 x 10</a:t>
            </a:r>
            <a:r>
              <a:rPr lang="en-US" sz="2000" baseline="30000" dirty="0">
                <a:latin typeface="Times New Roman"/>
                <a:cs typeface="Times New Roman"/>
              </a:rPr>
              <a:t>35</a:t>
            </a:r>
            <a:r>
              <a:rPr lang="en-US" sz="2000" dirty="0">
                <a:latin typeface="Times New Roman"/>
                <a:cs typeface="Times New Roman"/>
              </a:rPr>
              <a:t> /cm</a:t>
            </a:r>
            <a:r>
              <a:rPr lang="en-US" sz="2000" baseline="30000" dirty="0">
                <a:latin typeface="Times New Roman"/>
                <a:cs typeface="Times New Roman"/>
              </a:rPr>
              <a:t>2</a:t>
            </a:r>
            <a:r>
              <a:rPr lang="en-US" sz="2000" dirty="0">
                <a:latin typeface="Times New Roman"/>
                <a:cs typeface="Times New Roman"/>
              </a:rPr>
              <a:t>/sec, 5ab</a:t>
            </a:r>
            <a:r>
              <a:rPr lang="en-US" sz="2000" baseline="30000" dirty="0">
                <a:latin typeface="Times New Roman"/>
                <a:cs typeface="Times New Roman"/>
              </a:rPr>
              <a:t>-1</a:t>
            </a:r>
            <a:r>
              <a:rPr lang="en-US" sz="2000" dirty="0">
                <a:latin typeface="Times New Roman"/>
                <a:cs typeface="Times New Roman"/>
              </a:rPr>
              <a:t>);</a:t>
            </a:r>
          </a:p>
          <a:p>
            <a:r>
              <a:rPr lang="en-US" sz="2000" dirty="0">
                <a:latin typeface="Times New Roman"/>
                <a:cs typeface="Times New Roman"/>
              </a:rPr>
              <a:t>                   </a:t>
            </a:r>
            <a:r>
              <a:rPr lang="en-US" sz="2000" u="sng" dirty="0">
                <a:latin typeface="Times New Roman"/>
                <a:cs typeface="Times New Roman"/>
              </a:rPr>
              <a:t>High Luminosity </a:t>
            </a:r>
            <a:r>
              <a:rPr lang="en-US" sz="2000" dirty="0">
                <a:latin typeface="Times New Roman"/>
                <a:cs typeface="Times New Roman"/>
              </a:rPr>
              <a:t>(6.5 x 10</a:t>
            </a:r>
            <a:r>
              <a:rPr lang="en-US" sz="2000" baseline="30000" dirty="0">
                <a:latin typeface="Times New Roman"/>
                <a:cs typeface="Times New Roman"/>
              </a:rPr>
              <a:t>35</a:t>
            </a:r>
            <a:r>
              <a:rPr lang="en-US" sz="2000" dirty="0">
                <a:latin typeface="Times New Roman"/>
                <a:cs typeface="Times New Roman"/>
              </a:rPr>
              <a:t>/cm</a:t>
            </a:r>
            <a:r>
              <a:rPr lang="en-US" sz="2000" baseline="30000" dirty="0">
                <a:latin typeface="Times New Roman"/>
                <a:cs typeface="Times New Roman"/>
              </a:rPr>
              <a:t>2</a:t>
            </a:r>
            <a:r>
              <a:rPr lang="en-US" sz="2000" dirty="0">
                <a:latin typeface="Times New Roman"/>
                <a:cs typeface="Times New Roman"/>
              </a:rPr>
              <a:t>/sec, 50 ab</a:t>
            </a:r>
            <a:r>
              <a:rPr lang="en-US" sz="2000" baseline="30000" dirty="0">
                <a:latin typeface="Times New Roman"/>
                <a:cs typeface="Times New Roman"/>
              </a:rPr>
              <a:t>-1</a:t>
            </a:r>
            <a:r>
              <a:rPr lang="en-US" sz="2000" dirty="0">
                <a:latin typeface="Times New Roman"/>
                <a:cs typeface="Times New Roman"/>
              </a:rPr>
              <a:t>) with a detector upgrade</a:t>
            </a:r>
          </a:p>
          <a:p>
            <a:r>
              <a:rPr lang="en-US" sz="2000" dirty="0">
                <a:latin typeface="Times New Roman"/>
                <a:cs typeface="Times New Roman"/>
              </a:rPr>
              <a:t>                   Polarization Upgrade, Advanced R&amp;D</a:t>
            </a:r>
          </a:p>
          <a:p>
            <a:r>
              <a:rPr lang="en-US" sz="2000" dirty="0">
                <a:latin typeface="Times New Roman"/>
                <a:cs typeface="Times New Roman"/>
              </a:rPr>
              <a:t>                   Ultra high luminosity (4 x 10</a:t>
            </a:r>
            <a:r>
              <a:rPr lang="en-US" sz="2000" baseline="30000" dirty="0">
                <a:latin typeface="Times New Roman"/>
                <a:cs typeface="Times New Roman"/>
              </a:rPr>
              <a:t>36</a:t>
            </a:r>
            <a:r>
              <a:rPr lang="en-US" sz="2000" dirty="0">
                <a:latin typeface="Times New Roman"/>
                <a:cs typeface="Times New Roman"/>
              </a:rPr>
              <a:t>/cm</a:t>
            </a:r>
            <a:r>
              <a:rPr lang="en-US" sz="2000" baseline="30000" dirty="0">
                <a:latin typeface="Times New Roman"/>
                <a:cs typeface="Times New Roman"/>
              </a:rPr>
              <a:t>2</a:t>
            </a:r>
            <a:r>
              <a:rPr lang="en-US" sz="2000" dirty="0">
                <a:latin typeface="Times New Roman"/>
                <a:cs typeface="Times New Roman"/>
              </a:rPr>
              <a:t>/sec, 250 ab</a:t>
            </a:r>
            <a:r>
              <a:rPr lang="en-US" sz="2000" baseline="30000" dirty="0">
                <a:latin typeface="Times New Roman"/>
                <a:cs typeface="Times New Roman"/>
              </a:rPr>
              <a:t>-1</a:t>
            </a:r>
            <a:r>
              <a:rPr lang="en-US" sz="2000" dirty="0">
                <a:latin typeface="Times New Roman"/>
                <a:cs typeface="Times New Roman"/>
              </a:rPr>
              <a:t>), R&amp;D Project</a:t>
            </a:r>
          </a:p>
        </p:txBody>
      </p:sp>
      <p:sp>
        <p:nvSpPr>
          <p:cNvPr id="3" name="Rectangle 2"/>
          <p:cNvSpPr/>
          <p:nvPr/>
        </p:nvSpPr>
        <p:spPr>
          <a:xfrm>
            <a:off x="2538362" y="5255122"/>
            <a:ext cx="8530395" cy="1477453"/>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4437381" y="3095707"/>
            <a:ext cx="1550068" cy="584776"/>
          </a:xfrm>
          <a:prstGeom prst="rect">
            <a:avLst/>
          </a:prstGeom>
          <a:noFill/>
        </p:spPr>
        <p:txBody>
          <a:bodyPr wrap="square" rtlCol="0">
            <a:spAutoFit/>
          </a:bodyPr>
          <a:lstStyle/>
          <a:p>
            <a:r>
              <a:rPr lang="en-US" sz="1600"/>
              <a:t>ALD replacement</a:t>
            </a:r>
          </a:p>
        </p:txBody>
      </p:sp>
      <p:sp>
        <p:nvSpPr>
          <p:cNvPr id="7" name="TextBox 6">
            <a:extLst>
              <a:ext uri="{FF2B5EF4-FFF2-40B4-BE49-F238E27FC236}">
                <a16:creationId xmlns:a16="http://schemas.microsoft.com/office/drawing/2014/main" id="{D6F34451-27BB-5D4B-9BB9-DD647BA61F20}"/>
              </a:ext>
            </a:extLst>
          </p:cNvPr>
          <p:cNvSpPr txBox="1"/>
          <p:nvPr/>
        </p:nvSpPr>
        <p:spPr>
          <a:xfrm>
            <a:off x="375007" y="453808"/>
            <a:ext cx="1792705" cy="5355312"/>
          </a:xfrm>
          <a:prstGeom prst="rect">
            <a:avLst/>
          </a:prstGeom>
          <a:noFill/>
        </p:spPr>
        <p:txBody>
          <a:bodyPr wrap="square" rtlCol="0">
            <a:spAutoFit/>
          </a:bodyPr>
          <a:lstStyle/>
          <a:p>
            <a:r>
              <a:rPr lang="en-US" dirty="0"/>
              <a:t>Original plan:  a simple QCS (enlargement) upgrade does not work.</a:t>
            </a:r>
          </a:p>
          <a:p>
            <a:endParaRPr lang="en-US" dirty="0"/>
          </a:p>
          <a:p>
            <a:r>
              <a:rPr lang="en-US" dirty="0"/>
              <a:t>Upgrade schedule delayed due to COVID-19.</a:t>
            </a:r>
          </a:p>
          <a:p>
            <a:br>
              <a:rPr lang="en-US" dirty="0"/>
            </a:br>
            <a:r>
              <a:rPr lang="en-US" dirty="0"/>
              <a:t>Now, preparing a new upgrade plan with an </a:t>
            </a:r>
            <a:r>
              <a:rPr lang="en-US" dirty="0">
                <a:solidFill>
                  <a:srgbClr val="FF0000"/>
                </a:solidFill>
              </a:rPr>
              <a:t>International Task Force </a:t>
            </a:r>
            <a:r>
              <a:rPr lang="en-US" dirty="0"/>
              <a:t>of the world’s accelerator physicists.</a:t>
            </a:r>
          </a:p>
        </p:txBody>
      </p:sp>
      <p:pic>
        <p:nvPicPr>
          <p:cNvPr id="8" name="Picture 7">
            <a:extLst>
              <a:ext uri="{FF2B5EF4-FFF2-40B4-BE49-F238E27FC236}">
                <a16:creationId xmlns:a16="http://schemas.microsoft.com/office/drawing/2014/main" id="{C554F700-A229-024C-9A0C-21C70D9D12DC}"/>
              </a:ext>
            </a:extLst>
          </p:cNvPr>
          <p:cNvPicPr>
            <a:picLocks noChangeAspect="1"/>
          </p:cNvPicPr>
          <p:nvPr/>
        </p:nvPicPr>
        <p:blipFill>
          <a:blip r:embed="rId4"/>
          <a:stretch>
            <a:fillRect/>
          </a:stretch>
        </p:blipFill>
        <p:spPr>
          <a:xfrm>
            <a:off x="9700688" y="125425"/>
            <a:ext cx="2413000" cy="1192022"/>
          </a:xfrm>
          <a:prstGeom prst="rect">
            <a:avLst/>
          </a:prstGeom>
        </p:spPr>
      </p:pic>
    </p:spTree>
    <p:extLst>
      <p:ext uri="{BB962C8B-B14F-4D97-AF65-F5344CB8AC3E}">
        <p14:creationId xmlns:p14="http://schemas.microsoft.com/office/powerpoint/2010/main" val="1518959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2071249" y="2007028"/>
            <a:ext cx="3860800" cy="3860800"/>
          </a:xfrm>
          <a:prstGeom prst="rect">
            <a:avLst/>
          </a:prstGeom>
        </p:spPr>
      </p:pic>
      <p:sp>
        <p:nvSpPr>
          <p:cNvPr id="8" name="TextBox 7"/>
          <p:cNvSpPr txBox="1"/>
          <p:nvPr/>
        </p:nvSpPr>
        <p:spPr>
          <a:xfrm>
            <a:off x="1581150" y="84116"/>
            <a:ext cx="6400800" cy="461665"/>
          </a:xfrm>
          <a:prstGeom prst="rect">
            <a:avLst/>
          </a:prstGeom>
          <a:noFill/>
        </p:spPr>
        <p:txBody>
          <a:bodyPr wrap="square" rtlCol="0">
            <a:spAutoFit/>
          </a:bodyPr>
          <a:lstStyle/>
          <a:p>
            <a:pPr defTabSz="457200"/>
            <a:r>
              <a:rPr lang="en-US" sz="2400" dirty="0">
                <a:solidFill>
                  <a:prstClr val="black"/>
                </a:solidFill>
                <a:latin typeface="Calibri"/>
              </a:rPr>
              <a:t>                  </a:t>
            </a:r>
            <a:r>
              <a:rPr lang="en-US" sz="2400" u="sng" dirty="0">
                <a:solidFill>
                  <a:srgbClr val="FF0000"/>
                </a:solidFill>
                <a:latin typeface="Calibri"/>
              </a:rPr>
              <a:t>Stay calm. Don’t panic !! </a:t>
            </a:r>
          </a:p>
        </p:txBody>
      </p:sp>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43293" y="3751910"/>
            <a:ext cx="4389120" cy="2923794"/>
          </a:xfrm>
          <a:prstGeom prst="rect">
            <a:avLst/>
          </a:prstGeom>
        </p:spPr>
      </p:pic>
      <p:sp>
        <p:nvSpPr>
          <p:cNvPr id="10" name="TextBox 9"/>
          <p:cNvSpPr txBox="1"/>
          <p:nvPr/>
        </p:nvSpPr>
        <p:spPr>
          <a:xfrm>
            <a:off x="6399756" y="6161587"/>
            <a:ext cx="2163518" cy="369332"/>
          </a:xfrm>
          <a:prstGeom prst="rect">
            <a:avLst/>
          </a:prstGeom>
          <a:solidFill>
            <a:schemeClr val="bg1"/>
          </a:solidFill>
        </p:spPr>
        <p:txBody>
          <a:bodyPr wrap="square" rtlCol="0">
            <a:spAutoFit/>
          </a:bodyPr>
          <a:lstStyle/>
          <a:p>
            <a:pPr defTabSz="457200"/>
            <a:r>
              <a:rPr lang="en-US">
                <a:solidFill>
                  <a:srgbClr val="FF0000"/>
                </a:solidFill>
                <a:latin typeface="Calibri"/>
              </a:rPr>
              <a:t>The legend is reborn</a:t>
            </a:r>
          </a:p>
        </p:txBody>
      </p:sp>
      <p:sp>
        <p:nvSpPr>
          <p:cNvPr id="11" name="TextBox 10"/>
          <p:cNvSpPr txBox="1"/>
          <p:nvPr/>
        </p:nvSpPr>
        <p:spPr>
          <a:xfrm>
            <a:off x="6243294" y="3779258"/>
            <a:ext cx="2790625" cy="369332"/>
          </a:xfrm>
          <a:prstGeom prst="rect">
            <a:avLst/>
          </a:prstGeom>
          <a:solidFill>
            <a:schemeClr val="bg1"/>
          </a:solidFill>
        </p:spPr>
        <p:txBody>
          <a:bodyPr wrap="square" rtlCol="0">
            <a:spAutoFit/>
          </a:bodyPr>
          <a:lstStyle/>
          <a:p>
            <a:pPr defTabSz="457200"/>
            <a:r>
              <a:rPr lang="en-US">
                <a:solidFill>
                  <a:prstClr val="black"/>
                </a:solidFill>
                <a:latin typeface="Calibri"/>
              </a:rPr>
              <a:t>Beauty and the Beast</a:t>
            </a:r>
          </a:p>
        </p:txBody>
      </p:sp>
      <p:sp>
        <p:nvSpPr>
          <p:cNvPr id="12" name="Up Arrow 11"/>
          <p:cNvSpPr/>
          <p:nvPr/>
        </p:nvSpPr>
        <p:spPr>
          <a:xfrm>
            <a:off x="3107446" y="5519329"/>
            <a:ext cx="329231" cy="1207353"/>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a:solidFill>
                <a:prstClr val="white"/>
              </a:solidFill>
              <a:latin typeface="Calibri"/>
            </a:endParaRPr>
          </a:p>
        </p:txBody>
      </p:sp>
      <p:pic>
        <p:nvPicPr>
          <p:cNvPr id="2" name="Picture 1"/>
          <p:cNvPicPr>
            <a:picLocks noChangeAspect="1"/>
          </p:cNvPicPr>
          <p:nvPr/>
        </p:nvPicPr>
        <p:blipFill>
          <a:blip r:embed="rId5"/>
          <a:stretch>
            <a:fillRect/>
          </a:stretch>
        </p:blipFill>
        <p:spPr>
          <a:xfrm>
            <a:off x="8001299" y="182296"/>
            <a:ext cx="2533650" cy="3333750"/>
          </a:xfrm>
          <a:prstGeom prst="rect">
            <a:avLst/>
          </a:prstGeom>
        </p:spPr>
      </p:pic>
      <p:sp>
        <p:nvSpPr>
          <p:cNvPr id="3" name="TextBox 2">
            <a:extLst>
              <a:ext uri="{FF2B5EF4-FFF2-40B4-BE49-F238E27FC236}">
                <a16:creationId xmlns:a16="http://schemas.microsoft.com/office/drawing/2014/main" id="{107E41B2-4BA1-084C-9C17-DA25A86FB50B}"/>
              </a:ext>
            </a:extLst>
          </p:cNvPr>
          <p:cNvSpPr txBox="1"/>
          <p:nvPr/>
        </p:nvSpPr>
        <p:spPr>
          <a:xfrm>
            <a:off x="0" y="0"/>
            <a:ext cx="1999317" cy="1200329"/>
          </a:xfrm>
          <a:prstGeom prst="rect">
            <a:avLst/>
          </a:prstGeom>
          <a:noFill/>
        </p:spPr>
        <p:txBody>
          <a:bodyPr wrap="square" rtlCol="0">
            <a:spAutoFit/>
          </a:bodyPr>
          <a:lstStyle/>
          <a:p>
            <a:r>
              <a:rPr lang="en-US" dirty="0"/>
              <a:t>Disappointment at the energy frontier: no SUSY or new particles.</a:t>
            </a:r>
          </a:p>
        </p:txBody>
      </p:sp>
      <p:sp>
        <p:nvSpPr>
          <p:cNvPr id="4" name="TextBox 3">
            <a:extLst>
              <a:ext uri="{FF2B5EF4-FFF2-40B4-BE49-F238E27FC236}">
                <a16:creationId xmlns:a16="http://schemas.microsoft.com/office/drawing/2014/main" id="{DA0D5249-C6DE-F245-91C2-6C27127B89D6}"/>
              </a:ext>
            </a:extLst>
          </p:cNvPr>
          <p:cNvSpPr txBox="1"/>
          <p:nvPr/>
        </p:nvSpPr>
        <p:spPr>
          <a:xfrm>
            <a:off x="1983985" y="692587"/>
            <a:ext cx="5358251" cy="1477328"/>
          </a:xfrm>
          <a:prstGeom prst="rect">
            <a:avLst/>
          </a:prstGeom>
          <a:noFill/>
        </p:spPr>
        <p:txBody>
          <a:bodyPr wrap="square" rtlCol="0">
            <a:spAutoFit/>
          </a:bodyPr>
          <a:lstStyle/>
          <a:p>
            <a:r>
              <a:rPr lang="en-US" i="1" dirty="0">
                <a:solidFill>
                  <a:prstClr val="black"/>
                </a:solidFill>
              </a:rPr>
              <a:t>The intensity frontier will save you (again) as it has done many times in the past</a:t>
            </a:r>
            <a:r>
              <a:rPr lang="en-US" dirty="0">
                <a:solidFill>
                  <a:prstClr val="black"/>
                </a:solidFill>
              </a:rPr>
              <a:t>. (</a:t>
            </a:r>
            <a:r>
              <a:rPr lang="en-US" dirty="0" err="1">
                <a:solidFill>
                  <a:prstClr val="black"/>
                </a:solidFill>
              </a:rPr>
              <a:t>K</a:t>
            </a:r>
            <a:r>
              <a:rPr lang="en-US" baseline="-25000" dirty="0" err="1">
                <a:solidFill>
                  <a:prstClr val="black"/>
                </a:solidFill>
              </a:rPr>
              <a:t>L</a:t>
            </a:r>
            <a:r>
              <a:rPr lang="en-US" dirty="0" err="1">
                <a:solidFill>
                  <a:prstClr val="black"/>
                </a:solidFill>
                <a:sym typeface="Wingdings"/>
              </a:rPr>
              <a:t>μμ</a:t>
            </a:r>
            <a:r>
              <a:rPr lang="en-US" dirty="0">
                <a:solidFill>
                  <a:prstClr val="black"/>
                </a:solidFill>
                <a:sym typeface="Wingdings"/>
              </a:rPr>
              <a:t>, B mixing, A</a:t>
            </a:r>
            <a:r>
              <a:rPr lang="en-US" baseline="-25000" dirty="0">
                <a:solidFill>
                  <a:prstClr val="black"/>
                </a:solidFill>
                <a:sym typeface="Wingdings"/>
              </a:rPr>
              <a:t>FB</a:t>
            </a:r>
            <a:r>
              <a:rPr lang="en-US" dirty="0">
                <a:solidFill>
                  <a:prstClr val="black"/>
                </a:solidFill>
                <a:sym typeface="Wingdings"/>
              </a:rPr>
              <a:t>(</a:t>
            </a:r>
            <a:r>
              <a:rPr lang="en-US" dirty="0" err="1">
                <a:solidFill>
                  <a:prstClr val="black"/>
                </a:solidFill>
                <a:sym typeface="Wingdings"/>
              </a:rPr>
              <a:t>e</a:t>
            </a:r>
            <a:r>
              <a:rPr lang="en-US" baseline="30000" dirty="0" err="1">
                <a:solidFill>
                  <a:prstClr val="black"/>
                </a:solidFill>
                <a:sym typeface="Wingdings"/>
              </a:rPr>
              <a:t>+</a:t>
            </a:r>
            <a:r>
              <a:rPr lang="en-US" dirty="0" err="1">
                <a:solidFill>
                  <a:prstClr val="black"/>
                </a:solidFill>
                <a:sym typeface="Wingdings"/>
              </a:rPr>
              <a:t>e</a:t>
            </a:r>
            <a:r>
              <a:rPr lang="en-US" baseline="30000" dirty="0">
                <a:solidFill>
                  <a:prstClr val="black"/>
                </a:solidFill>
                <a:sym typeface="Wingdings"/>
              </a:rPr>
              <a:t>-</a:t>
            </a:r>
            <a:r>
              <a:rPr lang="en-US" dirty="0">
                <a:solidFill>
                  <a:prstClr val="black"/>
                </a:solidFill>
                <a:sym typeface="Wingdings"/>
              </a:rPr>
              <a:t></a:t>
            </a:r>
            <a:r>
              <a:rPr lang="en-US" dirty="0" err="1">
                <a:solidFill>
                  <a:prstClr val="black"/>
                </a:solidFill>
                <a:sym typeface="Wingdings"/>
              </a:rPr>
              <a:t>μ</a:t>
            </a:r>
            <a:r>
              <a:rPr lang="en-US" baseline="30000" dirty="0">
                <a:solidFill>
                  <a:prstClr val="black"/>
                </a:solidFill>
                <a:sym typeface="Wingdings"/>
              </a:rPr>
              <a:t>+</a:t>
            </a:r>
            <a:r>
              <a:rPr lang="en-US" dirty="0">
                <a:solidFill>
                  <a:prstClr val="black"/>
                </a:solidFill>
                <a:sym typeface="Wingdings"/>
              </a:rPr>
              <a:t> </a:t>
            </a:r>
            <a:r>
              <a:rPr lang="en-US" dirty="0" err="1">
                <a:solidFill>
                  <a:prstClr val="black"/>
                </a:solidFill>
                <a:sym typeface="Wingdings"/>
              </a:rPr>
              <a:t>μ</a:t>
            </a:r>
            <a:r>
              <a:rPr lang="en-US" baseline="30000" dirty="0">
                <a:solidFill>
                  <a:prstClr val="black"/>
                </a:solidFill>
                <a:sym typeface="Wingdings"/>
              </a:rPr>
              <a:t>-</a:t>
            </a:r>
            <a:r>
              <a:rPr lang="en-US" dirty="0">
                <a:solidFill>
                  <a:prstClr val="black"/>
                </a:solidFill>
                <a:sym typeface="Wingdings"/>
              </a:rPr>
              <a:t>), Electroweak corrections </a:t>
            </a:r>
            <a:r>
              <a:rPr lang="en-US" dirty="0" err="1">
                <a:solidFill>
                  <a:prstClr val="black"/>
                </a:solidFill>
                <a:sym typeface="Wingdings"/>
              </a:rPr>
              <a:t>etc</a:t>
            </a:r>
            <a:r>
              <a:rPr lang="mr-IN" dirty="0">
                <a:solidFill>
                  <a:prstClr val="black"/>
                </a:solidFill>
                <a:latin typeface="Mangal"/>
                <a:sym typeface="Wingdings"/>
              </a:rPr>
              <a:t>…</a:t>
            </a:r>
            <a:r>
              <a:rPr lang="en-US" dirty="0">
                <a:solidFill>
                  <a:prstClr val="black"/>
                </a:solidFill>
                <a:latin typeface="Mangal"/>
                <a:sym typeface="Wingdings"/>
              </a:rPr>
              <a:t>). </a:t>
            </a:r>
          </a:p>
          <a:p>
            <a:r>
              <a:rPr lang="en-US" dirty="0">
                <a:solidFill>
                  <a:srgbClr val="0070C0"/>
                </a:solidFill>
                <a:latin typeface="Times New Roman" panose="02020603050405020304" pitchFamily="18" charset="0"/>
                <a:cs typeface="Times New Roman" panose="02020603050405020304" pitchFamily="18" charset="0"/>
                <a:sym typeface="Wingdings"/>
              </a:rPr>
              <a:t>This time </a:t>
            </a:r>
            <a:r>
              <a:rPr lang="en-US" dirty="0">
                <a:solidFill>
                  <a:srgbClr val="FF0000"/>
                </a:solidFill>
                <a:latin typeface="Times New Roman" panose="02020603050405020304" pitchFamily="18" charset="0"/>
                <a:cs typeface="Times New Roman" panose="02020603050405020304" pitchFamily="18" charset="0"/>
                <a:sym typeface="Wingdings"/>
              </a:rPr>
              <a:t>lepton flavor violation ??</a:t>
            </a:r>
            <a:endParaRPr lang="en-US" dirty="0">
              <a:solidFill>
                <a:srgbClr val="FF0000"/>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89435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5426" y="-63636"/>
            <a:ext cx="8686800" cy="1143000"/>
          </a:xfrm>
        </p:spPr>
        <p:txBody>
          <a:bodyPr>
            <a:normAutofit/>
          </a:bodyPr>
          <a:lstStyle/>
          <a:p>
            <a:r>
              <a:rPr lang="en-US" sz="3600" dirty="0"/>
              <a:t>Brief History of the sin(2ϕ</a:t>
            </a:r>
            <a:r>
              <a:rPr lang="en-US" sz="3600" baseline="-25000" dirty="0"/>
              <a:t>1</a:t>
            </a:r>
            <a:r>
              <a:rPr lang="en-US" sz="3600" dirty="0"/>
              <a:t>)/sin(2β) discovery</a:t>
            </a:r>
          </a:p>
        </p:txBody>
      </p:sp>
      <p:pic>
        <p:nvPicPr>
          <p:cNvPr id="5" name="Picture 4"/>
          <p:cNvPicPr>
            <a:picLocks noChangeAspect="1"/>
          </p:cNvPicPr>
          <p:nvPr/>
        </p:nvPicPr>
        <p:blipFill>
          <a:blip r:embed="rId3"/>
          <a:stretch>
            <a:fillRect/>
          </a:stretch>
        </p:blipFill>
        <p:spPr>
          <a:xfrm>
            <a:off x="1881759" y="2359336"/>
            <a:ext cx="7350252" cy="4186682"/>
          </a:xfrm>
          <a:prstGeom prst="rect">
            <a:avLst/>
          </a:prstGeom>
        </p:spPr>
      </p:pic>
      <p:sp>
        <p:nvSpPr>
          <p:cNvPr id="6" name="TextBox 5"/>
          <p:cNvSpPr txBox="1"/>
          <p:nvPr/>
        </p:nvSpPr>
        <p:spPr>
          <a:xfrm>
            <a:off x="3592867" y="2031103"/>
            <a:ext cx="1329675" cy="461665"/>
          </a:xfrm>
          <a:prstGeom prst="rect">
            <a:avLst/>
          </a:prstGeom>
          <a:noFill/>
        </p:spPr>
        <p:txBody>
          <a:bodyPr wrap="square" rtlCol="0">
            <a:spAutoFit/>
          </a:bodyPr>
          <a:lstStyle/>
          <a:p>
            <a:r>
              <a:rPr lang="en-US" sz="2400"/>
              <a:t>PEP-II</a:t>
            </a:r>
          </a:p>
        </p:txBody>
      </p:sp>
      <p:sp>
        <p:nvSpPr>
          <p:cNvPr id="7" name="TextBox 6"/>
          <p:cNvSpPr txBox="1"/>
          <p:nvPr/>
        </p:nvSpPr>
        <p:spPr>
          <a:xfrm>
            <a:off x="7135434" y="2128504"/>
            <a:ext cx="1012141" cy="461665"/>
          </a:xfrm>
          <a:prstGeom prst="rect">
            <a:avLst/>
          </a:prstGeom>
          <a:noFill/>
        </p:spPr>
        <p:txBody>
          <a:bodyPr wrap="square" rtlCol="0">
            <a:spAutoFit/>
          </a:bodyPr>
          <a:lstStyle/>
          <a:p>
            <a:r>
              <a:rPr lang="en-US" sz="2400"/>
              <a:t>KEKB</a:t>
            </a:r>
          </a:p>
        </p:txBody>
      </p:sp>
      <p:sp>
        <p:nvSpPr>
          <p:cNvPr id="9" name="TextBox 8">
            <a:extLst>
              <a:ext uri="{FF2B5EF4-FFF2-40B4-BE49-F238E27FC236}">
                <a16:creationId xmlns:a16="http://schemas.microsoft.com/office/drawing/2014/main" id="{2F0AF375-42A4-6346-9D3E-A0450A9E7152}"/>
              </a:ext>
            </a:extLst>
          </p:cNvPr>
          <p:cNvSpPr txBox="1"/>
          <p:nvPr/>
        </p:nvSpPr>
        <p:spPr>
          <a:xfrm>
            <a:off x="2458146" y="796020"/>
            <a:ext cx="6412832" cy="923330"/>
          </a:xfrm>
          <a:prstGeom prst="rect">
            <a:avLst/>
          </a:prstGeom>
          <a:noFill/>
        </p:spPr>
        <p:txBody>
          <a:bodyPr wrap="square" rtlCol="0">
            <a:spAutoFit/>
          </a:bodyPr>
          <a:lstStyle/>
          <a:p>
            <a:r>
              <a:rPr lang="en-US" dirty="0"/>
              <a:t>Two major facilities: Rather significant investments with a clear and straightforward physics goal to observe the expected large CPV in the B sector e.g. over ten years ~$1 billion dollars for KEKB.</a:t>
            </a:r>
          </a:p>
        </p:txBody>
      </p:sp>
      <p:sp>
        <p:nvSpPr>
          <p:cNvPr id="10" name="TextBox 9">
            <a:extLst>
              <a:ext uri="{FF2B5EF4-FFF2-40B4-BE49-F238E27FC236}">
                <a16:creationId xmlns:a16="http://schemas.microsoft.com/office/drawing/2014/main" id="{6C5012D7-DD70-5849-8524-7B8690177172}"/>
              </a:ext>
            </a:extLst>
          </p:cNvPr>
          <p:cNvSpPr txBox="1"/>
          <p:nvPr/>
        </p:nvSpPr>
        <p:spPr>
          <a:xfrm>
            <a:off x="9964771" y="1720516"/>
            <a:ext cx="1756611" cy="4247317"/>
          </a:xfrm>
          <a:prstGeom prst="rect">
            <a:avLst/>
          </a:prstGeom>
          <a:noFill/>
        </p:spPr>
        <p:txBody>
          <a:bodyPr wrap="square" rtlCol="0">
            <a:spAutoFit/>
          </a:bodyPr>
          <a:lstStyle/>
          <a:p>
            <a:r>
              <a:rPr lang="en-US" dirty="0"/>
              <a:t>c.f. LCLS-II  (X ray FEL) will cost about $2 billion dollars; a typical new storage ring light source is $1 billion dollars. The DESY X-FEL will be a factor of a few more.</a:t>
            </a:r>
          </a:p>
          <a:p>
            <a:r>
              <a:rPr lang="en-US" dirty="0"/>
              <a:t>The US EIC (Electron Ion Collider) project is about 3 billion dollars.</a:t>
            </a:r>
          </a:p>
        </p:txBody>
      </p:sp>
    </p:spTree>
    <p:extLst>
      <p:ext uri="{BB962C8B-B14F-4D97-AF65-F5344CB8AC3E}">
        <p14:creationId xmlns:p14="http://schemas.microsoft.com/office/powerpoint/2010/main" val="1256135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08607" y="584201"/>
            <a:ext cx="6946900" cy="1200329"/>
          </a:xfrm>
          <a:prstGeom prst="rect">
            <a:avLst/>
          </a:prstGeom>
          <a:noFill/>
        </p:spPr>
        <p:txBody>
          <a:bodyPr wrap="square" rtlCol="0">
            <a:spAutoFit/>
          </a:bodyPr>
          <a:lstStyle/>
          <a:p>
            <a:r>
              <a:rPr lang="en-US">
                <a:latin typeface="Times New Roman"/>
                <a:cs typeface="Times New Roman"/>
              </a:rPr>
              <a:t>The B factory experiments, Belle and </a:t>
            </a:r>
            <a:r>
              <a:rPr lang="en-US" err="1">
                <a:latin typeface="Times New Roman"/>
                <a:cs typeface="Times New Roman"/>
              </a:rPr>
              <a:t>BaBar</a:t>
            </a:r>
            <a:r>
              <a:rPr lang="en-US">
                <a:latin typeface="Times New Roman"/>
                <a:cs typeface="Times New Roman"/>
              </a:rPr>
              <a:t>, discovered large CP violation in the B system in 2001, compatible with the SM and provided a large range of CKM measurements. These provided the experimental foundation for the </a:t>
            </a:r>
            <a:r>
              <a:rPr lang="en-US" u="sng">
                <a:latin typeface="Times New Roman"/>
                <a:cs typeface="Times New Roman"/>
              </a:rPr>
              <a:t>2008 Nobel Prize </a:t>
            </a:r>
            <a:r>
              <a:rPr lang="en-US">
                <a:latin typeface="Times New Roman"/>
                <a:cs typeface="Times New Roman"/>
              </a:rPr>
              <a:t>to Kobayashi and </a:t>
            </a:r>
            <a:r>
              <a:rPr lang="en-US" err="1">
                <a:latin typeface="Times New Roman"/>
                <a:cs typeface="Times New Roman"/>
              </a:rPr>
              <a:t>Maskawa</a:t>
            </a:r>
            <a:r>
              <a:rPr lang="en-US">
                <a:latin typeface="Times New Roman"/>
                <a:cs typeface="Times New Roman"/>
              </a:rPr>
              <a:t>.</a:t>
            </a:r>
          </a:p>
        </p:txBody>
      </p:sp>
      <p:sp>
        <p:nvSpPr>
          <p:cNvPr id="5" name="TextBox 4"/>
          <p:cNvSpPr txBox="1"/>
          <p:nvPr/>
        </p:nvSpPr>
        <p:spPr>
          <a:xfrm>
            <a:off x="1808607" y="1969851"/>
            <a:ext cx="6946900" cy="1754327"/>
          </a:xfrm>
          <a:prstGeom prst="rect">
            <a:avLst/>
          </a:prstGeom>
          <a:noFill/>
        </p:spPr>
        <p:txBody>
          <a:bodyPr wrap="square" rtlCol="0">
            <a:spAutoFit/>
          </a:bodyPr>
          <a:lstStyle/>
          <a:p>
            <a:r>
              <a:rPr lang="en-US">
                <a:latin typeface="Times New Roman"/>
                <a:cs typeface="Times New Roman"/>
              </a:rPr>
              <a:t>In the meantime, the LHC was constructed in 2008, ATLAS and CMS completely changed the nature of high energy physics. Of particular importance was the landmark discovery in 2012 of the Higgs boson. </a:t>
            </a:r>
          </a:p>
          <a:p>
            <a:endParaRPr lang="en-US">
              <a:latin typeface="Times New Roman"/>
              <a:cs typeface="Times New Roman"/>
            </a:endParaRPr>
          </a:p>
          <a:p>
            <a:r>
              <a:rPr lang="en-US">
                <a:latin typeface="Times New Roman"/>
                <a:cs typeface="Times New Roman"/>
              </a:rPr>
              <a:t>This discovery was recognized by the </a:t>
            </a:r>
            <a:r>
              <a:rPr lang="en-US" u="sng">
                <a:latin typeface="Times New Roman"/>
                <a:cs typeface="Times New Roman"/>
              </a:rPr>
              <a:t>2013 Physics Nobel Prize </a:t>
            </a:r>
            <a:r>
              <a:rPr lang="en-US">
                <a:latin typeface="Times New Roman"/>
                <a:cs typeface="Times New Roman"/>
              </a:rPr>
              <a:t>to </a:t>
            </a:r>
            <a:r>
              <a:rPr lang="en-US" err="1">
                <a:latin typeface="Times New Roman"/>
                <a:cs typeface="Times New Roman"/>
              </a:rPr>
              <a:t>Englert</a:t>
            </a:r>
            <a:r>
              <a:rPr lang="en-US">
                <a:latin typeface="Times New Roman"/>
                <a:cs typeface="Times New Roman"/>
              </a:rPr>
              <a:t> and Higgs.</a:t>
            </a:r>
          </a:p>
        </p:txBody>
      </p:sp>
      <p:sp>
        <p:nvSpPr>
          <p:cNvPr id="7" name="TextBox 6"/>
          <p:cNvSpPr txBox="1"/>
          <p:nvPr/>
        </p:nvSpPr>
        <p:spPr>
          <a:xfrm>
            <a:off x="1808607" y="4119528"/>
            <a:ext cx="8252193" cy="923330"/>
          </a:xfrm>
          <a:prstGeom prst="rect">
            <a:avLst/>
          </a:prstGeom>
          <a:noFill/>
        </p:spPr>
        <p:txBody>
          <a:bodyPr wrap="square" rtlCol="0">
            <a:spAutoFit/>
          </a:bodyPr>
          <a:lstStyle/>
          <a:p>
            <a:r>
              <a:rPr lang="en-US">
                <a:latin typeface="Times New Roman"/>
                <a:cs typeface="Times New Roman"/>
              </a:rPr>
              <a:t>In addition, the high </a:t>
            </a:r>
            <a:r>
              <a:rPr lang="en-US" err="1">
                <a:latin typeface="Times New Roman"/>
                <a:cs typeface="Times New Roman"/>
              </a:rPr>
              <a:t>pT</a:t>
            </a:r>
            <a:r>
              <a:rPr lang="en-US">
                <a:latin typeface="Times New Roman"/>
                <a:cs typeface="Times New Roman"/>
              </a:rPr>
              <a:t> experiments, established tight constraints on direct production of high mass particles (e.g. M(Z’), M(W’)&gt;3 </a:t>
            </a:r>
            <a:r>
              <a:rPr lang="en-US" err="1">
                <a:latin typeface="Times New Roman"/>
                <a:cs typeface="Times New Roman"/>
              </a:rPr>
              <a:t>TeV</a:t>
            </a:r>
            <a:r>
              <a:rPr lang="en-US">
                <a:latin typeface="Times New Roman"/>
                <a:cs typeface="Times New Roman"/>
              </a:rPr>
              <a:t>, vector-like fermions &gt; 800 </a:t>
            </a:r>
            <a:r>
              <a:rPr lang="en-US" err="1">
                <a:latin typeface="Times New Roman"/>
                <a:cs typeface="Times New Roman"/>
              </a:rPr>
              <a:t>GeV</a:t>
            </a:r>
            <a:r>
              <a:rPr lang="en-US">
                <a:latin typeface="Times New Roman"/>
                <a:cs typeface="Times New Roman"/>
              </a:rPr>
              <a:t>) and limits on SUSY. This noble search continues with the high luminosity LHC.</a:t>
            </a:r>
          </a:p>
        </p:txBody>
      </p:sp>
      <p:sp>
        <p:nvSpPr>
          <p:cNvPr id="8" name="TextBox 7"/>
          <p:cNvSpPr txBox="1"/>
          <p:nvPr/>
        </p:nvSpPr>
        <p:spPr>
          <a:xfrm>
            <a:off x="1808607" y="5367382"/>
            <a:ext cx="6477000" cy="1015663"/>
          </a:xfrm>
          <a:prstGeom prst="rect">
            <a:avLst/>
          </a:prstGeom>
          <a:noFill/>
        </p:spPr>
        <p:txBody>
          <a:bodyPr wrap="square" rtlCol="0">
            <a:spAutoFit/>
          </a:bodyPr>
          <a:lstStyle/>
          <a:p>
            <a:r>
              <a:rPr lang="en-US" sz="2000" u="sng">
                <a:solidFill>
                  <a:srgbClr val="FF0000"/>
                </a:solidFill>
              </a:rPr>
              <a:t>Paradigm shift</a:t>
            </a:r>
            <a:r>
              <a:rPr lang="en-US" sz="2000">
                <a:solidFill>
                  <a:srgbClr val="FF0000"/>
                </a:solidFill>
              </a:rPr>
              <a:t>:</a:t>
            </a:r>
            <a:r>
              <a:rPr lang="en-US" sz="2000"/>
              <a:t> inspired by intriguing results from </a:t>
            </a:r>
            <a:r>
              <a:rPr lang="en-US" sz="2000" err="1"/>
              <a:t>LHCb</a:t>
            </a:r>
            <a:r>
              <a:rPr lang="en-US" sz="2000"/>
              <a:t> and the potential of Belle II, the possibility of finding new physics in flavor has emerged as a </a:t>
            </a:r>
            <a:r>
              <a:rPr lang="en-US" sz="2000" i="1">
                <a:solidFill>
                  <a:srgbClr val="FF0000"/>
                </a:solidFill>
              </a:rPr>
              <a:t>complementary</a:t>
            </a:r>
            <a:r>
              <a:rPr lang="en-US" sz="2000">
                <a:solidFill>
                  <a:srgbClr val="FF0000"/>
                </a:solidFill>
              </a:rPr>
              <a:t> </a:t>
            </a:r>
            <a:r>
              <a:rPr lang="en-US" sz="2000"/>
              <a:t>route to the LHC.</a:t>
            </a:r>
          </a:p>
        </p:txBody>
      </p:sp>
      <p:sp>
        <p:nvSpPr>
          <p:cNvPr id="9" name="TextBox 8"/>
          <p:cNvSpPr txBox="1"/>
          <p:nvPr/>
        </p:nvSpPr>
        <p:spPr>
          <a:xfrm>
            <a:off x="2130120" y="43972"/>
            <a:ext cx="5986372" cy="461665"/>
          </a:xfrm>
          <a:prstGeom prst="rect">
            <a:avLst/>
          </a:prstGeom>
          <a:noFill/>
        </p:spPr>
        <p:txBody>
          <a:bodyPr wrap="square" rtlCol="0">
            <a:spAutoFit/>
          </a:bodyPr>
          <a:lstStyle/>
          <a:p>
            <a:r>
              <a:rPr lang="en-US" sz="2400" u="sng" dirty="0">
                <a:latin typeface="Times New Roman"/>
                <a:cs typeface="Times New Roman"/>
              </a:rPr>
              <a:t>Revisionist History and </a:t>
            </a:r>
            <a:r>
              <a:rPr lang="en-US" sz="2400" u="sng" dirty="0">
                <a:solidFill>
                  <a:srgbClr val="FF0000"/>
                </a:solidFill>
                <a:latin typeface="Times New Roman"/>
                <a:cs typeface="Times New Roman"/>
              </a:rPr>
              <a:t>Paradigm Shift in HEP</a:t>
            </a:r>
          </a:p>
        </p:txBody>
      </p:sp>
      <p:sp>
        <p:nvSpPr>
          <p:cNvPr id="10" name="Rectangle 9"/>
          <p:cNvSpPr/>
          <p:nvPr/>
        </p:nvSpPr>
        <p:spPr>
          <a:xfrm>
            <a:off x="1808606" y="5350377"/>
            <a:ext cx="6629400" cy="114300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755508" y="2112772"/>
            <a:ext cx="1912493" cy="1849628"/>
          </a:xfrm>
          <a:prstGeom prst="rect">
            <a:avLst/>
          </a:prstGeom>
        </p:spPr>
      </p:pic>
      <p:pic>
        <p:nvPicPr>
          <p:cNvPr id="12" name="Picture 1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755508" y="263144"/>
            <a:ext cx="1912493" cy="1849628"/>
          </a:xfrm>
          <a:prstGeom prst="rect">
            <a:avLst/>
          </a:prstGeom>
        </p:spPr>
      </p:pic>
      <p:sp>
        <p:nvSpPr>
          <p:cNvPr id="2" name="TextBox 1"/>
          <p:cNvSpPr txBox="1"/>
          <p:nvPr/>
        </p:nvSpPr>
        <p:spPr>
          <a:xfrm>
            <a:off x="8820434" y="5227956"/>
            <a:ext cx="1506158" cy="1477328"/>
          </a:xfrm>
          <a:prstGeom prst="rect">
            <a:avLst/>
          </a:prstGeom>
          <a:noFill/>
        </p:spPr>
        <p:txBody>
          <a:bodyPr wrap="square" rtlCol="0">
            <a:spAutoFit/>
          </a:bodyPr>
          <a:lstStyle/>
          <a:p>
            <a:r>
              <a:rPr lang="en-US"/>
              <a:t>Younger theorists:</a:t>
            </a:r>
          </a:p>
          <a:p>
            <a:r>
              <a:rPr lang="en-US" u="sng"/>
              <a:t>Dark Sector </a:t>
            </a:r>
            <a:r>
              <a:rPr lang="en-US"/>
              <a:t>may be another path.</a:t>
            </a:r>
          </a:p>
        </p:txBody>
      </p:sp>
      <p:sp>
        <p:nvSpPr>
          <p:cNvPr id="3" name="Rectangle 2"/>
          <p:cNvSpPr/>
          <p:nvPr/>
        </p:nvSpPr>
        <p:spPr>
          <a:xfrm>
            <a:off x="8755508" y="5227956"/>
            <a:ext cx="1571085" cy="147732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A592897-95DF-444E-815C-90CD3FF1EA6D}"/>
              </a:ext>
            </a:extLst>
          </p:cNvPr>
          <p:cNvSpPr txBox="1"/>
          <p:nvPr/>
        </p:nvSpPr>
        <p:spPr>
          <a:xfrm>
            <a:off x="216568" y="1969851"/>
            <a:ext cx="1307431" cy="3139321"/>
          </a:xfrm>
          <a:prstGeom prst="rect">
            <a:avLst/>
          </a:prstGeom>
          <a:noFill/>
        </p:spPr>
        <p:txBody>
          <a:bodyPr wrap="square" rtlCol="0">
            <a:spAutoFit/>
          </a:bodyPr>
          <a:lstStyle/>
          <a:p>
            <a:r>
              <a:rPr lang="en-US" dirty="0"/>
              <a:t>This revisionist history ignores all the technical struggles and many unexpected twists and turns.</a:t>
            </a:r>
          </a:p>
        </p:txBody>
      </p:sp>
    </p:spTree>
    <p:extLst>
      <p:ext uri="{BB962C8B-B14F-4D97-AF65-F5344CB8AC3E}">
        <p14:creationId xmlns:p14="http://schemas.microsoft.com/office/powerpoint/2010/main" val="4174538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2" grpId="0"/>
      <p:bldP spid="3"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Lavor_ES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7400" y="152400"/>
            <a:ext cx="8064500" cy="6553200"/>
          </a:xfrm>
          <a:prstGeom prst="rect">
            <a:avLst/>
          </a:prstGeom>
        </p:spPr>
      </p:pic>
      <p:sp>
        <p:nvSpPr>
          <p:cNvPr id="5" name="Right Brace 4"/>
          <p:cNvSpPr/>
          <p:nvPr/>
        </p:nvSpPr>
        <p:spPr>
          <a:xfrm>
            <a:off x="9558435" y="5674158"/>
            <a:ext cx="400341" cy="1031442"/>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6" name="Left Brace 5"/>
          <p:cNvSpPr/>
          <p:nvPr/>
        </p:nvSpPr>
        <p:spPr>
          <a:xfrm>
            <a:off x="1930661" y="152401"/>
            <a:ext cx="253478" cy="63452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8" name="Straight Connector 7"/>
          <p:cNvCxnSpPr/>
          <p:nvPr/>
        </p:nvCxnSpPr>
        <p:spPr>
          <a:xfrm flipV="1">
            <a:off x="2310879" y="538425"/>
            <a:ext cx="6474483" cy="1380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2310878" y="786927"/>
            <a:ext cx="588087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5637851" y="6184971"/>
            <a:ext cx="3782534"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2310879" y="6392056"/>
            <a:ext cx="5135411" cy="2761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43734" y="229547"/>
            <a:ext cx="952536" cy="646331"/>
          </a:xfrm>
          <a:prstGeom prst="rect">
            <a:avLst/>
          </a:prstGeom>
          <a:noFill/>
        </p:spPr>
        <p:txBody>
          <a:bodyPr wrap="square" rtlCol="0">
            <a:spAutoFit/>
          </a:bodyPr>
          <a:lstStyle/>
          <a:p>
            <a:r>
              <a:rPr lang="en-US" dirty="0"/>
              <a:t>ESG report</a:t>
            </a:r>
          </a:p>
        </p:txBody>
      </p:sp>
      <p:cxnSp>
        <p:nvCxnSpPr>
          <p:cNvPr id="18" name="Straight Connector 17"/>
          <p:cNvCxnSpPr/>
          <p:nvPr/>
        </p:nvCxnSpPr>
        <p:spPr>
          <a:xfrm>
            <a:off x="6410925" y="3879412"/>
            <a:ext cx="2691949" cy="1380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2310878" y="4127915"/>
            <a:ext cx="7247556"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2310878" y="4376419"/>
            <a:ext cx="924926"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 name="Rectangle 1"/>
          <p:cNvSpPr/>
          <p:nvPr/>
        </p:nvSpPr>
        <p:spPr>
          <a:xfrm>
            <a:off x="280364" y="215259"/>
            <a:ext cx="952536" cy="64633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3B8B12A-6D88-2445-8FDB-72D6A7593649}"/>
              </a:ext>
            </a:extLst>
          </p:cNvPr>
          <p:cNvSpPr txBox="1"/>
          <p:nvPr/>
        </p:nvSpPr>
        <p:spPr>
          <a:xfrm>
            <a:off x="214312" y="2228671"/>
            <a:ext cx="1428750" cy="1200329"/>
          </a:xfrm>
          <a:prstGeom prst="rect">
            <a:avLst/>
          </a:prstGeom>
          <a:noFill/>
        </p:spPr>
        <p:txBody>
          <a:bodyPr wrap="square" rtlCol="0">
            <a:spAutoFit/>
          </a:bodyPr>
          <a:lstStyle/>
          <a:p>
            <a:r>
              <a:rPr lang="en-US" dirty="0"/>
              <a:t>ESG =</a:t>
            </a:r>
          </a:p>
          <a:p>
            <a:r>
              <a:rPr lang="en-US" dirty="0"/>
              <a:t>European Strategy Group</a:t>
            </a:r>
          </a:p>
        </p:txBody>
      </p:sp>
    </p:spTree>
    <p:extLst>
      <p:ext uri="{BB962C8B-B14F-4D97-AF65-F5344CB8AC3E}">
        <p14:creationId xmlns:p14="http://schemas.microsoft.com/office/powerpoint/2010/main" val="2529688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36B580C-2FDC-9542-8F4C-17085A4E98DB}"/>
              </a:ext>
            </a:extLst>
          </p:cNvPr>
          <p:cNvPicPr>
            <a:picLocks noChangeAspect="1"/>
          </p:cNvPicPr>
          <p:nvPr/>
        </p:nvPicPr>
        <p:blipFill>
          <a:blip r:embed="rId2"/>
          <a:stretch>
            <a:fillRect/>
          </a:stretch>
        </p:blipFill>
        <p:spPr>
          <a:xfrm>
            <a:off x="2540000" y="863600"/>
            <a:ext cx="7112000" cy="5130800"/>
          </a:xfrm>
          <a:prstGeom prst="rect">
            <a:avLst/>
          </a:prstGeom>
        </p:spPr>
      </p:pic>
      <p:sp>
        <p:nvSpPr>
          <p:cNvPr id="5" name="Left Arrow 4">
            <a:extLst>
              <a:ext uri="{FF2B5EF4-FFF2-40B4-BE49-F238E27FC236}">
                <a16:creationId xmlns:a16="http://schemas.microsoft.com/office/drawing/2014/main" id="{9E65BEBB-457D-CA40-A55C-2D31FD10C61A}"/>
              </a:ext>
            </a:extLst>
          </p:cNvPr>
          <p:cNvSpPr/>
          <p:nvPr/>
        </p:nvSpPr>
        <p:spPr>
          <a:xfrm>
            <a:off x="7581207" y="3890356"/>
            <a:ext cx="2776451" cy="19950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15E3E89D-F888-A545-9501-AE6291473635}"/>
              </a:ext>
            </a:extLst>
          </p:cNvPr>
          <p:cNvSpPr txBox="1"/>
          <p:nvPr/>
        </p:nvSpPr>
        <p:spPr>
          <a:xfrm>
            <a:off x="1988560" y="220806"/>
            <a:ext cx="8741352" cy="461665"/>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Can we map out our plan for exploring “Terra Incognita” in HEP ?</a:t>
            </a:r>
          </a:p>
        </p:txBody>
      </p:sp>
      <p:sp>
        <p:nvSpPr>
          <p:cNvPr id="2" name="TextBox 1">
            <a:extLst>
              <a:ext uri="{FF2B5EF4-FFF2-40B4-BE49-F238E27FC236}">
                <a16:creationId xmlns:a16="http://schemas.microsoft.com/office/drawing/2014/main" id="{915CA95E-3F8B-A949-97CD-1D28C8A73D88}"/>
              </a:ext>
            </a:extLst>
          </p:cNvPr>
          <p:cNvSpPr txBox="1"/>
          <p:nvPr/>
        </p:nvSpPr>
        <p:spPr>
          <a:xfrm>
            <a:off x="128588" y="6211669"/>
            <a:ext cx="3107907" cy="646331"/>
          </a:xfrm>
          <a:prstGeom prst="rect">
            <a:avLst/>
          </a:prstGeom>
          <a:noFill/>
        </p:spPr>
        <p:txBody>
          <a:bodyPr wrap="square" rtlCol="0">
            <a:spAutoFit/>
          </a:bodyPr>
          <a:lstStyle/>
          <a:p>
            <a:r>
              <a:rPr lang="en-US" dirty="0"/>
              <a:t>2017 </a:t>
            </a:r>
            <a:r>
              <a:rPr lang="en-US" dirty="0" err="1"/>
              <a:t>Moriond</a:t>
            </a:r>
            <a:r>
              <a:rPr lang="en-US" dirty="0"/>
              <a:t> Theory summary (slide is still useful)</a:t>
            </a:r>
          </a:p>
        </p:txBody>
      </p:sp>
    </p:spTree>
    <p:extLst>
      <p:ext uri="{BB962C8B-B14F-4D97-AF65-F5344CB8AC3E}">
        <p14:creationId xmlns:p14="http://schemas.microsoft.com/office/powerpoint/2010/main" val="2353943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004586" y="2339102"/>
            <a:ext cx="8427412" cy="4266476"/>
          </a:xfrm>
          <a:prstGeom prst="rect">
            <a:avLst/>
          </a:prstGeom>
        </p:spPr>
      </p:pic>
      <p:sp>
        <p:nvSpPr>
          <p:cNvPr id="5" name="Rectangle 4"/>
          <p:cNvSpPr/>
          <p:nvPr/>
        </p:nvSpPr>
        <p:spPr>
          <a:xfrm>
            <a:off x="1717029" y="0"/>
            <a:ext cx="6930115" cy="2339102"/>
          </a:xfrm>
          <a:prstGeom prst="rect">
            <a:avLst/>
          </a:prstGeom>
        </p:spPr>
        <p:txBody>
          <a:bodyPr wrap="none">
            <a:spAutoFit/>
          </a:bodyPr>
          <a:lstStyle/>
          <a:p>
            <a:r>
              <a:rPr lang="mr-IN">
                <a:hlinkClick r:id="rId3"/>
              </a:rPr>
              <a:t>https://arxiv.org/abs/1808.10567</a:t>
            </a:r>
            <a:endParaRPr lang="en-US"/>
          </a:p>
          <a:p>
            <a:endParaRPr lang="en-US"/>
          </a:p>
          <a:p>
            <a:r>
              <a:rPr lang="en-US"/>
              <a:t>Outcome of the B2TIP (Belle II Theory Interface) Workshops (2014-2018)</a:t>
            </a:r>
          </a:p>
          <a:p>
            <a:r>
              <a:rPr lang="en-US" sz="2000">
                <a:solidFill>
                  <a:srgbClr val="FF0000"/>
                </a:solidFill>
              </a:rPr>
              <a:t>Emphasis is on New Physics (NP) reach.</a:t>
            </a:r>
          </a:p>
          <a:p>
            <a:endParaRPr lang="en-US">
              <a:solidFill>
                <a:srgbClr val="FF0000"/>
              </a:solidFill>
            </a:endParaRPr>
          </a:p>
          <a:p>
            <a:r>
              <a:rPr lang="en-US"/>
              <a:t>Strong participation from theory community, </a:t>
            </a:r>
          </a:p>
          <a:p>
            <a:r>
              <a:rPr lang="en-US" i="1"/>
              <a:t>lattice QCD community </a:t>
            </a:r>
            <a:r>
              <a:rPr lang="en-US"/>
              <a:t>and Belle II experimenters.</a:t>
            </a:r>
          </a:p>
          <a:p>
            <a:r>
              <a:rPr lang="en-US"/>
              <a:t>689 pages, published by Oxford University Press</a:t>
            </a:r>
          </a:p>
        </p:txBody>
      </p:sp>
      <p:sp>
        <p:nvSpPr>
          <p:cNvPr id="2" name="TextBox 1"/>
          <p:cNvSpPr txBox="1"/>
          <p:nvPr/>
        </p:nvSpPr>
        <p:spPr>
          <a:xfrm>
            <a:off x="8973141" y="1169551"/>
            <a:ext cx="3003660" cy="1015663"/>
          </a:xfrm>
          <a:prstGeom prst="rect">
            <a:avLst/>
          </a:prstGeom>
          <a:noFill/>
        </p:spPr>
        <p:txBody>
          <a:bodyPr wrap="square" rtlCol="0">
            <a:spAutoFit/>
          </a:bodyPr>
          <a:lstStyle/>
          <a:p>
            <a:r>
              <a:rPr lang="en-US" sz="2000" dirty="0">
                <a:solidFill>
                  <a:srgbClr val="FF0000"/>
                </a:solidFill>
              </a:rPr>
              <a:t>First steps toward realizing this program are now taking place.</a:t>
            </a:r>
          </a:p>
        </p:txBody>
      </p:sp>
      <p:pic>
        <p:nvPicPr>
          <p:cNvPr id="6" name="Picture 5">
            <a:extLst>
              <a:ext uri="{FF2B5EF4-FFF2-40B4-BE49-F238E27FC236}">
                <a16:creationId xmlns:a16="http://schemas.microsoft.com/office/drawing/2014/main" id="{8BBF751F-071B-8D4C-95AB-14B6A210368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736174" y="180336"/>
            <a:ext cx="1217815" cy="989215"/>
          </a:xfrm>
          <a:prstGeom prst="rect">
            <a:avLst/>
          </a:prstGeom>
        </p:spPr>
      </p:pic>
    </p:spTree>
    <p:extLst>
      <p:ext uri="{BB962C8B-B14F-4D97-AF65-F5344CB8AC3E}">
        <p14:creationId xmlns:p14="http://schemas.microsoft.com/office/powerpoint/2010/main" val="19538396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53784" y="792595"/>
            <a:ext cx="4434830" cy="1077218"/>
          </a:xfrm>
          <a:prstGeom prst="rect">
            <a:avLst/>
          </a:prstGeom>
          <a:noFill/>
        </p:spPr>
        <p:txBody>
          <a:bodyPr wrap="square" rtlCol="0">
            <a:spAutoFit/>
          </a:bodyPr>
          <a:lstStyle/>
          <a:p>
            <a:r>
              <a:rPr lang="en-US" sz="3200" dirty="0">
                <a:latin typeface="Times New Roman"/>
                <a:cs typeface="Times New Roman"/>
              </a:rPr>
              <a:t>Belle II/</a:t>
            </a:r>
            <a:r>
              <a:rPr lang="en-US" sz="3200" dirty="0" err="1">
                <a:latin typeface="Times New Roman"/>
                <a:cs typeface="Times New Roman"/>
              </a:rPr>
              <a:t>SuperKEKB</a:t>
            </a:r>
            <a:r>
              <a:rPr lang="en-US" sz="3200" dirty="0">
                <a:latin typeface="Times New Roman"/>
                <a:cs typeface="Times New Roman"/>
              </a:rPr>
              <a:t> </a:t>
            </a:r>
          </a:p>
          <a:p>
            <a:r>
              <a:rPr lang="en-US" sz="3200" dirty="0">
                <a:latin typeface="Times New Roman"/>
                <a:cs typeface="Times New Roman"/>
              </a:rPr>
              <a:t>Snowmass White Papers</a:t>
            </a:r>
          </a:p>
        </p:txBody>
      </p:sp>
      <p:sp>
        <p:nvSpPr>
          <p:cNvPr id="7" name="Rectangle 6"/>
          <p:cNvSpPr/>
          <p:nvPr/>
        </p:nvSpPr>
        <p:spPr>
          <a:xfrm>
            <a:off x="6503386" y="6081990"/>
            <a:ext cx="3672800" cy="369332"/>
          </a:xfrm>
          <a:prstGeom prst="rect">
            <a:avLst/>
          </a:prstGeom>
        </p:spPr>
        <p:txBody>
          <a:bodyPr wrap="none">
            <a:spAutoFit/>
          </a:bodyPr>
          <a:lstStyle/>
          <a:p>
            <a:r>
              <a:rPr lang="en-US" dirty="0"/>
              <a:t>https://</a:t>
            </a:r>
            <a:r>
              <a:rPr lang="en-US" dirty="0" err="1"/>
              <a:t>indico.fnal.gov</a:t>
            </a:r>
            <a:r>
              <a:rPr lang="en-US" dirty="0"/>
              <a:t>/event/22303/</a:t>
            </a:r>
          </a:p>
        </p:txBody>
      </p:sp>
      <p:pic>
        <p:nvPicPr>
          <p:cNvPr id="8" name="Picture 7"/>
          <p:cNvPicPr>
            <a:picLocks noChangeAspect="1"/>
          </p:cNvPicPr>
          <p:nvPr/>
        </p:nvPicPr>
        <p:blipFill>
          <a:blip r:embed="rId2"/>
          <a:stretch>
            <a:fillRect/>
          </a:stretch>
        </p:blipFill>
        <p:spPr>
          <a:xfrm>
            <a:off x="5960042" y="4272654"/>
            <a:ext cx="4381500" cy="1583182"/>
          </a:xfrm>
          <a:prstGeom prst="rect">
            <a:avLst/>
          </a:prstGeom>
        </p:spPr>
      </p:pic>
      <p:sp>
        <p:nvSpPr>
          <p:cNvPr id="9" name="TextBox 8"/>
          <p:cNvSpPr txBox="1"/>
          <p:nvPr/>
        </p:nvSpPr>
        <p:spPr>
          <a:xfrm>
            <a:off x="6674891" y="5774368"/>
            <a:ext cx="3447967" cy="369332"/>
          </a:xfrm>
          <a:prstGeom prst="rect">
            <a:avLst/>
          </a:prstGeom>
          <a:noFill/>
        </p:spPr>
        <p:txBody>
          <a:bodyPr wrap="square" rtlCol="0">
            <a:spAutoFit/>
          </a:bodyPr>
          <a:lstStyle/>
          <a:p>
            <a:r>
              <a:rPr lang="en-US"/>
              <a:t>University of Washington, Seattle</a:t>
            </a:r>
          </a:p>
        </p:txBody>
      </p:sp>
      <p:sp>
        <p:nvSpPr>
          <p:cNvPr id="10" name="TextBox 9"/>
          <p:cNvSpPr txBox="1"/>
          <p:nvPr/>
        </p:nvSpPr>
        <p:spPr>
          <a:xfrm>
            <a:off x="7220033" y="3861373"/>
            <a:ext cx="2860052" cy="369332"/>
          </a:xfrm>
          <a:prstGeom prst="rect">
            <a:avLst/>
          </a:prstGeom>
          <a:noFill/>
        </p:spPr>
        <p:txBody>
          <a:bodyPr wrap="square" rtlCol="0">
            <a:spAutoFit/>
          </a:bodyPr>
          <a:lstStyle/>
          <a:p>
            <a:r>
              <a:rPr lang="en-US"/>
              <a:t>Snowmass Village, Colorado</a:t>
            </a:r>
          </a:p>
        </p:txBody>
      </p:sp>
      <p:pic>
        <p:nvPicPr>
          <p:cNvPr id="11" name="Picture 1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503387" y="203677"/>
            <a:ext cx="1217815" cy="989215"/>
          </a:xfrm>
          <a:prstGeom prst="rect">
            <a:avLst/>
          </a:prstGeom>
        </p:spPr>
      </p:pic>
      <p:pic>
        <p:nvPicPr>
          <p:cNvPr id="12" name="Picture 11"/>
          <p:cNvPicPr>
            <a:picLocks noChangeAspect="1"/>
          </p:cNvPicPr>
          <p:nvPr/>
        </p:nvPicPr>
        <p:blipFill>
          <a:blip r:embed="rId4"/>
          <a:stretch>
            <a:fillRect/>
          </a:stretch>
        </p:blipFill>
        <p:spPr>
          <a:xfrm>
            <a:off x="8048085" y="127244"/>
            <a:ext cx="2438400" cy="1203960"/>
          </a:xfrm>
          <a:prstGeom prst="rect">
            <a:avLst/>
          </a:prstGeom>
        </p:spPr>
      </p:pic>
      <p:sp>
        <p:nvSpPr>
          <p:cNvPr id="13" name="TextBox 12"/>
          <p:cNvSpPr txBox="1"/>
          <p:nvPr/>
        </p:nvSpPr>
        <p:spPr>
          <a:xfrm>
            <a:off x="809717" y="1964330"/>
            <a:ext cx="4994592" cy="2308324"/>
          </a:xfrm>
          <a:prstGeom prst="rect">
            <a:avLst/>
          </a:prstGeom>
          <a:noFill/>
        </p:spPr>
        <p:txBody>
          <a:bodyPr wrap="square" rtlCol="0">
            <a:spAutoFit/>
          </a:bodyPr>
          <a:lstStyle/>
          <a:p>
            <a:r>
              <a:rPr lang="en-US" sz="2400" dirty="0">
                <a:latin typeface="Times New Roman"/>
                <a:cs typeface="Times New Roman"/>
              </a:rPr>
              <a:t>Goal: Bring the Belle II/</a:t>
            </a:r>
            <a:r>
              <a:rPr lang="en-US" sz="2400" dirty="0" err="1">
                <a:latin typeface="Times New Roman"/>
                <a:cs typeface="Times New Roman"/>
              </a:rPr>
              <a:t>SuperKEKB</a:t>
            </a:r>
            <a:r>
              <a:rPr lang="en-US" sz="2400" dirty="0">
                <a:latin typeface="Times New Roman"/>
                <a:cs typeface="Times New Roman"/>
              </a:rPr>
              <a:t> physics program to the attention of the HEP community and make sure that is recognized as one of the critical and highest priority efforts in the search for new physics.</a:t>
            </a:r>
          </a:p>
        </p:txBody>
      </p:sp>
      <p:pic>
        <p:nvPicPr>
          <p:cNvPr id="14" name="Picture 13"/>
          <p:cNvPicPr>
            <a:picLocks noChangeAspect="1"/>
          </p:cNvPicPr>
          <p:nvPr/>
        </p:nvPicPr>
        <p:blipFill>
          <a:blip r:embed="rId5"/>
          <a:stretch>
            <a:fillRect/>
          </a:stretch>
        </p:blipFill>
        <p:spPr>
          <a:xfrm>
            <a:off x="6679818" y="1505523"/>
            <a:ext cx="3556000" cy="2355850"/>
          </a:xfrm>
          <a:prstGeom prst="rect">
            <a:avLst/>
          </a:prstGeom>
        </p:spPr>
      </p:pic>
      <p:sp>
        <p:nvSpPr>
          <p:cNvPr id="15" name="TextBox 14"/>
          <p:cNvSpPr txBox="1"/>
          <p:nvPr/>
        </p:nvSpPr>
        <p:spPr>
          <a:xfrm>
            <a:off x="591941" y="5557573"/>
            <a:ext cx="4539406" cy="1015663"/>
          </a:xfrm>
          <a:prstGeom prst="rect">
            <a:avLst/>
          </a:prstGeom>
          <a:noFill/>
        </p:spPr>
        <p:txBody>
          <a:bodyPr wrap="square" rtlCol="0">
            <a:spAutoFit/>
          </a:bodyPr>
          <a:lstStyle/>
          <a:p>
            <a:r>
              <a:rPr lang="en-US" sz="2000" dirty="0">
                <a:latin typeface="Times New Roman"/>
                <a:cs typeface="Times New Roman"/>
              </a:rPr>
              <a:t>Jargon check: “</a:t>
            </a:r>
            <a:r>
              <a:rPr lang="en-US" sz="2000" dirty="0">
                <a:solidFill>
                  <a:srgbClr val="FF0000"/>
                </a:solidFill>
                <a:latin typeface="Times New Roman"/>
                <a:cs typeface="Times New Roman"/>
              </a:rPr>
              <a:t>One Snowmass Year</a:t>
            </a:r>
            <a:r>
              <a:rPr lang="en-US" sz="2000" dirty="0">
                <a:latin typeface="Times New Roman"/>
                <a:cs typeface="Times New Roman"/>
              </a:rPr>
              <a:t>” = 10</a:t>
            </a:r>
            <a:r>
              <a:rPr lang="en-US" sz="2000" baseline="30000" dirty="0">
                <a:latin typeface="Times New Roman"/>
                <a:cs typeface="Times New Roman"/>
              </a:rPr>
              <a:t>7</a:t>
            </a:r>
            <a:r>
              <a:rPr lang="en-US" sz="2000" dirty="0">
                <a:latin typeface="Times New Roman"/>
                <a:cs typeface="Times New Roman"/>
              </a:rPr>
              <a:t> seconds, typical operation time of an accelerator facility.</a:t>
            </a:r>
          </a:p>
        </p:txBody>
      </p:sp>
      <p:sp>
        <p:nvSpPr>
          <p:cNvPr id="2" name="TextBox 1">
            <a:extLst>
              <a:ext uri="{FF2B5EF4-FFF2-40B4-BE49-F238E27FC236}">
                <a16:creationId xmlns:a16="http://schemas.microsoft.com/office/drawing/2014/main" id="{74970277-55AC-5543-93B0-421AAF1E746A}"/>
              </a:ext>
            </a:extLst>
          </p:cNvPr>
          <p:cNvSpPr txBox="1"/>
          <p:nvPr/>
        </p:nvSpPr>
        <p:spPr>
          <a:xfrm>
            <a:off x="185737" y="0"/>
            <a:ext cx="2543175" cy="646331"/>
          </a:xfrm>
          <a:prstGeom prst="rect">
            <a:avLst/>
          </a:prstGeom>
          <a:noFill/>
        </p:spPr>
        <p:txBody>
          <a:bodyPr wrap="square" rtlCol="0">
            <a:spAutoFit/>
          </a:bodyPr>
          <a:lstStyle/>
          <a:p>
            <a:r>
              <a:rPr lang="en-US" dirty="0"/>
              <a:t>Your mission for the coming 9 months:</a:t>
            </a:r>
          </a:p>
        </p:txBody>
      </p:sp>
      <p:sp>
        <p:nvSpPr>
          <p:cNvPr id="3" name="TextBox 2">
            <a:extLst>
              <a:ext uri="{FF2B5EF4-FFF2-40B4-BE49-F238E27FC236}">
                <a16:creationId xmlns:a16="http://schemas.microsoft.com/office/drawing/2014/main" id="{62468CB5-3F69-B146-B2A4-7C29CBE51C59}"/>
              </a:ext>
            </a:extLst>
          </p:cNvPr>
          <p:cNvSpPr txBox="1"/>
          <p:nvPr/>
        </p:nvSpPr>
        <p:spPr>
          <a:xfrm>
            <a:off x="2827421" y="27977"/>
            <a:ext cx="2303926" cy="646331"/>
          </a:xfrm>
          <a:prstGeom prst="rect">
            <a:avLst/>
          </a:prstGeom>
          <a:noFill/>
        </p:spPr>
        <p:txBody>
          <a:bodyPr wrap="square" rtlCol="0">
            <a:spAutoFit/>
          </a:bodyPr>
          <a:lstStyle/>
          <a:p>
            <a:r>
              <a:rPr lang="en-US" dirty="0"/>
              <a:t>Another map of “Terra Incognita”</a:t>
            </a:r>
          </a:p>
        </p:txBody>
      </p:sp>
    </p:spTree>
    <p:extLst>
      <p:ext uri="{BB962C8B-B14F-4D97-AF65-F5344CB8AC3E}">
        <p14:creationId xmlns:p14="http://schemas.microsoft.com/office/powerpoint/2010/main" val="1417709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774825" y="1354455"/>
            <a:ext cx="4348480" cy="2966720"/>
          </a:xfrm>
          <a:prstGeom prst="rect">
            <a:avLst/>
          </a:prstGeom>
        </p:spPr>
      </p:pic>
      <p:sp>
        <p:nvSpPr>
          <p:cNvPr id="5" name="TextBox 4"/>
          <p:cNvSpPr txBox="1"/>
          <p:nvPr/>
        </p:nvSpPr>
        <p:spPr>
          <a:xfrm>
            <a:off x="1774826" y="195267"/>
            <a:ext cx="8893175" cy="523220"/>
          </a:xfrm>
          <a:prstGeom prst="rect">
            <a:avLst/>
          </a:prstGeom>
          <a:noFill/>
        </p:spPr>
        <p:txBody>
          <a:bodyPr wrap="square" rtlCol="0">
            <a:spAutoFit/>
          </a:bodyPr>
          <a:lstStyle/>
          <a:p>
            <a:r>
              <a:rPr lang="en-US" sz="2800">
                <a:latin typeface="Times New Roman"/>
                <a:cs typeface="Times New Roman"/>
              </a:rPr>
              <a:t>Preparing for Snowmass 2022 (International Physics Rodeo)</a:t>
            </a:r>
          </a:p>
        </p:txBody>
      </p:sp>
      <p:sp>
        <p:nvSpPr>
          <p:cNvPr id="6" name="TextBox 5"/>
          <p:cNvSpPr txBox="1"/>
          <p:nvPr/>
        </p:nvSpPr>
        <p:spPr>
          <a:xfrm>
            <a:off x="1831798" y="4493896"/>
            <a:ext cx="8583014" cy="1015663"/>
          </a:xfrm>
          <a:prstGeom prst="rect">
            <a:avLst/>
          </a:prstGeom>
          <a:noFill/>
        </p:spPr>
        <p:txBody>
          <a:bodyPr wrap="square" rtlCol="0">
            <a:spAutoFit/>
          </a:bodyPr>
          <a:lstStyle/>
          <a:p>
            <a:r>
              <a:rPr lang="en-US" sz="2000" dirty="0">
                <a:latin typeface="Times New Roman"/>
                <a:cs typeface="Times New Roman"/>
              </a:rPr>
              <a:t>N.B. Snowmass 2022 to be held in Seattle, Washington in summer of 2022. The last one was held in Minneapolis, Minnesota in 2013. It is unlikely that there will ever be another month-long planning meeting in Snowmass, CO.</a:t>
            </a:r>
          </a:p>
        </p:txBody>
      </p:sp>
      <p:pic>
        <p:nvPicPr>
          <p:cNvPr id="7" name="Picture 6"/>
          <p:cNvPicPr>
            <a:picLocks noChangeAspect="1"/>
          </p:cNvPicPr>
          <p:nvPr/>
        </p:nvPicPr>
        <p:blipFill>
          <a:blip r:embed="rId4"/>
          <a:stretch>
            <a:fillRect/>
          </a:stretch>
        </p:blipFill>
        <p:spPr>
          <a:xfrm>
            <a:off x="6286500" y="1354455"/>
            <a:ext cx="4191000" cy="3139440"/>
          </a:xfrm>
          <a:prstGeom prst="rect">
            <a:avLst/>
          </a:prstGeom>
        </p:spPr>
      </p:pic>
      <p:sp>
        <p:nvSpPr>
          <p:cNvPr id="8" name="TextBox 7"/>
          <p:cNvSpPr txBox="1"/>
          <p:nvPr/>
        </p:nvSpPr>
        <p:spPr>
          <a:xfrm>
            <a:off x="3378200" y="802481"/>
            <a:ext cx="5634682" cy="369332"/>
          </a:xfrm>
          <a:prstGeom prst="rect">
            <a:avLst/>
          </a:prstGeom>
          <a:noFill/>
        </p:spPr>
        <p:txBody>
          <a:bodyPr wrap="square" rtlCol="0">
            <a:spAutoFit/>
          </a:bodyPr>
          <a:lstStyle/>
          <a:p>
            <a:r>
              <a:rPr lang="en-US"/>
              <a:t>Scenes from the actual Snowmass Rodeo in Colorado</a:t>
            </a:r>
          </a:p>
        </p:txBody>
      </p:sp>
      <p:sp>
        <p:nvSpPr>
          <p:cNvPr id="2" name="TextBox 1"/>
          <p:cNvSpPr txBox="1"/>
          <p:nvPr/>
        </p:nvSpPr>
        <p:spPr>
          <a:xfrm>
            <a:off x="1747897" y="5577907"/>
            <a:ext cx="9077207" cy="1200328"/>
          </a:xfrm>
          <a:prstGeom prst="rect">
            <a:avLst/>
          </a:prstGeom>
          <a:noFill/>
        </p:spPr>
        <p:txBody>
          <a:bodyPr wrap="square" rtlCol="0">
            <a:spAutoFit/>
          </a:bodyPr>
          <a:lstStyle/>
          <a:p>
            <a:r>
              <a:rPr lang="en-US" sz="2400">
                <a:latin typeface="Times New Roman"/>
                <a:cs typeface="Times New Roman"/>
              </a:rPr>
              <a:t>Historical note: </a:t>
            </a:r>
            <a:r>
              <a:rPr lang="en-US" sz="2400" u="sng">
                <a:latin typeface="Times New Roman"/>
                <a:cs typeface="Times New Roman"/>
              </a:rPr>
              <a:t>Young(</a:t>
            </a:r>
            <a:r>
              <a:rPr lang="en-US" sz="2400" u="sng" err="1">
                <a:latin typeface="Times New Roman"/>
                <a:cs typeface="Times New Roman"/>
              </a:rPr>
              <a:t>ish</a:t>
            </a:r>
            <a:r>
              <a:rPr lang="en-US" sz="2400" u="sng">
                <a:latin typeface="Times New Roman"/>
                <a:cs typeface="Times New Roman"/>
              </a:rPr>
              <a:t>) Scientist Pier </a:t>
            </a:r>
            <a:r>
              <a:rPr lang="en-US" sz="2400" u="sng" err="1">
                <a:latin typeface="Times New Roman"/>
                <a:cs typeface="Times New Roman"/>
              </a:rPr>
              <a:t>Oddone</a:t>
            </a:r>
            <a:r>
              <a:rPr lang="en-US" sz="2400">
                <a:latin typeface="Times New Roman"/>
                <a:cs typeface="Times New Roman"/>
              </a:rPr>
              <a:t> (originally from Peru/Italy) introduced the concept and first proposal for an asymmetric energy B-factory to the broad HEP community at a Snowmass in 1988.</a:t>
            </a:r>
          </a:p>
        </p:txBody>
      </p:sp>
    </p:spTree>
    <p:extLst>
      <p:ext uri="{BB962C8B-B14F-4D97-AF65-F5344CB8AC3E}">
        <p14:creationId xmlns:p14="http://schemas.microsoft.com/office/powerpoint/2010/main" val="26847106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25270" y="160731"/>
            <a:ext cx="7953484" cy="6555641"/>
          </a:xfrm>
          <a:prstGeom prst="rect">
            <a:avLst/>
          </a:prstGeom>
        </p:spPr>
        <p:txBody>
          <a:bodyPr wrap="square">
            <a:spAutoFit/>
          </a:bodyPr>
          <a:lstStyle/>
          <a:p>
            <a:r>
              <a:rPr lang="en-US" sz="2000" dirty="0">
                <a:latin typeface="Times New Roman"/>
                <a:cs typeface="Times New Roman"/>
              </a:rPr>
              <a:t>Details about Snowmass 2022 can be found on the official page: https://snowmass21.org/</a:t>
            </a:r>
          </a:p>
          <a:p>
            <a:endParaRPr lang="en-US" sz="2000" dirty="0">
              <a:latin typeface="Times New Roman"/>
              <a:cs typeface="Times New Roman"/>
            </a:endParaRPr>
          </a:p>
          <a:p>
            <a:r>
              <a:rPr lang="en-US" sz="2000" dirty="0">
                <a:latin typeface="Times New Roman"/>
                <a:cs typeface="Times New Roman"/>
              </a:rPr>
              <a:t>The European Strategy Group (ESG) process has completed. The next major </a:t>
            </a:r>
            <a:r>
              <a:rPr lang="en-US" sz="2000" dirty="0">
                <a:solidFill>
                  <a:srgbClr val="FF0000"/>
                </a:solidFill>
                <a:latin typeface="Times New Roman"/>
                <a:cs typeface="Times New Roman"/>
              </a:rPr>
              <a:t>decadal strategy effort </a:t>
            </a:r>
            <a:r>
              <a:rPr lang="en-US" sz="2000" dirty="0">
                <a:latin typeface="Times New Roman"/>
                <a:cs typeface="Times New Roman"/>
              </a:rPr>
              <a:t>is the US Snowmass process, which will be followed by P5 panel recommendations, which in turn will guide funding and resource decisions.</a:t>
            </a:r>
          </a:p>
          <a:p>
            <a:endParaRPr lang="en-US" sz="2000" dirty="0">
              <a:latin typeface="Times New Roman"/>
              <a:cs typeface="Times New Roman"/>
            </a:endParaRPr>
          </a:p>
          <a:p>
            <a:r>
              <a:rPr lang="en-US" sz="2000" dirty="0">
                <a:latin typeface="Times New Roman"/>
                <a:cs typeface="Times New Roman"/>
              </a:rPr>
              <a:t>The first milestone for the Snowmass process was the submission of short 2-page LOI’s (Belle II already submitted 9 LOIs). </a:t>
            </a:r>
            <a:r>
              <a:rPr lang="en-US" sz="2000" dirty="0">
                <a:solidFill>
                  <a:srgbClr val="FF0000"/>
                </a:solidFill>
                <a:latin typeface="Times New Roman"/>
                <a:cs typeface="Times New Roman"/>
              </a:rPr>
              <a:t>Longer “White-Paper" documents </a:t>
            </a:r>
            <a:r>
              <a:rPr lang="en-US" sz="2000" dirty="0">
                <a:latin typeface="Times New Roman"/>
                <a:cs typeface="Times New Roman"/>
              </a:rPr>
              <a:t>are due before the end of summer next year (2022). These White-Papers may update or go beyond the content of the Belle II Physics Book https://</a:t>
            </a:r>
            <a:r>
              <a:rPr lang="en-US" sz="2000" dirty="0" err="1">
                <a:latin typeface="Times New Roman"/>
                <a:cs typeface="Times New Roman"/>
              </a:rPr>
              <a:t>arxiv.org</a:t>
            </a:r>
            <a:r>
              <a:rPr lang="en-US" sz="2000" dirty="0">
                <a:latin typeface="Times New Roman"/>
                <a:cs typeface="Times New Roman"/>
              </a:rPr>
              <a:t>/abs/1808.10567 and/or may also discuss technical aspects of </a:t>
            </a:r>
            <a:r>
              <a:rPr lang="en-US" sz="2000" dirty="0" err="1">
                <a:latin typeface="Times New Roman"/>
                <a:cs typeface="Times New Roman"/>
              </a:rPr>
              <a:t>SuperKEKB</a:t>
            </a:r>
            <a:r>
              <a:rPr lang="en-US" sz="2000" dirty="0">
                <a:latin typeface="Times New Roman"/>
                <a:cs typeface="Times New Roman"/>
              </a:rPr>
              <a:t> accelerator and Belle II detector upgrades.</a:t>
            </a:r>
          </a:p>
          <a:p>
            <a:endParaRPr lang="en-US" sz="2000" dirty="0">
              <a:latin typeface="Times New Roman"/>
              <a:cs typeface="Times New Roman"/>
            </a:endParaRPr>
          </a:p>
          <a:p>
            <a:r>
              <a:rPr lang="en-US" sz="2000" dirty="0">
                <a:latin typeface="Times New Roman"/>
                <a:cs typeface="Times New Roman"/>
              </a:rPr>
              <a:t>Detailed scientific discussions will take place during the next year and a large close-out meeting is planned in Seattle, WA in July 2022. </a:t>
            </a:r>
            <a:r>
              <a:rPr lang="en-US" sz="2000" dirty="0">
                <a:solidFill>
                  <a:srgbClr val="FF0000"/>
                </a:solidFill>
                <a:latin typeface="Times New Roman"/>
                <a:cs typeface="Times New Roman"/>
              </a:rPr>
              <a:t>Participation of all international Belle II colleagues and especially </a:t>
            </a:r>
            <a:r>
              <a:rPr lang="en-US" sz="2000" dirty="0">
                <a:latin typeface="Times New Roman"/>
                <a:cs typeface="Times New Roman"/>
              </a:rPr>
              <a:t>junior colleagues</a:t>
            </a:r>
            <a:r>
              <a:rPr lang="en-US" sz="2000" dirty="0">
                <a:solidFill>
                  <a:srgbClr val="FF0000"/>
                </a:solidFill>
                <a:latin typeface="Times New Roman"/>
                <a:cs typeface="Times New Roman"/>
              </a:rPr>
              <a:t> is needed in this high energy physics community planning process. </a:t>
            </a:r>
            <a:r>
              <a:rPr lang="en-US" sz="2000" dirty="0">
                <a:latin typeface="Times New Roman"/>
                <a:cs typeface="Times New Roman"/>
              </a:rPr>
              <a:t>Contributions from and collaboration with theoretical colleagues is especially welcome. </a:t>
            </a:r>
            <a:endParaRPr lang="en-US" dirty="0">
              <a:latin typeface="Times New Roman"/>
              <a:cs typeface="Times New Roman"/>
            </a:endParaRPr>
          </a:p>
        </p:txBody>
      </p:sp>
      <p:sp>
        <p:nvSpPr>
          <p:cNvPr id="5" name="Rectangle 4"/>
          <p:cNvSpPr/>
          <p:nvPr/>
        </p:nvSpPr>
        <p:spPr>
          <a:xfrm>
            <a:off x="1903704" y="4804196"/>
            <a:ext cx="8075050" cy="1893073"/>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609524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1877"/>
            <a:ext cx="8229600" cy="895170"/>
          </a:xfrm>
        </p:spPr>
        <p:txBody>
          <a:bodyPr>
            <a:normAutofit/>
          </a:bodyPr>
          <a:lstStyle/>
          <a:p>
            <a:r>
              <a:rPr lang="en-US" sz="4000" i="1">
                <a:latin typeface="Times New Roman"/>
                <a:cs typeface="Times New Roman"/>
              </a:rPr>
              <a:t>Update on the Snowmass process</a:t>
            </a:r>
          </a:p>
        </p:txBody>
      </p:sp>
      <p:sp>
        <p:nvSpPr>
          <p:cNvPr id="3" name="Content Placeholder 2"/>
          <p:cNvSpPr>
            <a:spLocks noGrp="1"/>
          </p:cNvSpPr>
          <p:nvPr>
            <p:ph idx="1"/>
          </p:nvPr>
        </p:nvSpPr>
        <p:spPr>
          <a:xfrm>
            <a:off x="1981200" y="983139"/>
            <a:ext cx="8469697" cy="4525963"/>
          </a:xfrm>
        </p:spPr>
        <p:txBody>
          <a:bodyPr>
            <a:normAutofit/>
          </a:bodyPr>
          <a:lstStyle/>
          <a:p>
            <a:r>
              <a:rPr lang="en-US">
                <a:latin typeface="Times New Roman"/>
                <a:cs typeface="Times New Roman"/>
              </a:rPr>
              <a:t>9 Belle II/</a:t>
            </a:r>
            <a:r>
              <a:rPr lang="en-US" err="1">
                <a:latin typeface="Times New Roman"/>
                <a:cs typeface="Times New Roman"/>
              </a:rPr>
              <a:t>SuperKEKB</a:t>
            </a:r>
            <a:r>
              <a:rPr lang="en-US">
                <a:latin typeface="Times New Roman"/>
                <a:cs typeface="Times New Roman"/>
              </a:rPr>
              <a:t> LOIs were submitted by the Aug 31</a:t>
            </a:r>
            <a:r>
              <a:rPr lang="en-US" baseline="30000">
                <a:latin typeface="Times New Roman"/>
                <a:cs typeface="Times New Roman"/>
              </a:rPr>
              <a:t>st</a:t>
            </a:r>
            <a:r>
              <a:rPr lang="en-US">
                <a:latin typeface="Times New Roman"/>
                <a:cs typeface="Times New Roman"/>
              </a:rPr>
              <a:t> , 2020 deadline. These 2-page LOIs are now linked from the Belle II home page</a:t>
            </a:r>
          </a:p>
          <a:p>
            <a:pPr marL="0" indent="0">
              <a:buNone/>
            </a:pPr>
            <a:r>
              <a:rPr lang="en-US">
                <a:latin typeface="Times New Roman"/>
                <a:cs typeface="Times New Roman"/>
              </a:rPr>
              <a:t>https://</a:t>
            </a:r>
            <a:r>
              <a:rPr lang="en-US" err="1">
                <a:latin typeface="Times New Roman"/>
                <a:cs typeface="Times New Roman"/>
              </a:rPr>
              <a:t>confluence.desy.de</a:t>
            </a:r>
            <a:r>
              <a:rPr lang="en-US">
                <a:latin typeface="Times New Roman"/>
                <a:cs typeface="Times New Roman"/>
              </a:rPr>
              <a:t>/display/BI/Snowmass+2021</a:t>
            </a:r>
          </a:p>
          <a:p>
            <a:r>
              <a:rPr lang="en-US">
                <a:latin typeface="Times New Roman"/>
                <a:cs typeface="Times New Roman"/>
              </a:rPr>
              <a:t>Phase II: “Let a thousand flowers bloom”, collaborate, make plans, find innovations and synergies, </a:t>
            </a:r>
            <a:r>
              <a:rPr lang="en-US">
                <a:solidFill>
                  <a:srgbClr val="FF0000"/>
                </a:solidFill>
                <a:latin typeface="Times New Roman"/>
                <a:cs typeface="Times New Roman"/>
              </a:rPr>
              <a:t>write White Papers and post to the </a:t>
            </a:r>
            <a:r>
              <a:rPr lang="en-US" err="1">
                <a:solidFill>
                  <a:srgbClr val="FF0000"/>
                </a:solidFill>
                <a:latin typeface="Times New Roman"/>
                <a:cs typeface="Times New Roman"/>
              </a:rPr>
              <a:t>Arxiv</a:t>
            </a:r>
            <a:endParaRPr lang="en-US">
              <a:solidFill>
                <a:srgbClr val="FF0000"/>
              </a:solidFill>
              <a:latin typeface="Times New Roman"/>
              <a:cs typeface="Times New Roman"/>
            </a:endParaRPr>
          </a:p>
          <a:p>
            <a:r>
              <a:rPr lang="en-US">
                <a:latin typeface="Times New Roman"/>
                <a:cs typeface="Times New Roman"/>
              </a:rPr>
              <a:t>Phase III: Summer 2022 in Seattle, WA: Snowmass closeout workshop </a:t>
            </a:r>
            <a:r>
              <a:rPr lang="en-US" i="1">
                <a:solidFill>
                  <a:srgbClr val="FF0000"/>
                </a:solidFill>
                <a:latin typeface="Times New Roman"/>
                <a:cs typeface="Times New Roman"/>
              </a:rPr>
              <a:t>(delayed 1 year due to COVID-19)</a:t>
            </a:r>
          </a:p>
        </p:txBody>
      </p:sp>
      <p:sp>
        <p:nvSpPr>
          <p:cNvPr id="4" name="TextBox 3"/>
          <p:cNvSpPr txBox="1"/>
          <p:nvPr/>
        </p:nvSpPr>
        <p:spPr>
          <a:xfrm>
            <a:off x="2579995" y="5213141"/>
            <a:ext cx="7382152" cy="1323439"/>
          </a:xfrm>
          <a:prstGeom prst="rect">
            <a:avLst/>
          </a:prstGeom>
          <a:noFill/>
        </p:spPr>
        <p:txBody>
          <a:bodyPr wrap="square" rtlCol="0">
            <a:spAutoFit/>
          </a:bodyPr>
          <a:lstStyle/>
          <a:p>
            <a:r>
              <a:rPr lang="en-US" sz="2000" dirty="0">
                <a:solidFill>
                  <a:srgbClr val="FF0000"/>
                </a:solidFill>
                <a:latin typeface="Times New Roman"/>
                <a:cs typeface="Times New Roman"/>
              </a:rPr>
              <a:t>This will be followed by the P5 Panel will decide on </a:t>
            </a:r>
            <a:r>
              <a:rPr lang="en-US" sz="2000" dirty="0">
                <a:latin typeface="Times New Roman"/>
                <a:cs typeface="Times New Roman"/>
              </a:rPr>
              <a:t>priorities</a:t>
            </a:r>
            <a:r>
              <a:rPr lang="en-US" sz="2000" dirty="0">
                <a:solidFill>
                  <a:srgbClr val="FF0000"/>
                </a:solidFill>
                <a:latin typeface="Times New Roman"/>
                <a:cs typeface="Times New Roman"/>
              </a:rPr>
              <a:t> in the field of high energy physics</a:t>
            </a:r>
            <a:r>
              <a:rPr lang="en-US" sz="2000" dirty="0">
                <a:latin typeface="Times New Roman"/>
                <a:cs typeface="Times New Roman"/>
              </a:rPr>
              <a:t>. Their recommendations and </a:t>
            </a:r>
            <a:r>
              <a:rPr lang="en-US" sz="2000" dirty="0" err="1">
                <a:latin typeface="Times New Roman"/>
                <a:cs typeface="Times New Roman"/>
              </a:rPr>
              <a:t>downselects</a:t>
            </a:r>
            <a:r>
              <a:rPr lang="en-US" sz="2000" dirty="0">
                <a:latin typeface="Times New Roman"/>
                <a:cs typeface="Times New Roman"/>
              </a:rPr>
              <a:t> guide long term decisions of the US DOE on funding and resource allocations (and perhaps influence those of other countries).</a:t>
            </a:r>
          </a:p>
        </p:txBody>
      </p:sp>
      <p:pic>
        <p:nvPicPr>
          <p:cNvPr id="5" name="Picture 4">
            <a:extLst>
              <a:ext uri="{FF2B5EF4-FFF2-40B4-BE49-F238E27FC236}">
                <a16:creationId xmlns:a16="http://schemas.microsoft.com/office/drawing/2014/main" id="{F7D192AF-26A6-894E-9FF3-0A870D56441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68058" y="218425"/>
            <a:ext cx="1217815" cy="989215"/>
          </a:xfrm>
          <a:prstGeom prst="rect">
            <a:avLst/>
          </a:prstGeom>
        </p:spPr>
      </p:pic>
    </p:spTree>
    <p:extLst>
      <p:ext uri="{BB962C8B-B14F-4D97-AF65-F5344CB8AC3E}">
        <p14:creationId xmlns:p14="http://schemas.microsoft.com/office/powerpoint/2010/main" val="6610250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8712" y="56414"/>
            <a:ext cx="6486608" cy="461665"/>
          </a:xfrm>
          <a:prstGeom prst="rect">
            <a:avLst/>
          </a:prstGeom>
          <a:noFill/>
        </p:spPr>
        <p:txBody>
          <a:bodyPr wrap="square" rtlCol="0">
            <a:spAutoFit/>
          </a:bodyPr>
          <a:lstStyle/>
          <a:p>
            <a:r>
              <a:rPr lang="en-US" sz="2400">
                <a:latin typeface="Times New Roman"/>
                <a:cs typeface="Times New Roman"/>
              </a:rPr>
              <a:t>Belle II Physics “Mind Map” for Snowmass 2022</a:t>
            </a:r>
          </a:p>
        </p:txBody>
      </p:sp>
      <p:sp>
        <p:nvSpPr>
          <p:cNvPr id="3" name="TextBox 2"/>
          <p:cNvSpPr txBox="1"/>
          <p:nvPr/>
        </p:nvSpPr>
        <p:spPr>
          <a:xfrm>
            <a:off x="1914769" y="6126939"/>
            <a:ext cx="8382000" cy="707886"/>
          </a:xfrm>
          <a:prstGeom prst="rect">
            <a:avLst/>
          </a:prstGeom>
          <a:noFill/>
        </p:spPr>
        <p:txBody>
          <a:bodyPr wrap="square" rtlCol="0">
            <a:spAutoFit/>
          </a:bodyPr>
          <a:lstStyle/>
          <a:p>
            <a:r>
              <a:rPr lang="en-US" sz="2000" i="1"/>
              <a:t>Dashed lines </a:t>
            </a:r>
            <a:r>
              <a:rPr lang="en-US" sz="2000"/>
              <a:t>indicate extensions to </a:t>
            </a:r>
            <a:r>
              <a:rPr lang="en-US" sz="2000" err="1"/>
              <a:t>SuperKEKB</a:t>
            </a:r>
            <a:r>
              <a:rPr lang="en-US" sz="2000"/>
              <a:t>/Belle II that can enhance </a:t>
            </a:r>
          </a:p>
          <a:p>
            <a:r>
              <a:rPr lang="en-US" sz="2000"/>
              <a:t>the physics</a:t>
            </a:r>
            <a:r>
              <a:rPr lang="en-US"/>
              <a:t> reach of the facility. LOIs:</a:t>
            </a:r>
          </a:p>
        </p:txBody>
      </p:sp>
      <p:sp>
        <p:nvSpPr>
          <p:cNvPr id="4" name="TextBox 3"/>
          <p:cNvSpPr txBox="1"/>
          <p:nvPr/>
        </p:nvSpPr>
        <p:spPr>
          <a:xfrm>
            <a:off x="1914769" y="500304"/>
            <a:ext cx="8382000" cy="646331"/>
          </a:xfrm>
          <a:prstGeom prst="rect">
            <a:avLst/>
          </a:prstGeom>
          <a:noFill/>
        </p:spPr>
        <p:txBody>
          <a:bodyPr wrap="square" rtlCol="0">
            <a:spAutoFit/>
          </a:bodyPr>
          <a:lstStyle/>
          <a:p>
            <a:r>
              <a:rPr lang="en-US"/>
              <a:t>Wealth of new physics possibilities in different domains of HEP (weak, strong, electroweak interactions). Many opportunities for </a:t>
            </a:r>
            <a:r>
              <a:rPr lang="en-US" i="1"/>
              <a:t>initiatives</a:t>
            </a:r>
            <a:r>
              <a:rPr lang="en-US"/>
              <a:t> by </a:t>
            </a:r>
            <a:r>
              <a:rPr lang="en-US">
                <a:solidFill>
                  <a:srgbClr val="FF0000"/>
                </a:solidFill>
              </a:rPr>
              <a:t>young scientists</a:t>
            </a:r>
            <a:r>
              <a:rPr lang="en-US"/>
              <a:t>.</a:t>
            </a:r>
          </a:p>
        </p:txBody>
      </p:sp>
      <p:sp>
        <p:nvSpPr>
          <p:cNvPr id="6" name="Rectangle 5"/>
          <p:cNvSpPr/>
          <p:nvPr/>
        </p:nvSpPr>
        <p:spPr>
          <a:xfrm>
            <a:off x="5536262" y="6465493"/>
            <a:ext cx="6125225" cy="338554"/>
          </a:xfrm>
          <a:prstGeom prst="rect">
            <a:avLst/>
          </a:prstGeom>
        </p:spPr>
        <p:txBody>
          <a:bodyPr wrap="square">
            <a:spAutoFit/>
          </a:bodyPr>
          <a:lstStyle/>
          <a:p>
            <a:pPr lvl="0"/>
            <a:r>
              <a:rPr lang="en-US" sz="1600">
                <a:solidFill>
                  <a:prstClr val="black"/>
                </a:solidFill>
                <a:latin typeface="Times New Roman"/>
                <a:cs typeface="Times New Roman"/>
              </a:rPr>
              <a:t>https://</a:t>
            </a:r>
            <a:r>
              <a:rPr lang="en-US" sz="1600" err="1">
                <a:solidFill>
                  <a:prstClr val="black"/>
                </a:solidFill>
                <a:latin typeface="Times New Roman"/>
                <a:cs typeface="Times New Roman"/>
              </a:rPr>
              <a:t>confluence.desy.de</a:t>
            </a:r>
            <a:r>
              <a:rPr lang="en-US" sz="1600">
                <a:solidFill>
                  <a:prstClr val="black"/>
                </a:solidFill>
                <a:latin typeface="Times New Roman"/>
                <a:cs typeface="Times New Roman"/>
              </a:rPr>
              <a:t>/display/BI/Snowmass+2021</a:t>
            </a:r>
          </a:p>
        </p:txBody>
      </p:sp>
      <p:pic>
        <p:nvPicPr>
          <p:cNvPr id="7" name="Picture 6"/>
          <p:cNvPicPr>
            <a:picLocks noChangeAspect="1"/>
          </p:cNvPicPr>
          <p:nvPr/>
        </p:nvPicPr>
        <p:blipFill>
          <a:blip r:embed="rId2"/>
          <a:stretch>
            <a:fillRect/>
          </a:stretch>
        </p:blipFill>
        <p:spPr>
          <a:xfrm>
            <a:off x="1914769" y="1146634"/>
            <a:ext cx="7673340" cy="5033010"/>
          </a:xfrm>
          <a:prstGeom prst="rect">
            <a:avLst/>
          </a:prstGeom>
        </p:spPr>
      </p:pic>
      <p:pic>
        <p:nvPicPr>
          <p:cNvPr id="8" name="Picture 7">
            <a:extLst>
              <a:ext uri="{FF2B5EF4-FFF2-40B4-BE49-F238E27FC236}">
                <a16:creationId xmlns:a16="http://schemas.microsoft.com/office/drawing/2014/main" id="{D606ACEA-FFE9-9F48-9613-DBACDFD5AB7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84412" y="157419"/>
            <a:ext cx="1217815" cy="989215"/>
          </a:xfrm>
          <a:prstGeom prst="rect">
            <a:avLst/>
          </a:prstGeom>
        </p:spPr>
      </p:pic>
    </p:spTree>
    <p:extLst>
      <p:ext uri="{BB962C8B-B14F-4D97-AF65-F5344CB8AC3E}">
        <p14:creationId xmlns:p14="http://schemas.microsoft.com/office/powerpoint/2010/main" val="7379114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57400" y="838200"/>
            <a:ext cx="8229600" cy="523220"/>
          </a:xfrm>
          <a:prstGeom prst="rect">
            <a:avLst/>
          </a:prstGeom>
          <a:noFill/>
        </p:spPr>
        <p:txBody>
          <a:bodyPr wrap="square" rtlCol="0">
            <a:spAutoFit/>
          </a:bodyPr>
          <a:lstStyle/>
          <a:p>
            <a:pPr fontAlgn="base">
              <a:spcBef>
                <a:spcPct val="0"/>
              </a:spcBef>
              <a:spcAft>
                <a:spcPct val="0"/>
              </a:spcAft>
            </a:pPr>
            <a:r>
              <a:rPr lang="en-US" sz="2800" dirty="0">
                <a:solidFill>
                  <a:prstClr val="black"/>
                </a:solidFill>
                <a:latin typeface="Arial" charset="0"/>
                <a:ea typeface="ＭＳ Ｐゴシック" charset="0"/>
                <a:cs typeface="ＭＳ Ｐゴシック" charset="0"/>
              </a:rPr>
              <a:t>“</a:t>
            </a:r>
            <a:r>
              <a:rPr lang="en-US" sz="2400" dirty="0">
                <a:solidFill>
                  <a:prstClr val="black"/>
                </a:solidFill>
                <a:latin typeface="Times New Roman"/>
                <a:ea typeface="ＭＳ Ｐゴシック" charset="0"/>
                <a:cs typeface="Times New Roman"/>
              </a:rPr>
              <a:t>Missing Energy Decay” in a Belle II GEANT4 MC simulation</a:t>
            </a:r>
            <a:endParaRPr lang="en-US" sz="2800" dirty="0">
              <a:solidFill>
                <a:prstClr val="black"/>
              </a:solidFill>
              <a:latin typeface="Times New Roman"/>
              <a:ea typeface="ＭＳ Ｐゴシック" charset="0"/>
              <a:cs typeface="Times New Roman"/>
            </a:endParaRPr>
          </a:p>
        </p:txBody>
      </p:sp>
      <p:sp>
        <p:nvSpPr>
          <p:cNvPr id="6" name="TextBox 5"/>
          <p:cNvSpPr txBox="1"/>
          <p:nvPr/>
        </p:nvSpPr>
        <p:spPr>
          <a:xfrm>
            <a:off x="6569062" y="1731312"/>
            <a:ext cx="2964431" cy="646331"/>
          </a:xfrm>
          <a:prstGeom prst="rect">
            <a:avLst/>
          </a:prstGeom>
          <a:noFill/>
        </p:spPr>
        <p:txBody>
          <a:bodyPr wrap="square" rtlCol="0">
            <a:spAutoFit/>
          </a:bodyPr>
          <a:lstStyle/>
          <a:p>
            <a:pPr fontAlgn="base">
              <a:spcBef>
                <a:spcPct val="0"/>
              </a:spcBef>
              <a:spcAft>
                <a:spcPct val="0"/>
              </a:spcAft>
            </a:pPr>
            <a:r>
              <a:rPr lang="en-US" dirty="0">
                <a:solidFill>
                  <a:prstClr val="black"/>
                </a:solidFill>
                <a:latin typeface="Arial" charset="0"/>
                <a:ea typeface="ＭＳ Ｐゴシック" charset="0"/>
                <a:cs typeface="ＭＳ Ｐゴシック" charset="0"/>
              </a:rPr>
              <a:t>Zoomed view of the vertex region in r--phi</a:t>
            </a:r>
          </a:p>
        </p:txBody>
      </p:sp>
      <p:sp>
        <p:nvSpPr>
          <p:cNvPr id="2" name="TextBox 1"/>
          <p:cNvSpPr txBox="1"/>
          <p:nvPr/>
        </p:nvSpPr>
        <p:spPr>
          <a:xfrm>
            <a:off x="2286000" y="1295401"/>
            <a:ext cx="7543800" cy="461665"/>
          </a:xfrm>
          <a:prstGeom prst="rect">
            <a:avLst/>
          </a:prstGeom>
          <a:noFill/>
        </p:spPr>
        <p:txBody>
          <a:bodyPr wrap="square" rtlCol="0">
            <a:spAutoFit/>
          </a:bodyPr>
          <a:lstStyle/>
          <a:p>
            <a:pPr fontAlgn="base">
              <a:spcBef>
                <a:spcPct val="0"/>
              </a:spcBef>
              <a:spcAft>
                <a:spcPct val="0"/>
              </a:spcAft>
            </a:pPr>
            <a:r>
              <a:rPr lang="en-US" sz="2400" dirty="0">
                <a:solidFill>
                  <a:prstClr val="black"/>
                </a:solidFill>
                <a:latin typeface="Times New Roman"/>
                <a:ea typeface="ＭＳ Ｐゴシック" charset="0"/>
                <a:cs typeface="Times New Roman"/>
              </a:rPr>
              <a:t>Signal: B</a:t>
            </a:r>
            <a:r>
              <a:rPr lang="en-US" sz="2400" dirty="0">
                <a:solidFill>
                  <a:prstClr val="black"/>
                </a:solidFill>
                <a:latin typeface="Times New Roman"/>
                <a:ea typeface="ＭＳ Ｐゴシック" charset="0"/>
                <a:cs typeface="Times New Roman"/>
                <a:sym typeface="Wingdings"/>
              </a:rPr>
              <a:t>K </a:t>
            </a:r>
            <a:r>
              <a:rPr lang="en-US" sz="2400" dirty="0" err="1">
                <a:solidFill>
                  <a:prstClr val="black"/>
                </a:solidFill>
                <a:latin typeface="Times New Roman"/>
                <a:ea typeface="ＭＳ Ｐゴシック" charset="0"/>
                <a:cs typeface="Times New Roman"/>
                <a:sym typeface="Wingdings"/>
              </a:rPr>
              <a:t>ν</a:t>
            </a:r>
            <a:r>
              <a:rPr lang="en-US" sz="2400" dirty="0">
                <a:solidFill>
                  <a:prstClr val="black"/>
                </a:solidFill>
                <a:latin typeface="Times New Roman"/>
                <a:ea typeface="ＭＳ Ｐゴシック" charset="0"/>
                <a:cs typeface="Times New Roman"/>
                <a:sym typeface="Wingdings"/>
              </a:rPr>
              <a:t> </a:t>
            </a:r>
            <a:r>
              <a:rPr lang="en-US" sz="2400" dirty="0" err="1">
                <a:solidFill>
                  <a:prstClr val="black"/>
                </a:solidFill>
                <a:latin typeface="Times New Roman"/>
                <a:ea typeface="ＭＳ Ｐゴシック" charset="0"/>
                <a:cs typeface="Times New Roman"/>
                <a:sym typeface="Wingdings"/>
              </a:rPr>
              <a:t>ν</a:t>
            </a:r>
            <a:r>
              <a:rPr lang="en-US" sz="2400" dirty="0">
                <a:solidFill>
                  <a:prstClr val="black"/>
                </a:solidFill>
                <a:latin typeface="Times New Roman"/>
                <a:ea typeface="ＭＳ Ｐゴシック" charset="0"/>
                <a:cs typeface="Times New Roman"/>
                <a:sym typeface="Wingdings"/>
              </a:rPr>
              <a:t>                       tag mode: BDπ; DKπ</a:t>
            </a:r>
            <a:endParaRPr lang="en-US" sz="2400" dirty="0">
              <a:solidFill>
                <a:prstClr val="black"/>
              </a:solidFill>
              <a:latin typeface="Times New Roman"/>
              <a:ea typeface="ＭＳ Ｐゴシック" charset="0"/>
              <a:cs typeface="Times New Roman"/>
            </a:endParaRPr>
          </a:p>
        </p:txBody>
      </p:sp>
      <p:sp>
        <p:nvSpPr>
          <p:cNvPr id="8" name="Slide Number Placeholder 7"/>
          <p:cNvSpPr>
            <a:spLocks noGrp="1"/>
          </p:cNvSpPr>
          <p:nvPr>
            <p:ph type="sldNum" sz="quarter" idx="11"/>
          </p:nvPr>
        </p:nvSpPr>
        <p:spPr>
          <a:xfrm>
            <a:off x="8534400" y="6492876"/>
            <a:ext cx="2133600" cy="365125"/>
          </a:xfrm>
        </p:spPr>
        <p:txBody>
          <a:bodyPr/>
          <a:lstStyle/>
          <a:p>
            <a:pPr>
              <a:defRPr/>
            </a:pPr>
            <a:fld id="{26C485F6-F622-9D4E-98CB-D3BEE147E703}" type="slidenum">
              <a:rPr lang="en-US"/>
              <a:pPr>
                <a:defRPr/>
              </a:pPr>
              <a:t>29</a:t>
            </a:fld>
            <a:endParaRPr lang="en-US" dirty="0"/>
          </a:p>
        </p:txBody>
      </p:sp>
      <p:pic>
        <p:nvPicPr>
          <p:cNvPr id="9" name="Picture 8"/>
          <p:cNvPicPr>
            <a:picLocks noChangeAspect="1"/>
          </p:cNvPicPr>
          <p:nvPr/>
        </p:nvPicPr>
        <p:blipFill>
          <a:blip r:embed="rId3"/>
          <a:stretch>
            <a:fillRect/>
          </a:stretch>
        </p:blipFill>
        <p:spPr>
          <a:xfrm>
            <a:off x="1524000" y="2638671"/>
            <a:ext cx="4427220" cy="4069080"/>
          </a:xfrm>
          <a:prstGeom prst="rect">
            <a:avLst/>
          </a:prstGeom>
        </p:spPr>
      </p:pic>
      <p:pic>
        <p:nvPicPr>
          <p:cNvPr id="10" name="Picture 9"/>
          <p:cNvPicPr>
            <a:picLocks noChangeAspect="1"/>
          </p:cNvPicPr>
          <p:nvPr/>
        </p:nvPicPr>
        <p:blipFill>
          <a:blip r:embed="rId4"/>
          <a:stretch>
            <a:fillRect/>
          </a:stretch>
        </p:blipFill>
        <p:spPr>
          <a:xfrm>
            <a:off x="5951220" y="2469515"/>
            <a:ext cx="4419600" cy="4023360"/>
          </a:xfrm>
          <a:prstGeom prst="rect">
            <a:avLst/>
          </a:prstGeom>
        </p:spPr>
      </p:pic>
      <p:sp>
        <p:nvSpPr>
          <p:cNvPr id="11" name="TextBox 10"/>
          <p:cNvSpPr txBox="1"/>
          <p:nvPr/>
        </p:nvSpPr>
        <p:spPr>
          <a:xfrm>
            <a:off x="2315230" y="1979414"/>
            <a:ext cx="2336800" cy="369332"/>
          </a:xfrm>
          <a:prstGeom prst="rect">
            <a:avLst/>
          </a:prstGeom>
          <a:noFill/>
        </p:spPr>
        <p:txBody>
          <a:bodyPr wrap="square" rtlCol="0">
            <a:spAutoFit/>
          </a:bodyPr>
          <a:lstStyle/>
          <a:p>
            <a:pPr fontAlgn="base">
              <a:spcBef>
                <a:spcPct val="0"/>
              </a:spcBef>
              <a:spcAft>
                <a:spcPct val="0"/>
              </a:spcAft>
            </a:pPr>
            <a:r>
              <a:rPr lang="en-US" dirty="0">
                <a:solidFill>
                  <a:prstClr val="black"/>
                </a:solidFill>
                <a:latin typeface="Arial" charset="0"/>
                <a:ea typeface="ＭＳ Ｐゴシック" charset="0"/>
                <a:cs typeface="ＭＳ Ｐゴシック" charset="0"/>
              </a:rPr>
              <a:t>View in r-z</a:t>
            </a:r>
          </a:p>
        </p:txBody>
      </p:sp>
      <p:sp>
        <p:nvSpPr>
          <p:cNvPr id="3" name="TextBox 2"/>
          <p:cNvSpPr txBox="1"/>
          <p:nvPr/>
        </p:nvSpPr>
        <p:spPr>
          <a:xfrm>
            <a:off x="4114800" y="76201"/>
            <a:ext cx="3581400" cy="646331"/>
          </a:xfrm>
          <a:prstGeom prst="rect">
            <a:avLst/>
          </a:prstGeom>
          <a:noFill/>
        </p:spPr>
        <p:txBody>
          <a:bodyPr wrap="square" rtlCol="0">
            <a:spAutoFit/>
          </a:bodyPr>
          <a:lstStyle/>
          <a:p>
            <a:pPr fontAlgn="base">
              <a:spcBef>
                <a:spcPct val="0"/>
              </a:spcBef>
              <a:spcAft>
                <a:spcPct val="0"/>
              </a:spcAft>
            </a:pPr>
            <a:r>
              <a:rPr lang="en-US" sz="3600" u="sng" dirty="0">
                <a:solidFill>
                  <a:prstClr val="black"/>
                </a:solidFill>
                <a:latin typeface="Times New Roman"/>
                <a:ea typeface="ＭＳ Ｐゴシック" charset="0"/>
                <a:cs typeface="Times New Roman"/>
              </a:rPr>
              <a:t>What’s Ahead ? </a:t>
            </a:r>
          </a:p>
        </p:txBody>
      </p:sp>
      <p:sp>
        <p:nvSpPr>
          <p:cNvPr id="4" name="TextBox 3">
            <a:extLst>
              <a:ext uri="{FF2B5EF4-FFF2-40B4-BE49-F238E27FC236}">
                <a16:creationId xmlns:a16="http://schemas.microsoft.com/office/drawing/2014/main" id="{D29E0752-BAB1-CB48-A6EB-5ABFC2BC0F18}"/>
              </a:ext>
            </a:extLst>
          </p:cNvPr>
          <p:cNvSpPr txBox="1"/>
          <p:nvPr/>
        </p:nvSpPr>
        <p:spPr>
          <a:xfrm>
            <a:off x="142875" y="98976"/>
            <a:ext cx="1928812" cy="646331"/>
          </a:xfrm>
          <a:prstGeom prst="rect">
            <a:avLst/>
          </a:prstGeom>
          <a:noFill/>
        </p:spPr>
        <p:txBody>
          <a:bodyPr wrap="square" rtlCol="0">
            <a:spAutoFit/>
          </a:bodyPr>
          <a:lstStyle/>
          <a:p>
            <a:r>
              <a:rPr lang="en-US" dirty="0"/>
              <a:t>One example of a new idea.</a:t>
            </a:r>
          </a:p>
        </p:txBody>
      </p:sp>
    </p:spTree>
    <p:extLst>
      <p:ext uri="{BB962C8B-B14F-4D97-AF65-F5344CB8AC3E}">
        <p14:creationId xmlns:p14="http://schemas.microsoft.com/office/powerpoint/2010/main" val="850418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981808" y="363388"/>
            <a:ext cx="7670800" cy="1409700"/>
          </a:xfrm>
          <a:prstGeom prst="rect">
            <a:avLst/>
          </a:prstGeom>
        </p:spPr>
      </p:pic>
      <p:pic>
        <p:nvPicPr>
          <p:cNvPr id="5" name="Picture 4"/>
          <p:cNvPicPr>
            <a:picLocks noChangeAspect="1"/>
          </p:cNvPicPr>
          <p:nvPr/>
        </p:nvPicPr>
        <p:blipFill>
          <a:blip r:embed="rId4"/>
          <a:stretch>
            <a:fillRect/>
          </a:stretch>
        </p:blipFill>
        <p:spPr>
          <a:xfrm>
            <a:off x="2184705" y="1628684"/>
            <a:ext cx="7607300" cy="3352800"/>
          </a:xfrm>
          <a:prstGeom prst="rect">
            <a:avLst/>
          </a:prstGeom>
        </p:spPr>
      </p:pic>
      <p:sp>
        <p:nvSpPr>
          <p:cNvPr id="6" name="TextBox 5"/>
          <p:cNvSpPr txBox="1"/>
          <p:nvPr/>
        </p:nvSpPr>
        <p:spPr>
          <a:xfrm>
            <a:off x="2184705" y="5279822"/>
            <a:ext cx="7635812" cy="1200328"/>
          </a:xfrm>
          <a:prstGeom prst="rect">
            <a:avLst/>
          </a:prstGeom>
          <a:noFill/>
        </p:spPr>
        <p:txBody>
          <a:bodyPr wrap="square" rtlCol="0">
            <a:spAutoFit/>
          </a:bodyPr>
          <a:lstStyle/>
          <a:p>
            <a:r>
              <a:rPr lang="en-US" sz="2400">
                <a:latin typeface="Times New Roman"/>
                <a:cs typeface="Times New Roman"/>
              </a:rPr>
              <a:t>SVD 1.0 was replaced by the </a:t>
            </a:r>
            <a:r>
              <a:rPr lang="en-US" sz="2400" u="sng">
                <a:latin typeface="Times New Roman"/>
                <a:cs typeface="Times New Roman"/>
              </a:rPr>
              <a:t>spare </a:t>
            </a:r>
            <a:r>
              <a:rPr lang="en-US" sz="2400">
                <a:latin typeface="Times New Roman"/>
                <a:cs typeface="Times New Roman"/>
              </a:rPr>
              <a:t>SVD1.1 during the two-month summer shutdown. Added gold shielding on the </a:t>
            </a:r>
            <a:r>
              <a:rPr lang="en-US" sz="2400" err="1">
                <a:latin typeface="Times New Roman"/>
                <a:cs typeface="Times New Roman"/>
              </a:rPr>
              <a:t>beampipe</a:t>
            </a:r>
            <a:r>
              <a:rPr lang="en-US" sz="2400">
                <a:latin typeface="Times New Roman"/>
                <a:cs typeface="Times New Roman"/>
              </a:rPr>
              <a:t>. Fixed CDC grounding, added masks. </a:t>
            </a:r>
          </a:p>
        </p:txBody>
      </p:sp>
      <p:sp>
        <p:nvSpPr>
          <p:cNvPr id="7" name="TextBox 6"/>
          <p:cNvSpPr txBox="1"/>
          <p:nvPr/>
        </p:nvSpPr>
        <p:spPr>
          <a:xfrm>
            <a:off x="6387377" y="40223"/>
            <a:ext cx="2896342" cy="646331"/>
          </a:xfrm>
          <a:prstGeom prst="rect">
            <a:avLst/>
          </a:prstGeom>
          <a:noFill/>
        </p:spPr>
        <p:txBody>
          <a:bodyPr wrap="square" rtlCol="0">
            <a:spAutoFit/>
          </a:bodyPr>
          <a:lstStyle/>
          <a:p>
            <a:r>
              <a:rPr lang="en-US"/>
              <a:t>From the B Factory Physics Book, p.34, </a:t>
            </a:r>
            <a:r>
              <a:rPr lang="en-US" err="1"/>
              <a:t>arXiv</a:t>
            </a:r>
            <a:r>
              <a:rPr lang="en-US"/>
              <a:t>: 1406.6311</a:t>
            </a:r>
          </a:p>
        </p:txBody>
      </p:sp>
      <p:sp>
        <p:nvSpPr>
          <p:cNvPr id="8" name="TextBox 7"/>
          <p:cNvSpPr txBox="1"/>
          <p:nvPr/>
        </p:nvSpPr>
        <p:spPr>
          <a:xfrm>
            <a:off x="1555876" y="1"/>
            <a:ext cx="851865" cy="461665"/>
          </a:xfrm>
          <a:prstGeom prst="rect">
            <a:avLst/>
          </a:prstGeom>
          <a:noFill/>
        </p:spPr>
        <p:txBody>
          <a:bodyPr wrap="square" rtlCol="0">
            <a:spAutoFit/>
          </a:bodyPr>
          <a:lstStyle/>
          <a:p>
            <a:r>
              <a:rPr lang="en-US" sz="2400">
                <a:solidFill>
                  <a:srgbClr val="FF0000"/>
                </a:solidFill>
              </a:rPr>
              <a:t>1999</a:t>
            </a:r>
          </a:p>
        </p:txBody>
      </p:sp>
      <p:cxnSp>
        <p:nvCxnSpPr>
          <p:cNvPr id="10" name="Straight Connector 9"/>
          <p:cNvCxnSpPr/>
          <p:nvPr/>
        </p:nvCxnSpPr>
        <p:spPr>
          <a:xfrm flipV="1">
            <a:off x="4095084" y="3934348"/>
            <a:ext cx="2602062" cy="154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6177CAFC-9D48-5041-9DEE-38663925AF80}"/>
              </a:ext>
            </a:extLst>
          </p:cNvPr>
          <p:cNvSpPr txBox="1"/>
          <p:nvPr/>
        </p:nvSpPr>
        <p:spPr>
          <a:xfrm>
            <a:off x="157163" y="2328863"/>
            <a:ext cx="1700212" cy="923330"/>
          </a:xfrm>
          <a:prstGeom prst="rect">
            <a:avLst/>
          </a:prstGeom>
          <a:noFill/>
        </p:spPr>
        <p:txBody>
          <a:bodyPr wrap="square" rtlCol="0">
            <a:spAutoFit/>
          </a:bodyPr>
          <a:lstStyle/>
          <a:p>
            <a:r>
              <a:rPr lang="en-US" i="1" dirty="0"/>
              <a:t>A recap of some the technical problems.</a:t>
            </a:r>
          </a:p>
        </p:txBody>
      </p:sp>
    </p:spTree>
    <p:extLst>
      <p:ext uri="{BB962C8B-B14F-4D97-AF65-F5344CB8AC3E}">
        <p14:creationId xmlns:p14="http://schemas.microsoft.com/office/powerpoint/2010/main" val="40072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a:ext>
            </a:extLst>
          </a:blip>
          <a:srcRect l="-1723"/>
          <a:stretch/>
        </p:blipFill>
        <p:spPr>
          <a:xfrm>
            <a:off x="1415581" y="1161718"/>
            <a:ext cx="9144000" cy="3485149"/>
          </a:xfrm>
          <a:prstGeom prst="rect">
            <a:avLst/>
          </a:prstGeom>
        </p:spPr>
      </p:pic>
      <p:sp>
        <p:nvSpPr>
          <p:cNvPr id="5" name="TextBox 4"/>
          <p:cNvSpPr txBox="1"/>
          <p:nvPr/>
        </p:nvSpPr>
        <p:spPr>
          <a:xfrm>
            <a:off x="2794053" y="347016"/>
            <a:ext cx="7176966" cy="523220"/>
          </a:xfrm>
          <a:prstGeom prst="rect">
            <a:avLst/>
          </a:prstGeom>
          <a:noFill/>
        </p:spPr>
        <p:txBody>
          <a:bodyPr wrap="square" rtlCol="0">
            <a:spAutoFit/>
          </a:bodyPr>
          <a:lstStyle/>
          <a:p>
            <a:r>
              <a:rPr lang="en-US" sz="2800" dirty="0">
                <a:latin typeface="Times New Roman"/>
                <a:cs typeface="Times New Roman"/>
              </a:rPr>
              <a:t>B</a:t>
            </a:r>
            <a:r>
              <a:rPr lang="en-US" sz="2800" dirty="0">
                <a:latin typeface="Times New Roman"/>
                <a:cs typeface="Times New Roman"/>
                <a:sym typeface="Wingdings"/>
              </a:rPr>
              <a:t>K </a:t>
            </a:r>
            <a:r>
              <a:rPr lang="en-US" sz="2800" dirty="0" err="1">
                <a:latin typeface="Times New Roman"/>
                <a:cs typeface="Times New Roman"/>
                <a:sym typeface="Wingdings"/>
              </a:rPr>
              <a:t>ν</a:t>
            </a:r>
            <a:r>
              <a:rPr lang="en-US" sz="2800" dirty="0">
                <a:latin typeface="Times New Roman"/>
                <a:cs typeface="Times New Roman"/>
                <a:sym typeface="Wingdings"/>
              </a:rPr>
              <a:t> </a:t>
            </a:r>
            <a:r>
              <a:rPr lang="en-US" sz="2800" dirty="0" err="1">
                <a:latin typeface="Times New Roman"/>
                <a:cs typeface="Times New Roman"/>
                <a:sym typeface="Wingdings"/>
              </a:rPr>
              <a:t>νbar</a:t>
            </a:r>
            <a:r>
              <a:rPr lang="en-US" sz="2800" dirty="0">
                <a:latin typeface="Times New Roman"/>
                <a:cs typeface="Times New Roman"/>
                <a:sym typeface="Wingdings"/>
              </a:rPr>
              <a:t>: NP </a:t>
            </a:r>
            <a:r>
              <a:rPr lang="en-US" sz="2800" dirty="0">
                <a:solidFill>
                  <a:srgbClr val="FF0000"/>
                </a:solidFill>
                <a:latin typeface="Times New Roman"/>
                <a:cs typeface="Times New Roman"/>
                <a:sym typeface="Wingdings"/>
              </a:rPr>
              <a:t>without </a:t>
            </a:r>
            <a:r>
              <a:rPr lang="en-US" sz="2800" dirty="0" err="1">
                <a:solidFill>
                  <a:srgbClr val="FF0000"/>
                </a:solidFill>
                <a:latin typeface="Times New Roman"/>
                <a:cs typeface="Times New Roman"/>
                <a:sym typeface="Wingdings"/>
              </a:rPr>
              <a:t>hadronic</a:t>
            </a:r>
            <a:r>
              <a:rPr lang="en-US" sz="2800" dirty="0">
                <a:solidFill>
                  <a:srgbClr val="FF0000"/>
                </a:solidFill>
                <a:latin typeface="Times New Roman"/>
                <a:cs typeface="Times New Roman"/>
                <a:sym typeface="Wingdings"/>
              </a:rPr>
              <a:t> uncertainties</a:t>
            </a:r>
            <a:endParaRPr lang="en-US" sz="2800" dirty="0">
              <a:solidFill>
                <a:srgbClr val="FF0000"/>
              </a:solidFill>
              <a:latin typeface="Times New Roman"/>
              <a:cs typeface="Times New Roman"/>
            </a:endParaRPr>
          </a:p>
        </p:txBody>
      </p:sp>
      <p:sp>
        <p:nvSpPr>
          <p:cNvPr id="6" name="TextBox 5"/>
          <p:cNvSpPr txBox="1"/>
          <p:nvPr/>
        </p:nvSpPr>
        <p:spPr>
          <a:xfrm>
            <a:off x="2370665" y="5203241"/>
            <a:ext cx="7434462" cy="1200328"/>
          </a:xfrm>
          <a:prstGeom prst="rect">
            <a:avLst/>
          </a:prstGeom>
          <a:noFill/>
        </p:spPr>
        <p:txBody>
          <a:bodyPr wrap="square" rtlCol="0">
            <a:spAutoFit/>
          </a:bodyPr>
          <a:lstStyle/>
          <a:p>
            <a:r>
              <a:rPr lang="en-US" sz="2400" dirty="0">
                <a:latin typeface="Times New Roman"/>
                <a:cs typeface="Times New Roman"/>
              </a:rPr>
              <a:t>Note that in contrast to B</a:t>
            </a:r>
            <a:r>
              <a:rPr lang="en-US" sz="2400" dirty="0">
                <a:latin typeface="Times New Roman"/>
                <a:cs typeface="Times New Roman"/>
                <a:sym typeface="Wingdings"/>
              </a:rPr>
              <a:t>K</a:t>
            </a:r>
            <a:r>
              <a:rPr lang="en-US" sz="2400" baseline="30000" dirty="0">
                <a:latin typeface="Times New Roman"/>
                <a:cs typeface="Times New Roman"/>
                <a:sym typeface="Wingdings"/>
              </a:rPr>
              <a:t>(*)</a:t>
            </a:r>
            <a:r>
              <a:rPr lang="en-US" sz="2400" dirty="0">
                <a:latin typeface="Times New Roman"/>
                <a:cs typeface="Times New Roman"/>
                <a:sym typeface="Wingdings"/>
              </a:rPr>
              <a:t> l</a:t>
            </a:r>
            <a:r>
              <a:rPr lang="en-US" sz="2400" baseline="30000" dirty="0">
                <a:latin typeface="Times New Roman"/>
                <a:cs typeface="Times New Roman"/>
                <a:sym typeface="Wingdings"/>
              </a:rPr>
              <a:t>+</a:t>
            </a:r>
            <a:r>
              <a:rPr lang="en-US" sz="2400" dirty="0">
                <a:latin typeface="Times New Roman"/>
                <a:cs typeface="Times New Roman"/>
                <a:sym typeface="Wingdings"/>
              </a:rPr>
              <a:t> l</a:t>
            </a:r>
            <a:r>
              <a:rPr lang="en-US" sz="2400" baseline="30000" dirty="0">
                <a:latin typeface="Times New Roman"/>
                <a:cs typeface="Times New Roman"/>
                <a:sym typeface="Wingdings"/>
              </a:rPr>
              <a:t>-</a:t>
            </a:r>
            <a:r>
              <a:rPr lang="en-US" sz="2400" dirty="0">
                <a:latin typeface="Times New Roman"/>
                <a:cs typeface="Times New Roman"/>
                <a:sym typeface="Wingdings"/>
              </a:rPr>
              <a:t> angular asymmetries, there are </a:t>
            </a:r>
            <a:r>
              <a:rPr lang="en-US" sz="2400" dirty="0">
                <a:solidFill>
                  <a:srgbClr val="FF0000"/>
                </a:solidFill>
                <a:latin typeface="Times New Roman"/>
                <a:cs typeface="Times New Roman"/>
                <a:sym typeface="Wingdings"/>
              </a:rPr>
              <a:t>NO</a:t>
            </a:r>
            <a:r>
              <a:rPr lang="en-US" sz="2400" dirty="0">
                <a:latin typeface="Times New Roman"/>
                <a:cs typeface="Times New Roman"/>
                <a:sym typeface="Wingdings"/>
              </a:rPr>
              <a:t> long distance (charm annihilation) contributions from BJ/</a:t>
            </a:r>
            <a:r>
              <a:rPr lang="en-US" sz="2400" dirty="0" err="1">
                <a:latin typeface="Times New Roman"/>
                <a:cs typeface="Times New Roman"/>
                <a:sym typeface="Wingdings"/>
              </a:rPr>
              <a:t>ψ</a:t>
            </a:r>
            <a:r>
              <a:rPr lang="en-US" sz="2400" dirty="0">
                <a:latin typeface="Times New Roman"/>
                <a:cs typeface="Times New Roman"/>
                <a:sym typeface="Wingdings"/>
              </a:rPr>
              <a:t> K</a:t>
            </a:r>
            <a:r>
              <a:rPr lang="en-US" sz="2400" baseline="30000" dirty="0">
                <a:latin typeface="Times New Roman"/>
                <a:cs typeface="Times New Roman"/>
                <a:sym typeface="Wingdings"/>
              </a:rPr>
              <a:t>(*) </a:t>
            </a:r>
            <a:r>
              <a:rPr lang="en-US" sz="2400" dirty="0">
                <a:latin typeface="Times New Roman"/>
                <a:cs typeface="Times New Roman"/>
                <a:sym typeface="Wingdings"/>
              </a:rPr>
              <a:t>and </a:t>
            </a:r>
            <a:r>
              <a:rPr lang="en-US" sz="2400" dirty="0" err="1">
                <a:latin typeface="Times New Roman"/>
                <a:cs typeface="Times New Roman"/>
                <a:sym typeface="Wingdings"/>
              </a:rPr>
              <a:t>Bψ</a:t>
            </a:r>
            <a:r>
              <a:rPr lang="en-US" sz="2400" dirty="0">
                <a:latin typeface="Times New Roman"/>
                <a:cs typeface="Times New Roman"/>
                <a:sym typeface="Wingdings"/>
              </a:rPr>
              <a:t>(2S) K</a:t>
            </a:r>
            <a:r>
              <a:rPr lang="en-US" sz="2400" baseline="30000" dirty="0">
                <a:latin typeface="Times New Roman"/>
                <a:cs typeface="Times New Roman"/>
                <a:sym typeface="Wingdings"/>
              </a:rPr>
              <a:t>(*)</a:t>
            </a:r>
            <a:r>
              <a:rPr lang="en-US" sz="2400" dirty="0">
                <a:latin typeface="Times New Roman"/>
                <a:cs typeface="Times New Roman"/>
                <a:sym typeface="Wingdings"/>
              </a:rPr>
              <a:t> </a:t>
            </a:r>
            <a:endParaRPr lang="en-US" sz="2400" dirty="0">
              <a:latin typeface="Times New Roman"/>
              <a:cs typeface="Times New Roman"/>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59345" y="375628"/>
            <a:ext cx="1217815" cy="989215"/>
          </a:xfrm>
          <a:prstGeom prst="rect">
            <a:avLst/>
          </a:prstGeom>
        </p:spPr>
      </p:pic>
      <p:sp>
        <p:nvSpPr>
          <p:cNvPr id="2" name="Rectangle 1">
            <a:extLst>
              <a:ext uri="{FF2B5EF4-FFF2-40B4-BE49-F238E27FC236}">
                <a16:creationId xmlns:a16="http://schemas.microsoft.com/office/drawing/2014/main" id="{B009CE9C-DB90-5F4A-B357-AB17D196B6BE}"/>
              </a:ext>
            </a:extLst>
          </p:cNvPr>
          <p:cNvSpPr/>
          <p:nvPr/>
        </p:nvSpPr>
        <p:spPr>
          <a:xfrm>
            <a:off x="18788" y="-52367"/>
            <a:ext cx="6815149" cy="369332"/>
          </a:xfrm>
          <a:prstGeom prst="rect">
            <a:avLst/>
          </a:prstGeom>
        </p:spPr>
        <p:txBody>
          <a:bodyPr wrap="square">
            <a:spAutoFit/>
          </a:bodyPr>
          <a:lstStyle/>
          <a:p>
            <a:r>
              <a:rPr lang="en-US" dirty="0"/>
              <a:t>One example of a new idea (or maybe it was an old idea from Buras ?)</a:t>
            </a:r>
          </a:p>
        </p:txBody>
      </p:sp>
    </p:spTree>
    <p:extLst>
      <p:ext uri="{BB962C8B-B14F-4D97-AF65-F5344CB8AC3E}">
        <p14:creationId xmlns:p14="http://schemas.microsoft.com/office/powerpoint/2010/main" val="40249337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128050" y="728009"/>
            <a:ext cx="7315200" cy="5207588"/>
          </a:xfrm>
          <a:prstGeom prst="rect">
            <a:avLst/>
          </a:prstGeom>
        </p:spPr>
      </p:pic>
      <p:sp>
        <p:nvSpPr>
          <p:cNvPr id="4" name="Rectangle 3"/>
          <p:cNvSpPr/>
          <p:nvPr/>
        </p:nvSpPr>
        <p:spPr>
          <a:xfrm>
            <a:off x="2128051" y="38903"/>
            <a:ext cx="8571411" cy="523220"/>
          </a:xfrm>
          <a:prstGeom prst="rect">
            <a:avLst/>
          </a:prstGeom>
        </p:spPr>
        <p:txBody>
          <a:bodyPr wrap="square">
            <a:spAutoFit/>
          </a:bodyPr>
          <a:lstStyle/>
          <a:p>
            <a:pPr lvl="0"/>
            <a:r>
              <a:rPr lang="en-US" sz="2800" dirty="0">
                <a:solidFill>
                  <a:prstClr val="black"/>
                </a:solidFill>
                <a:latin typeface="Times New Roman"/>
                <a:cs typeface="Times New Roman"/>
              </a:rPr>
              <a:t>B</a:t>
            </a:r>
            <a:r>
              <a:rPr lang="en-US" sz="2800" dirty="0">
                <a:solidFill>
                  <a:prstClr val="black"/>
                </a:solidFill>
                <a:latin typeface="Times New Roman"/>
                <a:cs typeface="Times New Roman"/>
                <a:sym typeface="Wingdings"/>
              </a:rPr>
              <a:t>K </a:t>
            </a:r>
            <a:r>
              <a:rPr lang="en-US" sz="2800" dirty="0" err="1">
                <a:solidFill>
                  <a:prstClr val="black"/>
                </a:solidFill>
                <a:latin typeface="Times New Roman"/>
                <a:cs typeface="Times New Roman"/>
                <a:sym typeface="Wingdings"/>
              </a:rPr>
              <a:t>ν</a:t>
            </a:r>
            <a:r>
              <a:rPr lang="en-US" sz="2800" dirty="0">
                <a:solidFill>
                  <a:prstClr val="black"/>
                </a:solidFill>
                <a:latin typeface="Times New Roman"/>
                <a:cs typeface="Times New Roman"/>
                <a:sym typeface="Wingdings"/>
              </a:rPr>
              <a:t> </a:t>
            </a:r>
            <a:r>
              <a:rPr lang="en-US" sz="2800" dirty="0" err="1">
                <a:solidFill>
                  <a:prstClr val="black"/>
                </a:solidFill>
                <a:latin typeface="Times New Roman"/>
                <a:cs typeface="Times New Roman"/>
                <a:sym typeface="Wingdings"/>
              </a:rPr>
              <a:t>νbar</a:t>
            </a:r>
            <a:r>
              <a:rPr lang="en-US" sz="2800" dirty="0">
                <a:solidFill>
                  <a:prstClr val="black"/>
                </a:solidFill>
                <a:latin typeface="Times New Roman"/>
                <a:cs typeface="Times New Roman"/>
                <a:sym typeface="Wingdings"/>
              </a:rPr>
              <a:t>: NP </a:t>
            </a:r>
            <a:r>
              <a:rPr lang="en-US" sz="2800" dirty="0">
                <a:solidFill>
                  <a:srgbClr val="FF0000"/>
                </a:solidFill>
                <a:latin typeface="Times New Roman"/>
                <a:cs typeface="Times New Roman"/>
                <a:sym typeface="Wingdings"/>
              </a:rPr>
              <a:t>without</a:t>
            </a:r>
            <a:r>
              <a:rPr lang="en-US" sz="2800" dirty="0">
                <a:solidFill>
                  <a:prstClr val="black"/>
                </a:solidFill>
                <a:latin typeface="Times New Roman"/>
                <a:cs typeface="Times New Roman"/>
                <a:sym typeface="Wingdings"/>
              </a:rPr>
              <a:t> </a:t>
            </a:r>
            <a:r>
              <a:rPr lang="en-US" sz="2800" dirty="0" err="1">
                <a:solidFill>
                  <a:prstClr val="black"/>
                </a:solidFill>
                <a:latin typeface="Times New Roman"/>
                <a:cs typeface="Times New Roman"/>
                <a:sym typeface="Wingdings"/>
              </a:rPr>
              <a:t>hadronic</a:t>
            </a:r>
            <a:r>
              <a:rPr lang="en-US" sz="2800" dirty="0">
                <a:solidFill>
                  <a:prstClr val="black"/>
                </a:solidFill>
                <a:latin typeface="Times New Roman"/>
                <a:cs typeface="Times New Roman"/>
                <a:sym typeface="Wingdings"/>
              </a:rPr>
              <a:t> uncertainties</a:t>
            </a:r>
            <a:endParaRPr lang="en-US" sz="2800" dirty="0">
              <a:solidFill>
                <a:prstClr val="black"/>
              </a:solidFill>
              <a:latin typeface="Times New Roman"/>
              <a:cs typeface="Times New Roman"/>
            </a:endParaRPr>
          </a:p>
        </p:txBody>
      </p:sp>
      <p:sp>
        <p:nvSpPr>
          <p:cNvPr id="5" name="TextBox 4"/>
          <p:cNvSpPr txBox="1"/>
          <p:nvPr/>
        </p:nvSpPr>
        <p:spPr>
          <a:xfrm>
            <a:off x="1895724" y="5937486"/>
            <a:ext cx="9291389" cy="707886"/>
          </a:xfrm>
          <a:prstGeom prst="rect">
            <a:avLst/>
          </a:prstGeom>
          <a:noFill/>
        </p:spPr>
        <p:txBody>
          <a:bodyPr wrap="square" rtlCol="0">
            <a:spAutoFit/>
          </a:bodyPr>
          <a:lstStyle/>
          <a:p>
            <a:r>
              <a:rPr lang="en-US" sz="2000" dirty="0">
                <a:solidFill>
                  <a:srgbClr val="FF0000"/>
                </a:solidFill>
                <a:latin typeface="Times New Roman"/>
                <a:cs typeface="Times New Roman"/>
              </a:rPr>
              <a:t>This is the most likely way that Belle II could discover NP.  </a:t>
            </a:r>
            <a:r>
              <a:rPr lang="en-US" sz="2000" dirty="0">
                <a:latin typeface="Times New Roman"/>
                <a:cs typeface="Times New Roman"/>
              </a:rPr>
              <a:t>(see talk by </a:t>
            </a:r>
            <a:r>
              <a:rPr lang="en-US" sz="2000" dirty="0" err="1">
                <a:latin typeface="Times New Roman"/>
                <a:cs typeface="Times New Roman"/>
              </a:rPr>
              <a:t>Rusa</a:t>
            </a:r>
            <a:r>
              <a:rPr lang="en-US" sz="2000" dirty="0">
                <a:latin typeface="Times New Roman"/>
                <a:cs typeface="Times New Roman"/>
              </a:rPr>
              <a:t> Mandal)</a:t>
            </a:r>
          </a:p>
          <a:p>
            <a:r>
              <a:rPr lang="en-US" sz="2000" dirty="0">
                <a:latin typeface="Times New Roman"/>
                <a:cs typeface="Times New Roman"/>
              </a:rPr>
              <a:t>More details in this theory paper,  </a:t>
            </a:r>
            <a:r>
              <a:rPr lang="mr-IN" sz="2000" dirty="0">
                <a:latin typeface="Times New Roman"/>
                <a:cs typeface="Times New Roman"/>
                <a:hlinkClick r:id="rId3"/>
              </a:rPr>
              <a:t>https://arxiv.org/abs/2107.01080</a:t>
            </a:r>
            <a:r>
              <a:rPr lang="en-US" sz="2000" dirty="0">
                <a:latin typeface="Times New Roman"/>
                <a:cs typeface="Times New Roman"/>
              </a:rPr>
              <a:t> , to appear in PRD.</a:t>
            </a:r>
          </a:p>
        </p:txBody>
      </p:sp>
      <p:sp>
        <p:nvSpPr>
          <p:cNvPr id="3" name="Rectangle 2">
            <a:extLst>
              <a:ext uri="{FF2B5EF4-FFF2-40B4-BE49-F238E27FC236}">
                <a16:creationId xmlns:a16="http://schemas.microsoft.com/office/drawing/2014/main" id="{096684C6-0C07-5F40-8FC4-4B9781DCCFFE}"/>
              </a:ext>
            </a:extLst>
          </p:cNvPr>
          <p:cNvSpPr/>
          <p:nvPr/>
        </p:nvSpPr>
        <p:spPr>
          <a:xfrm>
            <a:off x="384187" y="3008637"/>
            <a:ext cx="3312702" cy="646331"/>
          </a:xfrm>
          <a:prstGeom prst="rect">
            <a:avLst/>
          </a:prstGeom>
        </p:spPr>
        <p:txBody>
          <a:bodyPr wrap="none">
            <a:spAutoFit/>
          </a:bodyPr>
          <a:lstStyle/>
          <a:p>
            <a:r>
              <a:rPr lang="en-US" dirty="0"/>
              <a:t>Belle II PRL submission</a:t>
            </a:r>
          </a:p>
          <a:p>
            <a:r>
              <a:rPr lang="en-US" dirty="0"/>
              <a:t>https://</a:t>
            </a:r>
            <a:r>
              <a:rPr lang="en-US" dirty="0" err="1"/>
              <a:t>arxiv.org</a:t>
            </a:r>
            <a:r>
              <a:rPr lang="en-US" dirty="0"/>
              <a:t>/abs/2104.12624</a:t>
            </a:r>
          </a:p>
        </p:txBody>
      </p:sp>
      <p:sp>
        <p:nvSpPr>
          <p:cNvPr id="6" name="Rectangle 5">
            <a:extLst>
              <a:ext uri="{FF2B5EF4-FFF2-40B4-BE49-F238E27FC236}">
                <a16:creationId xmlns:a16="http://schemas.microsoft.com/office/drawing/2014/main" id="{7EAE7B73-CF3D-E54E-B093-070B308249EA}"/>
              </a:ext>
            </a:extLst>
          </p:cNvPr>
          <p:cNvSpPr/>
          <p:nvPr/>
        </p:nvSpPr>
        <p:spPr>
          <a:xfrm>
            <a:off x="5582649" y="2695806"/>
            <a:ext cx="4833952" cy="369332"/>
          </a:xfrm>
          <a:prstGeom prst="rect">
            <a:avLst/>
          </a:prstGeom>
        </p:spPr>
        <p:txBody>
          <a:bodyPr wrap="none">
            <a:spAutoFit/>
          </a:bodyPr>
          <a:lstStyle/>
          <a:p>
            <a:r>
              <a:rPr lang="en-US" dirty="0" err="1"/>
              <a:t>Moriond</a:t>
            </a:r>
            <a:r>
              <a:rPr lang="en-US" dirty="0"/>
              <a:t> Plot in https://</a:t>
            </a:r>
            <a:r>
              <a:rPr lang="en-US" dirty="0" err="1"/>
              <a:t>arxiv.org</a:t>
            </a:r>
            <a:r>
              <a:rPr lang="en-US" dirty="0"/>
              <a:t>/abs/2105.05754</a:t>
            </a:r>
          </a:p>
        </p:txBody>
      </p:sp>
    </p:spTree>
    <p:extLst>
      <p:ext uri="{BB962C8B-B14F-4D97-AF65-F5344CB8AC3E}">
        <p14:creationId xmlns:p14="http://schemas.microsoft.com/office/powerpoint/2010/main" val="36120320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Text Box 34"/>
          <p:cNvSpPr txBox="1">
            <a:spLocks noChangeArrowheads="1"/>
          </p:cNvSpPr>
          <p:nvPr/>
        </p:nvSpPr>
        <p:spPr bwMode="auto">
          <a:xfrm>
            <a:off x="2600325" y="5634038"/>
            <a:ext cx="8243888"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eaLnBrk="1" hangingPunct="1">
              <a:spcBef>
                <a:spcPct val="50000"/>
              </a:spcBef>
              <a:buClrTx/>
              <a:buSzTx/>
              <a:buFontTx/>
              <a:buNone/>
            </a:pPr>
            <a:endParaRPr lang="en-US" altLang="en-US" sz="2800" dirty="0">
              <a:solidFill>
                <a:srgbClr val="FFFF00"/>
              </a:solidFill>
              <a:latin typeface="Arial" panose="020B0604020202020204" pitchFamily="34" charset="0"/>
            </a:endParaRPr>
          </a:p>
        </p:txBody>
      </p:sp>
      <p:grpSp>
        <p:nvGrpSpPr>
          <p:cNvPr id="13" name="Group 12"/>
          <p:cNvGrpSpPr/>
          <p:nvPr/>
        </p:nvGrpSpPr>
        <p:grpSpPr>
          <a:xfrm>
            <a:off x="1524000" y="6009575"/>
            <a:ext cx="9144000" cy="558635"/>
            <a:chOff x="42194" y="1460"/>
            <a:chExt cx="6223298" cy="1281906"/>
          </a:xfrm>
        </p:grpSpPr>
        <p:sp>
          <p:nvSpPr>
            <p:cNvPr id="14" name="Rounded Rectangle 13"/>
            <p:cNvSpPr/>
            <p:nvPr/>
          </p:nvSpPr>
          <p:spPr>
            <a:xfrm>
              <a:off x="265353" y="1460"/>
              <a:ext cx="5750873" cy="1281906"/>
            </a:xfrm>
            <a:prstGeom prst="roundRect">
              <a:avLst>
                <a:gd name="adj" fmla="val 10000"/>
              </a:avLst>
            </a:prstGeom>
            <a:solidFill>
              <a:srgbClr val="004986"/>
            </a:solidFill>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5" name="Rounded Rectangle 4"/>
            <p:cNvSpPr/>
            <p:nvPr/>
          </p:nvSpPr>
          <p:spPr>
            <a:xfrm>
              <a:off x="42194" y="268700"/>
              <a:ext cx="6223298" cy="74742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09550" tIns="209550" rIns="209550" bIns="209550" numCol="1" spcCol="1270" anchor="ctr" anchorCtr="0">
              <a:noAutofit/>
            </a:bodyPr>
            <a:lstStyle/>
            <a:p>
              <a:pPr algn="ctr" defTabSz="2444750">
                <a:lnSpc>
                  <a:spcPct val="90000"/>
                </a:lnSpc>
                <a:spcBef>
                  <a:spcPct val="0"/>
                </a:spcBef>
                <a:spcAft>
                  <a:spcPct val="35000"/>
                </a:spcAft>
              </a:pPr>
              <a:r>
                <a:rPr lang="en-GB" sz="3200" dirty="0"/>
                <a:t>Hint for scalar/tensor NP in </a:t>
              </a:r>
              <a:r>
                <a:rPr lang="en-GB" sz="3200" dirty="0" err="1"/>
                <a:t>b→c</a:t>
              </a:r>
              <a:r>
                <a:rPr lang="en-GB" sz="3200" dirty="0"/>
                <a:t>µ</a:t>
              </a:r>
              <a:r>
                <a:rPr lang="el-GR" sz="3200" dirty="0"/>
                <a:t>ν</a:t>
              </a:r>
              <a:r>
                <a:rPr lang="en-GB" sz="3200" dirty="0"/>
                <a:t> </a:t>
              </a:r>
            </a:p>
          </p:txBody>
        </p:sp>
      </p:grpSp>
      <p:sp>
        <p:nvSpPr>
          <p:cNvPr id="2" name="Slide Number Placeholder 1"/>
          <p:cNvSpPr>
            <a:spLocks noGrp="1"/>
          </p:cNvSpPr>
          <p:nvPr>
            <p:ph type="sldNum" sz="quarter" idx="16"/>
          </p:nvPr>
        </p:nvSpPr>
        <p:spPr/>
        <p:txBody>
          <a:bodyPr/>
          <a:lstStyle/>
          <a:p>
            <a:pPr algn="r">
              <a:defRPr/>
            </a:pPr>
            <a:r>
              <a:rPr lang="de-DE"/>
              <a:t>Page </a:t>
            </a:r>
            <a:fld id="{EBC07571-3134-BB4B-B83F-1A9FE18D34F3}" type="slidenum">
              <a:rPr lang="de-DE" smtClean="0"/>
              <a:pPr algn="r">
                <a:defRPr/>
              </a:pPr>
              <a:t>32</a:t>
            </a:fld>
            <a:endParaRPr lang="de-DE" dirty="0"/>
          </a:p>
        </p:txBody>
      </p:sp>
      <p:sp>
        <p:nvSpPr>
          <p:cNvPr id="12" name="Title 4"/>
          <p:cNvSpPr>
            <a:spLocks noGrp="1"/>
          </p:cNvSpPr>
          <p:nvPr>
            <p:ph type="title"/>
          </p:nvPr>
        </p:nvSpPr>
        <p:spPr>
          <a:xfrm>
            <a:off x="3994700" y="208954"/>
            <a:ext cx="7146542" cy="508500"/>
          </a:xfrm>
        </p:spPr>
        <p:txBody>
          <a:bodyPr>
            <a:normAutofit fontScale="90000"/>
          </a:bodyPr>
          <a:lstStyle/>
          <a:p>
            <a:r>
              <a:rPr lang="en-US" dirty="0">
                <a:solidFill>
                  <a:srgbClr val="FF0000"/>
                </a:solidFill>
                <a:latin typeface="Times New Roman"/>
                <a:cs typeface="Times New Roman"/>
              </a:rPr>
              <a:t>Hot and New Example</a:t>
            </a:r>
            <a:r>
              <a:rPr lang="en-US" dirty="0">
                <a:solidFill>
                  <a:srgbClr val="004986"/>
                </a:solidFill>
                <a:latin typeface="Times New Roman"/>
                <a:cs typeface="Times New Roman"/>
              </a:rPr>
              <a:t>: </a:t>
            </a:r>
            <a:r>
              <a:rPr lang="el-GR" dirty="0">
                <a:solidFill>
                  <a:srgbClr val="004986"/>
                </a:solidFill>
                <a:latin typeface="Times New Roman"/>
                <a:cs typeface="Times New Roman"/>
              </a:rPr>
              <a:t>Δ</a:t>
            </a:r>
            <a:r>
              <a:rPr lang="de-DE" dirty="0">
                <a:solidFill>
                  <a:srgbClr val="004986"/>
                </a:solidFill>
                <a:latin typeface="Times New Roman"/>
                <a:cs typeface="Times New Roman"/>
              </a:rPr>
              <a:t>A</a:t>
            </a:r>
            <a:r>
              <a:rPr lang="de-DE" baseline="-25000" dirty="0">
                <a:solidFill>
                  <a:srgbClr val="004986"/>
                </a:solidFill>
                <a:latin typeface="Times New Roman"/>
                <a:cs typeface="Times New Roman"/>
              </a:rPr>
              <a:t>FB</a:t>
            </a:r>
            <a:r>
              <a:rPr lang="en-GB" dirty="0">
                <a:solidFill>
                  <a:srgbClr val="004986"/>
                </a:solidFill>
                <a:latin typeface="Times New Roman"/>
                <a:cs typeface="Times New Roman"/>
              </a:rPr>
              <a:t> in </a:t>
            </a:r>
            <a:r>
              <a:rPr lang="en-GB" dirty="0" err="1">
                <a:solidFill>
                  <a:srgbClr val="004986"/>
                </a:solidFill>
                <a:latin typeface="Times New Roman"/>
                <a:cs typeface="Times New Roman"/>
              </a:rPr>
              <a:t>b→c</a:t>
            </a:r>
            <a:r>
              <a:rPr lang="en-GB" dirty="0">
                <a:solidFill>
                  <a:srgbClr val="004986"/>
                </a:solidFill>
                <a:latin typeface="Times New Roman"/>
                <a:cs typeface="Times New Roman"/>
              </a:rPr>
              <a:t> </a:t>
            </a:r>
            <a:r>
              <a:rPr lang="en-US" dirty="0">
                <a:solidFill>
                  <a:srgbClr val="004986"/>
                </a:solidFill>
                <a:latin typeface="Times New Roman"/>
                <a:cs typeface="Times New Roman"/>
              </a:rPr>
              <a:t>l </a:t>
            </a:r>
            <a:r>
              <a:rPr lang="el-GR" dirty="0">
                <a:solidFill>
                  <a:srgbClr val="004986"/>
                </a:solidFill>
                <a:latin typeface="Times New Roman"/>
                <a:cs typeface="Times New Roman"/>
              </a:rPr>
              <a:t>ν</a:t>
            </a:r>
            <a:endParaRPr lang="en-GB" dirty="0">
              <a:solidFill>
                <a:srgbClr val="004986"/>
              </a:solidFill>
              <a:latin typeface="Times New Roman"/>
              <a:cs typeface="Times New Roman"/>
            </a:endParaRPr>
          </a:p>
        </p:txBody>
      </p:sp>
      <p:graphicFrame>
        <p:nvGraphicFramePr>
          <p:cNvPr id="18" name="Object 53"/>
          <p:cNvGraphicFramePr>
            <a:graphicFrameLocks noChangeAspect="1"/>
          </p:cNvGraphicFramePr>
          <p:nvPr/>
        </p:nvGraphicFramePr>
        <p:xfrm>
          <a:off x="2222553" y="985145"/>
          <a:ext cx="4532313" cy="479425"/>
        </p:xfrm>
        <a:graphic>
          <a:graphicData uri="http://schemas.openxmlformats.org/presentationml/2006/ole">
            <mc:AlternateContent xmlns:mc="http://schemas.openxmlformats.org/markup-compatibility/2006">
              <mc:Choice xmlns:v="urn:schemas-microsoft-com:vml" Requires="v">
                <p:oleObj spid="_x0000_s2073" name="Equation" r:id="rId3" imgW="2400120" imgH="253800" progId="Equation.DSMT4">
                  <p:embed/>
                </p:oleObj>
              </mc:Choice>
              <mc:Fallback>
                <p:oleObj name="Equation" r:id="rId3" imgW="2400120" imgH="253800" progId="Equation.DSMT4">
                  <p:embed/>
                  <p:pic>
                    <p:nvPicPr>
                      <p:cNvPr id="18" name="Object 53"/>
                      <p:cNvPicPr>
                        <a:picLocks noChangeAspect="1" noChangeArrowheads="1"/>
                      </p:cNvPicPr>
                      <p:nvPr/>
                    </p:nvPicPr>
                    <p:blipFill>
                      <a:blip r:embed="rId4"/>
                      <a:srcRect/>
                      <a:stretch>
                        <a:fillRect/>
                      </a:stretch>
                    </p:blipFill>
                    <p:spPr bwMode="auto">
                      <a:xfrm>
                        <a:off x="2222553" y="985145"/>
                        <a:ext cx="4532313" cy="479425"/>
                      </a:xfrm>
                      <a:prstGeom prst="rect">
                        <a:avLst/>
                      </a:prstGeom>
                      <a:noFill/>
                      <a:ln>
                        <a:noFill/>
                      </a:ln>
                      <a:effectLst/>
                    </p:spPr>
                  </p:pic>
                </p:oleObj>
              </mc:Fallback>
            </mc:AlternateContent>
          </a:graphicData>
        </a:graphic>
      </p:graphicFrame>
      <p:pic>
        <p:nvPicPr>
          <p:cNvPr id="11879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9896" y="1600082"/>
            <a:ext cx="5040560" cy="4146267"/>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Rechteck 4"/>
          <p:cNvSpPr/>
          <p:nvPr/>
        </p:nvSpPr>
        <p:spPr>
          <a:xfrm>
            <a:off x="6121520" y="4725144"/>
            <a:ext cx="1295547" cy="369332"/>
          </a:xfrm>
          <a:prstGeom prst="rect">
            <a:avLst/>
          </a:prstGeom>
        </p:spPr>
        <p:txBody>
          <a:bodyPr wrap="none">
            <a:spAutoFit/>
          </a:bodyPr>
          <a:lstStyle/>
          <a:p>
            <a:r>
              <a:rPr lang="en-GB" dirty="0"/>
              <a:t>2104.02094</a:t>
            </a:r>
          </a:p>
        </p:txBody>
      </p:sp>
      <p:sp>
        <p:nvSpPr>
          <p:cNvPr id="19" name="Rectangle 3"/>
          <p:cNvSpPr>
            <a:spLocks noChangeArrowheads="1"/>
          </p:cNvSpPr>
          <p:nvPr/>
        </p:nvSpPr>
        <p:spPr bwMode="auto">
          <a:xfrm>
            <a:off x="1873308" y="969375"/>
            <a:ext cx="8615181" cy="51566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92075" tIns="46037" rIns="92075" bIns="46037"/>
          <a:lstStyle>
            <a:lvl1pPr marL="342900" indent="-342900">
              <a:spcBef>
                <a:spcPct val="20000"/>
              </a:spcBef>
              <a:buClr>
                <a:schemeClr val="hlink"/>
              </a:buClr>
              <a:buSzPct val="70000"/>
              <a:buFont typeface="Wingdings" panose="05000000000000000000" pitchFamily="2" charset="2"/>
              <a:buChar char="n"/>
              <a:defRPr sz="3200">
                <a:solidFill>
                  <a:schemeClr val="tx1"/>
                </a:solidFill>
                <a:latin typeface="Garamond" panose="02020404030301010803" pitchFamily="18" charset="0"/>
                <a:cs typeface="Arial" panose="020B0604020202020204" pitchFamily="34" charset="0"/>
              </a:defRPr>
            </a:lvl1pPr>
            <a:lvl2pPr marL="742950" indent="-285750">
              <a:spcBef>
                <a:spcPct val="20000"/>
              </a:spcBef>
              <a:buClr>
                <a:schemeClr val="accent2"/>
              </a:buClr>
              <a:buSzPct val="70000"/>
              <a:buFont typeface="Wingdings" panose="05000000000000000000" pitchFamily="2" charset="2"/>
              <a:buChar char="n"/>
              <a:defRPr sz="2800">
                <a:solidFill>
                  <a:schemeClr val="tx1"/>
                </a:solidFill>
                <a:latin typeface="Garamond" panose="02020404030301010803" pitchFamily="18" charset="0"/>
                <a:cs typeface="Arial" panose="020B0604020202020204" pitchFamily="34" charset="0"/>
              </a:defRPr>
            </a:lvl2pPr>
            <a:lvl3pPr marL="1143000" indent="-228600">
              <a:spcBef>
                <a:spcPct val="20000"/>
              </a:spcBef>
              <a:buClr>
                <a:schemeClr val="tx2"/>
              </a:buClr>
              <a:buSzPct val="70000"/>
              <a:buFont typeface="Wingdings" panose="05000000000000000000" pitchFamily="2" charset="2"/>
              <a:buChar char="n"/>
              <a:defRPr sz="2400">
                <a:solidFill>
                  <a:schemeClr val="tx1"/>
                </a:solidFill>
                <a:latin typeface="Garamond" panose="02020404030301010803" pitchFamily="18" charset="0"/>
                <a:cs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Garamond" panose="02020404030301010803" pitchFamily="18" charset="0"/>
                <a:cs typeface="Arial" panose="020B0604020202020204" pitchFamily="34" charset="0"/>
              </a:defRPr>
            </a:lvl9pPr>
          </a:lstStyle>
          <a:p>
            <a:pPr>
              <a:buSzPct val="100000"/>
              <a:buFont typeface="Arial" panose="020B0604020202020204" pitchFamily="34" charset="0"/>
              <a:buChar char="•"/>
            </a:pPr>
            <a:r>
              <a:rPr lang="en-GB" altLang="en-US" sz="2600" dirty="0">
                <a:latin typeface="Arial" panose="020B0604020202020204" pitchFamily="34" charset="0"/>
              </a:rPr>
              <a:t> </a:t>
            </a:r>
          </a:p>
          <a:p>
            <a:pPr>
              <a:buSzPct val="100000"/>
              <a:buFont typeface="Arial" panose="020B0604020202020204" pitchFamily="34" charset="0"/>
              <a:buChar char="•"/>
            </a:pPr>
            <a:r>
              <a:rPr lang="en-GB" altLang="en-US" sz="2600" dirty="0">
                <a:latin typeface="Times New Roman"/>
                <a:cs typeface="Times New Roman"/>
              </a:rPr>
              <a:t>4σ deviation found </a:t>
            </a:r>
            <a:br>
              <a:rPr lang="en-GB" altLang="en-US" sz="2600" dirty="0">
                <a:latin typeface="Times New Roman"/>
                <a:cs typeface="Times New Roman"/>
              </a:rPr>
            </a:br>
            <a:r>
              <a:rPr lang="en-GB" altLang="en-US" sz="2600" dirty="0">
                <a:latin typeface="Times New Roman"/>
                <a:cs typeface="Times New Roman"/>
              </a:rPr>
              <a:t>by 2104.02094</a:t>
            </a:r>
            <a:br>
              <a:rPr lang="en-GB" altLang="en-US" sz="2600" dirty="0">
                <a:latin typeface="Times New Roman"/>
                <a:cs typeface="Times New Roman"/>
              </a:rPr>
            </a:br>
            <a:r>
              <a:rPr lang="en-GB" altLang="en-US" sz="2600" dirty="0">
                <a:latin typeface="Times New Roman"/>
                <a:cs typeface="Times New Roman"/>
              </a:rPr>
              <a:t>based on </a:t>
            </a:r>
            <a:r>
              <a:rPr lang="en-GB" altLang="en-US" sz="2600" dirty="0">
                <a:solidFill>
                  <a:srgbClr val="FF0000"/>
                </a:solidFill>
                <a:latin typeface="Times New Roman"/>
                <a:cs typeface="Times New Roman"/>
              </a:rPr>
              <a:t>Belle</a:t>
            </a:r>
            <a:br>
              <a:rPr lang="en-GB" altLang="en-US" sz="2600" dirty="0">
                <a:solidFill>
                  <a:srgbClr val="FF0000"/>
                </a:solidFill>
                <a:latin typeface="Times New Roman"/>
                <a:cs typeface="Times New Roman"/>
              </a:rPr>
            </a:br>
            <a:r>
              <a:rPr lang="en-GB" altLang="en-US" sz="2600" dirty="0">
                <a:solidFill>
                  <a:srgbClr val="FF0000"/>
                </a:solidFill>
                <a:latin typeface="Times New Roman"/>
                <a:cs typeface="Times New Roman"/>
              </a:rPr>
              <a:t>data </a:t>
            </a:r>
            <a:r>
              <a:rPr lang="en-GB" altLang="en-US" sz="2600" dirty="0">
                <a:latin typeface="Times New Roman"/>
                <a:cs typeface="Times New Roman"/>
              </a:rPr>
              <a:t>1809.03290</a:t>
            </a:r>
          </a:p>
          <a:p>
            <a:pPr>
              <a:buSzPct val="100000"/>
              <a:buFont typeface="Arial" panose="020B0604020202020204" pitchFamily="34" charset="0"/>
              <a:buChar char="•"/>
            </a:pPr>
            <a:r>
              <a:rPr lang="en-GB" altLang="en-US" sz="2600" dirty="0">
                <a:latin typeface="Times New Roman"/>
                <a:cs typeface="Times New Roman"/>
              </a:rPr>
              <a:t>Scalar and/or </a:t>
            </a:r>
            <a:br>
              <a:rPr lang="en-GB" altLang="en-US" sz="2600" dirty="0">
                <a:latin typeface="Times New Roman"/>
                <a:cs typeface="Times New Roman"/>
              </a:rPr>
            </a:br>
            <a:r>
              <a:rPr lang="en-GB" altLang="en-US" sz="2600" dirty="0">
                <a:latin typeface="Times New Roman"/>
                <a:cs typeface="Times New Roman"/>
              </a:rPr>
              <a:t>tensor operators </a:t>
            </a:r>
            <a:br>
              <a:rPr lang="en-GB" altLang="en-US" sz="2600" dirty="0">
                <a:latin typeface="Times New Roman"/>
                <a:cs typeface="Times New Roman"/>
              </a:rPr>
            </a:br>
            <a:r>
              <a:rPr lang="en-GB" altLang="en-US" sz="2600" dirty="0">
                <a:latin typeface="Times New Roman"/>
                <a:cs typeface="Times New Roman"/>
              </a:rPr>
              <a:t>required for an </a:t>
            </a:r>
            <a:br>
              <a:rPr lang="en-GB" altLang="en-US" sz="2600" dirty="0">
                <a:latin typeface="Times New Roman"/>
                <a:cs typeface="Times New Roman"/>
              </a:rPr>
            </a:br>
            <a:r>
              <a:rPr lang="en-GB" altLang="en-US" sz="2600" dirty="0">
                <a:latin typeface="Times New Roman"/>
                <a:cs typeface="Times New Roman"/>
              </a:rPr>
              <a:t>angular asymmetry</a:t>
            </a:r>
          </a:p>
          <a:p>
            <a:pPr>
              <a:buSzPct val="100000"/>
              <a:buFont typeface="Arial" panose="020B0604020202020204" pitchFamily="34" charset="0"/>
              <a:buChar char="•"/>
            </a:pPr>
            <a:r>
              <a:rPr lang="en-GB" altLang="en-US" sz="2600" dirty="0">
                <a:latin typeface="Times New Roman"/>
                <a:cs typeface="Times New Roman"/>
              </a:rPr>
              <a:t>g-2 and </a:t>
            </a:r>
            <a:r>
              <a:rPr lang="en-GB" altLang="en-US" sz="2600" dirty="0" err="1">
                <a:latin typeface="Times New Roman"/>
                <a:cs typeface="Times New Roman"/>
              </a:rPr>
              <a:t>b→s</a:t>
            </a:r>
            <a:r>
              <a:rPr lang="en-GB" altLang="en-US" sz="2600" dirty="0">
                <a:latin typeface="Times New Roman"/>
                <a:cs typeface="Times New Roman"/>
              </a:rPr>
              <a:t> µ</a:t>
            </a:r>
            <a:r>
              <a:rPr lang="en-GB" altLang="en-US" sz="2600" baseline="30000" dirty="0">
                <a:latin typeface="Times New Roman"/>
                <a:cs typeface="Times New Roman"/>
              </a:rPr>
              <a:t>+</a:t>
            </a:r>
            <a:r>
              <a:rPr lang="en-GB" altLang="en-US" sz="2600" dirty="0">
                <a:latin typeface="Times New Roman"/>
                <a:cs typeface="Times New Roman"/>
              </a:rPr>
              <a:t> µ</a:t>
            </a:r>
            <a:r>
              <a:rPr lang="en-GB" altLang="en-US" sz="2600" baseline="30000" dirty="0">
                <a:latin typeface="Times New Roman"/>
                <a:cs typeface="Times New Roman"/>
              </a:rPr>
              <a:t>=</a:t>
            </a:r>
            <a:r>
              <a:rPr lang="en-GB" altLang="en-US" sz="2600" dirty="0">
                <a:latin typeface="Times New Roman"/>
                <a:cs typeface="Times New Roman"/>
              </a:rPr>
              <a:t> </a:t>
            </a:r>
            <a:br>
              <a:rPr lang="en-GB" altLang="en-US" sz="2600" dirty="0">
                <a:latin typeface="Times New Roman"/>
                <a:cs typeface="Times New Roman"/>
              </a:rPr>
            </a:br>
            <a:r>
              <a:rPr lang="en-GB" altLang="en-US" sz="2600" dirty="0">
                <a:latin typeface="Times New Roman"/>
                <a:cs typeface="Times New Roman"/>
              </a:rPr>
              <a:t>motivate new physics</a:t>
            </a:r>
            <a:br>
              <a:rPr lang="en-GB" altLang="en-US" sz="2600" dirty="0">
                <a:latin typeface="Times New Roman"/>
                <a:cs typeface="Times New Roman"/>
              </a:rPr>
            </a:br>
            <a:r>
              <a:rPr lang="en-GB" altLang="en-US" sz="2600" dirty="0">
                <a:latin typeface="Times New Roman"/>
                <a:cs typeface="Times New Roman"/>
              </a:rPr>
              <a:t>related to muons </a:t>
            </a:r>
          </a:p>
          <a:p>
            <a:pPr>
              <a:buSzPct val="100000"/>
              <a:buFont typeface="Arial" panose="020B0604020202020204" pitchFamily="34" charset="0"/>
              <a:buChar char="•"/>
            </a:pPr>
            <a:endParaRPr lang="en-US" altLang="en-US" sz="2600" dirty="0">
              <a:latin typeface="Arial" panose="020B0604020202020204" pitchFamily="34" charset="0"/>
            </a:endParaRPr>
          </a:p>
          <a:p>
            <a:pPr marL="0" indent="0">
              <a:buSzPct val="100000"/>
              <a:buNone/>
            </a:pPr>
            <a:endParaRPr lang="en-US" altLang="en-US" sz="2600" dirty="0">
              <a:latin typeface="Arial" panose="020B0604020202020204" pitchFamily="34" charset="0"/>
            </a:endParaRPr>
          </a:p>
          <a:p>
            <a:pPr marL="0" indent="0">
              <a:buSzPct val="100000"/>
              <a:buNone/>
            </a:pPr>
            <a:endParaRPr lang="en-US" altLang="en-US" sz="2600" dirty="0">
              <a:latin typeface="Arial" panose="020B0604020202020204" pitchFamily="34" charset="0"/>
            </a:endParaRPr>
          </a:p>
          <a:p>
            <a:pPr>
              <a:buSzPct val="100000"/>
              <a:buFont typeface="Arial" panose="020B0604020202020204" pitchFamily="34" charset="0"/>
              <a:buChar char="•"/>
            </a:pPr>
            <a:endParaRPr lang="en-US" altLang="en-US" sz="2600" dirty="0">
              <a:latin typeface="Arial" panose="020B0604020202020204" pitchFamily="34" charset="0"/>
            </a:endParaRPr>
          </a:p>
          <a:p>
            <a:pPr marL="0" indent="0">
              <a:buSzPct val="100000"/>
              <a:buNone/>
            </a:pPr>
            <a:r>
              <a:rPr lang="en-US" altLang="en-US" sz="2600" dirty="0">
                <a:latin typeface="Arial" panose="020B0604020202020204" pitchFamily="34" charset="0"/>
              </a:rPr>
              <a:t> </a:t>
            </a:r>
          </a:p>
        </p:txBody>
      </p:sp>
      <p:sp>
        <p:nvSpPr>
          <p:cNvPr id="4" name="TextBox 3"/>
          <p:cNvSpPr txBox="1"/>
          <p:nvPr/>
        </p:nvSpPr>
        <p:spPr>
          <a:xfrm>
            <a:off x="576844" y="53930"/>
            <a:ext cx="3062131" cy="646331"/>
          </a:xfrm>
          <a:prstGeom prst="rect">
            <a:avLst/>
          </a:prstGeom>
          <a:noFill/>
        </p:spPr>
        <p:txBody>
          <a:bodyPr wrap="square" rtlCol="0">
            <a:spAutoFit/>
          </a:bodyPr>
          <a:lstStyle/>
          <a:p>
            <a:r>
              <a:rPr lang="en-US" dirty="0"/>
              <a:t>Slide from A. </a:t>
            </a:r>
            <a:r>
              <a:rPr lang="en-US" dirty="0" err="1"/>
              <a:t>Crivellin</a:t>
            </a:r>
            <a:r>
              <a:rPr lang="en-US" dirty="0"/>
              <a:t>, Belle II summer school, Virginia Tech</a:t>
            </a:r>
          </a:p>
        </p:txBody>
      </p:sp>
      <p:sp>
        <p:nvSpPr>
          <p:cNvPr id="3" name="TextBox 2">
            <a:extLst>
              <a:ext uri="{FF2B5EF4-FFF2-40B4-BE49-F238E27FC236}">
                <a16:creationId xmlns:a16="http://schemas.microsoft.com/office/drawing/2014/main" id="{A8E1A93F-0DD1-724A-84B4-655D86D102B3}"/>
              </a:ext>
            </a:extLst>
          </p:cNvPr>
          <p:cNvSpPr txBox="1"/>
          <p:nvPr/>
        </p:nvSpPr>
        <p:spPr>
          <a:xfrm>
            <a:off x="192505" y="2298032"/>
            <a:ext cx="1331495" cy="1477328"/>
          </a:xfrm>
          <a:prstGeom prst="rect">
            <a:avLst/>
          </a:prstGeom>
          <a:noFill/>
        </p:spPr>
        <p:txBody>
          <a:bodyPr wrap="square" rtlCol="0">
            <a:spAutoFit/>
          </a:bodyPr>
          <a:lstStyle/>
          <a:p>
            <a:r>
              <a:rPr lang="en-US" dirty="0"/>
              <a:t>See talk by </a:t>
            </a:r>
            <a:r>
              <a:rPr lang="en-US" dirty="0" err="1"/>
              <a:t>Manca</a:t>
            </a:r>
            <a:r>
              <a:rPr lang="en-US" dirty="0"/>
              <a:t> </a:t>
            </a:r>
            <a:r>
              <a:rPr lang="en-US" dirty="0" err="1"/>
              <a:t>Marvar</a:t>
            </a:r>
            <a:r>
              <a:rPr lang="en-US" dirty="0"/>
              <a:t> at this workshop.</a:t>
            </a:r>
          </a:p>
        </p:txBody>
      </p:sp>
      <p:sp>
        <p:nvSpPr>
          <p:cNvPr id="6" name="TextBox 5">
            <a:extLst>
              <a:ext uri="{FF2B5EF4-FFF2-40B4-BE49-F238E27FC236}">
                <a16:creationId xmlns:a16="http://schemas.microsoft.com/office/drawing/2014/main" id="{DBB250E2-2C26-0745-B775-D2AD9B4EB8BB}"/>
              </a:ext>
            </a:extLst>
          </p:cNvPr>
          <p:cNvSpPr txBox="1"/>
          <p:nvPr/>
        </p:nvSpPr>
        <p:spPr>
          <a:xfrm>
            <a:off x="10301749" y="2298032"/>
            <a:ext cx="1628314" cy="1477328"/>
          </a:xfrm>
          <a:prstGeom prst="rect">
            <a:avLst/>
          </a:prstGeom>
          <a:noFill/>
        </p:spPr>
        <p:txBody>
          <a:bodyPr wrap="square" rtlCol="0">
            <a:spAutoFit/>
          </a:bodyPr>
          <a:lstStyle/>
          <a:p>
            <a:r>
              <a:rPr lang="en-US" i="1" dirty="0"/>
              <a:t>Direct experimental measurements would be better.</a:t>
            </a:r>
          </a:p>
        </p:txBody>
      </p:sp>
    </p:spTree>
    <p:extLst>
      <p:ext uri="{BB962C8B-B14F-4D97-AF65-F5344CB8AC3E}">
        <p14:creationId xmlns:p14="http://schemas.microsoft.com/office/powerpoint/2010/main" val="3110967311"/>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4469"/>
            <a:ext cx="8229600" cy="1143000"/>
          </a:xfrm>
        </p:spPr>
        <p:txBody>
          <a:bodyPr/>
          <a:lstStyle/>
          <a:p>
            <a:r>
              <a:rPr lang="en-US">
                <a:latin typeface="Times New Roman"/>
                <a:cs typeface="Times New Roman"/>
              </a:rPr>
              <a:t>Conclusions</a:t>
            </a:r>
          </a:p>
        </p:txBody>
      </p:sp>
      <p:sp>
        <p:nvSpPr>
          <p:cNvPr id="3" name="Content Placeholder 2"/>
          <p:cNvSpPr>
            <a:spLocks noGrp="1"/>
          </p:cNvSpPr>
          <p:nvPr>
            <p:ph idx="1"/>
          </p:nvPr>
        </p:nvSpPr>
        <p:spPr>
          <a:xfrm>
            <a:off x="481686" y="1448323"/>
            <a:ext cx="7784010" cy="4525963"/>
          </a:xfrm>
        </p:spPr>
        <p:txBody>
          <a:bodyPr>
            <a:normAutofit fontScale="92500" lnSpcReduction="10000"/>
          </a:bodyPr>
          <a:lstStyle/>
          <a:p>
            <a:r>
              <a:rPr lang="en-US" dirty="0" err="1">
                <a:latin typeface="Times New Roman"/>
                <a:cs typeface="Times New Roman"/>
              </a:rPr>
              <a:t>SuperKEKB</a:t>
            </a:r>
            <a:r>
              <a:rPr lang="en-US" dirty="0">
                <a:latin typeface="Times New Roman"/>
                <a:cs typeface="Times New Roman"/>
              </a:rPr>
              <a:t>/Belle II is breaking </a:t>
            </a:r>
            <a:r>
              <a:rPr lang="en-US" dirty="0">
                <a:solidFill>
                  <a:srgbClr val="FF0000"/>
                </a:solidFill>
                <a:latin typeface="Times New Roman"/>
                <a:cs typeface="Times New Roman"/>
              </a:rPr>
              <a:t>world luminosity records </a:t>
            </a:r>
            <a:r>
              <a:rPr lang="en-US" dirty="0">
                <a:latin typeface="Times New Roman"/>
                <a:cs typeface="Times New Roman"/>
              </a:rPr>
              <a:t>(L=3.1 x 10</a:t>
            </a:r>
            <a:r>
              <a:rPr lang="en-US" baseline="30000" dirty="0">
                <a:latin typeface="Times New Roman"/>
                <a:cs typeface="Times New Roman"/>
              </a:rPr>
              <a:t>34</a:t>
            </a:r>
            <a:r>
              <a:rPr lang="en-US" dirty="0">
                <a:latin typeface="Times New Roman"/>
                <a:cs typeface="Times New Roman"/>
              </a:rPr>
              <a:t> /cm</a:t>
            </a:r>
            <a:r>
              <a:rPr lang="en-US" baseline="30000" dirty="0">
                <a:latin typeface="Times New Roman"/>
                <a:cs typeface="Times New Roman"/>
              </a:rPr>
              <a:t>2</a:t>
            </a:r>
            <a:r>
              <a:rPr lang="en-US" dirty="0">
                <a:latin typeface="Times New Roman"/>
                <a:cs typeface="Times New Roman"/>
              </a:rPr>
              <a:t>/sec) while learning about difficult but solvable accelerator physics problems.</a:t>
            </a:r>
          </a:p>
          <a:p>
            <a:r>
              <a:rPr lang="en-US" dirty="0">
                <a:latin typeface="Times New Roman"/>
                <a:cs typeface="Times New Roman"/>
              </a:rPr>
              <a:t>The leading international accelerator physicists are now collaborating with KEK (formation of an International Task Force) to design a </a:t>
            </a:r>
            <a:r>
              <a:rPr lang="en-US" dirty="0" err="1">
                <a:latin typeface="Times New Roman"/>
                <a:cs typeface="Times New Roman"/>
              </a:rPr>
              <a:t>SuperKEKB</a:t>
            </a:r>
            <a:r>
              <a:rPr lang="en-US" dirty="0">
                <a:latin typeface="Times New Roman"/>
                <a:cs typeface="Times New Roman"/>
              </a:rPr>
              <a:t>/Belle II upgrade to reach a target luminosity of ~6 x 10</a:t>
            </a:r>
            <a:r>
              <a:rPr lang="en-US" baseline="30000" dirty="0">
                <a:latin typeface="Times New Roman"/>
                <a:cs typeface="Times New Roman"/>
              </a:rPr>
              <a:t>35</a:t>
            </a:r>
            <a:r>
              <a:rPr lang="en-US" dirty="0">
                <a:latin typeface="Times New Roman"/>
                <a:cs typeface="Times New Roman"/>
              </a:rPr>
              <a:t>/cm</a:t>
            </a:r>
            <a:r>
              <a:rPr lang="en-US" baseline="30000" dirty="0">
                <a:latin typeface="Times New Roman"/>
                <a:cs typeface="Times New Roman"/>
              </a:rPr>
              <a:t>2</a:t>
            </a:r>
            <a:r>
              <a:rPr lang="en-US" dirty="0">
                <a:latin typeface="Times New Roman"/>
                <a:cs typeface="Times New Roman"/>
              </a:rPr>
              <a:t>/sec and to integrate 50 ab</a:t>
            </a:r>
            <a:r>
              <a:rPr lang="en-US" baseline="30000" dirty="0">
                <a:latin typeface="Times New Roman"/>
                <a:cs typeface="Times New Roman"/>
              </a:rPr>
              <a:t>-1</a:t>
            </a:r>
            <a:endParaRPr lang="en-US" dirty="0">
              <a:latin typeface="Times New Roman"/>
              <a:cs typeface="Times New Roman"/>
            </a:endParaRPr>
          </a:p>
          <a:p>
            <a:r>
              <a:rPr lang="en-US" dirty="0">
                <a:latin typeface="Times New Roman"/>
                <a:cs typeface="Times New Roman"/>
              </a:rPr>
              <a:t>The </a:t>
            </a:r>
            <a:r>
              <a:rPr lang="en-US" dirty="0">
                <a:solidFill>
                  <a:srgbClr val="FF0000"/>
                </a:solidFill>
                <a:latin typeface="Times New Roman"/>
                <a:cs typeface="Times New Roman"/>
              </a:rPr>
              <a:t>Snowmass White Papers </a:t>
            </a:r>
            <a:r>
              <a:rPr lang="en-US" dirty="0">
                <a:latin typeface="Times New Roman"/>
                <a:cs typeface="Times New Roman"/>
              </a:rPr>
              <a:t>will make the case for the priority and importance of Belle II/</a:t>
            </a:r>
            <a:r>
              <a:rPr lang="en-US" dirty="0" err="1">
                <a:latin typeface="Times New Roman"/>
                <a:cs typeface="Times New Roman"/>
              </a:rPr>
              <a:t>SuperKEKB</a:t>
            </a:r>
            <a:r>
              <a:rPr lang="en-US" dirty="0">
                <a:latin typeface="Times New Roman"/>
                <a:cs typeface="Times New Roman"/>
              </a:rPr>
              <a:t> in the field of high energy physics. Lots of space for small group and individual initiatives (e.g. New Physics MC Generators).</a:t>
            </a:r>
          </a:p>
        </p:txBody>
      </p:sp>
      <p:sp>
        <p:nvSpPr>
          <p:cNvPr id="4" name="TextBox 3"/>
          <p:cNvSpPr txBox="1"/>
          <p:nvPr/>
        </p:nvSpPr>
        <p:spPr>
          <a:xfrm>
            <a:off x="1288445" y="5992940"/>
            <a:ext cx="5733639" cy="646331"/>
          </a:xfrm>
          <a:prstGeom prst="rect">
            <a:avLst/>
          </a:prstGeom>
          <a:noFill/>
        </p:spPr>
        <p:txBody>
          <a:bodyPr wrap="square" rtlCol="0">
            <a:spAutoFit/>
          </a:bodyPr>
          <a:lstStyle/>
          <a:p>
            <a:r>
              <a:rPr lang="en-US" dirty="0"/>
              <a:t>I apologize for any omissions and will update the slides with corrections to the author lists etc.</a:t>
            </a:r>
          </a:p>
        </p:txBody>
      </p:sp>
      <p:pic>
        <p:nvPicPr>
          <p:cNvPr id="5" name="Picture 4">
            <a:extLst>
              <a:ext uri="{FF2B5EF4-FFF2-40B4-BE49-F238E27FC236}">
                <a16:creationId xmlns:a16="http://schemas.microsoft.com/office/drawing/2014/main" id="{E87A850A-91A6-F54D-A006-5C56231D9E0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82807" y="306916"/>
            <a:ext cx="1217815" cy="989215"/>
          </a:xfrm>
          <a:prstGeom prst="rect">
            <a:avLst/>
          </a:prstGeom>
        </p:spPr>
      </p:pic>
      <p:pic>
        <p:nvPicPr>
          <p:cNvPr id="6" name="Picture 5">
            <a:extLst>
              <a:ext uri="{FF2B5EF4-FFF2-40B4-BE49-F238E27FC236}">
                <a16:creationId xmlns:a16="http://schemas.microsoft.com/office/drawing/2014/main" id="{A195213D-A1C3-4142-AB4E-8C497AAB1135}"/>
              </a:ext>
            </a:extLst>
          </p:cNvPr>
          <p:cNvPicPr>
            <a:picLocks noChangeAspect="1"/>
          </p:cNvPicPr>
          <p:nvPr/>
        </p:nvPicPr>
        <p:blipFill>
          <a:blip r:embed="rId3"/>
          <a:stretch>
            <a:fillRect/>
          </a:stretch>
        </p:blipFill>
        <p:spPr>
          <a:xfrm>
            <a:off x="9753600" y="123640"/>
            <a:ext cx="2438400" cy="1203960"/>
          </a:xfrm>
          <a:prstGeom prst="rect">
            <a:avLst/>
          </a:prstGeom>
        </p:spPr>
      </p:pic>
      <p:pic>
        <p:nvPicPr>
          <p:cNvPr id="7" name="Picture 6">
            <a:extLst>
              <a:ext uri="{FF2B5EF4-FFF2-40B4-BE49-F238E27FC236}">
                <a16:creationId xmlns:a16="http://schemas.microsoft.com/office/drawing/2014/main" id="{B6AE2A27-5922-D64B-9BA4-005195306EE8}"/>
              </a:ext>
            </a:extLst>
          </p:cNvPr>
          <p:cNvPicPr>
            <a:picLocks noChangeAspect="1"/>
          </p:cNvPicPr>
          <p:nvPr/>
        </p:nvPicPr>
        <p:blipFill>
          <a:blip r:embed="rId4"/>
          <a:stretch>
            <a:fillRect/>
          </a:stretch>
        </p:blipFill>
        <p:spPr>
          <a:xfrm>
            <a:off x="8432800" y="1448323"/>
            <a:ext cx="3556000" cy="2565400"/>
          </a:xfrm>
          <a:prstGeom prst="rect">
            <a:avLst/>
          </a:prstGeom>
        </p:spPr>
      </p:pic>
      <p:pic>
        <p:nvPicPr>
          <p:cNvPr id="8" name="Picture 7">
            <a:extLst>
              <a:ext uri="{FF2B5EF4-FFF2-40B4-BE49-F238E27FC236}">
                <a16:creationId xmlns:a16="http://schemas.microsoft.com/office/drawing/2014/main" id="{B1674361-22F5-514D-B1CF-DA434FE192F0}"/>
              </a:ext>
            </a:extLst>
          </p:cNvPr>
          <p:cNvPicPr>
            <a:picLocks noChangeAspect="1"/>
          </p:cNvPicPr>
          <p:nvPr/>
        </p:nvPicPr>
        <p:blipFill>
          <a:blip r:embed="rId5"/>
          <a:stretch>
            <a:fillRect/>
          </a:stretch>
        </p:blipFill>
        <p:spPr>
          <a:xfrm>
            <a:off x="8355330" y="4013723"/>
            <a:ext cx="3836670" cy="2516505"/>
          </a:xfrm>
          <a:prstGeom prst="rect">
            <a:avLst/>
          </a:prstGeom>
        </p:spPr>
      </p:pic>
      <p:sp>
        <p:nvSpPr>
          <p:cNvPr id="9" name="Left Arrow 8">
            <a:extLst>
              <a:ext uri="{FF2B5EF4-FFF2-40B4-BE49-F238E27FC236}">
                <a16:creationId xmlns:a16="http://schemas.microsoft.com/office/drawing/2014/main" id="{8850FC70-625B-9848-8C97-7D8B5CAAB142}"/>
              </a:ext>
            </a:extLst>
          </p:cNvPr>
          <p:cNvSpPr/>
          <p:nvPr/>
        </p:nvSpPr>
        <p:spPr>
          <a:xfrm>
            <a:off x="10912642" y="2971800"/>
            <a:ext cx="974558" cy="13234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94407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187468"/>
            <a:ext cx="8229600" cy="802250"/>
          </a:xfrm>
        </p:spPr>
        <p:txBody>
          <a:bodyPr/>
          <a:lstStyle/>
          <a:p>
            <a:r>
              <a:rPr lang="en-US"/>
              <a:t>Backup slides</a:t>
            </a:r>
          </a:p>
        </p:txBody>
      </p:sp>
      <p:pic>
        <p:nvPicPr>
          <p:cNvPr id="3" name="Picture 2"/>
          <p:cNvPicPr>
            <a:picLocks noChangeAspect="1"/>
          </p:cNvPicPr>
          <p:nvPr/>
        </p:nvPicPr>
        <p:blipFill>
          <a:blip r:embed="rId2"/>
          <a:stretch>
            <a:fillRect/>
          </a:stretch>
        </p:blipFill>
        <p:spPr>
          <a:xfrm>
            <a:off x="2704318" y="1475969"/>
            <a:ext cx="4064000" cy="3048000"/>
          </a:xfrm>
          <a:prstGeom prst="rect">
            <a:avLst/>
          </a:prstGeom>
        </p:spPr>
      </p:pic>
      <p:pic>
        <p:nvPicPr>
          <p:cNvPr id="4" name="Picture 3"/>
          <p:cNvPicPr>
            <a:picLocks noChangeAspect="1"/>
          </p:cNvPicPr>
          <p:nvPr/>
        </p:nvPicPr>
        <p:blipFill>
          <a:blip r:embed="rId3"/>
          <a:stretch>
            <a:fillRect/>
          </a:stretch>
        </p:blipFill>
        <p:spPr>
          <a:xfrm>
            <a:off x="7423525" y="1345251"/>
            <a:ext cx="2497455" cy="3329940"/>
          </a:xfrm>
          <a:prstGeom prst="rect">
            <a:avLst/>
          </a:prstGeom>
        </p:spPr>
      </p:pic>
      <p:sp>
        <p:nvSpPr>
          <p:cNvPr id="5" name="TextBox 4"/>
          <p:cNvSpPr txBox="1"/>
          <p:nvPr/>
        </p:nvSpPr>
        <p:spPr>
          <a:xfrm>
            <a:off x="3316851" y="4675191"/>
            <a:ext cx="2502519" cy="369332"/>
          </a:xfrm>
          <a:prstGeom prst="rect">
            <a:avLst/>
          </a:prstGeom>
          <a:noFill/>
        </p:spPr>
        <p:txBody>
          <a:bodyPr wrap="square" rtlCol="0">
            <a:spAutoFit/>
          </a:bodyPr>
          <a:lstStyle/>
          <a:p>
            <a:r>
              <a:rPr lang="en-US"/>
              <a:t>Snowmass, CO</a:t>
            </a:r>
          </a:p>
        </p:txBody>
      </p:sp>
      <p:sp>
        <p:nvSpPr>
          <p:cNvPr id="6" name="TextBox 5"/>
          <p:cNvSpPr txBox="1"/>
          <p:nvPr/>
        </p:nvSpPr>
        <p:spPr>
          <a:xfrm>
            <a:off x="7290416" y="4721357"/>
            <a:ext cx="2920384" cy="369332"/>
          </a:xfrm>
          <a:prstGeom prst="rect">
            <a:avLst/>
          </a:prstGeom>
          <a:noFill/>
        </p:spPr>
        <p:txBody>
          <a:bodyPr wrap="square" rtlCol="0">
            <a:spAutoFit/>
          </a:bodyPr>
          <a:lstStyle/>
          <a:p>
            <a:r>
              <a:rPr lang="en-US"/>
              <a:t>Minneapolis, Minnesota</a:t>
            </a:r>
          </a:p>
        </p:txBody>
      </p:sp>
    </p:spTree>
    <p:extLst>
      <p:ext uri="{BB962C8B-B14F-4D97-AF65-F5344CB8AC3E}">
        <p14:creationId xmlns:p14="http://schemas.microsoft.com/office/powerpoint/2010/main" val="212641490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905000" y="117476"/>
            <a:ext cx="5868988" cy="6740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1619" name="Text Box 3"/>
          <p:cNvSpPr txBox="1">
            <a:spLocks noChangeArrowheads="1"/>
          </p:cNvSpPr>
          <p:nvPr/>
        </p:nvSpPr>
        <p:spPr bwMode="auto">
          <a:xfrm>
            <a:off x="8001000" y="533400"/>
            <a:ext cx="2667000" cy="23083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t>Critical Role of the B factories in Japan and the US in the verification of the Kobayashi-</a:t>
            </a:r>
            <a:r>
              <a:rPr lang="en-US" sz="1800" err="1"/>
              <a:t>Maskawa</a:t>
            </a:r>
            <a:r>
              <a:rPr lang="en-US" sz="1800"/>
              <a:t> hypothesis was recognized and cited by the Nobel Foundation</a:t>
            </a:r>
          </a:p>
        </p:txBody>
      </p:sp>
      <p:sp>
        <p:nvSpPr>
          <p:cNvPr id="111620" name="Text Box 4"/>
          <p:cNvSpPr txBox="1">
            <a:spLocks noChangeArrowheads="1"/>
          </p:cNvSpPr>
          <p:nvPr/>
        </p:nvSpPr>
        <p:spPr bwMode="auto">
          <a:xfrm>
            <a:off x="7924800" y="3200400"/>
            <a:ext cx="2438400" cy="1477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t>A</a:t>
            </a:r>
            <a:r>
              <a:rPr lang="en-US" sz="1800">
                <a:solidFill>
                  <a:srgbClr val="FF3300"/>
                </a:solidFill>
              </a:rPr>
              <a:t> </a:t>
            </a:r>
            <a:r>
              <a:rPr lang="en-US" sz="1800"/>
              <a:t>single irreducible phase accounts for all the </a:t>
            </a:r>
            <a:r>
              <a:rPr lang="en-US" sz="1800" u="sng">
                <a:solidFill>
                  <a:srgbClr val="FF0000"/>
                </a:solidFill>
              </a:rPr>
              <a:t>matter-antimatter asymmetries </a:t>
            </a:r>
            <a:r>
              <a:rPr lang="en-US" sz="1800"/>
              <a:t>in particle physics.</a:t>
            </a:r>
            <a:endParaRPr lang="en-US" sz="1800">
              <a:solidFill>
                <a:srgbClr val="FF3300"/>
              </a:solidFill>
            </a:endParaRPr>
          </a:p>
        </p:txBody>
      </p:sp>
      <p:sp>
        <p:nvSpPr>
          <p:cNvPr id="111621" name="Text Box 5"/>
          <p:cNvSpPr txBox="1">
            <a:spLocks noChangeArrowheads="1"/>
          </p:cNvSpPr>
          <p:nvPr/>
        </p:nvSpPr>
        <p:spPr bwMode="auto">
          <a:xfrm>
            <a:off x="7924800" y="5334001"/>
            <a:ext cx="2514600" cy="1190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sz="1800"/>
              <a:t>CP violating effects in the B sector are O(1) rather than O(10</a:t>
            </a:r>
            <a:r>
              <a:rPr lang="en-US" sz="1800" baseline="30000"/>
              <a:t>-3</a:t>
            </a:r>
            <a:r>
              <a:rPr lang="en-US" sz="1800"/>
              <a:t>) as in the kaon system.</a:t>
            </a:r>
          </a:p>
        </p:txBody>
      </p:sp>
      <p:sp>
        <p:nvSpPr>
          <p:cNvPr id="111622" name="Rectangle 6"/>
          <p:cNvSpPr>
            <a:spLocks noChangeArrowheads="1"/>
          </p:cNvSpPr>
          <p:nvPr/>
        </p:nvSpPr>
        <p:spPr bwMode="auto">
          <a:xfrm>
            <a:off x="7924800" y="3200400"/>
            <a:ext cx="2514600" cy="34290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111623" name="Text Box 7"/>
          <p:cNvSpPr txBox="1">
            <a:spLocks noChangeArrowheads="1"/>
          </p:cNvSpPr>
          <p:nvPr/>
        </p:nvSpPr>
        <p:spPr bwMode="auto">
          <a:xfrm>
            <a:off x="8534400" y="52186"/>
            <a:ext cx="1371600"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9050">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50000"/>
              </a:spcBef>
            </a:pPr>
            <a:r>
              <a:rPr lang="en-US"/>
              <a:t>2008:</a:t>
            </a:r>
          </a:p>
        </p:txBody>
      </p:sp>
    </p:spTree>
    <p:extLst>
      <p:ext uri="{BB962C8B-B14F-4D97-AF65-F5344CB8AC3E}">
        <p14:creationId xmlns:p14="http://schemas.microsoft.com/office/powerpoint/2010/main" val="26312732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24000" y="1987826"/>
            <a:ext cx="9144000" cy="4735286"/>
          </a:xfrm>
          <a:prstGeom prst="rect">
            <a:avLst/>
          </a:prstGeom>
        </p:spPr>
      </p:pic>
      <p:pic>
        <p:nvPicPr>
          <p:cNvPr id="5" name="Picture 4"/>
          <p:cNvPicPr>
            <a:picLocks noChangeAspect="1"/>
          </p:cNvPicPr>
          <p:nvPr/>
        </p:nvPicPr>
        <p:blipFill>
          <a:blip r:embed="rId3"/>
          <a:stretch>
            <a:fillRect/>
          </a:stretch>
        </p:blipFill>
        <p:spPr>
          <a:xfrm>
            <a:off x="1524000" y="0"/>
            <a:ext cx="9144000" cy="1987826"/>
          </a:xfrm>
          <a:prstGeom prst="rect">
            <a:avLst/>
          </a:prstGeom>
        </p:spPr>
      </p:pic>
      <p:cxnSp>
        <p:nvCxnSpPr>
          <p:cNvPr id="7" name="Straight Connector 6"/>
          <p:cNvCxnSpPr/>
          <p:nvPr/>
        </p:nvCxnSpPr>
        <p:spPr>
          <a:xfrm flipV="1">
            <a:off x="3750235" y="4930588"/>
            <a:ext cx="6290236" cy="44824"/>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1763059" y="5423647"/>
            <a:ext cx="8636000" cy="74706"/>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1763060" y="5916706"/>
            <a:ext cx="881529" cy="0"/>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8247530" y="6488668"/>
            <a:ext cx="2420470" cy="369332"/>
          </a:xfrm>
          <a:prstGeom prst="rect">
            <a:avLst/>
          </a:prstGeom>
          <a:noFill/>
        </p:spPr>
        <p:txBody>
          <a:bodyPr wrap="square" rtlCol="0">
            <a:spAutoFit/>
          </a:bodyPr>
          <a:lstStyle/>
          <a:p>
            <a:r>
              <a:rPr lang="en-US"/>
              <a:t>Interview May 2020</a:t>
            </a:r>
          </a:p>
        </p:txBody>
      </p:sp>
      <p:cxnSp>
        <p:nvCxnSpPr>
          <p:cNvPr id="18" name="Straight Connector 17"/>
          <p:cNvCxnSpPr/>
          <p:nvPr/>
        </p:nvCxnSpPr>
        <p:spPr>
          <a:xfrm>
            <a:off x="3167529" y="2345765"/>
            <a:ext cx="687294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1763060" y="2868706"/>
            <a:ext cx="62752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1658471" y="1987826"/>
            <a:ext cx="78740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2756193" y="5602940"/>
            <a:ext cx="3608748" cy="403412"/>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Picture 25"/>
          <p:cNvPicPr>
            <a:picLocks noChangeAspect="1"/>
          </p:cNvPicPr>
          <p:nvPr/>
        </p:nvPicPr>
        <p:blipFill>
          <a:blip r:embed="rId4"/>
          <a:stretch>
            <a:fillRect/>
          </a:stretch>
        </p:blipFill>
        <p:spPr>
          <a:xfrm>
            <a:off x="7910597" y="0"/>
            <a:ext cx="2730500" cy="2127250"/>
          </a:xfrm>
          <a:prstGeom prst="rect">
            <a:avLst/>
          </a:prstGeom>
        </p:spPr>
      </p:pic>
    </p:spTree>
    <p:extLst>
      <p:ext uri="{BB962C8B-B14F-4D97-AF65-F5344CB8AC3E}">
        <p14:creationId xmlns:p14="http://schemas.microsoft.com/office/powerpoint/2010/main" val="414205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476452" y="224088"/>
            <a:ext cx="7301814" cy="830997"/>
          </a:xfrm>
          <a:prstGeom prst="rect">
            <a:avLst/>
          </a:prstGeom>
          <a:noFill/>
        </p:spPr>
        <p:txBody>
          <a:bodyPr wrap="square" rtlCol="0">
            <a:spAutoFit/>
          </a:bodyPr>
          <a:lstStyle/>
          <a:p>
            <a:r>
              <a:rPr lang="en-US" sz="2400">
                <a:latin typeface="Times New Roman"/>
                <a:cs typeface="Times New Roman"/>
              </a:rPr>
              <a:t>Whitepapers on </a:t>
            </a:r>
            <a:r>
              <a:rPr lang="en-US" sz="2400" u="sng">
                <a:latin typeface="Times New Roman"/>
                <a:cs typeface="Times New Roman"/>
              </a:rPr>
              <a:t>New Physics </a:t>
            </a:r>
            <a:r>
              <a:rPr lang="en-US" sz="2400" i="1">
                <a:latin typeface="Times New Roman"/>
                <a:cs typeface="Times New Roman"/>
              </a:rPr>
              <a:t>MC generators </a:t>
            </a:r>
            <a:r>
              <a:rPr lang="en-US" sz="2400">
                <a:latin typeface="Times New Roman"/>
                <a:cs typeface="Times New Roman"/>
              </a:rPr>
              <a:t>and Improved Analyses</a:t>
            </a:r>
          </a:p>
        </p:txBody>
      </p:sp>
      <p:sp>
        <p:nvSpPr>
          <p:cNvPr id="4" name="TextBox 3"/>
          <p:cNvSpPr txBox="1"/>
          <p:nvPr/>
        </p:nvSpPr>
        <p:spPr>
          <a:xfrm>
            <a:off x="1878835" y="1512589"/>
            <a:ext cx="1774174" cy="646331"/>
          </a:xfrm>
          <a:prstGeom prst="rect">
            <a:avLst/>
          </a:prstGeom>
          <a:noFill/>
        </p:spPr>
        <p:txBody>
          <a:bodyPr wrap="square" rtlCol="0">
            <a:spAutoFit/>
          </a:bodyPr>
          <a:lstStyle/>
          <a:p>
            <a:r>
              <a:rPr lang="en-US"/>
              <a:t>B</a:t>
            </a:r>
            <a:r>
              <a:rPr lang="en-US">
                <a:sym typeface="Wingdings"/>
              </a:rPr>
              <a:t>D</a:t>
            </a:r>
            <a:r>
              <a:rPr lang="en-US" baseline="30000">
                <a:sym typeface="Wingdings"/>
              </a:rPr>
              <a:t>(*) </a:t>
            </a:r>
            <a:r>
              <a:rPr lang="en-US">
                <a:sym typeface="Wingdings"/>
              </a:rPr>
              <a:t> </a:t>
            </a:r>
            <a:r>
              <a:rPr lang="en-US" err="1">
                <a:sym typeface="Wingdings"/>
              </a:rPr>
              <a:t>τυ</a:t>
            </a:r>
            <a:r>
              <a:rPr lang="en-US">
                <a:sym typeface="Wingdings"/>
              </a:rPr>
              <a:t> study group:</a:t>
            </a:r>
            <a:endParaRPr lang="en-US"/>
          </a:p>
        </p:txBody>
      </p:sp>
      <p:sp>
        <p:nvSpPr>
          <p:cNvPr id="12" name="TextBox 11"/>
          <p:cNvSpPr txBox="1"/>
          <p:nvPr/>
        </p:nvSpPr>
        <p:spPr>
          <a:xfrm>
            <a:off x="4007845" y="1512588"/>
            <a:ext cx="4575501" cy="1200329"/>
          </a:xfrm>
          <a:prstGeom prst="rect">
            <a:avLst/>
          </a:prstGeom>
          <a:noFill/>
        </p:spPr>
        <p:txBody>
          <a:bodyPr wrap="square" rtlCol="0">
            <a:spAutoFit/>
          </a:bodyPr>
          <a:lstStyle/>
          <a:p>
            <a:r>
              <a:rPr lang="en-US" dirty="0"/>
              <a:t>Alexei </a:t>
            </a:r>
            <a:r>
              <a:rPr lang="en-US" dirty="0" err="1"/>
              <a:t>Sibidanov</a:t>
            </a:r>
            <a:r>
              <a:rPr lang="en-US" dirty="0"/>
              <a:t> (Hawaii), </a:t>
            </a:r>
            <a:r>
              <a:rPr lang="en-US" dirty="0" err="1"/>
              <a:t>Bhubanjyoti</a:t>
            </a:r>
            <a:r>
              <a:rPr lang="en-US" dirty="0"/>
              <a:t> Bhattacharya (LTU), Quinn Campagna, </a:t>
            </a:r>
            <a:r>
              <a:rPr lang="en-US" dirty="0" err="1"/>
              <a:t>Alakabha</a:t>
            </a:r>
            <a:r>
              <a:rPr lang="en-US" dirty="0"/>
              <a:t> Datta (U Miss), Shawn Dubey, Sven </a:t>
            </a:r>
            <a:r>
              <a:rPr lang="en-US" dirty="0" err="1"/>
              <a:t>Vahsen</a:t>
            </a:r>
            <a:r>
              <a:rPr lang="en-US" dirty="0"/>
              <a:t> (Hawaii), and TEB.</a:t>
            </a:r>
          </a:p>
        </p:txBody>
      </p:sp>
      <p:sp>
        <p:nvSpPr>
          <p:cNvPr id="13" name="TextBox 12"/>
          <p:cNvSpPr txBox="1"/>
          <p:nvPr/>
        </p:nvSpPr>
        <p:spPr>
          <a:xfrm>
            <a:off x="1878836" y="3734787"/>
            <a:ext cx="2129009" cy="646331"/>
          </a:xfrm>
          <a:prstGeom prst="rect">
            <a:avLst/>
          </a:prstGeom>
          <a:noFill/>
        </p:spPr>
        <p:txBody>
          <a:bodyPr wrap="square" rtlCol="0">
            <a:spAutoFit/>
          </a:bodyPr>
          <a:lstStyle/>
          <a:p>
            <a:r>
              <a:rPr lang="en-US"/>
              <a:t>B</a:t>
            </a:r>
            <a:r>
              <a:rPr lang="en-US">
                <a:sym typeface="Wingdings"/>
              </a:rPr>
              <a:t>K</a:t>
            </a:r>
            <a:r>
              <a:rPr lang="en-US" baseline="30000">
                <a:sym typeface="Wingdings"/>
              </a:rPr>
              <a:t>*</a:t>
            </a:r>
            <a:r>
              <a:rPr lang="en-US">
                <a:sym typeface="Wingdings"/>
              </a:rPr>
              <a:t> l</a:t>
            </a:r>
            <a:r>
              <a:rPr lang="en-US" baseline="30000">
                <a:sym typeface="Wingdings"/>
              </a:rPr>
              <a:t>+ </a:t>
            </a:r>
            <a:r>
              <a:rPr lang="en-US">
                <a:sym typeface="Wingdings"/>
              </a:rPr>
              <a:t>l</a:t>
            </a:r>
            <a:r>
              <a:rPr lang="en-US" baseline="30000">
                <a:sym typeface="Wingdings"/>
              </a:rPr>
              <a:t>-</a:t>
            </a:r>
            <a:r>
              <a:rPr lang="en-US">
                <a:sym typeface="Wingdings"/>
              </a:rPr>
              <a:t> , </a:t>
            </a:r>
            <a:r>
              <a:rPr lang="en-US" err="1">
                <a:sym typeface="Wingdings"/>
              </a:rPr>
              <a:t>bs</a:t>
            </a:r>
            <a:r>
              <a:rPr lang="en-US">
                <a:sym typeface="Wingdings"/>
              </a:rPr>
              <a:t> l</a:t>
            </a:r>
            <a:r>
              <a:rPr lang="en-US" baseline="30000">
                <a:sym typeface="Wingdings"/>
              </a:rPr>
              <a:t>+ </a:t>
            </a:r>
            <a:r>
              <a:rPr lang="en-US">
                <a:sym typeface="Wingdings"/>
              </a:rPr>
              <a:t>l</a:t>
            </a:r>
            <a:r>
              <a:rPr lang="en-US" baseline="30000">
                <a:sym typeface="Wingdings"/>
              </a:rPr>
              <a:t>-</a:t>
            </a:r>
            <a:r>
              <a:rPr lang="en-US">
                <a:sym typeface="Wingdings"/>
              </a:rPr>
              <a:t> group:</a:t>
            </a:r>
            <a:endParaRPr lang="en-US"/>
          </a:p>
        </p:txBody>
      </p:sp>
      <p:sp>
        <p:nvSpPr>
          <p:cNvPr id="14" name="TextBox 13"/>
          <p:cNvSpPr txBox="1"/>
          <p:nvPr/>
        </p:nvSpPr>
        <p:spPr>
          <a:xfrm>
            <a:off x="4213274" y="3734786"/>
            <a:ext cx="4201992" cy="1200329"/>
          </a:xfrm>
          <a:prstGeom prst="rect">
            <a:avLst/>
          </a:prstGeom>
          <a:noFill/>
        </p:spPr>
        <p:txBody>
          <a:bodyPr wrap="square" rtlCol="0">
            <a:spAutoFit/>
          </a:bodyPr>
          <a:lstStyle/>
          <a:p>
            <a:r>
              <a:rPr lang="en-US" dirty="0"/>
              <a:t>Alexei </a:t>
            </a:r>
            <a:r>
              <a:rPr lang="en-US" dirty="0" err="1"/>
              <a:t>Sibidanov</a:t>
            </a:r>
            <a:r>
              <a:rPr lang="en-US" dirty="0"/>
              <a:t> and Shahab </a:t>
            </a:r>
            <a:r>
              <a:rPr lang="en-US" dirty="0" err="1"/>
              <a:t>Kohani</a:t>
            </a:r>
            <a:r>
              <a:rPr lang="en-US" dirty="0"/>
              <a:t> (Hawaii), Rahul Sinha (</a:t>
            </a:r>
            <a:r>
              <a:rPr lang="en-US" dirty="0" err="1"/>
              <a:t>IMSc</a:t>
            </a:r>
            <a:r>
              <a:rPr lang="en-US" dirty="0"/>
              <a:t>), </a:t>
            </a:r>
            <a:r>
              <a:rPr lang="en-US" dirty="0" err="1"/>
              <a:t>Rusa</a:t>
            </a:r>
            <a:r>
              <a:rPr lang="en-US" dirty="0"/>
              <a:t> Mandal (Siegen),  Saurabh </a:t>
            </a:r>
            <a:r>
              <a:rPr lang="en-US" dirty="0" err="1"/>
              <a:t>Sandilya</a:t>
            </a:r>
            <a:r>
              <a:rPr lang="en-US" dirty="0"/>
              <a:t> (Hyderabad),  K. Nishimura, S. </a:t>
            </a:r>
            <a:r>
              <a:rPr lang="en-US" dirty="0" err="1"/>
              <a:t>Vahsen</a:t>
            </a:r>
            <a:r>
              <a:rPr lang="en-US" dirty="0"/>
              <a:t> and TEB (Hawaii).</a:t>
            </a:r>
          </a:p>
        </p:txBody>
      </p:sp>
      <p:sp>
        <p:nvSpPr>
          <p:cNvPr id="15" name="TextBox 14"/>
          <p:cNvSpPr txBox="1"/>
          <p:nvPr/>
        </p:nvSpPr>
        <p:spPr>
          <a:xfrm>
            <a:off x="3316849" y="5495843"/>
            <a:ext cx="4799608" cy="1015663"/>
          </a:xfrm>
          <a:prstGeom prst="rect">
            <a:avLst/>
          </a:prstGeom>
          <a:noFill/>
        </p:spPr>
        <p:txBody>
          <a:bodyPr wrap="square" rtlCol="0">
            <a:spAutoFit/>
          </a:bodyPr>
          <a:lstStyle/>
          <a:p>
            <a:r>
              <a:rPr lang="en-US" sz="2000" dirty="0">
                <a:latin typeface="Times New Roman"/>
                <a:cs typeface="Times New Roman"/>
              </a:rPr>
              <a:t>More are welcome, including </a:t>
            </a:r>
            <a:r>
              <a:rPr lang="en-US" sz="2000" i="1" dirty="0">
                <a:latin typeface="Times New Roman"/>
                <a:cs typeface="Times New Roman"/>
              </a:rPr>
              <a:t>users to test </a:t>
            </a:r>
            <a:r>
              <a:rPr lang="en-US" sz="2000" dirty="0">
                <a:latin typeface="Times New Roman"/>
                <a:cs typeface="Times New Roman"/>
              </a:rPr>
              <a:t>as well as experts on EVTGEN or HAMMER MC packages etc.</a:t>
            </a:r>
          </a:p>
        </p:txBody>
      </p:sp>
      <p:sp>
        <p:nvSpPr>
          <p:cNvPr id="16" name="TextBox 15"/>
          <p:cNvSpPr txBox="1"/>
          <p:nvPr/>
        </p:nvSpPr>
        <p:spPr>
          <a:xfrm>
            <a:off x="4471230" y="2670116"/>
            <a:ext cx="3249540" cy="646331"/>
          </a:xfrm>
          <a:prstGeom prst="rect">
            <a:avLst/>
          </a:prstGeom>
          <a:noFill/>
        </p:spPr>
        <p:txBody>
          <a:bodyPr wrap="square" rtlCol="0">
            <a:spAutoFit/>
          </a:bodyPr>
          <a:lstStyle/>
          <a:p>
            <a:r>
              <a:rPr lang="en-US"/>
              <a:t>First task: implement  various couplings from NP.</a:t>
            </a:r>
          </a:p>
        </p:txBody>
      </p:sp>
    </p:spTree>
    <p:extLst>
      <p:ext uri="{BB962C8B-B14F-4D97-AF65-F5344CB8AC3E}">
        <p14:creationId xmlns:p14="http://schemas.microsoft.com/office/powerpoint/2010/main" val="19055493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b="-149"/>
          <a:stretch/>
        </p:blipFill>
        <p:spPr>
          <a:xfrm>
            <a:off x="3150130" y="1992480"/>
            <a:ext cx="3781877" cy="2843443"/>
          </a:xfrm>
          <a:prstGeom prst="rect">
            <a:avLst/>
          </a:prstGeom>
        </p:spPr>
      </p:pic>
      <p:sp>
        <p:nvSpPr>
          <p:cNvPr id="6" name="TextBox 5"/>
          <p:cNvSpPr txBox="1"/>
          <p:nvPr/>
        </p:nvSpPr>
        <p:spPr>
          <a:xfrm>
            <a:off x="2532479" y="5057181"/>
            <a:ext cx="7071665" cy="646331"/>
          </a:xfrm>
          <a:prstGeom prst="rect">
            <a:avLst/>
          </a:prstGeom>
          <a:noFill/>
        </p:spPr>
        <p:txBody>
          <a:bodyPr wrap="square" rtlCol="0">
            <a:spAutoFit/>
          </a:bodyPr>
          <a:lstStyle/>
          <a:p>
            <a:r>
              <a:rPr lang="en-US"/>
              <a:t>The world average has fluctuated down from the </a:t>
            </a:r>
            <a:r>
              <a:rPr lang="en-US" err="1"/>
              <a:t>BaBar</a:t>
            </a:r>
            <a:r>
              <a:rPr lang="en-US"/>
              <a:t> result in 2012. Type II HDM tightly constrained, </a:t>
            </a:r>
            <a:r>
              <a:rPr lang="en-US" err="1"/>
              <a:t>Leptoquarks</a:t>
            </a:r>
            <a:r>
              <a:rPr lang="en-US"/>
              <a:t> are now in fashion</a:t>
            </a:r>
            <a:r>
              <a:rPr lang="mr-IN"/>
              <a:t>……</a:t>
            </a:r>
            <a:endParaRPr lang="en-US"/>
          </a:p>
        </p:txBody>
      </p:sp>
      <p:sp>
        <p:nvSpPr>
          <p:cNvPr id="2" name="TextBox 1"/>
          <p:cNvSpPr txBox="1"/>
          <p:nvPr/>
        </p:nvSpPr>
        <p:spPr>
          <a:xfrm>
            <a:off x="1727200" y="2032000"/>
            <a:ext cx="1531508" cy="2308324"/>
          </a:xfrm>
          <a:prstGeom prst="rect">
            <a:avLst/>
          </a:prstGeom>
          <a:noFill/>
        </p:spPr>
        <p:txBody>
          <a:bodyPr wrap="square" rtlCol="0">
            <a:spAutoFit/>
          </a:bodyPr>
          <a:lstStyle/>
          <a:p>
            <a:r>
              <a:rPr lang="en-US"/>
              <a:t>N.B. </a:t>
            </a:r>
            <a:r>
              <a:rPr lang="en-US">
                <a:solidFill>
                  <a:srgbClr val="FF0000"/>
                </a:solidFill>
              </a:rPr>
              <a:t>Change in R(D) and R(D*) as a function of NP, </a:t>
            </a:r>
            <a:r>
              <a:rPr lang="en-US"/>
              <a:t>due to efficiency, phase space changes.</a:t>
            </a:r>
          </a:p>
        </p:txBody>
      </p:sp>
      <p:sp>
        <p:nvSpPr>
          <p:cNvPr id="3" name="TextBox 2"/>
          <p:cNvSpPr txBox="1"/>
          <p:nvPr/>
        </p:nvSpPr>
        <p:spPr>
          <a:xfrm>
            <a:off x="2532479" y="5703512"/>
            <a:ext cx="6035803" cy="646331"/>
          </a:xfrm>
          <a:prstGeom prst="rect">
            <a:avLst/>
          </a:prstGeom>
          <a:noFill/>
        </p:spPr>
        <p:txBody>
          <a:bodyPr wrap="square" rtlCol="0">
            <a:spAutoFit/>
          </a:bodyPr>
          <a:lstStyle/>
          <a:p>
            <a:r>
              <a:rPr lang="en-US">
                <a:solidFill>
                  <a:srgbClr val="FF0000"/>
                </a:solidFill>
              </a:rPr>
              <a:t>Also note that q^2 dependence, D* angular dependence not used, just BFs</a:t>
            </a:r>
            <a:r>
              <a:rPr lang="en-US"/>
              <a:t>. Again lack of MC generators is the issue.</a:t>
            </a:r>
          </a:p>
        </p:txBody>
      </p:sp>
      <p:pic>
        <p:nvPicPr>
          <p:cNvPr id="7" name="Picture 6"/>
          <p:cNvPicPr>
            <a:picLocks noChangeAspect="1"/>
          </p:cNvPicPr>
          <p:nvPr/>
        </p:nvPicPr>
        <p:blipFill>
          <a:blip r:embed="rId3"/>
          <a:stretch>
            <a:fillRect/>
          </a:stretch>
        </p:blipFill>
        <p:spPr>
          <a:xfrm>
            <a:off x="6932006" y="1003096"/>
            <a:ext cx="3600450" cy="4133850"/>
          </a:xfrm>
          <a:prstGeom prst="rect">
            <a:avLst/>
          </a:prstGeom>
        </p:spPr>
      </p:pic>
      <p:sp>
        <p:nvSpPr>
          <p:cNvPr id="8" name="TextBox 7"/>
          <p:cNvSpPr txBox="1"/>
          <p:nvPr/>
        </p:nvSpPr>
        <p:spPr>
          <a:xfrm>
            <a:off x="2233564" y="229169"/>
            <a:ext cx="8056004" cy="461665"/>
          </a:xfrm>
          <a:prstGeom prst="rect">
            <a:avLst/>
          </a:prstGeom>
          <a:noFill/>
        </p:spPr>
        <p:txBody>
          <a:bodyPr wrap="square" rtlCol="0">
            <a:spAutoFit/>
          </a:bodyPr>
          <a:lstStyle/>
          <a:p>
            <a:r>
              <a:rPr lang="en-US" sz="2400" dirty="0">
                <a:latin typeface="Times New Roman"/>
                <a:cs typeface="Times New Roman"/>
              </a:rPr>
              <a:t>More examples of why we need </a:t>
            </a:r>
            <a:r>
              <a:rPr lang="en-US" sz="2400" u="sng" dirty="0">
                <a:latin typeface="Times New Roman"/>
                <a:cs typeface="Times New Roman"/>
              </a:rPr>
              <a:t>new physics </a:t>
            </a:r>
            <a:r>
              <a:rPr lang="en-US" sz="2400" i="1" dirty="0">
                <a:latin typeface="Times New Roman"/>
                <a:cs typeface="Times New Roman"/>
              </a:rPr>
              <a:t>MC generators</a:t>
            </a:r>
          </a:p>
        </p:txBody>
      </p:sp>
      <p:sp>
        <p:nvSpPr>
          <p:cNvPr id="9" name="TextBox 8"/>
          <p:cNvSpPr txBox="1"/>
          <p:nvPr/>
        </p:nvSpPr>
        <p:spPr>
          <a:xfrm>
            <a:off x="4437382" y="1325849"/>
            <a:ext cx="1718147" cy="369332"/>
          </a:xfrm>
          <a:prstGeom prst="rect">
            <a:avLst/>
          </a:prstGeom>
          <a:noFill/>
        </p:spPr>
        <p:txBody>
          <a:bodyPr wrap="square" rtlCol="0">
            <a:spAutoFit/>
          </a:bodyPr>
          <a:lstStyle/>
          <a:p>
            <a:r>
              <a:rPr lang="en-US" err="1"/>
              <a:t>BaBar</a:t>
            </a:r>
            <a:endParaRPr lang="en-US"/>
          </a:p>
        </p:txBody>
      </p:sp>
      <p:sp>
        <p:nvSpPr>
          <p:cNvPr id="10" name="TextBox 9"/>
          <p:cNvSpPr txBox="1"/>
          <p:nvPr/>
        </p:nvSpPr>
        <p:spPr>
          <a:xfrm>
            <a:off x="8172484" y="818430"/>
            <a:ext cx="1232584" cy="369332"/>
          </a:xfrm>
          <a:prstGeom prst="rect">
            <a:avLst/>
          </a:prstGeom>
          <a:noFill/>
        </p:spPr>
        <p:txBody>
          <a:bodyPr wrap="square" rtlCol="0">
            <a:spAutoFit/>
          </a:bodyPr>
          <a:lstStyle/>
          <a:p>
            <a:r>
              <a:rPr lang="en-US"/>
              <a:t>Belle</a:t>
            </a:r>
          </a:p>
        </p:txBody>
      </p:sp>
      <p:sp>
        <p:nvSpPr>
          <p:cNvPr id="11" name="TextBox 10"/>
          <p:cNvSpPr txBox="1"/>
          <p:nvPr/>
        </p:nvSpPr>
        <p:spPr>
          <a:xfrm>
            <a:off x="2719234" y="6349842"/>
            <a:ext cx="5453251" cy="369332"/>
          </a:xfrm>
          <a:prstGeom prst="rect">
            <a:avLst/>
          </a:prstGeom>
          <a:noFill/>
        </p:spPr>
        <p:txBody>
          <a:bodyPr wrap="square" rtlCol="0">
            <a:spAutoFit/>
          </a:bodyPr>
          <a:lstStyle/>
          <a:p>
            <a:r>
              <a:rPr lang="en-US"/>
              <a:t>The problem is more severe for B</a:t>
            </a:r>
            <a:r>
              <a:rPr lang="en-US">
                <a:sym typeface="Wingdings"/>
              </a:rPr>
              <a:t>K</a:t>
            </a:r>
            <a:r>
              <a:rPr lang="en-US" baseline="30000">
                <a:sym typeface="Wingdings"/>
              </a:rPr>
              <a:t>*</a:t>
            </a:r>
            <a:r>
              <a:rPr lang="en-US">
                <a:sym typeface="Wingdings"/>
              </a:rPr>
              <a:t> </a:t>
            </a:r>
            <a:r>
              <a:rPr lang="en-US" err="1">
                <a:sym typeface="Wingdings"/>
              </a:rPr>
              <a:t>l</a:t>
            </a:r>
            <a:r>
              <a:rPr lang="en-US" baseline="30000" err="1">
                <a:sym typeface="Wingdings"/>
              </a:rPr>
              <a:t>+</a:t>
            </a:r>
            <a:r>
              <a:rPr lang="en-US" err="1">
                <a:sym typeface="Wingdings"/>
              </a:rPr>
              <a:t>l</a:t>
            </a:r>
            <a:r>
              <a:rPr lang="en-US" baseline="30000">
                <a:sym typeface="Wingdings"/>
              </a:rPr>
              <a:t>-</a:t>
            </a:r>
            <a:r>
              <a:rPr lang="en-US">
                <a:sym typeface="Wingdings"/>
              </a:rPr>
              <a:t>, </a:t>
            </a:r>
            <a:r>
              <a:rPr lang="en-US" err="1">
                <a:sym typeface="Wingdings"/>
              </a:rPr>
              <a:t>bs</a:t>
            </a:r>
            <a:r>
              <a:rPr lang="en-US">
                <a:sym typeface="Wingdings"/>
              </a:rPr>
              <a:t> l</a:t>
            </a:r>
            <a:r>
              <a:rPr lang="en-US" baseline="30000">
                <a:sym typeface="Wingdings"/>
              </a:rPr>
              <a:t>+</a:t>
            </a:r>
            <a:r>
              <a:rPr lang="en-US">
                <a:sym typeface="Wingdings"/>
              </a:rPr>
              <a:t> l</a:t>
            </a:r>
            <a:r>
              <a:rPr lang="en-US" baseline="30000">
                <a:sym typeface="Wingdings"/>
              </a:rPr>
              <a:t>-</a:t>
            </a:r>
            <a:endParaRPr lang="en-US"/>
          </a:p>
        </p:txBody>
      </p:sp>
    </p:spTree>
    <p:extLst>
      <p:ext uri="{BB962C8B-B14F-4D97-AF65-F5344CB8AC3E}">
        <p14:creationId xmlns:p14="http://schemas.microsoft.com/office/powerpoint/2010/main" val="37879748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81200" y="331459"/>
            <a:ext cx="8170889" cy="461665"/>
          </a:xfrm>
          <a:prstGeom prst="rect">
            <a:avLst/>
          </a:prstGeom>
          <a:noFill/>
        </p:spPr>
        <p:txBody>
          <a:bodyPr wrap="square" rtlCol="0">
            <a:spAutoFit/>
          </a:bodyPr>
          <a:lstStyle/>
          <a:p>
            <a:r>
              <a:rPr lang="en-US" sz="2400" err="1">
                <a:latin typeface="Times New Roman"/>
                <a:cs typeface="Times New Roman"/>
              </a:rPr>
              <a:t>Gianluca</a:t>
            </a:r>
            <a:r>
              <a:rPr lang="en-US" sz="2400">
                <a:latin typeface="Times New Roman"/>
                <a:cs typeface="Times New Roman"/>
              </a:rPr>
              <a:t> </a:t>
            </a:r>
            <a:r>
              <a:rPr lang="en-US" sz="2400" err="1">
                <a:latin typeface="Times New Roman"/>
                <a:cs typeface="Times New Roman"/>
              </a:rPr>
              <a:t>Inuglia</a:t>
            </a:r>
            <a:r>
              <a:rPr lang="en-US" sz="2400">
                <a:latin typeface="Times New Roman"/>
                <a:cs typeface="Times New Roman"/>
              </a:rPr>
              <a:t> et al. (White Paper on the </a:t>
            </a:r>
            <a:r>
              <a:rPr lang="en-US" sz="2400" err="1">
                <a:latin typeface="Times New Roman"/>
                <a:cs typeface="Times New Roman"/>
              </a:rPr>
              <a:t>Interleptons</a:t>
            </a:r>
            <a:r>
              <a:rPr lang="en-US" sz="2400">
                <a:latin typeface="Times New Roman"/>
                <a:cs typeface="Times New Roman"/>
              </a:rPr>
              <a:t> Project)</a:t>
            </a:r>
          </a:p>
        </p:txBody>
      </p:sp>
      <p:sp>
        <p:nvSpPr>
          <p:cNvPr id="5" name="TextBox 4"/>
          <p:cNvSpPr txBox="1"/>
          <p:nvPr/>
        </p:nvSpPr>
        <p:spPr>
          <a:xfrm>
            <a:off x="2504166" y="984590"/>
            <a:ext cx="6965967" cy="1569660"/>
          </a:xfrm>
          <a:prstGeom prst="rect">
            <a:avLst/>
          </a:prstGeom>
          <a:noFill/>
        </p:spPr>
        <p:txBody>
          <a:bodyPr wrap="square" rtlCol="0">
            <a:spAutoFit/>
          </a:bodyPr>
          <a:lstStyle/>
          <a:p>
            <a:r>
              <a:rPr lang="en-US" sz="2400">
                <a:latin typeface="Times New Roman"/>
                <a:cs typeface="Times New Roman"/>
              </a:rPr>
              <a:t>Innovative studies of lepton flavor universality breakdown in a variety of Belle II physics domains</a:t>
            </a:r>
          </a:p>
          <a:p>
            <a:r>
              <a:rPr lang="en-US" sz="2400">
                <a:latin typeface="Times New Roman"/>
                <a:cs typeface="Times New Roman"/>
              </a:rPr>
              <a:t>(tau physics, Upsilon decays, semi-</a:t>
            </a:r>
            <a:r>
              <a:rPr lang="en-US" sz="2400" err="1">
                <a:latin typeface="Times New Roman"/>
                <a:cs typeface="Times New Roman"/>
              </a:rPr>
              <a:t>leptonic</a:t>
            </a:r>
            <a:r>
              <a:rPr lang="en-US" sz="2400">
                <a:latin typeface="Times New Roman"/>
                <a:cs typeface="Times New Roman"/>
              </a:rPr>
              <a:t> B decays) making full use of machine learning techniques.</a:t>
            </a:r>
          </a:p>
        </p:txBody>
      </p:sp>
      <p:sp>
        <p:nvSpPr>
          <p:cNvPr id="6" name="TextBox 5"/>
          <p:cNvSpPr txBox="1"/>
          <p:nvPr/>
        </p:nvSpPr>
        <p:spPr>
          <a:xfrm>
            <a:off x="1981199" y="3137373"/>
            <a:ext cx="8686801" cy="461665"/>
          </a:xfrm>
          <a:prstGeom prst="rect">
            <a:avLst/>
          </a:prstGeom>
          <a:noFill/>
        </p:spPr>
        <p:txBody>
          <a:bodyPr wrap="square" rtlCol="0">
            <a:spAutoFit/>
          </a:bodyPr>
          <a:lstStyle/>
          <a:p>
            <a:r>
              <a:rPr lang="en-US" sz="2400" err="1">
                <a:latin typeface="Times New Roman"/>
                <a:cs typeface="Times New Roman"/>
              </a:rPr>
              <a:t>Swagato</a:t>
            </a:r>
            <a:r>
              <a:rPr lang="en-US" sz="2400">
                <a:latin typeface="Times New Roman"/>
                <a:cs typeface="Times New Roman"/>
              </a:rPr>
              <a:t> </a:t>
            </a:r>
            <a:r>
              <a:rPr lang="en-US" sz="2400" err="1">
                <a:latin typeface="Times New Roman"/>
                <a:cs typeface="Times New Roman"/>
              </a:rPr>
              <a:t>Bannerjee</a:t>
            </a:r>
            <a:r>
              <a:rPr lang="en-US" sz="2400">
                <a:latin typeface="Times New Roman"/>
                <a:cs typeface="Times New Roman"/>
              </a:rPr>
              <a:t> et al (White Paper on Belle II Tau Physics).</a:t>
            </a:r>
          </a:p>
        </p:txBody>
      </p:sp>
      <p:pic>
        <p:nvPicPr>
          <p:cNvPr id="2" name="Picture 1" descr="Screen Shot 2020-11-08 at 3.20.5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2958" y="3599037"/>
            <a:ext cx="3383280" cy="3078480"/>
          </a:xfrm>
          <a:prstGeom prst="rect">
            <a:avLst/>
          </a:prstGeom>
        </p:spPr>
      </p:pic>
      <p:pic>
        <p:nvPicPr>
          <p:cNvPr id="7" name="Picture 6">
            <a:extLst>
              <a:ext uri="{FF2B5EF4-FFF2-40B4-BE49-F238E27FC236}">
                <a16:creationId xmlns:a16="http://schemas.microsoft.com/office/drawing/2014/main" id="{09B5A267-DBF9-8B47-B74A-D4D3DF2CF4D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94316" y="298516"/>
            <a:ext cx="1217815" cy="989215"/>
          </a:xfrm>
          <a:prstGeom prst="rect">
            <a:avLst/>
          </a:prstGeom>
        </p:spPr>
      </p:pic>
    </p:spTree>
    <p:extLst>
      <p:ext uri="{BB962C8B-B14F-4D97-AF65-F5344CB8AC3E}">
        <p14:creationId xmlns:p14="http://schemas.microsoft.com/office/powerpoint/2010/main" val="14659185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9-07-24 at 3.44.13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7694" y="743428"/>
            <a:ext cx="7607300" cy="3657600"/>
          </a:xfrm>
          <a:prstGeom prst="rect">
            <a:avLst/>
          </a:prstGeom>
        </p:spPr>
      </p:pic>
      <p:sp>
        <p:nvSpPr>
          <p:cNvPr id="6" name="TextBox 5"/>
          <p:cNvSpPr txBox="1"/>
          <p:nvPr/>
        </p:nvSpPr>
        <p:spPr>
          <a:xfrm>
            <a:off x="2455334" y="183595"/>
            <a:ext cx="6611844" cy="461665"/>
          </a:xfrm>
          <a:prstGeom prst="rect">
            <a:avLst/>
          </a:prstGeom>
          <a:noFill/>
        </p:spPr>
        <p:txBody>
          <a:bodyPr wrap="square" rtlCol="0">
            <a:spAutoFit/>
          </a:bodyPr>
          <a:lstStyle/>
          <a:p>
            <a:r>
              <a:rPr lang="en-US" sz="2400" u="sng">
                <a:latin typeface="Times New Roman"/>
                <a:cs typeface="Times New Roman"/>
              </a:rPr>
              <a:t>History: </a:t>
            </a:r>
            <a:r>
              <a:rPr lang="en-US" sz="2400" u="sng">
                <a:solidFill>
                  <a:srgbClr val="FF0000"/>
                </a:solidFill>
                <a:latin typeface="Times New Roman"/>
                <a:cs typeface="Times New Roman"/>
              </a:rPr>
              <a:t>Summer 2000</a:t>
            </a:r>
            <a:r>
              <a:rPr lang="en-US" sz="2400" u="sng">
                <a:latin typeface="Times New Roman"/>
                <a:cs typeface="Times New Roman"/>
              </a:rPr>
              <a:t>, Osaka ICHEP Conference</a:t>
            </a:r>
          </a:p>
        </p:txBody>
      </p:sp>
      <p:sp>
        <p:nvSpPr>
          <p:cNvPr id="7" name="TextBox 6"/>
          <p:cNvSpPr txBox="1"/>
          <p:nvPr/>
        </p:nvSpPr>
        <p:spPr>
          <a:xfrm>
            <a:off x="1684657" y="4772946"/>
            <a:ext cx="8744273" cy="461665"/>
          </a:xfrm>
          <a:prstGeom prst="rect">
            <a:avLst/>
          </a:prstGeom>
          <a:noFill/>
        </p:spPr>
        <p:txBody>
          <a:bodyPr wrap="square" rtlCol="0">
            <a:spAutoFit/>
          </a:bodyPr>
          <a:lstStyle/>
          <a:p>
            <a:r>
              <a:rPr lang="en-US" sz="2400" i="1" u="sng" err="1"/>
              <a:t>BaBar</a:t>
            </a:r>
            <a:r>
              <a:rPr lang="en-US" sz="2400" i="1" u="sng"/>
              <a:t> had integrated a </a:t>
            </a:r>
            <a:r>
              <a:rPr lang="en-US" sz="2400" i="1" u="sng" err="1"/>
              <a:t>substanstial</a:t>
            </a:r>
            <a:r>
              <a:rPr lang="en-US" sz="2400" i="1" u="sng"/>
              <a:t> sample: </a:t>
            </a:r>
            <a:r>
              <a:rPr lang="en-US" sz="2400" i="1" u="sng">
                <a:solidFill>
                  <a:srgbClr val="FF0000"/>
                </a:solidFill>
              </a:rPr>
              <a:t>9 fb</a:t>
            </a:r>
            <a:r>
              <a:rPr lang="en-US" sz="2400" i="1" u="sng" baseline="30000">
                <a:solidFill>
                  <a:srgbClr val="FF0000"/>
                </a:solidFill>
              </a:rPr>
              <a:t>-1</a:t>
            </a:r>
            <a:r>
              <a:rPr lang="en-US" sz="2400" i="1" u="sng">
                <a:solidFill>
                  <a:srgbClr val="FF0000"/>
                </a:solidFill>
              </a:rPr>
              <a:t> </a:t>
            </a:r>
            <a:r>
              <a:rPr lang="en-US" sz="2400" i="1" u="sng"/>
              <a:t>and reported</a:t>
            </a:r>
          </a:p>
        </p:txBody>
      </p:sp>
      <p:sp>
        <p:nvSpPr>
          <p:cNvPr id="8" name="TextBox 7"/>
          <p:cNvSpPr txBox="1"/>
          <p:nvPr/>
        </p:nvSpPr>
        <p:spPr>
          <a:xfrm>
            <a:off x="7169908" y="743428"/>
            <a:ext cx="2555086" cy="400110"/>
          </a:xfrm>
          <a:prstGeom prst="rect">
            <a:avLst/>
          </a:prstGeom>
          <a:noFill/>
        </p:spPr>
        <p:txBody>
          <a:bodyPr wrap="square" rtlCol="0">
            <a:spAutoFit/>
          </a:bodyPr>
          <a:lstStyle/>
          <a:p>
            <a:r>
              <a:rPr lang="en-US" sz="2000" i="1" u="sng"/>
              <a:t>CERN Courier Report</a:t>
            </a:r>
          </a:p>
        </p:txBody>
      </p:sp>
      <p:graphicFrame>
        <p:nvGraphicFramePr>
          <p:cNvPr id="9" name="Object 8"/>
          <p:cNvGraphicFramePr>
            <a:graphicFrameLocks noChangeAspect="1"/>
          </p:cNvGraphicFramePr>
          <p:nvPr/>
        </p:nvGraphicFramePr>
        <p:xfrm>
          <a:off x="3017630" y="5493956"/>
          <a:ext cx="5196840" cy="447040"/>
        </p:xfrm>
        <a:graphic>
          <a:graphicData uri="http://schemas.openxmlformats.org/presentationml/2006/ole">
            <mc:AlternateContent xmlns:mc="http://schemas.openxmlformats.org/markup-compatibility/2006">
              <mc:Choice xmlns:v="urn:schemas-microsoft-com:vml" Requires="v">
                <p:oleObj spid="_x0000_s1117" name="Equation" r:id="rId5" imgW="2362200" imgH="203200" progId="Equation.DSMT4">
                  <p:embed/>
                </p:oleObj>
              </mc:Choice>
              <mc:Fallback>
                <p:oleObj name="Equation" r:id="rId5" imgW="2362200" imgH="203200" progId="Equation.DSMT4">
                  <p:embed/>
                  <p:pic>
                    <p:nvPicPr>
                      <p:cNvPr id="9" name="Object 8"/>
                      <p:cNvPicPr/>
                      <p:nvPr/>
                    </p:nvPicPr>
                    <p:blipFill>
                      <a:blip r:embed="rId6"/>
                      <a:stretch>
                        <a:fillRect/>
                      </a:stretch>
                    </p:blipFill>
                    <p:spPr>
                      <a:xfrm>
                        <a:off x="3017630" y="5493956"/>
                        <a:ext cx="5196840" cy="447040"/>
                      </a:xfrm>
                      <a:prstGeom prst="rect">
                        <a:avLst/>
                      </a:prstGeom>
                    </p:spPr>
                  </p:pic>
                </p:oleObj>
              </mc:Fallback>
            </mc:AlternateContent>
          </a:graphicData>
        </a:graphic>
      </p:graphicFrame>
      <p:sp>
        <p:nvSpPr>
          <p:cNvPr id="10" name="Left Arrow 9"/>
          <p:cNvSpPr/>
          <p:nvPr/>
        </p:nvSpPr>
        <p:spPr>
          <a:xfrm>
            <a:off x="9464993" y="1927737"/>
            <a:ext cx="963936" cy="22949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Left Arrow 10"/>
          <p:cNvSpPr/>
          <p:nvPr/>
        </p:nvSpPr>
        <p:spPr>
          <a:xfrm>
            <a:off x="8501057" y="5596758"/>
            <a:ext cx="963936" cy="22949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70572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20-11-07 at 8.24.0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6376" y="307901"/>
            <a:ext cx="6960870" cy="2792349"/>
          </a:xfrm>
          <a:prstGeom prst="rect">
            <a:avLst/>
          </a:prstGeom>
        </p:spPr>
      </p:pic>
      <p:sp>
        <p:nvSpPr>
          <p:cNvPr id="5" name="Rectangle 4"/>
          <p:cNvSpPr/>
          <p:nvPr/>
        </p:nvSpPr>
        <p:spPr>
          <a:xfrm>
            <a:off x="1831846" y="307901"/>
            <a:ext cx="1231386" cy="150101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4410060" y="307900"/>
            <a:ext cx="1250626" cy="5580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697664" y="3196468"/>
            <a:ext cx="6849582" cy="3046988"/>
          </a:xfrm>
          <a:prstGeom prst="rect">
            <a:avLst/>
          </a:prstGeom>
          <a:noFill/>
        </p:spPr>
        <p:txBody>
          <a:bodyPr wrap="square" rtlCol="0">
            <a:spAutoFit/>
          </a:bodyPr>
          <a:lstStyle/>
          <a:p>
            <a:r>
              <a:rPr lang="en-US" sz="2400" err="1">
                <a:latin typeface="Times New Roman"/>
                <a:cs typeface="Times New Roman"/>
              </a:rPr>
              <a:t>Racha</a:t>
            </a:r>
            <a:r>
              <a:rPr lang="en-US" sz="2400">
                <a:latin typeface="Times New Roman"/>
                <a:cs typeface="Times New Roman"/>
              </a:rPr>
              <a:t> </a:t>
            </a:r>
            <a:r>
              <a:rPr lang="en-US" sz="2400" err="1">
                <a:latin typeface="Times New Roman"/>
                <a:cs typeface="Times New Roman"/>
              </a:rPr>
              <a:t>Cheaib</a:t>
            </a:r>
            <a:r>
              <a:rPr lang="en-US" sz="2400">
                <a:latin typeface="Times New Roman"/>
                <a:cs typeface="Times New Roman"/>
              </a:rPr>
              <a:t> et al will write a Belle II White Paper on prospects for missing energy </a:t>
            </a:r>
            <a:r>
              <a:rPr lang="en-US" sz="2400" err="1">
                <a:latin typeface="Times New Roman"/>
                <a:cs typeface="Times New Roman"/>
              </a:rPr>
              <a:t>semileptonic</a:t>
            </a:r>
            <a:r>
              <a:rPr lang="en-US" sz="2400">
                <a:latin typeface="Times New Roman"/>
                <a:cs typeface="Times New Roman"/>
              </a:rPr>
              <a:t> decays.</a:t>
            </a:r>
          </a:p>
          <a:p>
            <a:endParaRPr lang="en-US" sz="2400">
              <a:latin typeface="Times New Roman"/>
              <a:cs typeface="Times New Roman"/>
            </a:endParaRPr>
          </a:p>
          <a:p>
            <a:r>
              <a:rPr lang="en-US" sz="2400">
                <a:latin typeface="Times New Roman"/>
                <a:cs typeface="Times New Roman"/>
              </a:rPr>
              <a:t>Question: Will E</a:t>
            </a:r>
            <a:r>
              <a:rPr lang="en-US" sz="2400" baseline="-25000">
                <a:latin typeface="Times New Roman"/>
                <a:cs typeface="Times New Roman"/>
              </a:rPr>
              <a:t>ECL </a:t>
            </a:r>
            <a:r>
              <a:rPr lang="en-US" sz="2400">
                <a:latin typeface="Times New Roman"/>
                <a:cs typeface="Times New Roman"/>
              </a:rPr>
              <a:t> still work well at high luminosity and backgrounds ?</a:t>
            </a:r>
          </a:p>
          <a:p>
            <a:endParaRPr lang="en-US" sz="2400">
              <a:latin typeface="Times New Roman"/>
              <a:cs typeface="Times New Roman"/>
            </a:endParaRPr>
          </a:p>
          <a:p>
            <a:r>
              <a:rPr lang="en-US" sz="2400">
                <a:latin typeface="Times New Roman"/>
                <a:cs typeface="Times New Roman"/>
              </a:rPr>
              <a:t>Question: Is FEI always required or can more efficient ROE analyses work ?</a:t>
            </a:r>
          </a:p>
        </p:txBody>
      </p:sp>
      <p:pic>
        <p:nvPicPr>
          <p:cNvPr id="8" name="Picture 7">
            <a:extLst>
              <a:ext uri="{FF2B5EF4-FFF2-40B4-BE49-F238E27FC236}">
                <a16:creationId xmlns:a16="http://schemas.microsoft.com/office/drawing/2014/main" id="{8122E45E-0C5A-EB4F-BF18-4FEEBA2F371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36766" y="92327"/>
            <a:ext cx="1217815" cy="989215"/>
          </a:xfrm>
          <a:prstGeom prst="rect">
            <a:avLst/>
          </a:prstGeom>
        </p:spPr>
      </p:pic>
    </p:spTree>
    <p:extLst>
      <p:ext uri="{BB962C8B-B14F-4D97-AF65-F5344CB8AC3E}">
        <p14:creationId xmlns:p14="http://schemas.microsoft.com/office/powerpoint/2010/main" val="5635600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418705" y="392153"/>
            <a:ext cx="2127868" cy="1437893"/>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7604052" y="4152571"/>
            <a:ext cx="2696322" cy="1938992"/>
          </a:xfrm>
          <a:prstGeom prst="rect">
            <a:avLst/>
          </a:prstGeom>
          <a:noFill/>
        </p:spPr>
        <p:txBody>
          <a:bodyPr wrap="square" rtlCol="0">
            <a:spAutoFit/>
          </a:bodyPr>
          <a:lstStyle/>
          <a:p>
            <a:r>
              <a:rPr lang="en-US" sz="2400" dirty="0">
                <a:latin typeface="Times New Roman"/>
                <a:cs typeface="Times New Roman"/>
              </a:rPr>
              <a:t>Dark Sector Capabilities of Belle II White Paper, </a:t>
            </a:r>
          </a:p>
          <a:p>
            <a:r>
              <a:rPr lang="en-US" sz="2400" dirty="0">
                <a:latin typeface="Times New Roman"/>
                <a:cs typeface="Times New Roman"/>
              </a:rPr>
              <a:t>Chris Hearty, Kevin Flood et al.</a:t>
            </a:r>
          </a:p>
        </p:txBody>
      </p:sp>
      <p:sp>
        <p:nvSpPr>
          <p:cNvPr id="11" name="TextBox 10"/>
          <p:cNvSpPr txBox="1"/>
          <p:nvPr/>
        </p:nvSpPr>
        <p:spPr>
          <a:xfrm>
            <a:off x="7661242" y="971044"/>
            <a:ext cx="3006758" cy="1938992"/>
          </a:xfrm>
          <a:prstGeom prst="rect">
            <a:avLst/>
          </a:prstGeom>
          <a:noFill/>
        </p:spPr>
        <p:txBody>
          <a:bodyPr wrap="square" rtlCol="0">
            <a:spAutoFit/>
          </a:bodyPr>
          <a:lstStyle/>
          <a:p>
            <a:r>
              <a:rPr lang="en-US" sz="2400" dirty="0">
                <a:latin typeface="Times New Roman"/>
                <a:cs typeface="Times New Roman"/>
              </a:rPr>
              <a:t>LLP White Paper (including the Gazelle proposal): Torben Ferber, Suzanne </a:t>
            </a:r>
            <a:r>
              <a:rPr lang="en-US" sz="2400" dirty="0" err="1">
                <a:latin typeface="Times New Roman"/>
                <a:cs typeface="Times New Roman"/>
              </a:rPr>
              <a:t>Westhof</a:t>
            </a:r>
            <a:r>
              <a:rPr lang="en-US" sz="2400">
                <a:latin typeface="Times New Roman"/>
                <a:cs typeface="Times New Roman"/>
              </a:rPr>
              <a:t> et al </a:t>
            </a:r>
          </a:p>
        </p:txBody>
      </p:sp>
      <p:sp>
        <p:nvSpPr>
          <p:cNvPr id="12" name="TextBox 11"/>
          <p:cNvSpPr txBox="1"/>
          <p:nvPr/>
        </p:nvSpPr>
        <p:spPr>
          <a:xfrm>
            <a:off x="3935272" y="131475"/>
            <a:ext cx="4433722" cy="461665"/>
          </a:xfrm>
          <a:prstGeom prst="rect">
            <a:avLst/>
          </a:prstGeom>
          <a:noFill/>
        </p:spPr>
        <p:txBody>
          <a:bodyPr wrap="square" rtlCol="0">
            <a:spAutoFit/>
          </a:bodyPr>
          <a:lstStyle/>
          <a:p>
            <a:r>
              <a:rPr lang="en-US" sz="2400">
                <a:latin typeface="Times New Roman"/>
                <a:cs typeface="Times New Roman"/>
              </a:rPr>
              <a:t>Zoom in on the Dark Sector</a:t>
            </a:r>
          </a:p>
        </p:txBody>
      </p:sp>
      <p:pic>
        <p:nvPicPr>
          <p:cNvPr id="2" name="Picture 1"/>
          <p:cNvPicPr>
            <a:picLocks noChangeAspect="1"/>
          </p:cNvPicPr>
          <p:nvPr/>
        </p:nvPicPr>
        <p:blipFill>
          <a:blip r:embed="rId2"/>
          <a:stretch>
            <a:fillRect/>
          </a:stretch>
        </p:blipFill>
        <p:spPr>
          <a:xfrm>
            <a:off x="2111750" y="3700272"/>
            <a:ext cx="4613910" cy="3157728"/>
          </a:xfrm>
          <a:prstGeom prst="rect">
            <a:avLst/>
          </a:prstGeom>
        </p:spPr>
      </p:pic>
      <p:pic>
        <p:nvPicPr>
          <p:cNvPr id="3" name="Picture 2" descr="Screen Shot 2020-11-08 at 3.11.59 PM.png"/>
          <p:cNvPicPr>
            <a:picLocks noChangeAspect="1"/>
          </p:cNvPicPr>
          <p:nvPr/>
        </p:nvPicPr>
        <p:blipFill rotWithShape="1">
          <a:blip r:embed="rId3">
            <a:extLst>
              <a:ext uri="{28A0092B-C50C-407E-A947-70E740481C1C}">
                <a14:useLocalDpi xmlns:a14="http://schemas.microsoft.com/office/drawing/2010/main" val="0"/>
              </a:ext>
            </a:extLst>
          </a:blip>
          <a:srcRect t="7335"/>
          <a:stretch/>
        </p:blipFill>
        <p:spPr>
          <a:xfrm>
            <a:off x="1806933" y="513747"/>
            <a:ext cx="4739640" cy="2916229"/>
          </a:xfrm>
          <a:prstGeom prst="rect">
            <a:avLst/>
          </a:prstGeom>
        </p:spPr>
      </p:pic>
      <p:sp>
        <p:nvSpPr>
          <p:cNvPr id="4" name="TextBox 3"/>
          <p:cNvSpPr txBox="1"/>
          <p:nvPr/>
        </p:nvSpPr>
        <p:spPr>
          <a:xfrm>
            <a:off x="3336505" y="3434406"/>
            <a:ext cx="3210069" cy="338554"/>
          </a:xfrm>
          <a:prstGeom prst="rect">
            <a:avLst/>
          </a:prstGeom>
          <a:noFill/>
        </p:spPr>
        <p:txBody>
          <a:bodyPr wrap="square" rtlCol="0">
            <a:spAutoFit/>
          </a:bodyPr>
          <a:lstStyle/>
          <a:p>
            <a:r>
              <a:rPr lang="en-US" sz="1600">
                <a:latin typeface="Times New Roman"/>
                <a:cs typeface="Times New Roman"/>
              </a:rPr>
              <a:t>Updated dark photon sensitivity plot</a:t>
            </a:r>
          </a:p>
        </p:txBody>
      </p:sp>
    </p:spTree>
    <p:extLst>
      <p:ext uri="{BB962C8B-B14F-4D97-AF65-F5344CB8AC3E}">
        <p14:creationId xmlns:p14="http://schemas.microsoft.com/office/powerpoint/2010/main" val="343268267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20-11-07 at 7.27.3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995242"/>
            <a:ext cx="5613400" cy="2514600"/>
          </a:xfrm>
          <a:prstGeom prst="rect">
            <a:avLst/>
          </a:prstGeom>
        </p:spPr>
      </p:pic>
      <p:sp>
        <p:nvSpPr>
          <p:cNvPr id="6" name="TextBox 5"/>
          <p:cNvSpPr txBox="1"/>
          <p:nvPr/>
        </p:nvSpPr>
        <p:spPr>
          <a:xfrm>
            <a:off x="2009564" y="390080"/>
            <a:ext cx="4930337" cy="461665"/>
          </a:xfrm>
          <a:prstGeom prst="rect">
            <a:avLst/>
          </a:prstGeom>
          <a:noFill/>
        </p:spPr>
        <p:txBody>
          <a:bodyPr wrap="square" rtlCol="0">
            <a:spAutoFit/>
          </a:bodyPr>
          <a:lstStyle/>
          <a:p>
            <a:r>
              <a:rPr lang="en-US" sz="2400">
                <a:latin typeface="Times New Roman"/>
                <a:cs typeface="Times New Roman"/>
              </a:rPr>
              <a:t>Zoom in to the Charm Physics Branch</a:t>
            </a:r>
          </a:p>
        </p:txBody>
      </p:sp>
      <p:sp>
        <p:nvSpPr>
          <p:cNvPr id="7" name="TextBox 6"/>
          <p:cNvSpPr txBox="1"/>
          <p:nvPr/>
        </p:nvSpPr>
        <p:spPr>
          <a:xfrm>
            <a:off x="7343758" y="1921342"/>
            <a:ext cx="3324242" cy="923330"/>
          </a:xfrm>
          <a:prstGeom prst="rect">
            <a:avLst/>
          </a:prstGeom>
          <a:noFill/>
        </p:spPr>
        <p:txBody>
          <a:bodyPr wrap="square" rtlCol="0">
            <a:spAutoFit/>
          </a:bodyPr>
          <a:lstStyle/>
          <a:p>
            <a:r>
              <a:rPr lang="en-US"/>
              <a:t>Belle II Charm Physics Capabilities White Paper being organized by Alan Schwartz et al.</a:t>
            </a:r>
          </a:p>
        </p:txBody>
      </p:sp>
    </p:spTree>
    <p:extLst>
      <p:ext uri="{BB962C8B-B14F-4D97-AF65-F5344CB8AC3E}">
        <p14:creationId xmlns:p14="http://schemas.microsoft.com/office/powerpoint/2010/main" val="39636292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333099" y="3502368"/>
            <a:ext cx="1539232" cy="8852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8335103" y="390601"/>
            <a:ext cx="2174165" cy="1754327"/>
          </a:xfrm>
          <a:prstGeom prst="rect">
            <a:avLst/>
          </a:prstGeom>
          <a:noFill/>
        </p:spPr>
        <p:txBody>
          <a:bodyPr wrap="square" rtlCol="0">
            <a:spAutoFit/>
          </a:bodyPr>
          <a:lstStyle/>
          <a:p>
            <a:r>
              <a:rPr lang="en-US"/>
              <a:t>Bryan </a:t>
            </a:r>
            <a:r>
              <a:rPr lang="en-US" err="1"/>
              <a:t>Fulsom</a:t>
            </a:r>
            <a:r>
              <a:rPr lang="en-US"/>
              <a:t> et al, together with </a:t>
            </a:r>
            <a:r>
              <a:rPr lang="en-US" err="1"/>
              <a:t>LHCb</a:t>
            </a:r>
            <a:r>
              <a:rPr lang="en-US"/>
              <a:t>, theorists is writing a White Paper on hadron spectroscopy prospects.</a:t>
            </a:r>
          </a:p>
        </p:txBody>
      </p:sp>
      <p:sp>
        <p:nvSpPr>
          <p:cNvPr id="8" name="TextBox 7"/>
          <p:cNvSpPr txBox="1"/>
          <p:nvPr/>
        </p:nvSpPr>
        <p:spPr>
          <a:xfrm>
            <a:off x="8527507" y="2817920"/>
            <a:ext cx="1981761" cy="3139321"/>
          </a:xfrm>
          <a:prstGeom prst="rect">
            <a:avLst/>
          </a:prstGeom>
          <a:noFill/>
        </p:spPr>
        <p:txBody>
          <a:bodyPr wrap="square" rtlCol="0">
            <a:spAutoFit/>
          </a:bodyPr>
          <a:lstStyle/>
          <a:p>
            <a:r>
              <a:rPr lang="en-US"/>
              <a:t>Anselm </a:t>
            </a:r>
            <a:r>
              <a:rPr lang="en-US" err="1"/>
              <a:t>Vossen</a:t>
            </a:r>
            <a:r>
              <a:rPr lang="en-US"/>
              <a:t> et al. is writing a White Paper on QCD measurements.</a:t>
            </a:r>
          </a:p>
          <a:p>
            <a:endParaRPr lang="en-US"/>
          </a:p>
          <a:p>
            <a:r>
              <a:rPr lang="en-US"/>
              <a:t>Here note the </a:t>
            </a:r>
            <a:r>
              <a:rPr lang="en-US">
                <a:solidFill>
                  <a:srgbClr val="FF0000"/>
                </a:solidFill>
              </a:rPr>
              <a:t>synergies</a:t>
            </a:r>
            <a:r>
              <a:rPr lang="en-US"/>
              <a:t> with the EIC (Electron Ion Collider) and g-2 experiment(s).</a:t>
            </a:r>
          </a:p>
        </p:txBody>
      </p:sp>
      <p:sp>
        <p:nvSpPr>
          <p:cNvPr id="9" name="Rectangle 8"/>
          <p:cNvSpPr/>
          <p:nvPr/>
        </p:nvSpPr>
        <p:spPr>
          <a:xfrm>
            <a:off x="4121455" y="3810267"/>
            <a:ext cx="211645" cy="17319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p:cNvSpPr txBox="1"/>
          <p:nvPr/>
        </p:nvSpPr>
        <p:spPr>
          <a:xfrm>
            <a:off x="3203615" y="122891"/>
            <a:ext cx="4171211" cy="369332"/>
          </a:xfrm>
          <a:prstGeom prst="rect">
            <a:avLst/>
          </a:prstGeom>
          <a:noFill/>
        </p:spPr>
        <p:txBody>
          <a:bodyPr wrap="square" rtlCol="0">
            <a:spAutoFit/>
          </a:bodyPr>
          <a:lstStyle/>
          <a:p>
            <a:r>
              <a:rPr lang="en-US"/>
              <a:t>Zoom in on QCD and New Hadrons</a:t>
            </a:r>
          </a:p>
        </p:txBody>
      </p:sp>
      <p:pic>
        <p:nvPicPr>
          <p:cNvPr id="3" name="Picture 2" descr="Screen Shot 2020-11-08 at 3.29.06 PM.png"/>
          <p:cNvPicPr>
            <a:picLocks noChangeAspect="1"/>
          </p:cNvPicPr>
          <p:nvPr/>
        </p:nvPicPr>
        <p:blipFill rotWithShape="1">
          <a:blip r:embed="rId2">
            <a:extLst>
              <a:ext uri="{28A0092B-C50C-407E-A947-70E740481C1C}">
                <a14:useLocalDpi xmlns:a14="http://schemas.microsoft.com/office/drawing/2010/main" val="0"/>
              </a:ext>
            </a:extLst>
          </a:blip>
          <a:srcRect l="5895" t="6532"/>
          <a:stretch/>
        </p:blipFill>
        <p:spPr>
          <a:xfrm>
            <a:off x="1809536" y="980623"/>
            <a:ext cx="6303134" cy="4786160"/>
          </a:xfrm>
          <a:prstGeom prst="rect">
            <a:avLst/>
          </a:prstGeom>
        </p:spPr>
      </p:pic>
      <p:sp>
        <p:nvSpPr>
          <p:cNvPr id="4" name="Rectangle 3"/>
          <p:cNvSpPr/>
          <p:nvPr/>
        </p:nvSpPr>
        <p:spPr>
          <a:xfrm>
            <a:off x="1809536" y="5393550"/>
            <a:ext cx="1394078" cy="3732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10113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29257" y="648444"/>
            <a:ext cx="8921841" cy="5217695"/>
          </a:xfrm>
        </p:spPr>
        <p:txBody>
          <a:bodyPr>
            <a:noAutofit/>
          </a:bodyPr>
          <a:lstStyle/>
          <a:p>
            <a:pPr marL="0" indent="0">
              <a:buNone/>
            </a:pPr>
            <a:r>
              <a:rPr lang="en-US" sz="2000">
                <a:latin typeface="Times New Roman"/>
                <a:cs typeface="Times New Roman"/>
              </a:rPr>
              <a:t>Physics case:  </a:t>
            </a:r>
            <a:r>
              <a:rPr lang="en-US" sz="2000">
                <a:solidFill>
                  <a:srgbClr val="C00000"/>
                </a:solidFill>
                <a:latin typeface="Times New Roman"/>
                <a:cs typeface="Times New Roman"/>
              </a:rPr>
              <a:t>precision sin</a:t>
            </a:r>
            <a:r>
              <a:rPr lang="en-US" sz="2000" baseline="30000">
                <a:solidFill>
                  <a:srgbClr val="C00000"/>
                </a:solidFill>
                <a:latin typeface="Times New Roman"/>
                <a:cs typeface="Times New Roman"/>
              </a:rPr>
              <a:t>2</a:t>
            </a:r>
            <a:r>
              <a:rPr lang="en-US" sz="2000">
                <a:solidFill>
                  <a:srgbClr val="C00000"/>
                </a:solidFill>
                <a:latin typeface="Times New Roman"/>
                <a:ea typeface="Symbol" charset="2"/>
                <a:cs typeface="Times New Roman"/>
              </a:rPr>
              <a:t> </a:t>
            </a:r>
            <a:r>
              <a:rPr lang="en-US" sz="2000" err="1">
                <a:solidFill>
                  <a:srgbClr val="C00000"/>
                </a:solidFill>
                <a:latin typeface="Times New Roman"/>
                <a:ea typeface="Symbol" charset="2"/>
                <a:cs typeface="Times New Roman"/>
              </a:rPr>
              <a:t>θ</a:t>
            </a:r>
            <a:r>
              <a:rPr lang="en-US" sz="2000" baseline="-25000" err="1">
                <a:solidFill>
                  <a:srgbClr val="C00000"/>
                </a:solidFill>
                <a:latin typeface="Times New Roman"/>
                <a:cs typeface="Times New Roman"/>
              </a:rPr>
              <a:t>W</a:t>
            </a:r>
            <a:r>
              <a:rPr lang="en-US" sz="2000">
                <a:solidFill>
                  <a:srgbClr val="C00000"/>
                </a:solidFill>
                <a:latin typeface="Times New Roman"/>
                <a:cs typeface="Times New Roman"/>
              </a:rPr>
              <a:t> measurements from </a:t>
            </a:r>
          </a:p>
          <a:p>
            <a:pPr marL="0" indent="0">
              <a:buNone/>
            </a:pPr>
            <a:r>
              <a:rPr lang="en-US" sz="2000">
                <a:solidFill>
                  <a:srgbClr val="C00000"/>
                </a:solidFill>
                <a:latin typeface="Times New Roman"/>
                <a:cs typeface="Times New Roman"/>
              </a:rPr>
              <a:t>b, c, e, μ</a:t>
            </a:r>
            <a:r>
              <a:rPr lang="en-US" sz="2000">
                <a:solidFill>
                  <a:srgbClr val="C00000"/>
                </a:solidFill>
                <a:latin typeface="Times New Roman"/>
                <a:ea typeface="Symbol" charset="2"/>
                <a:cs typeface="Times New Roman"/>
              </a:rPr>
              <a:t> &amp; </a:t>
            </a:r>
            <a:r>
              <a:rPr lang="en-US" sz="2000" err="1">
                <a:solidFill>
                  <a:srgbClr val="C00000"/>
                </a:solidFill>
                <a:latin typeface="Times New Roman"/>
                <a:ea typeface="Symbol" charset="2"/>
                <a:cs typeface="Times New Roman"/>
              </a:rPr>
              <a:t>τ</a:t>
            </a:r>
            <a:r>
              <a:rPr lang="en-US" sz="2000">
                <a:solidFill>
                  <a:srgbClr val="C00000"/>
                </a:solidFill>
                <a:latin typeface="Times New Roman"/>
                <a:ea typeface="Symbol" charset="2"/>
                <a:cs typeface="Times New Roman"/>
              </a:rPr>
              <a:t>, </a:t>
            </a:r>
            <a:r>
              <a:rPr lang="en-US" sz="2000">
                <a:solidFill>
                  <a:srgbClr val="C00000"/>
                </a:solidFill>
                <a:latin typeface="Times New Roman"/>
                <a:cs typeface="Times New Roman"/>
              </a:rPr>
              <a:t> probing its running and universality</a:t>
            </a:r>
            <a:r>
              <a:rPr lang="en-US" sz="2000">
                <a:latin typeface="Times New Roman"/>
                <a:cs typeface="Times New Roman"/>
              </a:rPr>
              <a:t> </a:t>
            </a:r>
          </a:p>
          <a:p>
            <a:pPr marL="0" indent="0">
              <a:buNone/>
            </a:pPr>
            <a:r>
              <a:rPr lang="en-US" sz="2000">
                <a:latin typeface="Times New Roman"/>
                <a:cs typeface="Times New Roman"/>
              </a:rPr>
              <a:t>(</a:t>
            </a:r>
            <a:r>
              <a:rPr lang="en-US" sz="2000" i="1" u="sng">
                <a:solidFill>
                  <a:srgbClr val="FF0000"/>
                </a:solidFill>
                <a:latin typeface="Times New Roman"/>
                <a:cs typeface="Times New Roman"/>
              </a:rPr>
              <a:t>White Paper in Preparation by M. </a:t>
            </a:r>
            <a:r>
              <a:rPr lang="en-US" sz="2000" i="1" u="sng" err="1">
                <a:solidFill>
                  <a:srgbClr val="FF0000"/>
                </a:solidFill>
                <a:latin typeface="Times New Roman"/>
                <a:cs typeface="Times New Roman"/>
              </a:rPr>
              <a:t>Roney</a:t>
            </a:r>
            <a:r>
              <a:rPr lang="en-US" sz="2000">
                <a:latin typeface="Times New Roman"/>
                <a:cs typeface="Times New Roman"/>
              </a:rPr>
              <a:t>). </a:t>
            </a:r>
          </a:p>
          <a:p>
            <a:pPr marL="0" indent="0">
              <a:buNone/>
            </a:pPr>
            <a:r>
              <a:rPr lang="en-US" sz="2000">
                <a:latin typeface="Times New Roman"/>
                <a:cs typeface="Times New Roman"/>
              </a:rPr>
              <a:t>Planning 70% polarization  with 80% polarized source. </a:t>
            </a:r>
          </a:p>
          <a:p>
            <a:pPr marL="0" indent="0">
              <a:buNone/>
            </a:pPr>
            <a:r>
              <a:rPr lang="en-US" sz="2000" b="1">
                <a:latin typeface="Times New Roman"/>
                <a:cs typeface="Times New Roman"/>
              </a:rPr>
              <a:t>NEW HARDWARE FOR POLARIZATION UPGRADE:</a:t>
            </a:r>
            <a:endParaRPr lang="en-US" sz="2000">
              <a:latin typeface="Times New Roman"/>
              <a:cs typeface="Times New Roman"/>
            </a:endParaRPr>
          </a:p>
          <a:p>
            <a:r>
              <a:rPr lang="en-CA" sz="2000" b="1">
                <a:solidFill>
                  <a:srgbClr val="FF0000"/>
                </a:solidFill>
                <a:latin typeface="Times New Roman"/>
                <a:cs typeface="Times New Roman"/>
              </a:rPr>
              <a:t>Low emittance polarized Source: </a:t>
            </a:r>
            <a:r>
              <a:rPr lang="en-CA" sz="2000">
                <a:latin typeface="Times New Roman"/>
                <a:cs typeface="Times New Roman"/>
              </a:rPr>
              <a:t>electron helicity can be flipped bunch-to-bunch by controlling circular polarization of source laser illuminating a GaAs photocathode (</a:t>
            </a:r>
            <a:r>
              <a:rPr lang="en-CA" sz="2000" err="1">
                <a:latin typeface="Times New Roman"/>
                <a:cs typeface="Times New Roman"/>
              </a:rPr>
              <a:t>à</a:t>
            </a:r>
            <a:r>
              <a:rPr lang="en-CA" sz="2000">
                <a:latin typeface="Times New Roman"/>
                <a:cs typeface="Times New Roman"/>
              </a:rPr>
              <a:t> la </a:t>
            </a:r>
            <a:r>
              <a:rPr lang="en-US" sz="2000">
                <a:latin typeface="Times New Roman"/>
                <a:cs typeface="Times New Roman"/>
              </a:rPr>
              <a:t>SLC). Inject vertically polarized electrons into the 7 </a:t>
            </a:r>
            <a:r>
              <a:rPr lang="en-US" sz="2000" err="1">
                <a:latin typeface="Times New Roman"/>
                <a:cs typeface="Times New Roman"/>
              </a:rPr>
              <a:t>GeV</a:t>
            </a:r>
            <a:r>
              <a:rPr lang="en-US" sz="2000">
                <a:latin typeface="Times New Roman"/>
                <a:cs typeface="Times New Roman"/>
              </a:rPr>
              <a:t> e- Ring,	 needs low enough emittance source to be able to inject.</a:t>
            </a:r>
          </a:p>
          <a:p>
            <a:r>
              <a:rPr lang="en-CA" sz="2000" b="1">
                <a:solidFill>
                  <a:srgbClr val="FF0000"/>
                </a:solidFill>
                <a:latin typeface="Times New Roman"/>
                <a:cs typeface="Times New Roman"/>
              </a:rPr>
              <a:t>Spin rotators: </a:t>
            </a:r>
            <a:r>
              <a:rPr lang="en-US" sz="2000">
                <a:latin typeface="Times New Roman"/>
                <a:cs typeface="Times New Roman"/>
              </a:rPr>
              <a:t>Rotate spin to longitudinal before Interaction Point (IP) in Belle II, and then back to vertical after IP using solenoidal and dipole fields</a:t>
            </a:r>
          </a:p>
          <a:p>
            <a:r>
              <a:rPr lang="en-CA" sz="2000" b="1">
                <a:solidFill>
                  <a:srgbClr val="FF0000"/>
                </a:solidFill>
                <a:latin typeface="Times New Roman"/>
                <a:cs typeface="Times New Roman"/>
              </a:rPr>
              <a:t>Compton </a:t>
            </a:r>
            <a:r>
              <a:rPr lang="en-CA" sz="2000" b="1" err="1">
                <a:solidFill>
                  <a:srgbClr val="FF0000"/>
                </a:solidFill>
                <a:latin typeface="Times New Roman"/>
                <a:cs typeface="Times New Roman"/>
              </a:rPr>
              <a:t>polarimeter</a:t>
            </a:r>
            <a:r>
              <a:rPr lang="en-CA" sz="2000" b="1">
                <a:solidFill>
                  <a:srgbClr val="FF0000"/>
                </a:solidFill>
                <a:latin typeface="Times New Roman"/>
                <a:cs typeface="Times New Roman"/>
              </a:rPr>
              <a:t>: </a:t>
            </a:r>
            <a:r>
              <a:rPr lang="en-US" sz="2000">
                <a:latin typeface="Times New Roman"/>
                <a:cs typeface="Times New Roman"/>
              </a:rPr>
              <a:t>monitors longitudinal polarization with &lt;1% absolute precision, higher for relative measurements (arXiv:1009.6178) -  provides real time polarimetry. → Use tau decays from </a:t>
            </a:r>
            <a:r>
              <a:rPr lang="en-US" sz="2000" err="1">
                <a:latin typeface="Times New Roman"/>
                <a:cs typeface="Times New Roman"/>
              </a:rPr>
              <a:t>e</a:t>
            </a:r>
            <a:r>
              <a:rPr lang="en-US" sz="2000" baseline="30000" err="1">
                <a:latin typeface="Times New Roman"/>
                <a:cs typeface="Times New Roman"/>
              </a:rPr>
              <a:t>+</a:t>
            </a:r>
            <a:r>
              <a:rPr lang="en-US" sz="2000" err="1">
                <a:latin typeface="Times New Roman"/>
                <a:cs typeface="Times New Roman"/>
              </a:rPr>
              <a:t>e</a:t>
            </a:r>
            <a:r>
              <a:rPr lang="en-US" sz="2000" baseline="30000">
                <a:latin typeface="Times New Roman"/>
                <a:cs typeface="Times New Roman"/>
              </a:rPr>
              <a:t>-</a:t>
            </a:r>
            <a:r>
              <a:rPr lang="en-US" sz="2000">
                <a:latin typeface="Times New Roman"/>
                <a:cs typeface="Times New Roman"/>
              </a:rPr>
              <a:t>→ </a:t>
            </a:r>
            <a:r>
              <a:rPr lang="en-US" sz="2000" err="1">
                <a:latin typeface="Times New Roman"/>
                <a:cs typeface="Times New Roman"/>
              </a:rPr>
              <a:t>τ</a:t>
            </a:r>
            <a:r>
              <a:rPr lang="en-US" sz="2000">
                <a:latin typeface="Times New Roman"/>
                <a:cs typeface="Times New Roman"/>
              </a:rPr>
              <a:t> </a:t>
            </a:r>
            <a:r>
              <a:rPr lang="en-US" sz="2000" baseline="30000">
                <a:latin typeface="Times New Roman"/>
                <a:cs typeface="Times New Roman"/>
              </a:rPr>
              <a:t>+</a:t>
            </a:r>
            <a:r>
              <a:rPr lang="en-US" sz="2000">
                <a:latin typeface="Times New Roman"/>
                <a:cs typeface="Times New Roman"/>
              </a:rPr>
              <a:t> </a:t>
            </a:r>
            <a:r>
              <a:rPr lang="en-US" sz="2000" err="1">
                <a:latin typeface="Times New Roman"/>
                <a:cs typeface="Times New Roman"/>
              </a:rPr>
              <a:t>τ</a:t>
            </a:r>
            <a:r>
              <a:rPr lang="en-US" sz="2000" baseline="30000">
                <a:latin typeface="Times New Roman"/>
                <a:cs typeface="Times New Roman"/>
              </a:rPr>
              <a:t>-</a:t>
            </a:r>
            <a:r>
              <a:rPr lang="en-US" sz="2000">
                <a:latin typeface="Times New Roman"/>
                <a:cs typeface="Times New Roman"/>
              </a:rPr>
              <a:t> measured in Belle II to 	                                                           provide high precision absolute average polarization at IP. </a:t>
            </a:r>
          </a:p>
        </p:txBody>
      </p:sp>
      <p:sp>
        <p:nvSpPr>
          <p:cNvPr id="8" name="Title 1"/>
          <p:cNvSpPr txBox="1">
            <a:spLocks/>
          </p:cNvSpPr>
          <p:nvPr/>
        </p:nvSpPr>
        <p:spPr>
          <a:xfrm>
            <a:off x="1598200" y="-3830"/>
            <a:ext cx="7321640" cy="721396"/>
          </a:xfrm>
          <a:prstGeom prst="rect">
            <a:avLst/>
          </a:prstGeom>
        </p:spPr>
        <p:txBody>
          <a:bodyPr vert="horz" anchor="ctr">
            <a:normAutofit fontScale="92500"/>
          </a:bodyPr>
          <a:lstStyle>
            <a:lvl1pPr algn="l" rtl="0" eaLnBrk="1" latinLnBrk="0" hangingPunct="1">
              <a:spcBef>
                <a:spcPct val="0"/>
              </a:spcBef>
              <a:buNone/>
              <a:defRPr kumimoji="0" sz="4000" kern="1200">
                <a:solidFill>
                  <a:schemeClr val="tx2"/>
                </a:solidFill>
                <a:latin typeface="+mj-lt"/>
                <a:ea typeface="+mj-ea"/>
                <a:cs typeface="+mj-cs"/>
              </a:defRPr>
            </a:lvl1pPr>
          </a:lstStyle>
          <a:p>
            <a:r>
              <a:rPr lang="en-US" sz="3200" b="1" u="sng">
                <a:solidFill>
                  <a:srgbClr val="0070C0"/>
                </a:solidFill>
              </a:rPr>
              <a:t>Upgrading </a:t>
            </a:r>
            <a:r>
              <a:rPr lang="en-US" sz="3200" b="1" u="sng" err="1">
                <a:solidFill>
                  <a:srgbClr val="0070C0"/>
                </a:solidFill>
              </a:rPr>
              <a:t>SuperKEKB</a:t>
            </a:r>
            <a:r>
              <a:rPr lang="en-US" sz="3200" b="1" u="sng">
                <a:solidFill>
                  <a:srgbClr val="0070C0"/>
                </a:solidFill>
              </a:rPr>
              <a:t> with Polarized e- Beams </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7221" y="5734597"/>
            <a:ext cx="3108960" cy="613410"/>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8616" y="243160"/>
            <a:ext cx="2359385" cy="1972707"/>
          </a:xfrm>
          <a:prstGeom prst="rect">
            <a:avLst/>
          </a:prstGeom>
        </p:spPr>
      </p:pic>
      <p:sp>
        <p:nvSpPr>
          <p:cNvPr id="2" name="TextBox 1"/>
          <p:cNvSpPr txBox="1"/>
          <p:nvPr/>
        </p:nvSpPr>
        <p:spPr>
          <a:xfrm>
            <a:off x="7938715" y="6358447"/>
            <a:ext cx="2696559" cy="369332"/>
          </a:xfrm>
          <a:prstGeom prst="rect">
            <a:avLst/>
          </a:prstGeom>
          <a:noFill/>
        </p:spPr>
        <p:txBody>
          <a:bodyPr wrap="none" rtlCol="0">
            <a:spAutoFit/>
          </a:bodyPr>
          <a:lstStyle/>
          <a:p>
            <a:r>
              <a:rPr lang="en-CA" b="1" i="1">
                <a:solidFill>
                  <a:schemeClr val="accent1">
                    <a:lumMod val="75000"/>
                  </a:schemeClr>
                </a:solidFill>
              </a:rPr>
              <a:t>e- spin vector around ring</a:t>
            </a:r>
          </a:p>
        </p:txBody>
      </p:sp>
      <p:sp>
        <p:nvSpPr>
          <p:cNvPr id="11" name="TextBox 10"/>
          <p:cNvSpPr txBox="1"/>
          <p:nvPr/>
        </p:nvSpPr>
        <p:spPr>
          <a:xfrm>
            <a:off x="8919841" y="5609611"/>
            <a:ext cx="814383" cy="369332"/>
          </a:xfrm>
          <a:prstGeom prst="rect">
            <a:avLst/>
          </a:prstGeom>
          <a:noFill/>
        </p:spPr>
        <p:txBody>
          <a:bodyPr wrap="none" rtlCol="0">
            <a:spAutoFit/>
          </a:bodyPr>
          <a:lstStyle/>
          <a:p>
            <a:r>
              <a:rPr lang="en-CA">
                <a:solidFill>
                  <a:srgbClr val="FF0000"/>
                </a:solidFill>
              </a:rPr>
              <a:t>Belle II</a:t>
            </a:r>
          </a:p>
        </p:txBody>
      </p:sp>
      <p:sp>
        <p:nvSpPr>
          <p:cNvPr id="12" name="Rectangle 11"/>
          <p:cNvSpPr/>
          <p:nvPr/>
        </p:nvSpPr>
        <p:spPr>
          <a:xfrm>
            <a:off x="1689242" y="5980838"/>
            <a:ext cx="6249473" cy="877163"/>
          </a:xfrm>
          <a:prstGeom prst="rect">
            <a:avLst/>
          </a:prstGeom>
          <a:ln>
            <a:solidFill>
              <a:schemeClr val="accent1"/>
            </a:solidFill>
          </a:ln>
        </p:spPr>
        <p:txBody>
          <a:bodyPr wrap="square">
            <a:spAutoFit/>
          </a:bodyPr>
          <a:lstStyle/>
          <a:p>
            <a:r>
              <a:rPr lang="en-US" sz="1700" b="1">
                <a:solidFill>
                  <a:srgbClr val="000000"/>
                </a:solidFill>
                <a:latin typeface="Calibri" charset="0"/>
              </a:rPr>
              <a:t>Planning for implementation ~2026 in mid-decade upgrade window  for new final focus; This upgrade proposal to be included in KEK Roadmap for MEXT to be submitted 2021</a:t>
            </a:r>
            <a:endParaRPr lang="en-CA" sz="1700"/>
          </a:p>
        </p:txBody>
      </p:sp>
      <p:sp>
        <p:nvSpPr>
          <p:cNvPr id="4" name="Left Arrow 3"/>
          <p:cNvSpPr/>
          <p:nvPr/>
        </p:nvSpPr>
        <p:spPr>
          <a:xfrm>
            <a:off x="6526505" y="1443283"/>
            <a:ext cx="1782111" cy="269413"/>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532888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24000" y="991310"/>
            <a:ext cx="9144000" cy="5420641"/>
          </a:xfrm>
          <a:prstGeom prst="rect">
            <a:avLst/>
          </a:prstGeom>
        </p:spPr>
      </p:pic>
      <p:sp>
        <p:nvSpPr>
          <p:cNvPr id="6" name="TextBox 5"/>
          <p:cNvSpPr txBox="1"/>
          <p:nvPr/>
        </p:nvSpPr>
        <p:spPr>
          <a:xfrm>
            <a:off x="2700559" y="168065"/>
            <a:ext cx="6741861" cy="707886"/>
          </a:xfrm>
          <a:prstGeom prst="rect">
            <a:avLst/>
          </a:prstGeom>
          <a:noFill/>
        </p:spPr>
        <p:txBody>
          <a:bodyPr wrap="square" rtlCol="0">
            <a:spAutoFit/>
          </a:bodyPr>
          <a:lstStyle/>
          <a:p>
            <a:r>
              <a:rPr lang="en-US" sz="2000"/>
              <a:t>Known short and medium term Belle II detector upgrades (from the Belle II LOI on the Instrumentation Frontier)</a:t>
            </a:r>
          </a:p>
        </p:txBody>
      </p:sp>
    </p:spTree>
    <p:extLst>
      <p:ext uri="{BB962C8B-B14F-4D97-AF65-F5344CB8AC3E}">
        <p14:creationId xmlns:p14="http://schemas.microsoft.com/office/powerpoint/2010/main" val="1819496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54649" y="0"/>
            <a:ext cx="6629808" cy="1200328"/>
          </a:xfrm>
          <a:prstGeom prst="rect">
            <a:avLst/>
          </a:prstGeom>
          <a:noFill/>
        </p:spPr>
        <p:txBody>
          <a:bodyPr wrap="square" rtlCol="0">
            <a:spAutoFit/>
          </a:bodyPr>
          <a:lstStyle/>
          <a:p>
            <a:r>
              <a:rPr lang="en-US" sz="2400">
                <a:latin typeface="Times New Roman"/>
                <a:cs typeface="Times New Roman"/>
              </a:rPr>
              <a:t>A Snowmass White Paper is planned on the Belle II backgrounds for future </a:t>
            </a:r>
            <a:r>
              <a:rPr lang="en-US" sz="2400" err="1">
                <a:latin typeface="Times New Roman"/>
                <a:cs typeface="Times New Roman"/>
              </a:rPr>
              <a:t>SuperKEKB</a:t>
            </a:r>
            <a:r>
              <a:rPr lang="en-US" sz="2400">
                <a:latin typeface="Times New Roman"/>
                <a:cs typeface="Times New Roman"/>
              </a:rPr>
              <a:t> machine configurations.</a:t>
            </a:r>
          </a:p>
        </p:txBody>
      </p:sp>
      <p:sp>
        <p:nvSpPr>
          <p:cNvPr id="5" name="TextBox 4"/>
          <p:cNvSpPr txBox="1"/>
          <p:nvPr/>
        </p:nvSpPr>
        <p:spPr>
          <a:xfrm>
            <a:off x="1524001" y="1257796"/>
            <a:ext cx="4445553" cy="3785652"/>
          </a:xfrm>
          <a:prstGeom prst="rect">
            <a:avLst/>
          </a:prstGeom>
          <a:noFill/>
        </p:spPr>
        <p:txBody>
          <a:bodyPr wrap="square" rtlCol="0">
            <a:spAutoFit/>
          </a:bodyPr>
          <a:lstStyle/>
          <a:p>
            <a:r>
              <a:rPr lang="en-US" sz="2400">
                <a:latin typeface="Times New Roman"/>
                <a:cs typeface="Times New Roman"/>
              </a:rPr>
              <a:t>The optics and background calculations for the final </a:t>
            </a:r>
            <a:r>
              <a:rPr lang="en-US" sz="2400" err="1">
                <a:latin typeface="Times New Roman"/>
                <a:cs typeface="Times New Roman"/>
              </a:rPr>
              <a:t>SuperKEKB</a:t>
            </a:r>
            <a:r>
              <a:rPr lang="en-US" sz="2400">
                <a:latin typeface="Times New Roman"/>
                <a:cs typeface="Times New Roman"/>
              </a:rPr>
              <a:t> configuration are now obsolete for a variety of reasons (e.g. crab waist, improvements in </a:t>
            </a:r>
            <a:r>
              <a:rPr lang="en-US" sz="2400" err="1">
                <a:latin typeface="Times New Roman"/>
                <a:cs typeface="Times New Roman"/>
              </a:rPr>
              <a:t>bkg</a:t>
            </a:r>
            <a:r>
              <a:rPr lang="en-US" sz="2400">
                <a:latin typeface="Times New Roman"/>
                <a:cs typeface="Times New Roman"/>
              </a:rPr>
              <a:t> simulation, new collimators,  </a:t>
            </a:r>
            <a:r>
              <a:rPr lang="en-US" sz="2400" err="1">
                <a:latin typeface="Times New Roman"/>
                <a:cs typeface="Times New Roman"/>
              </a:rPr>
              <a:t>inj</a:t>
            </a:r>
            <a:r>
              <a:rPr lang="en-US" sz="2400">
                <a:latin typeface="Times New Roman"/>
                <a:cs typeface="Times New Roman"/>
              </a:rPr>
              <a:t> </a:t>
            </a:r>
            <a:r>
              <a:rPr lang="en-US" sz="2400" err="1">
                <a:latin typeface="Times New Roman"/>
                <a:cs typeface="Times New Roman"/>
              </a:rPr>
              <a:t>bkgs</a:t>
            </a:r>
            <a:r>
              <a:rPr lang="en-US" sz="2400">
                <a:latin typeface="Times New Roman"/>
                <a:cs typeface="Times New Roman"/>
              </a:rPr>
              <a:t>, vacuum scrubbing scenarios). It is clear that we need new estimates and a new realistic long-term plan.</a:t>
            </a:r>
          </a:p>
        </p:txBody>
      </p:sp>
      <p:sp>
        <p:nvSpPr>
          <p:cNvPr id="6" name="TextBox 5"/>
          <p:cNvSpPr txBox="1"/>
          <p:nvPr/>
        </p:nvSpPr>
        <p:spPr>
          <a:xfrm>
            <a:off x="2734565" y="5251710"/>
            <a:ext cx="6549893" cy="1200328"/>
          </a:xfrm>
          <a:prstGeom prst="rect">
            <a:avLst/>
          </a:prstGeom>
          <a:noFill/>
        </p:spPr>
        <p:txBody>
          <a:bodyPr wrap="square" rtlCol="0">
            <a:spAutoFit/>
          </a:bodyPr>
          <a:lstStyle/>
          <a:p>
            <a:r>
              <a:rPr lang="en-US" sz="2400" err="1">
                <a:latin typeface="Times New Roman"/>
                <a:cs typeface="Times New Roman"/>
              </a:rPr>
              <a:t>Andrii</a:t>
            </a:r>
            <a:r>
              <a:rPr lang="en-US" sz="2400">
                <a:latin typeface="Times New Roman"/>
                <a:cs typeface="Times New Roman"/>
              </a:rPr>
              <a:t> </a:t>
            </a:r>
            <a:r>
              <a:rPr lang="en-US" sz="2400" err="1">
                <a:latin typeface="Times New Roman"/>
                <a:cs typeface="Times New Roman"/>
              </a:rPr>
              <a:t>Natochi</a:t>
            </a:r>
            <a:r>
              <a:rPr lang="en-US" sz="2400">
                <a:latin typeface="Times New Roman"/>
                <a:cs typeface="Times New Roman"/>
              </a:rPr>
              <a:t>, </a:t>
            </a:r>
            <a:r>
              <a:rPr lang="en-US" sz="2400" err="1">
                <a:latin typeface="Times New Roman"/>
                <a:cs typeface="Times New Roman"/>
              </a:rPr>
              <a:t>Hiro</a:t>
            </a:r>
            <a:r>
              <a:rPr lang="en-US" sz="2400">
                <a:latin typeface="Times New Roman"/>
                <a:cs typeface="Times New Roman"/>
              </a:rPr>
              <a:t> Nakayama, Sven </a:t>
            </a:r>
            <a:r>
              <a:rPr lang="en-US" sz="2400" err="1">
                <a:latin typeface="Times New Roman"/>
                <a:cs typeface="Times New Roman"/>
              </a:rPr>
              <a:t>Vahsen</a:t>
            </a:r>
            <a:r>
              <a:rPr lang="en-US" sz="2400">
                <a:latin typeface="Times New Roman"/>
                <a:cs typeface="Times New Roman"/>
              </a:rPr>
              <a:t> et al will write a Snowmass White Paper for the accelerator frontier.</a:t>
            </a:r>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a:ext>
            </a:extLst>
          </a:blip>
          <a:srcRect t="8061"/>
          <a:stretch/>
        </p:blipFill>
        <p:spPr>
          <a:xfrm>
            <a:off x="5805170" y="1807253"/>
            <a:ext cx="4862830" cy="2288546"/>
          </a:xfrm>
          <a:prstGeom prst="rect">
            <a:avLst/>
          </a:prstGeom>
        </p:spPr>
      </p:pic>
    </p:spTree>
    <p:extLst>
      <p:ext uri="{BB962C8B-B14F-4D97-AF65-F5344CB8AC3E}">
        <p14:creationId xmlns:p14="http://schemas.microsoft.com/office/powerpoint/2010/main" val="12918409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09562" y="1"/>
            <a:ext cx="7930092" cy="830997"/>
          </a:xfrm>
          <a:prstGeom prst="rect">
            <a:avLst/>
          </a:prstGeom>
          <a:noFill/>
        </p:spPr>
        <p:txBody>
          <a:bodyPr wrap="square" rtlCol="0">
            <a:spAutoFit/>
          </a:bodyPr>
          <a:lstStyle/>
          <a:p>
            <a:r>
              <a:rPr lang="en-US" sz="2400">
                <a:latin typeface="Times New Roman"/>
                <a:cs typeface="Times New Roman"/>
              </a:rPr>
              <a:t>Some general comments about </a:t>
            </a:r>
            <a:r>
              <a:rPr lang="en-US" sz="2400">
                <a:solidFill>
                  <a:srgbClr val="FF0000"/>
                </a:solidFill>
                <a:latin typeface="Times New Roman"/>
                <a:cs typeface="Times New Roman"/>
              </a:rPr>
              <a:t>Snowmass White Papers</a:t>
            </a:r>
          </a:p>
          <a:p>
            <a:r>
              <a:rPr lang="en-US" sz="2400">
                <a:latin typeface="Times New Roman"/>
                <a:cs typeface="Times New Roman"/>
              </a:rPr>
              <a:t>(</a:t>
            </a:r>
            <a:r>
              <a:rPr lang="en-US" sz="2400" err="1">
                <a:latin typeface="Times New Roman"/>
                <a:cs typeface="Times New Roman"/>
              </a:rPr>
              <a:t>a.k.a</a:t>
            </a:r>
            <a:r>
              <a:rPr lang="en-US" sz="2400">
                <a:latin typeface="Times New Roman"/>
                <a:cs typeface="Times New Roman"/>
              </a:rPr>
              <a:t> “Contributed Papers”)</a:t>
            </a:r>
          </a:p>
        </p:txBody>
      </p:sp>
      <p:sp>
        <p:nvSpPr>
          <p:cNvPr id="5" name="TextBox 4"/>
          <p:cNvSpPr txBox="1"/>
          <p:nvPr/>
        </p:nvSpPr>
        <p:spPr>
          <a:xfrm>
            <a:off x="2177642" y="3560851"/>
            <a:ext cx="6947293" cy="1015663"/>
          </a:xfrm>
          <a:prstGeom prst="rect">
            <a:avLst/>
          </a:prstGeom>
          <a:noFill/>
        </p:spPr>
        <p:txBody>
          <a:bodyPr wrap="square" rtlCol="0">
            <a:spAutoFit/>
          </a:bodyPr>
          <a:lstStyle/>
          <a:p>
            <a:r>
              <a:rPr lang="en-US" sz="2000">
                <a:latin typeface="Times New Roman"/>
                <a:cs typeface="Times New Roman"/>
              </a:rPr>
              <a:t>Physics White Papers should be refereed inside Belle II (we suggest that two reviewers be picked by the relevant physics convener.)</a:t>
            </a:r>
          </a:p>
        </p:txBody>
      </p:sp>
      <p:sp>
        <p:nvSpPr>
          <p:cNvPr id="6" name="TextBox 5"/>
          <p:cNvSpPr txBox="1"/>
          <p:nvPr/>
        </p:nvSpPr>
        <p:spPr>
          <a:xfrm>
            <a:off x="2177641" y="5201747"/>
            <a:ext cx="6499080" cy="1323439"/>
          </a:xfrm>
          <a:prstGeom prst="rect">
            <a:avLst/>
          </a:prstGeom>
          <a:noFill/>
        </p:spPr>
        <p:txBody>
          <a:bodyPr wrap="square" rtlCol="0">
            <a:spAutoFit/>
          </a:bodyPr>
          <a:lstStyle/>
          <a:p>
            <a:r>
              <a:rPr lang="en-US" sz="2000">
                <a:latin typeface="Times New Roman"/>
                <a:cs typeface="Times New Roman"/>
              </a:rPr>
              <a:t>Instrumentation Frontier and Computing Frontier White Papers follow the same general procedures and should be reviewed by the Upgrade Working Group or by members of the Belle II computing team.  </a:t>
            </a:r>
          </a:p>
        </p:txBody>
      </p:sp>
      <p:sp>
        <p:nvSpPr>
          <p:cNvPr id="7" name="TextBox 6"/>
          <p:cNvSpPr txBox="1"/>
          <p:nvPr/>
        </p:nvSpPr>
        <p:spPr>
          <a:xfrm>
            <a:off x="1673405" y="942007"/>
            <a:ext cx="8845191" cy="2246769"/>
          </a:xfrm>
          <a:prstGeom prst="rect">
            <a:avLst/>
          </a:prstGeom>
          <a:noFill/>
        </p:spPr>
        <p:txBody>
          <a:bodyPr wrap="square" rtlCol="0">
            <a:spAutoFit/>
          </a:bodyPr>
          <a:lstStyle/>
          <a:p>
            <a:r>
              <a:rPr lang="en-US" sz="2000">
                <a:solidFill>
                  <a:srgbClr val="FF0000"/>
                </a:solidFill>
                <a:latin typeface="Times New Roman"/>
                <a:cs typeface="Times New Roman"/>
              </a:rPr>
              <a:t>White Papers should be posted on the </a:t>
            </a:r>
            <a:r>
              <a:rPr lang="en-US" sz="2000" err="1">
                <a:solidFill>
                  <a:srgbClr val="FF0000"/>
                </a:solidFill>
                <a:latin typeface="Times New Roman"/>
                <a:cs typeface="Times New Roman"/>
              </a:rPr>
              <a:t>ArXiv</a:t>
            </a:r>
            <a:r>
              <a:rPr lang="en-US" sz="2000">
                <a:solidFill>
                  <a:srgbClr val="FF0000"/>
                </a:solidFill>
                <a:latin typeface="Times New Roman"/>
                <a:cs typeface="Times New Roman"/>
              </a:rPr>
              <a:t>  </a:t>
            </a:r>
          </a:p>
          <a:p>
            <a:r>
              <a:rPr lang="en-US" sz="2000">
                <a:latin typeface="Times New Roman"/>
                <a:cs typeface="Times New Roman"/>
              </a:rPr>
              <a:t>and to </a:t>
            </a:r>
            <a:r>
              <a:rPr lang="en-US" sz="2000">
                <a:latin typeface="Times New Roman"/>
                <a:cs typeface="Times New Roman"/>
                <a:hlinkClick r:id="rId2"/>
              </a:rPr>
              <a:t>https://snowmass21.org/submissions/start</a:t>
            </a:r>
            <a:r>
              <a:rPr lang="en-US" sz="2000">
                <a:latin typeface="Times New Roman"/>
                <a:cs typeface="Times New Roman"/>
              </a:rPr>
              <a:t> </a:t>
            </a:r>
            <a:r>
              <a:rPr lang="en-US" sz="2000">
                <a:solidFill>
                  <a:srgbClr val="FF0000"/>
                </a:solidFill>
                <a:latin typeface="Times New Roman"/>
                <a:cs typeface="Times New Roman"/>
              </a:rPr>
              <a:t>before July 31, 2021</a:t>
            </a:r>
            <a:r>
              <a:rPr lang="en-US" sz="2000">
                <a:latin typeface="Times New Roman"/>
                <a:cs typeface="Times New Roman"/>
              </a:rPr>
              <a:t>. </a:t>
            </a:r>
          </a:p>
          <a:p>
            <a:endParaRPr lang="en-US" sz="2000">
              <a:latin typeface="Times New Roman"/>
              <a:cs typeface="Times New Roman"/>
            </a:endParaRPr>
          </a:p>
          <a:p>
            <a:r>
              <a:rPr lang="en-US" sz="2000">
                <a:latin typeface="Times New Roman"/>
                <a:cs typeface="Times New Roman"/>
              </a:rPr>
              <a:t>The White Papers should refer to the appropriate Belle II LOI(s) (if it exists) and frontier, the Belle II/</a:t>
            </a:r>
            <a:r>
              <a:rPr lang="en-US" sz="2000" err="1">
                <a:latin typeface="Times New Roman"/>
                <a:cs typeface="Times New Roman"/>
              </a:rPr>
              <a:t>SuperKEKB</a:t>
            </a:r>
            <a:r>
              <a:rPr lang="en-US" sz="2000">
                <a:latin typeface="Times New Roman"/>
                <a:cs typeface="Times New Roman"/>
              </a:rPr>
              <a:t> facility, and where appropriate, to the Belle II Physics Book. </a:t>
            </a:r>
            <a:r>
              <a:rPr lang="en-US" sz="2000">
                <a:solidFill>
                  <a:srgbClr val="FF0000"/>
                </a:solidFill>
                <a:latin typeface="Times New Roman"/>
                <a:cs typeface="Times New Roman"/>
              </a:rPr>
              <a:t>The White Papers may have short author lists </a:t>
            </a:r>
            <a:r>
              <a:rPr lang="en-US" sz="2000">
                <a:latin typeface="Times New Roman"/>
                <a:cs typeface="Times New Roman"/>
              </a:rPr>
              <a:t>and include theorists (strongly encouraged) and members of other experiments or technical experts.</a:t>
            </a:r>
          </a:p>
        </p:txBody>
      </p:sp>
      <p:sp>
        <p:nvSpPr>
          <p:cNvPr id="2" name="Rectangle 1"/>
          <p:cNvSpPr/>
          <p:nvPr/>
        </p:nvSpPr>
        <p:spPr>
          <a:xfrm>
            <a:off x="1673404" y="830997"/>
            <a:ext cx="8833520" cy="253031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13153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Shot 2020-11-07 at 10.26.09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1535154"/>
            <a:ext cx="9144000" cy="4561465"/>
          </a:xfrm>
          <a:prstGeom prst="rect">
            <a:avLst/>
          </a:prstGeom>
        </p:spPr>
      </p:pic>
      <p:sp>
        <p:nvSpPr>
          <p:cNvPr id="5" name="TextBox 4"/>
          <p:cNvSpPr txBox="1"/>
          <p:nvPr/>
        </p:nvSpPr>
        <p:spPr>
          <a:xfrm>
            <a:off x="3055393" y="373480"/>
            <a:ext cx="5229145" cy="1015663"/>
          </a:xfrm>
          <a:prstGeom prst="rect">
            <a:avLst/>
          </a:prstGeom>
          <a:noFill/>
        </p:spPr>
        <p:txBody>
          <a:bodyPr wrap="square" rtlCol="0">
            <a:spAutoFit/>
          </a:bodyPr>
          <a:lstStyle/>
          <a:p>
            <a:r>
              <a:rPr lang="en-US" sz="2000"/>
              <a:t>Some of the Snowmass talks given so far by Belle II members in 2020 at workshops and “kick-off” meetings.</a:t>
            </a:r>
          </a:p>
        </p:txBody>
      </p:sp>
    </p:spTree>
    <p:extLst>
      <p:ext uri="{BB962C8B-B14F-4D97-AF65-F5344CB8AC3E}">
        <p14:creationId xmlns:p14="http://schemas.microsoft.com/office/powerpoint/2010/main" val="2395288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99365" y="111519"/>
            <a:ext cx="5733384" cy="523220"/>
          </a:xfrm>
          <a:prstGeom prst="rect">
            <a:avLst/>
          </a:prstGeom>
          <a:noFill/>
        </p:spPr>
        <p:txBody>
          <a:bodyPr wrap="square" rtlCol="0">
            <a:spAutoFit/>
          </a:bodyPr>
          <a:lstStyle/>
          <a:p>
            <a:r>
              <a:rPr lang="en-US" sz="2800">
                <a:latin typeface="Times New Roman"/>
                <a:cs typeface="Times New Roman"/>
              </a:rPr>
              <a:t>Two more comments:</a:t>
            </a:r>
          </a:p>
        </p:txBody>
      </p:sp>
      <p:sp>
        <p:nvSpPr>
          <p:cNvPr id="5" name="TextBox 4"/>
          <p:cNvSpPr txBox="1"/>
          <p:nvPr/>
        </p:nvSpPr>
        <p:spPr>
          <a:xfrm>
            <a:off x="2105272" y="645498"/>
            <a:ext cx="7320803" cy="6001642"/>
          </a:xfrm>
          <a:prstGeom prst="rect">
            <a:avLst/>
          </a:prstGeom>
          <a:noFill/>
        </p:spPr>
        <p:txBody>
          <a:bodyPr wrap="square" rtlCol="0">
            <a:spAutoFit/>
          </a:bodyPr>
          <a:lstStyle/>
          <a:p>
            <a:pPr marL="457200" indent="-457200">
              <a:buAutoNum type="arabicParenR"/>
            </a:pPr>
            <a:r>
              <a:rPr lang="en-US" sz="2400">
                <a:latin typeface="Times New Roman"/>
                <a:cs typeface="Times New Roman"/>
              </a:rPr>
              <a:t>Many studies in the Belle II Physics Book did not have a state-of-the-art MC or reconstruction or beam background. These could be out of date or not realistic. Doing MC studies may be required for physics papers on the large Belle II dataset taken before the PXD shutdown (</a:t>
            </a:r>
            <a:r>
              <a:rPr lang="en-US" sz="2400" i="1">
                <a:latin typeface="Times New Roman"/>
                <a:cs typeface="Times New Roman"/>
              </a:rPr>
              <a:t>so you may be doing the work for Snowmass Papers at the same time</a:t>
            </a:r>
            <a:r>
              <a:rPr lang="en-US" sz="2400">
                <a:latin typeface="Times New Roman"/>
                <a:cs typeface="Times New Roman"/>
              </a:rPr>
              <a:t>). </a:t>
            </a:r>
          </a:p>
          <a:p>
            <a:endParaRPr lang="en-US" sz="2400">
              <a:latin typeface="Times New Roman"/>
              <a:cs typeface="Times New Roman"/>
            </a:endParaRPr>
          </a:p>
          <a:p>
            <a:r>
              <a:rPr lang="en-US" sz="2400">
                <a:latin typeface="Times New Roman"/>
                <a:cs typeface="Times New Roman"/>
              </a:rPr>
              <a:t>A. </a:t>
            </a:r>
            <a:r>
              <a:rPr lang="en-US" sz="2400" err="1">
                <a:latin typeface="Times New Roman"/>
                <a:cs typeface="Times New Roman"/>
              </a:rPr>
              <a:t>Gaz</a:t>
            </a:r>
            <a:r>
              <a:rPr lang="en-US" sz="2400">
                <a:latin typeface="Times New Roman"/>
                <a:cs typeface="Times New Roman"/>
              </a:rPr>
              <a:t>: </a:t>
            </a:r>
            <a:r>
              <a:rPr lang="en-US" sz="2400">
                <a:solidFill>
                  <a:srgbClr val="FF0000"/>
                </a:solidFill>
                <a:latin typeface="Times New Roman"/>
                <a:cs typeface="Times New Roman"/>
              </a:rPr>
              <a:t>Need to use a consistent model of detector performance: (2 PXD layers ? Use software release-05 ?)</a:t>
            </a:r>
          </a:p>
          <a:p>
            <a:pPr marL="457200" indent="-457200">
              <a:buAutoNum type="arabicParenR"/>
            </a:pPr>
            <a:endParaRPr lang="en-US" sz="2400">
              <a:latin typeface="Times New Roman"/>
              <a:cs typeface="Times New Roman"/>
            </a:endParaRPr>
          </a:p>
          <a:p>
            <a:pPr marL="457200" indent="-457200">
              <a:buAutoNum type="arabicParenR"/>
            </a:pPr>
            <a:endParaRPr lang="en-US" sz="2400">
              <a:latin typeface="Times New Roman"/>
              <a:cs typeface="Times New Roman"/>
            </a:endParaRPr>
          </a:p>
          <a:p>
            <a:r>
              <a:rPr lang="en-US" sz="2400">
                <a:latin typeface="Times New Roman"/>
                <a:cs typeface="Times New Roman"/>
              </a:rPr>
              <a:t>2)   Many detector proposals and accelerator upgrade proposals need advanced CDRs or TDRs very soon (</a:t>
            </a:r>
            <a:r>
              <a:rPr lang="en-US" sz="2400" i="1">
                <a:latin typeface="Times New Roman"/>
                <a:cs typeface="Times New Roman"/>
              </a:rPr>
              <a:t>again you may already be doing the necessary work for Snowmass at the same time</a:t>
            </a:r>
            <a:r>
              <a:rPr lang="en-US" sz="2400">
                <a:latin typeface="Times New Roman"/>
                <a:cs typeface="Times New Roman"/>
              </a:rPr>
              <a:t>).</a:t>
            </a:r>
          </a:p>
        </p:txBody>
      </p:sp>
    </p:spTree>
    <p:extLst>
      <p:ext uri="{BB962C8B-B14F-4D97-AF65-F5344CB8AC3E}">
        <p14:creationId xmlns:p14="http://schemas.microsoft.com/office/powerpoint/2010/main" val="2158096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075395" y="156818"/>
            <a:ext cx="5765800" cy="5359400"/>
          </a:xfrm>
          <a:prstGeom prst="rect">
            <a:avLst/>
          </a:prstGeom>
        </p:spPr>
      </p:pic>
      <p:pic>
        <p:nvPicPr>
          <p:cNvPr id="5" name="Picture 4"/>
          <p:cNvPicPr>
            <a:picLocks noChangeAspect="1"/>
          </p:cNvPicPr>
          <p:nvPr/>
        </p:nvPicPr>
        <p:blipFill>
          <a:blip r:embed="rId3"/>
          <a:stretch>
            <a:fillRect/>
          </a:stretch>
        </p:blipFill>
        <p:spPr>
          <a:xfrm>
            <a:off x="3075395" y="5499914"/>
            <a:ext cx="774700" cy="330200"/>
          </a:xfrm>
          <a:prstGeom prst="rect">
            <a:avLst/>
          </a:prstGeom>
        </p:spPr>
      </p:pic>
      <p:sp>
        <p:nvSpPr>
          <p:cNvPr id="6" name="TextBox 5"/>
          <p:cNvSpPr txBox="1"/>
          <p:nvPr/>
        </p:nvSpPr>
        <p:spPr>
          <a:xfrm>
            <a:off x="3947935" y="5830114"/>
            <a:ext cx="4207655" cy="923330"/>
          </a:xfrm>
          <a:prstGeom prst="rect">
            <a:avLst/>
          </a:prstGeom>
          <a:noFill/>
        </p:spPr>
        <p:txBody>
          <a:bodyPr wrap="square" rtlCol="0">
            <a:spAutoFit/>
          </a:bodyPr>
          <a:lstStyle/>
          <a:p>
            <a:r>
              <a:rPr lang="en-US" dirty="0"/>
              <a:t>Summary talk by Nicola </a:t>
            </a:r>
            <a:r>
              <a:rPr lang="en-US" dirty="0" err="1"/>
              <a:t>Cabibbo</a:t>
            </a:r>
            <a:r>
              <a:rPr lang="en-US" dirty="0"/>
              <a:t> at the </a:t>
            </a:r>
            <a:r>
              <a:rPr lang="en-US" dirty="0">
                <a:solidFill>
                  <a:srgbClr val="FF0000"/>
                </a:solidFill>
              </a:rPr>
              <a:t>2001 Lepton Physics Symposium</a:t>
            </a:r>
            <a:r>
              <a:rPr lang="en-US" dirty="0"/>
              <a:t> in Rome, Italy. (July 28, 2001)</a:t>
            </a:r>
          </a:p>
        </p:txBody>
      </p:sp>
      <p:sp>
        <p:nvSpPr>
          <p:cNvPr id="7" name="TextBox 6"/>
          <p:cNvSpPr txBox="1"/>
          <p:nvPr/>
        </p:nvSpPr>
        <p:spPr>
          <a:xfrm>
            <a:off x="1677006" y="1533702"/>
            <a:ext cx="1040438" cy="923330"/>
          </a:xfrm>
          <a:prstGeom prst="rect">
            <a:avLst/>
          </a:prstGeom>
          <a:noFill/>
        </p:spPr>
        <p:txBody>
          <a:bodyPr wrap="square" rtlCol="0">
            <a:spAutoFit/>
          </a:bodyPr>
          <a:lstStyle/>
          <a:p>
            <a:r>
              <a:rPr lang="en-US"/>
              <a:t>July 23, 2001, Rome</a:t>
            </a:r>
          </a:p>
        </p:txBody>
      </p:sp>
      <p:sp>
        <p:nvSpPr>
          <p:cNvPr id="8" name="Left Arrow 7"/>
          <p:cNvSpPr/>
          <p:nvPr/>
        </p:nvSpPr>
        <p:spPr>
          <a:xfrm>
            <a:off x="8841196" y="5140632"/>
            <a:ext cx="1404127" cy="214193"/>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9" name="TextBox 8"/>
          <p:cNvSpPr txBox="1"/>
          <p:nvPr/>
        </p:nvSpPr>
        <p:spPr>
          <a:xfrm>
            <a:off x="8699966" y="1453452"/>
            <a:ext cx="1826805" cy="369332"/>
          </a:xfrm>
          <a:prstGeom prst="rect">
            <a:avLst/>
          </a:prstGeom>
          <a:noFill/>
        </p:spPr>
        <p:txBody>
          <a:bodyPr wrap="square" rtlCol="0">
            <a:spAutoFit/>
          </a:bodyPr>
          <a:lstStyle/>
          <a:p>
            <a:r>
              <a:rPr lang="en-US"/>
              <a:t>J. </a:t>
            </a:r>
            <a:r>
              <a:rPr lang="en-US" err="1"/>
              <a:t>Dorfan</a:t>
            </a:r>
            <a:r>
              <a:rPr lang="en-US"/>
              <a:t> (SLAC)</a:t>
            </a:r>
          </a:p>
        </p:txBody>
      </p:sp>
      <p:sp>
        <p:nvSpPr>
          <p:cNvPr id="10" name="TextBox 9"/>
          <p:cNvSpPr txBox="1"/>
          <p:nvPr/>
        </p:nvSpPr>
        <p:spPr>
          <a:xfrm>
            <a:off x="8699966" y="1841300"/>
            <a:ext cx="1753827" cy="369332"/>
          </a:xfrm>
          <a:prstGeom prst="rect">
            <a:avLst/>
          </a:prstGeom>
          <a:noFill/>
        </p:spPr>
        <p:txBody>
          <a:bodyPr wrap="square" rtlCol="0">
            <a:spAutoFit/>
          </a:bodyPr>
          <a:lstStyle/>
          <a:p>
            <a:r>
              <a:rPr lang="en-US"/>
              <a:t>S. Olsen (Hawaii)</a:t>
            </a:r>
          </a:p>
        </p:txBody>
      </p:sp>
      <p:sp>
        <p:nvSpPr>
          <p:cNvPr id="11" name="TextBox 10"/>
          <p:cNvSpPr txBox="1"/>
          <p:nvPr/>
        </p:nvSpPr>
        <p:spPr>
          <a:xfrm>
            <a:off x="1707608" y="222912"/>
            <a:ext cx="1269947" cy="461665"/>
          </a:xfrm>
          <a:prstGeom prst="rect">
            <a:avLst/>
          </a:prstGeom>
          <a:noFill/>
        </p:spPr>
        <p:txBody>
          <a:bodyPr wrap="square" rtlCol="0">
            <a:spAutoFit/>
          </a:bodyPr>
          <a:lstStyle/>
          <a:p>
            <a:r>
              <a:rPr lang="en-US" sz="2400"/>
              <a:t>History:</a:t>
            </a:r>
          </a:p>
        </p:txBody>
      </p:sp>
      <p:sp>
        <p:nvSpPr>
          <p:cNvPr id="12" name="Rectangle 11"/>
          <p:cNvSpPr/>
          <p:nvPr/>
        </p:nvSpPr>
        <p:spPr>
          <a:xfrm>
            <a:off x="2977555" y="156818"/>
            <a:ext cx="5722411" cy="5673296"/>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733380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49601" y="0"/>
            <a:ext cx="5881861" cy="6858000"/>
          </a:xfrm>
          <a:prstGeom prst="rect">
            <a:avLst/>
          </a:prstGeom>
        </p:spPr>
      </p:pic>
    </p:spTree>
    <p:extLst>
      <p:ext uri="{BB962C8B-B14F-4D97-AF65-F5344CB8AC3E}">
        <p14:creationId xmlns:p14="http://schemas.microsoft.com/office/powerpoint/2010/main" val="42232810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289301" y="0"/>
            <a:ext cx="5601483" cy="6858000"/>
          </a:xfrm>
          <a:prstGeom prst="rect">
            <a:avLst/>
          </a:prstGeom>
        </p:spPr>
      </p:pic>
    </p:spTree>
    <p:extLst>
      <p:ext uri="{BB962C8B-B14F-4D97-AF65-F5344CB8AC3E}">
        <p14:creationId xmlns:p14="http://schemas.microsoft.com/office/powerpoint/2010/main" val="30059103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492500" y="0"/>
            <a:ext cx="5187612" cy="6858000"/>
          </a:xfrm>
          <a:prstGeom prst="rect">
            <a:avLst/>
          </a:prstGeom>
        </p:spPr>
      </p:pic>
    </p:spTree>
    <p:extLst>
      <p:ext uri="{BB962C8B-B14F-4D97-AF65-F5344CB8AC3E}">
        <p14:creationId xmlns:p14="http://schemas.microsoft.com/office/powerpoint/2010/main" val="23148564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467101" y="0"/>
            <a:ext cx="5232565" cy="6858000"/>
          </a:xfrm>
          <a:prstGeom prst="rect">
            <a:avLst/>
          </a:prstGeom>
        </p:spPr>
      </p:pic>
    </p:spTree>
    <p:extLst>
      <p:ext uri="{BB962C8B-B14F-4D97-AF65-F5344CB8AC3E}">
        <p14:creationId xmlns:p14="http://schemas.microsoft.com/office/powerpoint/2010/main" val="24657738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467101" y="0"/>
            <a:ext cx="5249333" cy="6858000"/>
          </a:xfrm>
          <a:prstGeom prst="rect">
            <a:avLst/>
          </a:prstGeom>
        </p:spPr>
      </p:pic>
    </p:spTree>
    <p:extLst>
      <p:ext uri="{BB962C8B-B14F-4D97-AF65-F5344CB8AC3E}">
        <p14:creationId xmlns:p14="http://schemas.microsoft.com/office/powerpoint/2010/main" val="31652199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43301" y="0"/>
            <a:ext cx="5102817" cy="6858000"/>
          </a:xfrm>
          <a:prstGeom prst="rect">
            <a:avLst/>
          </a:prstGeom>
        </p:spPr>
      </p:pic>
    </p:spTree>
    <p:extLst>
      <p:ext uri="{BB962C8B-B14F-4D97-AF65-F5344CB8AC3E}">
        <p14:creationId xmlns:p14="http://schemas.microsoft.com/office/powerpoint/2010/main" val="32643033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340101" y="0"/>
            <a:ext cx="5488781" cy="6858000"/>
          </a:xfrm>
          <a:prstGeom prst="rect">
            <a:avLst/>
          </a:prstGeom>
        </p:spPr>
      </p:pic>
    </p:spTree>
    <p:extLst>
      <p:ext uri="{BB962C8B-B14F-4D97-AF65-F5344CB8AC3E}">
        <p14:creationId xmlns:p14="http://schemas.microsoft.com/office/powerpoint/2010/main" val="10053859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05200" y="0"/>
            <a:ext cx="5164372" cy="6858000"/>
          </a:xfrm>
          <a:prstGeom prst="rect">
            <a:avLst/>
          </a:prstGeom>
        </p:spPr>
      </p:pic>
    </p:spTree>
    <p:extLst>
      <p:ext uri="{BB962C8B-B14F-4D97-AF65-F5344CB8AC3E}">
        <p14:creationId xmlns:p14="http://schemas.microsoft.com/office/powerpoint/2010/main" val="314687993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49600" y="0"/>
            <a:ext cx="5871148" cy="6858000"/>
          </a:xfrm>
          <a:prstGeom prst="rect">
            <a:avLst/>
          </a:prstGeom>
        </p:spPr>
      </p:pic>
    </p:spTree>
    <p:extLst>
      <p:ext uri="{BB962C8B-B14F-4D97-AF65-F5344CB8AC3E}">
        <p14:creationId xmlns:p14="http://schemas.microsoft.com/office/powerpoint/2010/main" val="283925338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4600" y="3429001"/>
            <a:ext cx="7543800" cy="3139321"/>
          </a:xfrm>
          <a:prstGeom prst="rect">
            <a:avLst/>
          </a:prstGeom>
          <a:noFill/>
        </p:spPr>
        <p:txBody>
          <a:bodyPr wrap="square" rtlCol="0">
            <a:spAutoFit/>
          </a:bodyPr>
          <a:lstStyle/>
          <a:p>
            <a:r>
              <a:rPr lang="en-US">
                <a:solidFill>
                  <a:srgbClr val="FF0000"/>
                </a:solidFill>
              </a:rPr>
              <a:t>“But if you’re an instant-gratification kind of person, particle physics is not for you, since the most important discoveries </a:t>
            </a:r>
            <a:r>
              <a:rPr lang="en-US" u="sng">
                <a:solidFill>
                  <a:srgbClr val="FF0000"/>
                </a:solidFill>
              </a:rPr>
              <a:t>took years</a:t>
            </a:r>
            <a:r>
              <a:rPr lang="en-US">
                <a:solidFill>
                  <a:srgbClr val="FF0000"/>
                </a:solidFill>
              </a:rPr>
              <a:t>.</a:t>
            </a:r>
          </a:p>
          <a:p>
            <a:endParaRPr lang="en-US"/>
          </a:p>
          <a:p>
            <a:r>
              <a:rPr lang="en-US"/>
              <a:t>New dimensions or underlying structures might exist, but we won’t know unless we explore. </a:t>
            </a:r>
          </a:p>
          <a:p>
            <a:endParaRPr lang="en-US"/>
          </a:p>
          <a:p>
            <a:r>
              <a:rPr lang="en-US" i="1" u="sng"/>
              <a:t>Colliders are expensive, but so was the government shutdown. Only one of these will yield lasting insights into the nature of matter.”</a:t>
            </a:r>
          </a:p>
          <a:p>
            <a:endParaRPr lang="en-US" i="1" u="sng"/>
          </a:p>
          <a:p>
            <a:r>
              <a:rPr lang="en-US"/>
              <a:t>                            Professor Lisa Randall</a:t>
            </a:r>
          </a:p>
          <a:p>
            <a:endParaRPr lang="en-US"/>
          </a:p>
        </p:txBody>
      </p:sp>
      <p:pic>
        <p:nvPicPr>
          <p:cNvPr id="5" name="Picture 4"/>
          <p:cNvPicPr>
            <a:picLocks noChangeAspect="1"/>
          </p:cNvPicPr>
          <p:nvPr/>
        </p:nvPicPr>
        <p:blipFill>
          <a:blip r:embed="rId2"/>
          <a:stretch>
            <a:fillRect/>
          </a:stretch>
        </p:blipFill>
        <p:spPr>
          <a:xfrm>
            <a:off x="3581400" y="685801"/>
            <a:ext cx="4417060" cy="2485771"/>
          </a:xfrm>
          <a:prstGeom prst="rect">
            <a:avLst/>
          </a:prstGeom>
        </p:spPr>
      </p:pic>
      <p:sp>
        <p:nvSpPr>
          <p:cNvPr id="6" name="Rectangle 5"/>
          <p:cNvSpPr/>
          <p:nvPr/>
        </p:nvSpPr>
        <p:spPr>
          <a:xfrm>
            <a:off x="3429000" y="6211670"/>
            <a:ext cx="6248400" cy="646331"/>
          </a:xfrm>
          <a:prstGeom prst="rect">
            <a:avLst/>
          </a:prstGeom>
        </p:spPr>
        <p:txBody>
          <a:bodyPr wrap="square">
            <a:spAutoFit/>
          </a:bodyPr>
          <a:lstStyle/>
          <a:p>
            <a:r>
              <a:rPr lang="en-US"/>
              <a:t>https://</a:t>
            </a:r>
            <a:r>
              <a:rPr lang="en-US" err="1"/>
              <a:t>www.nytimes.com</a:t>
            </a:r>
            <a:r>
              <a:rPr lang="en-US"/>
              <a:t>/2019/02/01/opinion/letters/physics-research-collider-</a:t>
            </a:r>
            <a:r>
              <a:rPr lang="en-US" err="1"/>
              <a:t>cern.html</a:t>
            </a:r>
            <a:endParaRPr lang="en-US"/>
          </a:p>
        </p:txBody>
      </p:sp>
    </p:spTree>
    <p:extLst>
      <p:ext uri="{BB962C8B-B14F-4D97-AF65-F5344CB8AC3E}">
        <p14:creationId xmlns:p14="http://schemas.microsoft.com/office/powerpoint/2010/main" val="881693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descr="belle_page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209801" y="914400"/>
            <a:ext cx="7745413"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0595" name="Picture 3" descr="belle_page2"/>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352800" y="2057400"/>
            <a:ext cx="54864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0596" name="Picture 4" descr="babar_page1"/>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2819400" y="3276600"/>
            <a:ext cx="6781800" cy="8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0597" name="Picture 5" descr="babar_page2"/>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352800" y="4267200"/>
            <a:ext cx="5257800" cy="106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0598" name="Picture 6" descr="babar_page3"/>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3429000" y="5257800"/>
            <a:ext cx="5181600" cy="30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0599" name="Text Box 7"/>
          <p:cNvSpPr txBox="1">
            <a:spLocks noChangeArrowheads="1"/>
          </p:cNvSpPr>
          <p:nvPr/>
        </p:nvSpPr>
        <p:spPr bwMode="auto">
          <a:xfrm>
            <a:off x="3352801" y="273050"/>
            <a:ext cx="5651471"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u="sng">
                <a:latin typeface="Times New Roman" charset="0"/>
              </a:rPr>
              <a:t>History: Summer of 2001</a:t>
            </a:r>
          </a:p>
        </p:txBody>
      </p:sp>
      <p:sp>
        <p:nvSpPr>
          <p:cNvPr id="110600" name="Text Box 8"/>
          <p:cNvSpPr txBox="1">
            <a:spLocks noChangeArrowheads="1"/>
          </p:cNvSpPr>
          <p:nvPr/>
        </p:nvSpPr>
        <p:spPr bwMode="auto">
          <a:xfrm>
            <a:off x="1752600" y="2209800"/>
            <a:ext cx="13716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a:latin typeface="Times New Roman" charset="0"/>
              </a:rPr>
              <a:t>Belle:</a:t>
            </a:r>
          </a:p>
        </p:txBody>
      </p:sp>
      <p:sp>
        <p:nvSpPr>
          <p:cNvPr id="110601" name="Text Box 9"/>
          <p:cNvSpPr txBox="1">
            <a:spLocks noChangeArrowheads="1"/>
          </p:cNvSpPr>
          <p:nvPr/>
        </p:nvSpPr>
        <p:spPr bwMode="auto">
          <a:xfrm>
            <a:off x="1524000" y="4572000"/>
            <a:ext cx="16764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3600">
              <a:latin typeface="Times New Roman" charset="0"/>
            </a:endParaRPr>
          </a:p>
        </p:txBody>
      </p:sp>
      <p:sp>
        <p:nvSpPr>
          <p:cNvPr id="110602" name="Text Box 10"/>
          <p:cNvSpPr txBox="1">
            <a:spLocks noChangeArrowheads="1"/>
          </p:cNvSpPr>
          <p:nvPr/>
        </p:nvSpPr>
        <p:spPr bwMode="auto">
          <a:xfrm>
            <a:off x="1752600" y="4572000"/>
            <a:ext cx="1524000"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3600">
                <a:latin typeface="Times New Roman" charset="0"/>
              </a:rPr>
              <a:t>BaBar:</a:t>
            </a:r>
          </a:p>
        </p:txBody>
      </p:sp>
      <p:sp>
        <p:nvSpPr>
          <p:cNvPr id="110603" name="Text Box 11"/>
          <p:cNvSpPr txBox="1">
            <a:spLocks noChangeArrowheads="1"/>
          </p:cNvSpPr>
          <p:nvPr/>
        </p:nvSpPr>
        <p:spPr bwMode="auto">
          <a:xfrm>
            <a:off x="2667000" y="5791200"/>
            <a:ext cx="7086600"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FF0000"/>
                </a:solidFill>
              </a:rPr>
              <a:t>The first example of CP Violation outside of the kaon system</a:t>
            </a:r>
            <a:r>
              <a:rPr lang="en-US" sz="2000"/>
              <a:t>.</a:t>
            </a:r>
          </a:p>
          <a:p>
            <a:pPr eaLnBrk="1" hangingPunct="1"/>
            <a:r>
              <a:rPr lang="en-US" sz="2000"/>
              <a:t>CP Violating Effects of O(1) rather than O(10</a:t>
            </a:r>
            <a:r>
              <a:rPr lang="en-US" sz="2000" baseline="30000"/>
              <a:t>-3</a:t>
            </a:r>
            <a:r>
              <a:rPr lang="en-US" sz="2000"/>
              <a:t>)</a:t>
            </a:r>
          </a:p>
        </p:txBody>
      </p:sp>
      <p:sp>
        <p:nvSpPr>
          <p:cNvPr id="110604" name="Rectangle 12"/>
          <p:cNvSpPr>
            <a:spLocks noChangeArrowheads="1"/>
          </p:cNvSpPr>
          <p:nvPr/>
        </p:nvSpPr>
        <p:spPr bwMode="auto">
          <a:xfrm>
            <a:off x="2286000" y="5715000"/>
            <a:ext cx="7696200" cy="990600"/>
          </a:xfrm>
          <a:prstGeom prst="rect">
            <a:avLst/>
          </a:prstGeom>
          <a:noFill/>
          <a:ln w="952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p>
            <a:endParaRPr lang="en-US"/>
          </a:p>
        </p:txBody>
      </p:sp>
      <p:sp>
        <p:nvSpPr>
          <p:cNvPr id="2" name="TextBox 1"/>
          <p:cNvSpPr txBox="1"/>
          <p:nvPr/>
        </p:nvSpPr>
        <p:spPr>
          <a:xfrm>
            <a:off x="1797036" y="1945039"/>
            <a:ext cx="977929" cy="369332"/>
          </a:xfrm>
          <a:prstGeom prst="rect">
            <a:avLst/>
          </a:prstGeom>
          <a:noFill/>
        </p:spPr>
        <p:txBody>
          <a:bodyPr wrap="square" rtlCol="0">
            <a:spAutoFit/>
          </a:bodyPr>
          <a:lstStyle/>
          <a:p>
            <a:r>
              <a:rPr lang="en-US"/>
              <a:t>KEK</a:t>
            </a:r>
          </a:p>
        </p:txBody>
      </p:sp>
      <p:sp>
        <p:nvSpPr>
          <p:cNvPr id="3" name="TextBox 2"/>
          <p:cNvSpPr txBox="1"/>
          <p:nvPr/>
        </p:nvSpPr>
        <p:spPr>
          <a:xfrm>
            <a:off x="1835136" y="4267200"/>
            <a:ext cx="749329" cy="369332"/>
          </a:xfrm>
          <a:prstGeom prst="rect">
            <a:avLst/>
          </a:prstGeom>
          <a:noFill/>
        </p:spPr>
        <p:txBody>
          <a:bodyPr wrap="square" rtlCol="0">
            <a:spAutoFit/>
          </a:bodyPr>
          <a:lstStyle/>
          <a:p>
            <a:r>
              <a:rPr lang="en-US"/>
              <a:t>SLAC</a:t>
            </a:r>
          </a:p>
        </p:txBody>
      </p:sp>
    </p:spTree>
    <p:extLst>
      <p:ext uri="{BB962C8B-B14F-4D97-AF65-F5344CB8AC3E}">
        <p14:creationId xmlns:p14="http://schemas.microsoft.com/office/powerpoint/2010/main" val="163332771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ight Arrow 4"/>
          <p:cNvSpPr/>
          <p:nvPr/>
        </p:nvSpPr>
        <p:spPr>
          <a:xfrm>
            <a:off x="1524001" y="2038809"/>
            <a:ext cx="1429803" cy="16711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2"/>
          <a:stretch>
            <a:fillRect/>
          </a:stretch>
        </p:blipFill>
        <p:spPr>
          <a:xfrm>
            <a:off x="3149600" y="0"/>
            <a:ext cx="5889212" cy="6858000"/>
          </a:xfrm>
          <a:prstGeom prst="rect">
            <a:avLst/>
          </a:prstGeom>
        </p:spPr>
      </p:pic>
      <p:sp>
        <p:nvSpPr>
          <p:cNvPr id="7" name="TextBox 6"/>
          <p:cNvSpPr txBox="1"/>
          <p:nvPr/>
        </p:nvSpPr>
        <p:spPr>
          <a:xfrm>
            <a:off x="1640963" y="5849041"/>
            <a:ext cx="1312840" cy="923330"/>
          </a:xfrm>
          <a:prstGeom prst="rect">
            <a:avLst/>
          </a:prstGeom>
          <a:noFill/>
        </p:spPr>
        <p:txBody>
          <a:bodyPr wrap="square" rtlCol="0">
            <a:spAutoFit/>
          </a:bodyPr>
          <a:lstStyle/>
          <a:p>
            <a:r>
              <a:rPr lang="en-US"/>
              <a:t>Slide from J. Hewett/HEPAP DOE</a:t>
            </a:r>
          </a:p>
        </p:txBody>
      </p:sp>
    </p:spTree>
    <p:extLst>
      <p:ext uri="{BB962C8B-B14F-4D97-AF65-F5344CB8AC3E}">
        <p14:creationId xmlns:p14="http://schemas.microsoft.com/office/powerpoint/2010/main" val="18832991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20-11-07 at 10.34.53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4300" y="436443"/>
            <a:ext cx="6883400" cy="3632200"/>
          </a:xfrm>
          <a:prstGeom prst="rect">
            <a:avLst/>
          </a:prstGeom>
        </p:spPr>
      </p:pic>
      <p:sp>
        <p:nvSpPr>
          <p:cNvPr id="6" name="Rectangle 5"/>
          <p:cNvSpPr/>
          <p:nvPr/>
        </p:nvSpPr>
        <p:spPr>
          <a:xfrm>
            <a:off x="2635346" y="4694921"/>
            <a:ext cx="8032655" cy="1323439"/>
          </a:xfrm>
          <a:prstGeom prst="rect">
            <a:avLst/>
          </a:prstGeom>
        </p:spPr>
        <p:txBody>
          <a:bodyPr wrap="square">
            <a:spAutoFit/>
          </a:bodyPr>
          <a:lstStyle/>
          <a:p>
            <a:r>
              <a:rPr lang="en-US" sz="2000">
                <a:latin typeface="Times New Roman"/>
                <a:cs typeface="Times New Roman"/>
              </a:rPr>
              <a:t>“Let a thousand flowers bloom”</a:t>
            </a:r>
          </a:p>
          <a:p>
            <a:endParaRPr lang="en-US" sz="2000">
              <a:latin typeface="Times New Roman"/>
              <a:cs typeface="Times New Roman"/>
            </a:endParaRPr>
          </a:p>
          <a:p>
            <a:r>
              <a:rPr lang="en-US" sz="2000">
                <a:latin typeface="Times New Roman"/>
                <a:cs typeface="Times New Roman"/>
              </a:rPr>
              <a:t>In English this is taken to mean: Do not interfere with promising developments in their early stages.</a:t>
            </a:r>
          </a:p>
        </p:txBody>
      </p:sp>
      <p:sp>
        <p:nvSpPr>
          <p:cNvPr id="7" name="Rectangle 6"/>
          <p:cNvSpPr/>
          <p:nvPr/>
        </p:nvSpPr>
        <p:spPr>
          <a:xfrm>
            <a:off x="2635346" y="4519091"/>
            <a:ext cx="6902355" cy="184871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35237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1" y="54084"/>
            <a:ext cx="9374567" cy="461665"/>
          </a:xfrm>
          <a:prstGeom prst="rect">
            <a:avLst/>
          </a:prstGeom>
          <a:noFill/>
        </p:spPr>
        <p:txBody>
          <a:bodyPr wrap="square" rtlCol="0">
            <a:spAutoFit/>
          </a:bodyPr>
          <a:lstStyle/>
          <a:p>
            <a:r>
              <a:rPr lang="en-US" sz="2400" dirty="0">
                <a:latin typeface="Times New Roman"/>
                <a:cs typeface="Times New Roman"/>
              </a:rPr>
              <a:t>FAQ: How do Belle II at KEK and </a:t>
            </a:r>
            <a:r>
              <a:rPr lang="en-US" sz="2400" dirty="0" err="1">
                <a:latin typeface="Times New Roman"/>
                <a:cs typeface="Times New Roman"/>
              </a:rPr>
              <a:t>LHCb</a:t>
            </a:r>
            <a:r>
              <a:rPr lang="en-US" sz="2400" dirty="0">
                <a:latin typeface="Times New Roman"/>
                <a:cs typeface="Times New Roman"/>
              </a:rPr>
              <a:t> at CERN capabilities compare ?</a:t>
            </a:r>
          </a:p>
        </p:txBody>
      </p:sp>
      <p:sp>
        <p:nvSpPr>
          <p:cNvPr id="2" name="TextBox 1"/>
          <p:cNvSpPr txBox="1"/>
          <p:nvPr/>
        </p:nvSpPr>
        <p:spPr>
          <a:xfrm>
            <a:off x="1653073" y="3718680"/>
            <a:ext cx="4774775" cy="2862323"/>
          </a:xfrm>
          <a:prstGeom prst="rect">
            <a:avLst/>
          </a:prstGeom>
          <a:noFill/>
        </p:spPr>
        <p:txBody>
          <a:bodyPr wrap="square" rtlCol="0">
            <a:spAutoFit/>
          </a:bodyPr>
          <a:lstStyle/>
          <a:p>
            <a:pPr marL="342900" indent="-342900">
              <a:buAutoNum type="arabicPeriod"/>
            </a:pPr>
            <a:r>
              <a:rPr lang="en-US" dirty="0"/>
              <a:t>LHCB has a large b </a:t>
            </a:r>
            <a:r>
              <a:rPr lang="en-US" dirty="0" err="1"/>
              <a:t>bbar</a:t>
            </a:r>
            <a:r>
              <a:rPr lang="en-US" dirty="0"/>
              <a:t> cross-section (hundreds of </a:t>
            </a:r>
            <a:r>
              <a:rPr lang="en-US" dirty="0" err="1"/>
              <a:t>microbarns</a:t>
            </a:r>
            <a:r>
              <a:rPr lang="en-US" dirty="0"/>
              <a:t> versus </a:t>
            </a:r>
            <a:r>
              <a:rPr lang="en-US" dirty="0" err="1"/>
              <a:t>nanobarns</a:t>
            </a:r>
            <a:r>
              <a:rPr lang="en-US" dirty="0"/>
              <a:t>) and good sensitivity, signal to background, for modes with </a:t>
            </a:r>
            <a:r>
              <a:rPr lang="en-US" dirty="0" err="1"/>
              <a:t>dimuons</a:t>
            </a:r>
            <a:r>
              <a:rPr lang="en-US" dirty="0"/>
              <a:t>, and all charged final states using </a:t>
            </a:r>
            <a:r>
              <a:rPr lang="en-US" dirty="0" err="1"/>
              <a:t>vertexing</a:t>
            </a:r>
            <a:r>
              <a:rPr lang="en-US" dirty="0"/>
              <a:t>. Triggering and flavor tagging </a:t>
            </a:r>
            <a:r>
              <a:rPr lang="en-US" dirty="0" err="1"/>
              <a:t>effs</a:t>
            </a:r>
            <a:r>
              <a:rPr lang="en-US" dirty="0"/>
              <a:t>. are much lower than in </a:t>
            </a:r>
            <a:r>
              <a:rPr lang="en-US" dirty="0" err="1"/>
              <a:t>e+e</a:t>
            </a:r>
            <a:r>
              <a:rPr lang="en-US" dirty="0"/>
              <a:t>-.</a:t>
            </a:r>
          </a:p>
          <a:p>
            <a:endParaRPr lang="en-US" dirty="0"/>
          </a:p>
          <a:p>
            <a:r>
              <a:rPr lang="en-US" dirty="0"/>
              <a:t>Rule of thumb for statistics in this case:</a:t>
            </a:r>
          </a:p>
          <a:p>
            <a:r>
              <a:rPr lang="en-US" dirty="0"/>
              <a:t> 1 fb</a:t>
            </a:r>
            <a:r>
              <a:rPr lang="en-US" baseline="30000" dirty="0"/>
              <a:t>-1</a:t>
            </a:r>
            <a:r>
              <a:rPr lang="en-US" dirty="0"/>
              <a:t> at </a:t>
            </a:r>
            <a:r>
              <a:rPr lang="en-US" dirty="0" err="1"/>
              <a:t>LHCb</a:t>
            </a:r>
            <a:r>
              <a:rPr lang="en-US" dirty="0"/>
              <a:t> is 1 ab</a:t>
            </a:r>
            <a:r>
              <a:rPr lang="en-US" baseline="30000" dirty="0"/>
              <a:t>-1</a:t>
            </a:r>
            <a:r>
              <a:rPr lang="en-US" dirty="0"/>
              <a:t> at Belle II. </a:t>
            </a:r>
          </a:p>
          <a:p>
            <a:r>
              <a:rPr lang="en-US" dirty="0"/>
              <a:t>(</a:t>
            </a:r>
            <a:r>
              <a:rPr lang="en-US" dirty="0">
                <a:sym typeface="Wingdings"/>
              </a:rPr>
              <a:t></a:t>
            </a:r>
            <a:r>
              <a:rPr lang="en-US" dirty="0"/>
              <a:t>Need very good </a:t>
            </a:r>
            <a:r>
              <a:rPr lang="en-US" dirty="0" err="1">
                <a:solidFill>
                  <a:srgbClr val="FF0000"/>
                </a:solidFill>
              </a:rPr>
              <a:t>SuperKEKB</a:t>
            </a:r>
            <a:r>
              <a:rPr lang="en-US" dirty="0">
                <a:solidFill>
                  <a:srgbClr val="FF0000"/>
                </a:solidFill>
              </a:rPr>
              <a:t> performance</a:t>
            </a:r>
            <a:r>
              <a:rPr lang="en-US" dirty="0"/>
              <a:t>)</a:t>
            </a:r>
          </a:p>
        </p:txBody>
      </p:sp>
      <p:sp>
        <p:nvSpPr>
          <p:cNvPr id="5" name="TextBox 4"/>
          <p:cNvSpPr txBox="1"/>
          <p:nvPr/>
        </p:nvSpPr>
        <p:spPr>
          <a:xfrm>
            <a:off x="6644035" y="3721036"/>
            <a:ext cx="3665694" cy="1200329"/>
          </a:xfrm>
          <a:prstGeom prst="rect">
            <a:avLst/>
          </a:prstGeom>
          <a:noFill/>
        </p:spPr>
        <p:txBody>
          <a:bodyPr wrap="square" rtlCol="0">
            <a:spAutoFit/>
          </a:bodyPr>
          <a:lstStyle/>
          <a:p>
            <a:r>
              <a:rPr lang="en-US" dirty="0"/>
              <a:t>2. Belle II has a simple event environment with B-anti B pairs produced in </a:t>
            </a:r>
            <a:r>
              <a:rPr lang="en-US" i="1" dirty="0">
                <a:solidFill>
                  <a:srgbClr val="FF0000"/>
                </a:solidFill>
              </a:rPr>
              <a:t>a coherent QM state with no additional particles</a:t>
            </a:r>
            <a:r>
              <a:rPr lang="en-US" i="1" dirty="0"/>
              <a:t>.</a:t>
            </a:r>
          </a:p>
        </p:txBody>
      </p:sp>
      <p:sp>
        <p:nvSpPr>
          <p:cNvPr id="6" name="TextBox 5"/>
          <p:cNvSpPr txBox="1"/>
          <p:nvPr/>
        </p:nvSpPr>
        <p:spPr>
          <a:xfrm>
            <a:off x="6218662" y="4995015"/>
            <a:ext cx="4328328" cy="369332"/>
          </a:xfrm>
          <a:prstGeom prst="rect">
            <a:avLst/>
          </a:prstGeom>
          <a:noFill/>
        </p:spPr>
        <p:txBody>
          <a:bodyPr wrap="square" rtlCol="0">
            <a:spAutoFit/>
          </a:bodyPr>
          <a:lstStyle/>
          <a:p>
            <a:r>
              <a:rPr lang="en-US" dirty="0"/>
              <a:t>3. Belle II can measure </a:t>
            </a:r>
            <a:r>
              <a:rPr lang="en-US" dirty="0">
                <a:solidFill>
                  <a:srgbClr val="FF0000"/>
                </a:solidFill>
              </a:rPr>
              <a:t>inclusive processes</a:t>
            </a:r>
          </a:p>
        </p:txBody>
      </p:sp>
      <p:sp>
        <p:nvSpPr>
          <p:cNvPr id="7" name="TextBox 6"/>
          <p:cNvSpPr txBox="1"/>
          <p:nvPr/>
        </p:nvSpPr>
        <p:spPr>
          <a:xfrm>
            <a:off x="5867085" y="5362049"/>
            <a:ext cx="5031483" cy="646331"/>
          </a:xfrm>
          <a:prstGeom prst="rect">
            <a:avLst/>
          </a:prstGeom>
          <a:noFill/>
        </p:spPr>
        <p:txBody>
          <a:bodyPr wrap="square" rtlCol="0">
            <a:spAutoFit/>
          </a:bodyPr>
          <a:lstStyle/>
          <a:p>
            <a:r>
              <a:rPr lang="en-US" dirty="0"/>
              <a:t>4. Belle II can measure </a:t>
            </a:r>
            <a:r>
              <a:rPr lang="en-US" dirty="0">
                <a:solidFill>
                  <a:srgbClr val="FF0000"/>
                </a:solidFill>
              </a:rPr>
              <a:t>electrons</a:t>
            </a:r>
            <a:r>
              <a:rPr lang="en-US" dirty="0"/>
              <a:t> as well as</a:t>
            </a:r>
          </a:p>
          <a:p>
            <a:r>
              <a:rPr lang="en-US" dirty="0"/>
              <a:t> </a:t>
            </a:r>
            <a:r>
              <a:rPr lang="en-US" dirty="0" err="1"/>
              <a:t>muons</a:t>
            </a:r>
            <a:r>
              <a:rPr lang="en-US" dirty="0"/>
              <a:t>. (important for lepton universality checks).</a:t>
            </a:r>
          </a:p>
        </p:txBody>
      </p:sp>
      <p:sp>
        <p:nvSpPr>
          <p:cNvPr id="8" name="TextBox 7"/>
          <p:cNvSpPr txBox="1"/>
          <p:nvPr/>
        </p:nvSpPr>
        <p:spPr>
          <a:xfrm>
            <a:off x="5981401" y="6102137"/>
            <a:ext cx="4645840" cy="646331"/>
          </a:xfrm>
          <a:prstGeom prst="rect">
            <a:avLst/>
          </a:prstGeom>
          <a:noFill/>
        </p:spPr>
        <p:txBody>
          <a:bodyPr wrap="square" rtlCol="0">
            <a:spAutoFit/>
          </a:bodyPr>
          <a:lstStyle/>
          <a:p>
            <a:r>
              <a:rPr lang="en-US" dirty="0"/>
              <a:t>5. Belle II can measure final states with </a:t>
            </a:r>
            <a:r>
              <a:rPr lang="en-US" dirty="0" err="1">
                <a:solidFill>
                  <a:srgbClr val="FF0000"/>
                </a:solidFill>
              </a:rPr>
              <a:t>γ’s</a:t>
            </a:r>
            <a:r>
              <a:rPr lang="en-US" dirty="0">
                <a:solidFill>
                  <a:srgbClr val="FF0000"/>
                </a:solidFill>
              </a:rPr>
              <a:t>, </a:t>
            </a:r>
            <a:r>
              <a:rPr lang="en-US" dirty="0" err="1">
                <a:solidFill>
                  <a:srgbClr val="FF0000"/>
                </a:solidFill>
              </a:rPr>
              <a:t>Kshorts</a:t>
            </a:r>
            <a:r>
              <a:rPr lang="en-US" dirty="0">
                <a:solidFill>
                  <a:srgbClr val="FF0000"/>
                </a:solidFill>
              </a:rPr>
              <a:t>  and missing neutrinos </a:t>
            </a:r>
            <a:r>
              <a:rPr lang="en-US" dirty="0"/>
              <a:t>well.</a:t>
            </a:r>
          </a:p>
        </p:txBody>
      </p:sp>
      <p:pic>
        <p:nvPicPr>
          <p:cNvPr id="10" name="Picture 9"/>
          <p:cNvPicPr>
            <a:picLocks noChangeAspect="1"/>
          </p:cNvPicPr>
          <p:nvPr/>
        </p:nvPicPr>
        <p:blipFill rotWithShape="1">
          <a:blip r:embed="rId3"/>
          <a:srcRect t="6551"/>
          <a:stretch/>
        </p:blipFill>
        <p:spPr>
          <a:xfrm>
            <a:off x="1943926" y="656719"/>
            <a:ext cx="6438900" cy="3061961"/>
          </a:xfrm>
          <a:prstGeom prst="rect">
            <a:avLst/>
          </a:prstGeom>
        </p:spPr>
      </p:pic>
      <p:sp>
        <p:nvSpPr>
          <p:cNvPr id="3" name="TextBox 2"/>
          <p:cNvSpPr txBox="1"/>
          <p:nvPr/>
        </p:nvSpPr>
        <p:spPr>
          <a:xfrm>
            <a:off x="8509337" y="917341"/>
            <a:ext cx="1800392" cy="1200329"/>
          </a:xfrm>
          <a:prstGeom prst="rect">
            <a:avLst/>
          </a:prstGeom>
          <a:noFill/>
        </p:spPr>
        <p:txBody>
          <a:bodyPr wrap="square" rtlCol="0">
            <a:spAutoFit/>
          </a:bodyPr>
          <a:lstStyle/>
          <a:p>
            <a:r>
              <a:rPr lang="is-IS" dirty="0"/>
              <a:t>Figure credit:</a:t>
            </a:r>
          </a:p>
          <a:p>
            <a:r>
              <a:rPr lang="is-IS" dirty="0"/>
              <a:t>G. Ciezarak et al,</a:t>
            </a:r>
          </a:p>
          <a:p>
            <a:r>
              <a:rPr lang="is-IS" dirty="0"/>
              <a:t>Nature</a:t>
            </a:r>
          </a:p>
          <a:p>
            <a:r>
              <a:rPr lang="is-IS" dirty="0"/>
              <a:t>546, 227 (2017)</a:t>
            </a:r>
            <a:endParaRPr lang="en-US" dirty="0"/>
          </a:p>
        </p:txBody>
      </p:sp>
      <p:sp>
        <p:nvSpPr>
          <p:cNvPr id="9" name="TextBox 8"/>
          <p:cNvSpPr txBox="1"/>
          <p:nvPr/>
        </p:nvSpPr>
        <p:spPr>
          <a:xfrm>
            <a:off x="8628397" y="2493818"/>
            <a:ext cx="1506152" cy="923330"/>
          </a:xfrm>
          <a:prstGeom prst="rect">
            <a:avLst/>
          </a:prstGeom>
          <a:noFill/>
        </p:spPr>
        <p:txBody>
          <a:bodyPr wrap="square" rtlCol="0">
            <a:spAutoFit/>
          </a:bodyPr>
          <a:lstStyle/>
          <a:p>
            <a:r>
              <a:rPr lang="en-US" dirty="0"/>
              <a:t>++</a:t>
            </a:r>
            <a:r>
              <a:rPr lang="en-US" dirty="0">
                <a:solidFill>
                  <a:srgbClr val="FF0000"/>
                </a:solidFill>
              </a:rPr>
              <a:t>Belle II can do the dark sector</a:t>
            </a:r>
          </a:p>
        </p:txBody>
      </p:sp>
      <p:sp>
        <p:nvSpPr>
          <p:cNvPr id="11" name="Rectangle 10"/>
          <p:cNvSpPr/>
          <p:nvPr/>
        </p:nvSpPr>
        <p:spPr>
          <a:xfrm>
            <a:off x="8509338" y="2493818"/>
            <a:ext cx="1495441" cy="923330"/>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0690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15026" y="856925"/>
            <a:ext cx="7579995" cy="5187696"/>
          </a:xfrm>
          <a:prstGeom prst="rect">
            <a:avLst/>
          </a:prstGeom>
        </p:spPr>
      </p:pic>
      <p:sp>
        <p:nvSpPr>
          <p:cNvPr id="5" name="TextBox 4"/>
          <p:cNvSpPr txBox="1"/>
          <p:nvPr/>
        </p:nvSpPr>
        <p:spPr>
          <a:xfrm>
            <a:off x="3067538" y="273539"/>
            <a:ext cx="6213230" cy="461665"/>
          </a:xfrm>
          <a:prstGeom prst="rect">
            <a:avLst/>
          </a:prstGeom>
          <a:noFill/>
        </p:spPr>
        <p:txBody>
          <a:bodyPr wrap="square" rtlCol="0">
            <a:spAutoFit/>
          </a:bodyPr>
          <a:lstStyle/>
          <a:p>
            <a:r>
              <a:rPr lang="en-US" sz="2400"/>
              <a:t>Updated Dark Photon Sensitivity Plot, C. Hearty</a:t>
            </a:r>
          </a:p>
        </p:txBody>
      </p:sp>
    </p:spTree>
    <p:extLst>
      <p:ext uri="{BB962C8B-B14F-4D97-AF65-F5344CB8AC3E}">
        <p14:creationId xmlns:p14="http://schemas.microsoft.com/office/powerpoint/2010/main" val="19480198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1" descr="DSC_2387_2389.jp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24000" y="736600"/>
            <a:ext cx="9144000" cy="3073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4691" name="Rectangle 2"/>
          <p:cNvSpPr>
            <a:spLocks noChangeArrowheads="1"/>
          </p:cNvSpPr>
          <p:nvPr/>
        </p:nvSpPr>
        <p:spPr bwMode="auto">
          <a:xfrm>
            <a:off x="1965768" y="3810000"/>
            <a:ext cx="7864033" cy="203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a:t>Belle実験グループ代表の一人、ハワイ大学のトム・ブラウダー教授は「11年前にKEKBとBelleが実験を開始したとき、世界最高のルミノシティを達成すると外部の人は予想していなかった。ここに至るまでの道のりは平坦ではなかったが、小林・益川両博士にノーベル賞をもたらしたＢ中間子のCP対称性の破れの確認など、世界各地の大学院生や研究者が数多くの論文を執筆するための重要なデータを得ることができた。これらのデータで得られた科学上の知見の大きさははかりしれない。」と述べま</a:t>
            </a:r>
            <a:r>
              <a:rPr lang="ja-JP" altLang="en-US"/>
              <a:t>す</a:t>
            </a:r>
            <a:endParaRPr lang="en-US"/>
          </a:p>
        </p:txBody>
      </p:sp>
      <p:sp>
        <p:nvSpPr>
          <p:cNvPr id="114692" name="Rectangle 3"/>
          <p:cNvSpPr>
            <a:spLocks noChangeArrowheads="1"/>
          </p:cNvSpPr>
          <p:nvPr/>
        </p:nvSpPr>
        <p:spPr bwMode="auto">
          <a:xfrm>
            <a:off x="2438400" y="5842000"/>
            <a:ext cx="6781800" cy="369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dirty="0"/>
              <a:t>http://</a:t>
            </a:r>
            <a:r>
              <a:rPr lang="en-US" dirty="0" err="1"/>
              <a:t>www.kek.jp</a:t>
            </a:r>
            <a:r>
              <a:rPr lang="en-US" dirty="0"/>
              <a:t>/ja/news/topics/2010/</a:t>
            </a:r>
            <a:r>
              <a:rPr lang="en-US" dirty="0" err="1"/>
              <a:t>KEKBfactory.html</a:t>
            </a:r>
            <a:endParaRPr lang="en-US" dirty="0"/>
          </a:p>
        </p:txBody>
      </p:sp>
      <p:sp>
        <p:nvSpPr>
          <p:cNvPr id="2" name="TextBox 1"/>
          <p:cNvSpPr txBox="1"/>
          <p:nvPr/>
        </p:nvSpPr>
        <p:spPr>
          <a:xfrm>
            <a:off x="2062838" y="151824"/>
            <a:ext cx="8118724" cy="584776"/>
          </a:xfrm>
          <a:prstGeom prst="rect">
            <a:avLst/>
          </a:prstGeom>
          <a:noFill/>
        </p:spPr>
        <p:txBody>
          <a:bodyPr wrap="square" rtlCol="0">
            <a:spAutoFit/>
          </a:bodyPr>
          <a:lstStyle/>
          <a:p>
            <a:r>
              <a:rPr lang="en-US" sz="3200"/>
              <a:t>The conclusion of </a:t>
            </a:r>
            <a:r>
              <a:rPr lang="en-US" sz="3200" err="1"/>
              <a:t>KEKB+Belle</a:t>
            </a:r>
            <a:r>
              <a:rPr lang="en-US" sz="3200"/>
              <a:t> running in 2010</a:t>
            </a:r>
          </a:p>
        </p:txBody>
      </p:sp>
      <p:sp>
        <p:nvSpPr>
          <p:cNvPr id="3" name="TextBox 2"/>
          <p:cNvSpPr txBox="1"/>
          <p:nvPr/>
        </p:nvSpPr>
        <p:spPr>
          <a:xfrm>
            <a:off x="2130553" y="6246525"/>
            <a:ext cx="7864033" cy="523220"/>
          </a:xfrm>
          <a:prstGeom prst="rect">
            <a:avLst/>
          </a:prstGeom>
          <a:noFill/>
        </p:spPr>
        <p:txBody>
          <a:bodyPr wrap="square" rtlCol="0">
            <a:spAutoFit/>
          </a:bodyPr>
          <a:lstStyle/>
          <a:p>
            <a:r>
              <a:rPr lang="en-US" sz="2800" err="1"/>
              <a:t>SuperKEKB</a:t>
            </a:r>
            <a:r>
              <a:rPr lang="en-US" sz="2800"/>
              <a:t> was approved. Time to change focus.</a:t>
            </a:r>
          </a:p>
        </p:txBody>
      </p:sp>
      <p:sp>
        <p:nvSpPr>
          <p:cNvPr id="4" name="TextBox 3">
            <a:extLst>
              <a:ext uri="{FF2B5EF4-FFF2-40B4-BE49-F238E27FC236}">
                <a16:creationId xmlns:a16="http://schemas.microsoft.com/office/drawing/2014/main" id="{3C9CE2AB-7A16-114D-A2F1-C5904ACDCC83}"/>
              </a:ext>
            </a:extLst>
          </p:cNvPr>
          <p:cNvSpPr txBox="1"/>
          <p:nvPr/>
        </p:nvSpPr>
        <p:spPr>
          <a:xfrm>
            <a:off x="162252" y="4151099"/>
            <a:ext cx="1567200" cy="1754326"/>
          </a:xfrm>
          <a:prstGeom prst="rect">
            <a:avLst/>
          </a:prstGeom>
          <a:noFill/>
        </p:spPr>
        <p:txBody>
          <a:bodyPr wrap="square" rtlCol="0">
            <a:spAutoFit/>
          </a:bodyPr>
          <a:lstStyle/>
          <a:p>
            <a:r>
              <a:rPr lang="en-US" i="1"/>
              <a:t>I was very happy that my speech at this event was translated into Japanese.</a:t>
            </a:r>
          </a:p>
        </p:txBody>
      </p:sp>
      <p:sp>
        <p:nvSpPr>
          <p:cNvPr id="5" name="TextBox 4">
            <a:extLst>
              <a:ext uri="{FF2B5EF4-FFF2-40B4-BE49-F238E27FC236}">
                <a16:creationId xmlns:a16="http://schemas.microsoft.com/office/drawing/2014/main" id="{74871010-32B6-7746-81A9-C1AC91F2201A}"/>
              </a:ext>
            </a:extLst>
          </p:cNvPr>
          <p:cNvSpPr txBox="1"/>
          <p:nvPr/>
        </p:nvSpPr>
        <p:spPr>
          <a:xfrm>
            <a:off x="10191658" y="3790950"/>
            <a:ext cx="1897947" cy="3139321"/>
          </a:xfrm>
          <a:prstGeom prst="rect">
            <a:avLst/>
          </a:prstGeom>
          <a:noFill/>
        </p:spPr>
        <p:txBody>
          <a:bodyPr wrap="square" rtlCol="0">
            <a:spAutoFit/>
          </a:bodyPr>
          <a:lstStyle/>
          <a:p>
            <a:r>
              <a:rPr lang="en-US" dirty="0"/>
              <a:t>I also explained that nano-beams would be so hard that KEKB would have to become an international collaboration to solve the associated technical problems.</a:t>
            </a:r>
          </a:p>
        </p:txBody>
      </p:sp>
    </p:spTree>
    <p:extLst>
      <p:ext uri="{BB962C8B-B14F-4D97-AF65-F5344CB8AC3E}">
        <p14:creationId xmlns:p14="http://schemas.microsoft.com/office/powerpoint/2010/main" val="488401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7969" y="216415"/>
            <a:ext cx="8830031" cy="664023"/>
          </a:xfrm>
        </p:spPr>
        <p:txBody>
          <a:bodyPr>
            <a:noAutofit/>
          </a:bodyPr>
          <a:lstStyle/>
          <a:p>
            <a:r>
              <a:rPr lang="en-US" sz="2800">
                <a:latin typeface="Times New Roman"/>
                <a:cs typeface="Times New Roman"/>
              </a:rPr>
              <a:t>Belle Central Drift Chamber (CDC) and Silicon Vertex Detector (SVD2.0) in the Ueno Science Museum in Tokyo</a:t>
            </a:r>
          </a:p>
        </p:txBody>
      </p:sp>
      <p:sp>
        <p:nvSpPr>
          <p:cNvPr id="4" name="Slide Number Placeholder 3"/>
          <p:cNvSpPr>
            <a:spLocks noGrp="1"/>
          </p:cNvSpPr>
          <p:nvPr>
            <p:ph type="sldNum" sz="quarter" idx="12"/>
          </p:nvPr>
        </p:nvSpPr>
        <p:spPr/>
        <p:txBody>
          <a:bodyPr/>
          <a:lstStyle/>
          <a:p>
            <a:fld id="{F16D68EC-1E92-5F40-99CB-2855E5FF9889}" type="slidenum">
              <a:rPr lang="en-US" smtClean="0"/>
              <a:pPr/>
              <a:t>8</a:t>
            </a:fld>
            <a:endParaRPr lang="en-US"/>
          </a:p>
        </p:txBody>
      </p:sp>
      <p:pic>
        <p:nvPicPr>
          <p:cNvPr id="3" name="Picture 2" descr="ueno_1.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284430" y="1324610"/>
            <a:ext cx="7556500" cy="5031740"/>
          </a:xfrm>
          <a:prstGeom prst="rect">
            <a:avLst/>
          </a:prstGeom>
        </p:spPr>
      </p:pic>
      <p:sp>
        <p:nvSpPr>
          <p:cNvPr id="5" name="TextBox 4"/>
          <p:cNvSpPr txBox="1"/>
          <p:nvPr/>
        </p:nvSpPr>
        <p:spPr>
          <a:xfrm>
            <a:off x="4471328" y="6461208"/>
            <a:ext cx="3642562" cy="400110"/>
          </a:xfrm>
          <a:prstGeom prst="rect">
            <a:avLst/>
          </a:prstGeom>
          <a:noFill/>
        </p:spPr>
        <p:txBody>
          <a:bodyPr wrap="square" rtlCol="0">
            <a:spAutoFit/>
          </a:bodyPr>
          <a:lstStyle/>
          <a:p>
            <a:r>
              <a:rPr lang="en-US" sz="2000"/>
              <a:t>Exhibit Opened in July 2015</a:t>
            </a:r>
          </a:p>
        </p:txBody>
      </p:sp>
      <p:sp>
        <p:nvSpPr>
          <p:cNvPr id="6" name="TextBox 5"/>
          <p:cNvSpPr txBox="1"/>
          <p:nvPr/>
        </p:nvSpPr>
        <p:spPr>
          <a:xfrm>
            <a:off x="2284430" y="897149"/>
            <a:ext cx="8162176" cy="369332"/>
          </a:xfrm>
          <a:prstGeom prst="rect">
            <a:avLst/>
          </a:prstGeom>
          <a:noFill/>
        </p:spPr>
        <p:txBody>
          <a:bodyPr wrap="square" rtlCol="0">
            <a:spAutoFit/>
          </a:bodyPr>
          <a:lstStyle/>
          <a:p>
            <a:r>
              <a:rPr lang="en-US" i="1"/>
              <a:t>Also an exhibit on Japanese Nobel Prize Winners (including Kobayashi and </a:t>
            </a:r>
            <a:r>
              <a:rPr lang="en-US" i="1" err="1"/>
              <a:t>Maskawa</a:t>
            </a:r>
            <a:r>
              <a:rPr lang="en-US" i="1"/>
              <a:t>)</a:t>
            </a:r>
          </a:p>
        </p:txBody>
      </p:sp>
      <p:sp>
        <p:nvSpPr>
          <p:cNvPr id="7" name="TextBox 6">
            <a:extLst>
              <a:ext uri="{FF2B5EF4-FFF2-40B4-BE49-F238E27FC236}">
                <a16:creationId xmlns:a16="http://schemas.microsoft.com/office/drawing/2014/main" id="{B75CB480-8A3E-7A42-B80C-D740AA3A5711}"/>
              </a:ext>
            </a:extLst>
          </p:cNvPr>
          <p:cNvSpPr txBox="1"/>
          <p:nvPr/>
        </p:nvSpPr>
        <p:spPr>
          <a:xfrm>
            <a:off x="10142621" y="3212431"/>
            <a:ext cx="1732547" cy="1569660"/>
          </a:xfrm>
          <a:prstGeom prst="rect">
            <a:avLst/>
          </a:prstGeom>
          <a:noFill/>
        </p:spPr>
        <p:txBody>
          <a:bodyPr wrap="square" rtlCol="0">
            <a:spAutoFit/>
          </a:bodyPr>
          <a:lstStyle/>
          <a:p>
            <a:r>
              <a:rPr lang="en-US" sz="1600" dirty="0">
                <a:latin typeface="Times New Roman" panose="02020603050405020304" pitchFamily="18" charset="0"/>
                <a:cs typeface="Times New Roman" panose="02020603050405020304" pitchFamily="18" charset="0"/>
              </a:rPr>
              <a:t>We went through many SVD’s. Usually a summer shutdown was sufficient to install a new SVD.</a:t>
            </a:r>
          </a:p>
        </p:txBody>
      </p:sp>
    </p:spTree>
    <p:extLst>
      <p:ext uri="{BB962C8B-B14F-4D97-AF65-F5344CB8AC3E}">
        <p14:creationId xmlns:p14="http://schemas.microsoft.com/office/powerpoint/2010/main" val="2280688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7969" y="233127"/>
            <a:ext cx="8830031" cy="664023"/>
          </a:xfrm>
        </p:spPr>
        <p:txBody>
          <a:bodyPr>
            <a:noAutofit/>
          </a:bodyPr>
          <a:lstStyle/>
          <a:p>
            <a:r>
              <a:rPr lang="en-US" sz="2800">
                <a:latin typeface="Times New Roman"/>
                <a:cs typeface="Times New Roman"/>
              </a:rPr>
              <a:t>Crab cavity (superconducting) and a skew </a:t>
            </a:r>
            <a:r>
              <a:rPr lang="en-US" sz="2800" err="1">
                <a:latin typeface="Times New Roman"/>
                <a:cs typeface="Times New Roman"/>
              </a:rPr>
              <a:t>sextupole</a:t>
            </a:r>
            <a:r>
              <a:rPr lang="en-US" sz="2800">
                <a:latin typeface="Times New Roman"/>
                <a:cs typeface="Times New Roman"/>
              </a:rPr>
              <a:t> from KEKB in the Ueno Science Museum in Tokyo</a:t>
            </a:r>
          </a:p>
        </p:txBody>
      </p:sp>
      <p:sp>
        <p:nvSpPr>
          <p:cNvPr id="4" name="Slide Number Placeholder 3"/>
          <p:cNvSpPr>
            <a:spLocks noGrp="1"/>
          </p:cNvSpPr>
          <p:nvPr>
            <p:ph type="sldNum" sz="quarter" idx="12"/>
          </p:nvPr>
        </p:nvSpPr>
        <p:spPr/>
        <p:txBody>
          <a:bodyPr/>
          <a:lstStyle/>
          <a:p>
            <a:fld id="{F16D68EC-1E92-5F40-99CB-2855E5FF9889}" type="slidenum">
              <a:rPr lang="en-US" smtClean="0"/>
              <a:pPr/>
              <a:t>9</a:t>
            </a:fld>
            <a:endParaRPr lang="en-US"/>
          </a:p>
        </p:txBody>
      </p:sp>
      <p:pic>
        <p:nvPicPr>
          <p:cNvPr id="5" name="Picture 4"/>
          <p:cNvPicPr>
            <a:picLocks noChangeAspect="1"/>
          </p:cNvPicPr>
          <p:nvPr/>
        </p:nvPicPr>
        <p:blipFill>
          <a:blip r:embed="rId3"/>
          <a:stretch>
            <a:fillRect/>
          </a:stretch>
        </p:blipFill>
        <p:spPr>
          <a:xfrm>
            <a:off x="1687587" y="1214669"/>
            <a:ext cx="4236720" cy="4236720"/>
          </a:xfrm>
          <a:prstGeom prst="rect">
            <a:avLst/>
          </a:prstGeom>
        </p:spPr>
      </p:pic>
      <p:pic>
        <p:nvPicPr>
          <p:cNvPr id="6" name="Picture 5"/>
          <p:cNvPicPr>
            <a:picLocks noChangeAspect="1"/>
          </p:cNvPicPr>
          <p:nvPr/>
        </p:nvPicPr>
        <p:blipFill>
          <a:blip r:embed="rId4"/>
          <a:stretch>
            <a:fillRect/>
          </a:stretch>
        </p:blipFill>
        <p:spPr>
          <a:xfrm>
            <a:off x="6109054" y="1214669"/>
            <a:ext cx="4236720" cy="4236720"/>
          </a:xfrm>
          <a:prstGeom prst="rect">
            <a:avLst/>
          </a:prstGeom>
        </p:spPr>
      </p:pic>
      <p:sp>
        <p:nvSpPr>
          <p:cNvPr id="7" name="TextBox 6"/>
          <p:cNvSpPr txBox="1"/>
          <p:nvPr/>
        </p:nvSpPr>
        <p:spPr>
          <a:xfrm>
            <a:off x="1837968" y="5518235"/>
            <a:ext cx="8372832" cy="1477328"/>
          </a:xfrm>
          <a:prstGeom prst="rect">
            <a:avLst/>
          </a:prstGeom>
          <a:noFill/>
        </p:spPr>
        <p:txBody>
          <a:bodyPr wrap="square" rtlCol="0">
            <a:spAutoFit/>
          </a:bodyPr>
          <a:lstStyle/>
          <a:p>
            <a:r>
              <a:rPr lang="en-US" dirty="0"/>
              <a:t>On the left is a superconducting crab cavity used to rotate the beams in the crossing-angle scheme so that they achieve head-on collisions. The crab cavities were </a:t>
            </a:r>
            <a:r>
              <a:rPr lang="en-US" dirty="0">
                <a:solidFill>
                  <a:srgbClr val="FF0000"/>
                </a:solidFill>
              </a:rPr>
              <a:t>not effective</a:t>
            </a:r>
            <a:r>
              <a:rPr lang="en-US" dirty="0"/>
              <a:t> until skew </a:t>
            </a:r>
            <a:r>
              <a:rPr lang="en-US" dirty="0" err="1"/>
              <a:t>sextupoles</a:t>
            </a:r>
            <a:r>
              <a:rPr lang="en-US" dirty="0"/>
              <a:t> were added to correct optical defects. Combining these two elements, a peak of luminosity of </a:t>
            </a:r>
            <a:r>
              <a:rPr lang="en-US" dirty="0">
                <a:solidFill>
                  <a:srgbClr val="FF0000"/>
                </a:solidFill>
              </a:rPr>
              <a:t>2.1 x 10</a:t>
            </a:r>
            <a:r>
              <a:rPr lang="en-US" baseline="30000" dirty="0">
                <a:solidFill>
                  <a:srgbClr val="FF0000"/>
                </a:solidFill>
              </a:rPr>
              <a:t>34</a:t>
            </a:r>
            <a:r>
              <a:rPr lang="en-US" dirty="0">
                <a:solidFill>
                  <a:srgbClr val="FF0000"/>
                </a:solidFill>
              </a:rPr>
              <a:t> /cm^2/sec </a:t>
            </a:r>
            <a:r>
              <a:rPr lang="en-US" dirty="0"/>
              <a:t>was achieved.</a:t>
            </a:r>
          </a:p>
          <a:p>
            <a:endParaRPr lang="en-US" dirty="0"/>
          </a:p>
        </p:txBody>
      </p:sp>
      <p:sp>
        <p:nvSpPr>
          <p:cNvPr id="3" name="TextBox 2">
            <a:extLst>
              <a:ext uri="{FF2B5EF4-FFF2-40B4-BE49-F238E27FC236}">
                <a16:creationId xmlns:a16="http://schemas.microsoft.com/office/drawing/2014/main" id="{F7AD38A9-B19D-0443-8B30-3C7400F9794C}"/>
              </a:ext>
            </a:extLst>
          </p:cNvPr>
          <p:cNvSpPr txBox="1"/>
          <p:nvPr/>
        </p:nvSpPr>
        <p:spPr>
          <a:xfrm>
            <a:off x="240632" y="2298032"/>
            <a:ext cx="1058779" cy="1754326"/>
          </a:xfrm>
          <a:prstGeom prst="rect">
            <a:avLst/>
          </a:prstGeom>
          <a:noFill/>
        </p:spPr>
        <p:txBody>
          <a:bodyPr wrap="square" rtlCol="0">
            <a:spAutoFit/>
          </a:bodyPr>
          <a:lstStyle/>
          <a:p>
            <a:r>
              <a:rPr lang="en-US"/>
              <a:t>Not to be confused with the “crab waist”</a:t>
            </a:r>
          </a:p>
        </p:txBody>
      </p:sp>
    </p:spTree>
    <p:extLst>
      <p:ext uri="{BB962C8B-B14F-4D97-AF65-F5344CB8AC3E}">
        <p14:creationId xmlns:p14="http://schemas.microsoft.com/office/powerpoint/2010/main" val="2883522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1839</TotalTime>
  <Words>5453</Words>
  <Application>Microsoft Macintosh PowerPoint</Application>
  <PresentationFormat>Widescreen</PresentationFormat>
  <Paragraphs>389</Paragraphs>
  <Slides>63</Slides>
  <Notes>21</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4" baseType="lpstr">
      <vt:lpstr>Arial</vt:lpstr>
      <vt:lpstr>Calibri</vt:lpstr>
      <vt:lpstr>Calibri Light</vt:lpstr>
      <vt:lpstr>Mangal</vt:lpstr>
      <vt:lpstr>Rockwell</vt:lpstr>
      <vt:lpstr>Symbol</vt:lpstr>
      <vt:lpstr>Times New Roman</vt:lpstr>
      <vt:lpstr>Wingdings</vt:lpstr>
      <vt:lpstr>Wingdings 3</vt:lpstr>
      <vt:lpstr>Office Theme</vt:lpstr>
      <vt:lpstr>Equation</vt:lpstr>
      <vt:lpstr>PowerPoint Presentation</vt:lpstr>
      <vt:lpstr>Brief History of the sin(2ϕ1)/sin(2β) discovery</vt:lpstr>
      <vt:lpstr>PowerPoint Presentation</vt:lpstr>
      <vt:lpstr>PowerPoint Presentation</vt:lpstr>
      <vt:lpstr>PowerPoint Presentation</vt:lpstr>
      <vt:lpstr>PowerPoint Presentation</vt:lpstr>
      <vt:lpstr>PowerPoint Presentation</vt:lpstr>
      <vt:lpstr>Belle Central Drift Chamber (CDC) and Silicon Vertex Detector (SVD2.0) in the Ueno Science Museum in Tokyo</vt:lpstr>
      <vt:lpstr>Crab cavity (superconducting) and a skew sextupole from KEKB in the Ueno Science Museum in Tokyo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Update on the Snowmass process</vt:lpstr>
      <vt:lpstr>PowerPoint Presentation</vt:lpstr>
      <vt:lpstr>PowerPoint Presentation</vt:lpstr>
      <vt:lpstr>PowerPoint Presentation</vt:lpstr>
      <vt:lpstr>PowerPoint Presentation</vt:lpstr>
      <vt:lpstr>Hot and New Example: ΔAFB in b→c l ν</vt:lpstr>
      <vt:lpstr>Conclusions</vt:lpstr>
      <vt:lpstr>Backup slides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Tom Browder</dc:creator>
  <cp:lastModifiedBy>Tom Browder</cp:lastModifiedBy>
  <cp:revision>111</cp:revision>
  <dcterms:created xsi:type="dcterms:W3CDTF">2021-09-01T23:25:24Z</dcterms:created>
  <dcterms:modified xsi:type="dcterms:W3CDTF">2021-09-08T06:41:59Z</dcterms:modified>
</cp:coreProperties>
</file>