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4782" r:id="rId3"/>
    <p:sldId id="373" r:id="rId4"/>
    <p:sldId id="4312" r:id="rId5"/>
    <p:sldId id="4763" r:id="rId6"/>
    <p:sldId id="4777" r:id="rId7"/>
    <p:sldId id="4778" r:id="rId8"/>
    <p:sldId id="4779" r:id="rId9"/>
    <p:sldId id="4770" r:id="rId10"/>
    <p:sldId id="4771" r:id="rId11"/>
    <p:sldId id="4772" r:id="rId12"/>
    <p:sldId id="4773" r:id="rId13"/>
    <p:sldId id="4775" r:id="rId14"/>
    <p:sldId id="4774" r:id="rId15"/>
    <p:sldId id="4314" r:id="rId16"/>
    <p:sldId id="4315" r:id="rId17"/>
    <p:sldId id="4317" r:id="rId18"/>
    <p:sldId id="4316" r:id="rId19"/>
    <p:sldId id="4318" r:id="rId20"/>
    <p:sldId id="4319" r:id="rId21"/>
    <p:sldId id="4320" r:id="rId22"/>
    <p:sldId id="4310" r:id="rId23"/>
    <p:sldId id="4313" r:id="rId24"/>
    <p:sldId id="4321" r:id="rId25"/>
    <p:sldId id="4326" r:id="rId26"/>
    <p:sldId id="4764" r:id="rId27"/>
    <p:sldId id="4327" r:id="rId28"/>
    <p:sldId id="4328" r:id="rId29"/>
    <p:sldId id="4329" r:id="rId30"/>
    <p:sldId id="4768" r:id="rId31"/>
    <p:sldId id="4776" r:id="rId32"/>
    <p:sldId id="4767" r:id="rId33"/>
    <p:sldId id="370" r:id="rId34"/>
    <p:sldId id="337" r:id="rId35"/>
    <p:sldId id="4780" r:id="rId36"/>
    <p:sldId id="816" r:id="rId37"/>
    <p:sldId id="1261" r:id="rId38"/>
    <p:sldId id="4357" r:id="rId3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e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1" autoAdjust="0"/>
    <p:restoredTop sz="94660"/>
  </p:normalViewPr>
  <p:slideViewPr>
    <p:cSldViewPr>
      <p:cViewPr varScale="1">
        <p:scale>
          <a:sx n="60" d="100"/>
          <a:sy n="60" d="100"/>
        </p:scale>
        <p:origin x="1456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6A6907-7B22-4BA4-86A4-D234CEE8F12C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A. Fioretti - The new g-2 experiment at Fermilab - EXA2017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174D6-254E-42AF-9D72-B437DC5DC50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4053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3417F-8F6C-4869-87E4-3123E30AD71F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A. Fioretti - The new g-2 experiment at Fermilab - EXA2017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F466E-CB90-4CEF-8AB7-5161E9BEB11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78137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40731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92544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72896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32458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86895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13197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69679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39767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63394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01771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8721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25904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45470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89104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63579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31056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4781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84814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570707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41965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533804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5909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248789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604515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25349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980535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J-PARC E34 will employ a novel approach based on injection of an ultra-cold, low-energy, muon beam injected into a small, but highly uniform Magnet.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Only a small magnetic focusing field is needed to maintain storage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emittance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no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electri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field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can</a:t>
            </a:r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realized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with a source of positive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muons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with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thermal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followed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by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reacceleration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</a:p>
          <a:p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without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increasing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transverse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momentum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spread.  with a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factor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10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lower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muon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momentum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a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factor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20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smaller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diameter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storage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-ring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solenoid</a:t>
            </a:r>
            <a:endParaRPr lang="it-IT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it-IT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4F0794-134C-B84F-9E43-18910EFB25CF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0085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4F0794-134C-B84F-9E43-18910EFB25C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0994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5221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8261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8420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5500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1451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4E6B4-822F-4AEF-AEDC-BF1C7C44D3E4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6536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DE5DE-3A3E-477A-B6AC-5F1B9FE6900D}" type="datetime1">
              <a:rPr lang="it-IT" smtClean="0"/>
              <a:t>07/09/2022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Fioretti - The new g-2 experiment at Fermilab - EXA2017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14A38-7C18-4CC1-AD3C-D7BE66C677A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6C387-DA18-4473-9480-84ABAA7F09CF}" type="datetime1">
              <a:rPr lang="it-IT" smtClean="0"/>
              <a:t>07/09/2022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Fioretti - The new g-2 experiment at Fermilab - EXA2017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14A38-7C18-4CC1-AD3C-D7BE66C677A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A7F34-AA14-4EE7-BC4B-C279D4386A34}" type="datetime1">
              <a:rPr lang="it-IT" smtClean="0"/>
              <a:t>07/09/2022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Fioretti - The new g-2 experiment at Fermilab - EXA2017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14A38-7C18-4CC1-AD3C-D7BE66C677A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83" y="5758025"/>
            <a:ext cx="7354606" cy="666750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4911"/>
            <a:ext cx="9146150" cy="6856387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85749" y="1409700"/>
            <a:ext cx="8524875" cy="4679951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solidFill>
                  <a:schemeClr val="tx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Inserire qui il testo usando il font </a:t>
            </a:r>
            <a:r>
              <a:rPr lang="it-IT" dirty="0" err="1"/>
              <a:t>Trebuchet</a:t>
            </a:r>
            <a:r>
              <a:rPr lang="it-IT" dirty="0"/>
              <a:t> a 18pt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it-IT"/>
              <a:t>Carlo Ferrari - 12/10/2020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85749" y="6356351"/>
            <a:ext cx="2057400" cy="365125"/>
          </a:xfrm>
        </p:spPr>
        <p:txBody>
          <a:bodyPr/>
          <a:lstStyle>
            <a:lvl1pPr>
              <a:defRPr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89428F6D-9066-7641-9F71-6859EAF48ED1}" type="datetime1">
              <a:rPr lang="en-US" smtClean="0"/>
              <a:t>9/7/2022</a:t>
            </a:fld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53224" y="6356351"/>
            <a:ext cx="2057400" cy="365125"/>
          </a:xfrm>
        </p:spPr>
        <p:txBody>
          <a:bodyPr/>
          <a:lstStyle>
            <a:lvl1pPr>
              <a:defRPr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CD74B3AF-5EC5-4423-8FE1-C8D42799487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1902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51" y="1612"/>
            <a:ext cx="9146151" cy="6856388"/>
          </a:xfrm>
          <a:prstGeom prst="rect">
            <a:avLst/>
          </a:prstGeom>
        </p:spPr>
      </p:pic>
      <p:sp>
        <p:nvSpPr>
          <p:cNvPr id="9" name="CasellaDiTesto 8"/>
          <p:cNvSpPr txBox="1"/>
          <p:nvPr userDrawn="1"/>
        </p:nvSpPr>
        <p:spPr>
          <a:xfrm>
            <a:off x="6358071" y="6519446"/>
            <a:ext cx="27859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400" dirty="0">
                <a:solidFill>
                  <a:schemeClr val="bg1">
                    <a:lumMod val="95000"/>
                  </a:schemeClr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www.ino.cnr.it</a:t>
            </a:r>
          </a:p>
        </p:txBody>
      </p:sp>
    </p:spTree>
    <p:extLst>
      <p:ext uri="{BB962C8B-B14F-4D97-AF65-F5344CB8AC3E}">
        <p14:creationId xmlns:p14="http://schemas.microsoft.com/office/powerpoint/2010/main" val="455110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87FC0-E112-4235-B8C9-552A30FA85E7}" type="datetime1">
              <a:rPr lang="it-IT" smtClean="0"/>
              <a:t>07/09/2022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Fioretti - The new g-2 experiment at Fermilab - EXA2017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14A38-7C18-4CC1-AD3C-D7BE66C677A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19EE7-D78B-410F-A186-BEA79897BC83}" type="datetime1">
              <a:rPr lang="it-IT" smtClean="0"/>
              <a:t>07/09/2022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Fioretti - The new g-2 experiment at Fermilab - EXA2017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14A38-7C18-4CC1-AD3C-D7BE66C677A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8AE8-CE9F-4A54-A9F0-529F456B701F}" type="datetime1">
              <a:rPr lang="it-IT" smtClean="0"/>
              <a:t>07/09/2022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Fioretti - The new g-2 experiment at Fermilab - EXA2017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14A38-7C18-4CC1-AD3C-D7BE66C677A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614BC-F017-43DF-ABFD-82925AE6A642}" type="datetime1">
              <a:rPr lang="it-IT" smtClean="0"/>
              <a:t>07/09/2022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Fioretti - The new g-2 experiment at Fermilab - EXA2017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14A38-7C18-4CC1-AD3C-D7BE66C677A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28158-573A-4E13-8160-A9E18BB62317}" type="datetime1">
              <a:rPr lang="it-IT" smtClean="0"/>
              <a:t>07/09/2022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Fioretti - The new g-2 experiment at Fermilab - EXA2017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14A38-7C18-4CC1-AD3C-D7BE66C677A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ABF0E-482C-43F3-B95F-EDC1F9C8A7EC}" type="datetime1">
              <a:rPr lang="it-IT" smtClean="0"/>
              <a:t>07/09/2022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Fioretti - The new g-2 experiment at Fermilab - EXA2017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14A38-7C18-4CC1-AD3C-D7BE66C677A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E334C-843A-42A5-8E52-6C4ED3A02782}" type="datetime1">
              <a:rPr lang="it-IT" smtClean="0"/>
              <a:t>07/09/2022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Fioretti - The new g-2 experiment at Fermilab - EXA2017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14A38-7C18-4CC1-AD3C-D7BE66C677A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FA2DE-629C-4866-B601-BBD77E9E9002}" type="datetime1">
              <a:rPr lang="it-IT" smtClean="0"/>
              <a:t>07/09/2022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Fioretti - The new g-2 experiment at Fermilab - EXA2017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14A38-7C18-4CC1-AD3C-D7BE66C677AB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F735D-384E-4AA5-972E-A502C4B7645C}" type="datetime1">
              <a:rPr lang="it-IT" smtClean="0"/>
              <a:t>07/09/2022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 Fioretti - The new g-2 experiment at Fermilab - EXA2017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14A38-7C18-4CC1-AD3C-D7BE66C677AB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3" r:id="rId1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4.jpeg"/><Relationship Id="rId5" Type="http://schemas.microsoft.com/office/2007/relationships/hdphoto" Target="../media/hdphoto1.wdp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emf"/><Relationship Id="rId13" Type="http://schemas.openxmlformats.org/officeDocument/2006/relationships/image" Target="../media/image53.png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5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8.emf"/><Relationship Id="rId11" Type="http://schemas.openxmlformats.org/officeDocument/2006/relationships/image" Target="../media/image52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47.emf"/><Relationship Id="rId9" Type="http://schemas.openxmlformats.org/officeDocument/2006/relationships/image" Target="../media/image50.tiff"/><Relationship Id="rId14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4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jpeg"/><Relationship Id="rId7" Type="http://schemas.openxmlformats.org/officeDocument/2006/relationships/image" Target="../media/image6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2.emf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9" Type="http://schemas.openxmlformats.org/officeDocument/2006/relationships/image" Target="../media/image9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9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7.png"/><Relationship Id="rId5" Type="http://schemas.openxmlformats.org/officeDocument/2006/relationships/image" Target="../media/image66.emf"/><Relationship Id="rId4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0.gif"/><Relationship Id="rId5" Type="http://schemas.openxmlformats.org/officeDocument/2006/relationships/image" Target="../media/image69.jpeg"/><Relationship Id="rId4" Type="http://schemas.openxmlformats.org/officeDocument/2006/relationships/image" Target="../media/image6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59.jpe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4.png"/><Relationship Id="rId5" Type="http://schemas.openxmlformats.org/officeDocument/2006/relationships/image" Target="../media/image73.emf"/><Relationship Id="rId4" Type="http://schemas.openxmlformats.org/officeDocument/2006/relationships/image" Target="../media/image7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jpe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image" Target="../media/image90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9.png"/><Relationship Id="rId5" Type="http://schemas.openxmlformats.org/officeDocument/2006/relationships/image" Target="../media/image89.emf"/><Relationship Id="rId4" Type="http://schemas.openxmlformats.org/officeDocument/2006/relationships/image" Target="../media/image11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88.png"/><Relationship Id="rId7" Type="http://schemas.openxmlformats.org/officeDocument/2006/relationships/image" Target="../media/image1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9.emf"/><Relationship Id="rId5" Type="http://schemas.openxmlformats.org/officeDocument/2006/relationships/image" Target="../media/image91.png"/><Relationship Id="rId4" Type="http://schemas.openxmlformats.org/officeDocument/2006/relationships/image" Target="../media/image117.png"/><Relationship Id="rId9" Type="http://schemas.openxmlformats.org/officeDocument/2006/relationships/image" Target="../media/image12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3" Type="http://schemas.openxmlformats.org/officeDocument/2006/relationships/image" Target="../media/image93.png"/><Relationship Id="rId7" Type="http://schemas.openxmlformats.org/officeDocument/2006/relationships/image" Target="../media/image1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51.png"/><Relationship Id="rId5" Type="http://schemas.openxmlformats.org/officeDocument/2006/relationships/image" Target="../media/image930.png"/><Relationship Id="rId10" Type="http://schemas.openxmlformats.org/officeDocument/2006/relationships/image" Target="../media/image97.png"/><Relationship Id="rId4" Type="http://schemas.openxmlformats.org/officeDocument/2006/relationships/image" Target="../media/image95.png"/><Relationship Id="rId9" Type="http://schemas.openxmlformats.org/officeDocument/2006/relationships/image" Target="../media/image1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6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tif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tif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jpe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6.png"/><Relationship Id="rId4" Type="http://schemas.openxmlformats.org/officeDocument/2006/relationships/image" Target="../media/image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tif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tif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1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hysics.adelaide.edu.au/theory/staff/leinweber/" TargetMode="External"/><Relationship Id="rId3" Type="http://schemas.openxmlformats.org/officeDocument/2006/relationships/image" Target="../media/image11.tiff"/><Relationship Id="rId7" Type="http://schemas.openxmlformats.org/officeDocument/2006/relationships/image" Target="../media/image1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9.tiff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11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7.png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408762" y="552091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muon g-2 Experiment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5306888" y="3325317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Carlo Ferrari</a:t>
            </a:r>
          </a:p>
          <a:p>
            <a:pPr algn="ctr"/>
            <a:r>
              <a:rPr lang="en-US" i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CNR-INO &amp; INFN Italy &amp; CERN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 behalf of the g-2 collaboration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5408762" y="5496298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IPA2022, Vienna</a:t>
            </a:r>
          </a:p>
          <a:p>
            <a:pPr algn="ctr"/>
            <a:r>
              <a:rPr lang="it-IT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 </a:t>
            </a:r>
            <a:r>
              <a:rPr lang="it-IT" dirty="0" err="1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September</a:t>
            </a:r>
            <a:r>
              <a:rPr lang="it-IT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2022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531B87F-58F5-3B18-486E-1498E960D7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9" y="5791160"/>
            <a:ext cx="1922234" cy="106684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CB1BEB0F-582F-85E9-709E-B19F7E4CA4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000" y="33184"/>
            <a:ext cx="1462142" cy="1037814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6852EE2C-E3BB-9D47-E92F-5347CC42F1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9" y="8443"/>
            <a:ext cx="1892325" cy="1049895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97663890-081B-73A1-FD28-863BEB0436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102" y="6139582"/>
            <a:ext cx="2880320" cy="544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75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10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989" y="51782"/>
            <a:ext cx="9029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Including 30 miles of Chicago suburbs</a:t>
            </a:r>
            <a:endParaRPr lang="it-IT" sz="3200" b="1" dirty="0">
              <a:solidFill>
                <a:schemeClr val="bg1"/>
              </a:solidFill>
              <a:latin typeface="Trebuchet MS" panose="020B0603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Segnaposto piè di pagina 3">
            <a:extLst>
              <a:ext uri="{FF2B5EF4-FFF2-40B4-BE49-F238E27FC236}">
                <a16:creationId xmlns:a16="http://schemas.microsoft.com/office/drawing/2014/main" id="{25B51133-BA18-87F9-DE49-EDF4E1C82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pic>
        <p:nvPicPr>
          <p:cNvPr id="3" name="Picture 7" descr="g-2_Ring_Move Wednesday-02.jpg">
            <a:extLst>
              <a:ext uri="{FF2B5EF4-FFF2-40B4-BE49-F238E27FC236}">
                <a16:creationId xmlns:a16="http://schemas.microsoft.com/office/drawing/2014/main" id="{57842EFF-8C9A-3C7C-D73A-380EC1D59B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2052" y="1989375"/>
            <a:ext cx="4683373" cy="3124200"/>
          </a:xfrm>
          <a:prstGeom prst="rect">
            <a:avLst/>
          </a:prstGeom>
        </p:spPr>
      </p:pic>
      <p:pic>
        <p:nvPicPr>
          <p:cNvPr id="5" name="Picture 8" descr="img_1381.89-92.stack.LowRes.jpg">
            <a:extLst>
              <a:ext uri="{FF2B5EF4-FFF2-40B4-BE49-F238E27FC236}">
                <a16:creationId xmlns:a16="http://schemas.microsoft.com/office/drawing/2014/main" id="{69574252-5BE7-3EA4-50C6-3B4F126FA2A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452" y="846375"/>
            <a:ext cx="4597401" cy="2586038"/>
          </a:xfrm>
          <a:prstGeom prst="rect">
            <a:avLst/>
          </a:prstGeom>
        </p:spPr>
      </p:pic>
      <p:pic>
        <p:nvPicPr>
          <p:cNvPr id="6" name="Picture 9" descr="g-2_Ring_Move_Wednesday-03.jpg">
            <a:extLst>
              <a:ext uri="{FF2B5EF4-FFF2-40B4-BE49-F238E27FC236}">
                <a16:creationId xmlns:a16="http://schemas.microsoft.com/office/drawing/2014/main" id="{75FC9780-3103-12C2-FCE3-98C43063AC2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052" y="3735371"/>
            <a:ext cx="4719805" cy="313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79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11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989" y="51782"/>
            <a:ext cx="9029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Photos</a:t>
            </a:r>
            <a:endParaRPr lang="it-IT" sz="3200" b="1" dirty="0">
              <a:solidFill>
                <a:schemeClr val="bg1"/>
              </a:solidFill>
              <a:latin typeface="Trebuchet MS" panose="020B0603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Segnaposto piè di pagina 3">
            <a:extLst>
              <a:ext uri="{FF2B5EF4-FFF2-40B4-BE49-F238E27FC236}">
                <a16:creationId xmlns:a16="http://schemas.microsoft.com/office/drawing/2014/main" id="{25B51133-BA18-87F9-DE49-EDF4E1C82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pic>
        <p:nvPicPr>
          <p:cNvPr id="2" name="Picture 8">
            <a:extLst>
              <a:ext uri="{FF2B5EF4-FFF2-40B4-BE49-F238E27FC236}">
                <a16:creationId xmlns:a16="http://schemas.microsoft.com/office/drawing/2014/main" id="{88436848-B515-BE7C-A1C3-0E3C72A1E9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939" y="4042150"/>
            <a:ext cx="3934116" cy="2624525"/>
          </a:xfrm>
          <a:prstGeom prst="rect">
            <a:avLst/>
          </a:prstGeom>
        </p:spPr>
      </p:pic>
      <p:pic>
        <p:nvPicPr>
          <p:cNvPr id="3" name="Picture 5" descr="St-Louis-2-DSCF0059.JPG">
            <a:extLst>
              <a:ext uri="{FF2B5EF4-FFF2-40B4-BE49-F238E27FC236}">
                <a16:creationId xmlns:a16="http://schemas.microsoft.com/office/drawing/2014/main" id="{5F4ED1B7-DAAC-E9A8-04C0-A4AF6CA63BF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939" y="862029"/>
            <a:ext cx="3934115" cy="295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3" descr="g-2_Ring_Friday-11.JPG">
            <a:extLst>
              <a:ext uri="{FF2B5EF4-FFF2-40B4-BE49-F238E27FC236}">
                <a16:creationId xmlns:a16="http://schemas.microsoft.com/office/drawing/2014/main" id="{DE08AC10-0C09-7418-4618-95FEEBD80C4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9842" y="3590440"/>
            <a:ext cx="4088588" cy="3267560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673A4DB3-14A0-5590-33DB-FD265C82E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9841" y="810115"/>
            <a:ext cx="4068833" cy="271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088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12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989" y="51782"/>
            <a:ext cx="9029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Muon g-2 Storage Ring at Fermilab</a:t>
            </a:r>
            <a:endParaRPr lang="it-IT" sz="3200" b="1" dirty="0">
              <a:solidFill>
                <a:schemeClr val="bg1"/>
              </a:solidFill>
              <a:latin typeface="Trebuchet MS" panose="020B0603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Segnaposto piè di pagina 3">
            <a:extLst>
              <a:ext uri="{FF2B5EF4-FFF2-40B4-BE49-F238E27FC236}">
                <a16:creationId xmlns:a16="http://schemas.microsoft.com/office/drawing/2014/main" id="{25B51133-BA18-87F9-DE49-EDF4E1C82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34A2199A-11C2-5553-F808-7887C3E5736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4703"/>
          <a:stretch/>
        </p:blipFill>
        <p:spPr>
          <a:xfrm>
            <a:off x="265158" y="908720"/>
            <a:ext cx="8613684" cy="612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758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3">
            <a:extLst>
              <a:ext uri="{FF2B5EF4-FFF2-40B4-BE49-F238E27FC236}">
                <a16:creationId xmlns:a16="http://schemas.microsoft.com/office/drawing/2014/main" id="{0B2108D0-35CC-5661-97A4-3B8A970AC98C}"/>
              </a:ext>
            </a:extLst>
          </p:cNvPr>
          <p:cNvSpPr txBox="1">
            <a:spLocks noChangeArrowheads="1"/>
          </p:cNvSpPr>
          <p:nvPr/>
        </p:nvSpPr>
        <p:spPr>
          <a:xfrm>
            <a:off x="34359" y="947200"/>
            <a:ext cx="6985913" cy="600075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Corbel"/>
                <a:ea typeface="+mn-ea"/>
                <a:cs typeface="Corbe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SzPct val="100000"/>
              <a:buNone/>
              <a:tabLst>
                <a:tab pos="461963" algn="l"/>
              </a:tabLst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1)	Polarized muons (parity violation in weak decays)</a:t>
            </a:r>
          </a:p>
          <a:p>
            <a:pPr marL="514350" indent="-514350">
              <a:buSzPct val="100000"/>
              <a:buFont typeface="+mj-lt"/>
              <a:buAutoNum type="arabicParenR"/>
              <a:tabLst>
                <a:tab pos="461963" algn="l"/>
              </a:tabLst>
            </a:pP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14350" indent="-514350">
              <a:lnSpc>
                <a:spcPct val="90000"/>
              </a:lnSpc>
              <a:buSzPct val="100000"/>
              <a:buFont typeface="+mj-lt"/>
              <a:buAutoNum type="arabicParenR" startAt="2"/>
              <a:tabLst>
                <a:tab pos="461963" algn="l"/>
              </a:tabLst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Anomalous precession in a B field, proportional to (</a:t>
            </a:r>
            <a:r>
              <a:rPr lang="en-US" sz="2000" i="1" dirty="0">
                <a:latin typeface="Helvetica" panose="020B0604020202020204" pitchFamily="34" charset="0"/>
                <a:cs typeface="Helvetica" panose="020B0604020202020204" pitchFamily="34" charset="0"/>
              </a:rPr>
              <a:t>g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-2) </a:t>
            </a:r>
          </a:p>
          <a:p>
            <a:pPr marL="514350" indent="-514350">
              <a:lnSpc>
                <a:spcPct val="90000"/>
              </a:lnSpc>
              <a:buSzPct val="100000"/>
              <a:buFont typeface="+mj-lt"/>
              <a:buAutoNum type="arabicParenR" startAt="2"/>
              <a:tabLst>
                <a:tab pos="461963" algn="l"/>
              </a:tabLst>
            </a:pP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14350" indent="-514350">
              <a:lnSpc>
                <a:spcPct val="90000"/>
              </a:lnSpc>
              <a:buSzPct val="100000"/>
              <a:buFont typeface="+mj-lt"/>
              <a:buAutoNum type="arabicParenR" startAt="2"/>
              <a:tabLst>
                <a:tab pos="461963" algn="l"/>
              </a:tabLst>
            </a:pP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14350" indent="-514350">
              <a:lnSpc>
                <a:spcPct val="90000"/>
              </a:lnSpc>
              <a:buSzPct val="100000"/>
              <a:buFont typeface="+mj-lt"/>
              <a:buAutoNum type="arabicParenR" startAt="2"/>
              <a:tabLst>
                <a:tab pos="461963" algn="l"/>
              </a:tabLst>
            </a:pP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14350" indent="-514350">
              <a:lnSpc>
                <a:spcPct val="90000"/>
              </a:lnSpc>
              <a:buSzPct val="100000"/>
              <a:buFont typeface="+mj-lt"/>
              <a:buAutoNum type="arabicParenR" startAt="2"/>
              <a:tabLst>
                <a:tab pos="461963" algn="l"/>
              </a:tabLst>
            </a:pP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14350" indent="-514350">
              <a:lnSpc>
                <a:spcPct val="90000"/>
              </a:lnSpc>
              <a:buSzPct val="100000"/>
              <a:buFont typeface="+mj-lt"/>
              <a:buAutoNum type="arabicParenR" startAt="2"/>
              <a:tabLst>
                <a:tab pos="461963" algn="l"/>
              </a:tabLst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P</a:t>
            </a:r>
            <a:r>
              <a:rPr lang="en-US" sz="2000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m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magic momentum = 3.09 GeV/c</a:t>
            </a:r>
          </a:p>
          <a:p>
            <a:pPr marL="514350" indent="-514350">
              <a:lnSpc>
                <a:spcPct val="90000"/>
              </a:lnSpc>
              <a:buSzPct val="100000"/>
              <a:buFont typeface="+mj-lt"/>
              <a:buAutoNum type="arabicParenR" startAt="2"/>
              <a:tabLst>
                <a:tab pos="461963" algn="l"/>
              </a:tabLst>
            </a:pP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14350" indent="-514350">
              <a:lnSpc>
                <a:spcPct val="90000"/>
              </a:lnSpc>
              <a:buSzPct val="100000"/>
              <a:buFont typeface="+mj-lt"/>
              <a:buAutoNum type="arabicParenR" startAt="2"/>
              <a:tabLst>
                <a:tab pos="461963" algn="l"/>
              </a:tabLst>
            </a:pP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14350" indent="-514350">
              <a:lnSpc>
                <a:spcPct val="90000"/>
              </a:lnSpc>
              <a:buSzPct val="100000"/>
              <a:buFont typeface="+mj-lt"/>
              <a:buAutoNum type="arabicParenR" startAt="2"/>
              <a:tabLst>
                <a:tab pos="461963" algn="l"/>
              </a:tabLst>
            </a:pP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14350" indent="-514350">
              <a:lnSpc>
                <a:spcPct val="90000"/>
              </a:lnSpc>
              <a:buSzPct val="100000"/>
              <a:buFont typeface="+mj-lt"/>
              <a:buAutoNum type="arabicParenR" startAt="2"/>
              <a:tabLst>
                <a:tab pos="461963" algn="l"/>
              </a:tabLst>
            </a:pP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14350" indent="-514350">
              <a:lnSpc>
                <a:spcPct val="90000"/>
              </a:lnSpc>
              <a:buSzPct val="100000"/>
              <a:buFont typeface="+mj-lt"/>
              <a:buAutoNum type="arabicParenR" startAt="2"/>
              <a:tabLst>
                <a:tab pos="461963" algn="l"/>
              </a:tabLst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High energy decay e</a:t>
            </a:r>
            <a:r>
              <a:rPr lang="en-US" sz="20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are emitted preferably</a:t>
            </a:r>
          </a:p>
          <a:p>
            <a:pPr marL="0" indent="0">
              <a:lnSpc>
                <a:spcPct val="90000"/>
              </a:lnSpc>
              <a:buSzPct val="100000"/>
              <a:buNone/>
              <a:tabLst>
                <a:tab pos="461963" algn="l"/>
              </a:tabLst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	in spin direction of the muon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13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989" y="51782"/>
            <a:ext cx="9029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ingredients</a:t>
            </a:r>
          </a:p>
        </p:txBody>
      </p:sp>
      <p:sp>
        <p:nvSpPr>
          <p:cNvPr id="14" name="Segnaposto piè di pagina 3">
            <a:extLst>
              <a:ext uri="{FF2B5EF4-FFF2-40B4-BE49-F238E27FC236}">
                <a16:creationId xmlns:a16="http://schemas.microsoft.com/office/drawing/2014/main" id="{25B51133-BA18-87F9-DE49-EDF4E1C82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grpSp>
        <p:nvGrpSpPr>
          <p:cNvPr id="73" name="Gruppo 72">
            <a:extLst>
              <a:ext uri="{FF2B5EF4-FFF2-40B4-BE49-F238E27FC236}">
                <a16:creationId xmlns:a16="http://schemas.microsoft.com/office/drawing/2014/main" id="{58ECD773-F037-ED23-65FD-1BFA906C7C2E}"/>
              </a:ext>
            </a:extLst>
          </p:cNvPr>
          <p:cNvGrpSpPr/>
          <p:nvPr/>
        </p:nvGrpSpPr>
        <p:grpSpPr>
          <a:xfrm>
            <a:off x="6124128" y="905320"/>
            <a:ext cx="2684316" cy="457200"/>
            <a:chOff x="6083849" y="947200"/>
            <a:chExt cx="2684316" cy="457200"/>
          </a:xfrm>
        </p:grpSpPr>
        <p:sp>
          <p:nvSpPr>
            <p:cNvPr id="3" name="Text Box 10">
              <a:extLst>
                <a:ext uri="{FF2B5EF4-FFF2-40B4-BE49-F238E27FC236}">
                  <a16:creationId xmlns:a16="http://schemas.microsoft.com/office/drawing/2014/main" id="{346013B2-7AD3-EFFC-4411-E2859EF1C5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3849" y="947200"/>
              <a:ext cx="2684316" cy="4572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hlink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defTabSz="914400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rgbClr val="FF0000"/>
                  </a:solidFill>
                  <a:latin typeface="Symbol" pitchFamily="18" charset="2"/>
                  <a:ea typeface="ＭＳ Ｐゴシック" charset="0"/>
                  <a:cs typeface="Arial" pitchFamily="34" charset="0"/>
                </a:rPr>
                <a:t>n </a:t>
              </a:r>
              <a:r>
                <a:rPr lang="en-US" sz="2400" b="1" i="1" dirty="0">
                  <a:solidFill>
                    <a:srgbClr val="FF0000"/>
                  </a:solidFill>
                  <a:latin typeface="Symbol" pitchFamily="18" charset="2"/>
                  <a:ea typeface="ＭＳ Ｐゴシック" charset="0"/>
                  <a:cs typeface="Arial" pitchFamily="34" charset="0"/>
                </a:rPr>
                <a:t>         </a:t>
              </a:r>
              <a:r>
                <a:rPr lang="en-US" sz="2400" b="1" dirty="0">
                  <a:solidFill>
                    <a:srgbClr val="FF0000"/>
                  </a:solidFill>
                  <a:latin typeface="Symbol" pitchFamily="18" charset="2"/>
                  <a:ea typeface="ＭＳ Ｐゴシック" charset="0"/>
                  <a:cs typeface="Arial" pitchFamily="34" charset="0"/>
                </a:rPr>
                <a:t>p</a:t>
              </a:r>
              <a:r>
                <a:rPr lang="en-US" sz="2400" b="1" baseline="30000" dirty="0">
                  <a:solidFill>
                    <a:srgbClr val="FF0000"/>
                  </a:solidFill>
                  <a:latin typeface="Symbol" pitchFamily="18" charset="2"/>
                  <a:ea typeface="ＭＳ Ｐゴシック" charset="0"/>
                  <a:cs typeface="Arial" pitchFamily="34" charset="0"/>
                </a:rPr>
                <a:t>+</a:t>
              </a:r>
              <a:r>
                <a:rPr lang="en-US" sz="2400" b="1" dirty="0">
                  <a:solidFill>
                    <a:srgbClr val="FF0000"/>
                  </a:solidFill>
                  <a:latin typeface="Symbol" pitchFamily="18" charset="2"/>
                  <a:ea typeface="ＭＳ Ｐゴシック" charset="0"/>
                  <a:cs typeface="Arial" pitchFamily="34" charset="0"/>
                </a:rPr>
                <a:t>          m</a:t>
              </a:r>
              <a:r>
                <a:rPr lang="en-US" sz="2400" b="1" baseline="30000" dirty="0">
                  <a:solidFill>
                    <a:srgbClr val="FF0000"/>
                  </a:solidFill>
                  <a:latin typeface="Symbol" pitchFamily="18" charset="2"/>
                  <a:ea typeface="ＭＳ Ｐゴシック" charset="0"/>
                  <a:cs typeface="Arial" pitchFamily="34" charset="0"/>
                </a:rPr>
                <a:t>+</a:t>
              </a:r>
              <a:endParaRPr lang="en-US" sz="2400" b="1" dirty="0">
                <a:solidFill>
                  <a:srgbClr val="FF0000"/>
                </a:solidFill>
                <a:latin typeface="Times New Roman" pitchFamily="18" charset="0"/>
                <a:ea typeface="ＭＳ Ｐゴシック" charset="0"/>
                <a:cs typeface="Arial" pitchFamily="34" charset="0"/>
              </a:endParaRPr>
            </a:p>
          </p:txBody>
        </p:sp>
        <p:sp>
          <p:nvSpPr>
            <p:cNvPr id="4" name="Line 11">
              <a:extLst>
                <a:ext uri="{FF2B5EF4-FFF2-40B4-BE49-F238E27FC236}">
                  <a16:creationId xmlns:a16="http://schemas.microsoft.com/office/drawing/2014/main" id="{B288BF1B-2A5E-F097-9204-31BD61F9B0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446593" y="1238632"/>
              <a:ext cx="5334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50000"/>
                </a:spcBef>
                <a:spcAft>
                  <a:spcPct val="0"/>
                </a:spcAft>
              </a:pPr>
              <a:endParaRPr lang="en-US" sz="2000" b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" name="Line 12">
              <a:extLst>
                <a:ext uri="{FF2B5EF4-FFF2-40B4-BE49-F238E27FC236}">
                  <a16:creationId xmlns:a16="http://schemas.microsoft.com/office/drawing/2014/main" id="{CE93CC21-3DFC-3B11-FC1B-C8DAD34ACD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56292" y="1238632"/>
              <a:ext cx="53181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50000"/>
                </a:spcBef>
                <a:spcAft>
                  <a:spcPct val="0"/>
                </a:spcAft>
              </a:pPr>
              <a:endParaRPr lang="en-US" sz="2000" b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" name="Line 13">
              <a:extLst>
                <a:ext uri="{FF2B5EF4-FFF2-40B4-BE49-F238E27FC236}">
                  <a16:creationId xmlns:a16="http://schemas.microsoft.com/office/drawing/2014/main" id="{AE5FC8FC-0F94-286D-E7B2-D7A7367535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610105" y="1165607"/>
              <a:ext cx="2952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50000"/>
                </a:spcBef>
                <a:spcAft>
                  <a:spcPct val="0"/>
                </a:spcAft>
              </a:pPr>
              <a:endParaRPr lang="en-US" sz="2000" b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" name="Line 14">
              <a:extLst>
                <a:ext uri="{FF2B5EF4-FFF2-40B4-BE49-F238E27FC236}">
                  <a16:creationId xmlns:a16="http://schemas.microsoft.com/office/drawing/2014/main" id="{83B24912-509A-DA3C-AB54-E80ABA4402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29317" y="1168782"/>
              <a:ext cx="29686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914400" fontAlgn="base">
                <a:spcBef>
                  <a:spcPct val="50000"/>
                </a:spcBef>
                <a:spcAft>
                  <a:spcPct val="0"/>
                </a:spcAft>
              </a:pPr>
              <a:endParaRPr lang="en-US" sz="2000" b="1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aphicFrame>
        <p:nvGraphicFramePr>
          <p:cNvPr id="31" name="Object 36">
            <a:extLst>
              <a:ext uri="{FF2B5EF4-FFF2-40B4-BE49-F238E27FC236}">
                <a16:creationId xmlns:a16="http://schemas.microsoft.com/office/drawing/2014/main" id="{1D9009D2-48CC-BEA1-C99F-072CCC2911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5749757"/>
              </p:ext>
            </p:extLst>
          </p:nvPr>
        </p:nvGraphicFramePr>
        <p:xfrm>
          <a:off x="1843087" y="3765291"/>
          <a:ext cx="4024061" cy="81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4635360" imgH="939600" progId="Equation.3">
                  <p:embed/>
                </p:oleObj>
              </mc:Choice>
              <mc:Fallback>
                <p:oleObj name="Equation" r:id="rId3" imgW="4635360" imgH="939600" progId="Equation.3">
                  <p:embed/>
                  <p:pic>
                    <p:nvPicPr>
                      <p:cNvPr id="33" name="Object 36">
                        <a:extLst>
                          <a:ext uri="{FF2B5EF4-FFF2-40B4-BE49-F238E27FC236}">
                            <a16:creationId xmlns:a16="http://schemas.microsoft.com/office/drawing/2014/main" id="{DE4763F7-C50A-2345-B005-5FB67937B1B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3087" y="3765291"/>
                        <a:ext cx="4024061" cy="815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7">
            <a:extLst>
              <a:ext uri="{FF2B5EF4-FFF2-40B4-BE49-F238E27FC236}">
                <a16:creationId xmlns:a16="http://schemas.microsoft.com/office/drawing/2014/main" id="{9AACD288-E9FF-ABA9-D002-E637D17527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606457"/>
              </p:ext>
            </p:extLst>
          </p:nvPr>
        </p:nvGraphicFramePr>
        <p:xfrm>
          <a:off x="2786062" y="5656900"/>
          <a:ext cx="1785938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863280" imgH="253800" progId="Equation.3">
                  <p:embed/>
                </p:oleObj>
              </mc:Choice>
              <mc:Fallback>
                <p:oleObj name="Equation" r:id="rId5" imgW="863280" imgH="253800" progId="Equation.3">
                  <p:embed/>
                  <p:pic>
                    <p:nvPicPr>
                      <p:cNvPr id="34" name="Object 37">
                        <a:extLst>
                          <a:ext uri="{FF2B5EF4-FFF2-40B4-BE49-F238E27FC236}">
                            <a16:creationId xmlns:a16="http://schemas.microsoft.com/office/drawing/2014/main" id="{AE7A0470-B58F-A347-A5CC-9BE8A9B25CB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6062" y="5656900"/>
                        <a:ext cx="1785938" cy="525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8">
            <a:extLst>
              <a:ext uri="{FF2B5EF4-FFF2-40B4-BE49-F238E27FC236}">
                <a16:creationId xmlns:a16="http://schemas.microsoft.com/office/drawing/2014/main" id="{AFFFB031-CD81-B788-A486-F12B0BABCE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6176213"/>
              </p:ext>
            </p:extLst>
          </p:nvPr>
        </p:nvGraphicFramePr>
        <p:xfrm>
          <a:off x="1389063" y="2017713"/>
          <a:ext cx="4200525" cy="941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904760" imgH="406080" progId="Equation.3">
                  <p:embed/>
                </p:oleObj>
              </mc:Choice>
              <mc:Fallback>
                <p:oleObj name="Equation" r:id="rId7" imgW="1904760" imgH="406080" progId="Equation.3">
                  <p:embed/>
                  <p:pic>
                    <p:nvPicPr>
                      <p:cNvPr id="35" name="Object 38">
                        <a:extLst>
                          <a:ext uri="{FF2B5EF4-FFF2-40B4-BE49-F238E27FC236}">
                            <a16:creationId xmlns:a16="http://schemas.microsoft.com/office/drawing/2014/main" id="{DF511092-51CC-8244-9DB4-C851C50EA22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9063" y="2017713"/>
                        <a:ext cx="4200525" cy="941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12700">
                            <a:solidFill>
                              <a:schemeClr val="accent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Rectangle 2">
            <a:extLst>
              <a:ext uri="{FF2B5EF4-FFF2-40B4-BE49-F238E27FC236}">
                <a16:creationId xmlns:a16="http://schemas.microsoft.com/office/drawing/2014/main" id="{E66F507D-3681-139F-9798-A360BB1C5DB1}"/>
              </a:ext>
            </a:extLst>
          </p:cNvPr>
          <p:cNvSpPr/>
          <p:nvPr/>
        </p:nvSpPr>
        <p:spPr>
          <a:xfrm>
            <a:off x="1889206" y="1246227"/>
            <a:ext cx="3384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~97% polarized for forward decay</a:t>
            </a:r>
            <a:endParaRPr lang="en-GB" dirty="0">
              <a:solidFill>
                <a:srgbClr val="0070C0"/>
              </a:solidFill>
            </a:endParaRPr>
          </a:p>
        </p:txBody>
      </p:sp>
      <p:grpSp>
        <p:nvGrpSpPr>
          <p:cNvPr id="76" name="Gruppo 75">
            <a:extLst>
              <a:ext uri="{FF2B5EF4-FFF2-40B4-BE49-F238E27FC236}">
                <a16:creationId xmlns:a16="http://schemas.microsoft.com/office/drawing/2014/main" id="{959898C4-2829-776B-9499-9408BF1A2E12}"/>
              </a:ext>
            </a:extLst>
          </p:cNvPr>
          <p:cNvGrpSpPr/>
          <p:nvPr/>
        </p:nvGrpSpPr>
        <p:grpSpPr>
          <a:xfrm>
            <a:off x="237490" y="3733978"/>
            <a:ext cx="5798382" cy="1165346"/>
            <a:chOff x="-209555" y="3744637"/>
            <a:chExt cx="5798382" cy="1165346"/>
          </a:xfrm>
        </p:grpSpPr>
        <p:sp>
          <p:nvSpPr>
            <p:cNvPr id="45" name="Rectangle 3">
              <a:extLst>
                <a:ext uri="{FF2B5EF4-FFF2-40B4-BE49-F238E27FC236}">
                  <a16:creationId xmlns:a16="http://schemas.microsoft.com/office/drawing/2014/main" id="{CAFADE7C-3BFF-1A85-4687-AB266F4FED09}"/>
                </a:ext>
              </a:extLst>
            </p:cNvPr>
            <p:cNvSpPr/>
            <p:nvPr/>
          </p:nvSpPr>
          <p:spPr>
            <a:xfrm>
              <a:off x="-209555" y="4509873"/>
              <a:ext cx="579838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i="1" dirty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E</a:t>
              </a:r>
              <a:r>
                <a:rPr lang="en-US" sz="2000" b="1" dirty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 field doesn’t affect muon spin when </a:t>
              </a:r>
              <a:r>
                <a:rPr lang="en-US" sz="2000" b="1" dirty="0">
                  <a:solidFill>
                    <a:srgbClr val="FF0000"/>
                  </a:solidFill>
                  <a:latin typeface="Symbol" panose="05050102010706020507" pitchFamily="18" charset="2"/>
                  <a:cs typeface="Helvetica" panose="020B0604020202020204" pitchFamily="34" charset="0"/>
                </a:rPr>
                <a:t>g</a:t>
              </a:r>
              <a:r>
                <a:rPr lang="en-US" sz="2000" b="1" dirty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 = 29.3</a:t>
              </a:r>
              <a:endParaRPr lang="en-GB" sz="2000" b="1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6" name="Straight Connector 50">
              <a:extLst>
                <a:ext uri="{FF2B5EF4-FFF2-40B4-BE49-F238E27FC236}">
                  <a16:creationId xmlns:a16="http://schemas.microsoft.com/office/drawing/2014/main" id="{248C9A5B-BC9B-1824-3B16-CA10914A3F25}"/>
                </a:ext>
              </a:extLst>
            </p:cNvPr>
            <p:cNvCxnSpPr/>
            <p:nvPr/>
          </p:nvCxnSpPr>
          <p:spPr bwMode="auto">
            <a:xfrm flipV="1">
              <a:off x="3454942" y="3744637"/>
              <a:ext cx="1066800" cy="8382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0" name="Gruppo 69">
            <a:extLst>
              <a:ext uri="{FF2B5EF4-FFF2-40B4-BE49-F238E27FC236}">
                <a16:creationId xmlns:a16="http://schemas.microsoft.com/office/drawing/2014/main" id="{34DE664C-6CC4-C2EE-301B-13E102A68E45}"/>
              </a:ext>
            </a:extLst>
          </p:cNvPr>
          <p:cNvGrpSpPr/>
          <p:nvPr/>
        </p:nvGrpSpPr>
        <p:grpSpPr>
          <a:xfrm>
            <a:off x="1302296" y="2097566"/>
            <a:ext cx="4286584" cy="1182194"/>
            <a:chOff x="1302296" y="2097566"/>
            <a:chExt cx="4286584" cy="1182194"/>
          </a:xfrm>
        </p:grpSpPr>
        <p:grpSp>
          <p:nvGrpSpPr>
            <p:cNvPr id="69" name="Gruppo 68">
              <a:extLst>
                <a:ext uri="{FF2B5EF4-FFF2-40B4-BE49-F238E27FC236}">
                  <a16:creationId xmlns:a16="http://schemas.microsoft.com/office/drawing/2014/main" id="{D4A3713C-D81D-0A5D-9F52-6A2F5F9E35B4}"/>
                </a:ext>
              </a:extLst>
            </p:cNvPr>
            <p:cNvGrpSpPr/>
            <p:nvPr/>
          </p:nvGrpSpPr>
          <p:grpSpPr>
            <a:xfrm>
              <a:off x="1302296" y="2097566"/>
              <a:ext cx="4286584" cy="933638"/>
              <a:chOff x="1302296" y="2097566"/>
              <a:chExt cx="4286584" cy="933638"/>
            </a:xfrm>
          </p:grpSpPr>
          <p:sp>
            <p:nvSpPr>
              <p:cNvPr id="52" name="Oval 56">
                <a:extLst>
                  <a:ext uri="{FF2B5EF4-FFF2-40B4-BE49-F238E27FC236}">
                    <a16:creationId xmlns:a16="http://schemas.microsoft.com/office/drawing/2014/main" id="{A1D60ED2-CA26-7CF1-66A3-A49122FB9AE5}"/>
                  </a:ext>
                </a:extLst>
              </p:cNvPr>
              <p:cNvSpPr/>
              <p:nvPr/>
            </p:nvSpPr>
            <p:spPr>
              <a:xfrm>
                <a:off x="1302296" y="2282590"/>
                <a:ext cx="533400" cy="533400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en-US" sz="2000" b="1">
                  <a:solidFill>
                    <a:srgbClr val="FF0000"/>
                  </a:solidFill>
                  <a:latin typeface="Arial"/>
                  <a:ea typeface="ＭＳ Ｐゴシック"/>
                  <a:cs typeface="Arial"/>
                </a:endParaRPr>
              </a:p>
            </p:txBody>
          </p:sp>
          <p:sp>
            <p:nvSpPr>
              <p:cNvPr id="53" name="Oval 57">
                <a:extLst>
                  <a:ext uri="{FF2B5EF4-FFF2-40B4-BE49-F238E27FC236}">
                    <a16:creationId xmlns:a16="http://schemas.microsoft.com/office/drawing/2014/main" id="{7E517EFE-77A6-D33A-2365-3D6E412DD65A}"/>
                  </a:ext>
                </a:extLst>
              </p:cNvPr>
              <p:cNvSpPr/>
              <p:nvPr/>
            </p:nvSpPr>
            <p:spPr>
              <a:xfrm>
                <a:off x="5220072" y="2097566"/>
                <a:ext cx="368808" cy="395330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en-US" sz="2000" b="1">
                  <a:solidFill>
                    <a:srgbClr val="FF0000"/>
                  </a:solidFill>
                  <a:latin typeface="Arial"/>
                  <a:ea typeface="ＭＳ Ｐゴシック"/>
                  <a:cs typeface="Arial"/>
                </a:endParaRPr>
              </a:p>
            </p:txBody>
          </p:sp>
          <p:cxnSp>
            <p:nvCxnSpPr>
              <p:cNvPr id="54" name="Straight Arrow Connector 58">
                <a:extLst>
                  <a:ext uri="{FF2B5EF4-FFF2-40B4-BE49-F238E27FC236}">
                    <a16:creationId xmlns:a16="http://schemas.microsoft.com/office/drawing/2014/main" id="{D8272D48-ED0E-8D9B-5382-1E9A808371A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750268" y="2783422"/>
                <a:ext cx="315204" cy="225463"/>
              </a:xfrm>
              <a:prstGeom prst="straightConnector1">
                <a:avLst/>
              </a:prstGeom>
              <a:solidFill>
                <a:schemeClr val="bg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" name="Straight Arrow Connector 59">
                <a:extLst>
                  <a:ext uri="{FF2B5EF4-FFF2-40B4-BE49-F238E27FC236}">
                    <a16:creationId xmlns:a16="http://schemas.microsoft.com/office/drawing/2014/main" id="{51781C2A-97E3-1468-01E7-EC38DD660CF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717411" y="2425523"/>
                <a:ext cx="502661" cy="605681"/>
              </a:xfrm>
              <a:prstGeom prst="straightConnector1">
                <a:avLst/>
              </a:prstGeom>
              <a:solidFill>
                <a:schemeClr val="bg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56" name="Content Placeholder 5">
              <a:extLst>
                <a:ext uri="{FF2B5EF4-FFF2-40B4-BE49-F238E27FC236}">
                  <a16:creationId xmlns:a16="http://schemas.microsoft.com/office/drawing/2014/main" id="{FF88E01A-E263-D570-9AF2-F2E781890DD1}"/>
                </a:ext>
              </a:extLst>
            </p:cNvPr>
            <p:cNvSpPr txBox="1">
              <a:spLocks/>
            </p:cNvSpPr>
            <p:nvPr/>
          </p:nvSpPr>
          <p:spPr>
            <a:xfrm>
              <a:off x="2117180" y="2893054"/>
              <a:ext cx="3462932" cy="386706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342900" indent="-3429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rgbClr val="404040"/>
                  </a:solidFill>
                  <a:latin typeface="Helvetica"/>
                  <a:ea typeface="MS PGothic" panose="020B0600070205080204" pitchFamily="34" charset="-128"/>
                  <a:cs typeface="ＭＳ Ｐゴシック" charset="0"/>
                </a:defRPr>
              </a:lvl1pPr>
              <a:lvl2pPr marL="742950" indent="-28575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200" kern="1200">
                  <a:solidFill>
                    <a:srgbClr val="404040"/>
                  </a:solidFill>
                  <a:latin typeface="Helvetica"/>
                  <a:ea typeface="MS PGothic" panose="020B0600070205080204" pitchFamily="34" charset="-128"/>
                  <a:cs typeface="ＭＳ Ｐゴシック" charset="0"/>
                </a:defRPr>
              </a:lvl2pPr>
              <a:lvl3pPr marL="11430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 kern="1200">
                  <a:solidFill>
                    <a:srgbClr val="404040"/>
                  </a:solidFill>
                  <a:latin typeface="Helvetica"/>
                  <a:ea typeface="MS PGothic" panose="020B0600070205080204" pitchFamily="34" charset="-128"/>
                  <a:cs typeface="ＭＳ Ｐゴシック" charset="0"/>
                </a:defRPr>
              </a:lvl3pPr>
              <a:lvl4pPr marL="16002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1800" kern="1200">
                  <a:solidFill>
                    <a:srgbClr val="404040"/>
                  </a:solidFill>
                  <a:latin typeface="Helvetica"/>
                  <a:ea typeface="MS PGothic" panose="020B0600070205080204" pitchFamily="34" charset="-128"/>
                  <a:cs typeface="ＭＳ Ｐゴシック" charset="0"/>
                </a:defRPr>
              </a:lvl4pPr>
              <a:lvl5pPr marL="20574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/>
                <a:buChar char="•"/>
                <a:defRPr sz="1800" kern="1200">
                  <a:solidFill>
                    <a:srgbClr val="404040"/>
                  </a:solidFill>
                  <a:latin typeface="Helvetica"/>
                  <a:ea typeface="MS PGothic" panose="020B0600070205080204" pitchFamily="34" charset="-128"/>
                  <a:cs typeface="ＭＳ Ｐゴシック" charset="0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2000" b="1" dirty="0">
                  <a:solidFill>
                    <a:srgbClr val="FF0000"/>
                  </a:solidFill>
                </a:rPr>
                <a:t>Measure 2 quantities</a:t>
              </a:r>
            </a:p>
          </p:txBody>
        </p:sp>
      </p:grpSp>
      <p:pic>
        <p:nvPicPr>
          <p:cNvPr id="59" name="Picture 63">
            <a:extLst>
              <a:ext uri="{FF2B5EF4-FFF2-40B4-BE49-F238E27FC236}">
                <a16:creationId xmlns:a16="http://schemas.microsoft.com/office/drawing/2014/main" id="{05E0C601-B2FD-7B28-61CF-28F3B797539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50000"/>
          <a:stretch/>
        </p:blipFill>
        <p:spPr>
          <a:xfrm>
            <a:off x="7125204" y="3176494"/>
            <a:ext cx="1881178" cy="1881178"/>
          </a:xfrm>
          <a:prstGeom prst="rect">
            <a:avLst/>
          </a:prstGeom>
        </p:spPr>
      </p:pic>
      <p:grpSp>
        <p:nvGrpSpPr>
          <p:cNvPr id="72" name="Gruppo 71">
            <a:extLst>
              <a:ext uri="{FF2B5EF4-FFF2-40B4-BE49-F238E27FC236}">
                <a16:creationId xmlns:a16="http://schemas.microsoft.com/office/drawing/2014/main" id="{55E9A4F4-158A-A7BA-94F4-037D9BBA21ED}"/>
              </a:ext>
            </a:extLst>
          </p:cNvPr>
          <p:cNvGrpSpPr/>
          <p:nvPr/>
        </p:nvGrpSpPr>
        <p:grpSpPr>
          <a:xfrm>
            <a:off x="7302700" y="1345819"/>
            <a:ext cx="1572419" cy="1753553"/>
            <a:chOff x="7057736" y="1539835"/>
            <a:chExt cx="1572419" cy="175355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Rectangle 4">
                  <a:extLst>
                    <a:ext uri="{FF2B5EF4-FFF2-40B4-BE49-F238E27FC236}">
                      <a16:creationId xmlns:a16="http://schemas.microsoft.com/office/drawing/2014/main" id="{5268C0F3-1F6B-F5E1-1B1A-71DC0330DEC0}"/>
                    </a:ext>
                  </a:extLst>
                </p:cNvPr>
                <p:cNvSpPr/>
                <p:nvPr/>
              </p:nvSpPr>
              <p:spPr>
                <a:xfrm>
                  <a:off x="7748921" y="1539835"/>
                  <a:ext cx="363881" cy="40479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58" name="Rectangle 4">
                  <a:extLst>
                    <a:ext uri="{FF2B5EF4-FFF2-40B4-BE49-F238E27FC236}">
                      <a16:creationId xmlns:a16="http://schemas.microsoft.com/office/drawing/2014/main" id="{5268C0F3-1F6B-F5E1-1B1A-71DC0330DEC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48921" y="1539835"/>
                  <a:ext cx="363881" cy="404791"/>
                </a:xfrm>
                <a:prstGeom prst="rect">
                  <a:avLst/>
                </a:prstGeom>
                <a:blipFill>
                  <a:blip r:embed="rId11"/>
                  <a:stretch>
                    <a:fillRect t="-22727" r="-31667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1" name="Gruppo 70">
              <a:extLst>
                <a:ext uri="{FF2B5EF4-FFF2-40B4-BE49-F238E27FC236}">
                  <a16:creationId xmlns:a16="http://schemas.microsoft.com/office/drawing/2014/main" id="{BB4B3562-E3A5-2CCC-84C5-FEF50F38EB03}"/>
                </a:ext>
              </a:extLst>
            </p:cNvPr>
            <p:cNvGrpSpPr/>
            <p:nvPr/>
          </p:nvGrpSpPr>
          <p:grpSpPr>
            <a:xfrm>
              <a:off x="7057736" y="1909088"/>
              <a:ext cx="1572419" cy="1384300"/>
              <a:chOff x="7057736" y="1909088"/>
              <a:chExt cx="1572419" cy="1384300"/>
            </a:xfrm>
          </p:grpSpPr>
          <p:grpSp>
            <p:nvGrpSpPr>
              <p:cNvPr id="8" name="Group 16">
                <a:extLst>
                  <a:ext uri="{FF2B5EF4-FFF2-40B4-BE49-F238E27FC236}">
                    <a16:creationId xmlns:a16="http://schemas.microsoft.com/office/drawing/2014/main" id="{DEF5CD1B-5FCE-B8D6-0C1B-773BA517E6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52986" y="2002751"/>
                <a:ext cx="661988" cy="44450"/>
                <a:chOff x="880" y="3720"/>
                <a:chExt cx="793" cy="57"/>
              </a:xfrm>
            </p:grpSpPr>
            <p:sp>
              <p:nvSpPr>
                <p:cNvPr id="10" name="Freeform 17">
                  <a:extLst>
                    <a:ext uri="{FF2B5EF4-FFF2-40B4-BE49-F238E27FC236}">
                      <a16:creationId xmlns:a16="http://schemas.microsoft.com/office/drawing/2014/main" id="{72686CE8-0927-F463-249B-AFC76237BE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4" y="3720"/>
                  <a:ext cx="129" cy="57"/>
                </a:xfrm>
                <a:custGeom>
                  <a:avLst/>
                  <a:gdLst>
                    <a:gd name="T0" fmla="*/ 128 w 129"/>
                    <a:gd name="T1" fmla="*/ 28 h 57"/>
                    <a:gd name="T2" fmla="*/ 0 w 129"/>
                    <a:gd name="T3" fmla="*/ 56 h 57"/>
                    <a:gd name="T4" fmla="*/ 0 w 129"/>
                    <a:gd name="T5" fmla="*/ 28 h 57"/>
                    <a:gd name="T6" fmla="*/ 0 w 129"/>
                    <a:gd name="T7" fmla="*/ 0 h 57"/>
                    <a:gd name="T8" fmla="*/ 128 w 129"/>
                    <a:gd name="T9" fmla="*/ 28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9" h="57">
                      <a:moveTo>
                        <a:pt x="128" y="28"/>
                      </a:moveTo>
                      <a:lnTo>
                        <a:pt x="0" y="56"/>
                      </a:lnTo>
                      <a:lnTo>
                        <a:pt x="0" y="28"/>
                      </a:lnTo>
                      <a:lnTo>
                        <a:pt x="0" y="0"/>
                      </a:lnTo>
                      <a:lnTo>
                        <a:pt x="128" y="28"/>
                      </a:lnTo>
                    </a:path>
                  </a:pathLst>
                </a:custGeom>
                <a:solidFill>
                  <a:srgbClr val="000000"/>
                </a:solidFill>
                <a:ln w="127000" cap="rnd" cmpd="sng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defTabSz="914400"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endParaRPr lang="en-US" sz="2000" b="1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  <p:sp>
              <p:nvSpPr>
                <p:cNvPr id="11" name="Line 18">
                  <a:extLst>
                    <a:ext uri="{FF2B5EF4-FFF2-40B4-BE49-F238E27FC236}">
                      <a16:creationId xmlns:a16="http://schemas.microsoft.com/office/drawing/2014/main" id="{1135BB5C-F80B-7DEA-4098-84FCB56B24E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80" y="3752"/>
                  <a:ext cx="656" cy="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914400" fontAlgn="base">
                    <a:spcBef>
                      <a:spcPct val="50000"/>
                    </a:spcBef>
                    <a:spcAft>
                      <a:spcPct val="0"/>
                    </a:spcAft>
                  </a:pPr>
                  <a:endParaRPr lang="en-US" sz="2000" b="1">
                    <a:solidFill>
                      <a:srgbClr val="FFFFFF"/>
                    </a:solidFill>
                    <a:latin typeface="Arial" charset="0"/>
                    <a:ea typeface="ＭＳ Ｐゴシック" charset="0"/>
                    <a:cs typeface="ＭＳ Ｐゴシック" charset="0"/>
                  </a:endParaRPr>
                </a:p>
              </p:txBody>
            </p:sp>
          </p:grpSp>
          <p:sp>
            <p:nvSpPr>
              <p:cNvPr id="13" name="Rectangle 19">
                <a:extLst>
                  <a:ext uri="{FF2B5EF4-FFF2-40B4-BE49-F238E27FC236}">
                    <a16:creationId xmlns:a16="http://schemas.microsoft.com/office/drawing/2014/main" id="{2DAB42B7-BD24-E3A3-28A3-33E53E2AE5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57736" y="1909088"/>
                <a:ext cx="357188" cy="4540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hlink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400" b="1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ial" pitchFamily="34" charset="0"/>
                  </a:rPr>
                  <a:t>µ</a:t>
                </a: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Arial" pitchFamily="34" charset="0"/>
                </a:endParaRPr>
              </a:p>
            </p:txBody>
          </p:sp>
          <p:sp>
            <p:nvSpPr>
              <p:cNvPr id="15" name="AutoShape 20">
                <a:extLst>
                  <a:ext uri="{FF2B5EF4-FFF2-40B4-BE49-F238E27FC236}">
                    <a16:creationId xmlns:a16="http://schemas.microsoft.com/office/drawing/2014/main" id="{8BDAA75B-1CEE-2BCC-E4B5-4C655A7E2B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34024" y="1977351"/>
                <a:ext cx="254000" cy="90487"/>
              </a:xfrm>
              <a:prstGeom prst="rightArrow">
                <a:avLst>
                  <a:gd name="adj1" fmla="val 50000"/>
                  <a:gd name="adj2" fmla="val 140365"/>
                </a:avLst>
              </a:prstGeom>
              <a:solidFill>
                <a:schemeClr val="accent2"/>
              </a:solidFill>
              <a:ln w="1270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en-US" sz="20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6" name="AutoShape 21">
                <a:extLst>
                  <a:ext uri="{FF2B5EF4-FFF2-40B4-BE49-F238E27FC236}">
                    <a16:creationId xmlns:a16="http://schemas.microsoft.com/office/drawing/2014/main" id="{87238B0D-B0C8-D672-A03F-784AE5E060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7773699" y="3202901"/>
                <a:ext cx="252412" cy="90487"/>
              </a:xfrm>
              <a:prstGeom prst="rightArrow">
                <a:avLst>
                  <a:gd name="adj1" fmla="val 50000"/>
                  <a:gd name="adj2" fmla="val 139487"/>
                </a:avLst>
              </a:prstGeom>
              <a:solidFill>
                <a:schemeClr val="accent2"/>
              </a:solidFill>
              <a:ln w="1270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en-US" sz="20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7" name="AutoShape 22">
                <a:extLst>
                  <a:ext uri="{FF2B5EF4-FFF2-40B4-BE49-F238E27FC236}">
                    <a16:creationId xmlns:a16="http://schemas.microsoft.com/office/drawing/2014/main" id="{89AB667E-7A6A-CA46-CA8D-E1923C14D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 flipH="1">
                <a:off x="8445211" y="2572663"/>
                <a:ext cx="236538" cy="96838"/>
              </a:xfrm>
              <a:prstGeom prst="rightArrow">
                <a:avLst>
                  <a:gd name="adj1" fmla="val 50000"/>
                  <a:gd name="adj2" fmla="val 122142"/>
                </a:avLst>
              </a:prstGeom>
              <a:solidFill>
                <a:schemeClr val="accent2"/>
              </a:solidFill>
              <a:ln w="1270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en-US" sz="20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8" name="AutoShape 23">
                <a:extLst>
                  <a:ext uri="{FF2B5EF4-FFF2-40B4-BE49-F238E27FC236}">
                    <a16:creationId xmlns:a16="http://schemas.microsoft.com/office/drawing/2014/main" id="{AF104329-295F-D393-C2FF-3FCD266C63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7152192" y="2538532"/>
                <a:ext cx="238125" cy="96838"/>
              </a:xfrm>
              <a:prstGeom prst="rightArrow">
                <a:avLst>
                  <a:gd name="adj1" fmla="val 50000"/>
                  <a:gd name="adj2" fmla="val 122962"/>
                </a:avLst>
              </a:prstGeom>
              <a:solidFill>
                <a:schemeClr val="accent2"/>
              </a:solidFill>
              <a:ln w="1270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en-US" sz="20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9" name="Line 24">
                <a:extLst>
                  <a:ext uri="{FF2B5EF4-FFF2-40B4-BE49-F238E27FC236}">
                    <a16:creationId xmlns:a16="http://schemas.microsoft.com/office/drawing/2014/main" id="{68978798-9CE7-E053-E9A9-AA9CB0AC2D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837199" y="2021801"/>
                <a:ext cx="315912" cy="3175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en-US" sz="20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0" name="Line 25">
                <a:extLst>
                  <a:ext uri="{FF2B5EF4-FFF2-40B4-BE49-F238E27FC236}">
                    <a16:creationId xmlns:a16="http://schemas.microsoft.com/office/drawing/2014/main" id="{575ED381-B8C7-ACD1-47D4-F98D0D3317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563480" y="2414490"/>
                <a:ext cx="66675" cy="296863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en-US" sz="20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1" name="Line 26">
                <a:extLst>
                  <a:ext uri="{FF2B5EF4-FFF2-40B4-BE49-F238E27FC236}">
                    <a16:creationId xmlns:a16="http://schemas.microsoft.com/office/drawing/2014/main" id="{A0CBF016-E6C2-1C46-340C-55BE24FFE0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7797511" y="3121938"/>
                <a:ext cx="227013" cy="125413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en-US" sz="20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2" name="Line 27">
                <a:extLst>
                  <a:ext uri="{FF2B5EF4-FFF2-40B4-BE49-F238E27FC236}">
                    <a16:creationId xmlns:a16="http://schemas.microsoft.com/office/drawing/2014/main" id="{F934C934-5532-EDE8-B72B-17173882AE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270461" y="2464713"/>
                <a:ext cx="203200" cy="24130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en-US" sz="20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3" name="AutoShape 28">
                <a:extLst>
                  <a:ext uri="{FF2B5EF4-FFF2-40B4-BE49-F238E27FC236}">
                    <a16:creationId xmlns:a16="http://schemas.microsoft.com/office/drawing/2014/main" id="{F60A19AA-FDA9-0E2E-7C03-FEAB644C9E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919540" flipH="1">
                <a:off x="7314117" y="2981445"/>
                <a:ext cx="238125" cy="96838"/>
              </a:xfrm>
              <a:prstGeom prst="rightArrow">
                <a:avLst>
                  <a:gd name="adj1" fmla="val 50000"/>
                  <a:gd name="adj2" fmla="val 122962"/>
                </a:avLst>
              </a:prstGeom>
              <a:solidFill>
                <a:schemeClr val="accent2"/>
              </a:solidFill>
              <a:ln w="1270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en-US" sz="20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4" name="AutoShape 29">
                <a:extLst>
                  <a:ext uri="{FF2B5EF4-FFF2-40B4-BE49-F238E27FC236}">
                    <a16:creationId xmlns:a16="http://schemas.microsoft.com/office/drawing/2014/main" id="{8E061F55-389F-92EE-9F54-BC5FDD7EAD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599298" flipH="1">
                <a:off x="8300749" y="2994938"/>
                <a:ext cx="236538" cy="96837"/>
              </a:xfrm>
              <a:prstGeom prst="rightArrow">
                <a:avLst>
                  <a:gd name="adj1" fmla="val 50000"/>
                  <a:gd name="adj2" fmla="val 122143"/>
                </a:avLst>
              </a:prstGeom>
              <a:solidFill>
                <a:schemeClr val="accent2"/>
              </a:solidFill>
              <a:ln w="1270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en-US" sz="20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5" name="AutoShape 30">
                <a:extLst>
                  <a:ext uri="{FF2B5EF4-FFF2-40B4-BE49-F238E27FC236}">
                    <a16:creationId xmlns:a16="http://schemas.microsoft.com/office/drawing/2014/main" id="{41E5C462-C036-5F98-123A-2E5A10E82D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000702">
                <a:off x="8284874" y="2159913"/>
                <a:ext cx="236538" cy="96837"/>
              </a:xfrm>
              <a:prstGeom prst="rightArrow">
                <a:avLst>
                  <a:gd name="adj1" fmla="val 50000"/>
                  <a:gd name="adj2" fmla="val 122143"/>
                </a:avLst>
              </a:prstGeom>
              <a:solidFill>
                <a:schemeClr val="accent2"/>
              </a:solidFill>
              <a:ln w="1270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en-US" sz="20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6" name="AutoShape 31">
                <a:extLst>
                  <a:ext uri="{FF2B5EF4-FFF2-40B4-BE49-F238E27FC236}">
                    <a16:creationId xmlns:a16="http://schemas.microsoft.com/office/drawing/2014/main" id="{48E9FCDD-9D8F-BD8C-FF36-FCB1587848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845891" flipV="1">
                <a:off x="7358567" y="2144832"/>
                <a:ext cx="238125" cy="96838"/>
              </a:xfrm>
              <a:prstGeom prst="rightArrow">
                <a:avLst>
                  <a:gd name="adj1" fmla="val 50000"/>
                  <a:gd name="adj2" fmla="val 122962"/>
                </a:avLst>
              </a:prstGeom>
              <a:solidFill>
                <a:schemeClr val="accent2"/>
              </a:solidFill>
              <a:ln w="1270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en-US" sz="20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7" name="Line 32">
                <a:extLst>
                  <a:ext uri="{FF2B5EF4-FFF2-40B4-BE49-F238E27FC236}">
                    <a16:creationId xmlns:a16="http://schemas.microsoft.com/office/drawing/2014/main" id="{A0863943-C91A-60DB-F424-7D9FD35C4E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326149" y="2121813"/>
                <a:ext cx="142875" cy="212725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en-US" sz="20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8" name="Line 33">
                <a:extLst>
                  <a:ext uri="{FF2B5EF4-FFF2-40B4-BE49-F238E27FC236}">
                    <a16:creationId xmlns:a16="http://schemas.microsoft.com/office/drawing/2014/main" id="{2CAEF59C-8C93-5093-935A-2FE3376392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261061" y="2952076"/>
                <a:ext cx="241300" cy="131762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en-US" sz="20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9" name="Line 34">
                <a:extLst>
                  <a:ext uri="{FF2B5EF4-FFF2-40B4-BE49-F238E27FC236}">
                    <a16:creationId xmlns:a16="http://schemas.microsoft.com/office/drawing/2014/main" id="{448CC539-25F7-69D4-5318-531F2D461C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7460961" y="2885401"/>
                <a:ext cx="44450" cy="230187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en-US" sz="20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30" name="Line 35">
                <a:extLst>
                  <a:ext uri="{FF2B5EF4-FFF2-40B4-BE49-F238E27FC236}">
                    <a16:creationId xmlns:a16="http://schemas.microsoft.com/office/drawing/2014/main" id="{41DDF8E8-1151-0677-CC6F-BF0DF59458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92699" y="2278976"/>
                <a:ext cx="320675" cy="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endParaRPr lang="en-US" sz="2000" b="1">
                  <a:solidFill>
                    <a:srgbClr val="FFFFFF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grpSp>
            <p:nvGrpSpPr>
              <p:cNvPr id="67" name="Gruppo 66">
                <a:extLst>
                  <a:ext uri="{FF2B5EF4-FFF2-40B4-BE49-F238E27FC236}">
                    <a16:creationId xmlns:a16="http://schemas.microsoft.com/office/drawing/2014/main" id="{6D3D6F33-CFA3-22D4-B10C-B44FB865B5E8}"/>
                  </a:ext>
                </a:extLst>
              </p:cNvPr>
              <p:cNvGrpSpPr/>
              <p:nvPr/>
            </p:nvGrpSpPr>
            <p:grpSpPr>
              <a:xfrm>
                <a:off x="7830871" y="2486559"/>
                <a:ext cx="297828" cy="296863"/>
                <a:chOff x="7830871" y="2486559"/>
                <a:chExt cx="297828" cy="296863"/>
              </a:xfrm>
            </p:grpSpPr>
            <p:sp>
              <p:nvSpPr>
                <p:cNvPr id="64" name="Ovale 63">
                  <a:extLst>
                    <a:ext uri="{FF2B5EF4-FFF2-40B4-BE49-F238E27FC236}">
                      <a16:creationId xmlns:a16="http://schemas.microsoft.com/office/drawing/2014/main" id="{A921150B-51E3-BB89-4B7D-FED543A4F8C1}"/>
                    </a:ext>
                  </a:extLst>
                </p:cNvPr>
                <p:cNvSpPr/>
                <p:nvPr/>
              </p:nvSpPr>
              <p:spPr>
                <a:xfrm>
                  <a:off x="7830871" y="2486559"/>
                  <a:ext cx="297828" cy="296863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66" name="Ovale 65">
                  <a:extLst>
                    <a:ext uri="{FF2B5EF4-FFF2-40B4-BE49-F238E27FC236}">
                      <a16:creationId xmlns:a16="http://schemas.microsoft.com/office/drawing/2014/main" id="{5E4E1D79-520C-015F-6CF1-6086B468DA72}"/>
                    </a:ext>
                  </a:extLst>
                </p:cNvPr>
                <p:cNvSpPr/>
                <p:nvPr/>
              </p:nvSpPr>
              <p:spPr>
                <a:xfrm>
                  <a:off x="7949841" y="2609771"/>
                  <a:ext cx="45719" cy="57230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68" name="CasellaDiTesto 67">
                <a:extLst>
                  <a:ext uri="{FF2B5EF4-FFF2-40B4-BE49-F238E27FC236}">
                    <a16:creationId xmlns:a16="http://schemas.microsoft.com/office/drawing/2014/main" id="{9FC90492-A040-2337-9B57-4F5042A9CCCC}"/>
                  </a:ext>
                </a:extLst>
              </p:cNvPr>
              <p:cNvSpPr txBox="1"/>
              <p:nvPr/>
            </p:nvSpPr>
            <p:spPr>
              <a:xfrm>
                <a:off x="8080647" y="2472361"/>
                <a:ext cx="3145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b="1" dirty="0"/>
                  <a:t>B</a:t>
                </a:r>
              </a:p>
            </p:txBody>
          </p:sp>
        </p:grpSp>
      </p:grpSp>
      <p:grpSp>
        <p:nvGrpSpPr>
          <p:cNvPr id="36" name="Gruppo 35">
            <a:extLst>
              <a:ext uri="{FF2B5EF4-FFF2-40B4-BE49-F238E27FC236}">
                <a16:creationId xmlns:a16="http://schemas.microsoft.com/office/drawing/2014/main" id="{78A024B2-0F22-F02B-1DD5-3C7D2AC08011}"/>
              </a:ext>
            </a:extLst>
          </p:cNvPr>
          <p:cNvGrpSpPr/>
          <p:nvPr/>
        </p:nvGrpSpPr>
        <p:grpSpPr>
          <a:xfrm>
            <a:off x="6035872" y="4820004"/>
            <a:ext cx="3132348" cy="2088232"/>
            <a:chOff x="2978194" y="4745956"/>
            <a:chExt cx="3132348" cy="2088232"/>
          </a:xfrm>
        </p:grpSpPr>
        <p:pic>
          <p:nvPicPr>
            <p:cNvPr id="82" name="Picture 15">
              <a:extLst>
                <a:ext uri="{FF2B5EF4-FFF2-40B4-BE49-F238E27FC236}">
                  <a16:creationId xmlns:a16="http://schemas.microsoft.com/office/drawing/2014/main" id="{591BA0CE-6273-2107-919A-66F6178AA0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978194" y="4745956"/>
              <a:ext cx="3132348" cy="2088232"/>
            </a:xfrm>
            <a:prstGeom prst="rect">
              <a:avLst/>
            </a:prstGeom>
          </p:spPr>
        </p:pic>
        <p:sp>
          <p:nvSpPr>
            <p:cNvPr id="35" name="TextBox 11">
              <a:extLst>
                <a:ext uri="{FF2B5EF4-FFF2-40B4-BE49-F238E27FC236}">
                  <a16:creationId xmlns:a16="http://schemas.microsoft.com/office/drawing/2014/main" id="{D0E732A9-4543-C64B-4E08-9E8CF147B3CD}"/>
                </a:ext>
              </a:extLst>
            </p:cNvPr>
            <p:cNvSpPr txBox="1"/>
            <p:nvPr/>
          </p:nvSpPr>
          <p:spPr>
            <a:xfrm>
              <a:off x="3386442" y="5845583"/>
              <a:ext cx="13062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70C0"/>
                  </a:solidFill>
                </a:rPr>
                <a:t>Spin</a:t>
              </a:r>
            </a:p>
            <a:p>
              <a:r>
                <a:rPr lang="en-GB" dirty="0">
                  <a:solidFill>
                    <a:srgbClr val="FF0000"/>
                  </a:solidFill>
                </a:rPr>
                <a:t>Momentum</a:t>
              </a:r>
            </a:p>
          </p:txBody>
        </p:sp>
      </p:grpSp>
      <p:pic>
        <p:nvPicPr>
          <p:cNvPr id="2" name="Picture 36">
            <a:extLst>
              <a:ext uri="{FF2B5EF4-FFF2-40B4-BE49-F238E27FC236}">
                <a16:creationId xmlns:a16="http://schemas.microsoft.com/office/drawing/2014/main" id="{40C084A7-69D0-4239-E648-1EC6427A46DB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5666"/>
          <a:stretch/>
        </p:blipFill>
        <p:spPr>
          <a:xfrm>
            <a:off x="5993061" y="4653136"/>
            <a:ext cx="3175159" cy="22280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3" name="Object 38">
                <a:extLst>
                  <a:ext uri="{FF2B5EF4-FFF2-40B4-BE49-F238E27FC236}">
                    <a16:creationId xmlns:a16="http://schemas.microsoft.com/office/drawing/2014/main" id="{13A75F18-4C19-0AA6-C072-6A37C2DA3A28}"/>
                  </a:ext>
                </a:extLst>
              </p:cNvPr>
              <p:cNvSpPr txBox="1"/>
              <p:nvPr/>
            </p:nvSpPr>
            <p:spPr bwMode="auto">
              <a:xfrm>
                <a:off x="5438310" y="2775078"/>
                <a:ext cx="1712298" cy="9413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hlink"/>
                    </a:solidFill>
                  </a14:hiddenFill>
                </a:ext>
                <a:ext uri="{91240B29-F687-4f45-9708-019B960494DF}">
                  <a14:hiddenLine xmlns="" w="12700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it-IT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µ</m:t>
                          </m:r>
                        </m:sub>
                      </m:sSub>
                      <m:r>
                        <a:rPr lang="it-IT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num>
                            <m:den>
                              <m:r>
                                <a:rPr lang="it-IT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den>
                          </m:f>
                        </m:e>
                      </m:d>
                      <m:f>
                        <m:fPr>
                          <m:ctrlPr>
                            <a:rPr lang="it-IT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it-IT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sub>
                          </m:sSub>
                        </m:num>
                        <m:den>
                          <m:r>
                            <a:rPr lang="it-IT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den>
                      </m:f>
                    </m:oMath>
                  </m:oMathPara>
                </a14:m>
                <a:endParaRPr lang="it-IT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3" name="Object 38">
                <a:extLst>
                  <a:ext uri="{FF2B5EF4-FFF2-40B4-BE49-F238E27FC236}">
                    <a16:creationId xmlns:a16="http://schemas.microsoft.com/office/drawing/2014/main" id="{13A75F18-4C19-0AA6-C072-6A37C2DA3A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38310" y="2775078"/>
                <a:ext cx="1712298" cy="941387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hlink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8022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14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989" y="51782"/>
            <a:ext cx="9029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Towards Fermilab</a:t>
            </a:r>
          </a:p>
        </p:txBody>
      </p:sp>
      <p:sp>
        <p:nvSpPr>
          <p:cNvPr id="14" name="Segnaposto piè di pagina 3">
            <a:extLst>
              <a:ext uri="{FF2B5EF4-FFF2-40B4-BE49-F238E27FC236}">
                <a16:creationId xmlns:a16="http://schemas.microsoft.com/office/drawing/2014/main" id="{25B51133-BA18-87F9-DE49-EDF4E1C82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E66DD15-D4FB-3190-6760-62E7EC3AEB57}"/>
              </a:ext>
            </a:extLst>
          </p:cNvPr>
          <p:cNvSpPr txBox="1"/>
          <p:nvPr/>
        </p:nvSpPr>
        <p:spPr>
          <a:xfrm>
            <a:off x="281773" y="980728"/>
            <a:ext cx="312777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rgbClr val="00B0F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E821 </a:t>
            </a:r>
            <a:r>
              <a:rPr lang="it-IT" sz="2400" b="1" dirty="0" err="1">
                <a:solidFill>
                  <a:srgbClr val="00B0F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at</a:t>
            </a:r>
            <a:r>
              <a:rPr lang="it-IT" sz="2400" b="1" dirty="0">
                <a:solidFill>
                  <a:srgbClr val="00B0F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Brookhaven</a:t>
            </a:r>
          </a:p>
          <a:p>
            <a:r>
              <a:rPr lang="it-IT" sz="2400" dirty="0">
                <a:latin typeface="Helvetica" panose="020B0604020202020204" pitchFamily="34" charset="0"/>
                <a:ea typeface="STXingkai" panose="020B0503020204020204" pitchFamily="2" charset="-122"/>
                <a:cs typeface="Helvetica" panose="020B0604020202020204" pitchFamily="34" charset="0"/>
              </a:rPr>
              <a:t>   </a:t>
            </a:r>
            <a:r>
              <a:rPr lang="it-IT" sz="2400" dirty="0" err="1">
                <a:latin typeface="Symbol" panose="05050102010706020507" pitchFamily="18" charset="2"/>
                <a:ea typeface="STXingkai" panose="020B0503020204020204" pitchFamily="2" charset="-122"/>
                <a:cs typeface="Helvetica" panose="020B0604020202020204" pitchFamily="34" charset="0"/>
              </a:rPr>
              <a:t>s</a:t>
            </a:r>
            <a:r>
              <a:rPr lang="it-IT" sz="2400" baseline="-25000" dirty="0" err="1">
                <a:latin typeface="Helvetica" panose="020B0604020202020204" pitchFamily="34" charset="0"/>
                <a:cs typeface="Helvetica" panose="020B0604020202020204" pitchFamily="34" charset="0"/>
              </a:rPr>
              <a:t>stat</a:t>
            </a:r>
            <a:r>
              <a:rPr lang="it-IT" sz="2400" dirty="0">
                <a:latin typeface="Helvetica" panose="020B0604020202020204" pitchFamily="34" charset="0"/>
                <a:cs typeface="Helvetica" panose="020B0604020202020204" pitchFamily="34" charset="0"/>
              </a:rPr>
              <a:t> = ± 460 ppb</a:t>
            </a:r>
          </a:p>
          <a:p>
            <a:r>
              <a:rPr lang="it-IT" sz="2400" dirty="0">
                <a:latin typeface="Helvetica" panose="020B0604020202020204" pitchFamily="34" charset="0"/>
                <a:ea typeface="STXingkai" panose="020B0503020204020204" pitchFamily="2" charset="-122"/>
                <a:cs typeface="Helvetica" panose="020B0604020202020204" pitchFamily="34" charset="0"/>
              </a:rPr>
              <a:t>   </a:t>
            </a:r>
            <a:r>
              <a:rPr lang="it-IT" sz="2400" dirty="0" err="1">
                <a:latin typeface="Symbol" panose="05050102010706020507" pitchFamily="18" charset="2"/>
                <a:ea typeface="STXingkai" panose="020B0503020204020204" pitchFamily="2" charset="-122"/>
                <a:cs typeface="Helvetica" panose="020B0604020202020204" pitchFamily="34" charset="0"/>
              </a:rPr>
              <a:t>s</a:t>
            </a:r>
            <a:r>
              <a:rPr lang="it-IT" sz="2400" baseline="-25000" dirty="0" err="1">
                <a:latin typeface="Helvetica" panose="020B0604020202020204" pitchFamily="34" charset="0"/>
                <a:cs typeface="Helvetica" panose="020B0604020202020204" pitchFamily="34" charset="0"/>
              </a:rPr>
              <a:t>syst</a:t>
            </a:r>
            <a:r>
              <a:rPr lang="it-IT" sz="2400" dirty="0">
                <a:latin typeface="Helvetica" panose="020B0604020202020204" pitchFamily="34" charset="0"/>
                <a:cs typeface="Helvetica" panose="020B0604020202020204" pitchFamily="34" charset="0"/>
              </a:rPr>
              <a:t> = ± 280 ppb</a:t>
            </a:r>
          </a:p>
          <a:p>
            <a:endParaRPr lang="it-IT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it-IT" sz="2400" b="1" dirty="0">
                <a:solidFill>
                  <a:srgbClr val="00B0F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E989 </a:t>
            </a:r>
            <a:r>
              <a:rPr lang="it-IT" sz="2400" b="1" dirty="0" err="1">
                <a:solidFill>
                  <a:srgbClr val="00B0F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at</a:t>
            </a:r>
            <a:r>
              <a:rPr lang="it-IT" sz="2400" b="1" dirty="0">
                <a:solidFill>
                  <a:srgbClr val="00B0F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Fermilab</a:t>
            </a:r>
          </a:p>
          <a:p>
            <a:r>
              <a:rPr lang="it-IT" sz="2400" dirty="0">
                <a:latin typeface="Helvetica" panose="020B0604020202020204" pitchFamily="34" charset="0"/>
                <a:ea typeface="STXingkai" panose="020B0503020204020204" pitchFamily="2" charset="-122"/>
                <a:cs typeface="Helvetica" panose="020B0604020202020204" pitchFamily="34" charset="0"/>
              </a:rPr>
              <a:t>   </a:t>
            </a:r>
            <a:r>
              <a:rPr lang="it-IT" sz="2400" dirty="0" err="1">
                <a:latin typeface="Symbol" panose="05050102010706020507" pitchFamily="18" charset="2"/>
                <a:ea typeface="STXingkai" panose="020B0503020204020204" pitchFamily="2" charset="-122"/>
                <a:cs typeface="Helvetica" panose="020B0604020202020204" pitchFamily="34" charset="0"/>
              </a:rPr>
              <a:t>s</a:t>
            </a:r>
            <a:r>
              <a:rPr lang="it-IT" sz="2400" baseline="-25000" dirty="0" err="1">
                <a:latin typeface="Helvetica" panose="020B0604020202020204" pitchFamily="34" charset="0"/>
                <a:cs typeface="Helvetica" panose="020B0604020202020204" pitchFamily="34" charset="0"/>
              </a:rPr>
              <a:t>stat</a:t>
            </a:r>
            <a:r>
              <a:rPr lang="it-IT" sz="2400" dirty="0">
                <a:latin typeface="Helvetica" panose="020B0604020202020204" pitchFamily="34" charset="0"/>
                <a:cs typeface="Helvetica" panose="020B0604020202020204" pitchFamily="34" charset="0"/>
              </a:rPr>
              <a:t> = ± 100 ppb</a:t>
            </a:r>
          </a:p>
          <a:p>
            <a:r>
              <a:rPr lang="it-IT" sz="2400" dirty="0">
                <a:latin typeface="Helvetica" panose="020B0604020202020204" pitchFamily="34" charset="0"/>
                <a:ea typeface="STXingkai" panose="020B0503020204020204" pitchFamily="2" charset="-122"/>
                <a:cs typeface="Helvetica" panose="020B0604020202020204" pitchFamily="34" charset="0"/>
              </a:rPr>
              <a:t>   </a:t>
            </a:r>
            <a:r>
              <a:rPr lang="it-IT" sz="2400" dirty="0" err="1">
                <a:latin typeface="Symbol" panose="05050102010706020507" pitchFamily="18" charset="2"/>
                <a:ea typeface="STXingkai" panose="020B0503020204020204" pitchFamily="2" charset="-122"/>
                <a:cs typeface="Helvetica" panose="020B0604020202020204" pitchFamily="34" charset="0"/>
              </a:rPr>
              <a:t>s</a:t>
            </a:r>
            <a:r>
              <a:rPr lang="it-IT" sz="2400" baseline="-25000" dirty="0" err="1">
                <a:latin typeface="Helvetica" panose="020B0604020202020204" pitchFamily="34" charset="0"/>
                <a:cs typeface="Helvetica" panose="020B0604020202020204" pitchFamily="34" charset="0"/>
              </a:rPr>
              <a:t>syst</a:t>
            </a:r>
            <a:r>
              <a:rPr lang="it-IT" sz="2400" dirty="0">
                <a:latin typeface="Helvetica" panose="020B0604020202020204" pitchFamily="34" charset="0"/>
                <a:cs typeface="Helvetica" panose="020B0604020202020204" pitchFamily="34" charset="0"/>
              </a:rPr>
              <a:t> = ± 100 ppb</a:t>
            </a:r>
            <a:endParaRPr lang="it-IT" dirty="0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C323108F-E211-00CD-2AC7-A8A7E20A8BF4}"/>
              </a:ext>
            </a:extLst>
          </p:cNvPr>
          <p:cNvSpPr txBox="1"/>
          <p:nvPr/>
        </p:nvSpPr>
        <p:spPr>
          <a:xfrm>
            <a:off x="3364695" y="1523544"/>
            <a:ext cx="207140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>
                <a:latin typeface="Symbol" panose="05050102010706020507" pitchFamily="18" charset="2"/>
                <a:ea typeface="STXingkai" panose="020B0503020204020204" pitchFamily="2" charset="-122"/>
              </a:rPr>
              <a:t>s</a:t>
            </a:r>
            <a:r>
              <a:rPr lang="it-IT" sz="2400" dirty="0"/>
              <a:t> </a:t>
            </a:r>
            <a:r>
              <a:rPr lang="it-IT" sz="2400" dirty="0">
                <a:latin typeface="Helvetica" panose="020B0604020202020204" pitchFamily="34" charset="0"/>
                <a:cs typeface="Helvetica" panose="020B0604020202020204" pitchFamily="34" charset="0"/>
              </a:rPr>
              <a:t>= ± 540 ppb</a:t>
            </a:r>
          </a:p>
          <a:p>
            <a:endParaRPr lang="it-IT" sz="2400" dirty="0">
              <a:latin typeface="Helvetica" panose="020B0604020202020204" pitchFamily="34" charset="0"/>
              <a:ea typeface="STXingkai" panose="020B0503020204020204" pitchFamily="2" charset="-122"/>
              <a:cs typeface="Helvetica" panose="020B0604020202020204" pitchFamily="34" charset="0"/>
            </a:endParaRPr>
          </a:p>
          <a:p>
            <a:endParaRPr lang="it-IT" sz="2400" dirty="0">
              <a:latin typeface="Helvetica" panose="020B0604020202020204" pitchFamily="34" charset="0"/>
              <a:ea typeface="STXingkai" panose="020B0503020204020204" pitchFamily="2" charset="-122"/>
              <a:cs typeface="Helvetica" panose="020B0604020202020204" pitchFamily="34" charset="0"/>
            </a:endParaRPr>
          </a:p>
          <a:p>
            <a:endParaRPr lang="it-IT" sz="2400" dirty="0">
              <a:latin typeface="Helvetica" panose="020B0604020202020204" pitchFamily="34" charset="0"/>
              <a:ea typeface="STXingkai" panose="020B0503020204020204" pitchFamily="2" charset="-122"/>
              <a:cs typeface="Helvetica" panose="020B0604020202020204" pitchFamily="34" charset="0"/>
            </a:endParaRPr>
          </a:p>
          <a:p>
            <a:r>
              <a:rPr lang="it-IT" sz="2400" dirty="0">
                <a:latin typeface="Symbol" panose="05050102010706020507" pitchFamily="18" charset="2"/>
                <a:ea typeface="STXingkai" panose="020B0503020204020204" pitchFamily="2" charset="-122"/>
              </a:rPr>
              <a:t>s</a:t>
            </a:r>
            <a:r>
              <a:rPr lang="it-IT" sz="2400" dirty="0">
                <a:latin typeface="Helvetica" panose="020B0604020202020204" pitchFamily="34" charset="0"/>
                <a:cs typeface="Helvetica" panose="020B0604020202020204" pitchFamily="34" charset="0"/>
              </a:rPr>
              <a:t> = ± 140 ppb</a:t>
            </a:r>
            <a:endParaRPr lang="it-IT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F60B2872-87D9-7E23-A6A5-6C2204C31FB1}"/>
                  </a:ext>
                </a:extLst>
              </p:cNvPr>
              <p:cNvSpPr txBox="1"/>
              <p:nvPr/>
            </p:nvSpPr>
            <p:spPr>
              <a:xfrm rot="10800000" flipH="1">
                <a:off x="2974401" y="1466992"/>
                <a:ext cx="390294" cy="61786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it-IT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/>
                            <m:e/>
                          </m:eqArr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F60B2872-87D9-7E23-A6A5-6C2204C31F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 flipH="1">
                <a:off x="2974401" y="1466992"/>
                <a:ext cx="390294" cy="617861"/>
              </a:xfrm>
              <a:prstGeom prst="rect">
                <a:avLst/>
              </a:prstGeom>
              <a:blipFill>
                <a:blip r:embed="rId3"/>
                <a:stretch>
                  <a:fillRect t="-99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D7674CED-D2FA-B1CC-4D2D-5636CC844AA3}"/>
                  </a:ext>
                </a:extLst>
              </p:cNvPr>
              <p:cNvSpPr txBox="1"/>
              <p:nvPr/>
            </p:nvSpPr>
            <p:spPr>
              <a:xfrm rot="10800000" flipH="1">
                <a:off x="2983779" y="2979159"/>
                <a:ext cx="390294" cy="61786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it-IT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/>
                            <m:e/>
                          </m:eqArr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D7674CED-D2FA-B1CC-4D2D-5636CC844A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 flipH="1">
                <a:off x="2983779" y="2979159"/>
                <a:ext cx="390294" cy="617861"/>
              </a:xfrm>
              <a:prstGeom prst="rect">
                <a:avLst/>
              </a:prstGeom>
              <a:blipFill>
                <a:blip r:embed="rId4"/>
                <a:stretch>
                  <a:fillRect t="-99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uppo 26">
            <a:extLst>
              <a:ext uri="{FF2B5EF4-FFF2-40B4-BE49-F238E27FC236}">
                <a16:creationId xmlns:a16="http://schemas.microsoft.com/office/drawing/2014/main" id="{A622C3C3-4CD9-FC40-B2FF-24EC71A283BF}"/>
              </a:ext>
            </a:extLst>
          </p:cNvPr>
          <p:cNvGrpSpPr/>
          <p:nvPr/>
        </p:nvGrpSpPr>
        <p:grpSpPr>
          <a:xfrm>
            <a:off x="114493" y="2397968"/>
            <a:ext cx="9029507" cy="4150608"/>
            <a:chOff x="114493" y="2397968"/>
            <a:chExt cx="9029507" cy="4150608"/>
          </a:xfrm>
        </p:grpSpPr>
        <p:sp>
          <p:nvSpPr>
            <p:cNvPr id="2" name="TextBox 4">
              <a:extLst>
                <a:ext uri="{FF2B5EF4-FFF2-40B4-BE49-F238E27FC236}">
                  <a16:creationId xmlns:a16="http://schemas.microsoft.com/office/drawing/2014/main" id="{2DBF7B8C-DFBD-AFFC-0C7B-D9D28714723D}"/>
                </a:ext>
              </a:extLst>
            </p:cNvPr>
            <p:cNvSpPr txBox="1"/>
            <p:nvPr/>
          </p:nvSpPr>
          <p:spPr>
            <a:xfrm>
              <a:off x="114493" y="3717032"/>
              <a:ext cx="9029507" cy="28315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200" dirty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More statistic (positrons x21)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200" dirty="0">
                  <a:latin typeface="Helvetica" panose="020B0604020202020204" pitchFamily="34" charset="0"/>
                  <a:cs typeface="Helvetica" panose="020B0604020202020204" pitchFamily="34" charset="0"/>
                </a:rPr>
                <a:t>Improved beam </a:t>
              </a:r>
              <a:r>
                <a:rPr lang="en-US" sz="2200" dirty="0">
                  <a:latin typeface="Helvetica" panose="020B0604020202020204" pitchFamily="34" charset="0"/>
                  <a:cs typeface="Helvetica" panose="020B0604020202020204" pitchFamily="34" charset="0"/>
                  <a:sym typeface="Wingdings" pitchFamily="2" charset="2"/>
                </a:rPr>
                <a:t>(much less hadronic contamination)</a:t>
              </a:r>
              <a:endParaRPr lang="en-US" sz="2200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200" dirty="0">
                  <a:latin typeface="Helvetica" panose="020B0604020202020204" pitchFamily="34" charset="0"/>
                  <a:cs typeface="Helvetica" panose="020B0604020202020204" pitchFamily="34" charset="0"/>
                </a:rPr>
                <a:t>Improved detectors (segmented calorimeters, </a:t>
              </a:r>
              <a:r>
                <a:rPr lang="en-US" sz="22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SiPM</a:t>
              </a:r>
              <a:r>
                <a:rPr lang="en-US" sz="2200" dirty="0">
                  <a:latin typeface="Helvetica" panose="020B0604020202020204" pitchFamily="34" charset="0"/>
                  <a:cs typeface="Helvetica" panose="020B0604020202020204" pitchFamily="34" charset="0"/>
                </a:rPr>
                <a:t>, trackers)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200" dirty="0">
                  <a:latin typeface="Helvetica" panose="020B0604020202020204" pitchFamily="34" charset="0"/>
                  <a:cs typeface="Helvetica" panose="020B0604020202020204" pitchFamily="34" charset="0"/>
                </a:rPr>
                <a:t>Laser calibration system (</a:t>
              </a:r>
              <a:r>
                <a:rPr lang="en-US" sz="22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SiPMs</a:t>
              </a:r>
              <a:r>
                <a:rPr lang="en-US" sz="2200" dirty="0">
                  <a:latin typeface="Helvetica" panose="020B0604020202020204" pitchFamily="34" charset="0"/>
                  <a:cs typeface="Helvetica" panose="020B0604020202020204" pitchFamily="34" charset="0"/>
                </a:rPr>
                <a:t> </a:t>
              </a:r>
              <a:r>
                <a:rPr lang="en-US" sz="2200" dirty="0">
                  <a:latin typeface="Helvetica" panose="020B0604020202020204" pitchFamily="34" charset="0"/>
                  <a:cs typeface="Helvetica" panose="020B0604020202020204" pitchFamily="34" charset="0"/>
                  <a:sym typeface="Wingdings" pitchFamily="2" charset="2"/>
                </a:rPr>
                <a:t>gain changes at 1 part in 10</a:t>
              </a:r>
              <a:r>
                <a:rPr lang="en-US" sz="2200" baseline="30000" dirty="0">
                  <a:latin typeface="Helvetica" panose="020B0604020202020204" pitchFamily="34" charset="0"/>
                  <a:cs typeface="Helvetica" panose="020B0604020202020204" pitchFamily="34" charset="0"/>
                  <a:sym typeface="Wingdings" pitchFamily="2" charset="2"/>
                </a:rPr>
                <a:t>4</a:t>
              </a:r>
              <a:r>
                <a:rPr lang="en-US" sz="2200" dirty="0">
                  <a:latin typeface="Helvetica" panose="020B0604020202020204" pitchFamily="34" charset="0"/>
                  <a:cs typeface="Helvetica" panose="020B0604020202020204" pitchFamily="34" charset="0"/>
                </a:rPr>
                <a:t>)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200" dirty="0">
                  <a:latin typeface="Helvetica" panose="020B0604020202020204" pitchFamily="34" charset="0"/>
                  <a:cs typeface="Helvetica" panose="020B0604020202020204" pitchFamily="34" charset="0"/>
                  <a:sym typeface="Wingdings" pitchFamily="2" charset="2"/>
                </a:rPr>
                <a:t>800 MHz waveform digitizers sample (twice the rate BNL)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200" dirty="0">
                  <a:latin typeface="Helvetica" panose="020B0604020202020204" pitchFamily="34" charset="0"/>
                  <a:cs typeface="Helvetica" panose="020B0604020202020204" pitchFamily="34" charset="0"/>
                </a:rPr>
                <a:t>Simulation tools (</a:t>
              </a:r>
              <a:r>
                <a:rPr lang="en-US" sz="22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Ringsim</a:t>
              </a:r>
              <a:r>
                <a:rPr lang="en-US" sz="2200" dirty="0">
                  <a:latin typeface="Helvetica" panose="020B0604020202020204" pitchFamily="34" charset="0"/>
                  <a:cs typeface="Helvetica" panose="020B0604020202020204" pitchFamily="34" charset="0"/>
                </a:rPr>
                <a:t>, GEANT4, COSY, BMAD)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200" dirty="0">
                  <a:latin typeface="Helvetica" panose="020B0604020202020204" pitchFamily="34" charset="0"/>
                  <a:cs typeface="Helvetica" panose="020B0604020202020204" pitchFamily="34" charset="0"/>
                </a:rPr>
                <a:t>Magnetic field measurement</a:t>
              </a:r>
            </a:p>
            <a:p>
              <a:endParaRPr lang="en-US" sz="2400" dirty="0">
                <a:latin typeface="Corbel"/>
                <a:cs typeface="Corbel"/>
              </a:endParaRPr>
            </a:p>
          </p:txBody>
        </p:sp>
        <p:sp>
          <p:nvSpPr>
            <p:cNvPr id="25" name="Freccia in giù 24">
              <a:extLst>
                <a:ext uri="{FF2B5EF4-FFF2-40B4-BE49-F238E27FC236}">
                  <a16:creationId xmlns:a16="http://schemas.microsoft.com/office/drawing/2014/main" id="{9467E3D7-ACC2-E7D4-6450-057D0C69B1EA}"/>
                </a:ext>
              </a:extLst>
            </p:cNvPr>
            <p:cNvSpPr/>
            <p:nvPr/>
          </p:nvSpPr>
          <p:spPr>
            <a:xfrm>
              <a:off x="6660232" y="2979159"/>
              <a:ext cx="390295" cy="61786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F73FE388-2773-57C8-B92B-141527572223}"/>
                </a:ext>
              </a:extLst>
            </p:cNvPr>
            <p:cNvSpPr txBox="1"/>
            <p:nvPr/>
          </p:nvSpPr>
          <p:spPr>
            <a:xfrm>
              <a:off x="5796136" y="2397968"/>
              <a:ext cx="23042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Improvements</a:t>
              </a:r>
              <a:endParaRPr lang="it-IT" sz="2400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184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/>
          <p:cNvSpPr txBox="1"/>
          <p:nvPr/>
        </p:nvSpPr>
        <p:spPr>
          <a:xfrm>
            <a:off x="6989" y="51782"/>
            <a:ext cx="8596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err="1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Muon</a:t>
            </a:r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3200" b="1" dirty="0" err="1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beam</a:t>
            </a:r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production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20">
                <a:extLst>
                  <a:ext uri="{FF2B5EF4-FFF2-40B4-BE49-F238E27FC236}">
                    <a16:creationId xmlns:a16="http://schemas.microsoft.com/office/drawing/2014/main" id="{A88A5FBE-67D7-25E3-0214-754953E7A08A}"/>
                  </a:ext>
                </a:extLst>
              </p:cNvPr>
              <p:cNvSpPr txBox="1"/>
              <p:nvPr/>
            </p:nvSpPr>
            <p:spPr>
              <a:xfrm>
                <a:off x="5684667" y="882500"/>
                <a:ext cx="3423837" cy="61353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Tx/>
                  <a:buChar char="-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1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100" i="1" dirty="0" smtClean="0"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sz="2100" i="1" dirty="0" smtClean="0">
                            <a:latin typeface="Cambria Math" charset="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sz="21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 protons per pulse (</a:t>
                </a:r>
                <a14:m>
                  <m:oMath xmlns:m="http://schemas.openxmlformats.org/officeDocument/2006/math">
                    <m:r>
                      <a:rPr lang="en-US" sz="2100" i="1" dirty="0" smtClean="0">
                        <a:latin typeface="Cambria Math" charset="0"/>
                      </a:rPr>
                      <m:t>~</m:t>
                    </m:r>
                    <m:r>
                      <a:rPr lang="it-IT" sz="21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100" i="1" dirty="0" smtClean="0">
                        <a:latin typeface="Cambria Math" charset="0"/>
                      </a:rPr>
                      <m:t>9</m:t>
                    </m:r>
                    <m:r>
                      <a:rPr lang="it-IT" sz="21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1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GeV) </a:t>
                </a:r>
                <a:r>
                  <a:rPr lang="en-US" sz="2100" dirty="0">
                    <a:solidFill>
                      <a:prstClr val="black"/>
                    </a:solidFill>
                    <a:latin typeface="Helvetica" panose="020B0604020202020204" pitchFamily="34" charset="0"/>
                    <a:ea typeface="Geneva" charset="0"/>
                    <a:cs typeface="Helvetica" panose="020B0604020202020204" pitchFamily="34" charset="0"/>
                  </a:rPr>
                  <a:t>batch into Recycler Ring</a:t>
                </a:r>
              </a:p>
              <a:p>
                <a:pPr marL="285750" indent="-285750">
                  <a:spcAft>
                    <a:spcPts val="600"/>
                  </a:spcAft>
                  <a:buFontTx/>
                  <a:buChar char="-"/>
                </a:pPr>
                <a:r>
                  <a:rPr lang="en-US" sz="21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hit the production target</a:t>
                </a:r>
              </a:p>
              <a:p>
                <a:pPr marL="285750" indent="-285750">
                  <a:spcAft>
                    <a:spcPts val="600"/>
                  </a:spcAft>
                  <a:buFontTx/>
                  <a:buChar char="-"/>
                </a:pPr>
                <a:r>
                  <a:rPr lang="en-US" sz="2100" b="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Pion production</a:t>
                </a:r>
              </a:p>
              <a:p>
                <a:pPr marL="285750" indent="-285750">
                  <a:spcAft>
                    <a:spcPts val="600"/>
                  </a:spcAft>
                  <a:buFontTx/>
                  <a:buChar char="-"/>
                </a:pPr>
                <a:r>
                  <a:rPr lang="en-US" sz="2100" b="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Pion decay to Muons: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1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1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1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sz="2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endParaRPr lang="en-US" sz="21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marL="285750" indent="-285750">
                  <a:spcAft>
                    <a:spcPts val="600"/>
                  </a:spcAft>
                  <a:buFontTx/>
                  <a:buChar char="-"/>
                </a:pPr>
                <a:r>
                  <a:rPr lang="en-US" sz="2100" dirty="0">
                    <a:solidFill>
                      <a:prstClr val="black"/>
                    </a:solidFill>
                    <a:latin typeface="Helvetica" panose="020B0604020202020204" pitchFamily="34" charset="0"/>
                    <a:ea typeface="Geneva" charset="0"/>
                    <a:cs typeface="Helvetica" panose="020B0604020202020204" pitchFamily="34" charset="0"/>
                  </a:rPr>
                  <a:t>p/</a:t>
                </a:r>
                <a:r>
                  <a:rPr lang="en-US" sz="2100" dirty="0">
                    <a:solidFill>
                      <a:prstClr val="black"/>
                    </a:solidFill>
                    <a:latin typeface="Symbol" panose="05050102010706020507" pitchFamily="18" charset="2"/>
                    <a:ea typeface="Geneva" charset="0"/>
                    <a:cs typeface="Helvetica" panose="020B0604020202020204" pitchFamily="34" charset="0"/>
                  </a:rPr>
                  <a:t>p</a:t>
                </a:r>
                <a:r>
                  <a:rPr lang="en-US" sz="2100" dirty="0">
                    <a:solidFill>
                      <a:prstClr val="black"/>
                    </a:solidFill>
                    <a:latin typeface="Helvetica" panose="020B0604020202020204" pitchFamily="34" charset="0"/>
                    <a:ea typeface="Geneva" charset="0"/>
                    <a:cs typeface="Helvetica" panose="020B0604020202020204" pitchFamily="34" charset="0"/>
                  </a:rPr>
                  <a:t>/m beam enters DR; protons kicked out</a:t>
                </a:r>
              </a:p>
              <a:p>
                <a:pPr marL="285750" indent="-285750">
                  <a:spcAft>
                    <a:spcPts val="600"/>
                  </a:spcAft>
                  <a:buFontTx/>
                  <a:buChar char="-"/>
                </a:pPr>
                <a:r>
                  <a:rPr lang="en-US" sz="21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Fermilab’s Muon Campus beamlines transport ~ 3.1 GeV/c muons to storage ring</a:t>
                </a:r>
              </a:p>
              <a:p>
                <a:pPr marL="285750" indent="-285750">
                  <a:spcAft>
                    <a:spcPts val="600"/>
                  </a:spcAft>
                  <a:buFontTx/>
                  <a:buChar char="-"/>
                </a:pPr>
                <a:r>
                  <a:rPr lang="en-US" sz="2100" dirty="0">
                    <a:latin typeface="Symbol" panose="05050102010706020507" pitchFamily="18" charset="2"/>
                    <a:ea typeface="Geneva" charset="0"/>
                    <a:cs typeface="Helvetica" panose="020B0604020202020204" pitchFamily="34" charset="0"/>
                    <a:sym typeface="Wingdings" panose="05000000000000000000" pitchFamily="2" charset="2"/>
                  </a:rPr>
                  <a:t>m</a:t>
                </a:r>
                <a:r>
                  <a:rPr lang="en-US" sz="2100" dirty="0">
                    <a:latin typeface="Helvetica" panose="020B0604020202020204" pitchFamily="34" charset="0"/>
                    <a:ea typeface="Geneva" charset="0"/>
                    <a:cs typeface="Helvetica" panose="020B0604020202020204" pitchFamily="34" charset="0"/>
                    <a:sym typeface="Wingdings" panose="05000000000000000000" pitchFamily="2" charset="2"/>
                  </a:rPr>
                  <a:t> enter</a:t>
                </a:r>
                <a:r>
                  <a:rPr lang="en-US" sz="2100" dirty="0">
                    <a:solidFill>
                      <a:srgbClr val="FF0000"/>
                    </a:solidFill>
                    <a:latin typeface="Helvetica" panose="020B0604020202020204" pitchFamily="34" charset="0"/>
                    <a:ea typeface="Geneva" charset="0"/>
                    <a:cs typeface="Helvetica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n-US" sz="2100" dirty="0">
                    <a:latin typeface="Helvetica" panose="020B0604020202020204" pitchFamily="34" charset="0"/>
                    <a:ea typeface="Geneva" charset="0"/>
                    <a:cs typeface="Helvetica" panose="020B0604020202020204" pitchFamily="34" charset="0"/>
                    <a:sym typeface="Wingdings" panose="05000000000000000000" pitchFamily="2" charset="2"/>
                  </a:rPr>
                  <a:t>storage ring and decay to e</a:t>
                </a:r>
                <a:r>
                  <a:rPr lang="en-US" sz="2100" baseline="30000" dirty="0">
                    <a:latin typeface="Helvetica" panose="020B0604020202020204" pitchFamily="34" charset="0"/>
                    <a:ea typeface="Geneva" charset="0"/>
                    <a:cs typeface="Helvetica" panose="020B0604020202020204" pitchFamily="34" charset="0"/>
                    <a:sym typeface="Wingdings" panose="05000000000000000000" pitchFamily="2" charset="2"/>
                  </a:rPr>
                  <a:t>+</a:t>
                </a:r>
                <a:r>
                  <a:rPr lang="en-US" sz="2100" dirty="0">
                    <a:latin typeface="Helvetica" panose="020B0604020202020204" pitchFamily="34" charset="0"/>
                    <a:ea typeface="Geneva" charset="0"/>
                    <a:cs typeface="Helvetica" panose="020B0604020202020204" pitchFamily="34" charset="0"/>
                    <a:sym typeface="Wingdings" panose="05000000000000000000" pitchFamily="2" charset="2"/>
                  </a:rPr>
                  <a:t>, 700 </a:t>
                </a:r>
                <a:r>
                  <a:rPr lang="en-US" sz="2100" dirty="0" err="1">
                    <a:latin typeface="Symbol" panose="05050102010706020507" pitchFamily="18" charset="2"/>
                    <a:ea typeface="Geneva" charset="0"/>
                    <a:cs typeface="Helvetica" panose="020B0604020202020204" pitchFamily="34" charset="0"/>
                    <a:sym typeface="Wingdings" panose="05000000000000000000" pitchFamily="2" charset="2"/>
                  </a:rPr>
                  <a:t>m</a:t>
                </a:r>
                <a:r>
                  <a:rPr lang="en-US" sz="2100" dirty="0" err="1">
                    <a:latin typeface="Helvetica" panose="020B0604020202020204" pitchFamily="34" charset="0"/>
                    <a:ea typeface="Geneva" charset="0"/>
                    <a:cs typeface="Helvetica" panose="020B0604020202020204" pitchFamily="34" charset="0"/>
                    <a:sym typeface="Wingdings" panose="05000000000000000000" pitchFamily="2" charset="2"/>
                  </a:rPr>
                  <a:t>s</a:t>
                </a:r>
                <a:r>
                  <a:rPr lang="en-US" sz="2100" dirty="0">
                    <a:latin typeface="Helvetica" panose="020B0604020202020204" pitchFamily="34" charset="0"/>
                    <a:ea typeface="Geneva" charset="0"/>
                    <a:cs typeface="Helvetica" panose="020B0604020202020204" pitchFamily="34" charset="0"/>
                    <a:sym typeface="Wingdings" panose="05000000000000000000" pitchFamily="2" charset="2"/>
                  </a:rPr>
                  <a:t> fill, at 15 Hz</a:t>
                </a:r>
                <a:endParaRPr lang="en-US" sz="2100" baseline="30000" dirty="0">
                  <a:latin typeface="Helvetica" panose="020B0604020202020204" pitchFamily="34" charset="0"/>
                  <a:ea typeface="Geneva" charset="0"/>
                  <a:cs typeface="Helvetica" panose="020B0604020202020204" pitchFamily="34" charset="0"/>
                  <a:sym typeface="Wingdings" panose="05000000000000000000" pitchFamily="2" charset="2"/>
                </a:endParaRPr>
              </a:p>
              <a:p>
                <a:pPr>
                  <a:spcBef>
                    <a:spcPct val="0"/>
                  </a:spcBef>
                </a:pPr>
                <a:endParaRPr lang="en-US" sz="2000" dirty="0">
                  <a:solidFill>
                    <a:prstClr val="black"/>
                  </a:solidFill>
                  <a:ea typeface="Geneva" charset="0"/>
                  <a:cs typeface="Geneva" charset="0"/>
                </a:endParaRPr>
              </a:p>
            </p:txBody>
          </p:sp>
        </mc:Choice>
        <mc:Fallback xmlns="">
          <p:sp>
            <p:nvSpPr>
              <p:cNvPr id="13" name="TextBox 20">
                <a:extLst>
                  <a:ext uri="{FF2B5EF4-FFF2-40B4-BE49-F238E27FC236}">
                    <a16:creationId xmlns:a16="http://schemas.microsoft.com/office/drawing/2014/main" id="{A88A5FBE-67D7-25E3-0214-754953E7A0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4667" y="882500"/>
                <a:ext cx="3423837" cy="6135334"/>
              </a:xfrm>
              <a:prstGeom prst="rect">
                <a:avLst/>
              </a:prstGeom>
              <a:blipFill>
                <a:blip r:embed="rId3"/>
                <a:stretch>
                  <a:fillRect l="-2317" t="-596" r="-8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5">
            <a:extLst>
              <a:ext uri="{FF2B5EF4-FFF2-40B4-BE49-F238E27FC236}">
                <a16:creationId xmlns:a16="http://schemas.microsoft.com/office/drawing/2014/main" id="{D59061EF-D015-7491-7480-1A4059229D1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78" b="1"/>
          <a:stretch/>
        </p:blipFill>
        <p:spPr>
          <a:xfrm>
            <a:off x="6550" y="675768"/>
            <a:ext cx="5613921" cy="6243609"/>
          </a:xfrm>
          <a:prstGeom prst="rect">
            <a:avLst/>
          </a:prstGeom>
        </p:spPr>
      </p:pic>
      <p:grpSp>
        <p:nvGrpSpPr>
          <p:cNvPr id="32" name="Group 5">
            <a:extLst>
              <a:ext uri="{FF2B5EF4-FFF2-40B4-BE49-F238E27FC236}">
                <a16:creationId xmlns:a16="http://schemas.microsoft.com/office/drawing/2014/main" id="{43B69F77-AF31-1A7B-1817-B328DD9152EF}"/>
              </a:ext>
            </a:extLst>
          </p:cNvPr>
          <p:cNvGrpSpPr/>
          <p:nvPr/>
        </p:nvGrpSpPr>
        <p:grpSpPr>
          <a:xfrm>
            <a:off x="133075" y="4509120"/>
            <a:ext cx="1630614" cy="2236250"/>
            <a:chOff x="292100" y="3526095"/>
            <a:chExt cx="2075317" cy="2690472"/>
          </a:xfrm>
        </p:grpSpPr>
        <p:pic>
          <p:nvPicPr>
            <p:cNvPr id="33" name="Picture 3">
              <a:extLst>
                <a:ext uri="{FF2B5EF4-FFF2-40B4-BE49-F238E27FC236}">
                  <a16:creationId xmlns:a16="http://schemas.microsoft.com/office/drawing/2014/main" id="{97857DA1-E426-8CB4-097A-6DEF851990C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92100" y="3526095"/>
              <a:ext cx="2075316" cy="2046514"/>
            </a:xfrm>
            <a:prstGeom prst="rect">
              <a:avLst/>
            </a:prstGeom>
            <a:noFill/>
            <a:ln w="28575">
              <a:solidFill>
                <a:srgbClr val="003087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4" name="TextBox 22">
              <a:extLst>
                <a:ext uri="{FF2B5EF4-FFF2-40B4-BE49-F238E27FC236}">
                  <a16:creationId xmlns:a16="http://schemas.microsoft.com/office/drawing/2014/main" id="{2015EB72-D8A8-42D7-D162-B63F43725FFE}"/>
                </a:ext>
              </a:extLst>
            </p:cNvPr>
            <p:cNvSpPr txBox="1"/>
            <p:nvPr/>
          </p:nvSpPr>
          <p:spPr>
            <a:xfrm>
              <a:off x="292101" y="5587072"/>
              <a:ext cx="2075316" cy="62949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3087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sz="1400" dirty="0">
                  <a:solidFill>
                    <a:srgbClr val="FF0000"/>
                  </a:solidFill>
                  <a:latin typeface="Calibri" charset="0"/>
                  <a:ea typeface="Geneva" charset="0"/>
                  <a:cs typeface="Geneva" charset="0"/>
                </a:rPr>
                <a:t>Intensity profile is 120 ns wide </a:t>
              </a:r>
            </a:p>
          </p:txBody>
        </p:sp>
      </p:grpSp>
      <p:pic>
        <p:nvPicPr>
          <p:cNvPr id="36" name="Picture 3">
            <a:extLst>
              <a:ext uri="{FF2B5EF4-FFF2-40B4-BE49-F238E27FC236}">
                <a16:creationId xmlns:a16="http://schemas.microsoft.com/office/drawing/2014/main" id="{A25259FC-0109-9D6D-A41E-C6F47B4245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701" y="2132856"/>
            <a:ext cx="3810000" cy="927631"/>
          </a:xfrm>
          <a:prstGeom prst="rect">
            <a:avLst/>
          </a:prstGeom>
          <a:noFill/>
          <a:ln w="28575">
            <a:solidFill>
              <a:srgbClr val="00308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0715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/>
          <p:cNvSpPr txBox="1"/>
          <p:nvPr/>
        </p:nvSpPr>
        <p:spPr>
          <a:xfrm>
            <a:off x="6989" y="51782"/>
            <a:ext cx="8596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ring</a:t>
            </a:r>
          </a:p>
        </p:txBody>
      </p:sp>
      <p:sp>
        <p:nvSpPr>
          <p:cNvPr id="13" name="TextBox 20">
            <a:extLst>
              <a:ext uri="{FF2B5EF4-FFF2-40B4-BE49-F238E27FC236}">
                <a16:creationId xmlns:a16="http://schemas.microsoft.com/office/drawing/2014/main" id="{A88A5FBE-67D7-25E3-0214-754953E7A08A}"/>
              </a:ext>
            </a:extLst>
          </p:cNvPr>
          <p:cNvSpPr txBox="1"/>
          <p:nvPr/>
        </p:nvSpPr>
        <p:spPr>
          <a:xfrm>
            <a:off x="2592683" y="796654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ea typeface="Geneva" charset="0"/>
                <a:cs typeface="Geneva" charset="0"/>
              </a:rPr>
              <a:t>Muons</a:t>
            </a:r>
          </a:p>
        </p:txBody>
      </p:sp>
      <p:pic>
        <p:nvPicPr>
          <p:cNvPr id="35" name="Picture 7">
            <a:extLst>
              <a:ext uri="{FF2B5EF4-FFF2-40B4-BE49-F238E27FC236}">
                <a16:creationId xmlns:a16="http://schemas.microsoft.com/office/drawing/2014/main" id="{22E45209-71DB-B128-C554-5EE7F907764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8213" y="1218697"/>
            <a:ext cx="6014624" cy="5057128"/>
          </a:xfrm>
          <a:prstGeom prst="rect">
            <a:avLst/>
          </a:prstGeom>
          <a:solidFill>
            <a:srgbClr val="F2F2F2"/>
          </a:solidFill>
          <a:ln w="28575">
            <a:solidFill>
              <a:schemeClr val="tx1"/>
            </a:solidFill>
          </a:ln>
        </p:spPr>
      </p:pic>
      <p:sp>
        <p:nvSpPr>
          <p:cNvPr id="37" name="Freccia in giù 36">
            <a:extLst>
              <a:ext uri="{FF2B5EF4-FFF2-40B4-BE49-F238E27FC236}">
                <a16:creationId xmlns:a16="http://schemas.microsoft.com/office/drawing/2014/main" id="{E3F85671-CA5F-A5BC-CD0D-51F71346A3D5}"/>
              </a:ext>
            </a:extLst>
          </p:cNvPr>
          <p:cNvSpPr/>
          <p:nvPr/>
        </p:nvSpPr>
        <p:spPr>
          <a:xfrm rot="18204649">
            <a:off x="4089687" y="568695"/>
            <a:ext cx="834643" cy="2272708"/>
          </a:xfrm>
          <a:prstGeom prst="downArrow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860B3518-B32D-D6A3-5D69-D4D3478EA53B}"/>
              </a:ext>
            </a:extLst>
          </p:cNvPr>
          <p:cNvGrpSpPr/>
          <p:nvPr/>
        </p:nvGrpSpPr>
        <p:grpSpPr>
          <a:xfrm>
            <a:off x="5552249" y="1486843"/>
            <a:ext cx="3613259" cy="4785014"/>
            <a:chOff x="5437816" y="1330816"/>
            <a:chExt cx="3613259" cy="4785014"/>
          </a:xfrm>
        </p:grpSpPr>
        <p:pic>
          <p:nvPicPr>
            <p:cNvPr id="10" name="그림 1">
              <a:extLst>
                <a:ext uri="{FF2B5EF4-FFF2-40B4-BE49-F238E27FC236}">
                  <a16:creationId xmlns:a16="http://schemas.microsoft.com/office/drawing/2014/main" id="{B8CB60C1-031C-D634-437D-EED4CF6E5D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83539" y="1742816"/>
              <a:ext cx="1867536" cy="2322104"/>
            </a:xfrm>
            <a:prstGeom prst="rect">
              <a:avLst/>
            </a:prstGeom>
          </p:spPr>
        </p:pic>
        <p:pic>
          <p:nvPicPr>
            <p:cNvPr id="11" name="그림 2">
              <a:extLst>
                <a:ext uri="{FF2B5EF4-FFF2-40B4-BE49-F238E27FC236}">
                  <a16:creationId xmlns:a16="http://schemas.microsoft.com/office/drawing/2014/main" id="{11852578-E1A7-B74E-93BD-86DC899D97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53734"/>
            <a:stretch/>
          </p:blipFill>
          <p:spPr>
            <a:xfrm>
              <a:off x="5437816" y="1562985"/>
              <a:ext cx="1903070" cy="1316731"/>
            </a:xfrm>
            <a:prstGeom prst="rect">
              <a:avLst/>
            </a:prstGeom>
          </p:spPr>
        </p:pic>
        <p:sp>
          <p:nvSpPr>
            <p:cNvPr id="15" name="TextBox 30">
              <a:extLst>
                <a:ext uri="{FF2B5EF4-FFF2-40B4-BE49-F238E27FC236}">
                  <a16:creationId xmlns:a16="http://schemas.microsoft.com/office/drawing/2014/main" id="{4A483FD3-160B-CA0B-9AE0-811163C51C82}"/>
                </a:ext>
              </a:extLst>
            </p:cNvPr>
            <p:cNvSpPr txBox="1"/>
            <p:nvPr/>
          </p:nvSpPr>
          <p:spPr>
            <a:xfrm>
              <a:off x="6638027" y="1330816"/>
              <a:ext cx="1955215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Inflector magnet</a:t>
              </a:r>
            </a:p>
          </p:txBody>
        </p:sp>
        <p:sp>
          <p:nvSpPr>
            <p:cNvPr id="16" name="TextBox 32">
              <a:extLst>
                <a:ext uri="{FF2B5EF4-FFF2-40B4-BE49-F238E27FC236}">
                  <a16:creationId xmlns:a16="http://schemas.microsoft.com/office/drawing/2014/main" id="{F69E01FE-2663-98B6-067F-F3F87A52C0EA}"/>
                </a:ext>
              </a:extLst>
            </p:cNvPr>
            <p:cNvSpPr txBox="1"/>
            <p:nvPr/>
          </p:nvSpPr>
          <p:spPr>
            <a:xfrm>
              <a:off x="7340886" y="4176838"/>
              <a:ext cx="1702763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000" b="1" dirty="0">
                  <a:latin typeface="Calibri" panose="020F0502020204030204" pitchFamily="34" charset="0"/>
                  <a:ea typeface="나눔스퀘어" panose="020B0600000101010101" pitchFamily="50" charset="-127"/>
                  <a:cs typeface="Calibri" panose="020F0502020204030204" pitchFamily="34" charset="0"/>
                </a:rPr>
                <a:t>Inflector magnet </a:t>
              </a:r>
              <a:r>
                <a:rPr lang="en-US" altLang="ko-KR" sz="2000" dirty="0">
                  <a:latin typeface="Calibri" panose="020F0502020204030204" pitchFamily="34" charset="0"/>
                  <a:ea typeface="나눔스퀘어" panose="020B0600000101010101" pitchFamily="50" charset="-127"/>
                  <a:cs typeface="Calibri" panose="020F0502020204030204" pitchFamily="34" charset="0"/>
                </a:rPr>
                <a:t>cancels the main B field  to inject the muon beam</a:t>
              </a:r>
              <a:endParaRPr lang="en-US" sz="135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8F249BEF-92AB-5807-5145-737352B1B495}"/>
              </a:ext>
            </a:extLst>
          </p:cNvPr>
          <p:cNvGrpSpPr/>
          <p:nvPr/>
        </p:nvGrpSpPr>
        <p:grpSpPr>
          <a:xfrm>
            <a:off x="107503" y="1073715"/>
            <a:ext cx="6676933" cy="5420735"/>
            <a:chOff x="-232998" y="1477494"/>
            <a:chExt cx="6676933" cy="5420735"/>
          </a:xfrm>
        </p:grpSpPr>
        <p:grpSp>
          <p:nvGrpSpPr>
            <p:cNvPr id="25" name="Gruppo 24">
              <a:extLst>
                <a:ext uri="{FF2B5EF4-FFF2-40B4-BE49-F238E27FC236}">
                  <a16:creationId xmlns:a16="http://schemas.microsoft.com/office/drawing/2014/main" id="{12C27BFB-1496-9FCC-44BC-2CEBF28BBFD4}"/>
                </a:ext>
              </a:extLst>
            </p:cNvPr>
            <p:cNvGrpSpPr/>
            <p:nvPr/>
          </p:nvGrpSpPr>
          <p:grpSpPr>
            <a:xfrm>
              <a:off x="-232998" y="1477494"/>
              <a:ext cx="6676933" cy="5420735"/>
              <a:chOff x="-232998" y="1477494"/>
              <a:chExt cx="6676933" cy="5420735"/>
            </a:xfrm>
          </p:grpSpPr>
          <p:sp>
            <p:nvSpPr>
              <p:cNvPr id="26" name="Oval 21">
                <a:extLst>
                  <a:ext uri="{FF2B5EF4-FFF2-40B4-BE49-F238E27FC236}">
                    <a16:creationId xmlns:a16="http://schemas.microsoft.com/office/drawing/2014/main" id="{1F6A547B-63A5-75F7-2EC2-8B5A7A1BA20C}"/>
                  </a:ext>
                </a:extLst>
              </p:cNvPr>
              <p:cNvSpPr/>
              <p:nvPr/>
            </p:nvSpPr>
            <p:spPr>
              <a:xfrm>
                <a:off x="4658678" y="4272836"/>
                <a:ext cx="1785257" cy="1294720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pic>
            <p:nvPicPr>
              <p:cNvPr id="27" name="Picture 25">
                <a:extLst>
                  <a:ext uri="{FF2B5EF4-FFF2-40B4-BE49-F238E27FC236}">
                    <a16:creationId xmlns:a16="http://schemas.microsoft.com/office/drawing/2014/main" id="{9BED6C1C-7A3B-A389-06CD-C949612711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7988" y="1677981"/>
                <a:ext cx="2980646" cy="1679129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81329175-BB8F-CB34-678E-25D528704E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57975" y="5018613"/>
                <a:ext cx="2104619" cy="1879616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sp>
            <p:nvSpPr>
              <p:cNvPr id="29" name="TextBox 31">
                <a:extLst>
                  <a:ext uri="{FF2B5EF4-FFF2-40B4-BE49-F238E27FC236}">
                    <a16:creationId xmlns:a16="http://schemas.microsoft.com/office/drawing/2014/main" id="{7D903392-A2A8-5068-B9F6-5100F5D9F9A8}"/>
                  </a:ext>
                </a:extLst>
              </p:cNvPr>
              <p:cNvSpPr txBox="1"/>
              <p:nvPr/>
            </p:nvSpPr>
            <p:spPr>
              <a:xfrm>
                <a:off x="-119129" y="1477494"/>
                <a:ext cx="2157322" cy="4001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/>
                  <a:t>3 Magnetic kickers</a:t>
                </a:r>
              </a:p>
            </p:txBody>
          </p:sp>
          <p:sp>
            <p:nvSpPr>
              <p:cNvPr id="30" name="TextBox 33">
                <a:extLst>
                  <a:ext uri="{FF2B5EF4-FFF2-40B4-BE49-F238E27FC236}">
                    <a16:creationId xmlns:a16="http://schemas.microsoft.com/office/drawing/2014/main" id="{7B88E196-A215-9D0A-4E05-EE05F19D9523}"/>
                  </a:ext>
                </a:extLst>
              </p:cNvPr>
              <p:cNvSpPr txBox="1"/>
              <p:nvPr/>
            </p:nvSpPr>
            <p:spPr>
              <a:xfrm>
                <a:off x="-232998" y="3457228"/>
                <a:ext cx="4217485" cy="132343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2000" dirty="0">
                    <a:latin typeface="Calibri" panose="020F0502020204030204" pitchFamily="34" charset="0"/>
                    <a:ea typeface="나눔스퀘어" panose="020B0600000101010101" pitchFamily="50" charset="-127"/>
                    <a:cs typeface="Calibri" panose="020F0502020204030204" pitchFamily="34" charset="0"/>
                  </a:rPr>
                  <a:t>Kickers aim to align muons with storage region (11 </a:t>
                </a:r>
                <a:r>
                  <a:rPr lang="en-US" altLang="ko-KR" sz="2000" dirty="0" err="1">
                    <a:latin typeface="Calibri" panose="020F0502020204030204" pitchFamily="34" charset="0"/>
                    <a:ea typeface="나눔스퀘어" panose="020B0600000101010101" pitchFamily="50" charset="-127"/>
                    <a:cs typeface="Calibri" panose="020F0502020204030204" pitchFamily="34" charset="0"/>
                  </a:rPr>
                  <a:t>mrad</a:t>
                </a:r>
                <a:r>
                  <a:rPr lang="en-US" altLang="ko-KR" sz="2000" dirty="0">
                    <a:latin typeface="Calibri" panose="020F0502020204030204" pitchFamily="34" charset="0"/>
                    <a:ea typeface="나눔스퀘어" panose="020B0600000101010101" pitchFamily="50" charset="-127"/>
                    <a:cs typeface="Calibri" panose="020F0502020204030204" pitchFamily="34" charset="0"/>
                  </a:rPr>
                  <a:t> deflection)</a:t>
                </a:r>
              </a:p>
              <a:p>
                <a:r>
                  <a:rPr lang="it-IT" sz="2000" dirty="0"/>
                  <a:t>Off after the first turn (&lt; 149 ns)</a:t>
                </a:r>
              </a:p>
              <a:p>
                <a:r>
                  <a:rPr 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Run1 = 125-142 kV, 220 G (-&gt; 165 kV)</a:t>
                </a:r>
              </a:p>
            </p:txBody>
          </p:sp>
        </p:grpSp>
        <p:cxnSp>
          <p:nvCxnSpPr>
            <p:cNvPr id="24" name="Straight Arrow Connector 29">
              <a:extLst>
                <a:ext uri="{FF2B5EF4-FFF2-40B4-BE49-F238E27FC236}">
                  <a16:creationId xmlns:a16="http://schemas.microsoft.com/office/drawing/2014/main" id="{51D6867A-F5FA-DD8B-B5AB-B8327EDF3F9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84487" y="4736644"/>
              <a:ext cx="674191" cy="23344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uppo 50">
            <a:extLst>
              <a:ext uri="{FF2B5EF4-FFF2-40B4-BE49-F238E27FC236}">
                <a16:creationId xmlns:a16="http://schemas.microsoft.com/office/drawing/2014/main" id="{35EE7AB0-18D1-9869-FC3B-9F211C5B3411}"/>
              </a:ext>
            </a:extLst>
          </p:cNvPr>
          <p:cNvGrpSpPr/>
          <p:nvPr/>
        </p:nvGrpSpPr>
        <p:grpSpPr>
          <a:xfrm>
            <a:off x="4553657" y="1132661"/>
            <a:ext cx="4642717" cy="5229200"/>
            <a:chOff x="4143465" y="1267911"/>
            <a:chExt cx="4642717" cy="4401193"/>
          </a:xfrm>
        </p:grpSpPr>
        <p:sp>
          <p:nvSpPr>
            <p:cNvPr id="52" name="Rectangle 35">
              <a:extLst>
                <a:ext uri="{FF2B5EF4-FFF2-40B4-BE49-F238E27FC236}">
                  <a16:creationId xmlns:a16="http://schemas.microsoft.com/office/drawing/2014/main" id="{482BB7DE-07C6-CA48-74B3-414FEC93D649}"/>
                </a:ext>
              </a:extLst>
            </p:cNvPr>
            <p:cNvSpPr/>
            <p:nvPr/>
          </p:nvSpPr>
          <p:spPr>
            <a:xfrm>
              <a:off x="4143465" y="1267911"/>
              <a:ext cx="4610099" cy="440119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3" name="Rectangle 36">
              <a:extLst>
                <a:ext uri="{FF2B5EF4-FFF2-40B4-BE49-F238E27FC236}">
                  <a16:creationId xmlns:a16="http://schemas.microsoft.com/office/drawing/2014/main" id="{8E13153A-8455-C07B-F6F2-971DA2EF7A6D}"/>
                </a:ext>
              </a:extLst>
            </p:cNvPr>
            <p:cNvSpPr/>
            <p:nvPr/>
          </p:nvSpPr>
          <p:spPr>
            <a:xfrm>
              <a:off x="4214182" y="1422017"/>
              <a:ext cx="4572000" cy="206586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2000" b="1" dirty="0"/>
                <a:t>Kicker transient field</a:t>
              </a:r>
            </a:p>
            <a:p>
              <a:pPr marL="214313" indent="-214313">
                <a:buFontTx/>
                <a:buChar char="-"/>
              </a:pPr>
              <a:r>
                <a:rPr lang="en-US" sz="2000" dirty="0"/>
                <a:t>Fast kicker pulses impedance mismatch induces Eddy currents.</a:t>
              </a:r>
            </a:p>
            <a:p>
              <a:pPr marL="214313" indent="-214313">
                <a:buFontTx/>
                <a:buChar char="-"/>
              </a:pPr>
              <a:r>
                <a:rPr lang="en-US" altLang="ko-KR" sz="2000" dirty="0">
                  <a:latin typeface="Calibri" panose="020F0502020204030204" pitchFamily="34" charset="0"/>
                  <a:ea typeface="나눔스퀘어" panose="020B0600000101010101" pitchFamily="50" charset="-127"/>
                  <a:cs typeface="Calibri" panose="020F0502020204030204" pitchFamily="34" charset="0"/>
                </a:rPr>
                <a:t>Faraday magnetometer using fibers measured the kicker transient field (laser polarization rotates in TGG crystal in presence of the magnetic field).</a:t>
              </a:r>
            </a:p>
            <a:p>
              <a:pPr marL="214313" indent="-214313">
                <a:buFontTx/>
                <a:buChar char="-"/>
              </a:pPr>
              <a:endParaRPr lang="en-US" sz="1350" dirty="0"/>
            </a:p>
          </p:txBody>
        </p:sp>
        <p:pic>
          <p:nvPicPr>
            <p:cNvPr id="54" name="그림 6">
              <a:extLst>
                <a:ext uri="{FF2B5EF4-FFF2-40B4-BE49-F238E27FC236}">
                  <a16:creationId xmlns:a16="http://schemas.microsoft.com/office/drawing/2014/main" id="{9F19268C-481A-ED77-D4C7-C97FDBC1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308034" y="3307807"/>
              <a:ext cx="3131455" cy="212011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39">
                  <a:extLst>
                    <a:ext uri="{FF2B5EF4-FFF2-40B4-BE49-F238E27FC236}">
                      <a16:creationId xmlns:a16="http://schemas.microsoft.com/office/drawing/2014/main" id="{631F1DE4-3284-1450-E21C-117951D3BEBB}"/>
                    </a:ext>
                  </a:extLst>
                </p:cNvPr>
                <p:cNvSpPr txBox="1"/>
                <p:nvPr/>
              </p:nvSpPr>
              <p:spPr>
                <a:xfrm>
                  <a:off x="4199486" y="5293038"/>
                  <a:ext cx="3427349" cy="336755"/>
                </a:xfrm>
                <a:prstGeom prst="rect">
                  <a:avLst/>
                </a:prstGeom>
                <a:solidFill>
                  <a:schemeClr val="accent4">
                    <a:alpha val="60195"/>
                  </a:schemeClr>
                </a:solidFill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s-ES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1" i="1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s-ES" sz="2000" b="1" i="1">
                              <a:latin typeface="Cambria Math" panose="02040503050406030204" pitchFamily="18" charset="0"/>
                            </a:rPr>
                            <m:t>𝒌</m:t>
                          </m:r>
                        </m:sub>
                      </m:sSub>
                      <m:r>
                        <a:rPr lang="es-ES" sz="2000" b="1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s-ES" sz="2000" b="1" i="1">
                          <a:latin typeface="Cambria Math" panose="02040503050406030204" pitchFamily="18" charset="0"/>
                        </a:rPr>
                        <m:t>𝟐𝟕</m:t>
                      </m:r>
                      <m:d>
                        <m:dPr>
                          <m:ctrlPr>
                            <a:rPr lang="es-ES" sz="20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000" b="1" i="1">
                              <a:latin typeface="Cambria Math" panose="02040503050406030204" pitchFamily="18" charset="0"/>
                            </a:rPr>
                            <m:t>𝟑𝟕</m:t>
                          </m:r>
                        </m:e>
                      </m:d>
                      <m:r>
                        <a:rPr lang="es-ES" sz="2000" b="1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sz="2000" b="1" i="1">
                          <a:latin typeface="Cambria Math" panose="02040503050406030204" pitchFamily="18" charset="0"/>
                        </a:rPr>
                        <m:t>𝐩𝐩𝐛</m:t>
                      </m:r>
                    </m:oMath>
                  </a14:m>
                  <a:r>
                    <a:rPr lang="en-US" sz="2000" b="1" dirty="0"/>
                    <a:t> for Run-1</a:t>
                  </a:r>
                </a:p>
              </p:txBody>
            </p:sp>
          </mc:Choice>
          <mc:Fallback xmlns="">
            <p:sp>
              <p:nvSpPr>
                <p:cNvPr id="55" name="TextBox 39">
                  <a:extLst>
                    <a:ext uri="{FF2B5EF4-FFF2-40B4-BE49-F238E27FC236}">
                      <a16:creationId xmlns:a16="http://schemas.microsoft.com/office/drawing/2014/main" id="{631F1DE4-3284-1450-E21C-117951D3BEB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99486" y="5293038"/>
                  <a:ext cx="3427349" cy="336755"/>
                </a:xfrm>
                <a:prstGeom prst="rect">
                  <a:avLst/>
                </a:prstGeom>
                <a:blipFill>
                  <a:blip r:embed="rId9"/>
                  <a:stretch>
                    <a:fillRect t="-7576" r="-1423" b="-25758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Segnaposto numero diapositiva 8">
            <a:extLst>
              <a:ext uri="{FF2B5EF4-FFF2-40B4-BE49-F238E27FC236}">
                <a16:creationId xmlns:a16="http://schemas.microsoft.com/office/drawing/2014/main" id="{EBA36572-75E9-CF23-2073-B9942528A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16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Segnaposto piè di pagina 3">
            <a:extLst>
              <a:ext uri="{FF2B5EF4-FFF2-40B4-BE49-F238E27FC236}">
                <a16:creationId xmlns:a16="http://schemas.microsoft.com/office/drawing/2014/main" id="{7DBD4BD1-881D-BD90-FFF1-0DDE3F2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60297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/>
          <p:cNvSpPr txBox="1"/>
          <p:nvPr/>
        </p:nvSpPr>
        <p:spPr>
          <a:xfrm>
            <a:off x="6989" y="51782"/>
            <a:ext cx="8596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ring</a:t>
            </a:r>
          </a:p>
        </p:txBody>
      </p:sp>
      <p:sp>
        <p:nvSpPr>
          <p:cNvPr id="13" name="TextBox 20">
            <a:extLst>
              <a:ext uri="{FF2B5EF4-FFF2-40B4-BE49-F238E27FC236}">
                <a16:creationId xmlns:a16="http://schemas.microsoft.com/office/drawing/2014/main" id="{A88A5FBE-67D7-25E3-0214-754953E7A08A}"/>
              </a:ext>
            </a:extLst>
          </p:cNvPr>
          <p:cNvSpPr txBox="1"/>
          <p:nvPr/>
        </p:nvSpPr>
        <p:spPr>
          <a:xfrm>
            <a:off x="2592683" y="796654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ea typeface="Geneva" charset="0"/>
                <a:cs typeface="Geneva" charset="0"/>
              </a:rPr>
              <a:t>Muons</a:t>
            </a:r>
          </a:p>
        </p:txBody>
      </p:sp>
      <p:pic>
        <p:nvPicPr>
          <p:cNvPr id="35" name="Picture 7">
            <a:extLst>
              <a:ext uri="{FF2B5EF4-FFF2-40B4-BE49-F238E27FC236}">
                <a16:creationId xmlns:a16="http://schemas.microsoft.com/office/drawing/2014/main" id="{22E45209-71DB-B128-C554-5EE7F907764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8213" y="1218697"/>
            <a:ext cx="6014624" cy="5057128"/>
          </a:xfrm>
          <a:prstGeom prst="rect">
            <a:avLst/>
          </a:prstGeom>
          <a:solidFill>
            <a:srgbClr val="F2F2F2"/>
          </a:solidFill>
          <a:ln w="28575">
            <a:solidFill>
              <a:schemeClr val="tx1"/>
            </a:solidFill>
          </a:ln>
        </p:spPr>
      </p:pic>
      <p:sp>
        <p:nvSpPr>
          <p:cNvPr id="37" name="Freccia in giù 36">
            <a:extLst>
              <a:ext uri="{FF2B5EF4-FFF2-40B4-BE49-F238E27FC236}">
                <a16:creationId xmlns:a16="http://schemas.microsoft.com/office/drawing/2014/main" id="{E3F85671-CA5F-A5BC-CD0D-51F71346A3D5}"/>
              </a:ext>
            </a:extLst>
          </p:cNvPr>
          <p:cNvSpPr/>
          <p:nvPr/>
        </p:nvSpPr>
        <p:spPr>
          <a:xfrm rot="18204649">
            <a:off x="4089687" y="568695"/>
            <a:ext cx="834643" cy="2272708"/>
          </a:xfrm>
          <a:prstGeom prst="downArrow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5" name="Group 6">
            <a:extLst>
              <a:ext uri="{FF2B5EF4-FFF2-40B4-BE49-F238E27FC236}">
                <a16:creationId xmlns:a16="http://schemas.microsoft.com/office/drawing/2014/main" id="{74D7C6A4-8D03-5E76-A843-AA7071CE95A7}"/>
              </a:ext>
            </a:extLst>
          </p:cNvPr>
          <p:cNvGrpSpPr/>
          <p:nvPr/>
        </p:nvGrpSpPr>
        <p:grpSpPr>
          <a:xfrm>
            <a:off x="1674435" y="2132856"/>
            <a:ext cx="5489854" cy="3529490"/>
            <a:chOff x="1688963" y="933094"/>
            <a:chExt cx="5665147" cy="2802327"/>
          </a:xfrm>
        </p:grpSpPr>
        <p:sp>
          <p:nvSpPr>
            <p:cNvPr id="6" name="원호 22">
              <a:extLst>
                <a:ext uri="{FF2B5EF4-FFF2-40B4-BE49-F238E27FC236}">
                  <a16:creationId xmlns:a16="http://schemas.microsoft.com/office/drawing/2014/main" id="{18ACF842-BEDC-2E3B-F979-70CBA117A70D}"/>
                </a:ext>
              </a:extLst>
            </p:cNvPr>
            <p:cNvSpPr/>
            <p:nvPr/>
          </p:nvSpPr>
          <p:spPr>
            <a:xfrm>
              <a:off x="1702340" y="945210"/>
              <a:ext cx="5651770" cy="2790211"/>
            </a:xfrm>
            <a:prstGeom prst="arc">
              <a:avLst>
                <a:gd name="adj1" fmla="val 18426549"/>
                <a:gd name="adj2" fmla="val 18964264"/>
              </a:avLst>
            </a:prstGeom>
            <a:noFill/>
            <a:ln w="381000" cap="flat" cmpd="sng" algn="ctr">
              <a:solidFill>
                <a:schemeClr val="accent6">
                  <a:lumMod val="75000"/>
                  <a:alpha val="88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7" name="원호 22">
              <a:extLst>
                <a:ext uri="{FF2B5EF4-FFF2-40B4-BE49-F238E27FC236}">
                  <a16:creationId xmlns:a16="http://schemas.microsoft.com/office/drawing/2014/main" id="{9BF3D39A-72F6-E600-2233-52FF81A265E9}"/>
                </a:ext>
              </a:extLst>
            </p:cNvPr>
            <p:cNvSpPr/>
            <p:nvPr/>
          </p:nvSpPr>
          <p:spPr>
            <a:xfrm>
              <a:off x="1702339" y="945209"/>
              <a:ext cx="5651770" cy="2790211"/>
            </a:xfrm>
            <a:prstGeom prst="arc">
              <a:avLst>
                <a:gd name="adj1" fmla="val 19063778"/>
                <a:gd name="adj2" fmla="val 20133165"/>
              </a:avLst>
            </a:prstGeom>
            <a:noFill/>
            <a:ln w="381000" cap="flat" cmpd="sng" algn="ctr">
              <a:solidFill>
                <a:schemeClr val="accent6">
                  <a:lumMod val="75000"/>
                  <a:alpha val="88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9" name="원호 22">
              <a:extLst>
                <a:ext uri="{FF2B5EF4-FFF2-40B4-BE49-F238E27FC236}">
                  <a16:creationId xmlns:a16="http://schemas.microsoft.com/office/drawing/2014/main" id="{7398DF02-4179-0D2D-7B64-BF9641D5545C}"/>
                </a:ext>
              </a:extLst>
            </p:cNvPr>
            <p:cNvSpPr/>
            <p:nvPr/>
          </p:nvSpPr>
          <p:spPr>
            <a:xfrm>
              <a:off x="1688963" y="939152"/>
              <a:ext cx="5651770" cy="2790211"/>
            </a:xfrm>
            <a:prstGeom prst="arc">
              <a:avLst>
                <a:gd name="adj1" fmla="val 240518"/>
                <a:gd name="adj2" fmla="val 657081"/>
              </a:avLst>
            </a:prstGeom>
            <a:noFill/>
            <a:ln w="381000" cap="flat" cmpd="sng" algn="ctr">
              <a:solidFill>
                <a:schemeClr val="accent6">
                  <a:lumMod val="75000"/>
                  <a:alpha val="88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4" name="원호 22">
              <a:extLst>
                <a:ext uri="{FF2B5EF4-FFF2-40B4-BE49-F238E27FC236}">
                  <a16:creationId xmlns:a16="http://schemas.microsoft.com/office/drawing/2014/main" id="{09F05B39-A325-B418-1AAF-85F4C580189B}"/>
                </a:ext>
              </a:extLst>
            </p:cNvPr>
            <p:cNvSpPr/>
            <p:nvPr/>
          </p:nvSpPr>
          <p:spPr>
            <a:xfrm>
              <a:off x="1695651" y="933094"/>
              <a:ext cx="5651770" cy="2790211"/>
            </a:xfrm>
            <a:prstGeom prst="arc">
              <a:avLst>
                <a:gd name="adj1" fmla="val 705478"/>
                <a:gd name="adj2" fmla="val 2103871"/>
              </a:avLst>
            </a:prstGeom>
            <a:noFill/>
            <a:ln w="381000" cap="flat" cmpd="sng" algn="ctr">
              <a:solidFill>
                <a:schemeClr val="accent6">
                  <a:lumMod val="75000"/>
                  <a:alpha val="88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7" name="원호 22">
              <a:extLst>
                <a:ext uri="{FF2B5EF4-FFF2-40B4-BE49-F238E27FC236}">
                  <a16:creationId xmlns:a16="http://schemas.microsoft.com/office/drawing/2014/main" id="{FBB64B2C-1497-9682-6119-AEA0221D8F85}"/>
                </a:ext>
              </a:extLst>
            </p:cNvPr>
            <p:cNvSpPr/>
            <p:nvPr/>
          </p:nvSpPr>
          <p:spPr>
            <a:xfrm>
              <a:off x="1702339" y="933094"/>
              <a:ext cx="5651770" cy="2790211"/>
            </a:xfrm>
            <a:prstGeom prst="arc">
              <a:avLst>
                <a:gd name="adj1" fmla="val 8154376"/>
                <a:gd name="adj2" fmla="val 8934375"/>
              </a:avLst>
            </a:prstGeom>
            <a:noFill/>
            <a:ln w="381000" cap="flat" cmpd="sng" algn="ctr">
              <a:solidFill>
                <a:schemeClr val="accent6">
                  <a:lumMod val="75000"/>
                  <a:alpha val="88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8" name="원호 22">
              <a:extLst>
                <a:ext uri="{FF2B5EF4-FFF2-40B4-BE49-F238E27FC236}">
                  <a16:creationId xmlns:a16="http://schemas.microsoft.com/office/drawing/2014/main" id="{ADAFDED1-EA52-1437-2B84-DADC20406B3D}"/>
                </a:ext>
              </a:extLst>
            </p:cNvPr>
            <p:cNvSpPr/>
            <p:nvPr/>
          </p:nvSpPr>
          <p:spPr>
            <a:xfrm>
              <a:off x="1702338" y="933094"/>
              <a:ext cx="5651770" cy="2790211"/>
            </a:xfrm>
            <a:prstGeom prst="arc">
              <a:avLst>
                <a:gd name="adj1" fmla="val 9034002"/>
                <a:gd name="adj2" fmla="val 10437688"/>
              </a:avLst>
            </a:prstGeom>
            <a:noFill/>
            <a:ln w="381000" cap="flat" cmpd="sng" algn="ctr">
              <a:solidFill>
                <a:schemeClr val="accent6">
                  <a:lumMod val="75000"/>
                  <a:alpha val="88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19" name="원호 22">
              <a:extLst>
                <a:ext uri="{FF2B5EF4-FFF2-40B4-BE49-F238E27FC236}">
                  <a16:creationId xmlns:a16="http://schemas.microsoft.com/office/drawing/2014/main" id="{E3936DCE-F45B-ACD7-844F-93088D820147}"/>
                </a:ext>
              </a:extLst>
            </p:cNvPr>
            <p:cNvSpPr/>
            <p:nvPr/>
          </p:nvSpPr>
          <p:spPr>
            <a:xfrm>
              <a:off x="1702337" y="942180"/>
              <a:ext cx="5651770" cy="2790211"/>
            </a:xfrm>
            <a:prstGeom prst="arc">
              <a:avLst>
                <a:gd name="adj1" fmla="val 11773444"/>
                <a:gd name="adj2" fmla="val 12189385"/>
              </a:avLst>
            </a:prstGeom>
            <a:noFill/>
            <a:ln w="381000" cap="flat" cmpd="sng" algn="ctr">
              <a:solidFill>
                <a:schemeClr val="accent6">
                  <a:lumMod val="75000"/>
                  <a:alpha val="88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sp>
          <p:nvSpPr>
            <p:cNvPr id="20" name="원호 22">
              <a:extLst>
                <a:ext uri="{FF2B5EF4-FFF2-40B4-BE49-F238E27FC236}">
                  <a16:creationId xmlns:a16="http://schemas.microsoft.com/office/drawing/2014/main" id="{1B9E9029-0605-8F4B-4303-259397361C3F}"/>
                </a:ext>
              </a:extLst>
            </p:cNvPr>
            <p:cNvSpPr/>
            <p:nvPr/>
          </p:nvSpPr>
          <p:spPr>
            <a:xfrm>
              <a:off x="1702337" y="940666"/>
              <a:ext cx="5651770" cy="2790211"/>
            </a:xfrm>
            <a:prstGeom prst="arc">
              <a:avLst>
                <a:gd name="adj1" fmla="val 12226508"/>
                <a:gd name="adj2" fmla="val 13918725"/>
              </a:avLst>
            </a:prstGeom>
            <a:noFill/>
            <a:ln w="381000" cap="flat" cmpd="sng" algn="ctr">
              <a:solidFill>
                <a:schemeClr val="accent6">
                  <a:lumMod val="75000"/>
                  <a:alpha val="88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</p:grp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BF16D943-177C-5A6C-E02F-D0897A45D4AD}"/>
              </a:ext>
            </a:extLst>
          </p:cNvPr>
          <p:cNvSpPr txBox="1"/>
          <p:nvPr/>
        </p:nvSpPr>
        <p:spPr>
          <a:xfrm>
            <a:off x="7362837" y="1040088"/>
            <a:ext cx="178116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8 Quadrupoles</a:t>
            </a:r>
          </a:p>
        </p:txBody>
      </p:sp>
      <p:grpSp>
        <p:nvGrpSpPr>
          <p:cNvPr id="42" name="Gruppo 41">
            <a:extLst>
              <a:ext uri="{FF2B5EF4-FFF2-40B4-BE49-F238E27FC236}">
                <a16:creationId xmlns:a16="http://schemas.microsoft.com/office/drawing/2014/main" id="{C183CFE5-6623-3081-6337-D2ACF0C1FE8F}"/>
              </a:ext>
            </a:extLst>
          </p:cNvPr>
          <p:cNvGrpSpPr/>
          <p:nvPr/>
        </p:nvGrpSpPr>
        <p:grpSpPr>
          <a:xfrm>
            <a:off x="2739582" y="1425749"/>
            <a:ext cx="6405141" cy="4850076"/>
            <a:chOff x="2739582" y="1425749"/>
            <a:chExt cx="6405141" cy="4850076"/>
          </a:xfrm>
        </p:grpSpPr>
        <p:grpSp>
          <p:nvGrpSpPr>
            <p:cNvPr id="31" name="Gruppo 30">
              <a:extLst>
                <a:ext uri="{FF2B5EF4-FFF2-40B4-BE49-F238E27FC236}">
                  <a16:creationId xmlns:a16="http://schemas.microsoft.com/office/drawing/2014/main" id="{7F5BA658-E730-8D3D-D382-6226CE481542}"/>
                </a:ext>
              </a:extLst>
            </p:cNvPr>
            <p:cNvGrpSpPr/>
            <p:nvPr/>
          </p:nvGrpSpPr>
          <p:grpSpPr>
            <a:xfrm>
              <a:off x="5957767" y="1425749"/>
              <a:ext cx="3186956" cy="4250900"/>
              <a:chOff x="5957767" y="1425749"/>
              <a:chExt cx="3186956" cy="4250900"/>
            </a:xfrm>
          </p:grpSpPr>
          <p:sp>
            <p:nvSpPr>
              <p:cNvPr id="2" name="Content Placeholder 5">
                <a:extLst>
                  <a:ext uri="{FF2B5EF4-FFF2-40B4-BE49-F238E27FC236}">
                    <a16:creationId xmlns:a16="http://schemas.microsoft.com/office/drawing/2014/main" id="{18D30144-D438-C517-0100-CAD98E730B2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60949" y="4379407"/>
                <a:ext cx="2583051" cy="129724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lIns="0" tIns="0" rIns="0" bIns="0">
                <a:normAutofit/>
              </a:bodyPr>
              <a:lstStyle>
                <a:lvl1pPr marL="342900" indent="-3429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rgbClr val="404040"/>
                    </a:solidFill>
                    <a:latin typeface="Helvetica"/>
                    <a:ea typeface="MS PGothic" panose="020B0600070205080204" pitchFamily="34" charset="-128"/>
                    <a:cs typeface="ＭＳ Ｐゴシック" charset="0"/>
                  </a:defRPr>
                </a:lvl1pPr>
                <a:lvl2pPr marL="742950" indent="-28575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200" kern="1200">
                    <a:solidFill>
                      <a:srgbClr val="404040"/>
                    </a:solidFill>
                    <a:latin typeface="Helvetica"/>
                    <a:ea typeface="MS PGothic" panose="020B0600070205080204" pitchFamily="34" charset="-128"/>
                    <a:cs typeface="ＭＳ Ｐゴシック" charset="0"/>
                  </a:defRPr>
                </a:lvl2pPr>
                <a:lvl3pPr marL="11430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rgbClr val="404040"/>
                    </a:solidFill>
                    <a:latin typeface="Helvetica"/>
                    <a:ea typeface="MS PGothic" panose="020B0600070205080204" pitchFamily="34" charset="-128"/>
                    <a:cs typeface="ＭＳ Ｐゴシック" charset="0"/>
                  </a:defRPr>
                </a:lvl3pPr>
                <a:lvl4pPr marL="16002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1800" kern="1200">
                    <a:solidFill>
                      <a:srgbClr val="404040"/>
                    </a:solidFill>
                    <a:latin typeface="Helvetica"/>
                    <a:ea typeface="MS PGothic" panose="020B0600070205080204" pitchFamily="34" charset="-128"/>
                    <a:cs typeface="ＭＳ Ｐゴシック" charset="0"/>
                  </a:defRPr>
                </a:lvl4pPr>
                <a:lvl5pPr marL="20574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/>
                  <a:buChar char="•"/>
                  <a:defRPr sz="1800" kern="1200">
                    <a:solidFill>
                      <a:srgbClr val="404040"/>
                    </a:solidFill>
                    <a:latin typeface="Helvetica"/>
                    <a:ea typeface="MS PGothic" panose="020B0600070205080204" pitchFamily="34" charset="-128"/>
                    <a:cs typeface="ＭＳ Ｐゴシック" charset="0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20000"/>
                  </a:lnSpc>
                  <a:buNone/>
                </a:pPr>
                <a:r>
                  <a:rPr lang="en-US" sz="2000" dirty="0"/>
                  <a:t>Quadrupole E-field to keep muon vertically confined</a:t>
                </a:r>
                <a:endParaRPr lang="en-US" sz="2000" baseline="-25000" dirty="0"/>
              </a:p>
            </p:txBody>
          </p:sp>
          <p:pic>
            <p:nvPicPr>
              <p:cNvPr id="3" name="그림 11">
                <a:extLst>
                  <a:ext uri="{FF2B5EF4-FFF2-40B4-BE49-F238E27FC236}">
                    <a16:creationId xmlns:a16="http://schemas.microsoft.com/office/drawing/2014/main" id="{0E9E480C-9C6F-79E6-E396-9C9332AD1C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957767" y="1425749"/>
                <a:ext cx="3186956" cy="2814225"/>
              </a:xfrm>
              <a:prstGeom prst="rect">
                <a:avLst/>
              </a:prstGeom>
            </p:spPr>
          </p:pic>
        </p:grpSp>
        <p:pic>
          <p:nvPicPr>
            <p:cNvPr id="41" name="Picture 58">
              <a:extLst>
                <a:ext uri="{FF2B5EF4-FFF2-40B4-BE49-F238E27FC236}">
                  <a16:creationId xmlns:a16="http://schemas.microsoft.com/office/drawing/2014/main" id="{6DA3CECD-543D-54D6-1DCE-4511E2AD52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-6189"/>
            <a:stretch/>
          </p:blipFill>
          <p:spPr>
            <a:xfrm>
              <a:off x="2739582" y="3789486"/>
              <a:ext cx="3658256" cy="2486339"/>
            </a:xfrm>
            <a:prstGeom prst="rect">
              <a:avLst/>
            </a:prstGeom>
            <a:solidFill>
              <a:schemeClr val="bg1"/>
            </a:solidFill>
          </p:spPr>
        </p:pic>
      </p:grpSp>
      <p:grpSp>
        <p:nvGrpSpPr>
          <p:cNvPr id="40" name="Gruppo 39">
            <a:extLst>
              <a:ext uri="{FF2B5EF4-FFF2-40B4-BE49-F238E27FC236}">
                <a16:creationId xmlns:a16="http://schemas.microsoft.com/office/drawing/2014/main" id="{64C0A2F6-13CE-47A6-456B-7EC6BDF4E687}"/>
              </a:ext>
            </a:extLst>
          </p:cNvPr>
          <p:cNvGrpSpPr/>
          <p:nvPr/>
        </p:nvGrpSpPr>
        <p:grpSpPr>
          <a:xfrm>
            <a:off x="359001" y="1931995"/>
            <a:ext cx="4584647" cy="4078125"/>
            <a:chOff x="359001" y="1931995"/>
            <a:chExt cx="4584647" cy="4078125"/>
          </a:xfrm>
        </p:grpSpPr>
        <p:grpSp>
          <p:nvGrpSpPr>
            <p:cNvPr id="32" name="Group 66">
              <a:extLst>
                <a:ext uri="{FF2B5EF4-FFF2-40B4-BE49-F238E27FC236}">
                  <a16:creationId xmlns:a16="http://schemas.microsoft.com/office/drawing/2014/main" id="{261F81FA-348E-B7C3-7023-D8A5DB0E01CD}"/>
                </a:ext>
              </a:extLst>
            </p:cNvPr>
            <p:cNvGrpSpPr/>
            <p:nvPr/>
          </p:nvGrpSpPr>
          <p:grpSpPr>
            <a:xfrm>
              <a:off x="359001" y="1931995"/>
              <a:ext cx="4584647" cy="3915952"/>
              <a:chOff x="7826298" y="804881"/>
              <a:chExt cx="4584647" cy="3915952"/>
            </a:xfrm>
          </p:grpSpPr>
          <p:sp>
            <p:nvSpPr>
              <p:cNvPr id="33" name="Rectangle 64">
                <a:extLst>
                  <a:ext uri="{FF2B5EF4-FFF2-40B4-BE49-F238E27FC236}">
                    <a16:creationId xmlns:a16="http://schemas.microsoft.com/office/drawing/2014/main" id="{67AA160D-45BE-9565-B993-3ECC76226C52}"/>
                  </a:ext>
                </a:extLst>
              </p:cNvPr>
              <p:cNvSpPr/>
              <p:nvPr/>
            </p:nvSpPr>
            <p:spPr>
              <a:xfrm>
                <a:off x="7826298" y="804881"/>
                <a:ext cx="4307088" cy="391595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extBox 62">
                <a:extLst>
                  <a:ext uri="{FF2B5EF4-FFF2-40B4-BE49-F238E27FC236}">
                    <a16:creationId xmlns:a16="http://schemas.microsoft.com/office/drawing/2014/main" id="{D630B3D3-4B5C-1007-8045-B9F2D92F2A02}"/>
                  </a:ext>
                </a:extLst>
              </p:cNvPr>
              <p:cNvSpPr txBox="1"/>
              <p:nvPr/>
            </p:nvSpPr>
            <p:spPr>
              <a:xfrm>
                <a:off x="8092944" y="804881"/>
                <a:ext cx="33788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Quad plates mechanical vibration</a:t>
                </a:r>
              </a:p>
            </p:txBody>
          </p:sp>
          <p:sp>
            <p:nvSpPr>
              <p:cNvPr id="38" name="TextBox 63">
                <a:extLst>
                  <a:ext uri="{FF2B5EF4-FFF2-40B4-BE49-F238E27FC236}">
                    <a16:creationId xmlns:a16="http://schemas.microsoft.com/office/drawing/2014/main" id="{57BB04B8-9A5F-AE74-EF59-40676D102B71}"/>
                  </a:ext>
                </a:extLst>
              </p:cNvPr>
              <p:cNvSpPr txBox="1"/>
              <p:nvPr/>
            </p:nvSpPr>
            <p:spPr>
              <a:xfrm>
                <a:off x="7900591" y="1275813"/>
                <a:ext cx="451035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US" altLang="ko-KR" dirty="0">
                    <a:latin typeface="Calibri" panose="020F0502020204030204" pitchFamily="34" charset="0"/>
                    <a:ea typeface="나눔스퀘어" panose="020B0600000101010101" pitchFamily="50" charset="-127"/>
                    <a:cs typeface="Calibri" panose="020F0502020204030204" pitchFamily="34" charset="0"/>
                  </a:rPr>
                  <a:t>The ESQ plates are pulsed at 100 Hz.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altLang="ko-KR" dirty="0">
                    <a:latin typeface="Calibri" panose="020F0502020204030204" pitchFamily="34" charset="0"/>
                    <a:ea typeface="나눔스퀘어" panose="020B0600000101010101" pitchFamily="50" charset="-127"/>
                    <a:cs typeface="Calibri" panose="020F0502020204030204" pitchFamily="34" charset="0"/>
                  </a:rPr>
                  <a:t>Mechanical vibrations induce a magnetic field transient in the storage region.</a:t>
                </a:r>
              </a:p>
              <a:p>
                <a:endParaRPr lang="en-US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pic>
            <p:nvPicPr>
              <p:cNvPr id="34" name="그림 4">
                <a:extLst>
                  <a:ext uri="{FF2B5EF4-FFF2-40B4-BE49-F238E27FC236}">
                    <a16:creationId xmlns:a16="http://schemas.microsoft.com/office/drawing/2014/main" id="{EA65E4B4-E959-5723-093A-462BD9B73E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132890" y="2269718"/>
                <a:ext cx="3473746" cy="2351854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67">
                  <a:extLst>
                    <a:ext uri="{FF2B5EF4-FFF2-40B4-BE49-F238E27FC236}">
                      <a16:creationId xmlns:a16="http://schemas.microsoft.com/office/drawing/2014/main" id="{276D8079-138F-CFCE-23B0-C314CAF362FE}"/>
                    </a:ext>
                  </a:extLst>
                </p:cNvPr>
                <p:cNvSpPr txBox="1"/>
                <p:nvPr/>
              </p:nvSpPr>
              <p:spPr>
                <a:xfrm>
                  <a:off x="381430" y="5619372"/>
                  <a:ext cx="2975430" cy="390748"/>
                </a:xfrm>
                <a:prstGeom prst="rect">
                  <a:avLst/>
                </a:prstGeom>
                <a:solidFill>
                  <a:schemeClr val="accent4"/>
                </a:solidFill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=−17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92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b="0" i="0" smtClean="0">
                          <a:latin typeface="Cambria Math" panose="02040503050406030204" pitchFamily="18" charset="0"/>
                        </a:rPr>
                        <m:t>ppb</m:t>
                      </m:r>
                    </m:oMath>
                  </a14:m>
                  <a:r>
                    <a:rPr lang="en-US" dirty="0"/>
                    <a:t> for Run-1</a:t>
                  </a:r>
                </a:p>
              </p:txBody>
            </p:sp>
          </mc:Choice>
          <mc:Fallback xmlns="">
            <p:sp>
              <p:nvSpPr>
                <p:cNvPr id="39" name="TextBox 67">
                  <a:extLst>
                    <a:ext uri="{FF2B5EF4-FFF2-40B4-BE49-F238E27FC236}">
                      <a16:creationId xmlns:a16="http://schemas.microsoft.com/office/drawing/2014/main" id="{276D8079-138F-CFCE-23B0-C314CAF362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430" y="5619372"/>
                  <a:ext cx="2975430" cy="390748"/>
                </a:xfrm>
                <a:prstGeom prst="rect">
                  <a:avLst/>
                </a:prstGeom>
                <a:blipFill>
                  <a:blip r:embed="rId7"/>
                  <a:stretch>
                    <a:fillRect t="-7813" r="-1025" b="-20313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Segnaposto numero diapositiva 8">
            <a:extLst>
              <a:ext uri="{FF2B5EF4-FFF2-40B4-BE49-F238E27FC236}">
                <a16:creationId xmlns:a16="http://schemas.microsoft.com/office/drawing/2014/main" id="{A113E6BD-26B5-E299-EB52-F5D0C4152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17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Segnaposto piè di pagina 3">
            <a:extLst>
              <a:ext uri="{FF2B5EF4-FFF2-40B4-BE49-F238E27FC236}">
                <a16:creationId xmlns:a16="http://schemas.microsoft.com/office/drawing/2014/main" id="{9D325D93-0D2A-0AF3-D85E-8C8EF6F96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53424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3">
            <a:extLst>
              <a:ext uri="{FF2B5EF4-FFF2-40B4-BE49-F238E27FC236}">
                <a16:creationId xmlns:a16="http://schemas.microsoft.com/office/drawing/2014/main" id="{B740DA02-8219-C759-8466-5481ECD17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6989" y="51782"/>
            <a:ext cx="8596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ring</a:t>
            </a:r>
          </a:p>
        </p:txBody>
      </p:sp>
      <p:sp>
        <p:nvSpPr>
          <p:cNvPr id="13" name="TextBox 20">
            <a:extLst>
              <a:ext uri="{FF2B5EF4-FFF2-40B4-BE49-F238E27FC236}">
                <a16:creationId xmlns:a16="http://schemas.microsoft.com/office/drawing/2014/main" id="{A88A5FBE-67D7-25E3-0214-754953E7A08A}"/>
              </a:ext>
            </a:extLst>
          </p:cNvPr>
          <p:cNvSpPr txBox="1"/>
          <p:nvPr/>
        </p:nvSpPr>
        <p:spPr>
          <a:xfrm>
            <a:off x="2592683" y="796654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ea typeface="Geneva" charset="0"/>
                <a:cs typeface="Geneva" charset="0"/>
              </a:rPr>
              <a:t>Muons</a:t>
            </a:r>
          </a:p>
        </p:txBody>
      </p:sp>
      <p:pic>
        <p:nvPicPr>
          <p:cNvPr id="35" name="Picture 7">
            <a:extLst>
              <a:ext uri="{FF2B5EF4-FFF2-40B4-BE49-F238E27FC236}">
                <a16:creationId xmlns:a16="http://schemas.microsoft.com/office/drawing/2014/main" id="{22E45209-71DB-B128-C554-5EE7F907764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8213" y="1218697"/>
            <a:ext cx="6014624" cy="5057128"/>
          </a:xfrm>
          <a:prstGeom prst="rect">
            <a:avLst/>
          </a:prstGeom>
          <a:solidFill>
            <a:srgbClr val="F2F2F2"/>
          </a:solidFill>
          <a:ln w="28575">
            <a:solidFill>
              <a:schemeClr val="tx1"/>
            </a:solidFill>
          </a:ln>
        </p:spPr>
      </p:pic>
      <p:sp>
        <p:nvSpPr>
          <p:cNvPr id="37" name="Freccia in giù 36">
            <a:extLst>
              <a:ext uri="{FF2B5EF4-FFF2-40B4-BE49-F238E27FC236}">
                <a16:creationId xmlns:a16="http://schemas.microsoft.com/office/drawing/2014/main" id="{E3F85671-CA5F-A5BC-CD0D-51F71346A3D5}"/>
              </a:ext>
            </a:extLst>
          </p:cNvPr>
          <p:cNvSpPr/>
          <p:nvPr/>
        </p:nvSpPr>
        <p:spPr>
          <a:xfrm rot="18204649">
            <a:off x="4089687" y="568695"/>
            <a:ext cx="834643" cy="2272708"/>
          </a:xfrm>
          <a:prstGeom prst="downArrow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4" name="Picture 11" descr="Screen Shot 2015-04-22 at 4.36.01 PM.png">
            <a:extLst>
              <a:ext uri="{FF2B5EF4-FFF2-40B4-BE49-F238E27FC236}">
                <a16:creationId xmlns:a16="http://schemas.microsoft.com/office/drawing/2014/main" id="{7E577228-EBDB-73B1-32B9-F9C6D3C656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264" y="4861641"/>
            <a:ext cx="8689488" cy="1909775"/>
          </a:xfrm>
          <a:prstGeom prst="rect">
            <a:avLst/>
          </a:prstGeom>
        </p:spPr>
      </p:pic>
      <p:pic>
        <p:nvPicPr>
          <p:cNvPr id="18" name="Picture 23">
            <a:extLst>
              <a:ext uri="{FF2B5EF4-FFF2-40B4-BE49-F238E27FC236}">
                <a16:creationId xmlns:a16="http://schemas.microsoft.com/office/drawing/2014/main" id="{C943755B-470A-88DA-885F-3488F75AA1C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3023" y="1211477"/>
            <a:ext cx="3181526" cy="1793004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BE8B78CA-02C9-DB23-BF3F-A79C6DD52070}"/>
              </a:ext>
            </a:extLst>
          </p:cNvPr>
          <p:cNvSpPr txBox="1"/>
          <p:nvPr/>
        </p:nvSpPr>
        <p:spPr>
          <a:xfrm>
            <a:off x="213186" y="973546"/>
            <a:ext cx="178116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2 Trackers</a:t>
            </a:r>
          </a:p>
        </p:txBody>
      </p:sp>
      <p:sp>
        <p:nvSpPr>
          <p:cNvPr id="2" name="Segnaposto numero diapositiva 8">
            <a:extLst>
              <a:ext uri="{FF2B5EF4-FFF2-40B4-BE49-F238E27FC236}">
                <a16:creationId xmlns:a16="http://schemas.microsoft.com/office/drawing/2014/main" id="{A37CC24F-2FA8-E733-0C64-28F8F1019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18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C9EE4593-9841-CE48-041F-94F5B972D425}"/>
              </a:ext>
            </a:extLst>
          </p:cNvPr>
          <p:cNvGrpSpPr/>
          <p:nvPr/>
        </p:nvGrpSpPr>
        <p:grpSpPr>
          <a:xfrm>
            <a:off x="0" y="1452030"/>
            <a:ext cx="9111047" cy="3287036"/>
            <a:chOff x="0" y="1452030"/>
            <a:chExt cx="9111047" cy="3287036"/>
          </a:xfrm>
        </p:grpSpPr>
        <p:grpSp>
          <p:nvGrpSpPr>
            <p:cNvPr id="34" name="Gruppo 33">
              <a:extLst>
                <a:ext uri="{FF2B5EF4-FFF2-40B4-BE49-F238E27FC236}">
                  <a16:creationId xmlns:a16="http://schemas.microsoft.com/office/drawing/2014/main" id="{B82026EE-7FF2-DC08-34BD-74556BEA4DD1}"/>
                </a:ext>
              </a:extLst>
            </p:cNvPr>
            <p:cNvGrpSpPr/>
            <p:nvPr/>
          </p:nvGrpSpPr>
          <p:grpSpPr>
            <a:xfrm>
              <a:off x="0" y="1452030"/>
              <a:ext cx="9111047" cy="3287036"/>
              <a:chOff x="24847" y="1387998"/>
              <a:chExt cx="9111047" cy="3287036"/>
            </a:xfrm>
          </p:grpSpPr>
          <p:pic>
            <p:nvPicPr>
              <p:cNvPr id="5" name="Picture 7">
                <a:extLst>
                  <a:ext uri="{FF2B5EF4-FFF2-40B4-BE49-F238E27FC236}">
                    <a16:creationId xmlns:a16="http://schemas.microsoft.com/office/drawing/2014/main" id="{7929ACFB-BDB9-2637-A7D7-E5C27C1B36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4847" y="1387998"/>
                <a:ext cx="7056784" cy="3287036"/>
              </a:xfrm>
              <a:prstGeom prst="rect">
                <a:avLst/>
              </a:prstGeom>
            </p:spPr>
          </p:pic>
          <p:pic>
            <p:nvPicPr>
              <p:cNvPr id="33" name="Picture 9" descr="xy.png">
                <a:extLst>
                  <a:ext uri="{FF2B5EF4-FFF2-40B4-BE49-F238E27FC236}">
                    <a16:creationId xmlns:a16="http://schemas.microsoft.com/office/drawing/2014/main" id="{39D0383C-D91E-882F-76D8-1F3388AD8C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57216" y="1387998"/>
                <a:ext cx="2978678" cy="2514600"/>
              </a:xfrm>
              <a:prstGeom prst="rect">
                <a:avLst/>
              </a:prstGeom>
            </p:spPr>
          </p:pic>
        </p:grp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1E39DA37-2554-310D-6C25-4683F7D34818}"/>
                </a:ext>
              </a:extLst>
            </p:cNvPr>
            <p:cNvSpPr txBox="1"/>
            <p:nvPr/>
          </p:nvSpPr>
          <p:spPr>
            <a:xfrm>
              <a:off x="6868506" y="3899492"/>
              <a:ext cx="2108269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sz="20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Resolution</a:t>
              </a:r>
              <a:r>
                <a:rPr lang="it-IT" sz="2000" dirty="0">
                  <a:latin typeface="Helvetica" panose="020B0604020202020204" pitchFamily="34" charset="0"/>
                  <a:cs typeface="Helvetica" panose="020B0604020202020204" pitchFamily="34" charset="0"/>
                </a:rPr>
                <a:t> 1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3956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/>
          <p:cNvSpPr txBox="1"/>
          <p:nvPr/>
        </p:nvSpPr>
        <p:spPr>
          <a:xfrm>
            <a:off x="6989" y="51782"/>
            <a:ext cx="8596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ring</a:t>
            </a:r>
          </a:p>
        </p:txBody>
      </p:sp>
      <p:sp>
        <p:nvSpPr>
          <p:cNvPr id="13" name="TextBox 20">
            <a:extLst>
              <a:ext uri="{FF2B5EF4-FFF2-40B4-BE49-F238E27FC236}">
                <a16:creationId xmlns:a16="http://schemas.microsoft.com/office/drawing/2014/main" id="{A88A5FBE-67D7-25E3-0214-754953E7A08A}"/>
              </a:ext>
            </a:extLst>
          </p:cNvPr>
          <p:cNvSpPr txBox="1"/>
          <p:nvPr/>
        </p:nvSpPr>
        <p:spPr>
          <a:xfrm>
            <a:off x="2592683" y="796654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ea typeface="Geneva" charset="0"/>
                <a:cs typeface="Geneva" charset="0"/>
              </a:rPr>
              <a:t>Muons</a:t>
            </a:r>
          </a:p>
        </p:txBody>
      </p:sp>
      <p:pic>
        <p:nvPicPr>
          <p:cNvPr id="35" name="Picture 7">
            <a:extLst>
              <a:ext uri="{FF2B5EF4-FFF2-40B4-BE49-F238E27FC236}">
                <a16:creationId xmlns:a16="http://schemas.microsoft.com/office/drawing/2014/main" id="{22E45209-71DB-B128-C554-5EE7F907764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8213" y="1218697"/>
            <a:ext cx="6014624" cy="5057128"/>
          </a:xfrm>
          <a:prstGeom prst="rect">
            <a:avLst/>
          </a:prstGeom>
          <a:solidFill>
            <a:srgbClr val="F2F2F2"/>
          </a:solidFill>
          <a:ln w="28575">
            <a:solidFill>
              <a:schemeClr val="tx1"/>
            </a:solidFill>
          </a:ln>
        </p:spPr>
      </p:pic>
      <p:sp>
        <p:nvSpPr>
          <p:cNvPr id="37" name="Freccia in giù 36">
            <a:extLst>
              <a:ext uri="{FF2B5EF4-FFF2-40B4-BE49-F238E27FC236}">
                <a16:creationId xmlns:a16="http://schemas.microsoft.com/office/drawing/2014/main" id="{E3F85671-CA5F-A5BC-CD0D-51F71346A3D5}"/>
              </a:ext>
            </a:extLst>
          </p:cNvPr>
          <p:cNvSpPr/>
          <p:nvPr/>
        </p:nvSpPr>
        <p:spPr>
          <a:xfrm rot="18204649">
            <a:off x="4089687" y="568695"/>
            <a:ext cx="834643" cy="2272708"/>
          </a:xfrm>
          <a:prstGeom prst="downArrow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 21">
            <a:extLst>
              <a:ext uri="{FF2B5EF4-FFF2-40B4-BE49-F238E27FC236}">
                <a16:creationId xmlns:a16="http://schemas.microsoft.com/office/drawing/2014/main" id="{2D1A0701-DBD8-0CE8-8932-FDAA2932A60C}"/>
              </a:ext>
            </a:extLst>
          </p:cNvPr>
          <p:cNvSpPr/>
          <p:nvPr/>
        </p:nvSpPr>
        <p:spPr>
          <a:xfrm>
            <a:off x="2483768" y="2564904"/>
            <a:ext cx="3744416" cy="252028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BE8B78CA-02C9-DB23-BF3F-A79C6DD52070}"/>
              </a:ext>
            </a:extLst>
          </p:cNvPr>
          <p:cNvSpPr txBox="1"/>
          <p:nvPr/>
        </p:nvSpPr>
        <p:spPr>
          <a:xfrm>
            <a:off x="213186" y="973546"/>
            <a:ext cx="178116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24 calorimeters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A61718A8-C083-C852-8EFA-06A7806FC1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4" t="16924" r="5573" b="3512"/>
          <a:stretch/>
        </p:blipFill>
        <p:spPr bwMode="auto">
          <a:xfrm>
            <a:off x="3712162" y="893639"/>
            <a:ext cx="5418344" cy="327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37344F2-971D-DA09-B0F9-4C5C8E8AC2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36" t="33690" r="10052"/>
          <a:stretch/>
        </p:blipFill>
        <p:spPr bwMode="auto">
          <a:xfrm>
            <a:off x="433957" y="3527680"/>
            <a:ext cx="2320207" cy="2045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 descr="HitPosition.png">
            <a:extLst>
              <a:ext uri="{FF2B5EF4-FFF2-40B4-BE49-F238E27FC236}">
                <a16:creationId xmlns:a16="http://schemas.microsoft.com/office/drawing/2014/main" id="{7D380E9E-91F8-D30D-0C3B-B481E5AC1D7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561"/>
          <a:stretch/>
        </p:blipFill>
        <p:spPr>
          <a:xfrm>
            <a:off x="402016" y="3557084"/>
            <a:ext cx="4130546" cy="2574943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6F499559-12B7-BC97-97F0-CD1C9AA8CA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562" y="4126685"/>
            <a:ext cx="3910053" cy="2304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uppo 8">
            <a:extLst>
              <a:ext uri="{FF2B5EF4-FFF2-40B4-BE49-F238E27FC236}">
                <a16:creationId xmlns:a16="http://schemas.microsoft.com/office/drawing/2014/main" id="{CE5C5446-ECB4-6812-E1A9-77C9B134387D}"/>
              </a:ext>
            </a:extLst>
          </p:cNvPr>
          <p:cNvGrpSpPr/>
          <p:nvPr/>
        </p:nvGrpSpPr>
        <p:grpSpPr>
          <a:xfrm>
            <a:off x="443502" y="1588029"/>
            <a:ext cx="2320207" cy="1850263"/>
            <a:chOff x="443502" y="1588029"/>
            <a:chExt cx="2320207" cy="1850263"/>
          </a:xfrm>
        </p:grpSpPr>
        <p:pic>
          <p:nvPicPr>
            <p:cNvPr id="4" name="Picture 4">
              <a:extLst>
                <a:ext uri="{FF2B5EF4-FFF2-40B4-BE49-F238E27FC236}">
                  <a16:creationId xmlns:a16="http://schemas.microsoft.com/office/drawing/2014/main" id="{38862380-32D0-E4F8-DA7A-F158F93F0A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502" y="1588029"/>
              <a:ext cx="2320207" cy="18208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20A59DC4-C553-7FF0-DDA8-FCCDDEC4B69E}"/>
                </a:ext>
              </a:extLst>
            </p:cNvPr>
            <p:cNvSpPr txBox="1"/>
            <p:nvPr/>
          </p:nvSpPr>
          <p:spPr>
            <a:xfrm>
              <a:off x="1994350" y="3068960"/>
              <a:ext cx="60946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dirty="0"/>
                <a:t>PbF</a:t>
              </a:r>
              <a:r>
                <a:rPr lang="it-IT" baseline="-25000" dirty="0"/>
                <a:t>2</a:t>
              </a:r>
            </a:p>
          </p:txBody>
        </p:sp>
      </p:grpSp>
      <p:sp>
        <p:nvSpPr>
          <p:cNvPr id="5" name="Segnaposto numero diapositiva 8">
            <a:extLst>
              <a:ext uri="{FF2B5EF4-FFF2-40B4-BE49-F238E27FC236}">
                <a16:creationId xmlns:a16="http://schemas.microsoft.com/office/drawing/2014/main" id="{4804AAF2-2542-183D-7C3C-D31433423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19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Segnaposto piè di pagina 3">
            <a:extLst>
              <a:ext uri="{FF2B5EF4-FFF2-40B4-BE49-F238E27FC236}">
                <a16:creationId xmlns:a16="http://schemas.microsoft.com/office/drawing/2014/main" id="{7E3DCA5C-C2F2-61DA-FB7A-8015CED93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9515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/>
          <p:cNvSpPr txBox="1"/>
          <p:nvPr/>
        </p:nvSpPr>
        <p:spPr>
          <a:xfrm>
            <a:off x="70438" y="19210"/>
            <a:ext cx="8596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it-IT" sz="3200" b="1" dirty="0" err="1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muon</a:t>
            </a:r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g-2 Experiment </a:t>
            </a:r>
            <a:r>
              <a:rPr lang="it-IT" sz="3200" b="1" dirty="0" err="1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</a:t>
            </a:r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Fermilab</a:t>
            </a:r>
          </a:p>
        </p:txBody>
      </p:sp>
      <p:sp>
        <p:nvSpPr>
          <p:cNvPr id="2" name="Segnaposto numero diapositiva 8">
            <a:extLst>
              <a:ext uri="{FF2B5EF4-FFF2-40B4-BE49-F238E27FC236}">
                <a16:creationId xmlns:a16="http://schemas.microsoft.com/office/drawing/2014/main" id="{FD121221-E7FD-3CE8-9DB6-56D223ECF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2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A7F4B9E-5CCF-20B3-5CE0-B27654340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DED5E3BF-F161-72D2-830F-7B1A8D9DA7FC}"/>
              </a:ext>
            </a:extLst>
          </p:cNvPr>
          <p:cNvGrpSpPr/>
          <p:nvPr/>
        </p:nvGrpSpPr>
        <p:grpSpPr>
          <a:xfrm>
            <a:off x="2159732" y="1035782"/>
            <a:ext cx="4824536" cy="2665655"/>
            <a:chOff x="2136813" y="980728"/>
            <a:chExt cx="4553124" cy="2448272"/>
          </a:xfrm>
        </p:grpSpPr>
        <p:pic>
          <p:nvPicPr>
            <p:cNvPr id="6" name="Picture 3">
              <a:extLst>
                <a:ext uri="{FF2B5EF4-FFF2-40B4-BE49-F238E27FC236}">
                  <a16:creationId xmlns:a16="http://schemas.microsoft.com/office/drawing/2014/main" id="{D872EBBB-FE9D-2643-689E-05844CEDFCD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156285" y="1284946"/>
              <a:ext cx="4533652" cy="21440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EC4246C9-54AA-DC01-BAEE-103519C9EA6D}"/>
                </a:ext>
              </a:extLst>
            </p:cNvPr>
            <p:cNvSpPr txBox="1"/>
            <p:nvPr/>
          </p:nvSpPr>
          <p:spPr>
            <a:xfrm>
              <a:off x="2136813" y="980728"/>
              <a:ext cx="4553124" cy="339213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8 Countries, 35 Institutions, 190 Collaborators</a:t>
              </a:r>
            </a:p>
          </p:txBody>
        </p:sp>
      </p:grp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69855DA-77AF-17A9-36AC-59BFE579F968}"/>
              </a:ext>
            </a:extLst>
          </p:cNvPr>
          <p:cNvSpPr txBox="1"/>
          <p:nvPr/>
        </p:nvSpPr>
        <p:spPr>
          <a:xfrm>
            <a:off x="5940152" y="3886016"/>
            <a:ext cx="313900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Outline</a:t>
            </a:r>
            <a:r>
              <a:rPr lang="it-IT" sz="2000" dirty="0"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latin typeface="Helvetica" panose="020B0604020202020204" pitchFamily="34" charset="0"/>
                <a:cs typeface="Helvetica" panose="020B0604020202020204" pitchFamily="34" charset="0"/>
              </a:rPr>
              <a:t>Brief </a:t>
            </a:r>
            <a:r>
              <a:rPr lang="it-IT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introduction</a:t>
            </a:r>
            <a:r>
              <a:rPr lang="it-IT" sz="2000" dirty="0">
                <a:latin typeface="Helvetica" panose="020B0604020202020204" pitchFamily="34" charset="0"/>
                <a:cs typeface="Helvetica" panose="020B0604020202020204" pitchFamily="34" charset="0"/>
              </a:rPr>
              <a:t> to </a:t>
            </a:r>
            <a:r>
              <a:rPr lang="it-IT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r>
              <a:rPr lang="it-IT" sz="2000" baseline="-25000" dirty="0" err="1">
                <a:latin typeface="Symbol" panose="05050102010706020507" pitchFamily="18" charset="2"/>
                <a:cs typeface="Helvetica" panose="020B0604020202020204" pitchFamily="34" charset="0"/>
              </a:rPr>
              <a:t>m</a:t>
            </a:r>
            <a:endParaRPr lang="it-IT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latin typeface="Helvetica" panose="020B0604020202020204" pitchFamily="34" charset="0"/>
                <a:cs typeface="Helvetica" panose="020B0604020202020204" pitchFamily="34" charset="0"/>
              </a:rPr>
              <a:t>Experiment </a:t>
            </a:r>
            <a:r>
              <a:rPr lang="it-IT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description</a:t>
            </a:r>
            <a:endParaRPr lang="it-IT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Calculating</a:t>
            </a:r>
            <a:r>
              <a:rPr lang="it-IT" sz="2000" dirty="0">
                <a:latin typeface="Helvetica" panose="020B0604020202020204" pitchFamily="34" charset="0"/>
                <a:cs typeface="Helvetica" panose="020B0604020202020204" pitchFamily="34" charset="0"/>
              </a:rPr>
              <a:t> the </a:t>
            </a:r>
            <a:r>
              <a:rPr lang="it-IT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r>
              <a:rPr lang="it-IT" sz="2000" baseline="-25000" dirty="0" err="1">
                <a:latin typeface="Symbol" panose="05050102010706020507" pitchFamily="18" charset="2"/>
                <a:cs typeface="Helvetica" panose="020B0604020202020204" pitchFamily="34" charset="0"/>
              </a:rPr>
              <a:t>m</a:t>
            </a:r>
            <a:endParaRPr lang="it-IT" sz="2000" baseline="-25000" dirty="0">
              <a:latin typeface="Symbol" panose="05050102010706020507" pitchFamily="18" charset="2"/>
              <a:cs typeface="Helvetica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latin typeface="Helvetica" panose="020B0604020202020204" pitchFamily="34" charset="0"/>
                <a:cs typeface="Helvetica" panose="020B0604020202020204" pitchFamily="34" charset="0"/>
              </a:rPr>
              <a:t>Status and </a:t>
            </a:r>
            <a:r>
              <a:rPr lang="it-IT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outlook</a:t>
            </a:r>
            <a:endParaRPr lang="it-IT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2F52181-C302-A9EC-D1FB-E66C8C7FD0BD}"/>
              </a:ext>
            </a:extLst>
          </p:cNvPr>
          <p:cNvSpPr txBox="1"/>
          <p:nvPr/>
        </p:nvSpPr>
        <p:spPr>
          <a:xfrm>
            <a:off x="179512" y="3946257"/>
            <a:ext cx="54292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Low energy, high Intensity experiment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Small scale detectors and collaborations, very high statistics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Precision measurements, looking for deviations from theory</a:t>
            </a:r>
          </a:p>
        </p:txBody>
      </p:sp>
    </p:spTree>
    <p:extLst>
      <p:ext uri="{BB962C8B-B14F-4D97-AF65-F5344CB8AC3E}">
        <p14:creationId xmlns:p14="http://schemas.microsoft.com/office/powerpoint/2010/main" val="3060394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/>
          <p:cNvSpPr txBox="1"/>
          <p:nvPr/>
        </p:nvSpPr>
        <p:spPr>
          <a:xfrm>
            <a:off x="6989" y="51782"/>
            <a:ext cx="8596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it-IT" sz="3200" b="1" dirty="0" err="1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magnet</a:t>
            </a:r>
            <a:endParaRPr lang="it-IT" sz="3200" b="1" dirty="0">
              <a:solidFill>
                <a:schemeClr val="bg1"/>
              </a:solidFill>
              <a:latin typeface="Trebuchet MS" panose="020B0603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20">
            <a:extLst>
              <a:ext uri="{FF2B5EF4-FFF2-40B4-BE49-F238E27FC236}">
                <a16:creationId xmlns:a16="http://schemas.microsoft.com/office/drawing/2014/main" id="{A88A5FBE-67D7-25E3-0214-754953E7A08A}"/>
              </a:ext>
            </a:extLst>
          </p:cNvPr>
          <p:cNvSpPr txBox="1"/>
          <p:nvPr/>
        </p:nvSpPr>
        <p:spPr>
          <a:xfrm>
            <a:off x="2592683" y="796654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ea typeface="Geneva" charset="0"/>
                <a:cs typeface="Geneva" charset="0"/>
              </a:rPr>
              <a:t>Muons</a:t>
            </a:r>
          </a:p>
        </p:txBody>
      </p:sp>
      <p:pic>
        <p:nvPicPr>
          <p:cNvPr id="35" name="Picture 7">
            <a:extLst>
              <a:ext uri="{FF2B5EF4-FFF2-40B4-BE49-F238E27FC236}">
                <a16:creationId xmlns:a16="http://schemas.microsoft.com/office/drawing/2014/main" id="{22E45209-71DB-B128-C554-5EE7F907764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8213" y="1218697"/>
            <a:ext cx="6014624" cy="5057128"/>
          </a:xfrm>
          <a:prstGeom prst="rect">
            <a:avLst/>
          </a:prstGeom>
          <a:solidFill>
            <a:srgbClr val="F2F2F2"/>
          </a:solidFill>
          <a:ln w="28575">
            <a:solidFill>
              <a:schemeClr val="tx1"/>
            </a:solidFill>
          </a:ln>
        </p:spPr>
      </p:pic>
      <p:sp>
        <p:nvSpPr>
          <p:cNvPr id="37" name="Freccia in giù 36">
            <a:extLst>
              <a:ext uri="{FF2B5EF4-FFF2-40B4-BE49-F238E27FC236}">
                <a16:creationId xmlns:a16="http://schemas.microsoft.com/office/drawing/2014/main" id="{E3F85671-CA5F-A5BC-CD0D-51F71346A3D5}"/>
              </a:ext>
            </a:extLst>
          </p:cNvPr>
          <p:cNvSpPr/>
          <p:nvPr/>
        </p:nvSpPr>
        <p:spPr>
          <a:xfrm rot="18204649">
            <a:off x="4089687" y="568695"/>
            <a:ext cx="834643" cy="2272708"/>
          </a:xfrm>
          <a:prstGeom prst="downArrow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9A612538-DDD9-A454-6C90-B1E2E6302220}"/>
              </a:ext>
            </a:extLst>
          </p:cNvPr>
          <p:cNvGrpSpPr/>
          <p:nvPr/>
        </p:nvGrpSpPr>
        <p:grpSpPr>
          <a:xfrm>
            <a:off x="6989" y="4110994"/>
            <a:ext cx="9137011" cy="2747006"/>
            <a:chOff x="6989" y="4266426"/>
            <a:chExt cx="9137011" cy="2747006"/>
          </a:xfrm>
        </p:grpSpPr>
        <p:pic>
          <p:nvPicPr>
            <p:cNvPr id="10" name="image10.png" descr="image10.png">
              <a:extLst>
                <a:ext uri="{FF2B5EF4-FFF2-40B4-BE49-F238E27FC236}">
                  <a16:creationId xmlns:a16="http://schemas.microsoft.com/office/drawing/2014/main" id="{D9AD64D0-A326-FC6B-CB97-0FE28DA9BC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r="9215"/>
            <a:stretch>
              <a:fillRect/>
            </a:stretch>
          </p:blipFill>
          <p:spPr>
            <a:xfrm>
              <a:off x="6989" y="4297502"/>
              <a:ext cx="8110505" cy="271593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1" name="직사각형 96">
              <a:extLst>
                <a:ext uri="{FF2B5EF4-FFF2-40B4-BE49-F238E27FC236}">
                  <a16:creationId xmlns:a16="http://schemas.microsoft.com/office/drawing/2014/main" id="{733B540A-D87D-6B12-98ED-38CF7F929C6A}"/>
                </a:ext>
              </a:extLst>
            </p:cNvPr>
            <p:cNvSpPr/>
            <p:nvPr/>
          </p:nvSpPr>
          <p:spPr>
            <a:xfrm>
              <a:off x="1475418" y="4266426"/>
              <a:ext cx="37064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dirty="0">
                  <a:solidFill>
                    <a:srgbClr val="FF0000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Oct 2015                  </a:t>
              </a:r>
              <a:r>
                <a:rPr lang="en-US" altLang="ko-KR" dirty="0">
                  <a:solidFill>
                    <a:srgbClr val="2900C0"/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Aug 2016</a:t>
              </a:r>
              <a:endParaRPr lang="ko-KR" altLang="en-US" dirty="0">
                <a:solidFill>
                  <a:srgbClr val="2900C0"/>
                </a:solidFill>
              </a:endParaRPr>
            </a:p>
          </p:txBody>
        </p:sp>
        <p:sp>
          <p:nvSpPr>
            <p:cNvPr id="14" name="화살표: 오른쪽 20">
              <a:extLst>
                <a:ext uri="{FF2B5EF4-FFF2-40B4-BE49-F238E27FC236}">
                  <a16:creationId xmlns:a16="http://schemas.microsoft.com/office/drawing/2014/main" id="{96D75A50-261C-C1AB-5062-611B25A24C12}"/>
                </a:ext>
              </a:extLst>
            </p:cNvPr>
            <p:cNvSpPr/>
            <p:nvPr/>
          </p:nvSpPr>
          <p:spPr>
            <a:xfrm>
              <a:off x="3132743" y="4326619"/>
              <a:ext cx="547882" cy="248945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6" name="Connettore 2 15">
              <a:extLst>
                <a:ext uri="{FF2B5EF4-FFF2-40B4-BE49-F238E27FC236}">
                  <a16:creationId xmlns:a16="http://schemas.microsoft.com/office/drawing/2014/main" id="{11100E76-36B8-C754-6EFA-D0B560D0EFC9}"/>
                </a:ext>
              </a:extLst>
            </p:cNvPr>
            <p:cNvCxnSpPr/>
            <p:nvPr/>
          </p:nvCxnSpPr>
          <p:spPr>
            <a:xfrm>
              <a:off x="8172400" y="4941168"/>
              <a:ext cx="0" cy="426936"/>
            </a:xfrm>
            <a:prstGeom prst="straightConnector1">
              <a:avLst/>
            </a:prstGeom>
            <a:ln w="412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2 16">
              <a:extLst>
                <a:ext uri="{FF2B5EF4-FFF2-40B4-BE49-F238E27FC236}">
                  <a16:creationId xmlns:a16="http://schemas.microsoft.com/office/drawing/2014/main" id="{9554B11A-1DBB-6A2E-6C4F-E82C457478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72400" y="5477083"/>
              <a:ext cx="0" cy="356768"/>
            </a:xfrm>
            <a:prstGeom prst="straightConnector1">
              <a:avLst/>
            </a:prstGeom>
            <a:ln w="412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656F4A9E-BF37-D87B-4A86-A2ED3FAEB5E1}"/>
                </a:ext>
              </a:extLst>
            </p:cNvPr>
            <p:cNvSpPr txBox="1"/>
            <p:nvPr/>
          </p:nvSpPr>
          <p:spPr>
            <a:xfrm>
              <a:off x="8244395" y="5131352"/>
              <a:ext cx="89960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>
                  <a:solidFill>
                    <a:srgbClr val="0070C0"/>
                  </a:solidFill>
                </a:rPr>
                <a:t>50 ppm</a:t>
              </a:r>
            </a:p>
            <a:p>
              <a:r>
                <a:rPr lang="it-IT" dirty="0">
                  <a:solidFill>
                    <a:srgbClr val="0070C0"/>
                  </a:solidFill>
                </a:rPr>
                <a:t>3X BNL</a:t>
              </a:r>
            </a:p>
          </p:txBody>
        </p:sp>
      </p:grpSp>
      <p:sp>
        <p:nvSpPr>
          <p:cNvPr id="2" name="Segnaposto numero diapositiva 8">
            <a:extLst>
              <a:ext uri="{FF2B5EF4-FFF2-40B4-BE49-F238E27FC236}">
                <a16:creationId xmlns:a16="http://schemas.microsoft.com/office/drawing/2014/main" id="{4079983B-7F99-4E68-34DE-32755CEA3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20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Segnaposto piè di pagina 3">
            <a:extLst>
              <a:ext uri="{FF2B5EF4-FFF2-40B4-BE49-F238E27FC236}">
                <a16:creationId xmlns:a16="http://schemas.microsoft.com/office/drawing/2014/main" id="{6020D0DD-7F40-8BE2-9AAC-3C231A1A3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676886EF-0015-BC3A-AA4F-EB2F405790A9}"/>
              </a:ext>
            </a:extLst>
          </p:cNvPr>
          <p:cNvGrpSpPr/>
          <p:nvPr/>
        </p:nvGrpSpPr>
        <p:grpSpPr>
          <a:xfrm>
            <a:off x="5483932" y="865874"/>
            <a:ext cx="3665175" cy="3325497"/>
            <a:chOff x="5483932" y="865874"/>
            <a:chExt cx="3665175" cy="3325497"/>
          </a:xfrm>
        </p:grpSpPr>
        <p:pic>
          <p:nvPicPr>
            <p:cNvPr id="5" name="Picture 9">
              <a:extLst>
                <a:ext uri="{FF2B5EF4-FFF2-40B4-BE49-F238E27FC236}">
                  <a16:creationId xmlns:a16="http://schemas.microsoft.com/office/drawing/2014/main" id="{1F3E4AC0-2DD6-A7FF-150B-1E8F0DE7F9F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83932" y="865874"/>
              <a:ext cx="3665175" cy="3325497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sp>
          <p:nvSpPr>
            <p:cNvPr id="4" name="CasellaDiTesto 3">
              <a:extLst>
                <a:ext uri="{FF2B5EF4-FFF2-40B4-BE49-F238E27FC236}">
                  <a16:creationId xmlns:a16="http://schemas.microsoft.com/office/drawing/2014/main" id="{58068733-8F0B-CB8D-4B35-5161316BFF1A}"/>
                </a:ext>
              </a:extLst>
            </p:cNvPr>
            <p:cNvSpPr txBox="1"/>
            <p:nvPr/>
          </p:nvSpPr>
          <p:spPr>
            <a:xfrm>
              <a:off x="6304699" y="1363578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B = 1.45 T</a:t>
              </a:r>
            </a:p>
          </p:txBody>
        </p:sp>
      </p:grpSp>
      <p:pic>
        <p:nvPicPr>
          <p:cNvPr id="8" name="Immagine 7">
            <a:extLst>
              <a:ext uri="{FF2B5EF4-FFF2-40B4-BE49-F238E27FC236}">
                <a16:creationId xmlns:a16="http://schemas.microsoft.com/office/drawing/2014/main" id="{D2CDACFD-C026-81A3-39CB-6D0C1A0D16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4527" y="1225881"/>
            <a:ext cx="3990582" cy="2915239"/>
          </a:xfrm>
          <a:prstGeom prst="rect">
            <a:avLst/>
          </a:prstGeom>
        </p:spPr>
      </p:pic>
      <p:grpSp>
        <p:nvGrpSpPr>
          <p:cNvPr id="33" name="Gruppo 32">
            <a:extLst>
              <a:ext uri="{FF2B5EF4-FFF2-40B4-BE49-F238E27FC236}">
                <a16:creationId xmlns:a16="http://schemas.microsoft.com/office/drawing/2014/main" id="{90EDDB03-34CC-89CE-40F2-5843CBAA5A32}"/>
              </a:ext>
            </a:extLst>
          </p:cNvPr>
          <p:cNvGrpSpPr/>
          <p:nvPr/>
        </p:nvGrpSpPr>
        <p:grpSpPr>
          <a:xfrm>
            <a:off x="-34527" y="1205724"/>
            <a:ext cx="6304209" cy="2880836"/>
            <a:chOff x="140192" y="1196235"/>
            <a:chExt cx="6304209" cy="2880836"/>
          </a:xfrm>
        </p:grpSpPr>
        <p:sp>
          <p:nvSpPr>
            <p:cNvPr id="24" name="TextBox 13">
              <a:extLst>
                <a:ext uri="{FF2B5EF4-FFF2-40B4-BE49-F238E27FC236}">
                  <a16:creationId xmlns:a16="http://schemas.microsoft.com/office/drawing/2014/main" id="{F62ECF0F-0AA8-E83A-725E-FBB11D026ED2}"/>
                </a:ext>
              </a:extLst>
            </p:cNvPr>
            <p:cNvSpPr txBox="1"/>
            <p:nvPr/>
          </p:nvSpPr>
          <p:spPr>
            <a:xfrm>
              <a:off x="259933" y="1196235"/>
              <a:ext cx="3618035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FID signals from 378 NMR probes</a:t>
              </a:r>
            </a:p>
          </p:txBody>
        </p:sp>
        <p:grpSp>
          <p:nvGrpSpPr>
            <p:cNvPr id="31" name="Gruppo 30">
              <a:extLst>
                <a:ext uri="{FF2B5EF4-FFF2-40B4-BE49-F238E27FC236}">
                  <a16:creationId xmlns:a16="http://schemas.microsoft.com/office/drawing/2014/main" id="{46E5DF5B-A092-9495-D5C6-5DBF1D6E5704}"/>
                </a:ext>
              </a:extLst>
            </p:cNvPr>
            <p:cNvGrpSpPr/>
            <p:nvPr/>
          </p:nvGrpSpPr>
          <p:grpSpPr>
            <a:xfrm>
              <a:off x="140192" y="1465388"/>
              <a:ext cx="6304209" cy="2611683"/>
              <a:chOff x="140192" y="1465388"/>
              <a:chExt cx="6304209" cy="2611683"/>
            </a:xfrm>
          </p:grpSpPr>
          <p:pic>
            <p:nvPicPr>
              <p:cNvPr id="23" name="Picture 24">
                <a:extLst>
                  <a:ext uri="{FF2B5EF4-FFF2-40B4-BE49-F238E27FC236}">
                    <a16:creationId xmlns:a16="http://schemas.microsoft.com/office/drawing/2014/main" id="{5BCED47A-A9C7-6D9D-1A23-57A9C2CAA2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0192" y="1465388"/>
                <a:ext cx="3857518" cy="2611683"/>
              </a:xfrm>
              <a:prstGeom prst="rect">
                <a:avLst/>
              </a:prstGeom>
            </p:spPr>
          </p:pic>
          <p:cxnSp>
            <p:nvCxnSpPr>
              <p:cNvPr id="26" name="Connettore 2 25">
                <a:extLst>
                  <a:ext uri="{FF2B5EF4-FFF2-40B4-BE49-F238E27FC236}">
                    <a16:creationId xmlns:a16="http://schemas.microsoft.com/office/drawing/2014/main" id="{E2DB60DD-089F-94EE-A1D4-D30086937E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80625" y="2420888"/>
                <a:ext cx="2763776" cy="0"/>
              </a:xfrm>
              <a:prstGeom prst="straightConnector1">
                <a:avLst/>
              </a:prstGeom>
              <a:ln w="50800">
                <a:solidFill>
                  <a:srgbClr val="00B0F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ttore 2 27">
                <a:extLst>
                  <a:ext uri="{FF2B5EF4-FFF2-40B4-BE49-F238E27FC236}">
                    <a16:creationId xmlns:a16="http://schemas.microsoft.com/office/drawing/2014/main" id="{273276F9-6B3C-87AC-E9C1-3918448554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80625" y="2768397"/>
                <a:ext cx="2763775" cy="0"/>
              </a:xfrm>
              <a:prstGeom prst="straightConnector1">
                <a:avLst/>
              </a:prstGeom>
              <a:ln w="50800">
                <a:solidFill>
                  <a:srgbClr val="00B0F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7123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piè di pagina 3">
            <a:extLst>
              <a:ext uri="{FF2B5EF4-FFF2-40B4-BE49-F238E27FC236}">
                <a16:creationId xmlns:a16="http://schemas.microsoft.com/office/drawing/2014/main" id="{090B992B-3F98-2E0D-57E6-393EF123F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571ACF7F-0A49-1BBC-C694-830D17E9F150}"/>
              </a:ext>
            </a:extLst>
          </p:cNvPr>
          <p:cNvGrpSpPr/>
          <p:nvPr/>
        </p:nvGrpSpPr>
        <p:grpSpPr>
          <a:xfrm>
            <a:off x="611560" y="3808604"/>
            <a:ext cx="7464718" cy="3127235"/>
            <a:chOff x="611560" y="3808604"/>
            <a:chExt cx="7464718" cy="3127235"/>
          </a:xfrm>
        </p:grpSpPr>
        <p:sp>
          <p:nvSpPr>
            <p:cNvPr id="28" name="CasellaDiTesto 27">
              <a:extLst>
                <a:ext uri="{FF2B5EF4-FFF2-40B4-BE49-F238E27FC236}">
                  <a16:creationId xmlns:a16="http://schemas.microsoft.com/office/drawing/2014/main" id="{3F3D91EE-2980-4140-1B6D-4FD2D478BE92}"/>
                </a:ext>
              </a:extLst>
            </p:cNvPr>
            <p:cNvSpPr txBox="1"/>
            <p:nvPr/>
          </p:nvSpPr>
          <p:spPr>
            <a:xfrm>
              <a:off x="5203016" y="5226980"/>
              <a:ext cx="287326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t-IT" sz="1800" dirty="0">
                  <a:solidFill>
                    <a:srgbClr val="44546A"/>
                  </a:solidFill>
                </a:rPr>
                <a:t>9000 locations over the </a:t>
              </a:r>
              <a:r>
                <a:rPr lang="it-IT" sz="1800" dirty="0" err="1">
                  <a:solidFill>
                    <a:srgbClr val="44546A"/>
                  </a:solidFill>
                </a:rPr>
                <a:t>entire</a:t>
              </a:r>
              <a:r>
                <a:rPr lang="it-IT" sz="1800" dirty="0">
                  <a:solidFill>
                    <a:srgbClr val="44546A"/>
                  </a:solidFill>
                </a:rPr>
                <a:t> </a:t>
              </a:r>
              <a:r>
                <a:rPr lang="it-IT" sz="1800" dirty="0" err="1">
                  <a:solidFill>
                    <a:srgbClr val="44546A"/>
                  </a:solidFill>
                </a:rPr>
                <a:t>azimuth</a:t>
              </a:r>
              <a:r>
                <a:rPr lang="it-IT" sz="1800" dirty="0">
                  <a:solidFill>
                    <a:srgbClr val="44546A"/>
                  </a:solidFill>
                </a:rPr>
                <a:t> </a:t>
              </a:r>
              <a:r>
                <a:rPr lang="it-IT" sz="1800" dirty="0" err="1">
                  <a:solidFill>
                    <a:srgbClr val="44546A"/>
                  </a:solidFill>
                </a:rPr>
                <a:t>every</a:t>
              </a:r>
              <a:r>
                <a:rPr lang="it-IT" sz="1800" dirty="0">
                  <a:solidFill>
                    <a:srgbClr val="44546A"/>
                  </a:solidFill>
                </a:rPr>
                <a:t> 3 days </a:t>
              </a:r>
              <a:endParaRPr lang="it-IT" dirty="0"/>
            </a:p>
          </p:txBody>
        </p:sp>
        <p:pic>
          <p:nvPicPr>
            <p:cNvPr id="9" name="Picture 2" descr="Diagram&#10;&#10;Description automatically generated">
              <a:extLst>
                <a:ext uri="{FF2B5EF4-FFF2-40B4-BE49-F238E27FC236}">
                  <a16:creationId xmlns:a16="http://schemas.microsoft.com/office/drawing/2014/main" id="{939F9B58-6E3A-FEC9-FFA8-2B538F30BE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1560" y="3808604"/>
              <a:ext cx="3781220" cy="3127235"/>
            </a:xfrm>
            <a:prstGeom prst="rect">
              <a:avLst/>
            </a:prstGeom>
          </p:spPr>
        </p:pic>
      </p:grpSp>
      <p:grpSp>
        <p:nvGrpSpPr>
          <p:cNvPr id="21" name="Group 19">
            <a:extLst>
              <a:ext uri="{FF2B5EF4-FFF2-40B4-BE49-F238E27FC236}">
                <a16:creationId xmlns:a16="http://schemas.microsoft.com/office/drawing/2014/main" id="{59036B3E-8F30-8C2A-A82E-001EE9989BEF}"/>
              </a:ext>
            </a:extLst>
          </p:cNvPr>
          <p:cNvGrpSpPr/>
          <p:nvPr/>
        </p:nvGrpSpPr>
        <p:grpSpPr>
          <a:xfrm>
            <a:off x="4392780" y="2396744"/>
            <a:ext cx="4702602" cy="2732534"/>
            <a:chOff x="419730" y="2666020"/>
            <a:chExt cx="2967111" cy="1780266"/>
          </a:xfrm>
        </p:grpSpPr>
        <p:pic>
          <p:nvPicPr>
            <p:cNvPr id="22" name="Picture 20">
              <a:extLst>
                <a:ext uri="{FF2B5EF4-FFF2-40B4-BE49-F238E27FC236}">
                  <a16:creationId xmlns:a16="http://schemas.microsoft.com/office/drawing/2014/main" id="{A28559E7-5220-EC71-DB12-BFE5CB4897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9730" y="2666020"/>
              <a:ext cx="2967111" cy="1780266"/>
            </a:xfrm>
            <a:prstGeom prst="rect">
              <a:avLst/>
            </a:prstGeom>
          </p:spPr>
        </p:pic>
        <p:sp>
          <p:nvSpPr>
            <p:cNvPr id="23" name="Star: 5 Points 36">
              <a:extLst>
                <a:ext uri="{FF2B5EF4-FFF2-40B4-BE49-F238E27FC236}">
                  <a16:creationId xmlns:a16="http://schemas.microsoft.com/office/drawing/2014/main" id="{2C3B5F49-1779-BC5D-B85E-9537AC45BA21}"/>
                </a:ext>
              </a:extLst>
            </p:cNvPr>
            <p:cNvSpPr/>
            <p:nvPr/>
          </p:nvSpPr>
          <p:spPr>
            <a:xfrm>
              <a:off x="821048" y="3156885"/>
              <a:ext cx="173723" cy="17372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4" name="Star: 5 Points 37">
              <a:extLst>
                <a:ext uri="{FF2B5EF4-FFF2-40B4-BE49-F238E27FC236}">
                  <a16:creationId xmlns:a16="http://schemas.microsoft.com/office/drawing/2014/main" id="{CA70061B-7E49-92B9-3930-9205F751CA14}"/>
                </a:ext>
              </a:extLst>
            </p:cNvPr>
            <p:cNvSpPr/>
            <p:nvPr/>
          </p:nvSpPr>
          <p:spPr>
            <a:xfrm>
              <a:off x="2899439" y="3504571"/>
              <a:ext cx="173723" cy="17372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pic>
        <p:nvPicPr>
          <p:cNvPr id="17" name="Immagine 16">
            <a:extLst>
              <a:ext uri="{FF2B5EF4-FFF2-40B4-BE49-F238E27FC236}">
                <a16:creationId xmlns:a16="http://schemas.microsoft.com/office/drawing/2014/main" id="{A3A2D270-43A1-03C0-D75A-00390DC3AE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151" y="1345888"/>
            <a:ext cx="1213655" cy="2444050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6989" y="51782"/>
            <a:ext cx="8596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NMR probes </a:t>
            </a:r>
            <a:r>
              <a:rPr lang="it-IT" sz="3200" b="1" dirty="0" err="1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calibration</a:t>
            </a:r>
            <a:endParaRPr lang="it-IT" sz="3200" b="1" dirty="0">
              <a:solidFill>
                <a:schemeClr val="bg1"/>
              </a:solidFill>
              <a:latin typeface="Trebuchet MS" panose="020B0603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DA481EAA-CA98-943E-8DE4-1D60F5ABEE43}"/>
              </a:ext>
            </a:extLst>
          </p:cNvPr>
          <p:cNvSpPr txBox="1">
            <a:spLocks/>
          </p:cNvSpPr>
          <p:nvPr/>
        </p:nvSpPr>
        <p:spPr>
          <a:xfrm>
            <a:off x="108435" y="919577"/>
            <a:ext cx="4284345" cy="426311"/>
          </a:xfrm>
          <a:prstGeom prst="rect">
            <a:avLst/>
          </a:prstGeom>
        </p:spPr>
        <p:txBody>
          <a:bodyPr lIns="0" tIns="0" rIns="0" bIns="0">
            <a:normAutofit fontScale="92500"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US" sz="2200" dirty="0">
                <a:solidFill>
                  <a:srgbClr val="0432FF"/>
                </a:solidFill>
              </a:rPr>
              <a:t>NMR trolley maps field every 3 days</a:t>
            </a:r>
          </a:p>
          <a:p>
            <a:pPr algn="ctr">
              <a:lnSpc>
                <a:spcPct val="120000"/>
              </a:lnSpc>
            </a:pPr>
            <a:endParaRPr lang="en-US" sz="2200" dirty="0">
              <a:solidFill>
                <a:srgbClr val="0432FF"/>
              </a:solidFill>
            </a:endParaRPr>
          </a:p>
        </p:txBody>
      </p:sp>
      <p:pic>
        <p:nvPicPr>
          <p:cNvPr id="11" name="Picture 29">
            <a:extLst>
              <a:ext uri="{FF2B5EF4-FFF2-40B4-BE49-F238E27FC236}">
                <a16:creationId xmlns:a16="http://schemas.microsoft.com/office/drawing/2014/main" id="{92741DF7-0075-EE15-21F3-5FCFE8BEBE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9113" y="1371590"/>
            <a:ext cx="3385457" cy="2411311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A5E5882-03DC-D6E9-ECB6-5A86E942F46B}"/>
              </a:ext>
            </a:extLst>
          </p:cNvPr>
          <p:cNvSpPr txBox="1"/>
          <p:nvPr/>
        </p:nvSpPr>
        <p:spPr>
          <a:xfrm>
            <a:off x="611560" y="2177136"/>
            <a:ext cx="180750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17 NMR probes</a:t>
            </a:r>
          </a:p>
        </p:txBody>
      </p: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4C63BAFB-2FB5-9EE2-B64E-0CDB6BC7B257}"/>
              </a:ext>
            </a:extLst>
          </p:cNvPr>
          <p:cNvGrpSpPr/>
          <p:nvPr/>
        </p:nvGrpSpPr>
        <p:grpSpPr>
          <a:xfrm>
            <a:off x="4665930" y="919577"/>
            <a:ext cx="4702602" cy="6037815"/>
            <a:chOff x="4665930" y="919577"/>
            <a:chExt cx="4702602" cy="6037815"/>
          </a:xfrm>
        </p:grpSpPr>
        <p:sp>
          <p:nvSpPr>
            <p:cNvPr id="25" name="Rettangolo 24">
              <a:extLst>
                <a:ext uri="{FF2B5EF4-FFF2-40B4-BE49-F238E27FC236}">
                  <a16:creationId xmlns:a16="http://schemas.microsoft.com/office/drawing/2014/main" id="{F7697DD5-9408-F06F-E793-7A27A625F918}"/>
                </a:ext>
              </a:extLst>
            </p:cNvPr>
            <p:cNvSpPr/>
            <p:nvPr/>
          </p:nvSpPr>
          <p:spPr>
            <a:xfrm>
              <a:off x="4665930" y="919577"/>
              <a:ext cx="4478070" cy="593842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20" name="Gruppo 19">
              <a:extLst>
                <a:ext uri="{FF2B5EF4-FFF2-40B4-BE49-F238E27FC236}">
                  <a16:creationId xmlns:a16="http://schemas.microsoft.com/office/drawing/2014/main" id="{3B6AB5D4-4809-CE9F-9F38-589EBC809614}"/>
                </a:ext>
              </a:extLst>
            </p:cNvPr>
            <p:cNvGrpSpPr/>
            <p:nvPr/>
          </p:nvGrpSpPr>
          <p:grpSpPr>
            <a:xfrm>
              <a:off x="4820616" y="1101129"/>
              <a:ext cx="4547916" cy="5856263"/>
              <a:chOff x="4820616" y="1101129"/>
              <a:chExt cx="4547916" cy="5856263"/>
            </a:xfrm>
          </p:grpSpPr>
          <p:sp>
            <p:nvSpPr>
              <p:cNvPr id="4" name="Content Placeholder 5">
                <a:extLst>
                  <a:ext uri="{FF2B5EF4-FFF2-40B4-BE49-F238E27FC236}">
                    <a16:creationId xmlns:a16="http://schemas.microsoft.com/office/drawing/2014/main" id="{A22104AE-2571-4517-8FCC-BC58F452322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60480" y="3915629"/>
                <a:ext cx="3904008" cy="726219"/>
              </a:xfrm>
              <a:prstGeom prst="rect">
                <a:avLst/>
              </a:prstGeom>
            </p:spPr>
            <p:txBody>
              <a:bodyPr lIns="0" tIns="0" rIns="0" bIns="0">
                <a:normAutofit fontScale="77500" lnSpcReduction="20000"/>
              </a:bodyPr>
              <a:lstStyle>
                <a:lvl1pPr marL="342900" indent="-3429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rgbClr val="404040"/>
                    </a:solidFill>
                    <a:latin typeface="Helvetica"/>
                    <a:ea typeface="MS PGothic" panose="020B0600070205080204" pitchFamily="34" charset="-128"/>
                    <a:cs typeface="ＭＳ Ｐゴシック" charset="0"/>
                  </a:defRPr>
                </a:lvl1pPr>
                <a:lvl2pPr marL="742950" indent="-28575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200" kern="1200">
                    <a:solidFill>
                      <a:srgbClr val="404040"/>
                    </a:solidFill>
                    <a:latin typeface="Helvetica"/>
                    <a:ea typeface="MS PGothic" panose="020B0600070205080204" pitchFamily="34" charset="-128"/>
                    <a:cs typeface="ＭＳ Ｐゴシック" charset="0"/>
                  </a:defRPr>
                </a:lvl2pPr>
                <a:lvl3pPr marL="11430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 kern="1200">
                    <a:solidFill>
                      <a:srgbClr val="404040"/>
                    </a:solidFill>
                    <a:latin typeface="Helvetica"/>
                    <a:ea typeface="MS PGothic" panose="020B0600070205080204" pitchFamily="34" charset="-128"/>
                    <a:cs typeface="ＭＳ Ｐゴシック" charset="0"/>
                  </a:defRPr>
                </a:lvl3pPr>
                <a:lvl4pPr marL="16002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1800" kern="1200">
                    <a:solidFill>
                      <a:srgbClr val="404040"/>
                    </a:solidFill>
                    <a:latin typeface="Helvetica"/>
                    <a:ea typeface="MS PGothic" panose="020B0600070205080204" pitchFamily="34" charset="-128"/>
                    <a:cs typeface="ＭＳ Ｐゴシック" charset="0"/>
                  </a:defRPr>
                </a:lvl4pPr>
                <a:lvl5pPr marL="20574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/>
                  <a:buChar char="•"/>
                  <a:defRPr sz="1800" kern="1200">
                    <a:solidFill>
                      <a:srgbClr val="404040"/>
                    </a:solidFill>
                    <a:latin typeface="Helvetica"/>
                    <a:ea typeface="MS PGothic" panose="020B0600070205080204" pitchFamily="34" charset="-128"/>
                    <a:cs typeface="ＭＳ Ｐゴシック" charset="0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20000"/>
                  </a:lnSpc>
                  <a:buNone/>
                </a:pPr>
                <a:r>
                  <a:rPr lang="en-US" sz="2600" dirty="0">
                    <a:solidFill>
                      <a:srgbClr val="0432FF"/>
                    </a:solidFill>
                  </a:rPr>
                  <a:t>Absolute probes all cross-calibrated at the ANL test magnet</a:t>
                </a:r>
              </a:p>
              <a:p>
                <a:pPr algn="ctr">
                  <a:lnSpc>
                    <a:spcPct val="120000"/>
                  </a:lnSpc>
                </a:pPr>
                <a:endParaRPr lang="en-US" sz="2200" dirty="0">
                  <a:solidFill>
                    <a:srgbClr val="0432FF"/>
                  </a:solidFill>
                </a:endParaRPr>
              </a:p>
            </p:txBody>
          </p:sp>
          <p:pic>
            <p:nvPicPr>
              <p:cNvPr id="5" name="Picture 44" descr="Screen Clipping">
                <a:extLst>
                  <a:ext uri="{FF2B5EF4-FFF2-40B4-BE49-F238E27FC236}">
                    <a16:creationId xmlns:a16="http://schemas.microsoft.com/office/drawing/2014/main" id="{17142713-C589-4EEB-EE7B-8C34912477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86230" y="4664027"/>
                <a:ext cx="1288885" cy="1324198"/>
              </a:xfrm>
              <a:prstGeom prst="rect">
                <a:avLst/>
              </a:prstGeom>
            </p:spPr>
          </p:pic>
          <p:pic>
            <p:nvPicPr>
              <p:cNvPr id="6" name="Content Placeholder 15">
                <a:extLst>
                  <a:ext uri="{FF2B5EF4-FFF2-40B4-BE49-F238E27FC236}">
                    <a16:creationId xmlns:a16="http://schemas.microsoft.com/office/drawing/2014/main" id="{B79D2FE3-280F-642F-C013-8C3680E6BF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60844" r="-60844"/>
              <a:stretch>
                <a:fillRect/>
              </a:stretch>
            </p:blipFill>
            <p:spPr>
              <a:xfrm>
                <a:off x="6659492" y="4678606"/>
                <a:ext cx="2709040" cy="1387230"/>
              </a:xfrm>
              <a:prstGeom prst="rect">
                <a:avLst/>
              </a:prstGeom>
            </p:spPr>
          </p:pic>
          <p:pic>
            <p:nvPicPr>
              <p:cNvPr id="10" name="Picture 9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447101E9-6C85-2B2F-4D32-35AE747A9B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0616" y="1982934"/>
                <a:ext cx="4320480" cy="1454542"/>
              </a:xfrm>
              <a:prstGeom prst="rect">
                <a:avLst/>
              </a:prstGeom>
            </p:spPr>
          </p:pic>
          <p:sp>
            <p:nvSpPr>
              <p:cNvPr id="15" name="Rettangolo 14">
                <a:extLst>
                  <a:ext uri="{FF2B5EF4-FFF2-40B4-BE49-F238E27FC236}">
                    <a16:creationId xmlns:a16="http://schemas.microsoft.com/office/drawing/2014/main" id="{BE779399-BCF3-CAD0-6DE1-3EBDDCB6712A}"/>
                  </a:ext>
                </a:extLst>
              </p:cNvPr>
              <p:cNvSpPr/>
              <p:nvPr/>
            </p:nvSpPr>
            <p:spPr>
              <a:xfrm>
                <a:off x="5060480" y="1101129"/>
                <a:ext cx="4004622" cy="76944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defTabSz="457200" fontAlgn="base">
                  <a:spcBef>
                    <a:spcPct val="20000"/>
                  </a:spcBef>
                  <a:spcAft>
                    <a:spcPct val="0"/>
                  </a:spcAft>
                </a:pPr>
                <a:r>
                  <a:rPr lang="en-US" sz="2000" dirty="0">
                    <a:solidFill>
                      <a:srgbClr val="0432FF"/>
                    </a:solidFill>
                    <a:latin typeface="Helvetica"/>
                    <a:ea typeface="MS PGothic" panose="020B0600070205080204" pitchFamily="34" charset="-128"/>
                  </a:rPr>
                  <a:t>Trolley absolute calibration:</a:t>
                </a:r>
              </a:p>
              <a:p>
                <a:pPr algn="ctr" defTabSz="457200" fontAlgn="base">
                  <a:spcBef>
                    <a:spcPct val="20000"/>
                  </a:spcBef>
                  <a:spcAft>
                    <a:spcPct val="0"/>
                  </a:spcAft>
                </a:pPr>
                <a:r>
                  <a:rPr lang="en-US" sz="2000" dirty="0">
                    <a:solidFill>
                      <a:srgbClr val="0432FF"/>
                    </a:solidFill>
                    <a:latin typeface="Helvetica"/>
                    <a:ea typeface="MS PGothic" panose="020B0600070205080204" pitchFamily="34" charset="-128"/>
                  </a:rPr>
                  <a:t>plunging probe with water sample</a:t>
                </a:r>
                <a:endParaRPr lang="it-IT" sz="2000" dirty="0">
                  <a:solidFill>
                    <a:srgbClr val="0432FF"/>
                  </a:solidFill>
                  <a:latin typeface="Helvetica"/>
                  <a:ea typeface="MS PGothic" panose="020B0600070205080204" pitchFamily="34" charset="-128"/>
                </a:endParaRPr>
              </a:p>
            </p:txBody>
          </p:sp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904E3422-02C5-E61D-ED9C-2C09D5FB4006}"/>
                  </a:ext>
                </a:extLst>
              </p:cNvPr>
              <p:cNvSpPr txBox="1"/>
              <p:nvPr/>
            </p:nvSpPr>
            <p:spPr>
              <a:xfrm>
                <a:off x="5060480" y="6249506"/>
                <a:ext cx="3871381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2000" dirty="0" err="1"/>
                  <a:t>Consistent</a:t>
                </a:r>
                <a:r>
                  <a:rPr lang="it-IT" sz="2000" dirty="0"/>
                  <a:t> with BNL probe to 6 ppb</a:t>
                </a:r>
              </a:p>
              <a:p>
                <a:r>
                  <a:rPr lang="it-IT" sz="2000" dirty="0"/>
                  <a:t>and with new </a:t>
                </a:r>
                <a:r>
                  <a:rPr lang="it-IT" sz="2000" baseline="30000" dirty="0"/>
                  <a:t>3</a:t>
                </a:r>
                <a:r>
                  <a:rPr lang="it-IT" sz="2000" dirty="0"/>
                  <a:t>He probe to 38 ppb</a:t>
                </a:r>
              </a:p>
            </p:txBody>
          </p:sp>
        </p:grpSp>
      </p:grpSp>
      <p:sp>
        <p:nvSpPr>
          <p:cNvPr id="2" name="Segnaposto numero diapositiva 8">
            <a:extLst>
              <a:ext uri="{FF2B5EF4-FFF2-40B4-BE49-F238E27FC236}">
                <a16:creationId xmlns:a16="http://schemas.microsoft.com/office/drawing/2014/main" id="{6EFAC7FE-3305-2257-EDD3-86AB92C33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21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616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/>
          <p:cNvSpPr txBox="1"/>
          <p:nvPr/>
        </p:nvSpPr>
        <p:spPr>
          <a:xfrm>
            <a:off x="6989" y="51782"/>
            <a:ext cx="8596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it-IT" sz="3200" b="1" dirty="0" err="1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magnetic</a:t>
            </a:r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3200" b="1" dirty="0" err="1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anomaly</a:t>
            </a:r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kern="0" dirty="0">
                <a:solidFill>
                  <a:schemeClr val="bg1"/>
                </a:solidFill>
                <a:latin typeface="Arial"/>
              </a:rPr>
              <a:t>a</a:t>
            </a:r>
            <a:r>
              <a:rPr lang="en-US" sz="3200" kern="0" baseline="-250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3200" kern="0" dirty="0">
                <a:solidFill>
                  <a:schemeClr val="bg1"/>
                </a:solidFill>
                <a:latin typeface="Arial"/>
              </a:rPr>
              <a:t>= (g - 2)/2</a:t>
            </a:r>
            <a:endParaRPr lang="it-IT" sz="3200" b="1" dirty="0">
              <a:solidFill>
                <a:schemeClr val="bg1"/>
              </a:solidFill>
              <a:latin typeface="Trebuchet MS" panose="020B0603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D7C46ED9-22C5-6F44-BE61-7F1EA87624CC}"/>
              </a:ext>
            </a:extLst>
          </p:cNvPr>
          <p:cNvSpPr txBox="1"/>
          <p:nvPr/>
        </p:nvSpPr>
        <p:spPr>
          <a:xfrm>
            <a:off x="4705830" y="2055430"/>
            <a:ext cx="4233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External data, total uncertainties: 25 ppb</a:t>
            </a:r>
          </a:p>
        </p:txBody>
      </p:sp>
      <p:sp>
        <p:nvSpPr>
          <p:cNvPr id="17" name="Rectangle 14">
            <a:extLst>
              <a:ext uri="{FF2B5EF4-FFF2-40B4-BE49-F238E27FC236}">
                <a16:creationId xmlns:a16="http://schemas.microsoft.com/office/drawing/2014/main" id="{54C03336-A5F7-9D42-BE89-0D90459F6A09}"/>
              </a:ext>
            </a:extLst>
          </p:cNvPr>
          <p:cNvSpPr/>
          <p:nvPr/>
        </p:nvSpPr>
        <p:spPr>
          <a:xfrm>
            <a:off x="6858651" y="3686695"/>
            <a:ext cx="2133169" cy="1338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Precession of muons and protons in the same B field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19" name="TextBox 24">
            <a:extLst>
              <a:ext uri="{FF2B5EF4-FFF2-40B4-BE49-F238E27FC236}">
                <a16:creationId xmlns:a16="http://schemas.microsoft.com/office/drawing/2014/main" id="{5BD4C7BA-3FE7-8540-AAE3-2B231D9345E3}"/>
              </a:ext>
            </a:extLst>
          </p:cNvPr>
          <p:cNvSpPr txBox="1"/>
          <p:nvPr/>
        </p:nvSpPr>
        <p:spPr>
          <a:xfrm>
            <a:off x="435617" y="2130080"/>
            <a:ext cx="2230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Measured quantities</a:t>
            </a:r>
          </a:p>
        </p:txBody>
      </p:sp>
      <p:pic>
        <p:nvPicPr>
          <p:cNvPr id="1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0800" y="1030919"/>
            <a:ext cx="5928236" cy="1009519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ttangolo arrotondato 1"/>
          <p:cNvSpPr/>
          <p:nvPr/>
        </p:nvSpPr>
        <p:spPr>
          <a:xfrm>
            <a:off x="2373923" y="980728"/>
            <a:ext cx="1740524" cy="118877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1">
                <a:extLst>
                  <a:ext uri="{FF2B5EF4-FFF2-40B4-BE49-F238E27FC236}">
                    <a16:creationId xmlns:a16="http://schemas.microsoft.com/office/drawing/2014/main" id="{286017D9-0E66-4845-AE6B-3BA281FDD7CE}"/>
                  </a:ext>
                </a:extLst>
              </p:cNvPr>
              <p:cNvSpPr/>
              <p:nvPr/>
            </p:nvSpPr>
            <p:spPr>
              <a:xfrm>
                <a:off x="536430" y="3880475"/>
                <a:ext cx="2715004" cy="10529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4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4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4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US" sz="4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GB" sz="40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4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4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4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sz="4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4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en-GB" sz="40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40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</m:acc>
                            <m:r>
                              <a:rPr lang="en-US" sz="4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en-GB" sz="40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4000" i="1" dirty="0">
                    <a:solidFill>
                      <a:srgbClr val="002060"/>
                    </a:solidFill>
                    <a:latin typeface="Cambria Math" panose="02040503050406030204" pitchFamily="18" charset="0"/>
                  </a:rPr>
                  <a:t> ≈</a:t>
                </a:r>
              </a:p>
            </p:txBody>
          </p:sp>
        </mc:Choice>
        <mc:Fallback xmlns="">
          <p:sp>
            <p:nvSpPr>
              <p:cNvPr id="16" name="Rectangle 11">
                <a:extLst>
                  <a:ext uri="{FF2B5EF4-FFF2-40B4-BE49-F238E27FC236}">
                    <a16:creationId xmlns:a16="http://schemas.microsoft.com/office/drawing/2014/main" id="{286017D9-0E66-4845-AE6B-3BA281FDD7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30" y="3880475"/>
                <a:ext cx="2715004" cy="1052981"/>
              </a:xfrm>
              <a:prstGeom prst="rect">
                <a:avLst/>
              </a:prstGeom>
              <a:blipFill>
                <a:blip r:embed="rId4"/>
                <a:stretch>
                  <a:fillRect t="-4651" r="-202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Connector 25">
            <a:extLst>
              <a:ext uri="{FF2B5EF4-FFF2-40B4-BE49-F238E27FC236}">
                <a16:creationId xmlns:a16="http://schemas.microsoft.com/office/drawing/2014/main" id="{F9E7801E-3DD8-842C-8E51-10A9C5FFDCD0}"/>
              </a:ext>
            </a:extLst>
          </p:cNvPr>
          <p:cNvCxnSpPr>
            <a:cxnSpLocks/>
          </p:cNvCxnSpPr>
          <p:nvPr/>
        </p:nvCxnSpPr>
        <p:spPr>
          <a:xfrm>
            <a:off x="3824057" y="4365104"/>
            <a:ext cx="2880320" cy="0"/>
          </a:xfrm>
          <a:prstGeom prst="line">
            <a:avLst/>
          </a:prstGeom>
          <a:ln w="539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29">
            <a:extLst>
              <a:ext uri="{FF2B5EF4-FFF2-40B4-BE49-F238E27FC236}">
                <a16:creationId xmlns:a16="http://schemas.microsoft.com/office/drawing/2014/main" id="{C30CCC08-FE9F-A701-3989-4F123CF52BE0}"/>
              </a:ext>
            </a:extLst>
          </p:cNvPr>
          <p:cNvSpPr/>
          <p:nvPr/>
        </p:nvSpPr>
        <p:spPr>
          <a:xfrm>
            <a:off x="4041373" y="4485831"/>
            <a:ext cx="2460522" cy="159635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45">
            <a:extLst>
              <a:ext uri="{FF2B5EF4-FFF2-40B4-BE49-F238E27FC236}">
                <a16:creationId xmlns:a16="http://schemas.microsoft.com/office/drawing/2014/main" id="{1DD36B2B-5C34-6F33-B88F-01CF0C50688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831" y="2890809"/>
            <a:ext cx="1771339" cy="1352659"/>
          </a:xfrm>
          <a:prstGeom prst="rect">
            <a:avLst/>
          </a:prstGeom>
        </p:spPr>
      </p:pic>
      <p:sp>
        <p:nvSpPr>
          <p:cNvPr id="10" name="Rectangle 46">
            <a:extLst>
              <a:ext uri="{FF2B5EF4-FFF2-40B4-BE49-F238E27FC236}">
                <a16:creationId xmlns:a16="http://schemas.microsoft.com/office/drawing/2014/main" id="{9E9800C7-0698-E388-1D60-2CF1BE8B832B}"/>
              </a:ext>
            </a:extLst>
          </p:cNvPr>
          <p:cNvSpPr/>
          <p:nvPr/>
        </p:nvSpPr>
        <p:spPr>
          <a:xfrm>
            <a:off x="4368730" y="2830394"/>
            <a:ext cx="1931772" cy="1457067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57">
                <a:extLst>
                  <a:ext uri="{FF2B5EF4-FFF2-40B4-BE49-F238E27FC236}">
                    <a16:creationId xmlns:a16="http://schemas.microsoft.com/office/drawing/2014/main" id="{4DCA1174-5000-A68E-ED31-A603A85E3B7B}"/>
                  </a:ext>
                </a:extLst>
              </p:cNvPr>
              <p:cNvSpPr/>
              <p:nvPr/>
            </p:nvSpPr>
            <p:spPr>
              <a:xfrm>
                <a:off x="3417935" y="3168348"/>
                <a:ext cx="80926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3200" b="1" i="1">
                              <a:solidFill>
                                <a:srgbClr val="0070C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𝝎</m:t>
                          </m:r>
                        </m:e>
                        <m:sub>
                          <m:r>
                            <a:rPr lang="en-US" sz="3200" b="1" i="1">
                              <a:solidFill>
                                <a:srgbClr val="0070C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𝒂</m:t>
                          </m:r>
                        </m:sub>
                      </m:sSub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1" name="Rectangle 57">
                <a:extLst>
                  <a:ext uri="{FF2B5EF4-FFF2-40B4-BE49-F238E27FC236}">
                    <a16:creationId xmlns:a16="http://schemas.microsoft.com/office/drawing/2014/main" id="{4DCA1174-5000-A68E-ED31-A603A85E3B7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7935" y="3168348"/>
                <a:ext cx="809261" cy="5847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42">
            <a:extLst>
              <a:ext uri="{FF2B5EF4-FFF2-40B4-BE49-F238E27FC236}">
                <a16:creationId xmlns:a16="http://schemas.microsoft.com/office/drawing/2014/main" id="{2BC5652A-76D2-B4ED-64B4-CC280309E40F}"/>
              </a:ext>
            </a:extLst>
          </p:cNvPr>
          <p:cNvSpPr txBox="1"/>
          <p:nvPr/>
        </p:nvSpPr>
        <p:spPr>
          <a:xfrm>
            <a:off x="964927" y="5031929"/>
            <a:ext cx="27150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solidFill>
                  <a:srgbClr val="C00000"/>
                </a:solidFill>
                <a:latin typeface="Symbol" pitchFamily="2" charset="2"/>
              </a:rPr>
              <a:t>w</a:t>
            </a:r>
            <a:r>
              <a:rPr lang="en-GB" sz="2000" b="1" baseline="-25000" dirty="0" err="1">
                <a:solidFill>
                  <a:srgbClr val="C00000"/>
                </a:solidFill>
                <a:latin typeface="Corbel" panose="020B0503020204020204" pitchFamily="34" charset="0"/>
              </a:rPr>
              <a:t>p</a:t>
            </a:r>
            <a:r>
              <a:rPr lang="en-GB" sz="2000" b="1" dirty="0">
                <a:solidFill>
                  <a:srgbClr val="C00000"/>
                </a:solidFill>
              </a:rPr>
              <a:t>= </a:t>
            </a:r>
            <a:r>
              <a:rPr lang="en-US" sz="2000" b="1" dirty="0">
                <a:solidFill>
                  <a:srgbClr val="C00000"/>
                </a:solidFill>
              </a:rPr>
              <a:t>Larmor precession frequency of protons in water (mapping B)</a:t>
            </a:r>
            <a:endParaRPr lang="en-GB" sz="2000" dirty="0"/>
          </a:p>
        </p:txBody>
      </p: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1BEA1BC4-943A-C93F-DD75-FBF6B839E045}"/>
              </a:ext>
            </a:extLst>
          </p:cNvPr>
          <p:cNvGrpSpPr/>
          <p:nvPr/>
        </p:nvGrpSpPr>
        <p:grpSpPr>
          <a:xfrm>
            <a:off x="4128907" y="4520360"/>
            <a:ext cx="2372987" cy="1527299"/>
            <a:chOff x="1054771" y="4851669"/>
            <a:chExt cx="2372987" cy="1527299"/>
          </a:xfrm>
        </p:grpSpPr>
        <p:pic>
          <p:nvPicPr>
            <p:cNvPr id="28" name="Picture 11">
              <a:extLst>
                <a:ext uri="{FF2B5EF4-FFF2-40B4-BE49-F238E27FC236}">
                  <a16:creationId xmlns:a16="http://schemas.microsoft.com/office/drawing/2014/main" id="{70898F08-59B8-926D-AF91-562C1669AE9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4771" y="4851669"/>
              <a:ext cx="2133169" cy="1527299"/>
            </a:xfrm>
            <a:prstGeom prst="rect">
              <a:avLst/>
            </a:prstGeom>
          </p:spPr>
        </p:pic>
        <p:sp>
          <p:nvSpPr>
            <p:cNvPr id="29" name="CasellaDiTesto 28">
              <a:extLst>
                <a:ext uri="{FF2B5EF4-FFF2-40B4-BE49-F238E27FC236}">
                  <a16:creationId xmlns:a16="http://schemas.microsoft.com/office/drawing/2014/main" id="{5A8BABC6-D172-2714-69BE-80DA5B2AE939}"/>
                </a:ext>
              </a:extLst>
            </p:cNvPr>
            <p:cNvSpPr txBox="1"/>
            <p:nvPr/>
          </p:nvSpPr>
          <p:spPr>
            <a:xfrm>
              <a:off x="1574430" y="5897325"/>
              <a:ext cx="18533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from proton NMR</a:t>
              </a:r>
            </a:p>
          </p:txBody>
        </p:sp>
      </p:grpSp>
      <p:sp>
        <p:nvSpPr>
          <p:cNvPr id="3" name="Segnaposto numero diapositiva 8">
            <a:extLst>
              <a:ext uri="{FF2B5EF4-FFF2-40B4-BE49-F238E27FC236}">
                <a16:creationId xmlns:a16="http://schemas.microsoft.com/office/drawing/2014/main" id="{E844E4B3-516A-DE55-FB47-B986674502EE}"/>
              </a:ext>
            </a:extLst>
          </p:cNvPr>
          <p:cNvSpPr txBox="1">
            <a:spLocks/>
          </p:cNvSpPr>
          <p:nvPr/>
        </p:nvSpPr>
        <p:spPr>
          <a:xfrm>
            <a:off x="6465502" y="623731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22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Segnaposto piè di pagina 3">
            <a:extLst>
              <a:ext uri="{FF2B5EF4-FFF2-40B4-BE49-F238E27FC236}">
                <a16:creationId xmlns:a16="http://schemas.microsoft.com/office/drawing/2014/main" id="{92889059-418C-02BF-5560-9F6893241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977346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23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989" y="51782"/>
            <a:ext cx="8596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it-IT" sz="3200" b="1" dirty="0" err="1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magnetic</a:t>
            </a:r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3200" b="1" dirty="0" err="1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anomaly</a:t>
            </a:r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en-US" sz="3200" b="1" kern="0" baseline="-25000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= (g - 2)/2 </a:t>
            </a:r>
            <a:endParaRPr lang="it-IT" sz="3200" b="1" dirty="0">
              <a:solidFill>
                <a:schemeClr val="bg1"/>
              </a:solidFill>
              <a:latin typeface="Trebuchet MS" panose="020B0603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D7C46ED9-22C5-6F44-BE61-7F1EA87624CC}"/>
              </a:ext>
            </a:extLst>
          </p:cNvPr>
          <p:cNvSpPr txBox="1"/>
          <p:nvPr/>
        </p:nvSpPr>
        <p:spPr>
          <a:xfrm>
            <a:off x="4705830" y="2055430"/>
            <a:ext cx="4233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External data, total uncertainties: 25 ppb</a:t>
            </a:r>
          </a:p>
        </p:txBody>
      </p:sp>
      <p:sp>
        <p:nvSpPr>
          <p:cNvPr id="19" name="TextBox 24">
            <a:extLst>
              <a:ext uri="{FF2B5EF4-FFF2-40B4-BE49-F238E27FC236}">
                <a16:creationId xmlns:a16="http://schemas.microsoft.com/office/drawing/2014/main" id="{5BD4C7BA-3FE7-8540-AAE3-2B231D9345E3}"/>
              </a:ext>
            </a:extLst>
          </p:cNvPr>
          <p:cNvSpPr txBox="1"/>
          <p:nvPr/>
        </p:nvSpPr>
        <p:spPr>
          <a:xfrm>
            <a:off x="435617" y="2130080"/>
            <a:ext cx="2230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Measured quantities</a:t>
            </a:r>
          </a:p>
        </p:txBody>
      </p:sp>
      <p:pic>
        <p:nvPicPr>
          <p:cNvPr id="1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0800" y="1030919"/>
            <a:ext cx="5928236" cy="1009519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ttangolo arrotondato 1"/>
          <p:cNvSpPr/>
          <p:nvPr/>
        </p:nvSpPr>
        <p:spPr>
          <a:xfrm>
            <a:off x="2373923" y="1030919"/>
            <a:ext cx="1740524" cy="118877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4" name="Gruppo 23">
            <a:extLst>
              <a:ext uri="{FF2B5EF4-FFF2-40B4-BE49-F238E27FC236}">
                <a16:creationId xmlns:a16="http://schemas.microsoft.com/office/drawing/2014/main" id="{D750D05A-FC53-B08B-1523-003523B2ADBB}"/>
              </a:ext>
            </a:extLst>
          </p:cNvPr>
          <p:cNvGrpSpPr/>
          <p:nvPr/>
        </p:nvGrpSpPr>
        <p:grpSpPr>
          <a:xfrm>
            <a:off x="536430" y="2830394"/>
            <a:ext cx="8566784" cy="3851300"/>
            <a:chOff x="536430" y="2830394"/>
            <a:chExt cx="8566784" cy="38513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1">
                  <a:extLst>
                    <a:ext uri="{FF2B5EF4-FFF2-40B4-BE49-F238E27FC236}">
                      <a16:creationId xmlns:a16="http://schemas.microsoft.com/office/drawing/2014/main" id="{286017D9-0E66-4845-AE6B-3BA281FDD7CE}"/>
                    </a:ext>
                  </a:extLst>
                </p:cNvPr>
                <p:cNvSpPr/>
                <p:nvPr/>
              </p:nvSpPr>
              <p:spPr>
                <a:xfrm>
                  <a:off x="536430" y="3880475"/>
                  <a:ext cx="2715004" cy="105298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sz="4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4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4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US" sz="4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sz="4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4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4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4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4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GB" sz="4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4000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</m:acc>
                              <m:r>
                                <a:rPr lang="en-US" sz="4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  <m:sub>
                              <m:r>
                                <a:rPr lang="en-GB" sz="40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a14:m>
                  <a:r>
                    <a:rPr lang="en-GB" sz="4000" i="1" dirty="0">
                      <a:solidFill>
                        <a:srgbClr val="002060"/>
                      </a:solidFill>
                      <a:latin typeface="Cambria Math" panose="02040503050406030204" pitchFamily="18" charset="0"/>
                    </a:rPr>
                    <a:t> ≈</a:t>
                  </a:r>
                </a:p>
              </p:txBody>
            </p:sp>
          </mc:Choice>
          <mc:Fallback xmlns="">
            <p:sp>
              <p:nvSpPr>
                <p:cNvPr id="16" name="Rectangle 11">
                  <a:extLst>
                    <a:ext uri="{FF2B5EF4-FFF2-40B4-BE49-F238E27FC236}">
                      <a16:creationId xmlns:a16="http://schemas.microsoft.com/office/drawing/2014/main" id="{286017D9-0E66-4845-AE6B-3BA281FDD7C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430" y="3880475"/>
                  <a:ext cx="2715004" cy="1052981"/>
                </a:xfrm>
                <a:prstGeom prst="rect">
                  <a:avLst/>
                </a:prstGeom>
                <a:blipFill>
                  <a:blip r:embed="rId4"/>
                  <a:stretch>
                    <a:fillRect t="-4651" r="-2022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" name="Straight Connector 25">
              <a:extLst>
                <a:ext uri="{FF2B5EF4-FFF2-40B4-BE49-F238E27FC236}">
                  <a16:creationId xmlns:a16="http://schemas.microsoft.com/office/drawing/2014/main" id="{F9E7801E-3DD8-842C-8E51-10A9C5FFDCD0}"/>
                </a:ext>
              </a:extLst>
            </p:cNvPr>
            <p:cNvCxnSpPr>
              <a:cxnSpLocks/>
            </p:cNvCxnSpPr>
            <p:nvPr/>
          </p:nvCxnSpPr>
          <p:spPr>
            <a:xfrm>
              <a:off x="3175921" y="4366553"/>
              <a:ext cx="4502311" cy="0"/>
            </a:xfrm>
            <a:prstGeom prst="line">
              <a:avLst/>
            </a:prstGeom>
            <a:ln w="539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29">
              <a:extLst>
                <a:ext uri="{FF2B5EF4-FFF2-40B4-BE49-F238E27FC236}">
                  <a16:creationId xmlns:a16="http://schemas.microsoft.com/office/drawing/2014/main" id="{C30CCC08-FE9F-A701-3989-4F123CF52BE0}"/>
                </a:ext>
              </a:extLst>
            </p:cNvPr>
            <p:cNvSpPr/>
            <p:nvPr/>
          </p:nvSpPr>
          <p:spPr>
            <a:xfrm>
              <a:off x="3339733" y="4468122"/>
              <a:ext cx="1890227" cy="1596358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34">
              <a:extLst>
                <a:ext uri="{FF2B5EF4-FFF2-40B4-BE49-F238E27FC236}">
                  <a16:creationId xmlns:a16="http://schemas.microsoft.com/office/drawing/2014/main" id="{DAE1BB0C-D80A-C0AD-3888-5DCABD9A87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90875" y="4448166"/>
              <a:ext cx="1958273" cy="1583719"/>
            </a:xfrm>
            <a:prstGeom prst="rect">
              <a:avLst/>
            </a:prstGeom>
          </p:spPr>
        </p:pic>
        <p:sp>
          <p:nvSpPr>
            <p:cNvPr id="7" name="Rectangle 35">
              <a:extLst>
                <a:ext uri="{FF2B5EF4-FFF2-40B4-BE49-F238E27FC236}">
                  <a16:creationId xmlns:a16="http://schemas.microsoft.com/office/drawing/2014/main" id="{CCEDBCA4-5614-A06C-EC32-753FC097AC59}"/>
                </a:ext>
              </a:extLst>
            </p:cNvPr>
            <p:cNvSpPr/>
            <p:nvPr/>
          </p:nvSpPr>
          <p:spPr>
            <a:xfrm>
              <a:off x="5590875" y="4448166"/>
              <a:ext cx="1958273" cy="1572666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45">
              <a:extLst>
                <a:ext uri="{FF2B5EF4-FFF2-40B4-BE49-F238E27FC236}">
                  <a16:creationId xmlns:a16="http://schemas.microsoft.com/office/drawing/2014/main" id="{1DD36B2B-5C34-6F33-B88F-01CF0C50688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67831" y="2890809"/>
              <a:ext cx="1771339" cy="1352659"/>
            </a:xfrm>
            <a:prstGeom prst="rect">
              <a:avLst/>
            </a:prstGeom>
          </p:spPr>
        </p:pic>
        <p:sp>
          <p:nvSpPr>
            <p:cNvPr id="10" name="Rectangle 46">
              <a:extLst>
                <a:ext uri="{FF2B5EF4-FFF2-40B4-BE49-F238E27FC236}">
                  <a16:creationId xmlns:a16="http://schemas.microsoft.com/office/drawing/2014/main" id="{9E9800C7-0698-E388-1D60-2CF1BE8B832B}"/>
                </a:ext>
              </a:extLst>
            </p:cNvPr>
            <p:cNvSpPr/>
            <p:nvPr/>
          </p:nvSpPr>
          <p:spPr>
            <a:xfrm>
              <a:off x="4368730" y="2830394"/>
              <a:ext cx="1931772" cy="1457067"/>
            </a:xfrm>
            <a:prstGeom prst="rect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57">
                  <a:extLst>
                    <a:ext uri="{FF2B5EF4-FFF2-40B4-BE49-F238E27FC236}">
                      <a16:creationId xmlns:a16="http://schemas.microsoft.com/office/drawing/2014/main" id="{4DCA1174-5000-A68E-ED31-A603A85E3B7B}"/>
                    </a:ext>
                  </a:extLst>
                </p:cNvPr>
                <p:cNvSpPr/>
                <p:nvPr/>
              </p:nvSpPr>
              <p:spPr>
                <a:xfrm>
                  <a:off x="3417935" y="3168348"/>
                  <a:ext cx="809261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3200" b="1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3200" b="1" i="1">
                                <a:solidFill>
                                  <a:srgbClr val="0070C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𝝎</m:t>
                            </m:r>
                          </m:e>
                          <m:sub>
                            <m:r>
                              <a:rPr lang="en-US" sz="3200" b="1" i="1">
                                <a:solidFill>
                                  <a:srgbClr val="0070C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𝒂</m:t>
                            </m:r>
                          </m:sub>
                        </m:sSub>
                      </m:oMath>
                    </m:oMathPara>
                  </a14:m>
                  <a:endParaRPr lang="en-GB" sz="3200" dirty="0"/>
                </a:p>
              </p:txBody>
            </p:sp>
          </mc:Choice>
          <mc:Fallback xmlns="">
            <p:sp>
              <p:nvSpPr>
                <p:cNvPr id="11" name="Rectangle 57">
                  <a:extLst>
                    <a:ext uri="{FF2B5EF4-FFF2-40B4-BE49-F238E27FC236}">
                      <a16:creationId xmlns:a16="http://schemas.microsoft.com/office/drawing/2014/main" id="{4DCA1174-5000-A68E-ED31-A603A85E3B7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17935" y="3168348"/>
                  <a:ext cx="809261" cy="58477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8" name="Picture 5">
              <a:extLst>
                <a:ext uri="{FF2B5EF4-FFF2-40B4-BE49-F238E27FC236}">
                  <a16:creationId xmlns:a16="http://schemas.microsoft.com/office/drawing/2014/main" id="{1B447BC4-C195-2C22-4575-1D32164380B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6963" y="4508148"/>
              <a:ext cx="1815994" cy="1508618"/>
            </a:xfrm>
            <a:prstGeom prst="rect">
              <a:avLst/>
            </a:prstGeom>
          </p:spPr>
        </p:pic>
        <p:sp>
          <p:nvSpPr>
            <p:cNvPr id="20" name="TextBox 24">
              <a:extLst>
                <a:ext uri="{FF2B5EF4-FFF2-40B4-BE49-F238E27FC236}">
                  <a16:creationId xmlns:a16="http://schemas.microsoft.com/office/drawing/2014/main" id="{80A18412-5B11-C17E-902A-D49660ECC430}"/>
                </a:ext>
              </a:extLst>
            </p:cNvPr>
            <p:cNvSpPr txBox="1"/>
            <p:nvPr/>
          </p:nvSpPr>
          <p:spPr>
            <a:xfrm>
              <a:off x="5217889" y="5082656"/>
              <a:ext cx="2316327" cy="796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0000"/>
                  </a:solidFill>
                </a:rPr>
                <a:t>⊗</a:t>
              </a:r>
              <a:endParaRPr lang="en-US" sz="4000" b="1" dirty="0">
                <a:solidFill>
                  <a:srgbClr val="0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">
                  <a:extLst>
                    <a:ext uri="{FF2B5EF4-FFF2-40B4-BE49-F238E27FC236}">
                      <a16:creationId xmlns:a16="http://schemas.microsoft.com/office/drawing/2014/main" id="{607E6C92-DC1F-B2E9-EE9A-37970235B7C9}"/>
                    </a:ext>
                  </a:extLst>
                </p:cNvPr>
                <p:cNvSpPr/>
                <p:nvPr/>
              </p:nvSpPr>
              <p:spPr>
                <a:xfrm>
                  <a:off x="2690850" y="6186943"/>
                  <a:ext cx="4970207" cy="49475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GB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400" b="1" i="1">
                                      <a:latin typeface="Cambria Math" panose="02040503050406030204" pitchFamily="18" charset="0"/>
                                    </a:rPr>
                                    <m:t>𝝎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2400" b="1" i="1"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sub>
                          </m:sSub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𝝎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𝒑</m:t>
                          </m:r>
                        </m:sub>
                      </m:sSub>
                      <m:d>
                        <m:dPr>
                          <m:ctrlP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𝒙</m:t>
                          </m:r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𝒚</m:t>
                          </m:r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𝜑</m:t>
                          </m:r>
                        </m:e>
                      </m:d>
                      <m:r>
                        <a:rPr lang="en-US" sz="24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it-IT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  </m:t>
                      </m:r>
                      <m:r>
                        <a:rPr lang="it-IT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⊗</m:t>
                      </m:r>
                      <m:r>
                        <a:rPr lang="it-IT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  </m:t>
                      </m:r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𝑴</m:t>
                      </m:r>
                      <m:r>
                        <a:rPr lang="en-US" sz="2400" b="1" i="1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r>
                        <a:rPr lang="en-US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𝒙</m:t>
                      </m:r>
                      <m:r>
                        <a:rPr lang="en-US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,</m:t>
                      </m:r>
                      <m:r>
                        <a:rPr lang="en-US" sz="24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𝒚</m:t>
                      </m:r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,</m:t>
                      </m:r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charset="0"/>
                          <a:cs typeface="Cambria Math" charset="0"/>
                        </a:rPr>
                        <m:t>𝜑</m:t>
                      </m:r>
                    </m:oMath>
                  </a14:m>
                  <a:r>
                    <a:rPr lang="en-GB" sz="2400" dirty="0">
                      <a:solidFill>
                        <a:schemeClr val="tx1"/>
                      </a:solidFill>
                    </a:rPr>
                    <a:t>)</a:t>
                  </a:r>
                  <a:endParaRPr lang="en-GB" sz="2400" dirty="0"/>
                </a:p>
              </p:txBody>
            </p:sp>
          </mc:Choice>
          <mc:Fallback xmlns="">
            <p:sp>
              <p:nvSpPr>
                <p:cNvPr id="21" name="Rectangle 2">
                  <a:extLst>
                    <a:ext uri="{FF2B5EF4-FFF2-40B4-BE49-F238E27FC236}">
                      <a16:creationId xmlns:a16="http://schemas.microsoft.com/office/drawing/2014/main" id="{607E6C92-DC1F-B2E9-EE9A-37970235B7C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90850" y="6186943"/>
                  <a:ext cx="4970207" cy="494751"/>
                </a:xfrm>
                <a:prstGeom prst="rect">
                  <a:avLst/>
                </a:prstGeom>
                <a:blipFill>
                  <a:blip r:embed="rId9"/>
                  <a:stretch>
                    <a:fillRect t="-8642" b="-22222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TextBox 42">
              <a:extLst>
                <a:ext uri="{FF2B5EF4-FFF2-40B4-BE49-F238E27FC236}">
                  <a16:creationId xmlns:a16="http://schemas.microsoft.com/office/drawing/2014/main" id="{2BC5652A-76D2-B4ED-64B4-CC280309E40F}"/>
                </a:ext>
              </a:extLst>
            </p:cNvPr>
            <p:cNvSpPr txBox="1"/>
            <p:nvPr/>
          </p:nvSpPr>
          <p:spPr>
            <a:xfrm>
              <a:off x="707847" y="5035024"/>
              <a:ext cx="271500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err="1">
                  <a:solidFill>
                    <a:srgbClr val="C00000"/>
                  </a:solidFill>
                  <a:latin typeface="Symbol" pitchFamily="2" charset="2"/>
                </a:rPr>
                <a:t>w</a:t>
              </a:r>
              <a:r>
                <a:rPr lang="en-GB" sz="2000" b="1" baseline="-25000" dirty="0" err="1">
                  <a:solidFill>
                    <a:srgbClr val="C00000"/>
                  </a:solidFill>
                  <a:latin typeface="Corbel" panose="020B0503020204020204" pitchFamily="34" charset="0"/>
                </a:rPr>
                <a:t>p</a:t>
              </a:r>
              <a:r>
                <a:rPr lang="en-GB" sz="2000" b="1" dirty="0">
                  <a:solidFill>
                    <a:srgbClr val="C00000"/>
                  </a:solidFill>
                </a:rPr>
                <a:t>= </a:t>
              </a:r>
              <a:r>
                <a:rPr lang="en-US" sz="2000" b="1" dirty="0">
                  <a:solidFill>
                    <a:srgbClr val="C00000"/>
                  </a:solidFill>
                </a:rPr>
                <a:t>Larmor precession frequency of protons in water (mapping B)</a:t>
              </a:r>
              <a:endParaRPr lang="en-GB" sz="2000" dirty="0"/>
            </a:p>
          </p:txBody>
        </p:sp>
        <p:sp>
          <p:nvSpPr>
            <p:cNvPr id="23" name="Rectangle 10">
              <a:extLst>
                <a:ext uri="{FF2B5EF4-FFF2-40B4-BE49-F238E27FC236}">
                  <a16:creationId xmlns:a16="http://schemas.microsoft.com/office/drawing/2014/main" id="{0EE01143-9423-8115-9F12-F93E214712E1}"/>
                </a:ext>
              </a:extLst>
            </p:cNvPr>
            <p:cNvSpPr/>
            <p:nvPr/>
          </p:nvSpPr>
          <p:spPr>
            <a:xfrm>
              <a:off x="7637447" y="4722245"/>
              <a:ext cx="1465767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latin typeface="Corbel" panose="020B0503020204020204" pitchFamily="34" charset="0"/>
                </a:rPr>
                <a:t>M = </a:t>
              </a:r>
              <a:r>
                <a:rPr lang="en-US" b="1" dirty="0">
                  <a:latin typeface="Corbel" panose="020B0503020204020204" pitchFamily="34" charset="0"/>
                </a:rPr>
                <a:t>Muon distribution in the storage ring</a:t>
              </a:r>
              <a:endParaRPr lang="en-GB" dirty="0">
                <a:latin typeface="Corbel" panose="020B05030202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49892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3">
            <a:extLst>
              <a:ext uri="{FF2B5EF4-FFF2-40B4-BE49-F238E27FC236}">
                <a16:creationId xmlns:a16="http://schemas.microsoft.com/office/drawing/2014/main" id="{0D8A4D6E-7A03-41E3-552B-DF9A36BCC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sp>
        <p:nvSpPr>
          <p:cNvPr id="49" name="Rectangle 16">
            <a:extLst>
              <a:ext uri="{FF2B5EF4-FFF2-40B4-BE49-F238E27FC236}">
                <a16:creationId xmlns:a16="http://schemas.microsoft.com/office/drawing/2014/main" id="{51F6FAD8-0CA9-BA30-B676-01862B7BADFA}"/>
              </a:ext>
            </a:extLst>
          </p:cNvPr>
          <p:cNvSpPr/>
          <p:nvPr/>
        </p:nvSpPr>
        <p:spPr>
          <a:xfrm>
            <a:off x="611560" y="3635521"/>
            <a:ext cx="1976136" cy="646866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16">
            <a:extLst>
              <a:ext uri="{FF2B5EF4-FFF2-40B4-BE49-F238E27FC236}">
                <a16:creationId xmlns:a16="http://schemas.microsoft.com/office/drawing/2014/main" id="{D3097A31-B2D6-377F-ECD1-65957221D754}"/>
              </a:ext>
            </a:extLst>
          </p:cNvPr>
          <p:cNvSpPr/>
          <p:nvPr/>
        </p:nvSpPr>
        <p:spPr>
          <a:xfrm>
            <a:off x="3573124" y="4203821"/>
            <a:ext cx="2213775" cy="646866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asellaDiTesto 11"/>
          <p:cNvSpPr txBox="1"/>
          <p:nvPr/>
        </p:nvSpPr>
        <p:spPr>
          <a:xfrm>
            <a:off x="6989" y="51782"/>
            <a:ext cx="8596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master formula</a:t>
            </a:r>
          </a:p>
        </p:txBody>
      </p:sp>
      <p:grpSp>
        <p:nvGrpSpPr>
          <p:cNvPr id="13" name="그룹 13">
            <a:extLst>
              <a:ext uri="{FF2B5EF4-FFF2-40B4-BE49-F238E27FC236}">
                <a16:creationId xmlns:a16="http://schemas.microsoft.com/office/drawing/2014/main" id="{56383400-5890-03BF-8182-C838CC21EFB4}"/>
              </a:ext>
            </a:extLst>
          </p:cNvPr>
          <p:cNvGrpSpPr/>
          <p:nvPr/>
        </p:nvGrpSpPr>
        <p:grpSpPr>
          <a:xfrm>
            <a:off x="395536" y="2031428"/>
            <a:ext cx="7774143" cy="839651"/>
            <a:chOff x="-1396028" y="2847733"/>
            <a:chExt cx="13136645" cy="1418831"/>
          </a:xfrm>
        </p:grpSpPr>
        <p:pic>
          <p:nvPicPr>
            <p:cNvPr id="16" name="그림 4">
              <a:extLst>
                <a:ext uri="{FF2B5EF4-FFF2-40B4-BE49-F238E27FC236}">
                  <a16:creationId xmlns:a16="http://schemas.microsoft.com/office/drawing/2014/main" id="{1EEED85A-A1A4-36BD-5F98-D6294EB221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1383" y="2847733"/>
              <a:ext cx="11289234" cy="1381303"/>
            </a:xfrm>
            <a:prstGeom prst="rect">
              <a:avLst/>
            </a:prstGeom>
          </p:spPr>
        </p:pic>
        <p:pic>
          <p:nvPicPr>
            <p:cNvPr id="19" name="그림 6">
              <a:extLst>
                <a:ext uri="{FF2B5EF4-FFF2-40B4-BE49-F238E27FC236}">
                  <a16:creationId xmlns:a16="http://schemas.microsoft.com/office/drawing/2014/main" id="{42CB1974-2FFD-DCBB-4094-E18E281D93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9533"/>
            <a:stretch/>
          </p:blipFill>
          <p:spPr>
            <a:xfrm>
              <a:off x="-1396028" y="2992340"/>
              <a:ext cx="3245769" cy="1274224"/>
            </a:xfrm>
            <a:prstGeom prst="rect">
              <a:avLst/>
            </a:prstGeom>
          </p:spPr>
        </p:pic>
      </p:grpSp>
      <p:grpSp>
        <p:nvGrpSpPr>
          <p:cNvPr id="23" name="그룹 16">
            <a:extLst>
              <a:ext uri="{FF2B5EF4-FFF2-40B4-BE49-F238E27FC236}">
                <a16:creationId xmlns:a16="http://schemas.microsoft.com/office/drawing/2014/main" id="{618FE536-8FE1-4E52-4BF5-52C0F0CAD037}"/>
              </a:ext>
            </a:extLst>
          </p:cNvPr>
          <p:cNvGrpSpPr/>
          <p:nvPr/>
        </p:nvGrpSpPr>
        <p:grpSpPr>
          <a:xfrm>
            <a:off x="4550675" y="1067481"/>
            <a:ext cx="4506555" cy="1017491"/>
            <a:chOff x="6453423" y="2335145"/>
            <a:chExt cx="6008741" cy="1356654"/>
          </a:xfrm>
        </p:grpSpPr>
        <p:sp>
          <p:nvSpPr>
            <p:cNvPr id="24" name="직사각형 18">
              <a:extLst>
                <a:ext uri="{FF2B5EF4-FFF2-40B4-BE49-F238E27FC236}">
                  <a16:creationId xmlns:a16="http://schemas.microsoft.com/office/drawing/2014/main" id="{BCC5CDBE-D4CC-082B-0009-3D6BEA3A8030}"/>
                </a:ext>
              </a:extLst>
            </p:cNvPr>
            <p:cNvSpPr/>
            <p:nvPr/>
          </p:nvSpPr>
          <p:spPr>
            <a:xfrm>
              <a:off x="6453423" y="2335145"/>
              <a:ext cx="6008741" cy="9438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000" dirty="0">
                  <a:latin typeface="Helvetica" panose="020B0604020202020204" pitchFamily="34" charset="0"/>
                  <a:ea typeface="나눔스퀘어" panose="020B0600000101010101" pitchFamily="50" charset="-127"/>
                  <a:cs typeface="Helvetica" panose="020B0604020202020204" pitchFamily="34" charset="0"/>
                </a:rPr>
                <a:t>Corrections from</a:t>
              </a:r>
              <a:br>
                <a:rPr lang="en-US" altLang="ko-KR" sz="2000" dirty="0">
                  <a:latin typeface="Helvetica" panose="020B0604020202020204" pitchFamily="34" charset="0"/>
                  <a:ea typeface="나눔스퀘어" panose="020B0600000101010101" pitchFamily="50" charset="-127"/>
                  <a:cs typeface="Helvetica" panose="020B0604020202020204" pitchFamily="34" charset="0"/>
                </a:rPr>
              </a:br>
              <a:r>
                <a:rPr lang="en-US" altLang="ko-KR" sz="2000" dirty="0">
                  <a:latin typeface="Helvetica" panose="020B0604020202020204" pitchFamily="34" charset="0"/>
                  <a:ea typeface="나눔스퀘어" panose="020B0600000101010101" pitchFamily="50" charset="-127"/>
                  <a:cs typeface="Helvetica" panose="020B0604020202020204" pitchFamily="34" charset="0"/>
                </a:rPr>
                <a:t>the beam dynamics systematic effects</a:t>
              </a:r>
            </a:p>
          </p:txBody>
        </p:sp>
        <p:sp>
          <p:nvSpPr>
            <p:cNvPr id="25" name="왼쪽 중괄호 19">
              <a:extLst>
                <a:ext uri="{FF2B5EF4-FFF2-40B4-BE49-F238E27FC236}">
                  <a16:creationId xmlns:a16="http://schemas.microsoft.com/office/drawing/2014/main" id="{5DB552FC-8C88-CAB3-08BC-389FC4303F2F}"/>
                </a:ext>
              </a:extLst>
            </p:cNvPr>
            <p:cNvSpPr/>
            <p:nvPr/>
          </p:nvSpPr>
          <p:spPr>
            <a:xfrm rot="5400000">
              <a:off x="8367212" y="1714425"/>
              <a:ext cx="377682" cy="3577066"/>
            </a:xfrm>
            <a:prstGeom prst="leftBrace">
              <a:avLst>
                <a:gd name="adj1" fmla="val 49353"/>
                <a:gd name="adj2" fmla="val 34194"/>
              </a:avLst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2" name="그룹 25">
            <a:extLst>
              <a:ext uri="{FF2B5EF4-FFF2-40B4-BE49-F238E27FC236}">
                <a16:creationId xmlns:a16="http://schemas.microsoft.com/office/drawing/2014/main" id="{0EFFF696-D329-B316-7C4F-3EC119DC7EC4}"/>
              </a:ext>
            </a:extLst>
          </p:cNvPr>
          <p:cNvGrpSpPr/>
          <p:nvPr/>
        </p:nvGrpSpPr>
        <p:grpSpPr>
          <a:xfrm>
            <a:off x="-78573" y="2848871"/>
            <a:ext cx="3446777" cy="789759"/>
            <a:chOff x="983933" y="4215583"/>
            <a:chExt cx="4595702" cy="1823009"/>
          </a:xfrm>
        </p:grpSpPr>
        <p:cxnSp>
          <p:nvCxnSpPr>
            <p:cNvPr id="33" name="직선 화살표 연결선 24">
              <a:extLst>
                <a:ext uri="{FF2B5EF4-FFF2-40B4-BE49-F238E27FC236}">
                  <a16:creationId xmlns:a16="http://schemas.microsoft.com/office/drawing/2014/main" id="{77BE8EC0-0FE2-7DED-521C-06E9C9722F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48341" y="4215583"/>
              <a:ext cx="556036" cy="911995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직사각형 26">
              <a:extLst>
                <a:ext uri="{FF2B5EF4-FFF2-40B4-BE49-F238E27FC236}">
                  <a16:creationId xmlns:a16="http://schemas.microsoft.com/office/drawing/2014/main" id="{6052CB7E-B7DD-19EB-32CE-E11D1A2EDD62}"/>
                </a:ext>
              </a:extLst>
            </p:cNvPr>
            <p:cNvSpPr/>
            <p:nvPr/>
          </p:nvSpPr>
          <p:spPr>
            <a:xfrm>
              <a:off x="983933" y="5115014"/>
              <a:ext cx="4595702" cy="9235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000" dirty="0">
                  <a:latin typeface="Helvetica" panose="020B0604020202020204" pitchFamily="34" charset="0"/>
                  <a:ea typeface="나눔스퀘어" panose="020B0600000101010101" pitchFamily="50" charset="-127"/>
                  <a:cs typeface="Helvetica" panose="020B0604020202020204" pitchFamily="34" charset="0"/>
                </a:rPr>
                <a:t>NMR probe calibration factor</a:t>
              </a:r>
            </a:p>
          </p:txBody>
        </p:sp>
      </p:grpSp>
      <p:grpSp>
        <p:nvGrpSpPr>
          <p:cNvPr id="35" name="그룹 7">
            <a:extLst>
              <a:ext uri="{FF2B5EF4-FFF2-40B4-BE49-F238E27FC236}">
                <a16:creationId xmlns:a16="http://schemas.microsoft.com/office/drawing/2014/main" id="{09EFFEB1-BF92-809E-FEAF-6BE88CAA8412}"/>
              </a:ext>
            </a:extLst>
          </p:cNvPr>
          <p:cNvGrpSpPr/>
          <p:nvPr/>
        </p:nvGrpSpPr>
        <p:grpSpPr>
          <a:xfrm>
            <a:off x="2398498" y="1075345"/>
            <a:ext cx="3201262" cy="956083"/>
            <a:chOff x="3583858" y="2558163"/>
            <a:chExt cx="4268352" cy="113363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직사각형 27">
                  <a:extLst>
                    <a:ext uri="{FF2B5EF4-FFF2-40B4-BE49-F238E27FC236}">
                      <a16:creationId xmlns:a16="http://schemas.microsoft.com/office/drawing/2014/main" id="{E26E9711-8BE0-19CB-F78C-24F62A1B30E5}"/>
                    </a:ext>
                  </a:extLst>
                </p:cNvPr>
                <p:cNvSpPr/>
                <p:nvPr/>
              </p:nvSpPr>
              <p:spPr>
                <a:xfrm>
                  <a:off x="3583858" y="2558163"/>
                  <a:ext cx="4268352" cy="47441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altLang="ko-KR" sz="2000" dirty="0">
                      <a:latin typeface="Helvetica" panose="020B0604020202020204" pitchFamily="34" charset="0"/>
                      <a:ea typeface="나눔스퀘어" panose="020B0600000101010101" pitchFamily="50" charset="-127"/>
                      <a:cs typeface="Helvetica" panose="020B0604020202020204" pitchFamily="34" charset="0"/>
                    </a:rPr>
                    <a:t>Measured </a:t>
                  </a:r>
                  <a14:m>
                    <m:oMath xmlns:m="http://schemas.openxmlformats.org/officeDocument/2006/math">
                      <m:r>
                        <a:rPr lang="en-US" altLang="ko-KR" sz="2000" i="1">
                          <a:latin typeface="Cambria Math" panose="02040503050406030204" pitchFamily="18" charset="0"/>
                          <a:ea typeface="나눔스퀘어" panose="020B0600000101010101" pitchFamily="50" charset="-127"/>
                        </a:rPr>
                        <m:t>𝑔</m:t>
                      </m:r>
                      <m:r>
                        <a:rPr lang="en-US" altLang="ko-KR" sz="2000" i="1">
                          <a:latin typeface="Cambria Math" panose="02040503050406030204" pitchFamily="18" charset="0"/>
                          <a:ea typeface="나눔스퀘어" panose="020B0600000101010101" pitchFamily="50" charset="-127"/>
                        </a:rPr>
                        <m:t>−2</m:t>
                      </m:r>
                    </m:oMath>
                  </a14:m>
                  <a:r>
                    <a:rPr lang="en-US" altLang="ko-KR" sz="2000" dirty="0">
                      <a:latin typeface="Helvetica" panose="020B0604020202020204" pitchFamily="34" charset="0"/>
                      <a:ea typeface="나눔스퀘어" panose="020B0600000101010101" pitchFamily="50" charset="-127"/>
                      <a:cs typeface="Helvetica" panose="020B0604020202020204" pitchFamily="34" charset="0"/>
                    </a:rPr>
                    <a:t> frequency</a:t>
                  </a:r>
                </a:p>
              </p:txBody>
            </p:sp>
          </mc:Choice>
          <mc:Fallback xmlns="">
            <p:sp>
              <p:nvSpPr>
                <p:cNvPr id="36" name="직사각형 27">
                  <a:extLst>
                    <a:ext uri="{FF2B5EF4-FFF2-40B4-BE49-F238E27FC236}">
                      <a16:creationId xmlns:a16="http://schemas.microsoft.com/office/drawing/2014/main" id="{E26E9711-8BE0-19CB-F78C-24F62A1B30E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83858" y="2558163"/>
                  <a:ext cx="4268352" cy="474414"/>
                </a:xfrm>
                <a:prstGeom prst="rect">
                  <a:avLst/>
                </a:prstGeom>
                <a:blipFill>
                  <a:blip r:embed="rId5"/>
                  <a:stretch>
                    <a:fillRect l="-1521" t="-6061" r="-1521" b="-27273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직선 화살표 연결선 28">
              <a:extLst>
                <a:ext uri="{FF2B5EF4-FFF2-40B4-BE49-F238E27FC236}">
                  <a16:creationId xmlns:a16="http://schemas.microsoft.com/office/drawing/2014/main" id="{BC37E9D7-5E67-8F55-C616-39022FF2474E}"/>
                </a:ext>
              </a:extLst>
            </p:cNvPr>
            <p:cNvCxnSpPr>
              <a:cxnSpLocks/>
            </p:cNvCxnSpPr>
            <p:nvPr/>
          </p:nvCxnSpPr>
          <p:spPr>
            <a:xfrm>
              <a:off x="5475307" y="2981640"/>
              <a:ext cx="2036" cy="710159"/>
            </a:xfrm>
            <a:prstGeom prst="straightConnector1">
              <a:avLst/>
            </a:prstGeom>
            <a:ln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uppo 45">
            <a:extLst>
              <a:ext uri="{FF2B5EF4-FFF2-40B4-BE49-F238E27FC236}">
                <a16:creationId xmlns:a16="http://schemas.microsoft.com/office/drawing/2014/main" id="{87DFEFB3-58D6-88F9-60C8-8EABF18E328D}"/>
              </a:ext>
            </a:extLst>
          </p:cNvPr>
          <p:cNvGrpSpPr/>
          <p:nvPr/>
        </p:nvGrpSpPr>
        <p:grpSpPr>
          <a:xfrm>
            <a:off x="3154271" y="2811336"/>
            <a:ext cx="3433953" cy="3918979"/>
            <a:chOff x="3154271" y="2811336"/>
            <a:chExt cx="3433953" cy="3918979"/>
          </a:xfrm>
        </p:grpSpPr>
        <p:grpSp>
          <p:nvGrpSpPr>
            <p:cNvPr id="29" name="그룹 17">
              <a:extLst>
                <a:ext uri="{FF2B5EF4-FFF2-40B4-BE49-F238E27FC236}">
                  <a16:creationId xmlns:a16="http://schemas.microsoft.com/office/drawing/2014/main" id="{B0D7AF2F-3912-C896-3106-2A61D50469F4}"/>
                </a:ext>
              </a:extLst>
            </p:cNvPr>
            <p:cNvGrpSpPr/>
            <p:nvPr/>
          </p:nvGrpSpPr>
          <p:grpSpPr>
            <a:xfrm>
              <a:off x="3154271" y="2811336"/>
              <a:ext cx="3433953" cy="1273286"/>
              <a:chOff x="4591552" y="4660287"/>
              <a:chExt cx="4578604" cy="1697716"/>
            </a:xfrm>
          </p:grpSpPr>
          <p:sp>
            <p:nvSpPr>
              <p:cNvPr id="30" name="직사각형 22">
                <a:extLst>
                  <a:ext uri="{FF2B5EF4-FFF2-40B4-BE49-F238E27FC236}">
                    <a16:creationId xmlns:a16="http://schemas.microsoft.com/office/drawing/2014/main" id="{36A92F7F-A117-CB7E-024B-2974FDD024F5}"/>
                  </a:ext>
                </a:extLst>
              </p:cNvPr>
              <p:cNvSpPr/>
              <p:nvPr/>
            </p:nvSpPr>
            <p:spPr>
              <a:xfrm>
                <a:off x="4591552" y="5003785"/>
                <a:ext cx="4578604" cy="13542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2000" dirty="0">
                    <a:latin typeface="Helvetica" panose="020B0604020202020204" pitchFamily="34" charset="0"/>
                    <a:ea typeface="나눔스퀘어" panose="020B0600000101010101" pitchFamily="50" charset="-127"/>
                    <a:cs typeface="Helvetica" panose="020B0604020202020204" pitchFamily="34" charset="0"/>
                  </a:rPr>
                  <a:t>Magnetic field weighted over</a:t>
                </a:r>
                <a:br>
                  <a:rPr lang="en-US" altLang="ko-KR" sz="2000" dirty="0">
                    <a:latin typeface="Helvetica" panose="020B0604020202020204" pitchFamily="34" charset="0"/>
                    <a:ea typeface="나눔스퀘어" panose="020B0600000101010101" pitchFamily="50" charset="-127"/>
                    <a:cs typeface="Helvetica" panose="020B0604020202020204" pitchFamily="34" charset="0"/>
                  </a:rPr>
                </a:br>
                <a:r>
                  <a:rPr lang="en-US" altLang="ko-KR" sz="2000" dirty="0">
                    <a:latin typeface="Helvetica" panose="020B0604020202020204" pitchFamily="34" charset="0"/>
                    <a:ea typeface="나눔스퀘어" panose="020B0600000101010101" pitchFamily="50" charset="-127"/>
                    <a:cs typeface="Helvetica" panose="020B0604020202020204" pitchFamily="34" charset="0"/>
                  </a:rPr>
                  <a:t>the muon distribution and</a:t>
                </a:r>
                <a:br>
                  <a:rPr lang="en-US" altLang="ko-KR" sz="2000" dirty="0">
                    <a:latin typeface="Helvetica" panose="020B0604020202020204" pitchFamily="34" charset="0"/>
                    <a:ea typeface="나눔스퀘어" panose="020B0600000101010101" pitchFamily="50" charset="-127"/>
                    <a:cs typeface="Helvetica" panose="020B0604020202020204" pitchFamily="34" charset="0"/>
                  </a:rPr>
                </a:br>
                <a:r>
                  <a:rPr lang="en-US" altLang="ko-KR" sz="2000" dirty="0">
                    <a:latin typeface="Helvetica" panose="020B0604020202020204" pitchFamily="34" charset="0"/>
                    <a:ea typeface="나눔스퀘어" panose="020B0600000101010101" pitchFamily="50" charset="-127"/>
                    <a:cs typeface="Helvetica" panose="020B0604020202020204" pitchFamily="34" charset="0"/>
                  </a:rPr>
                  <a:t>azimuthally averaged</a:t>
                </a:r>
              </a:p>
            </p:txBody>
          </p:sp>
          <p:sp>
            <p:nvSpPr>
              <p:cNvPr id="31" name="왼쪽 중괄호 23">
                <a:extLst>
                  <a:ext uri="{FF2B5EF4-FFF2-40B4-BE49-F238E27FC236}">
                    <a16:creationId xmlns:a16="http://schemas.microsoft.com/office/drawing/2014/main" id="{84D50917-385F-C727-6AFE-64D5FBC467B0}"/>
                  </a:ext>
                </a:extLst>
              </p:cNvPr>
              <p:cNvSpPr/>
              <p:nvPr/>
            </p:nvSpPr>
            <p:spPr>
              <a:xfrm rot="16200000">
                <a:off x="6509779" y="2773696"/>
                <a:ext cx="377682" cy="4150864"/>
              </a:xfrm>
              <a:prstGeom prst="leftBrace">
                <a:avLst>
                  <a:gd name="adj1" fmla="val 49353"/>
                  <a:gd name="adj2" fmla="val 50000"/>
                </a:avLst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sz="135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Rectangle 24">
                  <a:extLst>
                    <a:ext uri="{FF2B5EF4-FFF2-40B4-BE49-F238E27FC236}">
                      <a16:creationId xmlns:a16="http://schemas.microsoft.com/office/drawing/2014/main" id="{AC268D86-23E4-9E7D-B6AB-3A03DC0918D1}"/>
                    </a:ext>
                  </a:extLst>
                </p:cNvPr>
                <p:cNvSpPr/>
                <p:nvPr/>
              </p:nvSpPr>
              <p:spPr>
                <a:xfrm>
                  <a:off x="3632480" y="4236790"/>
                  <a:ext cx="2095061" cy="58092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𝜹</m:t>
                          </m:r>
                        </m:e>
                        <m:sub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sub>
                            <m:sup/>
                          </m:sSubSup>
                        </m:sub>
                      </m:sSub>
                      <m:r>
                        <a:rPr lang="en-GB" sz="2400" b="1" i="0"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it-IT" sz="24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𝟒𝟖</m:t>
                      </m:r>
                      <m:r>
                        <a:rPr lang="it-IT" sz="24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1" i="1">
                          <a:latin typeface="Cambria Math" panose="02040503050406030204" pitchFamily="18" charset="0"/>
                        </a:rPr>
                        <m:t>𝒑𝒑𝒃</m:t>
                      </m:r>
                    </m:oMath>
                  </a14:m>
                  <a:r>
                    <a:rPr lang="en-GB" sz="2400" b="1" dirty="0"/>
                    <a:t> </a:t>
                  </a:r>
                </a:p>
              </p:txBody>
            </p:sp>
          </mc:Choice>
          <mc:Fallback xmlns="">
            <p:sp>
              <p:nvSpPr>
                <p:cNvPr id="43" name="Rectangle 24">
                  <a:extLst>
                    <a:ext uri="{FF2B5EF4-FFF2-40B4-BE49-F238E27FC236}">
                      <a16:creationId xmlns:a16="http://schemas.microsoft.com/office/drawing/2014/main" id="{AC268D86-23E4-9E7D-B6AB-3A03DC0918D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32480" y="4236790"/>
                  <a:ext cx="2095061" cy="580928"/>
                </a:xfrm>
                <a:prstGeom prst="rect">
                  <a:avLst/>
                </a:prstGeom>
                <a:blipFill>
                  <a:blip r:embed="rId6"/>
                  <a:stretch>
                    <a:fillRect l="-872" b="-3158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4" name="Rectangle 4">
              <a:extLst>
                <a:ext uri="{FF2B5EF4-FFF2-40B4-BE49-F238E27FC236}">
                  <a16:creationId xmlns:a16="http://schemas.microsoft.com/office/drawing/2014/main" id="{551538C3-6E3A-66B4-39A6-121C0C3E4133}"/>
                </a:ext>
              </a:extLst>
            </p:cNvPr>
            <p:cNvSpPr/>
            <p:nvPr/>
          </p:nvSpPr>
          <p:spPr>
            <a:xfrm>
              <a:off x="3330140" y="4883656"/>
              <a:ext cx="3222137" cy="184665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it-IT" sz="19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Uncertainty</a:t>
              </a:r>
              <a:r>
                <a:rPr lang="it-IT" sz="1900" dirty="0">
                  <a:latin typeface="Helvetica" panose="020B0604020202020204" pitchFamily="34" charset="0"/>
                  <a:cs typeface="Helvetica" panose="020B0604020202020204" pitchFamily="34" charset="0"/>
                </a:rPr>
                <a:t> due to:</a:t>
              </a:r>
            </a:p>
            <a:p>
              <a:pPr>
                <a:buAutoNum type="arabicPeriod"/>
              </a:pPr>
              <a:r>
                <a:rPr lang="it-IT" sz="1900" dirty="0">
                  <a:latin typeface="Helvetica" panose="020B0604020202020204" pitchFamily="34" charset="0"/>
                  <a:cs typeface="Helvetica" panose="020B0604020202020204" pitchFamily="34" charset="0"/>
                </a:rPr>
                <a:t>Temperature </a:t>
              </a:r>
              <a:r>
                <a:rPr lang="it-IT" sz="19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Corrections</a:t>
              </a:r>
              <a:endParaRPr lang="it-IT" sz="1900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pPr>
                <a:spcBef>
                  <a:spcPts val="0"/>
                </a:spcBef>
                <a:buAutoNum type="arabicPeriod"/>
              </a:pPr>
              <a:r>
                <a:rPr lang="it-IT" sz="19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Configuration</a:t>
              </a:r>
              <a:r>
                <a:rPr lang="it-IT" sz="1900" dirty="0">
                  <a:latin typeface="Helvetica" panose="020B0604020202020204" pitchFamily="34" charset="0"/>
                  <a:cs typeface="Helvetica" panose="020B0604020202020204" pitchFamily="34" charset="0"/>
                </a:rPr>
                <a:t> </a:t>
              </a:r>
              <a:r>
                <a:rPr lang="it-IT" sz="19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Corrections</a:t>
              </a:r>
              <a:endParaRPr lang="it-IT" sz="1900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pPr>
                <a:spcBef>
                  <a:spcPts val="0"/>
                </a:spcBef>
                <a:buAutoNum type="arabicPeriod"/>
              </a:pPr>
              <a:r>
                <a:rPr lang="it-IT" sz="1900" dirty="0">
                  <a:latin typeface="Helvetica" panose="020B0604020202020204" pitchFamily="34" charset="0"/>
                  <a:cs typeface="Helvetica" panose="020B0604020202020204" pitchFamily="34" charset="0"/>
                </a:rPr>
                <a:t>Trolley </a:t>
              </a:r>
              <a:r>
                <a:rPr lang="it-IT" sz="19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Map</a:t>
              </a:r>
              <a:r>
                <a:rPr lang="it-IT" sz="1900" dirty="0">
                  <a:latin typeface="Helvetica" panose="020B0604020202020204" pitchFamily="34" charset="0"/>
                  <a:cs typeface="Helvetica" panose="020B0604020202020204" pitchFamily="34" charset="0"/>
                </a:rPr>
                <a:t> </a:t>
              </a:r>
              <a:r>
                <a:rPr lang="it-IT" sz="19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Systematics</a:t>
              </a:r>
              <a:endParaRPr lang="it-IT" sz="1900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pPr>
                <a:spcBef>
                  <a:spcPts val="0"/>
                </a:spcBef>
                <a:buAutoNum type="arabicPeriod"/>
              </a:pPr>
              <a:r>
                <a:rPr lang="it-IT" sz="19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Fixed</a:t>
              </a:r>
              <a:r>
                <a:rPr lang="it-IT" sz="1900" dirty="0">
                  <a:latin typeface="Helvetica" panose="020B0604020202020204" pitchFamily="34" charset="0"/>
                  <a:cs typeface="Helvetica" panose="020B0604020202020204" pitchFamily="34" charset="0"/>
                </a:rPr>
                <a:t> Probe </a:t>
              </a:r>
              <a:r>
                <a:rPr lang="it-IT" sz="1900" dirty="0">
                  <a:solidFill>
                    <a:schemeClr val="accent6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 </a:t>
              </a:r>
              <a:r>
                <a:rPr lang="it-IT" sz="19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Systematics</a:t>
              </a:r>
              <a:endParaRPr lang="it-IT" sz="1900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pPr>
                <a:spcBef>
                  <a:spcPts val="0"/>
                </a:spcBef>
                <a:buAutoNum type="arabicPeriod"/>
              </a:pPr>
              <a:r>
                <a:rPr lang="it-IT" sz="19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Tracking</a:t>
              </a:r>
              <a:r>
                <a:rPr lang="it-IT" sz="1900" dirty="0">
                  <a:latin typeface="Helvetica" panose="020B0604020202020204" pitchFamily="34" charset="0"/>
                  <a:cs typeface="Helvetica" panose="020B0604020202020204" pitchFamily="34" charset="0"/>
                </a:rPr>
                <a:t> </a:t>
              </a:r>
              <a:r>
                <a:rPr lang="it-IT" sz="19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Drift</a:t>
              </a:r>
              <a:r>
                <a:rPr lang="it-IT" sz="1900" dirty="0">
                  <a:latin typeface="Helvetica" panose="020B0604020202020204" pitchFamily="34" charset="0"/>
                  <a:cs typeface="Helvetica" panose="020B0604020202020204" pitchFamily="34" charset="0"/>
                </a:rPr>
                <a:t> </a:t>
              </a:r>
              <a:r>
                <a:rPr lang="it-IT" sz="19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Uncertainty</a:t>
              </a:r>
              <a:endParaRPr lang="en-GB" sz="1900" dirty="0">
                <a:solidFill>
                  <a:srgbClr val="44546A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24">
                <a:extLst>
                  <a:ext uri="{FF2B5EF4-FFF2-40B4-BE49-F238E27FC236}">
                    <a16:creationId xmlns:a16="http://schemas.microsoft.com/office/drawing/2014/main" id="{20AC700D-E59B-6ABE-7B63-B7EE3886F777}"/>
                  </a:ext>
                </a:extLst>
              </p:cNvPr>
              <p:cNvSpPr/>
              <p:nvPr/>
            </p:nvSpPr>
            <p:spPr>
              <a:xfrm>
                <a:off x="689990" y="3675443"/>
                <a:ext cx="179087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b="1" i="1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it-IT" sz="2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b="1" i="0">
                        <a:latin typeface="Cambria Math" panose="02040503050406030204" pitchFamily="18" charset="0"/>
                      </a:rPr>
                      <m:t>~</m:t>
                    </m:r>
                    <m:r>
                      <a:rPr lang="it-IT" sz="2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400" b="1" i="1" smtClean="0">
                        <a:latin typeface="Cambria Math" panose="02040503050406030204" pitchFamily="18" charset="0"/>
                      </a:rPr>
                      <m:t>𝟑𝟖</m:t>
                    </m:r>
                    <m:r>
                      <a:rPr lang="it-IT" sz="2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b="1" i="1">
                        <a:latin typeface="Cambria Math" panose="02040503050406030204" pitchFamily="18" charset="0"/>
                      </a:rPr>
                      <m:t>𝒑𝒑𝒃</m:t>
                    </m:r>
                  </m:oMath>
                </a14:m>
                <a:r>
                  <a:rPr lang="en-GB" sz="2400" b="1" dirty="0"/>
                  <a:t> </a:t>
                </a:r>
              </a:p>
            </p:txBody>
          </p:sp>
        </mc:Choice>
        <mc:Fallback xmlns="">
          <p:sp>
            <p:nvSpPr>
              <p:cNvPr id="47" name="Rectangle 24">
                <a:extLst>
                  <a:ext uri="{FF2B5EF4-FFF2-40B4-BE49-F238E27FC236}">
                    <a16:creationId xmlns:a16="http://schemas.microsoft.com/office/drawing/2014/main" id="{20AC700D-E59B-6ABE-7B63-B7EE3886F77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990" y="3675443"/>
                <a:ext cx="1790875" cy="461665"/>
              </a:xfrm>
              <a:prstGeom prst="rect">
                <a:avLst/>
              </a:prstGeom>
              <a:blipFill>
                <a:blip r:embed="rId7"/>
                <a:stretch>
                  <a:fillRect l="-1020" b="-1710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8" name="Gruppo 57">
            <a:extLst>
              <a:ext uri="{FF2B5EF4-FFF2-40B4-BE49-F238E27FC236}">
                <a16:creationId xmlns:a16="http://schemas.microsoft.com/office/drawing/2014/main" id="{C8BCA855-F636-1409-37AE-0FC81815F1EF}"/>
              </a:ext>
            </a:extLst>
          </p:cNvPr>
          <p:cNvGrpSpPr/>
          <p:nvPr/>
        </p:nvGrpSpPr>
        <p:grpSpPr>
          <a:xfrm>
            <a:off x="6516217" y="2811338"/>
            <a:ext cx="2487384" cy="2979181"/>
            <a:chOff x="6516217" y="2811338"/>
            <a:chExt cx="2487384" cy="2979181"/>
          </a:xfrm>
        </p:grpSpPr>
        <p:grpSp>
          <p:nvGrpSpPr>
            <p:cNvPr id="26" name="그룹 29">
              <a:extLst>
                <a:ext uri="{FF2B5EF4-FFF2-40B4-BE49-F238E27FC236}">
                  <a16:creationId xmlns:a16="http://schemas.microsoft.com/office/drawing/2014/main" id="{D79E325B-86B7-E95E-68A6-EADD2859362E}"/>
                </a:ext>
              </a:extLst>
            </p:cNvPr>
            <p:cNvGrpSpPr/>
            <p:nvPr/>
          </p:nvGrpSpPr>
          <p:grpSpPr>
            <a:xfrm>
              <a:off x="6516217" y="2811338"/>
              <a:ext cx="2487384" cy="1356709"/>
              <a:chOff x="9074148" y="4660287"/>
              <a:chExt cx="3316512" cy="1808945"/>
            </a:xfrm>
          </p:grpSpPr>
          <p:sp>
            <p:nvSpPr>
              <p:cNvPr id="27" name="왼쪽 중괄호 20">
                <a:extLst>
                  <a:ext uri="{FF2B5EF4-FFF2-40B4-BE49-F238E27FC236}">
                    <a16:creationId xmlns:a16="http://schemas.microsoft.com/office/drawing/2014/main" id="{5AFF93D2-E769-FACB-75B5-5804F10A12A3}"/>
                  </a:ext>
                </a:extLst>
              </p:cNvPr>
              <p:cNvSpPr/>
              <p:nvPr/>
            </p:nvSpPr>
            <p:spPr>
              <a:xfrm rot="16200000">
                <a:off x="10187156" y="4112722"/>
                <a:ext cx="377682" cy="1472812"/>
              </a:xfrm>
              <a:prstGeom prst="leftBrace">
                <a:avLst>
                  <a:gd name="adj1" fmla="val 49353"/>
                  <a:gd name="adj2" fmla="val 50000"/>
                </a:avLst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 sz="135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8" name="직사각형 21">
                <a:extLst>
                  <a:ext uri="{FF2B5EF4-FFF2-40B4-BE49-F238E27FC236}">
                    <a16:creationId xmlns:a16="http://schemas.microsoft.com/office/drawing/2014/main" id="{2C76CDEF-4C69-BC99-EB62-31213367D71E}"/>
                  </a:ext>
                </a:extLst>
              </p:cNvPr>
              <p:cNvSpPr/>
              <p:nvPr/>
            </p:nvSpPr>
            <p:spPr>
              <a:xfrm>
                <a:off x="9074148" y="5115015"/>
                <a:ext cx="3316512" cy="13542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R" sz="2000" dirty="0">
                    <a:latin typeface="Helvetica" panose="020B0604020202020204" pitchFamily="34" charset="0"/>
                    <a:ea typeface="나눔스퀘어" panose="020B0600000101010101" pitchFamily="50" charset="-127"/>
                    <a:cs typeface="Helvetica" panose="020B0604020202020204" pitchFamily="34" charset="0"/>
                  </a:rPr>
                  <a:t>Corrections from</a:t>
                </a:r>
                <a:br>
                  <a:rPr lang="en-US" altLang="ko-KR" sz="2000" dirty="0">
                    <a:latin typeface="Helvetica" panose="020B0604020202020204" pitchFamily="34" charset="0"/>
                    <a:ea typeface="나눔스퀘어" panose="020B0600000101010101" pitchFamily="50" charset="-127"/>
                    <a:cs typeface="Helvetica" panose="020B0604020202020204" pitchFamily="34" charset="0"/>
                  </a:rPr>
                </a:br>
                <a:r>
                  <a:rPr lang="en-US" altLang="ko-KR" sz="2000" dirty="0">
                    <a:latin typeface="Helvetica" panose="020B0604020202020204" pitchFamily="34" charset="0"/>
                    <a:ea typeface="나눔스퀘어" panose="020B0600000101010101" pitchFamily="50" charset="-127"/>
                    <a:cs typeface="Helvetica" panose="020B0604020202020204" pitchFamily="34" charset="0"/>
                  </a:rPr>
                  <a:t>the transient magnetic field</a:t>
                </a:r>
              </a:p>
            </p:txBody>
          </p:sp>
        </p:grpSp>
        <p:sp>
          <p:nvSpPr>
            <p:cNvPr id="54" name="Rectangle 16">
              <a:extLst>
                <a:ext uri="{FF2B5EF4-FFF2-40B4-BE49-F238E27FC236}">
                  <a16:creationId xmlns:a16="http://schemas.microsoft.com/office/drawing/2014/main" id="{932811F4-0206-FEBC-274C-55CAA01C47F1}"/>
                </a:ext>
              </a:extLst>
            </p:cNvPr>
            <p:cNvSpPr/>
            <p:nvPr/>
          </p:nvSpPr>
          <p:spPr>
            <a:xfrm>
              <a:off x="6609268" y="4258379"/>
              <a:ext cx="2139196" cy="646866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Rectangle 24">
                  <a:extLst>
                    <a:ext uri="{FF2B5EF4-FFF2-40B4-BE49-F238E27FC236}">
                      <a16:creationId xmlns:a16="http://schemas.microsoft.com/office/drawing/2014/main" id="{D375A90A-9988-B636-9809-0CE17302D55C}"/>
                    </a:ext>
                  </a:extLst>
                </p:cNvPr>
                <p:cNvSpPr/>
                <p:nvPr/>
              </p:nvSpPr>
              <p:spPr>
                <a:xfrm>
                  <a:off x="6687698" y="4298301"/>
                  <a:ext cx="1968744" cy="46166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𝜹</m:t>
                          </m:r>
                        </m:e>
                        <m:sub>
                          <m:r>
                            <a:rPr lang="it-IT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𝑩𝒌</m:t>
                          </m:r>
                        </m:sub>
                      </m:sSub>
                      <m:r>
                        <a:rPr lang="en-GB" sz="2400" b="1" i="0"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it-IT" sz="24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400" b="1" i="1" smtClean="0">
                          <a:latin typeface="Cambria Math" panose="02040503050406030204" pitchFamily="18" charset="0"/>
                        </a:rPr>
                        <m:t>𝟑𝟕</m:t>
                      </m:r>
                      <m:r>
                        <a:rPr lang="en-GB" sz="2400" b="1" i="1">
                          <a:latin typeface="Cambria Math" panose="02040503050406030204" pitchFamily="18" charset="0"/>
                        </a:rPr>
                        <m:t>𝒑𝒑𝒃</m:t>
                      </m:r>
                    </m:oMath>
                  </a14:m>
                  <a:r>
                    <a:rPr lang="en-GB" sz="2400" b="1" dirty="0"/>
                    <a:t> </a:t>
                  </a:r>
                </a:p>
              </p:txBody>
            </p:sp>
          </mc:Choice>
          <mc:Fallback xmlns="">
            <p:sp>
              <p:nvSpPr>
                <p:cNvPr id="55" name="Rectangle 24">
                  <a:extLst>
                    <a:ext uri="{FF2B5EF4-FFF2-40B4-BE49-F238E27FC236}">
                      <a16:creationId xmlns:a16="http://schemas.microsoft.com/office/drawing/2014/main" id="{D375A90A-9988-B636-9809-0CE17302D55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87698" y="4298301"/>
                  <a:ext cx="1968744" cy="461665"/>
                </a:xfrm>
                <a:prstGeom prst="rect">
                  <a:avLst/>
                </a:prstGeom>
                <a:blipFill>
                  <a:blip r:embed="rId8"/>
                  <a:stretch>
                    <a:fillRect l="-929" b="-18421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6" name="Rectangle 16">
              <a:extLst>
                <a:ext uri="{FF2B5EF4-FFF2-40B4-BE49-F238E27FC236}">
                  <a16:creationId xmlns:a16="http://schemas.microsoft.com/office/drawing/2014/main" id="{37B1B201-8C78-5BCF-C3B6-5CF7E670F021}"/>
                </a:ext>
              </a:extLst>
            </p:cNvPr>
            <p:cNvSpPr/>
            <p:nvPr/>
          </p:nvSpPr>
          <p:spPr>
            <a:xfrm>
              <a:off x="6627436" y="5143653"/>
              <a:ext cx="2121028" cy="646866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Rectangle 24">
                  <a:extLst>
                    <a:ext uri="{FF2B5EF4-FFF2-40B4-BE49-F238E27FC236}">
                      <a16:creationId xmlns:a16="http://schemas.microsoft.com/office/drawing/2014/main" id="{2505A53F-2E33-64BF-EF07-5A2CBBE76591}"/>
                    </a:ext>
                  </a:extLst>
                </p:cNvPr>
                <p:cNvSpPr/>
                <p:nvPr/>
              </p:nvSpPr>
              <p:spPr>
                <a:xfrm>
                  <a:off x="6705866" y="5183575"/>
                  <a:ext cx="2034468" cy="49487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𝜹</m:t>
                          </m:r>
                        </m:e>
                        <m:sub>
                          <m:r>
                            <a:rPr lang="it-IT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𝑩𝒒</m:t>
                          </m:r>
                        </m:sub>
                      </m:sSub>
                      <m:r>
                        <a:rPr lang="en-GB" sz="2400" b="1" i="0"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it-IT" sz="24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400" b="1" i="1" smtClean="0">
                          <a:latin typeface="Cambria Math" panose="02040503050406030204" pitchFamily="18" charset="0"/>
                        </a:rPr>
                        <m:t>𝟗𝟐</m:t>
                      </m:r>
                      <m:r>
                        <a:rPr lang="it-IT" sz="24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1" i="1">
                          <a:latin typeface="Cambria Math" panose="02040503050406030204" pitchFamily="18" charset="0"/>
                        </a:rPr>
                        <m:t>𝒑𝒑𝒃</m:t>
                      </m:r>
                    </m:oMath>
                  </a14:m>
                  <a:r>
                    <a:rPr lang="en-GB" sz="2400" b="1" dirty="0"/>
                    <a:t> </a:t>
                  </a:r>
                </a:p>
              </p:txBody>
            </p:sp>
          </mc:Choice>
          <mc:Fallback xmlns="">
            <p:sp>
              <p:nvSpPr>
                <p:cNvPr id="57" name="Rectangle 24">
                  <a:extLst>
                    <a:ext uri="{FF2B5EF4-FFF2-40B4-BE49-F238E27FC236}">
                      <a16:creationId xmlns:a16="http://schemas.microsoft.com/office/drawing/2014/main" id="{2505A53F-2E33-64BF-EF07-5A2CBBE7659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05866" y="5183575"/>
                  <a:ext cx="2034468" cy="494879"/>
                </a:xfrm>
                <a:prstGeom prst="rect">
                  <a:avLst/>
                </a:prstGeom>
                <a:blipFill>
                  <a:blip r:embed="rId9"/>
                  <a:stretch>
                    <a:fillRect l="-898" b="-10976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Segnaposto numero diapositiva 8">
            <a:extLst>
              <a:ext uri="{FF2B5EF4-FFF2-40B4-BE49-F238E27FC236}">
                <a16:creationId xmlns:a16="http://schemas.microsoft.com/office/drawing/2014/main" id="{03B60AFA-C53D-3DFD-460B-0E46A4891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24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BB94DDF1-8832-037C-A37F-B3B9E77511D2}"/>
              </a:ext>
            </a:extLst>
          </p:cNvPr>
          <p:cNvGrpSpPr/>
          <p:nvPr/>
        </p:nvGrpSpPr>
        <p:grpSpPr>
          <a:xfrm>
            <a:off x="0" y="1378239"/>
            <a:ext cx="3480073" cy="5272502"/>
            <a:chOff x="0" y="1378239"/>
            <a:chExt cx="3480073" cy="5272502"/>
          </a:xfrm>
        </p:grpSpPr>
        <p:grpSp>
          <p:nvGrpSpPr>
            <p:cNvPr id="20" name="그룹 5">
              <a:extLst>
                <a:ext uri="{FF2B5EF4-FFF2-40B4-BE49-F238E27FC236}">
                  <a16:creationId xmlns:a16="http://schemas.microsoft.com/office/drawing/2014/main" id="{ED776FA2-5846-00CB-6414-F0C2064F3D80}"/>
                </a:ext>
              </a:extLst>
            </p:cNvPr>
            <p:cNvGrpSpPr/>
            <p:nvPr/>
          </p:nvGrpSpPr>
          <p:grpSpPr>
            <a:xfrm>
              <a:off x="58944" y="1378239"/>
              <a:ext cx="3421129" cy="706734"/>
              <a:chOff x="464450" y="2749488"/>
              <a:chExt cx="4561506" cy="942311"/>
            </a:xfrm>
          </p:grpSpPr>
          <p:sp>
            <p:nvSpPr>
              <p:cNvPr id="21" name="직사각형 14">
                <a:extLst>
                  <a:ext uri="{FF2B5EF4-FFF2-40B4-BE49-F238E27FC236}">
                    <a16:creationId xmlns:a16="http://schemas.microsoft.com/office/drawing/2014/main" id="{06DE8BDD-913A-5A4C-FE3F-58A2A4B12FFA}"/>
                  </a:ext>
                </a:extLst>
              </p:cNvPr>
              <p:cNvSpPr/>
              <p:nvPr/>
            </p:nvSpPr>
            <p:spPr>
              <a:xfrm>
                <a:off x="464450" y="2749488"/>
                <a:ext cx="4561506" cy="5334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2000" dirty="0">
                    <a:latin typeface="Helvetica" panose="020B0604020202020204" pitchFamily="34" charset="0"/>
                    <a:ea typeface="나눔스퀘어" panose="020B0600000101010101" pitchFamily="50" charset="-127"/>
                    <a:cs typeface="Helvetica" panose="020B0604020202020204" pitchFamily="34" charset="0"/>
                  </a:rPr>
                  <a:t>Unblinding conversion factor</a:t>
                </a:r>
              </a:p>
            </p:txBody>
          </p:sp>
          <p:cxnSp>
            <p:nvCxnSpPr>
              <p:cNvPr id="22" name="직선 화살표 연결선 15">
                <a:extLst>
                  <a:ext uri="{FF2B5EF4-FFF2-40B4-BE49-F238E27FC236}">
                    <a16:creationId xmlns:a16="http://schemas.microsoft.com/office/drawing/2014/main" id="{119E0BBC-DE46-4921-B28A-E36F078822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17496" y="3292766"/>
                <a:ext cx="963616" cy="399033"/>
              </a:xfrm>
              <a:prstGeom prst="straightConnector1">
                <a:avLst/>
              </a:prstGeom>
              <a:ln>
                <a:tailEnd type="triangle" w="lg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CasellaDiTesto 4">
                  <a:extLst>
                    <a:ext uri="{FF2B5EF4-FFF2-40B4-BE49-F238E27FC236}">
                      <a16:creationId xmlns:a16="http://schemas.microsoft.com/office/drawing/2014/main" id="{2B6D7604-F171-DC35-289F-75313C784999}"/>
                    </a:ext>
                  </a:extLst>
                </p:cNvPr>
                <p:cNvSpPr txBox="1"/>
                <p:nvPr/>
              </p:nvSpPr>
              <p:spPr>
                <a:xfrm>
                  <a:off x="0" y="4380311"/>
                  <a:ext cx="3273149" cy="227043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r>
                    <a:rPr lang="en-US" sz="2000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Both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s-ES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</m:oMath>
                  </a14:m>
                  <a:r>
                    <a:rPr lang="en-US" sz="2000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 and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s-E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a14:m>
                  <a:r>
                    <a:rPr lang="en-US" sz="2000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 frequencies are measured by a single 10 MHz, GPS master clock.</a:t>
                  </a:r>
                </a:p>
                <a:p>
                  <a:r>
                    <a:rPr lang="en-US" sz="2000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A (</a:t>
                  </a:r>
                  <a14:m>
                    <m:oMath xmlns:m="http://schemas.openxmlformats.org/officeDocument/2006/math">
                      <m:r>
                        <a:rPr lang="es-ES" sz="2000" b="0" i="1" smtClean="0">
                          <a:latin typeface="Cambria Math" panose="02040503050406030204" pitchFamily="18" charset="0"/>
                        </a:rPr>
                        <m:t>40−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</a:rPr>
                        <m:t>𝜖</m:t>
                      </m:r>
                    </m:oMath>
                  </a14:m>
                  <a:r>
                    <a:rPr lang="en-US" sz="2000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) </a:t>
                  </a:r>
                  <a:r>
                    <a:rPr lang="en-US" altLang="ko-KR" sz="2000" dirty="0">
                      <a:solidFill>
                        <a:schemeClr val="tx1"/>
                      </a:solidFill>
                      <a:latin typeface="Helvetica" panose="020B0604020202020204" pitchFamily="34" charset="0"/>
                      <a:ea typeface="나눔스퀘어" panose="020B0600000101010101" pitchFamily="50" charset="-127"/>
                      <a:cs typeface="Helvetica" panose="020B0604020202020204" pitchFamily="34" charset="0"/>
                    </a:rPr>
                    <a:t>MHz </a:t>
                  </a:r>
                  <a:r>
                    <a:rPr lang="en-US" sz="2000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blinded frequency (</a:t>
                  </a:r>
                  <a14:m>
                    <m:oMath xmlns:m="http://schemas.openxmlformats.org/officeDocument/2006/math">
                      <m:r>
                        <a:rPr lang="en-US" altLang="ko-KR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나눔스퀘어" panose="020B0600000101010101" pitchFamily="50" charset="-127"/>
                        </a:rPr>
                        <m:t>±25 </m:t>
                      </m:r>
                      <m:r>
                        <m:rPr>
                          <m:sty m:val="p"/>
                        </m:rPr>
                        <a:rPr lang="en-US" altLang="ko-KR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나눔스퀘어" panose="020B0600000101010101" pitchFamily="50" charset="-127"/>
                        </a:rPr>
                        <m:t>ppm</m:t>
                      </m:r>
                    </m:oMath>
                  </a14:m>
                  <a:r>
                    <a:rPr lang="en-US" sz="2000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) is used for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s-ES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</m:oMath>
                  </a14:m>
                  <a:r>
                    <a:rPr lang="en-US" sz="2000" dirty="0">
                      <a:latin typeface="Helvetica" panose="020B0604020202020204" pitchFamily="34" charset="0"/>
                      <a:cs typeface="Helvetica" panose="020B0604020202020204" pitchFamily="34" charset="0"/>
                    </a:rPr>
                    <a:t>. </a:t>
                  </a:r>
                </a:p>
              </p:txBody>
            </p:sp>
          </mc:Choice>
          <mc:Fallback xmlns="">
            <p:sp>
              <p:nvSpPr>
                <p:cNvPr id="5" name="CasellaDiTesto 4">
                  <a:extLst>
                    <a:ext uri="{FF2B5EF4-FFF2-40B4-BE49-F238E27FC236}">
                      <a16:creationId xmlns:a16="http://schemas.microsoft.com/office/drawing/2014/main" id="{2B6D7604-F171-DC35-289F-75313C78499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4380311"/>
                  <a:ext cx="3273149" cy="2270430"/>
                </a:xfrm>
                <a:prstGeom prst="rect">
                  <a:avLst/>
                </a:prstGeom>
                <a:blipFill>
                  <a:blip r:embed="rId10"/>
                  <a:stretch>
                    <a:fillRect l="-1862" t="-1613" b="-4032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192086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5" grpId="0" animBg="1"/>
      <p:bldP spid="4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/>
              <p:cNvSpPr txBox="1"/>
              <p:nvPr/>
            </p:nvSpPr>
            <p:spPr>
              <a:xfrm>
                <a:off x="70438" y="19210"/>
                <a:ext cx="859658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1" dirty="0">
                    <a:solidFill>
                      <a:schemeClr val="bg1"/>
                    </a:solidFill>
                    <a:latin typeface="Trebuchet MS" panose="020B0603020202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The</a:t>
                </a:r>
                <a:r>
                  <a:rPr lang="en-US" sz="3200" kern="0" dirty="0">
                    <a:solidFill>
                      <a:schemeClr val="bg1"/>
                    </a:solidFill>
                    <a:latin typeface="Arial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Open Sans" panose="020B0606030504020204" pitchFamily="34" charset="0"/>
                          </a:rPr>
                        </m:ctrlPr>
                      </m:sSubSupPr>
                      <m:e>
                        <m:r>
                          <a:rPr lang="it-IT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Open Sans" panose="020B0606030504020204" pitchFamily="34" charset="0"/>
                          </a:rPr>
                          <m:t>𝝎</m:t>
                        </m:r>
                      </m:e>
                      <m:sub>
                        <m:r>
                          <a:rPr lang="it-IT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Open Sans" panose="020B0606030504020204" pitchFamily="34" charset="0"/>
                          </a:rPr>
                          <m:t>𝒂</m:t>
                        </m:r>
                      </m:sub>
                      <m:sup>
                        <m:r>
                          <a:rPr lang="it-IT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Open Sans" panose="020B0606030504020204" pitchFamily="34" charset="0"/>
                          </a:rPr>
                          <m:t>𝒎</m:t>
                        </m:r>
                      </m:sup>
                    </m:sSubSup>
                  </m:oMath>
                </a14:m>
                <a:r>
                  <a:rPr lang="en-US" sz="3200" kern="0" dirty="0">
                    <a:solidFill>
                      <a:schemeClr val="bg1"/>
                    </a:solidFill>
                    <a:latin typeface="Arial"/>
                  </a:rPr>
                  <a:t> </a:t>
                </a:r>
                <a:r>
                  <a:rPr lang="en-US" sz="3200" b="1" dirty="0">
                    <a:solidFill>
                      <a:schemeClr val="bg1"/>
                    </a:solidFill>
                    <a:latin typeface="Trebuchet MS" panose="020B0603020202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analysis strategy</a:t>
                </a:r>
              </a:p>
            </p:txBody>
          </p:sp>
        </mc:Choice>
        <mc:Fallback xmlns="">
          <p:sp>
            <p:nvSpPr>
              <p:cNvPr id="12" name="CasellaDiTesto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38" y="19210"/>
                <a:ext cx="8596583" cy="584775"/>
              </a:xfrm>
              <a:prstGeom prst="rect">
                <a:avLst/>
              </a:prstGeom>
              <a:blipFill>
                <a:blip r:embed="rId3"/>
                <a:stretch>
                  <a:fillRect l="-1844" t="-13542" b="-3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D2DE5E08-1001-7A22-0DA4-A5E2CAC9F590}"/>
              </a:ext>
            </a:extLst>
          </p:cNvPr>
          <p:cNvSpPr txBox="1"/>
          <p:nvPr/>
        </p:nvSpPr>
        <p:spPr>
          <a:xfrm>
            <a:off x="57018" y="926527"/>
            <a:ext cx="89794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6 independent analysis groups using different Reconstruction algorithms and different Fit methods 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Q-method is completely different from all others: it has a larger error</a:t>
            </a:r>
          </a:p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       used as crosscheck</a:t>
            </a:r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2 Independent Reconstruction algorithms developed (East, West)</a:t>
            </a:r>
          </a:p>
        </p:txBody>
      </p:sp>
      <p:graphicFrame>
        <p:nvGraphicFramePr>
          <p:cNvPr id="24" name="Segnaposto contenuto 6">
            <a:extLst>
              <a:ext uri="{FF2B5EF4-FFF2-40B4-BE49-F238E27FC236}">
                <a16:creationId xmlns:a16="http://schemas.microsoft.com/office/drawing/2014/main" id="{9F527E90-9990-5E54-C248-6A66531C4C7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7342458"/>
              </p:ext>
            </p:extLst>
          </p:nvPr>
        </p:nvGraphicFramePr>
        <p:xfrm>
          <a:off x="645061" y="2463374"/>
          <a:ext cx="8069901" cy="2263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99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99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99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334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Reconstruction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Analysis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34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CU (Cornell)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T, 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34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UW (Washington)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T,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5595917"/>
                  </a:ext>
                </a:extLst>
              </a:tr>
              <a:tr h="323344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Europa (INFN+UK)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West/Europa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T,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6931313"/>
                  </a:ext>
                </a:extLst>
              </a:tr>
              <a:tr h="323344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SJTU (Shangai)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T, 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4414817"/>
                  </a:ext>
                </a:extLst>
              </a:tr>
              <a:tr h="323344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BU (Boston)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T, 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792586"/>
                  </a:ext>
                </a:extLst>
              </a:tr>
              <a:tr h="323344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Uky (Kentucky)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6269677"/>
                  </a:ext>
                </a:extLst>
              </a:tr>
            </a:tbl>
          </a:graphicData>
        </a:graphic>
      </p:graphicFrame>
      <p:sp>
        <p:nvSpPr>
          <p:cNvPr id="2" name="Segnaposto numero diapositiva 8">
            <a:extLst>
              <a:ext uri="{FF2B5EF4-FFF2-40B4-BE49-F238E27FC236}">
                <a16:creationId xmlns:a16="http://schemas.microsoft.com/office/drawing/2014/main" id="{E74F567B-24B0-0DFD-189C-8BF1DA5BF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25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Segnaposto piè di pagina 3">
            <a:extLst>
              <a:ext uri="{FF2B5EF4-FFF2-40B4-BE49-F238E27FC236}">
                <a16:creationId xmlns:a16="http://schemas.microsoft.com/office/drawing/2014/main" id="{67891D88-2BB2-522B-B942-80748D08F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DBC13A15-6A32-FEA9-241E-090452439F7A}"/>
              </a:ext>
            </a:extLst>
          </p:cNvPr>
          <p:cNvSpPr txBox="1">
            <a:spLocks/>
          </p:cNvSpPr>
          <p:nvPr/>
        </p:nvSpPr>
        <p:spPr>
          <a:xfrm>
            <a:off x="69532" y="4726782"/>
            <a:ext cx="9134786" cy="211200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500" b="1" dirty="0"/>
              <a:t>T-</a:t>
            </a:r>
            <a:r>
              <a:rPr lang="it-IT" sz="1500" b="1" dirty="0" err="1"/>
              <a:t>method</a:t>
            </a:r>
            <a:r>
              <a:rPr lang="it-IT" sz="1500" dirty="0"/>
              <a:t>: </a:t>
            </a:r>
            <a:r>
              <a:rPr lang="it-IT" sz="1500" dirty="0" err="1"/>
              <a:t>count</a:t>
            </a:r>
            <a:r>
              <a:rPr lang="it-IT" sz="1500" dirty="0"/>
              <a:t> </a:t>
            </a:r>
            <a:r>
              <a:rPr lang="it-IT" sz="1500" dirty="0" err="1"/>
              <a:t>all</a:t>
            </a:r>
            <a:r>
              <a:rPr lang="it-IT" sz="1500" dirty="0"/>
              <a:t> </a:t>
            </a:r>
            <a:r>
              <a:rPr lang="it-IT" sz="1500" dirty="0" err="1"/>
              <a:t>positrons</a:t>
            </a:r>
            <a:r>
              <a:rPr lang="it-IT" sz="1500" dirty="0"/>
              <a:t> with E&gt;1.7GeV and plot </a:t>
            </a:r>
            <a:r>
              <a:rPr lang="it-IT" sz="1500" dirty="0" err="1"/>
              <a:t>them</a:t>
            </a:r>
            <a:r>
              <a:rPr lang="it-IT" sz="1500" dirty="0"/>
              <a:t> vs time to </a:t>
            </a:r>
            <a:r>
              <a:rPr lang="it-IT" sz="1500" dirty="0" err="1"/>
              <a:t>get</a:t>
            </a:r>
            <a:r>
              <a:rPr lang="it-IT" sz="1500" dirty="0"/>
              <a:t> the </a:t>
            </a:r>
            <a:r>
              <a:rPr lang="it-IT" sz="1500" i="1" dirty="0"/>
              <a:t>«</a:t>
            </a:r>
            <a:r>
              <a:rPr lang="it-IT" sz="1500" i="1" dirty="0" err="1"/>
              <a:t>Wiggle</a:t>
            </a:r>
            <a:r>
              <a:rPr lang="it-IT" sz="1500" i="1" dirty="0"/>
              <a:t> plot»</a:t>
            </a:r>
            <a:r>
              <a:rPr lang="it-IT" sz="1500" dirty="0"/>
              <a:t> ; </a:t>
            </a:r>
            <a:r>
              <a:rPr lang="it-IT" sz="1500" dirty="0" err="1"/>
              <a:t>reference</a:t>
            </a:r>
            <a:r>
              <a:rPr lang="it-IT" sz="1500" dirty="0"/>
              <a:t> </a:t>
            </a:r>
            <a:r>
              <a:rPr lang="it-IT" sz="1500" dirty="0" err="1"/>
              <a:t>method</a:t>
            </a:r>
            <a:r>
              <a:rPr lang="it-IT" sz="1500" dirty="0"/>
              <a:t> </a:t>
            </a:r>
          </a:p>
          <a:p>
            <a:pPr marL="0" indent="0">
              <a:buNone/>
            </a:pPr>
            <a:r>
              <a:rPr lang="it-IT" sz="1500" b="1" dirty="0"/>
              <a:t>E-</a:t>
            </a:r>
            <a:r>
              <a:rPr lang="it-IT" sz="1500" b="1" dirty="0" err="1"/>
              <a:t>method</a:t>
            </a:r>
            <a:r>
              <a:rPr lang="it-IT" sz="1500" dirty="0"/>
              <a:t> (Energy </a:t>
            </a:r>
            <a:r>
              <a:rPr lang="it-IT" sz="1500" dirty="0" err="1"/>
              <a:t>binned</a:t>
            </a:r>
            <a:r>
              <a:rPr lang="it-IT" sz="1500" dirty="0"/>
              <a:t>): </a:t>
            </a:r>
            <a:r>
              <a:rPr lang="it-IT" sz="1500" dirty="0" err="1"/>
              <a:t>fit</a:t>
            </a:r>
            <a:r>
              <a:rPr lang="it-IT" sz="1500" dirty="0"/>
              <a:t> </a:t>
            </a:r>
            <a:r>
              <a:rPr lang="it-IT" sz="1500" dirty="0" err="1"/>
              <a:t>each</a:t>
            </a:r>
            <a:r>
              <a:rPr lang="it-IT" sz="1500" dirty="0"/>
              <a:t> </a:t>
            </a:r>
            <a:r>
              <a:rPr lang="it-IT" sz="1500" dirty="0" err="1"/>
              <a:t>energy</a:t>
            </a:r>
            <a:r>
              <a:rPr lang="it-IT" sz="1500" dirty="0"/>
              <a:t> </a:t>
            </a:r>
            <a:r>
              <a:rPr lang="it-IT" sz="1500" dirty="0" err="1"/>
              <a:t>slice</a:t>
            </a:r>
            <a:r>
              <a:rPr lang="it-IT" sz="1500" dirty="0"/>
              <a:t>, combine the </a:t>
            </a:r>
            <a:r>
              <a:rPr lang="it-IT" sz="1500" dirty="0" err="1"/>
              <a:t>resulting</a:t>
            </a:r>
            <a:r>
              <a:rPr lang="it-IT" sz="1500" dirty="0"/>
              <a:t> </a:t>
            </a:r>
            <a:r>
              <a:rPr lang="it-IT" sz="1500" dirty="0" err="1"/>
              <a:t>values</a:t>
            </a:r>
            <a:r>
              <a:rPr lang="it-IT" sz="1500" dirty="0"/>
              <a:t> for </a:t>
            </a:r>
            <a:r>
              <a:rPr lang="it-IT" sz="1500" dirty="0" err="1">
                <a:latin typeface="Symbol" panose="05050102010706020507" pitchFamily="18" charset="2"/>
              </a:rPr>
              <a:t>w</a:t>
            </a:r>
            <a:r>
              <a:rPr lang="it-IT" sz="1500" baseline="-25000" dirty="0" err="1"/>
              <a:t>a</a:t>
            </a:r>
            <a:endParaRPr lang="it-IT" sz="1500" baseline="-25000" dirty="0"/>
          </a:p>
          <a:p>
            <a:pPr marL="0" indent="0">
              <a:buNone/>
            </a:pPr>
            <a:r>
              <a:rPr lang="it-IT" sz="1500" b="1" dirty="0"/>
              <a:t>A-</a:t>
            </a:r>
            <a:r>
              <a:rPr lang="it-IT" sz="1500" b="1" dirty="0" err="1"/>
              <a:t>method</a:t>
            </a:r>
            <a:r>
              <a:rPr lang="it-IT" sz="1500" dirty="0"/>
              <a:t> (</a:t>
            </a:r>
            <a:r>
              <a:rPr lang="it-IT" sz="1500" dirty="0" err="1"/>
              <a:t>Asimmetry</a:t>
            </a:r>
            <a:r>
              <a:rPr lang="it-IT" sz="1500" dirty="0"/>
              <a:t> </a:t>
            </a:r>
            <a:r>
              <a:rPr lang="it-IT" sz="1500" dirty="0" err="1"/>
              <a:t>weighted</a:t>
            </a:r>
            <a:r>
              <a:rPr lang="it-IT" sz="1500" dirty="0"/>
              <a:t>): </a:t>
            </a:r>
            <a:r>
              <a:rPr lang="it-IT" sz="1500" dirty="0" err="1"/>
              <a:t>weight</a:t>
            </a:r>
            <a:r>
              <a:rPr lang="it-IT" sz="1500" dirty="0"/>
              <a:t> </a:t>
            </a:r>
            <a:r>
              <a:rPr lang="it-IT" sz="1500" dirty="0" err="1"/>
              <a:t>each</a:t>
            </a:r>
            <a:r>
              <a:rPr lang="it-IT" sz="1500" dirty="0"/>
              <a:t> </a:t>
            </a:r>
            <a:r>
              <a:rPr lang="it-IT" sz="1500" dirty="0" err="1"/>
              <a:t>event</a:t>
            </a:r>
            <a:r>
              <a:rPr lang="it-IT" sz="1500" dirty="0"/>
              <a:t> with </a:t>
            </a:r>
            <a:r>
              <a:rPr lang="it-IT" sz="1500" dirty="0" err="1"/>
              <a:t>its</a:t>
            </a:r>
            <a:r>
              <a:rPr lang="it-IT" sz="1500" dirty="0"/>
              <a:t> </a:t>
            </a:r>
            <a:r>
              <a:rPr lang="it-IT" sz="1500" dirty="0" err="1"/>
              <a:t>own</a:t>
            </a:r>
            <a:r>
              <a:rPr lang="it-IT" sz="1500" dirty="0"/>
              <a:t> </a:t>
            </a:r>
            <a:r>
              <a:rPr lang="it-IT" sz="1500" dirty="0" err="1"/>
              <a:t>contribution</a:t>
            </a:r>
            <a:r>
              <a:rPr lang="it-IT" sz="1500" dirty="0"/>
              <a:t> to </a:t>
            </a:r>
            <a:r>
              <a:rPr lang="it-IT" sz="1500" dirty="0" err="1"/>
              <a:t>asimmetry</a:t>
            </a:r>
            <a:r>
              <a:rPr lang="it-IT" sz="1500" dirty="0"/>
              <a:t> A(E). From the </a:t>
            </a:r>
            <a:r>
              <a:rPr lang="it-IT" sz="1500" dirty="0" err="1"/>
              <a:t>statistical</a:t>
            </a:r>
            <a:r>
              <a:rPr lang="it-IT" sz="1500" dirty="0"/>
              <a:t> </a:t>
            </a:r>
            <a:r>
              <a:rPr lang="it-IT" sz="1500" dirty="0" err="1"/>
              <a:t>point</a:t>
            </a:r>
            <a:r>
              <a:rPr lang="it-IT" sz="1500" dirty="0"/>
              <a:t> of </a:t>
            </a:r>
            <a:r>
              <a:rPr lang="it-IT" sz="1500" dirty="0" err="1"/>
              <a:t>view</a:t>
            </a:r>
            <a:r>
              <a:rPr lang="it-IT" sz="1500" dirty="0"/>
              <a:t>, </a:t>
            </a:r>
            <a:r>
              <a:rPr lang="it-IT" sz="1500" dirty="0" err="1"/>
              <a:t>this</a:t>
            </a:r>
            <a:r>
              <a:rPr lang="it-IT" sz="1500" dirty="0"/>
              <a:t> </a:t>
            </a:r>
            <a:r>
              <a:rPr lang="it-IT" sz="1500" dirty="0" err="1"/>
              <a:t>method</a:t>
            </a:r>
            <a:r>
              <a:rPr lang="it-IT" sz="1500" dirty="0"/>
              <a:t> </a:t>
            </a:r>
            <a:r>
              <a:rPr lang="it-IT" sz="1500" dirty="0" err="1"/>
              <a:t>uses</a:t>
            </a:r>
            <a:r>
              <a:rPr lang="it-IT" sz="1500" dirty="0"/>
              <a:t> </a:t>
            </a:r>
            <a:r>
              <a:rPr lang="it-IT" sz="1500" dirty="0" err="1"/>
              <a:t>most</a:t>
            </a:r>
            <a:r>
              <a:rPr lang="it-IT" sz="1500" dirty="0"/>
              <a:t> information.</a:t>
            </a:r>
          </a:p>
          <a:p>
            <a:pPr marL="0" indent="0">
              <a:buNone/>
            </a:pPr>
            <a:r>
              <a:rPr lang="en-US" sz="1500" b="1" dirty="0"/>
              <a:t>Ratio method</a:t>
            </a:r>
            <a:r>
              <a:rPr lang="en-US" sz="1500" dirty="0"/>
              <a:t>: randomly split dataset in 2 subsets shifted by ±half a g-2 period, build combinations of the 2 subsets which eliminates the exponential behavior and leaves just a sinusoidal term</a:t>
            </a:r>
          </a:p>
          <a:p>
            <a:pPr marL="0" indent="0">
              <a:buNone/>
            </a:pPr>
            <a:r>
              <a:rPr lang="en-US" sz="1500" b="1" dirty="0"/>
              <a:t>Q method </a:t>
            </a:r>
            <a:r>
              <a:rPr lang="it-IT" sz="1500" dirty="0"/>
              <a:t>No </a:t>
            </a:r>
            <a:r>
              <a:rPr lang="it-IT" sz="1500" dirty="0" err="1"/>
              <a:t>clustering</a:t>
            </a:r>
            <a:r>
              <a:rPr lang="it-IT" sz="1500" dirty="0"/>
              <a:t>: just integrate </a:t>
            </a:r>
            <a:r>
              <a:rPr lang="it-IT" sz="1500" dirty="0" err="1"/>
              <a:t>energy</a:t>
            </a:r>
            <a:r>
              <a:rPr lang="it-IT" sz="1500" dirty="0"/>
              <a:t> </a:t>
            </a:r>
            <a:r>
              <a:rPr lang="it-IT" sz="1500" dirty="0" err="1"/>
              <a:t>above</a:t>
            </a:r>
            <a:r>
              <a:rPr lang="it-IT" sz="1500" dirty="0"/>
              <a:t> </a:t>
            </a:r>
            <a:r>
              <a:rPr lang="it-IT" sz="1500" dirty="0" err="1"/>
              <a:t>threshold</a:t>
            </a:r>
            <a:r>
              <a:rPr lang="it-IT" sz="1500" dirty="0"/>
              <a:t>. The </a:t>
            </a:r>
            <a:r>
              <a:rPr lang="it-IT" sz="1500" dirty="0" err="1"/>
              <a:t>total</a:t>
            </a:r>
            <a:r>
              <a:rPr lang="it-IT" sz="1500" dirty="0"/>
              <a:t> energy per event </a:t>
            </a:r>
            <a:r>
              <a:rPr lang="it-IT" sz="1500" dirty="0" err="1"/>
              <a:t>fluctuates</a:t>
            </a:r>
            <a:r>
              <a:rPr lang="it-IT" sz="1500" dirty="0"/>
              <a:t> with </a:t>
            </a:r>
            <a:r>
              <a:rPr lang="it-IT" sz="1500" dirty="0">
                <a:latin typeface="Symbol" pitchFamily="2" charset="2"/>
              </a:rPr>
              <a:t>w</a:t>
            </a:r>
            <a:r>
              <a:rPr lang="it-IT" sz="1500" baseline="-25000" dirty="0"/>
              <a:t>a</a:t>
            </a:r>
            <a:r>
              <a:rPr lang="it-IT" sz="1500" dirty="0"/>
              <a:t> frequency</a:t>
            </a:r>
          </a:p>
        </p:txBody>
      </p:sp>
    </p:spTree>
    <p:extLst>
      <p:ext uri="{BB962C8B-B14F-4D97-AF65-F5344CB8AC3E}">
        <p14:creationId xmlns:p14="http://schemas.microsoft.com/office/powerpoint/2010/main" val="39369773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6">
            <a:extLst>
              <a:ext uri="{FF2B5EF4-FFF2-40B4-BE49-F238E27FC236}">
                <a16:creationId xmlns:a16="http://schemas.microsoft.com/office/drawing/2014/main" id="{D530B676-3010-1A98-5ECA-C8DC1E03CBF3}"/>
              </a:ext>
            </a:extLst>
          </p:cNvPr>
          <p:cNvGrpSpPr/>
          <p:nvPr/>
        </p:nvGrpSpPr>
        <p:grpSpPr>
          <a:xfrm>
            <a:off x="2123728" y="1052736"/>
            <a:ext cx="5158767" cy="4887937"/>
            <a:chOff x="6660232" y="1101225"/>
            <a:chExt cx="1931772" cy="1457067"/>
          </a:xfrm>
        </p:grpSpPr>
        <p:sp>
          <p:nvSpPr>
            <p:cNvPr id="10" name="Rectangle 46">
              <a:extLst>
                <a:ext uri="{FF2B5EF4-FFF2-40B4-BE49-F238E27FC236}">
                  <a16:creationId xmlns:a16="http://schemas.microsoft.com/office/drawing/2014/main" id="{9E9800C7-0698-E388-1D60-2CF1BE8B832B}"/>
                </a:ext>
              </a:extLst>
            </p:cNvPr>
            <p:cNvSpPr/>
            <p:nvPr/>
          </p:nvSpPr>
          <p:spPr>
            <a:xfrm>
              <a:off x="6660232" y="1101225"/>
              <a:ext cx="1931772" cy="145706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45">
              <a:extLst>
                <a:ext uri="{FF2B5EF4-FFF2-40B4-BE49-F238E27FC236}">
                  <a16:creationId xmlns:a16="http://schemas.microsoft.com/office/drawing/2014/main" id="{1DD36B2B-5C34-6F33-B88F-01CF0C5068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18863" y="1203690"/>
              <a:ext cx="1771339" cy="1352659"/>
            </a:xfrm>
            <a:prstGeom prst="rect">
              <a:avLst/>
            </a:prstGeom>
          </p:spPr>
        </p:pic>
      </p:grpSp>
      <p:pic>
        <p:nvPicPr>
          <p:cNvPr id="5" name="Immagine 4">
            <a:extLst>
              <a:ext uri="{FF2B5EF4-FFF2-40B4-BE49-F238E27FC236}">
                <a16:creationId xmlns:a16="http://schemas.microsoft.com/office/drawing/2014/main" id="{BF030661-060F-B281-89A9-6FEF60B149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07" y="1019663"/>
            <a:ext cx="9053386" cy="50736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/>
              <p:cNvSpPr txBox="1"/>
              <p:nvPr/>
            </p:nvSpPr>
            <p:spPr>
              <a:xfrm>
                <a:off x="70438" y="19210"/>
                <a:ext cx="859658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200" b="1" dirty="0">
                    <a:solidFill>
                      <a:schemeClr val="bg1"/>
                    </a:solidFill>
                    <a:latin typeface="Trebuchet MS" panose="020B0603020202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Open Sans" panose="020B0606030504020204" pitchFamily="34" charset="0"/>
                          </a:rPr>
                        </m:ctrlPr>
                      </m:sSubSupPr>
                      <m:e>
                        <m:r>
                          <a:rPr lang="it-IT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Open Sans" panose="020B0606030504020204" pitchFamily="34" charset="0"/>
                          </a:rPr>
                          <m:t>𝝎</m:t>
                        </m:r>
                      </m:e>
                      <m:sub>
                        <m:r>
                          <a:rPr lang="it-IT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Open Sans" panose="020B0606030504020204" pitchFamily="34" charset="0"/>
                          </a:rPr>
                          <m:t>𝒂</m:t>
                        </m:r>
                      </m:sub>
                      <m:sup>
                        <m:r>
                          <a:rPr lang="it-IT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Open Sans" panose="020B0606030504020204" pitchFamily="34" charset="0"/>
                          </a:rPr>
                          <m:t>𝒎</m:t>
                        </m:r>
                      </m:sup>
                    </m:sSubSup>
                  </m:oMath>
                </a14:m>
                <a:r>
                  <a:rPr lang="en-US" sz="3200" kern="0" dirty="0">
                    <a:solidFill>
                      <a:schemeClr val="bg1"/>
                    </a:solidFill>
                    <a:latin typeface="Arial"/>
                  </a:rPr>
                  <a:t> </a:t>
                </a:r>
                <a:r>
                  <a:rPr lang="en-US" sz="3200" b="1" dirty="0">
                    <a:solidFill>
                      <a:schemeClr val="bg1"/>
                    </a:solidFill>
                    <a:latin typeface="Trebuchet MS" panose="020B0603020202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fit equation (22 parameters) </a:t>
                </a:r>
                <a:endParaRPr lang="it-IT" sz="3200" b="1" dirty="0">
                  <a:solidFill>
                    <a:schemeClr val="bg1"/>
                  </a:solidFill>
                  <a:latin typeface="Trebuchet MS" panose="020B0603020202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mc:Choice>
        <mc:Fallback xmlns="">
          <p:sp>
            <p:nvSpPr>
              <p:cNvPr id="12" name="CasellaDiTesto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38" y="19210"/>
                <a:ext cx="8596583" cy="584775"/>
              </a:xfrm>
              <a:prstGeom prst="rect">
                <a:avLst/>
              </a:prstGeom>
              <a:blipFill>
                <a:blip r:embed="rId5"/>
                <a:stretch>
                  <a:fillRect l="-1844" t="-13542" b="-3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egnaposto numero diapositiva 8">
            <a:extLst>
              <a:ext uri="{FF2B5EF4-FFF2-40B4-BE49-F238E27FC236}">
                <a16:creationId xmlns:a16="http://schemas.microsoft.com/office/drawing/2014/main" id="{AA3B7EB8-DCA0-C65D-EDD5-EBE016D29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26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Segnaposto piè di pagina 3">
            <a:extLst>
              <a:ext uri="{FF2B5EF4-FFF2-40B4-BE49-F238E27FC236}">
                <a16:creationId xmlns:a16="http://schemas.microsoft.com/office/drawing/2014/main" id="{542A2CDB-DD14-DA0A-A41E-F90F9ECA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875FB0F5-E2FF-B3BE-AD77-B64C1AFD0CBD}"/>
              </a:ext>
            </a:extLst>
          </p:cNvPr>
          <p:cNvGrpSpPr/>
          <p:nvPr/>
        </p:nvGrpSpPr>
        <p:grpSpPr>
          <a:xfrm>
            <a:off x="-36512" y="923845"/>
            <a:ext cx="9132449" cy="5938700"/>
            <a:chOff x="-36264" y="893781"/>
            <a:chExt cx="9132449" cy="5938700"/>
          </a:xfrm>
        </p:grpSpPr>
        <p:pic>
          <p:nvPicPr>
            <p:cNvPr id="6" name="Segnaposto contenuto 7" descr="Immagine che contiene screenshot&#10;&#10;Descrizione generata automaticamente">
              <a:extLst>
                <a:ext uri="{FF2B5EF4-FFF2-40B4-BE49-F238E27FC236}">
                  <a16:creationId xmlns:a16="http://schemas.microsoft.com/office/drawing/2014/main" id="{80EA8A71-BF00-334B-4C64-D12C008211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146" y="893781"/>
              <a:ext cx="9084039" cy="5070438"/>
            </a:xfrm>
            <a:prstGeom prst="rect">
              <a:avLst/>
            </a:prstGeom>
          </p:spPr>
        </p:pic>
        <p:sp>
          <p:nvSpPr>
            <p:cNvPr id="13" name="TextBox 3">
              <a:extLst>
                <a:ext uri="{FF2B5EF4-FFF2-40B4-BE49-F238E27FC236}">
                  <a16:creationId xmlns:a16="http://schemas.microsoft.com/office/drawing/2014/main" id="{A06D9BF4-BF09-C2F1-C655-1FC8D2B2B23E}"/>
                </a:ext>
              </a:extLst>
            </p:cNvPr>
            <p:cNvSpPr txBox="1"/>
            <p:nvPr/>
          </p:nvSpPr>
          <p:spPr>
            <a:xfrm>
              <a:off x="-36264" y="3535960"/>
              <a:ext cx="24368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  <a:latin typeface="Corbel" panose="020B0503020204020204" pitchFamily="34" charset="0"/>
                </a:rPr>
                <a:t>Red = free parameters</a:t>
              </a:r>
            </a:p>
            <a:p>
              <a:r>
                <a:rPr lang="en-GB" dirty="0">
                  <a:solidFill>
                    <a:srgbClr val="0070C0"/>
                  </a:solidFill>
                  <a:latin typeface="Corbel" panose="020B0503020204020204" pitchFamily="34" charset="0"/>
                </a:rPr>
                <a:t>Blue= fixed parameters </a:t>
              </a:r>
            </a:p>
          </p:txBody>
        </p:sp>
        <p:sp>
          <p:nvSpPr>
            <p:cNvPr id="18" name="TextBox 4">
              <a:extLst>
                <a:ext uri="{FF2B5EF4-FFF2-40B4-BE49-F238E27FC236}">
                  <a16:creationId xmlns:a16="http://schemas.microsoft.com/office/drawing/2014/main" id="{A840CBB0-D69D-06E8-B2B3-59BB6CE062F3}"/>
                </a:ext>
              </a:extLst>
            </p:cNvPr>
            <p:cNvSpPr txBox="1"/>
            <p:nvPr/>
          </p:nvSpPr>
          <p:spPr>
            <a:xfrm>
              <a:off x="3023569" y="6124595"/>
              <a:ext cx="3423440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000" dirty="0" err="1">
                  <a:latin typeface="Symbol" pitchFamily="2" charset="2"/>
                </a:rPr>
                <a:t>w</a:t>
              </a:r>
              <a:r>
                <a:rPr lang="en-GB" sz="2000" baseline="-25000" dirty="0" err="1"/>
                <a:t>y</a:t>
              </a:r>
              <a:r>
                <a:rPr lang="en-GB" sz="2000" dirty="0"/>
                <a:t>, </a:t>
              </a:r>
              <a:r>
                <a:rPr lang="en-GB" sz="2000" dirty="0" err="1">
                  <a:latin typeface="Symbol" pitchFamily="2" charset="2"/>
                </a:rPr>
                <a:t>w</a:t>
              </a:r>
              <a:r>
                <a:rPr lang="en-GB" sz="2000" baseline="-25000" dirty="0" err="1"/>
                <a:t>vw</a:t>
              </a:r>
              <a:r>
                <a:rPr lang="en-GB" sz="2000" dirty="0"/>
                <a:t> vertical oscillations</a:t>
              </a:r>
            </a:p>
            <a:p>
              <a:r>
                <a:rPr lang="en-GB" sz="2000" dirty="0" err="1">
                  <a:latin typeface="Symbol" pitchFamily="2" charset="2"/>
                </a:rPr>
                <a:t>w</a:t>
              </a:r>
              <a:r>
                <a:rPr lang="en-GB" sz="2000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CBO</a:t>
              </a:r>
              <a:r>
                <a:rPr lang="en-GB" sz="2000" baseline="-25000" dirty="0">
                  <a:latin typeface="Symbol" pitchFamily="2" charset="2"/>
                </a:rPr>
                <a:t>, </a:t>
              </a:r>
              <a:r>
                <a:rPr lang="en-GB" sz="2000" dirty="0">
                  <a:latin typeface="Symbol" pitchFamily="2" charset="2"/>
                </a:rPr>
                <a:t>w</a:t>
              </a:r>
              <a:r>
                <a:rPr lang="en-GB" sz="2000" baseline="-25000" dirty="0">
                  <a:latin typeface="Symbol" pitchFamily="2" charset="2"/>
                </a:rPr>
                <a:t>2</a:t>
              </a:r>
              <a:r>
                <a:rPr lang="en-GB" sz="20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CBO</a:t>
              </a:r>
              <a:r>
                <a:rPr lang="en-GB" sz="2000" baseline="-25000" dirty="0">
                  <a:latin typeface="Symbol" pitchFamily="2" charset="2"/>
                </a:rPr>
                <a:t>,  </a:t>
              </a:r>
              <a:r>
                <a:rPr lang="en-GB" sz="2000" dirty="0">
                  <a:latin typeface="Corbel" panose="020B0503020204020204" pitchFamily="34" charset="0"/>
                </a:rPr>
                <a:t>radial oscillation</a:t>
              </a:r>
              <a:endParaRPr lang="en-GB" sz="2000" dirty="0"/>
            </a:p>
          </p:txBody>
        </p:sp>
        <p:sp>
          <p:nvSpPr>
            <p:cNvPr id="20" name="TextBox 2">
              <a:extLst>
                <a:ext uri="{FF2B5EF4-FFF2-40B4-BE49-F238E27FC236}">
                  <a16:creationId xmlns:a16="http://schemas.microsoft.com/office/drawing/2014/main" id="{5444FAA6-0EC9-C9FF-630B-5AC416F5F4AA}"/>
                </a:ext>
              </a:extLst>
            </p:cNvPr>
            <p:cNvSpPr txBox="1"/>
            <p:nvPr/>
          </p:nvSpPr>
          <p:spPr>
            <a:xfrm>
              <a:off x="6228184" y="4182291"/>
              <a:ext cx="17595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Muon Loss term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9175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/>
              <p:cNvSpPr txBox="1"/>
              <p:nvPr/>
            </p:nvSpPr>
            <p:spPr>
              <a:xfrm>
                <a:off x="70438" y="19210"/>
                <a:ext cx="859658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200" b="1" dirty="0">
                    <a:solidFill>
                      <a:schemeClr val="bg1"/>
                    </a:solidFill>
                    <a:latin typeface="Trebuchet MS" panose="020B0603020202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Open Sans" panose="020B0606030504020204" pitchFamily="34" charset="0"/>
                          </a:rPr>
                        </m:ctrlPr>
                      </m:sSubSupPr>
                      <m:e>
                        <m:r>
                          <a:rPr lang="it-IT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Open Sans" panose="020B0606030504020204" pitchFamily="34" charset="0"/>
                          </a:rPr>
                          <m:t>𝝎</m:t>
                        </m:r>
                      </m:e>
                      <m:sub>
                        <m:r>
                          <a:rPr lang="it-IT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Open Sans" panose="020B0606030504020204" pitchFamily="34" charset="0"/>
                          </a:rPr>
                          <m:t>𝒂</m:t>
                        </m:r>
                      </m:sub>
                      <m:sup>
                        <m:r>
                          <a:rPr lang="it-IT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Open Sans" panose="020B0606030504020204" pitchFamily="34" charset="0"/>
                          </a:rPr>
                          <m:t>𝒎</m:t>
                        </m:r>
                      </m:sup>
                    </m:sSubSup>
                  </m:oMath>
                </a14:m>
                <a:r>
                  <a:rPr lang="en-US" sz="3200" kern="0" dirty="0">
                    <a:solidFill>
                      <a:schemeClr val="bg1"/>
                    </a:solidFill>
                    <a:latin typeface="Arial"/>
                  </a:rPr>
                  <a:t> </a:t>
                </a:r>
                <a:r>
                  <a:rPr lang="en-US" sz="3200" b="1" dirty="0">
                    <a:solidFill>
                      <a:schemeClr val="bg1"/>
                    </a:solidFill>
                    <a:latin typeface="Trebuchet MS" panose="020B0603020202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fit equation: residuals</a:t>
                </a:r>
                <a:endParaRPr lang="it-IT" sz="3200" b="1" dirty="0">
                  <a:solidFill>
                    <a:schemeClr val="bg1"/>
                  </a:solidFill>
                  <a:latin typeface="Trebuchet MS" panose="020B0603020202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mc:Choice>
        <mc:Fallback xmlns="">
          <p:sp>
            <p:nvSpPr>
              <p:cNvPr id="12" name="CasellaDiTesto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38" y="19210"/>
                <a:ext cx="8596583" cy="584775"/>
              </a:xfrm>
              <a:prstGeom prst="rect">
                <a:avLst/>
              </a:prstGeom>
              <a:blipFill>
                <a:blip r:embed="rId3"/>
                <a:stretch>
                  <a:fillRect l="-1844" t="-13542" b="-3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그림 6">
            <a:extLst>
              <a:ext uri="{FF2B5EF4-FFF2-40B4-BE49-F238E27FC236}">
                <a16:creationId xmlns:a16="http://schemas.microsoft.com/office/drawing/2014/main" id="{C19D3838-4BB0-41F6-3B95-AEFBAD3E38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980728"/>
            <a:ext cx="8557709" cy="5202578"/>
          </a:xfrm>
          <a:prstGeom prst="rect">
            <a:avLst/>
          </a:prstGeom>
        </p:spPr>
      </p:pic>
      <p:sp>
        <p:nvSpPr>
          <p:cNvPr id="3" name="Segnaposto numero diapositiva 8">
            <a:extLst>
              <a:ext uri="{FF2B5EF4-FFF2-40B4-BE49-F238E27FC236}">
                <a16:creationId xmlns:a16="http://schemas.microsoft.com/office/drawing/2014/main" id="{CE71D3D4-7E3E-7788-D6DC-7510C4836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27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4771489-C1CF-CC9F-9B67-4A03158BD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590328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/>
              <p:cNvSpPr txBox="1"/>
              <p:nvPr/>
            </p:nvSpPr>
            <p:spPr>
              <a:xfrm>
                <a:off x="70438" y="19210"/>
                <a:ext cx="859658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3200" b="1" dirty="0">
                    <a:solidFill>
                      <a:schemeClr val="bg1"/>
                    </a:solidFill>
                    <a:latin typeface="Trebuchet MS" panose="020B0603020202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Open Sans" panose="020B0606030504020204" pitchFamily="34" charset="0"/>
                          </a:rPr>
                        </m:ctrlPr>
                      </m:sSubSupPr>
                      <m:e>
                        <m:r>
                          <a:rPr lang="it-IT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Open Sans" panose="020B0606030504020204" pitchFamily="34" charset="0"/>
                          </a:rPr>
                          <m:t>𝝎</m:t>
                        </m:r>
                      </m:e>
                      <m:sub>
                        <m:r>
                          <a:rPr lang="it-IT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Open Sans" panose="020B0606030504020204" pitchFamily="34" charset="0"/>
                          </a:rPr>
                          <m:t>𝒂</m:t>
                        </m:r>
                      </m:sub>
                      <m:sup>
                        <m:r>
                          <a:rPr lang="it-IT" sz="3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Open Sans" panose="020B0606030504020204" pitchFamily="34" charset="0"/>
                            <a:cs typeface="Open Sans" panose="020B0606030504020204" pitchFamily="34" charset="0"/>
                          </a:rPr>
                          <m:t>𝒎</m:t>
                        </m:r>
                      </m:sup>
                    </m:sSubSup>
                  </m:oMath>
                </a14:m>
                <a:r>
                  <a:rPr lang="en-US" sz="3200" kern="0" dirty="0">
                    <a:solidFill>
                      <a:schemeClr val="bg1"/>
                    </a:solidFill>
                    <a:latin typeface="Arial"/>
                  </a:rPr>
                  <a:t> </a:t>
                </a:r>
                <a:r>
                  <a:rPr lang="en-US" sz="3200" b="1" dirty="0">
                    <a:solidFill>
                      <a:schemeClr val="bg1"/>
                    </a:solidFill>
                    <a:latin typeface="Trebuchet MS" panose="020B0603020202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Run 1 results</a:t>
                </a:r>
                <a:endParaRPr lang="it-IT" sz="3200" b="1" dirty="0">
                  <a:solidFill>
                    <a:schemeClr val="bg1"/>
                  </a:solidFill>
                  <a:latin typeface="Trebuchet MS" panose="020B0603020202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mc:Choice>
        <mc:Fallback xmlns="">
          <p:sp>
            <p:nvSpPr>
              <p:cNvPr id="12" name="CasellaDiTesto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38" y="19210"/>
                <a:ext cx="8596583" cy="584775"/>
              </a:xfrm>
              <a:prstGeom prst="rect">
                <a:avLst/>
              </a:prstGeom>
              <a:blipFill>
                <a:blip r:embed="rId3"/>
                <a:stretch>
                  <a:fillRect l="-1844" t="-13542" b="-3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13">
            <a:extLst>
              <a:ext uri="{FF2B5EF4-FFF2-40B4-BE49-F238E27FC236}">
                <a16:creationId xmlns:a16="http://schemas.microsoft.com/office/drawing/2014/main" id="{48B641B3-E6B1-3FB7-4942-03FF388D90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81989"/>
            <a:ext cx="9144000" cy="374794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9AEA2381-E428-45BC-2B0C-72A818861F40}"/>
              </a:ext>
            </a:extLst>
          </p:cNvPr>
          <p:cNvSpPr txBox="1">
            <a:spLocks/>
          </p:cNvSpPr>
          <p:nvPr/>
        </p:nvSpPr>
        <p:spPr>
          <a:xfrm>
            <a:off x="97445" y="1052736"/>
            <a:ext cx="8949109" cy="188130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20000"/>
              </a:lnSpc>
              <a:defRPr/>
            </a:pPr>
            <a:r>
              <a:rPr lang="en-US" sz="2000" dirty="0">
                <a:solidFill>
                  <a:srgbClr val="00B0F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First beam injected into ring on May 31, 2017</a:t>
            </a:r>
          </a:p>
          <a:p>
            <a:pPr defTabSz="914400">
              <a:lnSpc>
                <a:spcPct val="120000"/>
              </a:lnSpc>
              <a:defRPr/>
            </a:pPr>
            <a:r>
              <a:rPr lang="en-US" sz="2000" dirty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Run 1 (FY18):  </a:t>
            </a:r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Total statistics = 8.2B e</a:t>
            </a:r>
            <a:r>
              <a:rPr lang="en-GB" sz="20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 ~ 1.2 x BNL</a:t>
            </a:r>
            <a:endParaRPr lang="en-US" sz="2000" dirty="0">
              <a:solidFill>
                <a:schemeClr val="tx1"/>
              </a:solidFill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  <a:p>
            <a:pPr defTabSz="914400">
              <a:lnSpc>
                <a:spcPct val="120000"/>
              </a:lnSpc>
              <a:defRPr/>
            </a:pPr>
            <a:r>
              <a:rPr lang="en-US" sz="2000" dirty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  <a:sym typeface="Wingdings"/>
              </a:rPr>
              <a:t>Conditions not stable, fragmented data sets taken in different Quad and Kicker conditions, while optimizing Storage Ring operations</a:t>
            </a:r>
          </a:p>
          <a:p>
            <a:pPr marL="742950" marR="0" lvl="1" indent="-285750" algn="l" defTabSz="4572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sym typeface="Wingdings"/>
            </a:endParaRP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3E5D70C0-60BD-BF3C-35D9-B12FD2DE992A}"/>
              </a:ext>
            </a:extLst>
          </p:cNvPr>
          <p:cNvSpPr/>
          <p:nvPr/>
        </p:nvSpPr>
        <p:spPr>
          <a:xfrm>
            <a:off x="3901638" y="4782976"/>
            <a:ext cx="3933011" cy="1015663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434 ppb </a:t>
            </a:r>
            <a:r>
              <a:rPr lang="en-US" sz="20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statistical uncertainty</a:t>
            </a:r>
            <a:br>
              <a:rPr lang="en-US" sz="20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20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(compare to 460 ppb for BNL)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56 ppb</a:t>
            </a:r>
            <a:r>
              <a:rPr lang="en-US" sz="20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systematic uncertainty</a:t>
            </a:r>
          </a:p>
        </p:txBody>
      </p:sp>
      <p:sp>
        <p:nvSpPr>
          <p:cNvPr id="2" name="Segnaposto numero diapositiva 8">
            <a:extLst>
              <a:ext uri="{FF2B5EF4-FFF2-40B4-BE49-F238E27FC236}">
                <a16:creationId xmlns:a16="http://schemas.microsoft.com/office/drawing/2014/main" id="{17A4E98E-103C-841D-9F27-73273A200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28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6EE7BD0-F4CF-8D33-536B-DF1980655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407779D2-F3A0-ECD6-C185-EC66D1F9134C}"/>
              </a:ext>
            </a:extLst>
          </p:cNvPr>
          <p:cNvSpPr/>
          <p:nvPr/>
        </p:nvSpPr>
        <p:spPr>
          <a:xfrm>
            <a:off x="3419872" y="4005064"/>
            <a:ext cx="4896544" cy="246087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E9D153B1-9792-BA02-E1B8-39327A004F53}"/>
              </a:ext>
            </a:extLst>
          </p:cNvPr>
          <p:cNvSpPr/>
          <p:nvPr/>
        </p:nvSpPr>
        <p:spPr>
          <a:xfrm>
            <a:off x="3419872" y="4475411"/>
            <a:ext cx="4896544" cy="2460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81C42E6B-8EC9-C94A-9420-A4B8F1434AF4}"/>
              </a:ext>
            </a:extLst>
          </p:cNvPr>
          <p:cNvSpPr/>
          <p:nvPr/>
        </p:nvSpPr>
        <p:spPr>
          <a:xfrm>
            <a:off x="3419872" y="5817523"/>
            <a:ext cx="4896544" cy="246087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5618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9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/>
          <p:cNvSpPr txBox="1"/>
          <p:nvPr/>
        </p:nvSpPr>
        <p:spPr>
          <a:xfrm>
            <a:off x="70438" y="19210"/>
            <a:ext cx="8596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3200" b="1" kern="0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en-US" sz="3200" b="1" kern="0" baseline="-25000" dirty="0">
                <a:solidFill>
                  <a:schemeClr val="bg1"/>
                </a:solidFill>
                <a:latin typeface="Symbol" panose="05050102010706020507" pitchFamily="18" charset="2"/>
                <a:ea typeface="Open Sans" panose="020B0606030504020204" pitchFamily="34" charset="0"/>
                <a:cs typeface="Open Sans" panose="020B0606030504020204" pitchFamily="34" charset="0"/>
              </a:rPr>
              <a:t>m</a:t>
            </a:r>
            <a:r>
              <a:rPr lang="en-US" sz="3200" kern="0" dirty="0">
                <a:solidFill>
                  <a:schemeClr val="bg1"/>
                </a:solidFill>
                <a:latin typeface="Arial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Run 1 results</a:t>
            </a:r>
            <a:endParaRPr lang="it-IT" sz="3200" b="1" dirty="0">
              <a:solidFill>
                <a:schemeClr val="bg1"/>
              </a:solidFill>
              <a:latin typeface="Trebuchet MS" panose="020B0603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9AEA2381-E428-45BC-2B0C-72A818861F40}"/>
              </a:ext>
            </a:extLst>
          </p:cNvPr>
          <p:cNvSpPr txBox="1">
            <a:spLocks/>
          </p:cNvSpPr>
          <p:nvPr/>
        </p:nvSpPr>
        <p:spPr>
          <a:xfrm>
            <a:off x="97445" y="1013947"/>
            <a:ext cx="8949109" cy="188130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lnSpc>
                <a:spcPct val="120000"/>
              </a:lnSpc>
              <a:buNone/>
              <a:defRPr/>
            </a:pPr>
            <a:r>
              <a:rPr lang="en-US" sz="1800" dirty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  <a:sym typeface="Wingdings"/>
              </a:rPr>
              <a:t>Taking into account the other corrections:</a:t>
            </a:r>
          </a:p>
          <a:p>
            <a:pPr marL="742950" marR="0" lvl="1" indent="-285750" algn="l" defTabSz="4572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sym typeface="Wingdings"/>
            </a:endParaRPr>
          </a:p>
        </p:txBody>
      </p:sp>
      <p:pic>
        <p:nvPicPr>
          <p:cNvPr id="2" name="Picture 10">
            <a:extLst>
              <a:ext uri="{FF2B5EF4-FFF2-40B4-BE49-F238E27FC236}">
                <a16:creationId xmlns:a16="http://schemas.microsoft.com/office/drawing/2014/main" id="{A26D31A0-E420-2F21-9D6B-D176EB61A1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28" b="1890"/>
          <a:stretch/>
        </p:blipFill>
        <p:spPr>
          <a:xfrm>
            <a:off x="2007685" y="1385877"/>
            <a:ext cx="6812787" cy="4576054"/>
          </a:xfrm>
          <a:prstGeom prst="rect">
            <a:avLst/>
          </a:prstGeom>
        </p:spPr>
      </p:pic>
      <p:sp>
        <p:nvSpPr>
          <p:cNvPr id="13" name="TextBox 42">
            <a:extLst>
              <a:ext uri="{FF2B5EF4-FFF2-40B4-BE49-F238E27FC236}">
                <a16:creationId xmlns:a16="http://schemas.microsoft.com/office/drawing/2014/main" id="{15A770A0-1068-51C6-A60F-E8A406747CAF}"/>
              </a:ext>
            </a:extLst>
          </p:cNvPr>
          <p:cNvSpPr txBox="1"/>
          <p:nvPr/>
        </p:nvSpPr>
        <p:spPr>
          <a:xfrm>
            <a:off x="5504" y="2564904"/>
            <a:ext cx="2234907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dirty="0">
                <a:latin typeface="Helvetica" panose="020B0604020202020204" pitchFamily="34" charset="0"/>
                <a:cs typeface="Helvetica" panose="020B0604020202020204" pitchFamily="34" charset="0"/>
              </a:rPr>
              <a:t>E-field correction</a:t>
            </a:r>
          </a:p>
          <a:p>
            <a:r>
              <a:rPr lang="en-US" sz="1900" dirty="0">
                <a:latin typeface="Helvetica" panose="020B0604020202020204" pitchFamily="34" charset="0"/>
                <a:cs typeface="Helvetica" panose="020B0604020202020204" pitchFamily="34" charset="0"/>
              </a:rPr>
              <a:t>Pitch correction</a:t>
            </a:r>
          </a:p>
          <a:p>
            <a:r>
              <a:rPr lang="en-US" sz="1900" dirty="0">
                <a:latin typeface="Helvetica" panose="020B0604020202020204" pitchFamily="34" charset="0"/>
                <a:cs typeface="Helvetica" panose="020B0604020202020204" pitchFamily="34" charset="0"/>
              </a:rPr>
              <a:t>Muon loss</a:t>
            </a:r>
          </a:p>
          <a:p>
            <a:r>
              <a:rPr lang="en-US" sz="1900" dirty="0">
                <a:latin typeface="Helvetica" panose="020B0604020202020204" pitchFamily="34" charset="0"/>
                <a:cs typeface="Helvetica" panose="020B0604020202020204" pitchFamily="34" charset="0"/>
              </a:rPr>
              <a:t>Phase-Acceptance</a:t>
            </a:r>
          </a:p>
        </p:txBody>
      </p:sp>
      <p:sp>
        <p:nvSpPr>
          <p:cNvPr id="3" name="Segnaposto numero diapositiva 8">
            <a:extLst>
              <a:ext uri="{FF2B5EF4-FFF2-40B4-BE49-F238E27FC236}">
                <a16:creationId xmlns:a16="http://schemas.microsoft.com/office/drawing/2014/main" id="{5874527C-DCE4-9DB7-1A05-F80DD774C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29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Segnaposto piè di pagina 3">
            <a:extLst>
              <a:ext uri="{FF2B5EF4-FFF2-40B4-BE49-F238E27FC236}">
                <a16:creationId xmlns:a16="http://schemas.microsoft.com/office/drawing/2014/main" id="{16A48EA2-DE7C-3A7C-42B8-21726076B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2556D8A9-ABD3-CBC6-2BAD-C564F4733650}"/>
              </a:ext>
            </a:extLst>
          </p:cNvPr>
          <p:cNvGrpSpPr/>
          <p:nvPr/>
        </p:nvGrpSpPr>
        <p:grpSpPr>
          <a:xfrm>
            <a:off x="-66141" y="3826788"/>
            <a:ext cx="1992020" cy="1359407"/>
            <a:chOff x="-66141" y="3826788"/>
            <a:chExt cx="1992020" cy="1359407"/>
          </a:xfrm>
        </p:grpSpPr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6684DC12-DA0C-53B9-6327-995F27E91C01}"/>
                </a:ext>
              </a:extLst>
            </p:cNvPr>
            <p:cNvSpPr txBox="1"/>
            <p:nvPr/>
          </p:nvSpPr>
          <p:spPr>
            <a:xfrm>
              <a:off x="-66141" y="4526141"/>
              <a:ext cx="1992020" cy="6600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latin typeface="Helvetica" panose="020B0604020202020204" pitchFamily="34" charset="0"/>
                  <a:cs typeface="Helvetica" panose="020B0604020202020204" pitchFamily="34" charset="0"/>
                </a:rPr>
                <a:t>Enhanced by the</a:t>
              </a:r>
            </a:p>
            <a:p>
              <a:pPr algn="ctr"/>
              <a:r>
                <a:rPr lang="en-US" dirty="0">
                  <a:latin typeface="Helvetica" panose="020B0604020202020204" pitchFamily="34" charset="0"/>
                  <a:cs typeface="Helvetica" panose="020B0604020202020204" pitchFamily="34" charset="0"/>
                </a:rPr>
                <a:t>Run 1 conditions</a:t>
              </a:r>
            </a:p>
          </p:txBody>
        </p:sp>
        <p:cxnSp>
          <p:nvCxnSpPr>
            <p:cNvPr id="11" name="Connettore 2 10">
              <a:extLst>
                <a:ext uri="{FF2B5EF4-FFF2-40B4-BE49-F238E27FC236}">
                  <a16:creationId xmlns:a16="http://schemas.microsoft.com/office/drawing/2014/main" id="{67593621-CF36-2A11-54A3-2D39538D7161}"/>
                </a:ext>
              </a:extLst>
            </p:cNvPr>
            <p:cNvCxnSpPr/>
            <p:nvPr/>
          </p:nvCxnSpPr>
          <p:spPr>
            <a:xfrm flipV="1">
              <a:off x="1043608" y="3826788"/>
              <a:ext cx="0" cy="54884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13">
            <a:extLst>
              <a:ext uri="{FF2B5EF4-FFF2-40B4-BE49-F238E27FC236}">
                <a16:creationId xmlns:a16="http://schemas.microsoft.com/office/drawing/2014/main" id="{4A8C4301-B3FD-F420-CD80-06BB572003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204" y="947151"/>
            <a:ext cx="3930596" cy="414555"/>
          </a:xfrm>
          <a:prstGeom prst="rect">
            <a:avLst/>
          </a:prstGeom>
        </p:spPr>
      </p:pic>
      <p:sp>
        <p:nvSpPr>
          <p:cNvPr id="15" name="Rettangolo con angoli arrotondati 14">
            <a:extLst>
              <a:ext uri="{FF2B5EF4-FFF2-40B4-BE49-F238E27FC236}">
                <a16:creationId xmlns:a16="http://schemas.microsoft.com/office/drawing/2014/main" id="{CF9D3C97-F33A-59C6-BFA9-28D364C00707}"/>
              </a:ext>
            </a:extLst>
          </p:cNvPr>
          <p:cNvSpPr/>
          <p:nvPr/>
        </p:nvSpPr>
        <p:spPr>
          <a:xfrm>
            <a:off x="8028384" y="5445224"/>
            <a:ext cx="792088" cy="32682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ABED55C5-907B-39BD-D51D-EE501EF3E602}"/>
              </a:ext>
            </a:extLst>
          </p:cNvPr>
          <p:cNvSpPr txBox="1"/>
          <p:nvPr/>
        </p:nvSpPr>
        <p:spPr>
          <a:xfrm>
            <a:off x="2671026" y="6094740"/>
            <a:ext cx="5129033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434 ppb stat ⨁ 157 ppb </a:t>
            </a:r>
            <a:r>
              <a:rPr lang="en-GB" sz="2800" dirty="0" err="1">
                <a:solidFill>
                  <a:schemeClr val="bg1"/>
                </a:solidFill>
              </a:rPr>
              <a:t>syst</a:t>
            </a:r>
            <a:r>
              <a:rPr lang="en-GB" sz="2800" dirty="0">
                <a:solidFill>
                  <a:schemeClr val="bg1"/>
                </a:solidFill>
              </a:rPr>
              <a:t> error</a:t>
            </a:r>
          </a:p>
        </p:txBody>
      </p:sp>
    </p:spTree>
    <p:extLst>
      <p:ext uri="{BB962C8B-B14F-4D97-AF65-F5344CB8AC3E}">
        <p14:creationId xmlns:p14="http://schemas.microsoft.com/office/powerpoint/2010/main" val="2897231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3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989" y="51782"/>
            <a:ext cx="8596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data</a:t>
            </a:r>
          </a:p>
        </p:txBody>
      </p:sp>
      <p:sp>
        <p:nvSpPr>
          <p:cNvPr id="28" name="Segnaposto piè di pagina 3">
            <a:extLst>
              <a:ext uri="{FF2B5EF4-FFF2-40B4-BE49-F238E27FC236}">
                <a16:creationId xmlns:a16="http://schemas.microsoft.com/office/drawing/2014/main" id="{074D1F84-3853-45C6-B50C-657EB59C4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830171BE-7F65-DFF2-D7CF-91FF493CE9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70" t="4349" r="8220" b="6522"/>
          <a:stretch/>
        </p:blipFill>
        <p:spPr>
          <a:xfrm>
            <a:off x="168990" y="1071696"/>
            <a:ext cx="8380513" cy="4849514"/>
          </a:xfrm>
          <a:prstGeom prst="rect">
            <a:avLst/>
          </a:prstGeom>
        </p:spPr>
      </p:pic>
      <p:grpSp>
        <p:nvGrpSpPr>
          <p:cNvPr id="5" name="Gruppo 4">
            <a:extLst>
              <a:ext uri="{FF2B5EF4-FFF2-40B4-BE49-F238E27FC236}">
                <a16:creationId xmlns:a16="http://schemas.microsoft.com/office/drawing/2014/main" id="{3F495C3F-F439-A17E-A7BC-71E29F26172E}"/>
              </a:ext>
            </a:extLst>
          </p:cNvPr>
          <p:cNvGrpSpPr/>
          <p:nvPr/>
        </p:nvGrpSpPr>
        <p:grpSpPr>
          <a:xfrm>
            <a:off x="769436" y="855412"/>
            <a:ext cx="3298508" cy="4415376"/>
            <a:chOff x="769436" y="855412"/>
            <a:chExt cx="3298508" cy="4415376"/>
          </a:xfrm>
        </p:grpSpPr>
        <p:pic>
          <p:nvPicPr>
            <p:cNvPr id="27" name="Picture 2" descr="Diagram&#10;&#10;Description automatically generated">
              <a:extLst>
                <a:ext uri="{FF2B5EF4-FFF2-40B4-BE49-F238E27FC236}">
                  <a16:creationId xmlns:a16="http://schemas.microsoft.com/office/drawing/2014/main" id="{5B92F58D-B9E8-AA2C-B9E8-569C6D7957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3608" y="855412"/>
              <a:ext cx="3024336" cy="3637222"/>
            </a:xfrm>
            <a:prstGeom prst="rect">
              <a:avLst/>
            </a:prstGeom>
          </p:spPr>
        </p:pic>
        <p:sp>
          <p:nvSpPr>
            <p:cNvPr id="4" name="Ovale 3">
              <a:extLst>
                <a:ext uri="{FF2B5EF4-FFF2-40B4-BE49-F238E27FC236}">
                  <a16:creationId xmlns:a16="http://schemas.microsoft.com/office/drawing/2014/main" id="{F2294855-C946-3BCA-C989-616F7B850F73}"/>
                </a:ext>
              </a:extLst>
            </p:cNvPr>
            <p:cNvSpPr/>
            <p:nvPr/>
          </p:nvSpPr>
          <p:spPr>
            <a:xfrm rot="20206337">
              <a:off x="769436" y="4694724"/>
              <a:ext cx="1368152" cy="57606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268302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/>
          <p:cNvSpPr txBox="1"/>
          <p:nvPr/>
        </p:nvSpPr>
        <p:spPr>
          <a:xfrm>
            <a:off x="70438" y="19210"/>
            <a:ext cx="8596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err="1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References</a:t>
            </a:r>
            <a:endParaRPr lang="it-IT" sz="3200" b="1" dirty="0">
              <a:solidFill>
                <a:schemeClr val="bg1"/>
              </a:solidFill>
              <a:latin typeface="Trebuchet MS" panose="020B0603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Segnaposto numero diapositiva 8">
            <a:extLst>
              <a:ext uri="{FF2B5EF4-FFF2-40B4-BE49-F238E27FC236}">
                <a16:creationId xmlns:a16="http://schemas.microsoft.com/office/drawing/2014/main" id="{56825D4B-5D90-BA0D-A8BE-4CD39D678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30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Segnaposto piè di pagina 3">
            <a:extLst>
              <a:ext uri="{FF2B5EF4-FFF2-40B4-BE49-F238E27FC236}">
                <a16:creationId xmlns:a16="http://schemas.microsoft.com/office/drawing/2014/main" id="{C002B678-F01B-CE9B-396B-50D2A2DC9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pic>
        <p:nvPicPr>
          <p:cNvPr id="31" name="Picture 2" descr="Text&#10;&#10;Description automatically generated">
            <a:extLst>
              <a:ext uri="{FF2B5EF4-FFF2-40B4-BE49-F238E27FC236}">
                <a16:creationId xmlns:a16="http://schemas.microsoft.com/office/drawing/2014/main" id="{1E0C2F9D-96BA-167A-67CD-6A2F4B68C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85" y="836712"/>
            <a:ext cx="4353190" cy="3030835"/>
          </a:xfrm>
          <a:prstGeom prst="rect">
            <a:avLst/>
          </a:prstGeom>
          <a:ln w="19050">
            <a:solidFill>
              <a:srgbClr val="000000"/>
            </a:solidFill>
          </a:ln>
        </p:spPr>
      </p:pic>
      <p:pic>
        <p:nvPicPr>
          <p:cNvPr id="33" name="Picture 12" descr="Text&#10;&#10;Description automatically generated">
            <a:extLst>
              <a:ext uri="{FF2B5EF4-FFF2-40B4-BE49-F238E27FC236}">
                <a16:creationId xmlns:a16="http://schemas.microsoft.com/office/drawing/2014/main" id="{E769A130-6556-6C2F-9082-DF186E432A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288" y="1977959"/>
            <a:ext cx="4442052" cy="3035217"/>
          </a:xfrm>
          <a:prstGeom prst="rect">
            <a:avLst/>
          </a:prstGeom>
          <a:ln w="19050">
            <a:solidFill>
              <a:srgbClr val="000000"/>
            </a:solidFill>
          </a:ln>
        </p:spPr>
      </p:pic>
      <p:pic>
        <p:nvPicPr>
          <p:cNvPr id="35" name="Picture 8" descr="Text&#10;&#10;Description automatically generated">
            <a:extLst>
              <a:ext uri="{FF2B5EF4-FFF2-40B4-BE49-F238E27FC236}">
                <a16:creationId xmlns:a16="http://schemas.microsoft.com/office/drawing/2014/main" id="{6F987D4C-841C-DDE0-E7CE-F68BC3FF0C0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3063059"/>
            <a:ext cx="4414029" cy="3174253"/>
          </a:xfrm>
          <a:prstGeom prst="rect">
            <a:avLst/>
          </a:prstGeom>
          <a:ln w="19050">
            <a:solidFill>
              <a:srgbClr val="000000"/>
            </a:solidFill>
          </a:ln>
        </p:spPr>
      </p:pic>
      <p:pic>
        <p:nvPicPr>
          <p:cNvPr id="37" name="Picture 10" descr="Text&#10;&#10;Description automatically generated">
            <a:extLst>
              <a:ext uri="{FF2B5EF4-FFF2-40B4-BE49-F238E27FC236}">
                <a16:creationId xmlns:a16="http://schemas.microsoft.com/office/drawing/2014/main" id="{C85CA7ED-0FE4-F8C6-42CD-C5FD95B2810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5366" y="4093058"/>
            <a:ext cx="4427549" cy="2792326"/>
          </a:xfrm>
          <a:prstGeom prst="rect">
            <a:avLst/>
          </a:prstGeom>
          <a:ln w="19050">
            <a:solidFill>
              <a:srgbClr val="000000"/>
            </a:solidFill>
          </a:ln>
        </p:spPr>
      </p:pic>
      <p:sp>
        <p:nvSpPr>
          <p:cNvPr id="39" name="Text Box 14">
            <a:extLst>
              <a:ext uri="{FF2B5EF4-FFF2-40B4-BE49-F238E27FC236}">
                <a16:creationId xmlns:a16="http://schemas.microsoft.com/office/drawing/2014/main" id="{B7DD3AB9-DF5F-6256-2563-7230982C35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5976" y="848093"/>
            <a:ext cx="742809" cy="402291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831C23"/>
                </a:solidFill>
              </a:rPr>
              <a:t>PRAB</a:t>
            </a:r>
          </a:p>
        </p:txBody>
      </p:sp>
      <p:sp>
        <p:nvSpPr>
          <p:cNvPr id="41" name="Text Box 14">
            <a:extLst>
              <a:ext uri="{FF2B5EF4-FFF2-40B4-BE49-F238E27FC236}">
                <a16:creationId xmlns:a16="http://schemas.microsoft.com/office/drawing/2014/main" id="{B06E0FF3-3ABD-02C7-7567-D8319B5E26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6835" y="1959311"/>
            <a:ext cx="603347" cy="402291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831C23"/>
                </a:solidFill>
              </a:rPr>
              <a:t>PRA</a:t>
            </a:r>
          </a:p>
        </p:txBody>
      </p:sp>
      <p:sp>
        <p:nvSpPr>
          <p:cNvPr id="43" name="Text Box 14">
            <a:extLst>
              <a:ext uri="{FF2B5EF4-FFF2-40B4-BE49-F238E27FC236}">
                <a16:creationId xmlns:a16="http://schemas.microsoft.com/office/drawing/2014/main" id="{3225F945-14A6-E435-0726-0CEBAC25F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8175" y="3023982"/>
            <a:ext cx="611363" cy="402291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831C23"/>
                </a:solidFill>
              </a:rPr>
              <a:t>PRD</a:t>
            </a:r>
          </a:p>
        </p:txBody>
      </p:sp>
      <p:sp>
        <p:nvSpPr>
          <p:cNvPr id="45" name="Text Box 14">
            <a:extLst>
              <a:ext uri="{FF2B5EF4-FFF2-40B4-BE49-F238E27FC236}">
                <a16:creationId xmlns:a16="http://schemas.microsoft.com/office/drawing/2014/main" id="{3A9EB5D9-15BA-BD38-0687-EAD6E6D59B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8424" y="4077072"/>
            <a:ext cx="561670" cy="402291"/>
          </a:xfrm>
          <a:prstGeom prst="rect">
            <a:avLst/>
          </a:prstGeom>
          <a:solidFill>
            <a:schemeClr val="bg1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dirty="0">
                <a:solidFill>
                  <a:srgbClr val="831C23"/>
                </a:solidFill>
              </a:rPr>
              <a:t>PRL</a:t>
            </a:r>
          </a:p>
        </p:txBody>
      </p:sp>
      <p:sp>
        <p:nvSpPr>
          <p:cNvPr id="47" name="Text Box 14">
            <a:extLst>
              <a:ext uri="{FF2B5EF4-FFF2-40B4-BE49-F238E27FC236}">
                <a16:creationId xmlns:a16="http://schemas.microsoft.com/office/drawing/2014/main" id="{5FBF30CB-FBAC-D16F-3937-E11FC12C40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7732" y="2924944"/>
            <a:ext cx="2311281" cy="45509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eaLnBrk="0" hangingPunct="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>
                <a:solidFill>
                  <a:srgbClr val="0000FF"/>
                </a:solidFill>
              </a:rPr>
              <a:t>Muon precession</a:t>
            </a:r>
          </a:p>
        </p:txBody>
      </p:sp>
      <p:sp>
        <p:nvSpPr>
          <p:cNvPr id="49" name="Text Box 14">
            <a:extLst>
              <a:ext uri="{FF2B5EF4-FFF2-40B4-BE49-F238E27FC236}">
                <a16:creationId xmlns:a16="http://schemas.microsoft.com/office/drawing/2014/main" id="{47510981-98C1-4BF3-A460-767FCD941E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2091" y="1875335"/>
            <a:ext cx="2311281" cy="45509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eaLnBrk="0" hangingPunct="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>
                <a:solidFill>
                  <a:srgbClr val="0000FF"/>
                </a:solidFill>
              </a:rPr>
              <a:t>B field determination</a:t>
            </a:r>
          </a:p>
        </p:txBody>
      </p:sp>
      <p:sp>
        <p:nvSpPr>
          <p:cNvPr id="51" name="Text Box 14">
            <a:extLst>
              <a:ext uri="{FF2B5EF4-FFF2-40B4-BE49-F238E27FC236}">
                <a16:creationId xmlns:a16="http://schemas.microsoft.com/office/drawing/2014/main" id="{C127E19E-3FA4-7EB1-CA54-B42E40AEE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9762" y="764704"/>
            <a:ext cx="2311281" cy="45509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eaLnBrk="0" hangingPunct="0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dirty="0">
                <a:solidFill>
                  <a:srgbClr val="0000FF"/>
                </a:solidFill>
              </a:rPr>
              <a:t>Beam dynamics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8625955-EF1F-2053-2F9C-F685E58001AE}"/>
              </a:ext>
            </a:extLst>
          </p:cNvPr>
          <p:cNvSpPr txBox="1"/>
          <p:nvPr/>
        </p:nvSpPr>
        <p:spPr>
          <a:xfrm>
            <a:off x="6372200" y="4509120"/>
            <a:ext cx="27914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err="1"/>
              <a:t>Phys</a:t>
            </a:r>
            <a:r>
              <a:rPr lang="it-IT" dirty="0"/>
              <a:t>. Rev. Lett. </a:t>
            </a:r>
            <a:r>
              <a:rPr lang="it-IT" b="1" dirty="0"/>
              <a:t>126</a:t>
            </a:r>
            <a:r>
              <a:rPr lang="it-IT" dirty="0"/>
              <a:t>, 141801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999191A-B5C4-12D8-0EB4-CAC4F1ED1ED9}"/>
              </a:ext>
            </a:extLst>
          </p:cNvPr>
          <p:cNvSpPr txBox="1"/>
          <p:nvPr/>
        </p:nvSpPr>
        <p:spPr>
          <a:xfrm>
            <a:off x="6719646" y="3425088"/>
            <a:ext cx="246086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err="1"/>
              <a:t>Phys</a:t>
            </a:r>
            <a:r>
              <a:rPr lang="it-IT" dirty="0"/>
              <a:t>. </a:t>
            </a:r>
            <a:r>
              <a:rPr lang="it-IT" dirty="0" err="1"/>
              <a:t>Rev.D</a:t>
            </a:r>
            <a:r>
              <a:rPr lang="it-IT" dirty="0"/>
              <a:t> </a:t>
            </a:r>
            <a:r>
              <a:rPr lang="it-IT" b="1" dirty="0"/>
              <a:t>103</a:t>
            </a:r>
            <a:r>
              <a:rPr lang="it-IT" dirty="0"/>
              <a:t>, 072002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4BAD1D6-361D-01CE-4754-9C74C2534C11}"/>
              </a:ext>
            </a:extLst>
          </p:cNvPr>
          <p:cNvSpPr txBox="1"/>
          <p:nvPr/>
        </p:nvSpPr>
        <p:spPr>
          <a:xfrm>
            <a:off x="5796136" y="2348880"/>
            <a:ext cx="250414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err="1"/>
              <a:t>Phys</a:t>
            </a:r>
            <a:r>
              <a:rPr lang="it-IT" dirty="0"/>
              <a:t>. Rev. A </a:t>
            </a:r>
            <a:r>
              <a:rPr lang="it-IT" b="1" dirty="0"/>
              <a:t>103</a:t>
            </a:r>
            <a:r>
              <a:rPr lang="it-IT" dirty="0"/>
              <a:t>, 042208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314F05F-ED64-99E2-DAD1-E1A7F9576123}"/>
              </a:ext>
            </a:extLst>
          </p:cNvPr>
          <p:cNvSpPr txBox="1"/>
          <p:nvPr/>
        </p:nvSpPr>
        <p:spPr>
          <a:xfrm>
            <a:off x="4355976" y="1180491"/>
            <a:ext cx="34867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Phys. Rev. Accel. Beams </a:t>
            </a:r>
            <a:r>
              <a:rPr lang="en-US" b="1" dirty="0"/>
              <a:t>24</a:t>
            </a:r>
            <a:r>
              <a:rPr lang="en-US" dirty="0"/>
              <a:t>, 044002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314809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po 17">
            <a:extLst>
              <a:ext uri="{FF2B5EF4-FFF2-40B4-BE49-F238E27FC236}">
                <a16:creationId xmlns:a16="http://schemas.microsoft.com/office/drawing/2014/main" id="{50B8CF40-9413-FB31-C12E-34AD0293AC94}"/>
              </a:ext>
            </a:extLst>
          </p:cNvPr>
          <p:cNvGrpSpPr/>
          <p:nvPr/>
        </p:nvGrpSpPr>
        <p:grpSpPr>
          <a:xfrm>
            <a:off x="4362079" y="2044197"/>
            <a:ext cx="4781921" cy="3375943"/>
            <a:chOff x="4016571" y="2044197"/>
            <a:chExt cx="5127429" cy="3617122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09BF4360-8C21-2BBC-CE29-680E88F512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16571" y="2044197"/>
              <a:ext cx="5127429" cy="3617122"/>
            </a:xfrm>
            <a:prstGeom prst="rect">
              <a:avLst/>
            </a:prstGeom>
          </p:spPr>
        </p:pic>
        <p:sp>
          <p:nvSpPr>
            <p:cNvPr id="10" name="TextBox 1">
              <a:extLst>
                <a:ext uri="{FF2B5EF4-FFF2-40B4-BE49-F238E27FC236}">
                  <a16:creationId xmlns:a16="http://schemas.microsoft.com/office/drawing/2014/main" id="{A0105A5A-BA68-4A6E-C8F5-ABB32968F9A8}"/>
                </a:ext>
              </a:extLst>
            </p:cNvPr>
            <p:cNvSpPr txBox="1"/>
            <p:nvPr/>
          </p:nvSpPr>
          <p:spPr>
            <a:xfrm>
              <a:off x="8074167" y="3104978"/>
              <a:ext cx="8974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3.3 </a:t>
              </a:r>
              <a:r>
                <a:rPr lang="en-GB" dirty="0">
                  <a:latin typeface="Symbol" pitchFamily="2" charset="2"/>
                </a:rPr>
                <a:t>s</a:t>
              </a:r>
            </a:p>
          </p:txBody>
        </p:sp>
        <p:sp>
          <p:nvSpPr>
            <p:cNvPr id="14" name="TextBox 12">
              <a:extLst>
                <a:ext uri="{FF2B5EF4-FFF2-40B4-BE49-F238E27FC236}">
                  <a16:creationId xmlns:a16="http://schemas.microsoft.com/office/drawing/2014/main" id="{BD5AA2B7-965D-A636-06C4-D7EEAA1AA126}"/>
                </a:ext>
              </a:extLst>
            </p:cNvPr>
            <p:cNvSpPr txBox="1"/>
            <p:nvPr/>
          </p:nvSpPr>
          <p:spPr>
            <a:xfrm>
              <a:off x="8074167" y="2358875"/>
              <a:ext cx="7105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3.7 </a:t>
              </a:r>
              <a:r>
                <a:rPr lang="en-GB" dirty="0">
                  <a:latin typeface="Symbol" pitchFamily="2" charset="2"/>
                </a:rPr>
                <a:t>s</a:t>
              </a:r>
            </a:p>
          </p:txBody>
        </p:sp>
      </p:grpSp>
      <p:sp>
        <p:nvSpPr>
          <p:cNvPr id="12" name="CasellaDiTesto 11"/>
          <p:cNvSpPr txBox="1"/>
          <p:nvPr/>
        </p:nvSpPr>
        <p:spPr>
          <a:xfrm>
            <a:off x="70438" y="19210"/>
            <a:ext cx="8596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err="1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Comparison</a:t>
            </a:r>
            <a:r>
              <a:rPr lang="it-IT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with theory</a:t>
            </a:r>
          </a:p>
        </p:txBody>
      </p:sp>
      <p:pic>
        <p:nvPicPr>
          <p:cNvPr id="13" name="Picture 2" descr="Chart, box and whisker chart&#10;&#10;Description automatically generated">
            <a:extLst>
              <a:ext uri="{FF2B5EF4-FFF2-40B4-BE49-F238E27FC236}">
                <a16:creationId xmlns:a16="http://schemas.microsoft.com/office/drawing/2014/main" id="{280DA691-150B-B01D-5BAD-B7D8B077EF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825" y="1787445"/>
            <a:ext cx="4428415" cy="4003086"/>
          </a:xfrm>
          <a:prstGeom prst="rect">
            <a:avLst/>
          </a:prstGeom>
        </p:spPr>
      </p:pic>
      <p:sp>
        <p:nvSpPr>
          <p:cNvPr id="3" name="Segnaposto numero diapositiva 8">
            <a:extLst>
              <a:ext uri="{FF2B5EF4-FFF2-40B4-BE49-F238E27FC236}">
                <a16:creationId xmlns:a16="http://schemas.microsoft.com/office/drawing/2014/main" id="{FA5BFFD2-1597-417D-0031-7D0CD863F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31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00A31CB-A424-B62D-0FC1-60714CCAD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39EDED9C-716E-A632-C104-C9C06ED6D635}"/>
              </a:ext>
            </a:extLst>
          </p:cNvPr>
          <p:cNvSpPr txBox="1">
            <a:spLocks/>
          </p:cNvSpPr>
          <p:nvPr/>
        </p:nvSpPr>
        <p:spPr>
          <a:xfrm>
            <a:off x="200562" y="989283"/>
            <a:ext cx="8596582" cy="85554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Combining BNL/FNAL and comparing to </a:t>
            </a:r>
            <a:r>
              <a:rPr lang="en-US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e+e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- based theory by the Theory Initiative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  <a:sym typeface="Wingdings" pitchFamily="2" charset="2"/>
              </a:rPr>
              <a:t>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4.2</a:t>
            </a:r>
            <a:r>
              <a:rPr lang="en-US" sz="2000" dirty="0">
                <a:latin typeface="Symbol" panose="05050102010706020507" pitchFamily="18" charset="2"/>
                <a:cs typeface="Helvetica" panose="020B0604020202020204" pitchFamily="34" charset="0"/>
              </a:rPr>
              <a:t>s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tension with the SM</a:t>
            </a:r>
          </a:p>
        </p:txBody>
      </p:sp>
      <p:pic>
        <p:nvPicPr>
          <p:cNvPr id="21" name="Picture 13">
            <a:extLst>
              <a:ext uri="{FF2B5EF4-FFF2-40B4-BE49-F238E27FC236}">
                <a16:creationId xmlns:a16="http://schemas.microsoft.com/office/drawing/2014/main" id="{ADB371F9-D974-C33C-8E4A-C8910D7D19E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lum/>
            <a:alphaModFix/>
          </a:blip>
          <a:srcRect l="4898" t="2070" r="774" b="148"/>
          <a:stretch/>
        </p:blipFill>
        <p:spPr>
          <a:xfrm>
            <a:off x="3932584" y="1790958"/>
            <a:ext cx="5171931" cy="4077759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extBox 5">
            <a:extLst>
              <a:ext uri="{FF2B5EF4-FFF2-40B4-BE49-F238E27FC236}">
                <a16:creationId xmlns:a16="http://schemas.microsoft.com/office/drawing/2014/main" id="{F6CEDD37-2F0C-A7E0-F92D-C43E8E6B2EC7}"/>
              </a:ext>
            </a:extLst>
          </p:cNvPr>
          <p:cNvSpPr txBox="1"/>
          <p:nvPr/>
        </p:nvSpPr>
        <p:spPr>
          <a:xfrm>
            <a:off x="108453" y="1834211"/>
            <a:ext cx="412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Lattice QCD (blue band) are becoming competitive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71BA71D1-0089-57DC-BAC5-E570E23018C7}"/>
              </a:ext>
            </a:extLst>
          </p:cNvPr>
          <p:cNvSpPr txBox="1"/>
          <p:nvPr/>
        </p:nvSpPr>
        <p:spPr>
          <a:xfrm>
            <a:off x="114348" y="2759437"/>
            <a:ext cx="3818236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Recent evaluation(s) of HVP from lattice (BMW20) in tension with the </a:t>
            </a:r>
            <a:r>
              <a:rPr lang="en-GB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e</a:t>
            </a:r>
            <a:r>
              <a:rPr lang="en-GB" sz="2000" baseline="30000" dirty="0" err="1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r>
              <a:rPr lang="en-GB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e</a:t>
            </a:r>
            <a:r>
              <a:rPr lang="en-GB" sz="20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 evaluation (WP20), at 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el-GR" sz="2000" dirty="0"/>
              <a:t>σ</a:t>
            </a:r>
            <a:endParaRPr lang="en-GB" sz="2000" dirty="0"/>
          </a:p>
          <a:p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Data-driven evaluation (R-ratio) on firm ground. Unlikely to be wrong…</a:t>
            </a:r>
          </a:p>
          <a:p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New experiment: </a:t>
            </a:r>
            <a:r>
              <a:rPr lang="en-US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MUonE</a:t>
            </a: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344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/>
          <p:cNvSpPr txBox="1"/>
          <p:nvPr/>
        </p:nvSpPr>
        <p:spPr>
          <a:xfrm>
            <a:off x="70438" y="19210"/>
            <a:ext cx="8596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err="1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Conclusion</a:t>
            </a:r>
            <a:endParaRPr lang="it-IT" sz="3200" b="1" dirty="0">
              <a:solidFill>
                <a:schemeClr val="bg1"/>
              </a:solidFill>
              <a:latin typeface="Trebuchet MS" panose="020B0603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9266331A-7446-DDE3-D173-BF8B76BAAE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70" t="4349" r="8220" b="6522"/>
          <a:stretch/>
        </p:blipFill>
        <p:spPr>
          <a:xfrm>
            <a:off x="3923928" y="3076470"/>
            <a:ext cx="5256584" cy="3041804"/>
          </a:xfrm>
          <a:prstGeom prst="rect">
            <a:avLst/>
          </a:prstGeom>
        </p:spPr>
      </p:pic>
      <p:sp>
        <p:nvSpPr>
          <p:cNvPr id="5" name="Rectangle 5">
            <a:extLst>
              <a:ext uri="{FF2B5EF4-FFF2-40B4-BE49-F238E27FC236}">
                <a16:creationId xmlns:a16="http://schemas.microsoft.com/office/drawing/2014/main" id="{E821D2D4-7B20-89AF-FE8F-8BAE6E411070}"/>
              </a:ext>
            </a:extLst>
          </p:cNvPr>
          <p:cNvSpPr/>
          <p:nvPr/>
        </p:nvSpPr>
        <p:spPr>
          <a:xfrm>
            <a:off x="5471592" y="2357402"/>
            <a:ext cx="36724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B0F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We have collected ~19 x BNL</a:t>
            </a:r>
          </a:p>
          <a:p>
            <a:pPr algn="ctr"/>
            <a:r>
              <a:rPr lang="en-US" sz="2000" dirty="0">
                <a:solidFill>
                  <a:srgbClr val="00B0F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over the last 5 years</a:t>
            </a:r>
          </a:p>
        </p:txBody>
      </p:sp>
      <p:sp>
        <p:nvSpPr>
          <p:cNvPr id="2" name="Segnaposto numero diapositiva 8">
            <a:extLst>
              <a:ext uri="{FF2B5EF4-FFF2-40B4-BE49-F238E27FC236}">
                <a16:creationId xmlns:a16="http://schemas.microsoft.com/office/drawing/2014/main" id="{FD121221-E7FD-3CE8-9DB6-56D223ECF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32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A7F4B9E-5CCF-20B3-5CE0-B27654340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F35CD57E-C68F-3135-36A0-D7D848D21E6B}"/>
              </a:ext>
            </a:extLst>
          </p:cNvPr>
          <p:cNvSpPr txBox="1">
            <a:spLocks/>
          </p:cNvSpPr>
          <p:nvPr/>
        </p:nvSpPr>
        <p:spPr>
          <a:xfrm>
            <a:off x="35496" y="1052736"/>
            <a:ext cx="8555081" cy="518457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2000" dirty="0"/>
              <a:t>We have determined a</a:t>
            </a:r>
            <a:r>
              <a:rPr lang="en-US" sz="2000" baseline="-25000" dirty="0">
                <a:latin typeface="Symbol" pitchFamily="2" charset="2"/>
              </a:rPr>
              <a:t>m</a:t>
            </a:r>
            <a:r>
              <a:rPr lang="en-US" sz="2000" dirty="0"/>
              <a:t> to an unprecedented 460 ppb precision</a:t>
            </a:r>
          </a:p>
          <a:p>
            <a:pPr>
              <a:lnSpc>
                <a:spcPct val="120000"/>
              </a:lnSpc>
            </a:pPr>
            <a:endParaRPr lang="en-US" sz="800" dirty="0"/>
          </a:p>
          <a:p>
            <a:pPr>
              <a:lnSpc>
                <a:spcPct val="120000"/>
              </a:lnSpc>
            </a:pPr>
            <a:r>
              <a:rPr lang="en-US" sz="2000" dirty="0"/>
              <a:t>The Run 1 result</a:t>
            </a:r>
          </a:p>
          <a:p>
            <a:pPr lvl="1">
              <a:lnSpc>
                <a:spcPct val="120000"/>
              </a:lnSpc>
            </a:pPr>
            <a:r>
              <a:rPr lang="en-US" sz="2000" dirty="0"/>
              <a:t>6% of ultimate data sample</a:t>
            </a:r>
          </a:p>
          <a:p>
            <a:pPr lvl="1">
              <a:lnSpc>
                <a:spcPct val="120000"/>
              </a:lnSpc>
            </a:pPr>
            <a:r>
              <a:rPr lang="en-US" sz="2000" dirty="0"/>
              <a:t>confirm the BNL experimental results</a:t>
            </a:r>
          </a:p>
          <a:p>
            <a:pPr lvl="1">
              <a:lnSpc>
                <a:spcPct val="120000"/>
              </a:lnSpc>
            </a:pPr>
            <a:r>
              <a:rPr lang="en-US" sz="2000" dirty="0"/>
              <a:t>15% smaller error than BNL</a:t>
            </a:r>
          </a:p>
          <a:p>
            <a:pPr lvl="1">
              <a:lnSpc>
                <a:spcPct val="120000"/>
              </a:lnSpc>
            </a:pPr>
            <a:r>
              <a:rPr lang="en-US" sz="2000" dirty="0"/>
              <a:t>3.3</a:t>
            </a:r>
            <a:r>
              <a:rPr lang="en-US" sz="2000" dirty="0">
                <a:latin typeface="Symbol" pitchFamily="2" charset="2"/>
              </a:rPr>
              <a:t>s</a:t>
            </a:r>
            <a:r>
              <a:rPr lang="en-US" sz="2000" dirty="0"/>
              <a:t> tension with </a:t>
            </a:r>
            <a:r>
              <a:rPr lang="en-US" sz="2000" dirty="0" err="1"/>
              <a:t>e+e</a:t>
            </a:r>
            <a:r>
              <a:rPr lang="en-US" sz="2000" dirty="0"/>
              <a:t>- SM</a:t>
            </a:r>
          </a:p>
          <a:p>
            <a:pPr>
              <a:lnSpc>
                <a:spcPct val="120000"/>
              </a:lnSpc>
            </a:pPr>
            <a:endParaRPr lang="en-US" sz="800" dirty="0"/>
          </a:p>
          <a:p>
            <a:pPr>
              <a:lnSpc>
                <a:spcPct val="120000"/>
              </a:lnSpc>
            </a:pPr>
            <a:r>
              <a:rPr lang="en-US" sz="2000" dirty="0"/>
              <a:t>Next year release of Run 2&amp;3 </a:t>
            </a:r>
          </a:p>
          <a:p>
            <a:pPr>
              <a:lnSpc>
                <a:spcPct val="120000"/>
              </a:lnSpc>
            </a:pPr>
            <a:endParaRPr lang="en-US" sz="800" dirty="0"/>
          </a:p>
          <a:p>
            <a:pPr>
              <a:lnSpc>
                <a:spcPct val="120000"/>
              </a:lnSpc>
            </a:pPr>
            <a:r>
              <a:rPr lang="en-US" sz="2000" dirty="0"/>
              <a:t>Analysis of Run 4&amp;5 ongoing</a:t>
            </a:r>
          </a:p>
          <a:p>
            <a:pPr>
              <a:lnSpc>
                <a:spcPct val="120000"/>
              </a:lnSpc>
            </a:pPr>
            <a:endParaRPr lang="en-US" sz="800" dirty="0"/>
          </a:p>
          <a:p>
            <a:pPr>
              <a:lnSpc>
                <a:spcPct val="120000"/>
              </a:lnSpc>
            </a:pPr>
            <a:r>
              <a:rPr lang="en-US" sz="2000" dirty="0"/>
              <a:t>Run 6 (opportunistic) approved</a:t>
            </a:r>
          </a:p>
          <a:p>
            <a:pPr>
              <a:lnSpc>
                <a:spcPct val="120000"/>
              </a:lnSpc>
            </a:pPr>
            <a:endParaRPr lang="en-US" sz="800" dirty="0"/>
          </a:p>
          <a:p>
            <a:pPr>
              <a:lnSpc>
                <a:spcPct val="120000"/>
              </a:lnSpc>
            </a:pPr>
            <a:r>
              <a:rPr lang="en-US" sz="2000" dirty="0"/>
              <a:t>New experiment: J-PARC</a:t>
            </a:r>
          </a:p>
          <a:p>
            <a:pPr>
              <a:lnSpc>
                <a:spcPct val="120000"/>
              </a:lnSpc>
            </a:pPr>
            <a:endParaRPr lang="en-US" sz="20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CEFF05D-44CD-E4F1-66E9-89A3050FE5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1624" y="1628800"/>
            <a:ext cx="3930596" cy="414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355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9" y="6224506"/>
            <a:ext cx="1172245" cy="650596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-30"/>
            <a:ext cx="905758" cy="642898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9" y="8444"/>
            <a:ext cx="1172245" cy="650382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6525344"/>
            <a:ext cx="1656184" cy="313037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259632" y="188640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Helvetica" panose="020B0604020202020204" pitchFamily="34" charset="0"/>
              </a:rPr>
              <a:t>The </a:t>
            </a:r>
            <a:r>
              <a:rPr lang="en-US" sz="2800" i="1" dirty="0">
                <a:latin typeface="Helvetica" panose="020B0604020202020204" pitchFamily="34" charset="0"/>
              </a:rPr>
              <a:t>g-2</a:t>
            </a:r>
            <a:r>
              <a:rPr lang="en-US" sz="2800" dirty="0">
                <a:latin typeface="Helvetica" panose="020B0604020202020204" pitchFamily="34" charset="0"/>
              </a:rPr>
              <a:t> Collaboration (experiment E989)</a:t>
            </a:r>
          </a:p>
        </p:txBody>
      </p:sp>
      <p:sp>
        <p:nvSpPr>
          <p:cNvPr id="11" name="Rettangolo arrotondato 10"/>
          <p:cNvSpPr/>
          <p:nvPr/>
        </p:nvSpPr>
        <p:spPr>
          <a:xfrm>
            <a:off x="1403648" y="836711"/>
            <a:ext cx="6480720" cy="720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2843808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80" y="980728"/>
            <a:ext cx="7776864" cy="5190210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3002494" y="6078757"/>
            <a:ext cx="3297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  <a:latin typeface="Comic Sans MS" panose="030F0702030302020204" pitchFamily="66" charset="0"/>
              </a:rPr>
              <a:t>Thank you for your attention</a:t>
            </a:r>
            <a:endParaRPr lang="it-IT" dirty="0"/>
          </a:p>
        </p:txBody>
      </p:sp>
      <p:sp>
        <p:nvSpPr>
          <p:cNvPr id="14" name="Segnaposto piè di pagina 3">
            <a:extLst>
              <a:ext uri="{FF2B5EF4-FFF2-40B4-BE49-F238E27FC236}">
                <a16:creationId xmlns:a16="http://schemas.microsoft.com/office/drawing/2014/main" id="{A02044C7-496B-745E-6372-3CFA523AF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94439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830888" y="6237312"/>
            <a:ext cx="2133600" cy="365125"/>
          </a:xfrm>
        </p:spPr>
        <p:txBody>
          <a:bodyPr/>
          <a:lstStyle/>
          <a:p>
            <a:fld id="{A7714A38-7C18-4CC1-AD3C-D7BE66C677AB}" type="slidenum">
              <a:rPr lang="it-IT" smtClean="0"/>
              <a:t>34</a:t>
            </a:fld>
            <a:endParaRPr lang="it-IT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9" y="6224506"/>
            <a:ext cx="1172245" cy="650596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-30"/>
            <a:ext cx="905758" cy="642898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9" y="8444"/>
            <a:ext cx="1172245" cy="650382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6525344"/>
            <a:ext cx="1656184" cy="313037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619672" y="188640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Helvetica" panose="020B0604020202020204" pitchFamily="34" charset="0"/>
              </a:rPr>
              <a:t>Backup slides</a:t>
            </a:r>
          </a:p>
        </p:txBody>
      </p:sp>
      <p:sp>
        <p:nvSpPr>
          <p:cNvPr id="11" name="Rettangolo arrotondato 10"/>
          <p:cNvSpPr/>
          <p:nvPr/>
        </p:nvSpPr>
        <p:spPr>
          <a:xfrm>
            <a:off x="1403648" y="836711"/>
            <a:ext cx="6480720" cy="720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asellaDiTesto 1"/>
          <p:cNvSpPr txBox="1"/>
          <p:nvPr/>
        </p:nvSpPr>
        <p:spPr>
          <a:xfrm>
            <a:off x="3397513" y="2996952"/>
            <a:ext cx="24929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>
                <a:latin typeface="Helvetica" panose="020B0604020202020204" pitchFamily="34" charset="0"/>
              </a:rPr>
              <a:t>Backup</a:t>
            </a:r>
          </a:p>
        </p:txBody>
      </p:sp>
      <p:sp>
        <p:nvSpPr>
          <p:cNvPr id="12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1708809" y="6419874"/>
            <a:ext cx="5184576" cy="365125"/>
          </a:xfrm>
        </p:spPr>
        <p:txBody>
          <a:bodyPr/>
          <a:lstStyle/>
          <a:p>
            <a:r>
              <a:rPr lang="en-US" dirty="0"/>
              <a:t>C. Ferrari - Laser Calibration System for the Muon g-2 experiment at </a:t>
            </a:r>
            <a:r>
              <a:rPr lang="en-US" dirty="0" err="1"/>
              <a:t>Fermilab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324283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35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989" y="51782"/>
            <a:ext cx="8596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Laser calibration system</a:t>
            </a:r>
            <a:endParaRPr lang="it-IT" sz="3200" b="1" dirty="0">
              <a:solidFill>
                <a:schemeClr val="bg1"/>
              </a:solidFill>
              <a:latin typeface="Trebuchet MS" panose="020B0603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Segnaposto piè di pagina 3">
            <a:extLst>
              <a:ext uri="{FF2B5EF4-FFF2-40B4-BE49-F238E27FC236}">
                <a16:creationId xmlns:a16="http://schemas.microsoft.com/office/drawing/2014/main" id="{25B51133-BA18-87F9-DE49-EDF4E1C82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sp>
        <p:nvSpPr>
          <p:cNvPr id="2" name="Segnaposto numero diapositiva 4">
            <a:extLst>
              <a:ext uri="{FF2B5EF4-FFF2-40B4-BE49-F238E27FC236}">
                <a16:creationId xmlns:a16="http://schemas.microsoft.com/office/drawing/2014/main" id="{6AF06E6F-C647-B221-BA85-5695B105EA5D}"/>
              </a:ext>
            </a:extLst>
          </p:cNvPr>
          <p:cNvSpPr txBox="1">
            <a:spLocks/>
          </p:cNvSpPr>
          <p:nvPr/>
        </p:nvSpPr>
        <p:spPr>
          <a:xfrm>
            <a:off x="6830888" y="61035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714A38-7C18-4CC1-AD3C-D7BE66C677AB}" type="slidenum">
              <a:rPr lang="it-IT" smtClean="0"/>
              <a:pPr/>
              <a:t>35</a:t>
            </a:fld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FF0CAB5-A12C-2C08-86DF-2743C5D021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9" y="6090772"/>
            <a:ext cx="1172245" cy="650596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A6870939-58D7-1340-2D58-EC924160F6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6391610"/>
            <a:ext cx="1656184" cy="313037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EE0CA836-176F-562B-897D-6F8B206E8A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748263"/>
            <a:ext cx="9144000" cy="536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7744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1ED5DE-B278-E842-AD9E-E5872D64B2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137"/>
            <a:ext cx="9144000" cy="685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067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BDA7679-DE24-4F46-A01F-8233A723E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4B07F9F-FA54-7C48-9DC0-9F5E6A10F3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6F3B7B3-C62B-6C49-BD6E-41174D7C2A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76"/>
            <a:ext cx="9144000" cy="685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6184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9CDA0-5BA7-F943-AF4B-7125E88B5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71619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b="0" dirty="0">
                <a:solidFill>
                  <a:srgbClr val="2934FF"/>
                </a:solidFill>
              </a:rPr>
              <a:t>A third way for HVP…</a:t>
            </a:r>
            <a:r>
              <a:rPr lang="en-GB" sz="2800" b="0" dirty="0" err="1">
                <a:solidFill>
                  <a:srgbClr val="2934FF"/>
                </a:solidFill>
              </a:rPr>
              <a:t>MUonE</a:t>
            </a:r>
            <a:r>
              <a:rPr lang="en-GB" sz="2800" b="0" dirty="0">
                <a:solidFill>
                  <a:srgbClr val="2934FF"/>
                </a:solidFill>
              </a:rPr>
              <a:t> at CERN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4CB808-5589-B444-BFEB-8B9D8F168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1116" y="1035109"/>
            <a:ext cx="6198691" cy="28546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A1A4E3-1079-074A-ABF6-FE99F1946D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50" y="3746890"/>
            <a:ext cx="8572500" cy="1079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19F34C-6FA6-4B46-9E52-D70F8A50CDF6}"/>
              </a:ext>
            </a:extLst>
          </p:cNvPr>
          <p:cNvSpPr txBox="1"/>
          <p:nvPr/>
        </p:nvSpPr>
        <p:spPr>
          <a:xfrm>
            <a:off x="812046" y="4953846"/>
            <a:ext cx="58714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Alternative measurement of HVP for a</a:t>
            </a:r>
            <a:r>
              <a:rPr lang="en-GB" sz="2800" baseline="-25000" dirty="0">
                <a:latin typeface="Symbol" pitchFamily="2" charset="2"/>
              </a:rPr>
              <a:t>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C6AD5A-047B-E147-9106-D5379F1F908E}"/>
              </a:ext>
            </a:extLst>
          </p:cNvPr>
          <p:cNvSpPr txBox="1"/>
          <p:nvPr/>
        </p:nvSpPr>
        <p:spPr>
          <a:xfrm>
            <a:off x="240546" y="3113673"/>
            <a:ext cx="1875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Test RUN 2022/23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592F57-C151-034A-90BB-A24B50B9C0D6}"/>
              </a:ext>
            </a:extLst>
          </p:cNvPr>
          <p:cNvSpPr txBox="1"/>
          <p:nvPr/>
        </p:nvSpPr>
        <p:spPr>
          <a:xfrm>
            <a:off x="1281117" y="5508616"/>
            <a:ext cx="7862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/>
              <a:t>-C. M. </a:t>
            </a:r>
            <a:r>
              <a:rPr lang="it-IT" i="1" dirty="0" err="1"/>
              <a:t>Carloni</a:t>
            </a:r>
            <a:r>
              <a:rPr lang="it-IT" i="1" dirty="0"/>
              <a:t> </a:t>
            </a:r>
            <a:r>
              <a:rPr lang="it-IT" i="1" dirty="0" err="1"/>
              <a:t>Calame</a:t>
            </a:r>
            <a:r>
              <a:rPr lang="it-IT" i="1" dirty="0"/>
              <a:t> et al  PLB 746 (2015) 325</a:t>
            </a:r>
          </a:p>
          <a:p>
            <a:r>
              <a:rPr lang="it-IT" i="1" dirty="0"/>
              <a:t>-G. </a:t>
            </a:r>
            <a:r>
              <a:rPr lang="it-IT" i="1" dirty="0" err="1"/>
              <a:t>Abbiendi</a:t>
            </a:r>
            <a:r>
              <a:rPr lang="it-IT" i="1" dirty="0"/>
              <a:t> et al </a:t>
            </a:r>
            <a:r>
              <a:rPr lang="it-IT" i="1" dirty="0" err="1"/>
              <a:t>Eur.Phys.J.C</a:t>
            </a:r>
            <a:r>
              <a:rPr lang="it-IT" dirty="0"/>
              <a:t> 77 (2017) 3, 139</a:t>
            </a:r>
          </a:p>
          <a:p>
            <a:r>
              <a:rPr lang="it-IT" dirty="0"/>
              <a:t>-</a:t>
            </a:r>
            <a:r>
              <a:rPr lang="it-IT" dirty="0" err="1"/>
              <a:t>LoI</a:t>
            </a:r>
            <a:r>
              <a:rPr lang="it-IT" dirty="0"/>
              <a:t> </a:t>
            </a:r>
            <a:r>
              <a:rPr lang="it-IT" dirty="0" err="1"/>
              <a:t>https</a:t>
            </a:r>
            <a:r>
              <a:rPr lang="it-IT" dirty="0"/>
              <a:t>://</a:t>
            </a:r>
            <a:r>
              <a:rPr lang="it-IT" dirty="0" err="1"/>
              <a:t>cds.cern.ch</a:t>
            </a:r>
            <a:r>
              <a:rPr lang="it-IT" dirty="0"/>
              <a:t>/record/2677471/</a:t>
            </a:r>
            <a:r>
              <a:rPr lang="it-IT" dirty="0" err="1"/>
              <a:t>files</a:t>
            </a:r>
            <a:r>
              <a:rPr lang="it-IT" dirty="0"/>
              <a:t>/SPSC-I-252.pdf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718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4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989" y="51782"/>
            <a:ext cx="8596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1948: Triumph of QED</a:t>
            </a:r>
            <a:endParaRPr lang="it-IT" sz="3200" b="1" dirty="0">
              <a:solidFill>
                <a:schemeClr val="bg1"/>
              </a:solidFill>
              <a:latin typeface="Trebuchet MS" panose="020B0603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Segnaposto piè di pagina 3">
            <a:extLst>
              <a:ext uri="{FF2B5EF4-FFF2-40B4-BE49-F238E27FC236}">
                <a16:creationId xmlns:a16="http://schemas.microsoft.com/office/drawing/2014/main" id="{25B51133-BA18-87F9-DE49-EDF4E1C82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5E7E5379-1172-EE47-F6E2-0C163A71D693}"/>
              </a:ext>
            </a:extLst>
          </p:cNvPr>
          <p:cNvSpPr txBox="1">
            <a:spLocks/>
          </p:cNvSpPr>
          <p:nvPr/>
        </p:nvSpPr>
        <p:spPr>
          <a:xfrm>
            <a:off x="149682" y="2235393"/>
            <a:ext cx="5363120" cy="202901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2000" dirty="0">
                <a:sym typeface="Wingdings"/>
              </a:rPr>
              <a:t>Classical physics: g = 1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sym typeface="Wingdings"/>
              </a:rPr>
              <a:t>Relativistic quantum mechanics prediction for a point-like particle (Dirac, 1928): g = 2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sym typeface="Wingdings"/>
              </a:rPr>
              <a:t>For electron, experimentally found to be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>
                <a:sym typeface="Wingdings"/>
              </a:rPr>
              <a:t>	(Foley &amp; Kush, 1948): </a:t>
            </a:r>
            <a:r>
              <a:rPr lang="en-US" sz="2000" dirty="0" err="1">
                <a:sym typeface="Wingdings"/>
              </a:rPr>
              <a:t>g</a:t>
            </a:r>
            <a:r>
              <a:rPr lang="en-US" sz="2000" baseline="-25000" dirty="0" err="1">
                <a:sym typeface="Wingdings"/>
              </a:rPr>
              <a:t>e</a:t>
            </a:r>
            <a:r>
              <a:rPr lang="en-US" sz="2000" dirty="0">
                <a:sym typeface="Wingdings"/>
              </a:rPr>
              <a:t> = 2.00119(5)</a:t>
            </a:r>
          </a:p>
          <a:p>
            <a:pPr marL="0" indent="0">
              <a:lnSpc>
                <a:spcPct val="120000"/>
              </a:lnSpc>
              <a:buNone/>
            </a:pPr>
            <a:endParaRPr lang="en-US" sz="2000" dirty="0">
              <a:sym typeface="Wingdings"/>
            </a:endParaRPr>
          </a:p>
        </p:txBody>
      </p:sp>
      <p:pic>
        <p:nvPicPr>
          <p:cNvPr id="18" name="Picture 18">
            <a:extLst>
              <a:ext uri="{FF2B5EF4-FFF2-40B4-BE49-F238E27FC236}">
                <a16:creationId xmlns:a16="http://schemas.microsoft.com/office/drawing/2014/main" id="{3C48FFA7-C2E3-53AE-0C59-CA32157A0C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7403" y="4184410"/>
            <a:ext cx="4196597" cy="1993383"/>
          </a:xfrm>
          <a:prstGeom prst="rect">
            <a:avLst/>
          </a:prstGeom>
        </p:spPr>
      </p:pic>
      <p:graphicFrame>
        <p:nvGraphicFramePr>
          <p:cNvPr id="19" name="Object 7">
            <a:extLst>
              <a:ext uri="{FF2B5EF4-FFF2-40B4-BE49-F238E27FC236}">
                <a16:creationId xmlns:a16="http://schemas.microsoft.com/office/drawing/2014/main" id="{55F331A4-816B-B83E-9D1B-DD244B9D38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1569115"/>
              </p:ext>
            </p:extLst>
          </p:nvPr>
        </p:nvGraphicFramePr>
        <p:xfrm>
          <a:off x="755576" y="5064125"/>
          <a:ext cx="3332237" cy="7540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739900" imgH="393700" progId="Equation.3">
                  <p:embed/>
                </p:oleObj>
              </mc:Choice>
              <mc:Fallback>
                <p:oleObj name="Equation" r:id="rId4" imgW="1739900" imgH="393700" progId="Equation.3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55576" y="5064125"/>
                        <a:ext cx="3332237" cy="7540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351A6D45-D30B-DE5C-CA52-097B6FB0DFB1}"/>
              </a:ext>
            </a:extLst>
          </p:cNvPr>
          <p:cNvSpPr txBox="1">
            <a:spLocks/>
          </p:cNvSpPr>
          <p:nvPr/>
        </p:nvSpPr>
        <p:spPr>
          <a:xfrm>
            <a:off x="226388" y="1016700"/>
            <a:ext cx="5209708" cy="97018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2000" dirty="0">
                <a:sym typeface="Wingdings"/>
              </a:rPr>
              <a:t>g is the proportionality factor between spin and magnetic moment for particle p: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EB1A5AA6-8358-AE16-132D-75E3F2663A3A}"/>
                  </a:ext>
                </a:extLst>
              </p:cNvPr>
              <p:cNvSpPr txBox="1"/>
              <p:nvPr/>
            </p:nvSpPr>
            <p:spPr>
              <a:xfrm>
                <a:off x="5406179" y="972877"/>
                <a:ext cx="2458616" cy="7355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acc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f>
                        <m:fPr>
                          <m:ctrlPr>
                            <a:rPr lang="it-IT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acc>
                        <m:accPr>
                          <m:chr m:val="⃗"/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acc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EB1A5AA6-8358-AE16-132D-75E3F2663A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6179" y="972877"/>
                <a:ext cx="2458616" cy="73552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uppo 5">
            <a:extLst>
              <a:ext uri="{FF2B5EF4-FFF2-40B4-BE49-F238E27FC236}">
                <a16:creationId xmlns:a16="http://schemas.microsoft.com/office/drawing/2014/main" id="{2CE8CB6D-B957-B120-078D-D6C91E4E192A}"/>
              </a:ext>
            </a:extLst>
          </p:cNvPr>
          <p:cNvGrpSpPr/>
          <p:nvPr/>
        </p:nvGrpSpPr>
        <p:grpSpPr>
          <a:xfrm>
            <a:off x="5980043" y="1726783"/>
            <a:ext cx="2905452" cy="2498021"/>
            <a:chOff x="9628430" y="1672622"/>
            <a:chExt cx="3839640" cy="3545377"/>
          </a:xfrm>
        </p:grpSpPr>
        <p:grpSp>
          <p:nvGrpSpPr>
            <p:cNvPr id="8" name="Gruppo 7">
              <a:extLst>
                <a:ext uri="{FF2B5EF4-FFF2-40B4-BE49-F238E27FC236}">
                  <a16:creationId xmlns:a16="http://schemas.microsoft.com/office/drawing/2014/main" id="{1A024C00-7893-931B-BC5C-D8AC88EB5AA0}"/>
                </a:ext>
              </a:extLst>
            </p:cNvPr>
            <p:cNvGrpSpPr/>
            <p:nvPr/>
          </p:nvGrpSpPr>
          <p:grpSpPr>
            <a:xfrm>
              <a:off x="9628430" y="1672622"/>
              <a:ext cx="3839640" cy="3282690"/>
              <a:chOff x="8938798" y="2666590"/>
              <a:chExt cx="3839640" cy="3282690"/>
            </a:xfrm>
          </p:grpSpPr>
          <p:grpSp>
            <p:nvGrpSpPr>
              <p:cNvPr id="13" name="Gruppo 12">
                <a:extLst>
                  <a:ext uri="{FF2B5EF4-FFF2-40B4-BE49-F238E27FC236}">
                    <a16:creationId xmlns:a16="http://schemas.microsoft.com/office/drawing/2014/main" id="{074EA8F9-821D-5CB6-5EE6-FBD2B08DA16E}"/>
                  </a:ext>
                </a:extLst>
              </p:cNvPr>
              <p:cNvGrpSpPr/>
              <p:nvPr/>
            </p:nvGrpSpPr>
            <p:grpSpPr>
              <a:xfrm>
                <a:off x="8938798" y="2666590"/>
                <a:ext cx="3839640" cy="3282690"/>
                <a:chOff x="9082088" y="-249892"/>
                <a:chExt cx="3839640" cy="3282690"/>
              </a:xfrm>
            </p:grpSpPr>
            <p:pic>
              <p:nvPicPr>
                <p:cNvPr id="20" name="Picture 8">
                  <a:extLst>
                    <a:ext uri="{FF2B5EF4-FFF2-40B4-BE49-F238E27FC236}">
                      <a16:creationId xmlns:a16="http://schemas.microsoft.com/office/drawing/2014/main" id="{94B37A31-C9A7-8D0C-A51A-3B3C051AED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82088" y="153068"/>
                  <a:ext cx="3839640" cy="2879730"/>
                </a:xfrm>
                <a:prstGeom prst="rect">
                  <a:avLst/>
                </a:prstGeom>
              </p:spPr>
            </p:pic>
            <p:cxnSp>
              <p:nvCxnSpPr>
                <p:cNvPr id="22" name="Straight Arrow Connector 11">
                  <a:extLst>
                    <a:ext uri="{FF2B5EF4-FFF2-40B4-BE49-F238E27FC236}">
                      <a16:creationId xmlns:a16="http://schemas.microsoft.com/office/drawing/2014/main" id="{2947FB4A-9C29-9599-80D6-DC7EA802FCF5}"/>
                    </a:ext>
                  </a:extLst>
                </p:cNvPr>
                <p:cNvCxnSpPr/>
                <p:nvPr/>
              </p:nvCxnSpPr>
              <p:spPr>
                <a:xfrm flipV="1">
                  <a:off x="10819370" y="390155"/>
                  <a:ext cx="1588" cy="2612388"/>
                </a:xfrm>
                <a:prstGeom prst="straightConnector1">
                  <a:avLst/>
                </a:prstGeom>
                <a:ln w="4127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13">
                  <a:extLst>
                    <a:ext uri="{FF2B5EF4-FFF2-40B4-BE49-F238E27FC236}">
                      <a16:creationId xmlns:a16="http://schemas.microsoft.com/office/drawing/2014/main" id="{F1D43D4F-954A-E137-EABB-925A46969743}"/>
                    </a:ext>
                  </a:extLst>
                </p:cNvPr>
                <p:cNvCxnSpPr/>
                <p:nvPr/>
              </p:nvCxnSpPr>
              <p:spPr>
                <a:xfrm flipH="1" flipV="1">
                  <a:off x="12204374" y="381275"/>
                  <a:ext cx="1" cy="2620425"/>
                </a:xfrm>
                <a:prstGeom prst="straightConnector1">
                  <a:avLst/>
                </a:prstGeom>
                <a:ln w="4127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14">
                  <a:extLst>
                    <a:ext uri="{FF2B5EF4-FFF2-40B4-BE49-F238E27FC236}">
                      <a16:creationId xmlns:a16="http://schemas.microsoft.com/office/drawing/2014/main" id="{0C1098C7-215C-FD3E-0895-F5DC7CF8A5D4}"/>
                    </a:ext>
                  </a:extLst>
                </p:cNvPr>
                <p:cNvCxnSpPr/>
                <p:nvPr/>
              </p:nvCxnSpPr>
              <p:spPr>
                <a:xfrm flipV="1">
                  <a:off x="9546306" y="381275"/>
                  <a:ext cx="1588" cy="2620425"/>
                </a:xfrm>
                <a:prstGeom prst="straightConnector1">
                  <a:avLst/>
                </a:prstGeom>
                <a:ln w="4127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Rectangle 30">
                  <a:extLst>
                    <a:ext uri="{FF2B5EF4-FFF2-40B4-BE49-F238E27FC236}">
                      <a16:creationId xmlns:a16="http://schemas.microsoft.com/office/drawing/2014/main" id="{01F2DA8B-B30C-ECBF-1A85-B2D5794BEF7B}"/>
                    </a:ext>
                  </a:extLst>
                </p:cNvPr>
                <p:cNvSpPr/>
                <p:nvPr/>
              </p:nvSpPr>
              <p:spPr>
                <a:xfrm>
                  <a:off x="9343455" y="-249892"/>
                  <a:ext cx="2751074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400" dirty="0">
                      <a:solidFill>
                        <a:srgbClr val="444444"/>
                      </a:solidFill>
                      <a:latin typeface="Arial" charset="0"/>
                    </a:rPr>
                    <a:t>Image Credits: </a:t>
                  </a:r>
                  <a:r>
                    <a:rPr lang="en-US" sz="1400" u="sng" dirty="0">
                      <a:solidFill>
                        <a:srgbClr val="3778CD"/>
                      </a:solidFill>
                      <a:latin typeface="Arial" charset="0"/>
                      <a:hlinkClick r:id="rId8"/>
                    </a:rPr>
                    <a:t>Derek Leinweber</a:t>
                  </a:r>
                  <a:endParaRPr lang="en-US" sz="1400" dirty="0"/>
                </a:p>
              </p:txBody>
            </p:sp>
          </p:grpSp>
          <p:sp>
            <p:nvSpPr>
              <p:cNvPr id="17" name="Title 7">
                <a:extLst>
                  <a:ext uri="{FF2B5EF4-FFF2-40B4-BE49-F238E27FC236}">
                    <a16:creationId xmlns:a16="http://schemas.microsoft.com/office/drawing/2014/main" id="{69228D9A-F635-7B09-F5B8-2AFBEEE3B23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020663" y="2839401"/>
                <a:ext cx="621518" cy="622586"/>
              </a:xfrm>
              <a:prstGeom prst="rect">
                <a:avLst/>
              </a:prstGeom>
            </p:spPr>
            <p:txBody>
              <a:bodyPr lIns="0" tIns="0" rIns="0" bIns="0" anchor="b" anchorCtr="0"/>
              <a:lstStyle>
                <a:lvl1pPr algn="l" defTabSz="457200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2800" b="1" kern="1200">
                    <a:solidFill>
                      <a:srgbClr val="004C97"/>
                    </a:solidFill>
                    <a:latin typeface="Helvetica"/>
                    <a:ea typeface="Geneva" charset="0"/>
                    <a:cs typeface="ＭＳ Ｐゴシック" charset="0"/>
                  </a:defRPr>
                </a:lvl1pPr>
                <a:lvl2pPr algn="l" defTabSz="457200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2E5286"/>
                    </a:solidFill>
                    <a:latin typeface="Helvetica" charset="0"/>
                    <a:ea typeface="Geneva" charset="0"/>
                    <a:cs typeface="ＭＳ Ｐゴシック" charset="0"/>
                  </a:defRPr>
                </a:lvl2pPr>
                <a:lvl3pPr algn="l" defTabSz="457200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2E5286"/>
                    </a:solidFill>
                    <a:latin typeface="Helvetica" charset="0"/>
                    <a:ea typeface="Geneva" charset="0"/>
                    <a:cs typeface="ＭＳ Ｐゴシック" charset="0"/>
                  </a:defRPr>
                </a:lvl3pPr>
                <a:lvl4pPr algn="l" defTabSz="457200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2E5286"/>
                    </a:solidFill>
                    <a:latin typeface="Helvetica" charset="0"/>
                    <a:ea typeface="Geneva" charset="0"/>
                    <a:cs typeface="ＭＳ Ｐゴシック" charset="0"/>
                  </a:defRPr>
                </a:lvl4pPr>
                <a:lvl5pPr algn="l" defTabSz="457200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2E5286"/>
                    </a:solidFill>
                    <a:latin typeface="Helvetica" charset="0"/>
                    <a:ea typeface="Geneva" charset="0"/>
                    <a:cs typeface="ＭＳ Ｐゴシック" charset="0"/>
                  </a:defRPr>
                </a:lvl5pPr>
                <a:lvl6pPr marL="457200" algn="l" defTabSz="457200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2E5286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6pPr>
                <a:lvl7pPr marL="914400" algn="l" defTabSz="457200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2E5286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7pPr>
                <a:lvl8pPr marL="1371600" algn="l" defTabSz="457200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2E5286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8pPr>
                <a:lvl9pPr marL="1828800" algn="l" defTabSz="457200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1700" b="1">
                    <a:solidFill>
                      <a:srgbClr val="2E5286"/>
                    </a:solidFill>
                    <a:latin typeface="Helvetica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r>
                  <a:rPr lang="en-US" altLang="en-US" sz="2400" dirty="0">
                    <a:solidFill>
                      <a:srgbClr val="FF0000"/>
                    </a:solidFill>
                    <a:latin typeface="Helvetica" panose="020B0604020202020204" pitchFamily="34" charset="0"/>
                    <a:ea typeface="Geneva" pitchFamily="121" charset="-128"/>
                  </a:rPr>
                  <a:t>B</a:t>
                </a:r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11" name="Picture 18" descr="Gyroscope_precession.gif">
              <a:extLst>
                <a:ext uri="{FF2B5EF4-FFF2-40B4-BE49-F238E27FC236}">
                  <a16:creationId xmlns:a16="http://schemas.microsoft.com/office/drawing/2014/main" id="{7BFCDECD-288D-A031-1F5E-80E80C1E27E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889797" y="2383359"/>
              <a:ext cx="2834640" cy="2834640"/>
            </a:xfrm>
            <a:prstGeom prst="rect">
              <a:avLst/>
            </a:prstGeom>
          </p:spPr>
        </p:pic>
      </p:grp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62E7C46-5527-C93F-956D-8992BEE34CD6}"/>
              </a:ext>
            </a:extLst>
          </p:cNvPr>
          <p:cNvSpPr txBox="1"/>
          <p:nvPr/>
        </p:nvSpPr>
        <p:spPr>
          <a:xfrm>
            <a:off x="100420" y="4350161"/>
            <a:ext cx="6703828" cy="4277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sym typeface="Wingdings"/>
              </a:rPr>
              <a:t>Schwinger figured out why: QED</a:t>
            </a:r>
          </a:p>
        </p:txBody>
      </p:sp>
    </p:spTree>
    <p:extLst>
      <p:ext uri="{BB962C8B-B14F-4D97-AF65-F5344CB8AC3E}">
        <p14:creationId xmlns:p14="http://schemas.microsoft.com/office/powerpoint/2010/main" val="3107300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5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989" y="51782"/>
            <a:ext cx="8596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1948: Triumph of Quantum Field Theory</a:t>
            </a:r>
            <a:endParaRPr lang="it-IT" sz="3200" b="1" dirty="0">
              <a:solidFill>
                <a:schemeClr val="bg1"/>
              </a:solidFill>
              <a:latin typeface="Trebuchet MS" panose="020B0603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63B82939-3122-ABAE-4AF8-CEEDE7D713F3}"/>
              </a:ext>
            </a:extLst>
          </p:cNvPr>
          <p:cNvSpPr txBox="1">
            <a:spLocks/>
          </p:cNvSpPr>
          <p:nvPr/>
        </p:nvSpPr>
        <p:spPr>
          <a:xfrm>
            <a:off x="129254" y="980728"/>
            <a:ext cx="9014746" cy="146466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2000" dirty="0" err="1">
                <a:sym typeface="Wingdings"/>
              </a:rPr>
              <a:t>g</a:t>
            </a:r>
            <a:r>
              <a:rPr lang="en-US" sz="2000" baseline="-25000" dirty="0" err="1">
                <a:sym typeface="Wingdings"/>
              </a:rPr>
              <a:t>e,meas</a:t>
            </a:r>
            <a:r>
              <a:rPr lang="en-US" sz="2000" dirty="0">
                <a:sym typeface="Wingdings"/>
              </a:rPr>
              <a:t> = 2.00231930436182(52) [0.25 ppt]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>
                <a:sym typeface="Wingdings"/>
              </a:rPr>
              <a:t>The most precise prediction ever confirmed by experiment </a:t>
            </a:r>
            <a:r>
              <a:rPr lang="en-US" sz="1400" dirty="0">
                <a:sym typeface="Wingdings"/>
              </a:rPr>
              <a:t>[</a:t>
            </a:r>
            <a:r>
              <a:rPr lang="en-US" sz="1400" dirty="0" err="1">
                <a:sym typeface="Wingdings"/>
              </a:rPr>
              <a:t>Rev.Mod</a:t>
            </a:r>
            <a:r>
              <a:rPr lang="en-US" sz="1400" dirty="0">
                <a:sym typeface="Wingdings"/>
              </a:rPr>
              <a:t>. Phys. 88, 035009]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>
                <a:solidFill>
                  <a:srgbClr val="00B0F0"/>
                </a:solidFill>
                <a:sym typeface="Wingdings"/>
              </a:rPr>
              <a:t>Weak and hadronic interaction have small impact on the </a:t>
            </a:r>
            <a:r>
              <a:rPr lang="en-US" sz="2000" dirty="0" err="1">
                <a:solidFill>
                  <a:srgbClr val="00B0F0"/>
                </a:solidFill>
                <a:sym typeface="Wingdings"/>
              </a:rPr>
              <a:t>g</a:t>
            </a:r>
            <a:r>
              <a:rPr lang="en-US" sz="2000" baseline="-25000" dirty="0" err="1">
                <a:solidFill>
                  <a:srgbClr val="00B0F0"/>
                </a:solidFill>
                <a:sym typeface="Wingdings"/>
              </a:rPr>
              <a:t>e</a:t>
            </a:r>
            <a:r>
              <a:rPr lang="en-US" sz="2000" dirty="0">
                <a:solidFill>
                  <a:srgbClr val="00B0F0"/>
                </a:solidFill>
                <a:sym typeface="Wingdings"/>
              </a:rPr>
              <a:t> result</a:t>
            </a:r>
          </a:p>
        </p:txBody>
      </p:sp>
      <p:sp>
        <p:nvSpPr>
          <p:cNvPr id="14" name="Segnaposto piè di pagina 3">
            <a:extLst>
              <a:ext uri="{FF2B5EF4-FFF2-40B4-BE49-F238E27FC236}">
                <a16:creationId xmlns:a16="http://schemas.microsoft.com/office/drawing/2014/main" id="{25B51133-BA18-87F9-DE49-EDF4E1C82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DB900508-E9C1-A9AF-1DC8-2D7DEFA941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776"/>
          <a:stretch/>
        </p:blipFill>
        <p:spPr bwMode="auto">
          <a:xfrm>
            <a:off x="5511896" y="3681884"/>
            <a:ext cx="1524000" cy="154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BE4F1CF9-592D-ADC3-B9FE-451BFEFB40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78"/>
          <a:stretch/>
        </p:blipFill>
        <p:spPr bwMode="auto">
          <a:xfrm>
            <a:off x="7015259" y="3688234"/>
            <a:ext cx="1544637" cy="154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20">
            <a:extLst>
              <a:ext uri="{FF2B5EF4-FFF2-40B4-BE49-F238E27FC236}">
                <a16:creationId xmlns:a16="http://schemas.microsoft.com/office/drawing/2014/main" id="{2C8AA50B-8C84-2BCF-F9D3-AE9751D1D862}"/>
              </a:ext>
            </a:extLst>
          </p:cNvPr>
          <p:cNvGrpSpPr>
            <a:grpSpLocks/>
          </p:cNvGrpSpPr>
          <p:nvPr/>
        </p:nvGrpSpPr>
        <p:grpSpPr bwMode="auto">
          <a:xfrm>
            <a:off x="291528" y="3499321"/>
            <a:ext cx="4730750" cy="2593975"/>
            <a:chOff x="140" y="768"/>
            <a:chExt cx="2980" cy="1634"/>
          </a:xfrm>
        </p:grpSpPr>
        <p:pic>
          <p:nvPicPr>
            <p:cNvPr id="11" name="Picture 7">
              <a:extLst>
                <a:ext uri="{FF2B5EF4-FFF2-40B4-BE49-F238E27FC236}">
                  <a16:creationId xmlns:a16="http://schemas.microsoft.com/office/drawing/2014/main" id="{7695A0DA-B491-F070-EF5C-1FC5B59912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65" t="6673" r="15625"/>
            <a:stretch/>
          </p:blipFill>
          <p:spPr bwMode="auto">
            <a:xfrm>
              <a:off x="192" y="879"/>
              <a:ext cx="984" cy="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8">
              <a:extLst>
                <a:ext uri="{FF2B5EF4-FFF2-40B4-BE49-F238E27FC236}">
                  <a16:creationId xmlns:a16="http://schemas.microsoft.com/office/drawing/2014/main" id="{FF75AE58-E1DE-0072-EE04-19BFD91AD1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50" t="15384" r="54239" b="3847"/>
            <a:stretch>
              <a:fillRect/>
            </a:stretch>
          </p:blipFill>
          <p:spPr bwMode="auto">
            <a:xfrm>
              <a:off x="1152" y="879"/>
              <a:ext cx="960" cy="9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9">
              <a:extLst>
                <a:ext uri="{FF2B5EF4-FFF2-40B4-BE49-F238E27FC236}">
                  <a16:creationId xmlns:a16="http://schemas.microsoft.com/office/drawing/2014/main" id="{1C03DF86-A1B4-9B76-D9F1-0DC9CD7516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689" t="15384" r="3653" b="3847"/>
            <a:stretch>
              <a:fillRect/>
            </a:stretch>
          </p:blipFill>
          <p:spPr bwMode="auto">
            <a:xfrm>
              <a:off x="2064" y="883"/>
              <a:ext cx="1056" cy="9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Rectangle 10">
              <a:extLst>
                <a:ext uri="{FF2B5EF4-FFF2-40B4-BE49-F238E27FC236}">
                  <a16:creationId xmlns:a16="http://schemas.microsoft.com/office/drawing/2014/main" id="{AD5B7F47-D4B9-1166-B221-91A19FD06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" y="768"/>
              <a:ext cx="431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b="1" i="0" dirty="0">
                  <a:solidFill>
                    <a:schemeClr val="accent2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QED</a:t>
              </a:r>
            </a:p>
          </p:txBody>
        </p:sp>
        <p:sp>
          <p:nvSpPr>
            <p:cNvPr id="22" name="Rectangle 11">
              <a:extLst>
                <a:ext uri="{FF2B5EF4-FFF2-40B4-BE49-F238E27FC236}">
                  <a16:creationId xmlns:a16="http://schemas.microsoft.com/office/drawing/2014/main" id="{5B7861B7-A2F5-1862-0A85-A2B2D09022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0" y="768"/>
              <a:ext cx="493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b="1" i="0" dirty="0" err="1">
                  <a:solidFill>
                    <a:schemeClr val="accent2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Weak</a:t>
              </a:r>
              <a:endParaRPr lang="it-IT" b="1" i="0" dirty="0">
                <a:solidFill>
                  <a:schemeClr val="accent2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3" name="AutoShape 12">
              <a:extLst>
                <a:ext uri="{FF2B5EF4-FFF2-40B4-BE49-F238E27FC236}">
                  <a16:creationId xmlns:a16="http://schemas.microsoft.com/office/drawing/2014/main" id="{D5224737-DD7F-8F58-F093-2E82E58CB376}"/>
                </a:ext>
              </a:extLst>
            </p:cNvPr>
            <p:cNvSpPr>
              <a:spLocks/>
            </p:cNvSpPr>
            <p:nvPr/>
          </p:nvSpPr>
          <p:spPr bwMode="auto">
            <a:xfrm rot="5400000" flipV="1">
              <a:off x="1508" y="552"/>
              <a:ext cx="292" cy="2924"/>
            </a:xfrm>
            <a:prstGeom prst="rightBrace">
              <a:avLst>
                <a:gd name="adj1" fmla="val 80620"/>
                <a:gd name="adj2" fmla="val 49685"/>
              </a:avLst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anchor="ctr"/>
            <a:lstStyle/>
            <a:p>
              <a:pPr algn="ctr"/>
              <a:endParaRPr lang="it-IT"/>
            </a:p>
          </p:txBody>
        </p:sp>
        <p:sp>
          <p:nvSpPr>
            <p:cNvPr id="24" name="Rectangle 13">
              <a:extLst>
                <a:ext uri="{FF2B5EF4-FFF2-40B4-BE49-F238E27FC236}">
                  <a16:creationId xmlns:a16="http://schemas.microsoft.com/office/drawing/2014/main" id="{E36CCE73-1DB2-9620-F9AA-2234B28F6A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" y="2150"/>
              <a:ext cx="1285" cy="2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20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Precisely</a:t>
              </a:r>
              <a:r>
                <a:rPr lang="it-IT" sz="2000" dirty="0">
                  <a:latin typeface="Helvetica" panose="020B0604020202020204" pitchFamily="34" charset="0"/>
                  <a:cs typeface="Helvetica" panose="020B0604020202020204" pitchFamily="34" charset="0"/>
                </a:rPr>
                <a:t> </a:t>
              </a:r>
              <a:r>
                <a:rPr lang="it-IT" sz="2000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known</a:t>
              </a:r>
              <a:endParaRPr lang="it-IT" sz="2000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25" name="AutoShape 18">
            <a:extLst>
              <a:ext uri="{FF2B5EF4-FFF2-40B4-BE49-F238E27FC236}">
                <a16:creationId xmlns:a16="http://schemas.microsoft.com/office/drawing/2014/main" id="{EFD0224D-D17D-A022-55AD-402ED6BAABEB}"/>
              </a:ext>
            </a:extLst>
          </p:cNvPr>
          <p:cNvSpPr>
            <a:spLocks/>
          </p:cNvSpPr>
          <p:nvPr/>
        </p:nvSpPr>
        <p:spPr bwMode="auto">
          <a:xfrm rot="5400000" flipV="1">
            <a:off x="6880321" y="3783159"/>
            <a:ext cx="234950" cy="3276600"/>
          </a:xfrm>
          <a:prstGeom prst="rightBrace">
            <a:avLst>
              <a:gd name="adj1" fmla="val 112278"/>
              <a:gd name="adj2" fmla="val 49685"/>
            </a:avLst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anchor="ctr"/>
          <a:lstStyle/>
          <a:p>
            <a:pPr algn="ctr"/>
            <a:endParaRPr lang="it-IT"/>
          </a:p>
        </p:txBody>
      </p:sp>
      <p:sp>
        <p:nvSpPr>
          <p:cNvPr id="26" name="Rectangle 21">
            <a:extLst>
              <a:ext uri="{FF2B5EF4-FFF2-40B4-BE49-F238E27FC236}">
                <a16:creationId xmlns:a16="http://schemas.microsoft.com/office/drawing/2014/main" id="{6FFD34D1-5644-7139-EE07-FE65BC615F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3352" y="3506106"/>
            <a:ext cx="25955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b="1" i="0" dirty="0" err="1">
                <a:solidFill>
                  <a:schemeClr val="accent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Hadronic</a:t>
            </a:r>
            <a:r>
              <a:rPr lang="it-IT" b="1" i="0" dirty="0">
                <a:solidFill>
                  <a:schemeClr val="accent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b="1" i="0" dirty="0" err="1">
                <a:solidFill>
                  <a:schemeClr val="accent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contribution</a:t>
            </a:r>
            <a:endParaRPr lang="it-IT" b="1" i="0" dirty="0">
              <a:solidFill>
                <a:schemeClr val="accent2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" name="Rectangle 25">
            <a:extLst>
              <a:ext uri="{FF2B5EF4-FFF2-40B4-BE49-F238E27FC236}">
                <a16:creationId xmlns:a16="http://schemas.microsoft.com/office/drawing/2014/main" id="{26FDAAC8-75FD-C8FA-3A58-EBAF734AA7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0896" y="4084784"/>
            <a:ext cx="71205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sz="2000" dirty="0">
                <a:latin typeface="Helvetica" panose="020B0604020202020204" pitchFamily="34" charset="0"/>
                <a:cs typeface="Helvetica" panose="020B0604020202020204" pitchFamily="34" charset="0"/>
              </a:rPr>
              <a:t>HLO</a:t>
            </a:r>
          </a:p>
        </p:txBody>
      </p:sp>
      <p:sp>
        <p:nvSpPr>
          <p:cNvPr id="28" name="AutoShape 18">
            <a:extLst>
              <a:ext uri="{FF2B5EF4-FFF2-40B4-BE49-F238E27FC236}">
                <a16:creationId xmlns:a16="http://schemas.microsoft.com/office/drawing/2014/main" id="{3E3F6DEF-9849-BED3-0B10-5CF8D3E4023F}"/>
              </a:ext>
            </a:extLst>
          </p:cNvPr>
          <p:cNvSpPr>
            <a:spLocks/>
          </p:cNvSpPr>
          <p:nvPr/>
        </p:nvSpPr>
        <p:spPr bwMode="auto">
          <a:xfrm rot="5400000" flipV="1">
            <a:off x="2516396" y="3232798"/>
            <a:ext cx="352627" cy="4518025"/>
          </a:xfrm>
          <a:prstGeom prst="rightBrace">
            <a:avLst>
              <a:gd name="adj1" fmla="val 112278"/>
              <a:gd name="adj2" fmla="val 49685"/>
            </a:avLst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anchor="ctr"/>
          <a:lstStyle/>
          <a:p>
            <a:pPr algn="ctr"/>
            <a:endParaRPr lang="it-IT"/>
          </a:p>
        </p:txBody>
      </p:sp>
      <p:sp>
        <p:nvSpPr>
          <p:cNvPr id="29" name="Rectangle 13">
            <a:extLst>
              <a:ext uri="{FF2B5EF4-FFF2-40B4-BE49-F238E27FC236}">
                <a16:creationId xmlns:a16="http://schemas.microsoft.com/office/drawing/2014/main" id="{A1D4A20D-9D2F-1D98-5E95-CCC9B9EEF5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6143" y="5693186"/>
            <a:ext cx="2234907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sz="2000" dirty="0">
                <a:latin typeface="Helvetica" panose="020B0604020202020204" pitchFamily="34" charset="0"/>
                <a:cs typeface="Helvetica" panose="020B0604020202020204" pitchFamily="34" charset="0"/>
              </a:rPr>
              <a:t>Large </a:t>
            </a:r>
            <a:r>
              <a:rPr lang="it-IT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uncertainty</a:t>
            </a:r>
            <a:r>
              <a:rPr lang="it-IT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</p:txBody>
      </p:sp>
      <p:sp>
        <p:nvSpPr>
          <p:cNvPr id="30" name="Rectangle 24">
            <a:extLst>
              <a:ext uri="{FF2B5EF4-FFF2-40B4-BE49-F238E27FC236}">
                <a16:creationId xmlns:a16="http://schemas.microsoft.com/office/drawing/2014/main" id="{66844071-0519-F5B1-BF12-DC18B19237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5246" y="3720223"/>
            <a:ext cx="79861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HLbL</a:t>
            </a:r>
            <a:endParaRPr lang="it-IT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FE197260-BFF3-685A-2F1D-E4529F0F2BC5}"/>
              </a:ext>
            </a:extLst>
          </p:cNvPr>
          <p:cNvSpPr txBox="1">
            <a:spLocks/>
          </p:cNvSpPr>
          <p:nvPr/>
        </p:nvSpPr>
        <p:spPr>
          <a:xfrm>
            <a:off x="129254" y="2444927"/>
            <a:ext cx="9014746" cy="90145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2000" dirty="0">
                <a:solidFill>
                  <a:schemeClr val="tx1"/>
                </a:solidFill>
                <a:sym typeface="Wingdings"/>
              </a:rPr>
              <a:t>Muons: most interactions are proportional to (m</a:t>
            </a:r>
            <a:r>
              <a:rPr lang="en-US" sz="2000" baseline="-25000" dirty="0">
                <a:solidFill>
                  <a:schemeClr val="tx1"/>
                </a:solidFill>
                <a:latin typeface="Symbol" panose="05050102010706020507" pitchFamily="18" charset="2"/>
                <a:sym typeface="Wingdings"/>
              </a:rPr>
              <a:t>m</a:t>
            </a:r>
            <a:r>
              <a:rPr lang="en-US" sz="2000" dirty="0">
                <a:solidFill>
                  <a:schemeClr val="tx1"/>
                </a:solidFill>
                <a:sym typeface="Wingdings"/>
              </a:rPr>
              <a:t> / m</a:t>
            </a:r>
            <a:r>
              <a:rPr lang="en-US" sz="2000" baseline="-25000" dirty="0">
                <a:solidFill>
                  <a:schemeClr val="tx1"/>
                </a:solidFill>
                <a:sym typeface="Wingdings"/>
              </a:rPr>
              <a:t>e</a:t>
            </a:r>
            <a:r>
              <a:rPr lang="en-US" sz="2000" dirty="0">
                <a:solidFill>
                  <a:schemeClr val="tx1"/>
                </a:solidFill>
                <a:sym typeface="Wingdings"/>
              </a:rPr>
              <a:t>)</a:t>
            </a:r>
            <a:r>
              <a:rPr lang="en-US" sz="2000" baseline="30000" dirty="0">
                <a:solidFill>
                  <a:schemeClr val="tx1"/>
                </a:solidFill>
                <a:sym typeface="Wingdings"/>
              </a:rPr>
              <a:t>2</a:t>
            </a:r>
            <a:r>
              <a:rPr lang="en-US" sz="2000" dirty="0">
                <a:solidFill>
                  <a:schemeClr val="tx1"/>
                </a:solidFill>
                <a:sym typeface="Wingdings"/>
              </a:rPr>
              <a:t> ≈ 43.000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>
                <a:solidFill>
                  <a:srgbClr val="FF0000"/>
                </a:solidFill>
                <a:sym typeface="Wingdings"/>
              </a:rPr>
              <a:t>a</a:t>
            </a:r>
            <a:r>
              <a:rPr lang="en-US" sz="2000" baseline="-25000" dirty="0">
                <a:solidFill>
                  <a:srgbClr val="FF0000"/>
                </a:solidFill>
                <a:latin typeface="Symbol" panose="05050102010706020507" pitchFamily="18" charset="2"/>
                <a:sym typeface="Wingdings"/>
              </a:rPr>
              <a:t>m</a:t>
            </a:r>
            <a:r>
              <a:rPr lang="en-US" sz="2000" dirty="0">
                <a:solidFill>
                  <a:srgbClr val="FF0000"/>
                </a:solidFill>
                <a:sym typeface="Wingdings"/>
              </a:rPr>
              <a:t> is a better probe for new physics</a:t>
            </a:r>
          </a:p>
        </p:txBody>
      </p:sp>
    </p:spTree>
    <p:extLst>
      <p:ext uri="{BB962C8B-B14F-4D97-AF65-F5344CB8AC3E}">
        <p14:creationId xmlns:p14="http://schemas.microsoft.com/office/powerpoint/2010/main" val="2307063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28" grpId="0" animBg="1"/>
      <p:bldP spid="29" grpId="0" animBg="1"/>
      <p:bldP spid="30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6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989" y="51782"/>
            <a:ext cx="8596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Muon g-2 experiments </a:t>
            </a:r>
            <a:endParaRPr lang="it-IT" sz="3200" b="1" dirty="0">
              <a:solidFill>
                <a:schemeClr val="bg1"/>
              </a:solidFill>
              <a:latin typeface="Trebuchet MS" panose="020B0603020202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Segnaposto piè di pagina 3">
            <a:extLst>
              <a:ext uri="{FF2B5EF4-FFF2-40B4-BE49-F238E27FC236}">
                <a16:creationId xmlns:a16="http://schemas.microsoft.com/office/drawing/2014/main" id="{25B51133-BA18-87F9-DE49-EDF4E1C82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sp>
        <p:nvSpPr>
          <p:cNvPr id="2" name="Segnaposto numero diapositiva 4">
            <a:extLst>
              <a:ext uri="{FF2B5EF4-FFF2-40B4-BE49-F238E27FC236}">
                <a16:creationId xmlns:a16="http://schemas.microsoft.com/office/drawing/2014/main" id="{6AF06E6F-C647-B221-BA85-5695B105EA5D}"/>
              </a:ext>
            </a:extLst>
          </p:cNvPr>
          <p:cNvSpPr txBox="1">
            <a:spLocks/>
          </p:cNvSpPr>
          <p:nvPr/>
        </p:nvSpPr>
        <p:spPr>
          <a:xfrm>
            <a:off x="6830888" y="61035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714A38-7C18-4CC1-AD3C-D7BE66C677AB}" type="slidenum">
              <a:rPr lang="it-IT" smtClean="0"/>
              <a:pPr/>
              <a:t>6</a:t>
            </a:fld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FF0CAB5-A12C-2C08-86DF-2743C5D021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9" y="6090772"/>
            <a:ext cx="1172245" cy="650596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A6870939-58D7-1340-2D58-EC924160F6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6391610"/>
            <a:ext cx="1656184" cy="313037"/>
          </a:xfrm>
          <a:prstGeom prst="rect">
            <a:avLst/>
          </a:prstGeom>
        </p:spPr>
      </p:pic>
      <p:grpSp>
        <p:nvGrpSpPr>
          <p:cNvPr id="6" name="Gruppo 5">
            <a:extLst>
              <a:ext uri="{FF2B5EF4-FFF2-40B4-BE49-F238E27FC236}">
                <a16:creationId xmlns:a16="http://schemas.microsoft.com/office/drawing/2014/main" id="{F27692A4-5557-9EAA-3A4D-22D017C24AE2}"/>
              </a:ext>
            </a:extLst>
          </p:cNvPr>
          <p:cNvGrpSpPr/>
          <p:nvPr/>
        </p:nvGrpSpPr>
        <p:grpSpPr>
          <a:xfrm>
            <a:off x="-484818" y="971942"/>
            <a:ext cx="7420906" cy="5316222"/>
            <a:chOff x="-484818" y="971942"/>
            <a:chExt cx="7420906" cy="531622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55">
                  <a:extLst>
                    <a:ext uri="{FF2B5EF4-FFF2-40B4-BE49-F238E27FC236}">
                      <a16:creationId xmlns:a16="http://schemas.microsoft.com/office/drawing/2014/main" id="{7631B4D9-BADB-87B2-2285-9417510E82EE}"/>
                    </a:ext>
                  </a:extLst>
                </p:cNvPr>
                <p:cNvSpPr txBox="1"/>
                <p:nvPr/>
              </p:nvSpPr>
              <p:spPr>
                <a:xfrm>
                  <a:off x="173167" y="971942"/>
                  <a:ext cx="6762921" cy="43120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IT" sz="2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IT" sz="20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IT" sz="2000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IT" sz="2000" i="1" smtClean="0">
                              <a:latin typeface="Cambria Math" panose="02040503050406030204" pitchFamily="18" charset="0"/>
                            </a:rPr>
                            <m:t>𝐵𝑁𝐿</m:t>
                          </m:r>
                        </m:sup>
                      </m:sSubSup>
                      <m:r>
                        <a:rPr lang="en-IT" sz="2000" i="0">
                          <a:latin typeface="Cambria Math" panose="02040503050406030204" pitchFamily="18" charset="0"/>
                        </a:rPr>
                        <m:t>=116 592 089 </m:t>
                      </m:r>
                      <m:sSub>
                        <m:sSubPr>
                          <m:ctrlPr>
                            <a:rPr lang="en-IT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(54)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𝑠𝑡𝑎𝑡</m:t>
                          </m:r>
                        </m:sub>
                      </m:sSub>
                      <m:sSub>
                        <m:sSubPr>
                          <m:ctrlPr>
                            <a:rPr lang="en-IT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(33)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𝑠𝑦𝑠𝑡</m:t>
                          </m:r>
                        </m:sub>
                      </m:sSub>
                      <m:sSub>
                        <m:sSubPr>
                          <m:ctrlPr>
                            <a:rPr lang="en-IT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(63)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𝑇𝑜𝑡</m:t>
                          </m:r>
                        </m:sub>
                      </m:sSub>
                      <m:r>
                        <a:rPr lang="en-IT" sz="2000" i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IT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T" sz="2000" i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IT" sz="2000" i="0">
                              <a:latin typeface="Cambria Math" panose="02040503050406030204" pitchFamily="18" charset="0"/>
                            </a:rPr>
                            <m:t>−11</m:t>
                          </m:r>
                        </m:sup>
                      </m:sSup>
                    </m:oMath>
                  </a14:m>
                  <a:r>
                    <a:rPr lang="en-IT" sz="2000" dirty="0"/>
                    <a:t> (2001)</a:t>
                  </a:r>
                </a:p>
              </p:txBody>
            </p:sp>
          </mc:Choice>
          <mc:Fallback xmlns="">
            <p:sp>
              <p:nvSpPr>
                <p:cNvPr id="44" name="TextBox 55">
                  <a:extLst>
                    <a:ext uri="{FF2B5EF4-FFF2-40B4-BE49-F238E27FC236}">
                      <a16:creationId xmlns:a16="http://schemas.microsoft.com/office/drawing/2014/main" id="{7631B4D9-BADB-87B2-2285-9417510E82E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3167" y="971942"/>
                  <a:ext cx="6762921" cy="431208"/>
                </a:xfrm>
                <a:prstGeom prst="rect">
                  <a:avLst/>
                </a:prstGeom>
                <a:blipFill>
                  <a:blip r:embed="rId5"/>
                  <a:stretch>
                    <a:fillRect t="-4225" b="-19718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99932E49-38CF-9579-0982-CC12791092D7}"/>
                </a:ext>
              </a:extLst>
            </p:cNvPr>
            <p:cNvGrpSpPr/>
            <p:nvPr/>
          </p:nvGrpSpPr>
          <p:grpSpPr>
            <a:xfrm>
              <a:off x="-484818" y="1574649"/>
              <a:ext cx="6002547" cy="4713515"/>
              <a:chOff x="-484818" y="1574649"/>
              <a:chExt cx="6002547" cy="4713515"/>
            </a:xfrm>
          </p:grpSpPr>
          <p:pic>
            <p:nvPicPr>
              <p:cNvPr id="16" name="Picture 2">
                <a:extLst>
                  <a:ext uri="{FF2B5EF4-FFF2-40B4-BE49-F238E27FC236}">
                    <a16:creationId xmlns:a16="http://schemas.microsoft.com/office/drawing/2014/main" id="{F0995BE2-C01D-EB3B-37F5-D2E2DDC8D81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260" r="7648"/>
              <a:stretch/>
            </p:blipFill>
            <p:spPr bwMode="auto">
              <a:xfrm>
                <a:off x="709607" y="1891729"/>
                <a:ext cx="4476484" cy="42324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" name="Rectangle 16">
                <a:extLst>
                  <a:ext uri="{FF2B5EF4-FFF2-40B4-BE49-F238E27FC236}">
                    <a16:creationId xmlns:a16="http://schemas.microsoft.com/office/drawing/2014/main" id="{6932F821-778B-09EA-DA1E-75FAD64243BF}"/>
                  </a:ext>
                </a:extLst>
              </p:cNvPr>
              <p:cNvSpPr/>
              <p:nvPr/>
            </p:nvSpPr>
            <p:spPr>
              <a:xfrm>
                <a:off x="2740446" y="2615577"/>
                <a:ext cx="885825" cy="5256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17AA0FE4-7C71-32EA-EE59-B751D0B74DE0}"/>
                  </a:ext>
                </a:extLst>
              </p:cNvPr>
              <p:cNvSpPr/>
              <p:nvPr/>
            </p:nvSpPr>
            <p:spPr>
              <a:xfrm>
                <a:off x="2021313" y="1939765"/>
                <a:ext cx="885825" cy="5256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9">
                    <a:extLst>
                      <a:ext uri="{FF2B5EF4-FFF2-40B4-BE49-F238E27FC236}">
                        <a16:creationId xmlns:a16="http://schemas.microsoft.com/office/drawing/2014/main" id="{205B6CE9-512E-09BA-912F-3BDC75333AE1}"/>
                      </a:ext>
                    </a:extLst>
                  </p:cNvPr>
                  <p:cNvSpPr txBox="1"/>
                  <p:nvPr/>
                </p:nvSpPr>
                <p:spPr>
                  <a:xfrm>
                    <a:off x="0" y="4687063"/>
                    <a:ext cx="5517729" cy="513987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right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IT" sz="1600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IT" sz="16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IT" sz="1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oMath>
                      </m:oMathPara>
                    </a14:m>
                    <a:endParaRPr lang="en-IT" sz="1600" dirty="0"/>
                  </a:p>
                </p:txBody>
              </p:sp>
            </mc:Choice>
            <mc:Fallback xmlns="">
              <p:sp>
                <p:nvSpPr>
                  <p:cNvPr id="21" name="TextBox 29">
                    <a:extLst>
                      <a:ext uri="{FF2B5EF4-FFF2-40B4-BE49-F238E27FC236}">
                        <a16:creationId xmlns:a16="http://schemas.microsoft.com/office/drawing/2014/main" id="{205B6CE9-512E-09BA-912F-3BDC75333AE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0" y="4687063"/>
                    <a:ext cx="5517729" cy="513987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1" name="Rectangle 31">
                <a:extLst>
                  <a:ext uri="{FF2B5EF4-FFF2-40B4-BE49-F238E27FC236}">
                    <a16:creationId xmlns:a16="http://schemas.microsoft.com/office/drawing/2014/main" id="{A666131A-CCA0-9090-D066-4B0E0DA4BBD6}"/>
                  </a:ext>
                </a:extLst>
              </p:cNvPr>
              <p:cNvSpPr/>
              <p:nvPr/>
            </p:nvSpPr>
            <p:spPr>
              <a:xfrm>
                <a:off x="4550005" y="3986524"/>
                <a:ext cx="637070" cy="5256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32" name="Rectangle 32">
                <a:extLst>
                  <a:ext uri="{FF2B5EF4-FFF2-40B4-BE49-F238E27FC236}">
                    <a16:creationId xmlns:a16="http://schemas.microsoft.com/office/drawing/2014/main" id="{71CA98C5-630C-3C9C-F2B5-7262A34D2492}"/>
                  </a:ext>
                </a:extLst>
              </p:cNvPr>
              <p:cNvSpPr/>
              <p:nvPr/>
            </p:nvSpPr>
            <p:spPr>
              <a:xfrm>
                <a:off x="3290824" y="3304698"/>
                <a:ext cx="885825" cy="5256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33" name="Rectangle 33">
                <a:extLst>
                  <a:ext uri="{FF2B5EF4-FFF2-40B4-BE49-F238E27FC236}">
                    <a16:creationId xmlns:a16="http://schemas.microsoft.com/office/drawing/2014/main" id="{2DE6912B-FFD5-F354-EB2C-BCB19F3A5DA1}"/>
                  </a:ext>
                </a:extLst>
              </p:cNvPr>
              <p:cNvSpPr/>
              <p:nvPr/>
            </p:nvSpPr>
            <p:spPr>
              <a:xfrm>
                <a:off x="2142987" y="2637312"/>
                <a:ext cx="883583" cy="5256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34" name="Rectangle 34">
                <a:extLst>
                  <a:ext uri="{FF2B5EF4-FFF2-40B4-BE49-F238E27FC236}">
                    <a16:creationId xmlns:a16="http://schemas.microsoft.com/office/drawing/2014/main" id="{1F8D8CCE-7C80-CF5E-03B7-C601CFED416E}"/>
                  </a:ext>
                </a:extLst>
              </p:cNvPr>
              <p:cNvSpPr/>
              <p:nvPr/>
            </p:nvSpPr>
            <p:spPr>
              <a:xfrm>
                <a:off x="2839176" y="1964245"/>
                <a:ext cx="1259193" cy="5256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TextBox 30">
                    <a:extLst>
                      <a:ext uri="{FF2B5EF4-FFF2-40B4-BE49-F238E27FC236}">
                        <a16:creationId xmlns:a16="http://schemas.microsoft.com/office/drawing/2014/main" id="{8B4C6490-5906-8F31-C350-371C3BFA2A36}"/>
                      </a:ext>
                    </a:extLst>
                  </p:cNvPr>
                  <p:cNvSpPr txBox="1"/>
                  <p:nvPr/>
                </p:nvSpPr>
                <p:spPr>
                  <a:xfrm>
                    <a:off x="564085" y="3938392"/>
                    <a:ext cx="4622006" cy="57637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right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IT" sz="1600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IT" sz="16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IT" sz="16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IT" sz="1600" i="1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num>
                                    <m:den>
                                      <m:r>
                                        <a:rPr lang="en-IT" sz="1600" i="1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IT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oMath>
                      </m:oMathPara>
                    </a14:m>
                    <a:endParaRPr lang="en-IT" sz="1600" dirty="0"/>
                  </a:p>
                </p:txBody>
              </p:sp>
            </mc:Choice>
            <mc:Fallback xmlns="">
              <p:sp>
                <p:nvSpPr>
                  <p:cNvPr id="35" name="TextBox 30">
                    <a:extLst>
                      <a:ext uri="{FF2B5EF4-FFF2-40B4-BE49-F238E27FC236}">
                        <a16:creationId xmlns:a16="http://schemas.microsoft.com/office/drawing/2014/main" id="{8B4C6490-5906-8F31-C350-371C3BFA2A3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4085" y="3938392"/>
                    <a:ext cx="4622006" cy="576376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6" name="Rectangle 37">
                <a:extLst>
                  <a:ext uri="{FF2B5EF4-FFF2-40B4-BE49-F238E27FC236}">
                    <a16:creationId xmlns:a16="http://schemas.microsoft.com/office/drawing/2014/main" id="{F581D32F-81E6-EE71-4518-1262D41C28D7}"/>
                  </a:ext>
                </a:extLst>
              </p:cNvPr>
              <p:cNvSpPr/>
              <p:nvPr/>
            </p:nvSpPr>
            <p:spPr>
              <a:xfrm>
                <a:off x="1397590" y="1910041"/>
                <a:ext cx="3134231" cy="5256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TextBox 38">
                    <a:extLst>
                      <a:ext uri="{FF2B5EF4-FFF2-40B4-BE49-F238E27FC236}">
                        <a16:creationId xmlns:a16="http://schemas.microsoft.com/office/drawing/2014/main" id="{573CFD15-2F90-EE0D-BB8E-336C59E4C49B}"/>
                      </a:ext>
                    </a:extLst>
                  </p:cNvPr>
                  <p:cNvSpPr txBox="1"/>
                  <p:nvPr/>
                </p:nvSpPr>
                <p:spPr>
                  <a:xfrm>
                    <a:off x="-484818" y="1871370"/>
                    <a:ext cx="4622006" cy="575350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right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IT" sz="1600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IT" sz="16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IT" sz="16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IT" sz="1600" i="1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num>
                                    <m:den>
                                      <m:r>
                                        <a:rPr lang="en-IT" sz="1600" i="1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it-IT" sz="1600" b="0" i="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h𝑎𝑑𝑟𝑜𝑛𝑖𝑐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𝑤𝑒𝑎𝑘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+ ?</m:t>
                          </m:r>
                        </m:oMath>
                      </m:oMathPara>
                    </a14:m>
                    <a:endParaRPr lang="en-IT" sz="1600" dirty="0"/>
                  </a:p>
                </p:txBody>
              </p:sp>
            </mc:Choice>
            <mc:Fallback xmlns="">
              <p:sp>
                <p:nvSpPr>
                  <p:cNvPr id="37" name="TextBox 38">
                    <a:extLst>
                      <a:ext uri="{FF2B5EF4-FFF2-40B4-BE49-F238E27FC236}">
                        <a16:creationId xmlns:a16="http://schemas.microsoft.com/office/drawing/2014/main" id="{573CFD15-2F90-EE0D-BB8E-336C59E4C49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-484818" y="1871370"/>
                    <a:ext cx="4622006" cy="575350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8" name="TextBox 12">
                <a:extLst>
                  <a:ext uri="{FF2B5EF4-FFF2-40B4-BE49-F238E27FC236}">
                    <a16:creationId xmlns:a16="http://schemas.microsoft.com/office/drawing/2014/main" id="{03ACDC71-BD57-E312-451F-C910E0904926}"/>
                  </a:ext>
                </a:extLst>
              </p:cNvPr>
              <p:cNvSpPr txBox="1"/>
              <p:nvPr/>
            </p:nvSpPr>
            <p:spPr>
              <a:xfrm>
                <a:off x="14288" y="4794074"/>
                <a:ext cx="6948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dirty="0"/>
                  <a:t>Nevis</a:t>
                </a:r>
              </a:p>
            </p:txBody>
          </p:sp>
          <p:sp>
            <p:nvSpPr>
              <p:cNvPr id="39" name="TextBox 19">
                <a:extLst>
                  <a:ext uri="{FF2B5EF4-FFF2-40B4-BE49-F238E27FC236}">
                    <a16:creationId xmlns:a16="http://schemas.microsoft.com/office/drawing/2014/main" id="{FF8CF640-B5F4-0FC1-4119-A288E2689BD5}"/>
                  </a:ext>
                </a:extLst>
              </p:cNvPr>
              <p:cNvSpPr txBox="1"/>
              <p:nvPr/>
            </p:nvSpPr>
            <p:spPr>
              <a:xfrm>
                <a:off x="0" y="4113028"/>
                <a:ext cx="8050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dirty="0"/>
                  <a:t>CERN I</a:t>
                </a:r>
              </a:p>
            </p:txBody>
          </p:sp>
          <p:sp>
            <p:nvSpPr>
              <p:cNvPr id="40" name="TextBox 41">
                <a:extLst>
                  <a:ext uri="{FF2B5EF4-FFF2-40B4-BE49-F238E27FC236}">
                    <a16:creationId xmlns:a16="http://schemas.microsoft.com/office/drawing/2014/main" id="{2E51CCCB-983A-49AC-19F2-9A37A4D539B3}"/>
                  </a:ext>
                </a:extLst>
              </p:cNvPr>
              <p:cNvSpPr txBox="1"/>
              <p:nvPr/>
            </p:nvSpPr>
            <p:spPr>
              <a:xfrm>
                <a:off x="-33341" y="3351023"/>
                <a:ext cx="8627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dirty="0"/>
                  <a:t>CERN II</a:t>
                </a:r>
              </a:p>
            </p:txBody>
          </p:sp>
          <p:sp>
            <p:nvSpPr>
              <p:cNvPr id="41" name="TextBox 42">
                <a:extLst>
                  <a:ext uri="{FF2B5EF4-FFF2-40B4-BE49-F238E27FC236}">
                    <a16:creationId xmlns:a16="http://schemas.microsoft.com/office/drawing/2014/main" id="{EDAB8B62-1603-2275-FEBC-8B7504A3BFF8}"/>
                  </a:ext>
                </a:extLst>
              </p:cNvPr>
              <p:cNvSpPr txBox="1"/>
              <p:nvPr/>
            </p:nvSpPr>
            <p:spPr>
              <a:xfrm>
                <a:off x="-80969" y="2689028"/>
                <a:ext cx="9204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dirty="0"/>
                  <a:t>CERN III</a:t>
                </a:r>
              </a:p>
            </p:txBody>
          </p:sp>
          <p:sp>
            <p:nvSpPr>
              <p:cNvPr id="42" name="TextBox 43">
                <a:extLst>
                  <a:ext uri="{FF2B5EF4-FFF2-40B4-BE49-F238E27FC236}">
                    <a16:creationId xmlns:a16="http://schemas.microsoft.com/office/drawing/2014/main" id="{F725D049-64EE-2576-244B-D4B207379569}"/>
                  </a:ext>
                </a:extLst>
              </p:cNvPr>
              <p:cNvSpPr txBox="1"/>
              <p:nvPr/>
            </p:nvSpPr>
            <p:spPr>
              <a:xfrm>
                <a:off x="128592" y="2002652"/>
                <a:ext cx="5565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dirty="0"/>
                  <a:t>BNL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TextBox 45">
                    <a:extLst>
                      <a:ext uri="{FF2B5EF4-FFF2-40B4-BE49-F238E27FC236}">
                        <a16:creationId xmlns:a16="http://schemas.microsoft.com/office/drawing/2014/main" id="{ED3718A9-32D5-9462-14FE-CA04A9ACCB29}"/>
                      </a:ext>
                    </a:extLst>
                  </p:cNvPr>
                  <p:cNvSpPr txBox="1"/>
                  <p:nvPr/>
                </p:nvSpPr>
                <p:spPr>
                  <a:xfrm>
                    <a:off x="-332322" y="5891581"/>
                    <a:ext cx="4950618" cy="396583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IT" i="1" smtClean="0">
                              <a:latin typeface="Cambria Math" panose="02040503050406030204" pitchFamily="18" charset="0"/>
                            </a:rPr>
                            <m:t>𝑈𝑛𝑐𝑒𝑟𝑡𝑎𝑖𝑛𝑡𝑦</m:t>
                          </m:r>
                          <m:r>
                            <a:rPr lang="en-IT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IT" i="1">
                              <a:latin typeface="Cambria Math" panose="02040503050406030204" pitchFamily="18" charset="0"/>
                            </a:rPr>
                            <m:t>𝑜𝑛</m:t>
                          </m:r>
                          <m:r>
                            <a:rPr lang="en-IT" i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T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IT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IT" i="0">
                              <a:latin typeface="Cambria Math" panose="02040503050406030204" pitchFamily="18" charset="0"/>
                            </a:rPr>
                            <m:t> × </m:t>
                          </m:r>
                          <m:sSup>
                            <m:sSupPr>
                              <m:ctrlPr>
                                <a:rPr lang="en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IT" i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IT" i="0">
                                  <a:latin typeface="Cambria Math" panose="02040503050406030204" pitchFamily="18" charset="0"/>
                                </a:rPr>
                                <m:t>−11</m:t>
                              </m:r>
                            </m:sup>
                          </m:sSup>
                        </m:oMath>
                      </m:oMathPara>
                    </a14:m>
                    <a:endParaRPr lang="en-IT" dirty="0"/>
                  </a:p>
                </p:txBody>
              </p:sp>
            </mc:Choice>
            <mc:Fallback xmlns="">
              <p:sp>
                <p:nvSpPr>
                  <p:cNvPr id="43" name="TextBox 45">
                    <a:extLst>
                      <a:ext uri="{FF2B5EF4-FFF2-40B4-BE49-F238E27FC236}">
                        <a16:creationId xmlns:a16="http://schemas.microsoft.com/office/drawing/2014/main" id="{ED3718A9-32D5-9462-14FE-CA04A9ACCB2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-332322" y="5891581"/>
                    <a:ext cx="4950618" cy="396583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6061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5" name="TextBox 2">
                <a:extLst>
                  <a:ext uri="{FF2B5EF4-FFF2-40B4-BE49-F238E27FC236}">
                    <a16:creationId xmlns:a16="http://schemas.microsoft.com/office/drawing/2014/main" id="{C29105BE-3BC2-6622-D640-4F27FE923B12}"/>
                  </a:ext>
                </a:extLst>
              </p:cNvPr>
              <p:cNvSpPr txBox="1"/>
              <p:nvPr/>
            </p:nvSpPr>
            <p:spPr>
              <a:xfrm>
                <a:off x="3097826" y="4773373"/>
                <a:ext cx="14965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  <a:latin typeface="Symbol" pitchFamily="2" charset="2"/>
                  </a:rPr>
                  <a:t>s</a:t>
                </a:r>
                <a:r>
                  <a:rPr lang="en-IT" baseline="-25000" dirty="0">
                    <a:solidFill>
                      <a:schemeClr val="bg1"/>
                    </a:solidFill>
                  </a:rPr>
                  <a:t>a</a:t>
                </a:r>
                <a:r>
                  <a:rPr lang="en-IT" baseline="-25000" dirty="0">
                    <a:solidFill>
                      <a:schemeClr val="bg1"/>
                    </a:solidFill>
                    <a:latin typeface="Symbol" pitchFamily="2" charset="2"/>
                  </a:rPr>
                  <a:t>m</a:t>
                </a:r>
                <a:r>
                  <a:rPr lang="en-IT" dirty="0">
                    <a:solidFill>
                      <a:schemeClr val="bg1"/>
                    </a:solidFill>
                  </a:rPr>
                  <a:t>/a</a:t>
                </a:r>
                <a:r>
                  <a:rPr lang="en-IT" baseline="-25000" dirty="0">
                    <a:solidFill>
                      <a:schemeClr val="bg1"/>
                    </a:solidFill>
                    <a:latin typeface="Symbol" pitchFamily="2" charset="2"/>
                  </a:rPr>
                  <a:t>m</a:t>
                </a:r>
                <a:r>
                  <a:rPr lang="en-IT" dirty="0">
                    <a:solidFill>
                      <a:schemeClr val="bg1"/>
                    </a:solidFill>
                  </a:rPr>
                  <a:t>=12.4%</a:t>
                </a:r>
              </a:p>
            </p:txBody>
          </p:sp>
          <p:sp>
            <p:nvSpPr>
              <p:cNvPr id="46" name="TextBox 44">
                <a:extLst>
                  <a:ext uri="{FF2B5EF4-FFF2-40B4-BE49-F238E27FC236}">
                    <a16:creationId xmlns:a16="http://schemas.microsoft.com/office/drawing/2014/main" id="{D1169A7F-D079-2BB1-6040-55ACAB81B68C}"/>
                  </a:ext>
                </a:extLst>
              </p:cNvPr>
              <p:cNvSpPr txBox="1"/>
              <p:nvPr/>
            </p:nvSpPr>
            <p:spPr>
              <a:xfrm>
                <a:off x="2609958" y="4083593"/>
                <a:ext cx="18732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  <a:latin typeface="Symbol" pitchFamily="2" charset="2"/>
                  </a:rPr>
                  <a:t>s</a:t>
                </a:r>
                <a:r>
                  <a:rPr lang="en-IT" baseline="-25000" dirty="0">
                    <a:solidFill>
                      <a:schemeClr val="bg1"/>
                    </a:solidFill>
                  </a:rPr>
                  <a:t>a</a:t>
                </a:r>
                <a:r>
                  <a:rPr lang="en-IT" baseline="-25000" dirty="0">
                    <a:solidFill>
                      <a:schemeClr val="bg1"/>
                    </a:solidFill>
                    <a:latin typeface="Symbol" pitchFamily="2" charset="2"/>
                  </a:rPr>
                  <a:t>m</a:t>
                </a:r>
                <a:r>
                  <a:rPr lang="en-IT" dirty="0">
                    <a:solidFill>
                      <a:schemeClr val="bg1"/>
                    </a:solidFill>
                  </a:rPr>
                  <a:t>/a</a:t>
                </a:r>
                <a:r>
                  <a:rPr lang="en-IT" baseline="-25000" dirty="0">
                    <a:solidFill>
                      <a:schemeClr val="bg1"/>
                    </a:solidFill>
                    <a:latin typeface="Symbol" pitchFamily="2" charset="2"/>
                  </a:rPr>
                  <a:t>m </a:t>
                </a:r>
                <a:r>
                  <a:rPr lang="en-IT" dirty="0">
                    <a:solidFill>
                      <a:schemeClr val="bg1"/>
                    </a:solidFill>
                  </a:rPr>
                  <a:t>=4300 ppm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601A5750-107D-FF4F-3C0F-8D72F9BD1080}"/>
                  </a:ext>
                </a:extLst>
              </p:cNvPr>
              <p:cNvSpPr txBox="1"/>
              <p:nvPr/>
            </p:nvSpPr>
            <p:spPr>
              <a:xfrm>
                <a:off x="1438847" y="3372917"/>
                <a:ext cx="17562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chemeClr val="bg1"/>
                    </a:solidFill>
                    <a:latin typeface="Symbol" pitchFamily="2" charset="2"/>
                  </a:rPr>
                  <a:t>s</a:t>
                </a:r>
                <a:r>
                  <a:rPr lang="en-IT" baseline="-25000" dirty="0">
                    <a:solidFill>
                      <a:schemeClr val="bg1"/>
                    </a:solidFill>
                  </a:rPr>
                  <a:t>a</a:t>
                </a:r>
                <a:r>
                  <a:rPr lang="en-IT" baseline="-25000" dirty="0">
                    <a:solidFill>
                      <a:schemeClr val="bg1"/>
                    </a:solidFill>
                    <a:latin typeface="Symbol" pitchFamily="2" charset="2"/>
                  </a:rPr>
                  <a:t>m</a:t>
                </a:r>
                <a:r>
                  <a:rPr lang="en-IT" dirty="0">
                    <a:solidFill>
                      <a:schemeClr val="bg1"/>
                    </a:solidFill>
                  </a:rPr>
                  <a:t>/a</a:t>
                </a:r>
                <a:r>
                  <a:rPr lang="en-IT" baseline="-25000" dirty="0">
                    <a:solidFill>
                      <a:schemeClr val="bg1"/>
                    </a:solidFill>
                    <a:latin typeface="Symbol" pitchFamily="2" charset="2"/>
                  </a:rPr>
                  <a:t>m </a:t>
                </a:r>
                <a:r>
                  <a:rPr lang="en-IT" dirty="0">
                    <a:solidFill>
                      <a:schemeClr val="bg1"/>
                    </a:solidFill>
                  </a:rPr>
                  <a:t>=265 ppm</a:t>
                </a:r>
              </a:p>
            </p:txBody>
          </p:sp>
          <p:sp>
            <p:nvSpPr>
              <p:cNvPr id="48" name="TextBox 48">
                <a:extLst>
                  <a:ext uri="{FF2B5EF4-FFF2-40B4-BE49-F238E27FC236}">
                    <a16:creationId xmlns:a16="http://schemas.microsoft.com/office/drawing/2014/main" id="{D7A8ED1C-74B5-213E-ADAE-9D0F0B65D7D1}"/>
                  </a:ext>
                </a:extLst>
              </p:cNvPr>
              <p:cNvSpPr txBox="1"/>
              <p:nvPr/>
            </p:nvSpPr>
            <p:spPr>
              <a:xfrm>
                <a:off x="1316309" y="2711090"/>
                <a:ext cx="86914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600" dirty="0">
                    <a:solidFill>
                      <a:schemeClr val="bg1"/>
                    </a:solidFill>
                  </a:rPr>
                  <a:t>7.3 ppm</a:t>
                </a:r>
              </a:p>
            </p:txBody>
          </p:sp>
          <p:sp>
            <p:nvSpPr>
              <p:cNvPr id="49" name="TextBox 49">
                <a:extLst>
                  <a:ext uri="{FF2B5EF4-FFF2-40B4-BE49-F238E27FC236}">
                    <a16:creationId xmlns:a16="http://schemas.microsoft.com/office/drawing/2014/main" id="{05A33A30-516D-8B2D-A82A-1E7D48A7E32C}"/>
                  </a:ext>
                </a:extLst>
              </p:cNvPr>
              <p:cNvSpPr txBox="1"/>
              <p:nvPr/>
            </p:nvSpPr>
            <p:spPr>
              <a:xfrm>
                <a:off x="635118" y="1574649"/>
                <a:ext cx="10182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54</a:t>
                </a:r>
                <a:r>
                  <a:rPr lang="it-IT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</a:t>
                </a:r>
                <a:r>
                  <a:rPr lang="en-IT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 pp</a:t>
                </a:r>
                <a:r>
                  <a:rPr lang="it-IT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b</a:t>
                </a:r>
                <a:endParaRPr lang="en-IT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pic>
        <p:nvPicPr>
          <p:cNvPr id="51" name="Immagine 50">
            <a:extLst>
              <a:ext uri="{FF2B5EF4-FFF2-40B4-BE49-F238E27FC236}">
                <a16:creationId xmlns:a16="http://schemas.microsoft.com/office/drawing/2014/main" id="{93452ABC-D8BD-16FA-4A67-76E69038F4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36096" y="1873750"/>
            <a:ext cx="3687202" cy="3211434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7C8DE4FA-9DEE-3309-821D-7ECDC792307A}"/>
              </a:ext>
            </a:extLst>
          </p:cNvPr>
          <p:cNvSpPr txBox="1"/>
          <p:nvPr/>
        </p:nvSpPr>
        <p:spPr>
          <a:xfrm>
            <a:off x="5260410" y="5097296"/>
            <a:ext cx="39453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Muon</a:t>
            </a:r>
            <a:r>
              <a:rPr lang="it-IT" sz="2000" dirty="0">
                <a:latin typeface="Helvetica" panose="020B0604020202020204" pitchFamily="34" charset="0"/>
                <a:cs typeface="Helvetica" panose="020B0604020202020204" pitchFamily="34" charset="0"/>
              </a:rPr>
              <a:t> g-2 Theory </a:t>
            </a:r>
            <a:r>
              <a:rPr lang="it-IT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Initiative</a:t>
            </a:r>
            <a:endParaRPr lang="it-IT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ctr"/>
            <a:r>
              <a:rPr lang="it-IT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Phys</a:t>
            </a:r>
            <a:r>
              <a:rPr lang="it-IT" sz="2000" dirty="0">
                <a:latin typeface="Helvetica" panose="020B0604020202020204" pitchFamily="34" charset="0"/>
                <a:cs typeface="Helvetica" panose="020B0604020202020204" pitchFamily="34" charset="0"/>
              </a:rPr>
              <a:t>. Rep. </a:t>
            </a:r>
            <a:r>
              <a:rPr lang="it-IT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887</a:t>
            </a:r>
            <a:r>
              <a:rPr lang="it-IT" sz="2000" dirty="0">
                <a:latin typeface="Helvetica" panose="020B0604020202020204" pitchFamily="34" charset="0"/>
                <a:cs typeface="Helvetica" panose="020B0604020202020204" pitchFamily="34" charset="0"/>
              </a:rPr>
              <a:t>, 1-166 (2020)</a:t>
            </a:r>
          </a:p>
          <a:p>
            <a:pPr algn="ctr"/>
            <a:r>
              <a:rPr lang="it-IT" sz="2000" dirty="0">
                <a:latin typeface="Helvetica" panose="020B0604020202020204" pitchFamily="34" charset="0"/>
                <a:cs typeface="Helvetica" panose="020B0604020202020204" pitchFamily="34" charset="0"/>
              </a:rPr>
              <a:t>(data-</a:t>
            </a:r>
            <a:r>
              <a:rPr lang="it-IT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driven</a:t>
            </a:r>
            <a:r>
              <a:rPr lang="it-IT" sz="2000" dirty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it-IT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dipersive</a:t>
            </a:r>
            <a:r>
              <a:rPr lang="it-IT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it-IT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approach</a:t>
            </a:r>
            <a:r>
              <a:rPr lang="it-IT" sz="2000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it-I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CasellaDiTesto 49">
                <a:extLst>
                  <a:ext uri="{FF2B5EF4-FFF2-40B4-BE49-F238E27FC236}">
                    <a16:creationId xmlns:a16="http://schemas.microsoft.com/office/drawing/2014/main" id="{6ACED760-FA08-BCBF-CA04-07D7110B880D}"/>
                  </a:ext>
                </a:extLst>
              </p:cNvPr>
              <p:cNvSpPr txBox="1"/>
              <p:nvPr/>
            </p:nvSpPr>
            <p:spPr>
              <a:xfrm>
                <a:off x="222099" y="5229200"/>
                <a:ext cx="8901199" cy="85587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FF0000"/>
                    </a:solidFill>
                  </a:rPr>
                  <a:t>	</a:t>
                </a:r>
                <a:r>
                  <a:rPr lang="en-US" sz="2000" dirty="0">
                    <a:solidFill>
                      <a:srgbClr val="FF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Goal of the E989 experiment at </a:t>
                </a:r>
                <a:r>
                  <a:rPr lang="en-US" sz="2000" dirty="0" err="1">
                    <a:solidFill>
                      <a:srgbClr val="FF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Fermilab</a:t>
                </a:r>
                <a:r>
                  <a:rPr lang="en-US" sz="2000" dirty="0">
                    <a:solidFill>
                      <a:srgbClr val="FF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:</a:t>
                </a:r>
              </a:p>
              <a:p>
                <a:pPr algn="ctr"/>
                <a:endParaRPr lang="en-US" sz="800" dirty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Reduce the experimental error bar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𝝁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rgbClr val="FF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by a factor 4 (to 140 ppb) </a:t>
                </a:r>
              </a:p>
            </p:txBody>
          </p:sp>
        </mc:Choice>
        <mc:Fallback>
          <p:sp>
            <p:nvSpPr>
              <p:cNvPr id="50" name="CasellaDiTesto 49">
                <a:extLst>
                  <a:ext uri="{FF2B5EF4-FFF2-40B4-BE49-F238E27FC236}">
                    <a16:creationId xmlns:a16="http://schemas.microsoft.com/office/drawing/2014/main" id="{6ACED760-FA08-BCBF-CA04-07D7110B88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099" y="5229200"/>
                <a:ext cx="8901199" cy="855875"/>
              </a:xfrm>
              <a:prstGeom prst="rect">
                <a:avLst/>
              </a:prstGeom>
              <a:blipFill>
                <a:blip r:embed="rId12"/>
                <a:stretch>
                  <a:fillRect t="-3448" b="-6897"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2">
            <a:extLst>
              <a:ext uri="{FF2B5EF4-FFF2-40B4-BE49-F238E27FC236}">
                <a16:creationId xmlns:a16="http://schemas.microsoft.com/office/drawing/2014/main" id="{F773E5C6-476E-C1DA-7A8F-FBC629C8002B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b="16924"/>
          <a:stretch/>
        </p:blipFill>
        <p:spPr>
          <a:xfrm>
            <a:off x="5448894" y="1528304"/>
            <a:ext cx="3581400" cy="316520"/>
          </a:xfrm>
          <a:prstGeom prst="rect">
            <a:avLst/>
          </a:prstGeom>
        </p:spPr>
      </p:pic>
      <p:grpSp>
        <p:nvGrpSpPr>
          <p:cNvPr id="22" name="Gruppo 21">
            <a:extLst>
              <a:ext uri="{FF2B5EF4-FFF2-40B4-BE49-F238E27FC236}">
                <a16:creationId xmlns:a16="http://schemas.microsoft.com/office/drawing/2014/main" id="{5A8D0B6C-F8AF-1B8B-0C46-96EC9FFC0E96}"/>
              </a:ext>
            </a:extLst>
          </p:cNvPr>
          <p:cNvGrpSpPr/>
          <p:nvPr/>
        </p:nvGrpSpPr>
        <p:grpSpPr>
          <a:xfrm>
            <a:off x="3554628" y="1340768"/>
            <a:ext cx="1720141" cy="565132"/>
            <a:chOff x="3554628" y="1340768"/>
            <a:chExt cx="1720141" cy="565132"/>
          </a:xfrm>
        </p:grpSpPr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19D9F661-F829-71CB-9125-5F5E74224B55}"/>
                </a:ext>
              </a:extLst>
            </p:cNvPr>
            <p:cNvSpPr txBox="1"/>
            <p:nvPr/>
          </p:nvSpPr>
          <p:spPr>
            <a:xfrm>
              <a:off x="4003732" y="1505790"/>
              <a:ext cx="7649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b="1" dirty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3.7 </a:t>
              </a:r>
              <a:r>
                <a:rPr lang="it-IT" sz="2000" b="1" dirty="0">
                  <a:solidFill>
                    <a:srgbClr val="FF0000"/>
                  </a:solidFill>
                  <a:latin typeface="Symbol" panose="05050102010706020507" pitchFamily="18" charset="2"/>
                </a:rPr>
                <a:t>s</a:t>
              </a:r>
            </a:p>
          </p:txBody>
        </p:sp>
        <p:cxnSp>
          <p:nvCxnSpPr>
            <p:cNvPr id="15" name="Connettore 2 14">
              <a:extLst>
                <a:ext uri="{FF2B5EF4-FFF2-40B4-BE49-F238E27FC236}">
                  <a16:creationId xmlns:a16="http://schemas.microsoft.com/office/drawing/2014/main" id="{8398FD9D-8C92-6017-C6E1-E40077E37C63}"/>
                </a:ext>
              </a:extLst>
            </p:cNvPr>
            <p:cNvCxnSpPr>
              <a:stCxn id="11" idx="3"/>
            </p:cNvCxnSpPr>
            <p:nvPr/>
          </p:nvCxnSpPr>
          <p:spPr>
            <a:xfrm>
              <a:off x="4768685" y="1705845"/>
              <a:ext cx="506084" cy="1519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2 16">
              <a:extLst>
                <a:ext uri="{FF2B5EF4-FFF2-40B4-BE49-F238E27FC236}">
                  <a16:creationId xmlns:a16="http://schemas.microsoft.com/office/drawing/2014/main" id="{9A40E909-1D11-598C-3725-2BA3F684D64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54628" y="1340768"/>
              <a:ext cx="422516" cy="31700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9526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7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989" y="51782"/>
            <a:ext cx="85965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g-2 muon experiment at CERN (CERN III)</a:t>
            </a:r>
          </a:p>
        </p:txBody>
      </p:sp>
      <p:sp>
        <p:nvSpPr>
          <p:cNvPr id="14" name="Segnaposto piè di pagina 3">
            <a:extLst>
              <a:ext uri="{FF2B5EF4-FFF2-40B4-BE49-F238E27FC236}">
                <a16:creationId xmlns:a16="http://schemas.microsoft.com/office/drawing/2014/main" id="{25B51133-BA18-87F9-DE49-EDF4E1C82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sp>
        <p:nvSpPr>
          <p:cNvPr id="2" name="Segnaposto numero diapositiva 4">
            <a:extLst>
              <a:ext uri="{FF2B5EF4-FFF2-40B4-BE49-F238E27FC236}">
                <a16:creationId xmlns:a16="http://schemas.microsoft.com/office/drawing/2014/main" id="{6AF06E6F-C647-B221-BA85-5695B105EA5D}"/>
              </a:ext>
            </a:extLst>
          </p:cNvPr>
          <p:cNvSpPr txBox="1">
            <a:spLocks/>
          </p:cNvSpPr>
          <p:nvPr/>
        </p:nvSpPr>
        <p:spPr>
          <a:xfrm>
            <a:off x="6830888" y="61035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714A38-7C18-4CC1-AD3C-D7BE66C677AB}" type="slidenum">
              <a:rPr lang="it-IT" smtClean="0"/>
              <a:pPr/>
              <a:t>7</a:t>
            </a:fld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FF0CAB5-A12C-2C08-86DF-2743C5D021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9" y="6090772"/>
            <a:ext cx="1172245" cy="650596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A6870939-58D7-1340-2D58-EC924160F6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6391610"/>
            <a:ext cx="1656184" cy="313037"/>
          </a:xfrm>
          <a:prstGeom prst="rect">
            <a:avLst/>
          </a:prstGeom>
        </p:spPr>
      </p:pic>
      <p:sp>
        <p:nvSpPr>
          <p:cNvPr id="5" name="TextBox 10">
            <a:extLst>
              <a:ext uri="{FF2B5EF4-FFF2-40B4-BE49-F238E27FC236}">
                <a16:creationId xmlns:a16="http://schemas.microsoft.com/office/drawing/2014/main" id="{EDC459DD-7C77-7ECC-A269-1FC7031C5691}"/>
              </a:ext>
            </a:extLst>
          </p:cNvPr>
          <p:cNvSpPr txBox="1"/>
          <p:nvPr/>
        </p:nvSpPr>
        <p:spPr>
          <a:xfrm>
            <a:off x="1187624" y="5152344"/>
            <a:ext cx="78197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Pions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injection, magic momentum, vertical confinement with E field 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76F2AA4E-ACFA-A0CC-F94D-E30ABE41EA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3892" y="965074"/>
            <a:ext cx="6026332" cy="4010303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B10FB953-6F4F-5CD0-46E6-6ADF62E384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4832" y="1114551"/>
            <a:ext cx="3067180" cy="3711347"/>
          </a:xfrm>
          <a:prstGeom prst="rect">
            <a:avLst/>
          </a:prstGeom>
        </p:spPr>
      </p:pic>
      <p:pic>
        <p:nvPicPr>
          <p:cNvPr id="17" name="Picture 9">
            <a:extLst>
              <a:ext uri="{FF2B5EF4-FFF2-40B4-BE49-F238E27FC236}">
                <a16:creationId xmlns:a16="http://schemas.microsoft.com/office/drawing/2014/main" id="{D727AB2D-4BA9-41A2-55C1-B8A6BE9A56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90712" y="5654780"/>
            <a:ext cx="5689600" cy="64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081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8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989" y="51782"/>
            <a:ext cx="89574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g-2 muon experiment at Brookhaven (2000’s)</a:t>
            </a:r>
          </a:p>
        </p:txBody>
      </p:sp>
      <p:sp>
        <p:nvSpPr>
          <p:cNvPr id="14" name="Segnaposto piè di pagina 3">
            <a:extLst>
              <a:ext uri="{FF2B5EF4-FFF2-40B4-BE49-F238E27FC236}">
                <a16:creationId xmlns:a16="http://schemas.microsoft.com/office/drawing/2014/main" id="{25B51133-BA18-87F9-DE49-EDF4E1C82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sp>
        <p:nvSpPr>
          <p:cNvPr id="2" name="Segnaposto numero diapositiva 4">
            <a:extLst>
              <a:ext uri="{FF2B5EF4-FFF2-40B4-BE49-F238E27FC236}">
                <a16:creationId xmlns:a16="http://schemas.microsoft.com/office/drawing/2014/main" id="{6AF06E6F-C647-B221-BA85-5695B105EA5D}"/>
              </a:ext>
            </a:extLst>
          </p:cNvPr>
          <p:cNvSpPr txBox="1">
            <a:spLocks/>
          </p:cNvSpPr>
          <p:nvPr/>
        </p:nvSpPr>
        <p:spPr>
          <a:xfrm>
            <a:off x="6830888" y="61035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7714A38-7C18-4CC1-AD3C-D7BE66C677AB}" type="slidenum">
              <a:rPr lang="it-IT" smtClean="0"/>
              <a:pPr/>
              <a:t>8</a:t>
            </a:fld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FF0CAB5-A12C-2C08-86DF-2743C5D021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9" y="6090772"/>
            <a:ext cx="1172245" cy="650596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A6870939-58D7-1340-2D58-EC924160F6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6391610"/>
            <a:ext cx="1656184" cy="313037"/>
          </a:xfrm>
          <a:prstGeom prst="rect">
            <a:avLst/>
          </a:prstGeom>
        </p:spPr>
      </p:pic>
      <p:pic>
        <p:nvPicPr>
          <p:cNvPr id="5" name="Picture 11" descr="g2magnet2">
            <a:extLst>
              <a:ext uri="{FF2B5EF4-FFF2-40B4-BE49-F238E27FC236}">
                <a16:creationId xmlns:a16="http://schemas.microsoft.com/office/drawing/2014/main" id="{89837251-336D-7209-497E-F7CFB222A1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74" r="644"/>
          <a:stretch>
            <a:fillRect/>
          </a:stretch>
        </p:blipFill>
        <p:spPr bwMode="auto">
          <a:xfrm>
            <a:off x="-10633" y="762000"/>
            <a:ext cx="9144000" cy="5626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0">
            <a:extLst>
              <a:ext uri="{FF2B5EF4-FFF2-40B4-BE49-F238E27FC236}">
                <a16:creationId xmlns:a16="http://schemas.microsoft.com/office/drawing/2014/main" id="{0239C013-DA9D-9E8D-237D-1DFB6DC40166}"/>
              </a:ext>
            </a:extLst>
          </p:cNvPr>
          <p:cNvSpPr txBox="1"/>
          <p:nvPr/>
        </p:nvSpPr>
        <p:spPr>
          <a:xfrm>
            <a:off x="512535" y="755595"/>
            <a:ext cx="794640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Muons injection, magic momentum, vertical confinement with E field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5">
                <a:extLst>
                  <a:ext uri="{FF2B5EF4-FFF2-40B4-BE49-F238E27FC236}">
                    <a16:creationId xmlns:a16="http://schemas.microsoft.com/office/drawing/2014/main" id="{9A33882A-A3B8-1DF4-E523-5A66995BBD8A}"/>
                  </a:ext>
                </a:extLst>
              </p:cNvPr>
              <p:cNvSpPr txBox="1"/>
              <p:nvPr/>
            </p:nvSpPr>
            <p:spPr>
              <a:xfrm>
                <a:off x="1179906" y="5835180"/>
                <a:ext cx="6762921" cy="43120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IT" sz="2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IT" sz="20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IT" sz="2000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IT" sz="2000" i="1" smtClean="0">
                              <a:latin typeface="Cambria Math" panose="02040503050406030204" pitchFamily="18" charset="0"/>
                            </a:rPr>
                            <m:t>𝐵𝑁𝐿</m:t>
                          </m:r>
                        </m:sup>
                      </m:sSubSup>
                      <m:r>
                        <a:rPr lang="en-IT" sz="2000" i="0">
                          <a:latin typeface="Cambria Math" panose="02040503050406030204" pitchFamily="18" charset="0"/>
                        </a:rPr>
                        <m:t>=116 592 089 </m:t>
                      </m:r>
                      <m:sSub>
                        <m:sSubPr>
                          <m:ctrlPr>
                            <a:rPr lang="en-IT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(54)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𝑠𝑡𝑎𝑡</m:t>
                          </m:r>
                        </m:sub>
                      </m:sSub>
                      <m:sSub>
                        <m:sSubPr>
                          <m:ctrlPr>
                            <a:rPr lang="en-IT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(33)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𝑠𝑦𝑠𝑡</m:t>
                          </m:r>
                        </m:sub>
                      </m:sSub>
                      <m:sSub>
                        <m:sSubPr>
                          <m:ctrlPr>
                            <a:rPr lang="en-IT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(63)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𝑇𝑜𝑡</m:t>
                          </m:r>
                        </m:sub>
                      </m:sSub>
                      <m:r>
                        <a:rPr lang="en-IT" sz="2000" i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IT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T" sz="2000" i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IT" sz="2000" i="0">
                              <a:latin typeface="Cambria Math" panose="02040503050406030204" pitchFamily="18" charset="0"/>
                            </a:rPr>
                            <m:t>−11</m:t>
                          </m:r>
                        </m:sup>
                      </m:sSup>
                    </m:oMath>
                  </m:oMathPara>
                </a14:m>
                <a:endParaRPr lang="en-IT" sz="2000" dirty="0"/>
              </a:p>
            </p:txBody>
          </p:sp>
        </mc:Choice>
        <mc:Fallback>
          <p:sp>
            <p:nvSpPr>
              <p:cNvPr id="6" name="TextBox 55">
                <a:extLst>
                  <a:ext uri="{FF2B5EF4-FFF2-40B4-BE49-F238E27FC236}">
                    <a16:creationId xmlns:a16="http://schemas.microsoft.com/office/drawing/2014/main" id="{9A33882A-A3B8-1DF4-E523-5A66995BBD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9906" y="5835180"/>
                <a:ext cx="6762921" cy="431208"/>
              </a:xfrm>
              <a:prstGeom prst="rect">
                <a:avLst/>
              </a:prstGeom>
              <a:blipFill>
                <a:blip r:embed="rId6"/>
                <a:stretch>
                  <a:fillRect b="-985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8645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465502" y="6237312"/>
            <a:ext cx="2057400" cy="365125"/>
          </a:xfrm>
        </p:spPr>
        <p:txBody>
          <a:bodyPr/>
          <a:lstStyle/>
          <a:p>
            <a:fld id="{CD74B3AF-5EC5-4423-8FE1-C8D427994878}" type="slidenum">
              <a:rPr lang="it-IT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/>
              <a:t>9</a:t>
            </a:fld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989" y="51782"/>
            <a:ext cx="90295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Trebuchet MS" panose="020B0603020202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Big Move of the Ring (2013) </a:t>
            </a:r>
          </a:p>
        </p:txBody>
      </p:sp>
      <p:sp>
        <p:nvSpPr>
          <p:cNvPr id="14" name="Segnaposto piè di pagina 3">
            <a:extLst>
              <a:ext uri="{FF2B5EF4-FFF2-40B4-BE49-F238E27FC236}">
                <a16:creationId xmlns:a16="http://schemas.microsoft.com/office/drawing/2014/main" id="{25B51133-BA18-87F9-DE49-EDF4E1C82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6120680" cy="246087"/>
          </a:xfrm>
        </p:spPr>
        <p:txBody>
          <a:bodyPr/>
          <a:lstStyle/>
          <a:p>
            <a:r>
              <a:rPr lang="en-US" dirty="0"/>
              <a:t>C. Ferrari - The muon g-2 Experiment – IPA2022</a:t>
            </a:r>
            <a:endParaRPr lang="it-IT" dirty="0"/>
          </a:p>
        </p:txBody>
      </p:sp>
      <p:pic>
        <p:nvPicPr>
          <p:cNvPr id="2" name="Picture 8" descr="Screen shot 2013-10-25 at 6.34.33 AM.png">
            <a:extLst>
              <a:ext uri="{FF2B5EF4-FFF2-40B4-BE49-F238E27FC236}">
                <a16:creationId xmlns:a16="http://schemas.microsoft.com/office/drawing/2014/main" id="{7A9B62D4-87B7-3D9B-4545-9B0C3FD3962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259" y="1167062"/>
            <a:ext cx="2838133" cy="2781840"/>
          </a:xfrm>
          <a:prstGeom prst="rect">
            <a:avLst/>
          </a:prstGeom>
        </p:spPr>
      </p:pic>
      <p:pic>
        <p:nvPicPr>
          <p:cNvPr id="4" name="Picture 5">
            <a:extLst>
              <a:ext uri="{FF2B5EF4-FFF2-40B4-BE49-F238E27FC236}">
                <a16:creationId xmlns:a16="http://schemas.microsoft.com/office/drawing/2014/main" id="{23D96A74-8592-F29C-9E6F-DE6CB7B1DD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563" y="1204785"/>
            <a:ext cx="4037202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Users\hertzog\Documents\MyUW-Documents\New g-2\PR Plots and Pics\RingOnTruck-BNL-2.jpg">
            <a:extLst>
              <a:ext uri="{FF2B5EF4-FFF2-40B4-BE49-F238E27FC236}">
                <a16:creationId xmlns:a16="http://schemas.microsoft.com/office/drawing/2014/main" id="{9B22FBE4-F03E-34F2-88E7-A8F70E1FEB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771" y="4103040"/>
            <a:ext cx="3759375" cy="24993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>
            <a:extLst>
              <a:ext uri="{FF2B5EF4-FFF2-40B4-BE49-F238E27FC236}">
                <a16:creationId xmlns:a16="http://schemas.microsoft.com/office/drawing/2014/main" id="{2AF546BA-F34F-66B4-786E-73F4C79C06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9352" y="3964068"/>
            <a:ext cx="3935413" cy="2619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73860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2272</Words>
  <Application>Microsoft Office PowerPoint</Application>
  <PresentationFormat>Presentazione su schermo (4:3)</PresentationFormat>
  <Paragraphs>421</Paragraphs>
  <Slides>38</Slides>
  <Notes>34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38</vt:i4>
      </vt:variant>
    </vt:vector>
  </HeadingPairs>
  <TitlesOfParts>
    <vt:vector size="51" baseType="lpstr">
      <vt:lpstr>Arial</vt:lpstr>
      <vt:lpstr>Calibri</vt:lpstr>
      <vt:lpstr>Cambria Math</vt:lpstr>
      <vt:lpstr>Comic Sans MS</vt:lpstr>
      <vt:lpstr>Corbel</vt:lpstr>
      <vt:lpstr>Helvetica</vt:lpstr>
      <vt:lpstr>Symbol</vt:lpstr>
      <vt:lpstr>Times New Roman</vt:lpstr>
      <vt:lpstr>Trebuchet MS</vt:lpstr>
      <vt:lpstr>Wingdings</vt:lpstr>
      <vt:lpstr>나눔스퀘어</vt:lpstr>
      <vt:lpstr>Tema di Office</vt:lpstr>
      <vt:lpstr>Equation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A third way for HVP…MUonE at CERN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2019-09-17T12:11:35Z</dcterms:created>
  <dcterms:modified xsi:type="dcterms:W3CDTF">2022-09-07T06:56:47Z</dcterms:modified>
</cp:coreProperties>
</file>