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64" r:id="rId2"/>
    <p:sldId id="557" r:id="rId3"/>
    <p:sldId id="558" r:id="rId4"/>
    <p:sldId id="414" r:id="rId5"/>
    <p:sldId id="544" r:id="rId6"/>
    <p:sldId id="543" r:id="rId7"/>
    <p:sldId id="561" r:id="rId8"/>
    <p:sldId id="496" r:id="rId9"/>
    <p:sldId id="499" r:id="rId10"/>
    <p:sldId id="556" r:id="rId11"/>
    <p:sldId id="560" r:id="rId12"/>
    <p:sldId id="526" r:id="rId13"/>
    <p:sldId id="489" r:id="rId14"/>
    <p:sldId id="541" r:id="rId15"/>
    <p:sldId id="542" r:id="rId16"/>
    <p:sldId id="529" r:id="rId17"/>
    <p:sldId id="533" r:id="rId18"/>
    <p:sldId id="492" r:id="rId19"/>
    <p:sldId id="525" r:id="rId20"/>
    <p:sldId id="546" r:id="rId21"/>
    <p:sldId id="555" r:id="rId22"/>
    <p:sldId id="554" r:id="rId23"/>
    <p:sldId id="444" r:id="rId24"/>
    <p:sldId id="547" r:id="rId25"/>
    <p:sldId id="501" r:id="rId26"/>
    <p:sldId id="497" r:id="rId27"/>
    <p:sldId id="519" r:id="rId28"/>
    <p:sldId id="500" r:id="rId29"/>
    <p:sldId id="562" r:id="rId30"/>
    <p:sldId id="545" r:id="rId31"/>
    <p:sldId id="559" r:id="rId3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9873" autoAdjust="0"/>
    <p:restoredTop sz="98355" autoAdjust="0"/>
  </p:normalViewPr>
  <p:slideViewPr>
    <p:cSldViewPr snapToObjects="1" showGuides="1">
      <p:cViewPr>
        <p:scale>
          <a:sx n="100" d="100"/>
          <a:sy n="100" d="100"/>
        </p:scale>
        <p:origin x="-128" y="-3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07/09/22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07/09/22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it-IT" smtClean="0"/>
              <a:t>D. Schulte                              Muon Collider, IPA, September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it-IT" smtClean="0"/>
              <a:t>D. Schulte                              Muon Collider, IPA, September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it-IT" smtClean="0"/>
              <a:t>D. Schulte                              Muon Collider, IPA, September 2022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/>
              <a:t>D. Schulte                              Muon Collider, IPA, September 2022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705351"/>
            <a:ext cx="9144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8229600" cy="3394472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914901"/>
            <a:ext cx="1271042" cy="200025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4" y="4922048"/>
            <a:ext cx="4191001" cy="192882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it-IT" smtClean="0"/>
              <a:t>D. Schulte                              Muon Collider, IPA, September 2022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5" y="4922048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0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948014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1130036/" TargetMode="External"/><Relationship Id="rId3" Type="http://schemas.openxmlformats.org/officeDocument/2006/relationships/hyperlink" Target="https://muoncollider.web.cern.ch/node/14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tiff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4" Type="http://schemas.openxmlformats.org/officeDocument/2006/relationships/image" Target="../media/image29.emf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Relationship Id="rId3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hyperlink" Target="mailto:muon.collider.secretariat@cern.ch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uoncollider.web.cern.ch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4" Type="http://schemas.openxmlformats.org/officeDocument/2006/relationships/image" Target="../media/image45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Relationship Id="rId3" Type="http://schemas.openxmlformats.org/officeDocument/2006/relationships/image" Target="../media/image8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hyperlink" Target="http://arxiv.org/abs/2201.07895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860032" y="4291230"/>
            <a:ext cx="37444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IPA</a:t>
            </a: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September 2022   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354973" y="2211710"/>
            <a:ext cx="4377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 smtClean="0">
                <a:latin typeface="Calibri"/>
                <a:cs typeface="Calibri"/>
              </a:rPr>
              <a:t>Muon</a:t>
            </a:r>
            <a:r>
              <a:rPr lang="en-GB" sz="3600" dirty="0" smtClean="0">
                <a:latin typeface="Calibri"/>
                <a:cs typeface="Calibri"/>
              </a:rPr>
              <a:t> Collider</a:t>
            </a:r>
          </a:p>
        </p:txBody>
      </p:sp>
      <p:sp>
        <p:nvSpPr>
          <p:cNvPr id="9" name="ZoneTexte 86"/>
          <p:cNvSpPr txBox="1"/>
          <p:nvPr/>
        </p:nvSpPr>
        <p:spPr>
          <a:xfrm>
            <a:off x="251520" y="4291230"/>
            <a:ext cx="547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D. Schulte for the International </a:t>
            </a:r>
            <a:r>
              <a:rPr lang="en-US" sz="1600" dirty="0" err="1" smtClean="0">
                <a:solidFill>
                  <a:schemeClr val="bg1"/>
                </a:solidFill>
                <a:latin typeface="Calibri"/>
                <a:cs typeface="Calibri"/>
              </a:rPr>
              <a:t>Muon</a:t>
            </a:r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 Collider Collaboration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Physics Studies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4804" y="588193"/>
            <a:ext cx="75175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Details on physics case, detector and accelerator can be found in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Snowmass white papers </a:t>
            </a:r>
            <a:r>
              <a:rPr lang="en-US" sz="1600" dirty="0" smtClean="0">
                <a:latin typeface="Calibri"/>
                <a:cs typeface="Calibri"/>
                <a:hlinkClick r:id="rId2"/>
              </a:rPr>
              <a:t>https</a:t>
            </a:r>
            <a:r>
              <a:rPr lang="en-US" sz="1600" dirty="0">
                <a:latin typeface="Calibri"/>
                <a:cs typeface="Calibri"/>
                <a:hlinkClick r:id="rId2"/>
              </a:rPr>
              <a:t>://indico.cern.ch/event/1130036</a:t>
            </a:r>
            <a:r>
              <a:rPr lang="en-US" dirty="0" smtClean="0">
                <a:latin typeface="Calibri"/>
                <a:cs typeface="Calibri"/>
                <a:hlinkClick r:id="rId2"/>
              </a:rPr>
              <a:t>/</a:t>
            </a:r>
            <a:endParaRPr lang="en-US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EPJC report in preparation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4294967295"/>
          </p:nvPr>
        </p:nvSpPr>
        <p:spPr>
          <a:xfrm>
            <a:off x="237947" y="1563638"/>
            <a:ext cx="5054133" cy="20970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 smtClean="0">
                <a:latin typeface="Calibri"/>
                <a:cs typeface="Calibri"/>
              </a:rPr>
              <a:t>Used </a:t>
            </a:r>
            <a:r>
              <a:rPr lang="en-US" sz="1600" b="1" dirty="0" smtClean="0">
                <a:latin typeface="Calibri"/>
                <a:cs typeface="Calibri"/>
              </a:rPr>
              <a:t>tentative </a:t>
            </a:r>
            <a:r>
              <a:rPr lang="en-US" sz="1600" b="1" dirty="0" smtClean="0">
                <a:latin typeface="Calibri"/>
                <a:cs typeface="Calibri"/>
              </a:rPr>
              <a:t>detector performance specifications </a:t>
            </a:r>
            <a:r>
              <a:rPr lang="en-US" sz="1600" dirty="0" smtClean="0">
                <a:latin typeface="Calibri"/>
                <a:cs typeface="Calibri"/>
              </a:rPr>
              <a:t>in form of DELPHES </a:t>
            </a:r>
            <a:r>
              <a:rPr lang="en-US" sz="1600" dirty="0" smtClean="0">
                <a:latin typeface="Calibri"/>
                <a:cs typeface="Calibri"/>
              </a:rPr>
              <a:t>card</a:t>
            </a:r>
          </a:p>
          <a:p>
            <a:r>
              <a:rPr lang="en-US" sz="1600" dirty="0" smtClean="0">
                <a:latin typeface="Calibri"/>
                <a:cs typeface="Calibri"/>
              </a:rPr>
              <a:t>based </a:t>
            </a:r>
            <a:r>
              <a:rPr lang="en-US" sz="1600" dirty="0" smtClean="0">
                <a:latin typeface="Calibri"/>
                <a:cs typeface="Calibri"/>
              </a:rPr>
              <a:t>on FCC-</a:t>
            </a:r>
            <a:r>
              <a:rPr lang="en-US" sz="1600" dirty="0" err="1" smtClean="0">
                <a:latin typeface="Calibri"/>
                <a:cs typeface="Calibri"/>
              </a:rPr>
              <a:t>hh</a:t>
            </a:r>
            <a:r>
              <a:rPr lang="en-US" sz="1600" dirty="0" smtClean="0">
                <a:latin typeface="Calibri"/>
                <a:cs typeface="Calibri"/>
              </a:rPr>
              <a:t> and CLIC performances, including masks against beam induced background (BIB)</a:t>
            </a:r>
          </a:p>
          <a:p>
            <a:r>
              <a:rPr lang="en-US" sz="1600" dirty="0" smtClean="0">
                <a:solidFill>
                  <a:srgbClr val="3366FF"/>
                </a:solidFill>
                <a:latin typeface="Calibri"/>
                <a:cs typeface="Calibri"/>
              </a:rPr>
              <a:t>Please </a:t>
            </a:r>
            <a:r>
              <a:rPr lang="en-US" sz="1600" dirty="0" smtClean="0">
                <a:solidFill>
                  <a:srgbClr val="3366FF"/>
                </a:solidFill>
                <a:latin typeface="Calibri"/>
                <a:cs typeface="Calibri"/>
              </a:rPr>
              <a:t>find the card here: </a:t>
            </a:r>
            <a:r>
              <a:rPr lang="en-US" sz="1600" dirty="0" smtClean="0">
                <a:solidFill>
                  <a:srgbClr val="3366FF"/>
                </a:solidFill>
                <a:latin typeface="Calibri"/>
                <a:cs typeface="Calibri"/>
                <a:hlinkClick r:id="rId3"/>
              </a:rPr>
              <a:t>https</a:t>
            </a:r>
            <a:r>
              <a:rPr lang="en-US" sz="1600" dirty="0">
                <a:solidFill>
                  <a:srgbClr val="3366FF"/>
                </a:solidFill>
                <a:latin typeface="Calibri"/>
                <a:cs typeface="Calibri"/>
                <a:hlinkClick r:id="rId3"/>
              </a:rPr>
              <a:t>://muoncollider.web.cern.ch/node/</a:t>
            </a:r>
            <a:r>
              <a:rPr lang="en-US" sz="1600" dirty="0" smtClean="0">
                <a:solidFill>
                  <a:srgbClr val="3366FF"/>
                </a:solidFill>
                <a:latin typeface="Calibri"/>
                <a:cs typeface="Calibri"/>
                <a:hlinkClick r:id="rId3"/>
              </a:rPr>
              <a:t>14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2067694"/>
            <a:ext cx="3312368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M</a:t>
            </a:r>
            <a:r>
              <a:rPr lang="en-US" sz="1400" dirty="0">
                <a:latin typeface="Calibri"/>
                <a:cs typeface="Calibri"/>
              </a:rPr>
              <a:t>. </a:t>
            </a:r>
            <a:r>
              <a:rPr lang="en-US" sz="1400" dirty="0" err="1">
                <a:latin typeface="Calibri"/>
                <a:cs typeface="Calibri"/>
              </a:rPr>
              <a:t>Selvaggi</a:t>
            </a:r>
            <a:r>
              <a:rPr lang="en-US" sz="1400" dirty="0">
                <a:latin typeface="Calibri"/>
                <a:cs typeface="Calibri"/>
              </a:rPr>
              <a:t>, </a:t>
            </a:r>
            <a:r>
              <a:rPr lang="en-US" sz="1400" dirty="0" smtClean="0">
                <a:latin typeface="Calibri"/>
                <a:cs typeface="Calibri"/>
              </a:rPr>
              <a:t>W. </a:t>
            </a:r>
            <a:r>
              <a:rPr lang="en-US" sz="1400" dirty="0" err="1">
                <a:latin typeface="Calibri"/>
                <a:cs typeface="Calibri"/>
              </a:rPr>
              <a:t>Riegler</a:t>
            </a:r>
            <a:r>
              <a:rPr lang="en-US" sz="1400" dirty="0">
                <a:latin typeface="Calibri"/>
                <a:cs typeface="Calibri"/>
              </a:rPr>
              <a:t>, </a:t>
            </a:r>
            <a:r>
              <a:rPr lang="en-US" sz="1400" dirty="0" smtClean="0">
                <a:latin typeface="Calibri"/>
                <a:cs typeface="Calibri"/>
              </a:rPr>
              <a:t>U. </a:t>
            </a:r>
            <a:r>
              <a:rPr lang="en-US" sz="1400" dirty="0" err="1">
                <a:latin typeface="Calibri"/>
                <a:cs typeface="Calibri"/>
              </a:rPr>
              <a:t>Schnoor</a:t>
            </a:r>
            <a:r>
              <a:rPr lang="en-US" sz="1400" dirty="0">
                <a:latin typeface="Calibri"/>
                <a:cs typeface="Calibri"/>
              </a:rPr>
              <a:t>, A. </a:t>
            </a:r>
            <a:r>
              <a:rPr lang="en-US" sz="1400" dirty="0" err="1">
                <a:latin typeface="Calibri"/>
                <a:cs typeface="Calibri"/>
              </a:rPr>
              <a:t>Sailer</a:t>
            </a:r>
            <a:r>
              <a:rPr lang="en-US" sz="1400" dirty="0">
                <a:latin typeface="Calibri"/>
                <a:cs typeface="Calibri"/>
              </a:rPr>
              <a:t>, D. </a:t>
            </a:r>
            <a:r>
              <a:rPr lang="en-US" sz="1400" dirty="0" err="1">
                <a:latin typeface="Calibri"/>
                <a:cs typeface="Calibri"/>
              </a:rPr>
              <a:t>Lucchesi</a:t>
            </a:r>
            <a:r>
              <a:rPr lang="en-US" sz="1400" dirty="0">
                <a:latin typeface="Calibri"/>
                <a:cs typeface="Calibri"/>
              </a:rPr>
              <a:t>, N. </a:t>
            </a:r>
            <a:r>
              <a:rPr lang="en-US" sz="1400" dirty="0" err="1" smtClean="0">
                <a:latin typeface="Calibri"/>
                <a:cs typeface="Calibri"/>
              </a:rPr>
              <a:t>Pastrone</a:t>
            </a:r>
            <a:r>
              <a:rPr lang="en-US" sz="1400" dirty="0" smtClean="0">
                <a:latin typeface="Calibri"/>
                <a:cs typeface="Calibri"/>
              </a:rPr>
              <a:t>, </a:t>
            </a:r>
            <a:r>
              <a:rPr lang="en-US" sz="1400" dirty="0">
                <a:latin typeface="Calibri"/>
                <a:cs typeface="Calibri"/>
              </a:rPr>
              <a:t>M. </a:t>
            </a:r>
            <a:r>
              <a:rPr lang="en-US" sz="1400" dirty="0" err="1">
                <a:latin typeface="Calibri"/>
                <a:cs typeface="Calibri"/>
              </a:rPr>
              <a:t>Pierini</a:t>
            </a:r>
            <a:r>
              <a:rPr lang="en-US" sz="1400" dirty="0">
                <a:latin typeface="Calibri"/>
                <a:cs typeface="Calibri"/>
              </a:rPr>
              <a:t>, F. </a:t>
            </a:r>
            <a:r>
              <a:rPr lang="en-US" sz="1400" dirty="0" err="1">
                <a:latin typeface="Calibri"/>
                <a:cs typeface="Calibri"/>
              </a:rPr>
              <a:t>Maltoni</a:t>
            </a:r>
            <a:r>
              <a:rPr lang="en-US" sz="1400" dirty="0">
                <a:latin typeface="Calibri"/>
                <a:cs typeface="Calibri"/>
              </a:rPr>
              <a:t>, A. </a:t>
            </a:r>
            <a:r>
              <a:rPr lang="en-US" sz="1400" dirty="0" err="1">
                <a:latin typeface="Calibri"/>
                <a:cs typeface="Calibri"/>
              </a:rPr>
              <a:t>Wulzer</a:t>
            </a:r>
            <a:r>
              <a:rPr lang="en-US" sz="1400" dirty="0">
                <a:latin typeface="Calibri"/>
                <a:cs typeface="Calibri"/>
              </a:rPr>
              <a:t> et al</a:t>
            </a:r>
            <a:r>
              <a:rPr lang="en-US" sz="1400" dirty="0" smtClean="0">
                <a:latin typeface="Calibri"/>
                <a:cs typeface="Calibri"/>
              </a:rPr>
              <a:t>.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380312" y="3579862"/>
            <a:ext cx="165618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D</a:t>
            </a:r>
            <a:r>
              <a:rPr lang="en-US" sz="1400" dirty="0">
                <a:latin typeface="Calibri"/>
                <a:cs typeface="Calibri"/>
              </a:rPr>
              <a:t>. </a:t>
            </a:r>
            <a:r>
              <a:rPr lang="en-US" sz="1400" dirty="0" err="1" smtClean="0">
                <a:latin typeface="Calibri"/>
                <a:cs typeface="Calibri"/>
              </a:rPr>
              <a:t>Lucchesi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et </a:t>
            </a:r>
            <a:r>
              <a:rPr lang="en-US" sz="1400" dirty="0">
                <a:latin typeface="Calibri"/>
                <a:cs typeface="Calibri"/>
              </a:rPr>
              <a:t>al</a:t>
            </a:r>
            <a:r>
              <a:rPr lang="en-US" sz="1400" dirty="0" smtClean="0">
                <a:latin typeface="Calibri"/>
                <a:cs typeface="Calibri"/>
              </a:rPr>
              <a:t>.</a:t>
            </a:r>
            <a:endParaRPr lang="en-US" sz="1400" dirty="0"/>
          </a:p>
        </p:txBody>
      </p:sp>
      <p:sp>
        <p:nvSpPr>
          <p:cNvPr id="19" name="Content Placeholder 2"/>
          <p:cNvSpPr>
            <a:spLocks noGrp="1"/>
          </p:cNvSpPr>
          <p:nvPr>
            <p:ph idx="4294967295"/>
          </p:nvPr>
        </p:nvSpPr>
        <p:spPr>
          <a:xfrm>
            <a:off x="265927" y="3363838"/>
            <a:ext cx="7823849" cy="14653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Initial detector </a:t>
            </a:r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simulation </a:t>
            </a:r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studies at 1.5 and 3 </a:t>
            </a:r>
            <a:r>
              <a:rPr lang="en-US" sz="1600" dirty="0" err="1" smtClean="0">
                <a:solidFill>
                  <a:srgbClr val="FF0000"/>
                </a:solidFill>
                <a:latin typeface="Calibri"/>
                <a:cs typeface="Calibri"/>
              </a:rPr>
              <a:t>TeV</a:t>
            </a:r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 indicate that this is a </a:t>
            </a:r>
            <a:r>
              <a:rPr lang="en-US" sz="1600" b="1" dirty="0" smtClean="0">
                <a:solidFill>
                  <a:srgbClr val="FF0000"/>
                </a:solidFill>
                <a:latin typeface="Calibri"/>
                <a:cs typeface="Calibri"/>
              </a:rPr>
              <a:t>good model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Now moving to 10 </a:t>
            </a:r>
            <a:r>
              <a:rPr lang="en-US" sz="1600" dirty="0" err="1" smtClean="0">
                <a:solidFill>
                  <a:srgbClr val="FF0000"/>
                </a:solidFill>
                <a:latin typeface="Calibri"/>
                <a:cs typeface="Calibri"/>
              </a:rPr>
              <a:t>TeV</a:t>
            </a:r>
            <a:endParaRPr lang="en-US" sz="1600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dirty="0" smtClean="0">
                <a:latin typeface="Calibri"/>
                <a:cs typeface="Calibri"/>
              </a:rPr>
              <a:t>If you are interested to contribute please contact me or the responsible deputies:</a:t>
            </a:r>
          </a:p>
          <a:p>
            <a:pPr marL="0" indent="0">
              <a:buNone/>
            </a:pPr>
            <a:r>
              <a:rPr lang="en-US" sz="1600" b="1" dirty="0" smtClean="0">
                <a:latin typeface="Calibri"/>
                <a:cs typeface="Calibri"/>
              </a:rPr>
              <a:t>Andrea </a:t>
            </a:r>
            <a:r>
              <a:rPr lang="en-US" sz="1600" b="1" dirty="0" err="1" smtClean="0">
                <a:latin typeface="Calibri"/>
                <a:cs typeface="Calibri"/>
              </a:rPr>
              <a:t>Wulzer</a:t>
            </a:r>
            <a:r>
              <a:rPr lang="en-US" sz="1600" b="1" dirty="0" smtClean="0">
                <a:latin typeface="Calibri"/>
                <a:cs typeface="Calibri"/>
              </a:rPr>
              <a:t> (physics) </a:t>
            </a:r>
            <a:r>
              <a:rPr lang="en-US" sz="1600" dirty="0" smtClean="0">
                <a:latin typeface="Calibri"/>
                <a:cs typeface="Calibri"/>
              </a:rPr>
              <a:t>and</a:t>
            </a:r>
            <a:r>
              <a:rPr lang="en-US" sz="1600" b="1" dirty="0" smtClean="0">
                <a:latin typeface="Calibri"/>
                <a:cs typeface="Calibri"/>
              </a:rPr>
              <a:t> Donatella </a:t>
            </a:r>
            <a:r>
              <a:rPr lang="en-US" sz="1600" b="1" dirty="0" err="1" smtClean="0">
                <a:latin typeface="Calibri"/>
                <a:cs typeface="Calibri"/>
              </a:rPr>
              <a:t>Lucchesi</a:t>
            </a:r>
            <a:r>
              <a:rPr lang="en-US" sz="1600" b="1" dirty="0" smtClean="0">
                <a:latin typeface="Calibri"/>
                <a:cs typeface="Calibri"/>
              </a:rPr>
              <a:t> (Detector and MDI)</a:t>
            </a:r>
            <a:endParaRPr lang="en-US" sz="1600" b="1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3559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err="1" smtClean="0">
                <a:latin typeface="Calibri"/>
                <a:cs typeface="Calibri"/>
              </a:rPr>
              <a:t>Muon</a:t>
            </a:r>
            <a:r>
              <a:rPr lang="en-GB" sz="3200" dirty="0" smtClean="0">
                <a:latin typeface="Calibri"/>
                <a:cs typeface="Calibri"/>
              </a:rPr>
              <a:t> Decay and Detector Background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7504" y="555526"/>
            <a:ext cx="4196254" cy="4304782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At 10 </a:t>
            </a:r>
            <a:r>
              <a:rPr lang="en-US" sz="1400" dirty="0" err="1" smtClean="0">
                <a:latin typeface="Calibri"/>
                <a:cs typeface="Calibri"/>
              </a:rPr>
              <a:t>TeV</a:t>
            </a:r>
            <a:r>
              <a:rPr lang="en-US" sz="1400" dirty="0" smtClean="0">
                <a:latin typeface="Calibri"/>
                <a:cs typeface="Calibri"/>
              </a:rPr>
              <a:t> O(40 000 </a:t>
            </a:r>
            <a:r>
              <a:rPr lang="en-US" sz="1400" dirty="0" err="1" smtClean="0">
                <a:latin typeface="Calibri"/>
                <a:cs typeface="Calibri"/>
              </a:rPr>
              <a:t>muons</a:t>
            </a:r>
            <a:r>
              <a:rPr lang="en-US" sz="1400" dirty="0" smtClean="0">
                <a:latin typeface="Calibri"/>
                <a:cs typeface="Calibri"/>
              </a:rPr>
              <a:t>/m bunch crossing decay)</a:t>
            </a: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About </a:t>
            </a:r>
            <a:r>
              <a:rPr lang="en-US" sz="1400" dirty="0" smtClean="0">
                <a:latin typeface="Calibri"/>
                <a:cs typeface="Calibri"/>
              </a:rPr>
              <a:t>1/3 of energy in electrons and positrons:</a:t>
            </a:r>
          </a:p>
          <a:p>
            <a:pPr marL="0" indent="0">
              <a:buNone/>
            </a:pPr>
            <a:endParaRPr lang="en-US" sz="1400" b="1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b="1" dirty="0" smtClean="0">
                <a:latin typeface="Calibri"/>
                <a:cs typeface="Calibri"/>
              </a:rPr>
              <a:t>Masks </a:t>
            </a:r>
            <a:r>
              <a:rPr lang="en-US" sz="1400" dirty="0" smtClean="0">
                <a:latin typeface="Calibri"/>
                <a:cs typeface="Calibri"/>
              </a:rPr>
              <a:t>protect detectors from </a:t>
            </a:r>
            <a:r>
              <a:rPr lang="en-US" sz="1400" b="1" dirty="0" smtClean="0">
                <a:latin typeface="Calibri"/>
                <a:cs typeface="Calibri"/>
              </a:rPr>
              <a:t>background</a:t>
            </a:r>
          </a:p>
          <a:p>
            <a:r>
              <a:rPr lang="en-US" sz="1400" b="1" dirty="0" err="1" smtClean="0">
                <a:latin typeface="Calibri"/>
                <a:cs typeface="Calibri"/>
              </a:rPr>
              <a:t>optimising</a:t>
            </a:r>
            <a:r>
              <a:rPr lang="en-US" sz="1400" b="1" dirty="0" smtClean="0">
                <a:latin typeface="Calibri"/>
                <a:cs typeface="Calibri"/>
              </a:rPr>
              <a:t> 10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r>
              <a:rPr lang="en-US" sz="1400" b="1" dirty="0" smtClean="0">
                <a:latin typeface="Calibri"/>
                <a:cs typeface="Calibri"/>
              </a:rPr>
              <a:t> design</a:t>
            </a:r>
            <a:endParaRPr lang="en-US" sz="1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Other mitigation</a:t>
            </a:r>
            <a:endParaRPr lang="en-US" sz="1400" dirty="0" smtClean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T</a:t>
            </a:r>
            <a:r>
              <a:rPr lang="en-US" sz="1400" dirty="0" smtClean="0">
                <a:latin typeface="Calibri"/>
                <a:cs typeface="Calibri"/>
              </a:rPr>
              <a:t>iming (background mostly out of time</a:t>
            </a:r>
          </a:p>
          <a:p>
            <a:r>
              <a:rPr lang="en-US" sz="1400" dirty="0" smtClean="0">
                <a:latin typeface="Calibri"/>
                <a:cs typeface="Calibri"/>
              </a:rPr>
              <a:t>Track direction (most background from mask)</a:t>
            </a:r>
          </a:p>
          <a:p>
            <a:r>
              <a:rPr lang="en-US" sz="1400" dirty="0" smtClean="0">
                <a:latin typeface="Calibri"/>
                <a:cs typeface="Calibri"/>
              </a:rPr>
              <a:t>Detector design</a:t>
            </a:r>
          </a:p>
          <a:p>
            <a:r>
              <a:rPr lang="en-US" sz="1400" dirty="0" smtClean="0">
                <a:latin typeface="Calibri"/>
                <a:cs typeface="Calibri"/>
              </a:rPr>
              <a:t>…</a:t>
            </a: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Other background from incoherent pairs is also studied (addition in GUINEA-PIG)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Detailed simulation studies at 1.5/3 </a:t>
            </a:r>
            <a:r>
              <a:rPr lang="en-US" sz="1400" dirty="0" err="1" smtClean="0">
                <a:latin typeface="Calibri"/>
                <a:cs typeface="Calibri"/>
              </a:rPr>
              <a:t>TeV</a:t>
            </a:r>
            <a:r>
              <a:rPr lang="en-US" sz="1400" dirty="0" smtClean="0">
                <a:latin typeface="Calibri"/>
                <a:cs typeface="Calibri"/>
              </a:rPr>
              <a:t> indicate DELPHES card is realistic</a:t>
            </a:r>
          </a:p>
          <a:p>
            <a:r>
              <a:rPr lang="en-US" sz="1400" dirty="0" smtClean="0">
                <a:latin typeface="Calibri"/>
                <a:cs typeface="Calibri"/>
              </a:rPr>
              <a:t>studies indicate background does not increase significantly at 10 </a:t>
            </a:r>
            <a:r>
              <a:rPr lang="en-US" sz="1400" dirty="0" err="1" smtClean="0">
                <a:latin typeface="Calibri"/>
                <a:cs typeface="Calibri"/>
              </a:rPr>
              <a:t>TeV</a:t>
            </a:r>
            <a:r>
              <a:rPr lang="en-US" sz="1400" dirty="0" smtClean="0">
                <a:latin typeface="Calibri"/>
                <a:cs typeface="Calibri"/>
              </a:rPr>
              <a:t> (fewer decays/m)</a:t>
            </a:r>
          </a:p>
          <a:p>
            <a:pPr marL="0" indent="0">
              <a:buNone/>
            </a:pPr>
            <a:endParaRPr lang="en-US" sz="1400" dirty="0" smtClean="0">
              <a:latin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6300192" y="987574"/>
            <a:ext cx="166680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D. </a:t>
            </a:r>
            <a:r>
              <a:rPr lang="en-US" sz="1200" dirty="0" err="1" smtClean="0">
                <a:latin typeface="Calibri"/>
                <a:cs typeface="Calibri"/>
              </a:rPr>
              <a:t>Lucchesi</a:t>
            </a:r>
            <a:r>
              <a:rPr lang="en-US" sz="1200" dirty="0" smtClean="0">
                <a:latin typeface="Calibri"/>
                <a:cs typeface="Calibri"/>
              </a:rPr>
              <a:t>, A. </a:t>
            </a:r>
            <a:r>
              <a:rPr lang="en-US" sz="1200" dirty="0" err="1" smtClean="0">
                <a:latin typeface="Calibri"/>
                <a:cs typeface="Calibri"/>
              </a:rPr>
              <a:t>Lechner</a:t>
            </a:r>
            <a:r>
              <a:rPr lang="en-US" sz="1200" dirty="0" smtClean="0">
                <a:latin typeface="Calibri"/>
                <a:cs typeface="Calibri"/>
              </a:rPr>
              <a:t>, C </a:t>
            </a:r>
            <a:r>
              <a:rPr lang="en-US" sz="1200" dirty="0" err="1" smtClean="0">
                <a:latin typeface="Calibri"/>
                <a:cs typeface="Calibri"/>
              </a:rPr>
              <a:t>Carli</a:t>
            </a:r>
            <a:r>
              <a:rPr lang="en-US" sz="1200" dirty="0" smtClean="0">
                <a:latin typeface="Calibri"/>
                <a:cs typeface="Calibri"/>
              </a:rPr>
              <a:t> et al.</a:t>
            </a:r>
          </a:p>
        </p:txBody>
      </p:sp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581969"/>
            <a:ext cx="1456516" cy="1341709"/>
          </a:xfrm>
          <a:prstGeom prst="rect">
            <a:avLst/>
          </a:prstGeom>
        </p:spPr>
      </p:pic>
      <p:pic>
        <p:nvPicPr>
          <p:cNvPr id="2" name="Picture 1" descr="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758" y="1627288"/>
            <a:ext cx="4588722" cy="323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181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Neutrino Flux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6" y="627534"/>
            <a:ext cx="2569518" cy="875202"/>
          </a:xfrm>
          <a:prstGeom prst="rect">
            <a:avLst/>
          </a:prstGeom>
          <a:solidFill>
            <a:srgbClr val="B7DEE8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dirty="0" smtClean="0">
                <a:latin typeface="Calibri"/>
                <a:cs typeface="Calibri"/>
              </a:rPr>
              <a:t>Goal: </a:t>
            </a:r>
            <a:r>
              <a:rPr lang="en-US" sz="1300" b="1" dirty="0" smtClean="0">
                <a:latin typeface="Calibri"/>
                <a:cs typeface="Calibri"/>
              </a:rPr>
              <a:t>similar </a:t>
            </a:r>
            <a:r>
              <a:rPr lang="en-US" sz="1300" b="1" dirty="0">
                <a:latin typeface="Calibri"/>
                <a:cs typeface="Calibri"/>
              </a:rPr>
              <a:t>to LHC</a:t>
            </a:r>
            <a:r>
              <a:rPr lang="en-US" sz="1300" dirty="0">
                <a:latin typeface="Calibri"/>
                <a:cs typeface="Calibri"/>
              </a:rPr>
              <a:t>: </a:t>
            </a:r>
            <a:r>
              <a:rPr lang="en-US" sz="1300" dirty="0" smtClean="0">
                <a:latin typeface="Calibri"/>
                <a:cs typeface="Calibri"/>
              </a:rPr>
              <a:t>limit neutrino flux to have </a:t>
            </a:r>
            <a:r>
              <a:rPr lang="en-US" sz="1300" b="1" dirty="0" smtClean="0">
                <a:latin typeface="Calibri"/>
                <a:cs typeface="Calibri"/>
              </a:rPr>
              <a:t>negligible impact</a:t>
            </a:r>
            <a:r>
              <a:rPr lang="en-US" sz="1300" dirty="0" smtClean="0">
                <a:latin typeface="Calibri"/>
                <a:cs typeface="Calibri"/>
              </a:rPr>
              <a:t>, </a:t>
            </a:r>
            <a:r>
              <a:rPr lang="en-US" sz="1300" dirty="0" smtClean="0">
                <a:latin typeface="Calibri"/>
                <a:cs typeface="Calibri"/>
              </a:rPr>
              <a:t>“</a:t>
            </a:r>
            <a:r>
              <a:rPr lang="en-US" sz="1300" dirty="0">
                <a:latin typeface="Calibri"/>
                <a:cs typeface="Calibri"/>
              </a:rPr>
              <a:t>fully </a:t>
            </a:r>
            <a:r>
              <a:rPr lang="en-US" sz="1300" dirty="0" err="1">
                <a:latin typeface="Calibri"/>
                <a:cs typeface="Calibri"/>
              </a:rPr>
              <a:t>optimised</a:t>
            </a:r>
            <a:r>
              <a:rPr lang="en-US" sz="1300" dirty="0">
                <a:latin typeface="Calibri"/>
                <a:cs typeface="Calibri"/>
              </a:rPr>
              <a:t>” </a:t>
            </a:r>
            <a:r>
              <a:rPr lang="en-US" sz="1300" dirty="0" smtClean="0">
                <a:latin typeface="Calibri"/>
                <a:cs typeface="Calibri"/>
              </a:rPr>
              <a:t>(10% of </a:t>
            </a:r>
            <a:r>
              <a:rPr lang="en-US" sz="1300" dirty="0">
                <a:latin typeface="Calibri"/>
                <a:cs typeface="Calibri"/>
              </a:rPr>
              <a:t>MAP </a:t>
            </a:r>
            <a:r>
              <a:rPr lang="en-US" sz="1300" dirty="0" smtClean="0">
                <a:latin typeface="Calibri"/>
                <a:cs typeface="Calibri"/>
              </a:rPr>
              <a:t>goal)</a:t>
            </a:r>
            <a:endParaRPr lang="en-US" sz="1300" dirty="0">
              <a:latin typeface="Calibri"/>
              <a:cs typeface="Calibri"/>
            </a:endParaRPr>
          </a:p>
          <a:p>
            <a:r>
              <a:rPr lang="en-US" sz="1300" b="1" dirty="0" smtClean="0">
                <a:latin typeface="Calibri"/>
                <a:cs typeface="Calibri"/>
              </a:rPr>
              <a:t>likely OK for 14 </a:t>
            </a:r>
            <a:r>
              <a:rPr lang="en-US" sz="1300" b="1" dirty="0" err="1" smtClean="0">
                <a:latin typeface="Calibri"/>
                <a:cs typeface="Calibri"/>
              </a:rPr>
              <a:t>TeV</a:t>
            </a:r>
            <a:endParaRPr lang="en-US" sz="1300" b="1" dirty="0">
              <a:latin typeface="Calibri"/>
              <a:cs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2627784" y="611839"/>
            <a:ext cx="4608512" cy="9517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69700" y="1347614"/>
            <a:ext cx="3038804" cy="1800200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588224" y="1375997"/>
            <a:ext cx="208823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Mover and support system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8264" y="2816157"/>
            <a:ext cx="203069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dirty="0" smtClean="0">
                <a:latin typeface="Calibri"/>
                <a:cs typeface="Calibri"/>
              </a:rPr>
              <a:t>F. </a:t>
            </a:r>
            <a:r>
              <a:rPr lang="en-GB" sz="1200" dirty="0" err="1" smtClean="0">
                <a:latin typeface="Calibri"/>
                <a:cs typeface="Calibri"/>
              </a:rPr>
              <a:t>Bertinelli</a:t>
            </a:r>
            <a:r>
              <a:rPr lang="en-GB" sz="1200" dirty="0" smtClean="0">
                <a:latin typeface="Calibri"/>
                <a:cs typeface="Calibri"/>
              </a:rPr>
              <a:t> et al. (CERN, Riga)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32" name="Picture 31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664029"/>
            <a:ext cx="3024336" cy="101087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58266" y="1810499"/>
            <a:ext cx="2353494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3" y="2037828"/>
            <a:ext cx="2068363" cy="11739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21246" y="3279563"/>
            <a:ext cx="1642442" cy="444315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latin typeface="Calibri"/>
                <a:cs typeface="Calibri"/>
              </a:rPr>
              <a:t>G. Lerner</a:t>
            </a:r>
            <a:r>
              <a:rPr lang="en-GB" sz="1200" dirty="0">
                <a:latin typeface="Calibri"/>
                <a:cs typeface="Calibri"/>
              </a:rPr>
              <a:t>, D. </a:t>
            </a:r>
            <a:r>
              <a:rPr lang="en-GB" sz="1200" dirty="0" err="1">
                <a:latin typeface="Calibri"/>
                <a:cs typeface="Calibri"/>
              </a:rPr>
              <a:t>Calzolari</a:t>
            </a:r>
            <a:r>
              <a:rPr lang="en-GB" sz="1200" dirty="0">
                <a:latin typeface="Calibri"/>
                <a:cs typeface="Calibri"/>
              </a:rPr>
              <a:t>, A. </a:t>
            </a:r>
            <a:r>
              <a:rPr lang="en-GB" sz="1200" dirty="0" err="1">
                <a:latin typeface="Calibri"/>
                <a:cs typeface="Calibri"/>
              </a:rPr>
              <a:t>Lechner</a:t>
            </a:r>
            <a:r>
              <a:rPr lang="en-GB" sz="1200" dirty="0">
                <a:latin typeface="Calibri"/>
                <a:cs typeface="Calibri"/>
              </a:rPr>
              <a:t>, 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 smtClean="0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266" y="1779662"/>
            <a:ext cx="161967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FLUKA dose studies</a:t>
            </a:r>
            <a:endParaRPr lang="en-US" sz="1300" b="1" dirty="0">
              <a:latin typeface="Calibri"/>
              <a:cs typeface="Calibri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266" y="3808153"/>
            <a:ext cx="3865662" cy="1139861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435279" y="3313035"/>
            <a:ext cx="3650455" cy="1634979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xmlns="" id="{44588E48-B1C7-4BEA-B625-5EBFC339D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5279" y="3603217"/>
            <a:ext cx="3745233" cy="1266139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276472" y="3351051"/>
            <a:ext cx="2867528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G.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Lacerda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Y. Robert, N. </a:t>
            </a:r>
            <a:r>
              <a:rPr lang="en-GB" sz="1200" dirty="0" err="1" smtClean="0">
                <a:solidFill>
                  <a:srgbClr val="000000"/>
                </a:solidFill>
                <a:latin typeface="Calibri"/>
                <a:cs typeface="Calibri"/>
              </a:rPr>
              <a:t>Guilhaudin</a:t>
            </a:r>
            <a:r>
              <a:rPr lang="en-GB" sz="1200" dirty="0" smtClean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39952" y="4400913"/>
            <a:ext cx="1295327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Mitigation:</a:t>
            </a:r>
          </a:p>
          <a:p>
            <a:r>
              <a:rPr lang="en-US" sz="1300" b="1" dirty="0" smtClean="0">
                <a:latin typeface="Calibri"/>
                <a:cs typeface="Calibri"/>
              </a:rPr>
              <a:t>Site choice tool</a:t>
            </a:r>
            <a:endParaRPr lang="en-US" sz="1300" dirty="0">
              <a:latin typeface="Calibri"/>
              <a:cs typeface="Calibri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/>
          <a:srcRect t="42624"/>
          <a:stretch/>
        </p:blipFill>
        <p:spPr>
          <a:xfrm>
            <a:off x="47328" y="3924311"/>
            <a:ext cx="3384376" cy="913477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843882" y="3808153"/>
            <a:ext cx="2425502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Flux direction map / lattice design / mover impact on beam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9512" y="4587974"/>
            <a:ext cx="188885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 smtClean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 smtClean="0">
                <a:solidFill>
                  <a:srgbClr val="000000"/>
                </a:solidFill>
                <a:latin typeface="Calibri"/>
                <a:cs typeface="Calibri"/>
              </a:rPr>
              <a:t>Carli</a:t>
            </a:r>
            <a:r>
              <a:rPr lang="en-GB" sz="1200" u="sng" dirty="0" smtClean="0">
                <a:solidFill>
                  <a:srgbClr val="000000"/>
                </a:solidFill>
                <a:latin typeface="Calibri"/>
                <a:cs typeface="Calibri"/>
              </a:rPr>
              <a:t>, K. </a:t>
            </a:r>
            <a:r>
              <a:rPr lang="en-GB" sz="1200" u="sng" dirty="0" err="1" smtClean="0">
                <a:solidFill>
                  <a:srgbClr val="000000"/>
                </a:solidFill>
                <a:latin typeface="Calibri"/>
                <a:cs typeface="Calibri"/>
              </a:rPr>
              <a:t>Skoufaris</a:t>
            </a:r>
            <a:r>
              <a:rPr lang="en-GB" sz="1200" u="sng" dirty="0" smtClean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411760" y="1707654"/>
            <a:ext cx="3657940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 descr="p0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69888"/>
            <a:ext cx="3524076" cy="1243147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594992" y="3392221"/>
            <a:ext cx="3129136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P.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Vojtyla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M.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Widorski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H. </a:t>
            </a:r>
            <a:r>
              <a:rPr lang="en-GB" sz="1200" dirty="0" err="1" smtClean="0">
                <a:solidFill>
                  <a:srgbClr val="000000"/>
                </a:solidFill>
                <a:latin typeface="Calibri"/>
                <a:cs typeface="Calibri"/>
              </a:rPr>
              <a:t>Vincke</a:t>
            </a:r>
            <a:endParaRPr lang="en-US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66578" y="1779662"/>
            <a:ext cx="242550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Conformity Verification Scheme</a:t>
            </a:r>
            <a:endParaRPr lang="en-US" sz="13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4550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Target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FA6DF9E-15ED-7A43-A25E-08490B0C69D0}"/>
              </a:ext>
            </a:extLst>
          </p:cNvPr>
          <p:cNvGrpSpPr/>
          <p:nvPr/>
        </p:nvGrpSpPr>
        <p:grpSpPr>
          <a:xfrm>
            <a:off x="179512" y="1131590"/>
            <a:ext cx="3232317" cy="2005685"/>
            <a:chOff x="216115" y="1357198"/>
            <a:chExt cx="4927228" cy="3322041"/>
          </a:xfrm>
        </p:grpSpPr>
        <p:pic>
          <p:nvPicPr>
            <p:cNvPr id="7" name="Picture 6" descr="Screen Shot 2013-06-23 at 12.56.39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115" y="1357198"/>
              <a:ext cx="4927228" cy="332204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495248" y="2243348"/>
              <a:ext cx="6270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 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15465D08-D3F6-E448-9F26-36E609F73FD7}"/>
                </a:ext>
              </a:extLst>
            </p:cNvPr>
            <p:cNvSpPr txBox="1"/>
            <p:nvPr/>
          </p:nvSpPr>
          <p:spPr>
            <a:xfrm>
              <a:off x="1190153" y="1791962"/>
              <a:ext cx="10631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12…15 T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35496" y="843558"/>
            <a:ext cx="266429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MAP target design, K</a:t>
            </a:r>
            <a:r>
              <a:rPr lang="en-US" sz="1200" dirty="0">
                <a:latin typeface="Calibri"/>
                <a:cs typeface="Calibri"/>
              </a:rPr>
              <a:t>. McDonald, et al</a:t>
            </a:r>
            <a:r>
              <a:rPr lang="en-US" sz="1200" dirty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88224" y="3778463"/>
            <a:ext cx="2581767" cy="1169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Shock in target: Simulations of </a:t>
            </a:r>
            <a:r>
              <a:rPr lang="en-US" sz="1400" b="1" dirty="0" smtClean="0">
                <a:latin typeface="Calibri"/>
                <a:cs typeface="Calibri"/>
              </a:rPr>
              <a:t>graphite target </a:t>
            </a:r>
            <a:r>
              <a:rPr lang="en-US" sz="1400" dirty="0" smtClean="0">
                <a:latin typeface="Calibri"/>
                <a:cs typeface="Calibri"/>
              </a:rPr>
              <a:t>indicate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2 MW could be acceptable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STFC will also study alternatives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90981" y="915566"/>
            <a:ext cx="3041259" cy="1815882"/>
          </a:xfrm>
          <a:prstGeom prst="rect">
            <a:avLst/>
          </a:prstGeom>
          <a:solidFill>
            <a:srgbClr val="B7C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Two approaches: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15 T outer superconducting           + 5 T inner resistive solenoid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O(20 T) HTS solenoid</a:t>
            </a:r>
          </a:p>
          <a:p>
            <a:endParaRPr lang="en-US" sz="1400" dirty="0" smtClean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S</a:t>
            </a:r>
            <a:r>
              <a:rPr lang="en-US" sz="1400" dirty="0" smtClean="0">
                <a:latin typeface="Calibri"/>
                <a:cs typeface="Calibri"/>
              </a:rPr>
              <a:t>hield superconducting solenoid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400" dirty="0" smtClean="0">
                <a:latin typeface="Calibri"/>
                <a:cs typeface="Calibri"/>
              </a:rPr>
              <a:t>larger aperture</a:t>
            </a:r>
          </a:p>
          <a:p>
            <a:r>
              <a:rPr lang="en-US" sz="1400" b="1" dirty="0" smtClean="0">
                <a:latin typeface="Calibri"/>
                <a:cs typeface="Calibri"/>
              </a:rPr>
              <a:t>Synergy with ITER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5364088" y="2499742"/>
            <a:ext cx="129614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A. </a:t>
            </a:r>
            <a:r>
              <a:rPr lang="en-US" sz="1200" dirty="0" err="1" smtClean="0">
                <a:latin typeface="Calibri"/>
                <a:cs typeface="Calibri"/>
              </a:rPr>
              <a:t>Lechner</a:t>
            </a:r>
            <a:r>
              <a:rPr lang="en-US" sz="1200" dirty="0" smtClean="0">
                <a:latin typeface="Calibri"/>
                <a:cs typeface="Calibri"/>
              </a:rPr>
              <a:t> et al.</a:t>
            </a:r>
          </a:p>
          <a:p>
            <a:r>
              <a:rPr lang="en-US" sz="1200" dirty="0" smtClean="0">
                <a:latin typeface="Calibri"/>
                <a:cs typeface="Calibri"/>
              </a:rPr>
              <a:t>L. </a:t>
            </a:r>
            <a:r>
              <a:rPr lang="en-US" sz="1200" dirty="0" err="1" smtClean="0">
                <a:latin typeface="Calibri"/>
                <a:cs typeface="Calibri"/>
              </a:rPr>
              <a:t>Bottura</a:t>
            </a:r>
            <a:r>
              <a:rPr lang="en-US" sz="1200" dirty="0" smtClean="0">
                <a:latin typeface="Calibri"/>
                <a:cs typeface="Calibri"/>
              </a:rPr>
              <a:t> et </a:t>
            </a:r>
            <a:r>
              <a:rPr lang="en-US" sz="1200" dirty="0">
                <a:latin typeface="Calibri"/>
                <a:cs typeface="Calibri"/>
              </a:rPr>
              <a:t>al.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32240" y="1059582"/>
            <a:ext cx="2376264" cy="2677656"/>
          </a:xfrm>
          <a:prstGeom prst="rect">
            <a:avLst/>
          </a:prstGeom>
          <a:solidFill>
            <a:srgbClr val="B7CFFF"/>
          </a:solidFill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</p:txBody>
      </p:sp>
      <p:pic>
        <p:nvPicPr>
          <p:cNvPr id="24" name="Picture 23" descr="A picture containing bicycle, ground, parked&#10;&#10;Description automatically generated">
            <a:extLst>
              <a:ext uri="{FF2B5EF4-FFF2-40B4-BE49-F238E27FC236}">
                <a16:creationId xmlns:a16="http://schemas.microsoft.com/office/drawing/2014/main" xmlns="" id="{57E09134-7747-764A-B26E-0F263F55D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572" y="1091804"/>
            <a:ext cx="2066332" cy="205883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740CC0A-2C01-BC46-9419-A37B622BFB65}"/>
              </a:ext>
            </a:extLst>
          </p:cNvPr>
          <p:cNvSpPr txBox="1"/>
          <p:nvPr/>
        </p:nvSpPr>
        <p:spPr>
          <a:xfrm>
            <a:off x="6876256" y="3203565"/>
            <a:ext cx="2256262" cy="461665"/>
          </a:xfrm>
          <a:prstGeom prst="rect">
            <a:avLst/>
          </a:prstGeom>
          <a:solidFill>
            <a:schemeClr val="bg2">
              <a:alpha val="3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libri"/>
                <a:cs typeface="Calibri"/>
              </a:rPr>
              <a:t>ITER Central Solenoid Model Coil</a:t>
            </a:r>
          </a:p>
          <a:p>
            <a:r>
              <a:rPr lang="en-US" sz="1200" dirty="0">
                <a:solidFill>
                  <a:srgbClr val="000000"/>
                </a:solidFill>
                <a:latin typeface="Calibri"/>
                <a:cs typeface="Calibri"/>
              </a:rPr>
              <a:t>13 T in 1.7 m (LTS)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761279" y="3075806"/>
            <a:ext cx="3922235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2A377EED-000E-4D2B-A012-422F859B2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2269" y="3217168"/>
            <a:ext cx="3417229" cy="1037056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 flipV="1">
            <a:off x="3053166" y="4163431"/>
            <a:ext cx="1015822" cy="292099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843808" y="4454991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Proton beam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4035695" y="4352786"/>
            <a:ext cx="2757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Operation at 2000 °C to </a:t>
            </a:r>
            <a:r>
              <a:rPr lang="en-US" sz="1400" dirty="0" err="1">
                <a:latin typeface="Calibri"/>
                <a:cs typeface="Calibri"/>
              </a:rPr>
              <a:t>maximise</a:t>
            </a:r>
            <a:r>
              <a:rPr lang="en-US" sz="1400" dirty="0">
                <a:latin typeface="Calibri"/>
                <a:cs typeface="Calibri"/>
              </a:rPr>
              <a:t> stress resistance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3923928" y="3075806"/>
            <a:ext cx="1151117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alibri"/>
                <a:cs typeface="Calibri"/>
              </a:rPr>
              <a:t>Rui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dirty="0" err="1">
                <a:latin typeface="Calibri"/>
                <a:cs typeface="Calibri"/>
              </a:rPr>
              <a:t>Franqueira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dirty="0" err="1" smtClean="0">
                <a:latin typeface="Calibri"/>
                <a:cs typeface="Calibri"/>
              </a:rPr>
              <a:t>Ximenes</a:t>
            </a:r>
            <a:r>
              <a:rPr lang="en-US" sz="1200" dirty="0" smtClean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et al.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3363837"/>
            <a:ext cx="2376264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2 MW proton beam is OK</a:t>
            </a:r>
          </a:p>
          <a:p>
            <a:r>
              <a:rPr lang="en-US" sz="1400" dirty="0" smtClean="0">
                <a:latin typeface="Calibri"/>
                <a:cs typeface="Calibri"/>
              </a:rPr>
              <a:t>bunching challenge will be addressed by ESS experts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139998" y="4166011"/>
            <a:ext cx="231080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N. </a:t>
            </a:r>
            <a:r>
              <a:rPr lang="en-US" sz="1400" dirty="0" err="1" smtClean="0">
                <a:latin typeface="Calibri"/>
                <a:cs typeface="Calibri"/>
              </a:rPr>
              <a:t>Milas</a:t>
            </a:r>
            <a:r>
              <a:rPr lang="en-US" sz="1400" dirty="0" smtClean="0">
                <a:latin typeface="Calibri"/>
                <a:cs typeface="Calibri"/>
              </a:rPr>
              <a:t> et al. (ESS, Uppsala)</a:t>
            </a:r>
          </a:p>
        </p:txBody>
      </p:sp>
    </p:spTree>
    <p:extLst>
      <p:ext uri="{BB962C8B-B14F-4D97-AF65-F5344CB8AC3E}">
        <p14:creationId xmlns:p14="http://schemas.microsoft.com/office/powerpoint/2010/main" val="2388840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 smtClean="0">
                <a:latin typeface="Calibri"/>
                <a:cs typeface="Calibri"/>
              </a:rPr>
              <a:t>Muon</a:t>
            </a:r>
            <a:r>
              <a:rPr lang="en-GB" sz="3200" b="0" dirty="0" smtClean="0">
                <a:latin typeface="Calibri"/>
                <a:cs typeface="Calibri"/>
              </a:rPr>
              <a:t> Cooling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24" name="Picture 23" descr="damping.eps"/>
          <p:cNvPicPr>
            <a:picLocks noChangeAspect="1"/>
          </p:cNvPicPr>
          <p:nvPr/>
        </p:nvPicPr>
        <p:blipFill rotWithShape="1">
          <a:blip r:embed="rId2"/>
          <a:srcRect t="25926" b="10091"/>
          <a:stretch/>
        </p:blipFill>
        <p:spPr>
          <a:xfrm>
            <a:off x="469884" y="2543001"/>
            <a:ext cx="3096344" cy="748829"/>
          </a:xfrm>
          <a:prstGeom prst="rect">
            <a:avLst/>
          </a:prstGeom>
        </p:spPr>
      </p:pic>
      <p:pic>
        <p:nvPicPr>
          <p:cNvPr id="20" name="Picture 19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86817"/>
            <a:ext cx="4538844" cy="165581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77512" y="4211880"/>
            <a:ext cx="3518624" cy="7477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Principle of </a:t>
            </a:r>
            <a:r>
              <a:rPr lang="en-US" sz="1400" dirty="0" err="1" smtClean="0">
                <a:latin typeface="Calibri"/>
                <a:cs typeface="Calibri"/>
              </a:rPr>
              <a:t>ionisation</a:t>
            </a:r>
            <a:r>
              <a:rPr lang="en-US" sz="1400" dirty="0" smtClean="0">
                <a:latin typeface="Calibri"/>
                <a:cs typeface="Calibri"/>
              </a:rPr>
              <a:t> cooling with no RF has been demonstrated in </a:t>
            </a:r>
            <a:r>
              <a:rPr lang="en-US" sz="1400" b="1" dirty="0" smtClean="0">
                <a:latin typeface="Calibri"/>
                <a:cs typeface="Calibri"/>
              </a:rPr>
              <a:t>MICE at RAL</a:t>
            </a:r>
          </a:p>
          <a:p>
            <a:r>
              <a:rPr lang="en-US" sz="1400" dirty="0" smtClean="0">
                <a:latin typeface="Calibri"/>
                <a:cs typeface="Calibri"/>
              </a:rPr>
              <a:t>Use of data for benchmarking is still ongoing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16016" y="680378"/>
            <a:ext cx="3289176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MAP designs almost achieve 10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goal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miss factor two for final </a:t>
            </a:r>
            <a:r>
              <a:rPr lang="en-US" sz="1400" dirty="0" smtClean="0">
                <a:latin typeface="Calibri"/>
                <a:cs typeface="Calibri"/>
              </a:rPr>
              <a:t>cooling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28184" y="3849310"/>
            <a:ext cx="2808312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Integration/</a:t>
            </a:r>
            <a:r>
              <a:rPr lang="en-US" sz="1400" b="1" dirty="0" err="1">
                <a:latin typeface="Calibri"/>
                <a:cs typeface="Calibri"/>
              </a:rPr>
              <a:t>optimisation</a:t>
            </a:r>
            <a:r>
              <a:rPr lang="en-US" sz="1400" dirty="0">
                <a:latin typeface="Calibri"/>
                <a:cs typeface="Calibri"/>
              </a:rPr>
              <a:t> of overall cooling </a:t>
            </a:r>
            <a:r>
              <a:rPr lang="en-US" sz="1400" dirty="0" smtClean="0">
                <a:latin typeface="Calibri"/>
                <a:cs typeface="Calibri"/>
              </a:rPr>
              <a:t>design</a:t>
            </a:r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I</a:t>
            </a:r>
            <a:r>
              <a:rPr lang="en-US" sz="1400" dirty="0" smtClean="0">
                <a:latin typeface="Calibri"/>
                <a:cs typeface="Calibri"/>
              </a:rPr>
              <a:t>ntegrating </a:t>
            </a:r>
            <a:r>
              <a:rPr lang="en-US" sz="1400" b="1" dirty="0">
                <a:latin typeface="Calibri"/>
                <a:cs typeface="Calibri"/>
              </a:rPr>
              <a:t>improved technology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835662" y="4640237"/>
            <a:ext cx="127284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C. Rogers et al.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16016" y="1203598"/>
            <a:ext cx="4427984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7" name="Picture 26" descr="cooling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" t="12345" r="3337" b="6112"/>
          <a:stretch/>
        </p:blipFill>
        <p:spPr>
          <a:xfrm>
            <a:off x="4860032" y="1266408"/>
            <a:ext cx="4176464" cy="258290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07504" y="3363838"/>
            <a:ext cx="2194376" cy="160956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</p:txBody>
      </p:sp>
      <p:pic>
        <p:nvPicPr>
          <p:cNvPr id="29" name="Picture 28" descr="IMG_8674-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64" y="3450424"/>
            <a:ext cx="2136348" cy="142558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2301880" y="3941807"/>
            <a:ext cx="2496388" cy="286127"/>
          </a:xfrm>
          <a:prstGeom prst="rect">
            <a:avLst/>
          </a:prstGeom>
          <a:solidFill>
            <a:srgbClr val="FDEADA"/>
          </a:solidFill>
        </p:spPr>
        <p:txBody>
          <a:bodyPr wrap="square" lIns="100477" tIns="50240" rIns="100477" bIns="50240">
            <a:spAutoFit/>
          </a:bodyPr>
          <a:lstStyle/>
          <a:p>
            <a:r>
              <a:rPr lang="en-US" sz="1200" dirty="0"/>
              <a:t>Nature </a:t>
            </a:r>
            <a:r>
              <a:rPr lang="en-US" sz="1200" dirty="0" smtClean="0"/>
              <a:t>vol. </a:t>
            </a:r>
            <a:r>
              <a:rPr lang="en-US" sz="1200" dirty="0"/>
              <a:t>578, </a:t>
            </a:r>
            <a:r>
              <a:rPr lang="en-US" sz="1200" dirty="0" smtClean="0"/>
              <a:t>p. </a:t>
            </a:r>
            <a:r>
              <a:rPr lang="en-US" sz="1200" dirty="0"/>
              <a:t>53-59 (2020)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19872" y="2643758"/>
            <a:ext cx="1005772" cy="628981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 smtClean="0">
                <a:latin typeface="Calibri"/>
                <a:cs typeface="Calibri"/>
              </a:rPr>
              <a:t>C. Rogers, B. </a:t>
            </a:r>
            <a:r>
              <a:rPr lang="en-GB" sz="1200" u="sng" dirty="0" err="1" smtClean="0">
                <a:latin typeface="Calibri"/>
                <a:cs typeface="Calibri"/>
              </a:rPr>
              <a:t>Stechauner</a:t>
            </a:r>
            <a:r>
              <a:rPr lang="en-GB" sz="1200" u="sng" dirty="0" smtClean="0">
                <a:latin typeface="Calibri"/>
                <a:cs typeface="Calibri"/>
              </a:rPr>
              <a:t>, E. </a:t>
            </a:r>
            <a:r>
              <a:rPr lang="en-GB" sz="1200" u="sng" dirty="0" err="1" smtClean="0">
                <a:latin typeface="Calibri"/>
                <a:cs typeface="Calibri"/>
              </a:rPr>
              <a:t>Fol</a:t>
            </a:r>
            <a:r>
              <a:rPr lang="en-GB" sz="1200" u="sng" dirty="0" smtClean="0">
                <a:latin typeface="Calibri"/>
                <a:cs typeface="Calibri"/>
              </a:rPr>
              <a:t> et al.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67744" y="3723878"/>
            <a:ext cx="1503784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 smtClean="0">
                <a:latin typeface="Calibri"/>
                <a:cs typeface="Calibri"/>
              </a:rPr>
              <a:t>MICE Collaboration</a:t>
            </a:r>
            <a:endParaRPr lang="en-US"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2301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Cooling Cell Technology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15816" y="2571750"/>
            <a:ext cx="2220391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Will develop </a:t>
            </a:r>
            <a:r>
              <a:rPr lang="en-US" sz="1400" b="1" dirty="0" smtClean="0">
                <a:latin typeface="Calibri"/>
                <a:cs typeface="Calibri"/>
              </a:rPr>
              <a:t>cooling cell integration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tight constraints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additional technologies (</a:t>
            </a:r>
            <a:r>
              <a:rPr lang="en-US" sz="1400" b="1" dirty="0" smtClean="0">
                <a:latin typeface="Calibri"/>
                <a:cs typeface="Calibri"/>
              </a:rPr>
              <a:t>absorbers</a:t>
            </a:r>
            <a:r>
              <a:rPr lang="en-US" sz="1400" dirty="0" smtClean="0">
                <a:latin typeface="Calibri"/>
                <a:cs typeface="Calibri"/>
              </a:rPr>
              <a:t>, instrumentation,…)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early preparation of </a:t>
            </a:r>
            <a:r>
              <a:rPr lang="en-US" sz="1400" b="1" dirty="0" smtClean="0">
                <a:latin typeface="Calibri"/>
                <a:cs typeface="Calibri"/>
              </a:rPr>
              <a:t>demonstrator facility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55368" y="539844"/>
            <a:ext cx="3852936" cy="1815882"/>
          </a:xfrm>
          <a:prstGeom prst="rect">
            <a:avLst/>
          </a:prstGeom>
          <a:solidFill>
            <a:srgbClr val="CCFFCC"/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RF  cavities</a:t>
            </a:r>
          </a:p>
          <a:p>
            <a:r>
              <a:rPr lang="en-US" sz="1400" dirty="0" smtClean="0">
                <a:latin typeface="Calibri"/>
                <a:cs typeface="Calibri"/>
              </a:rPr>
              <a:t>MAP demonstrated higher than goal gradient</a:t>
            </a:r>
          </a:p>
          <a:p>
            <a:r>
              <a:rPr lang="en-US" sz="1400" dirty="0" smtClean="0">
                <a:latin typeface="Calibri"/>
                <a:cs typeface="Calibri"/>
              </a:rPr>
              <a:t>Improve design based on theoretical understanding</a:t>
            </a:r>
          </a:p>
          <a:p>
            <a:r>
              <a:rPr lang="en-US" sz="1400" dirty="0" smtClean="0">
                <a:latin typeface="Calibri"/>
                <a:cs typeface="Calibri"/>
              </a:rPr>
              <a:t>Preparation of new experiments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Test stand at CEA (700 MHz, need funding)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Test at other frequencies in the UK considered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</a:t>
            </a:r>
            <a:r>
              <a:rPr lang="en-US" sz="1400" dirty="0" smtClean="0">
                <a:latin typeface="Calibri"/>
                <a:cs typeface="Calibri"/>
              </a:rPr>
              <a:t>se of CLIC breakdown experiment considered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27356" y="2355726"/>
            <a:ext cx="390914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</p:txBody>
      </p:sp>
      <p:pic>
        <p:nvPicPr>
          <p:cNvPr id="15" name="Picture 14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5" t="51848" r="54572" b="4036"/>
          <a:stretch/>
        </p:blipFill>
        <p:spPr>
          <a:xfrm rot="16200000">
            <a:off x="5946986" y="1939085"/>
            <a:ext cx="2382190" cy="34453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03648" y="627534"/>
            <a:ext cx="2016224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C. </a:t>
            </a:r>
            <a:r>
              <a:rPr lang="en-US" sz="1400" dirty="0" err="1" smtClean="0">
                <a:latin typeface="Calibri"/>
                <a:cs typeface="Calibri"/>
              </a:rPr>
              <a:t>Marchand</a:t>
            </a:r>
            <a:r>
              <a:rPr lang="en-US" sz="1400" dirty="0" smtClean="0">
                <a:latin typeface="Calibri"/>
                <a:cs typeface="Calibri"/>
              </a:rPr>
              <a:t>, </a:t>
            </a:r>
            <a:r>
              <a:rPr lang="en-US" sz="1400" dirty="0" err="1" smtClean="0">
                <a:latin typeface="Calibri"/>
                <a:cs typeface="Calibri"/>
              </a:rPr>
              <a:t>Alexej</a:t>
            </a:r>
            <a:r>
              <a:rPr lang="en-US" sz="1400" dirty="0" smtClean="0">
                <a:latin typeface="Calibri"/>
                <a:cs typeface="Calibri"/>
              </a:rPr>
              <a:t> </a:t>
            </a:r>
            <a:r>
              <a:rPr lang="en-US" sz="1400" dirty="0" err="1" smtClean="0">
                <a:latin typeface="Calibri"/>
                <a:cs typeface="Calibri"/>
              </a:rPr>
              <a:t>Grudiev</a:t>
            </a:r>
            <a:r>
              <a:rPr lang="en-US" sz="1400" dirty="0" smtClean="0">
                <a:latin typeface="Calibri"/>
                <a:cs typeface="Calibri"/>
              </a:rPr>
              <a:t> et al. (CEA, Milano, CERN, Tartu)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496" y="1689651"/>
            <a:ext cx="2880320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MAP demonstrated 30 T solenoid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now magnets aim for 40+ 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even more can be possible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synergy with high-field research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816" y="4352786"/>
            <a:ext cx="316835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L. Rossi et al. (INFN, Milano, STFC, CERN),</a:t>
            </a:r>
          </a:p>
          <a:p>
            <a:r>
              <a:rPr lang="en-US" sz="1400" dirty="0" smtClean="0">
                <a:latin typeface="Calibri"/>
                <a:cs typeface="Calibri"/>
              </a:rPr>
              <a:t>J. Ferreira Somoza et al.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08304" y="1042739"/>
            <a:ext cx="1807620" cy="1384995"/>
          </a:xfrm>
          <a:prstGeom prst="rect">
            <a:avLst/>
          </a:prstGeom>
          <a:solidFill>
            <a:srgbClr val="CCFFCC"/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4816" y="1059582"/>
            <a:ext cx="1728192" cy="130731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7272808" y="1032471"/>
            <a:ext cx="1979712" cy="963215"/>
          </a:xfrm>
          <a:prstGeom prst="rect">
            <a:avLst/>
          </a:prstGeom>
          <a:noFill/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  <a:latin typeface="Calibri"/>
                <a:cs typeface="Calibri"/>
              </a:rPr>
              <a:t>MuCool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demonstrated &gt;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50 MV/m in 5 </a:t>
            </a: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endParaRPr lang="en-US" sz="14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H2-filled copper</a:t>
            </a:r>
            <a:endParaRPr lang="en-US" sz="14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Be 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end caps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496" y="2629817"/>
            <a:ext cx="1368152" cy="24622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BB6AD954-55F5-7A40-AC92-54DC379215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86" y="2622727"/>
            <a:ext cx="1196514" cy="243069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403412" y="2643758"/>
            <a:ext cx="1368388" cy="22467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L. </a:t>
            </a:r>
            <a:r>
              <a:rPr lang="en-US" sz="1400" dirty="0" err="1" smtClean="0">
                <a:latin typeface="Calibri"/>
                <a:cs typeface="Calibri"/>
              </a:rPr>
              <a:t>Bottura</a:t>
            </a:r>
            <a:r>
              <a:rPr lang="en-US" sz="1400" dirty="0" smtClean="0">
                <a:latin typeface="Calibri"/>
                <a:cs typeface="Calibri"/>
              </a:rPr>
              <a:t> et al.</a:t>
            </a:r>
          </a:p>
          <a:p>
            <a:r>
              <a:rPr lang="en-GB" sz="1400" dirty="0">
                <a:solidFill>
                  <a:schemeClr val="dk1"/>
                </a:solidFill>
                <a:latin typeface="Calibri"/>
                <a:cs typeface="Calibri"/>
              </a:rPr>
              <a:t>INFN (Task Leader), CEA, CERN, LNCMI, PSI, SOTON, UNIGE and TWENTE, in collaboration with KEK and US-MDP</a:t>
            </a:r>
            <a:r>
              <a:rPr lang="en-US" sz="1200" dirty="0">
                <a:latin typeface="Calibri"/>
                <a:cs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229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Acceleration Complex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 rotWithShape="1">
          <a:blip r:embed="rId2"/>
          <a:srcRect l="59861" r="14313" b="50107"/>
          <a:stretch/>
        </p:blipFill>
        <p:spPr>
          <a:xfrm>
            <a:off x="112029" y="776914"/>
            <a:ext cx="2174647" cy="208286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319080" y="2859782"/>
            <a:ext cx="1399916" cy="3169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A</a:t>
            </a:r>
            <a:r>
              <a:rPr lang="en-US" sz="1400" b="1" dirty="0" smtClean="0">
                <a:latin typeface="Calibri"/>
                <a:cs typeface="Calibri"/>
              </a:rPr>
              <a:t>lternative</a:t>
            </a:r>
            <a:r>
              <a:rPr lang="en-US" sz="1400" b="1" i="1" dirty="0" smtClean="0">
                <a:latin typeface="Calibri"/>
                <a:cs typeface="Calibri"/>
              </a:rPr>
              <a:t> </a:t>
            </a:r>
            <a:r>
              <a:rPr lang="en-US" sz="1400" b="1" dirty="0" smtClean="0">
                <a:latin typeface="Calibri"/>
                <a:cs typeface="Calibri"/>
              </a:rPr>
              <a:t>FFA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236296" y="3195012"/>
            <a:ext cx="1914748" cy="18250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0A8E4C80-BFCF-2342-A876-7BC185C6D6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17" r="6734"/>
          <a:stretch/>
        </p:blipFill>
        <p:spPr>
          <a:xfrm>
            <a:off x="7278836" y="3291830"/>
            <a:ext cx="1853714" cy="165654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7290427" y="3347159"/>
            <a:ext cx="1572585" cy="1024791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EMMA </a:t>
            </a:r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proof of FFA principle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  <a:p>
            <a:endParaRPr lang="en-US" sz="12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Nature Physics 8, 243–247 (2012)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30" name="Picture 29" descr="ncelnngpfnakapb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62" y="3111961"/>
            <a:ext cx="1686791" cy="126062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12029" y="4480316"/>
            <a:ext cx="1867683" cy="251674"/>
          </a:xfrm>
          <a:prstGeom prst="rect">
            <a:avLst/>
          </a:prstGeom>
          <a:noFill/>
        </p:spPr>
        <p:txBody>
          <a:bodyPr wrap="square" lIns="81597" tIns="40800" rIns="81597" bIns="40800" rtlCol="0">
            <a:spAutoFit/>
          </a:bodyPr>
          <a:lstStyle/>
          <a:p>
            <a:pPr lvl="0"/>
            <a:r>
              <a:rPr lang="en-US" sz="1100" b="1" dirty="0"/>
              <a:t>FNAL </a:t>
            </a:r>
            <a:r>
              <a:rPr lang="en-US" sz="1100" dirty="0" smtClean="0"/>
              <a:t>1 </a:t>
            </a:r>
            <a:r>
              <a:rPr lang="en-US" sz="1100" smtClean="0"/>
              <a:t>kT</a:t>
            </a:r>
            <a:r>
              <a:rPr lang="en-US" sz="1100" dirty="0"/>
              <a:t>/s HTS magnet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5773099" y="3488109"/>
            <a:ext cx="139118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F. </a:t>
            </a:r>
            <a:r>
              <a:rPr lang="en-US" sz="1400" dirty="0" err="1" smtClean="0">
                <a:latin typeface="Calibri"/>
                <a:cs typeface="Calibri"/>
              </a:rPr>
              <a:t>Boattini</a:t>
            </a:r>
            <a:r>
              <a:rPr lang="en-US" sz="1400" dirty="0" smtClean="0">
                <a:latin typeface="Calibri"/>
                <a:cs typeface="Calibri"/>
              </a:rPr>
              <a:t> et al</a:t>
            </a:r>
            <a:r>
              <a:rPr lang="en-US" sz="1200" dirty="0" smtClean="0">
                <a:latin typeface="Calibri"/>
                <a:cs typeface="Calibri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67744" y="964922"/>
            <a:ext cx="41044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Important cost and power consumption</a:t>
            </a:r>
          </a:p>
          <a:p>
            <a:r>
              <a:rPr lang="en-US" sz="1600" dirty="0" smtClean="0">
                <a:latin typeface="Calibri"/>
                <a:cs typeface="Calibri"/>
              </a:rPr>
              <a:t>started to develop integrated design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Lattice design for larger energy bandwidth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Fast-ramping normal magnets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HTS starts to look interesting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profit from MAP study and US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Power converter with energy recovery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RF with high transient beam loading 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3995936" y="4064754"/>
            <a:ext cx="3110997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H. </a:t>
            </a:r>
            <a:r>
              <a:rPr lang="en-US" sz="1400" dirty="0" err="1" smtClean="0">
                <a:latin typeface="Calibri"/>
                <a:cs typeface="Calibri"/>
              </a:rPr>
              <a:t>Damerell</a:t>
            </a:r>
            <a:r>
              <a:rPr lang="en-US" sz="1400" dirty="0" smtClean="0">
                <a:latin typeface="Calibri"/>
                <a:cs typeface="Calibri"/>
              </a:rPr>
              <a:t>, F. </a:t>
            </a:r>
            <a:r>
              <a:rPr lang="en-US" sz="1400" dirty="0" err="1" smtClean="0">
                <a:latin typeface="Calibri"/>
                <a:cs typeface="Calibri"/>
              </a:rPr>
              <a:t>Batsch</a:t>
            </a:r>
            <a:r>
              <a:rPr lang="en-US" sz="1400" dirty="0" smtClean="0">
                <a:latin typeface="Calibri"/>
                <a:cs typeface="Calibri"/>
              </a:rPr>
              <a:t>, U. van </a:t>
            </a:r>
            <a:r>
              <a:rPr lang="en-US" sz="1400" dirty="0" err="1" smtClean="0">
                <a:latin typeface="Calibri"/>
                <a:cs typeface="Calibri"/>
              </a:rPr>
              <a:t>Rienen</a:t>
            </a:r>
            <a:r>
              <a:rPr lang="en-US" sz="1400" dirty="0" smtClean="0">
                <a:latin typeface="Calibri"/>
                <a:cs typeface="Calibri"/>
              </a:rPr>
              <a:t>, A. </a:t>
            </a:r>
            <a:r>
              <a:rPr lang="en-US" sz="1400" dirty="0" err="1" smtClean="0">
                <a:latin typeface="Calibri"/>
                <a:cs typeface="Calibri"/>
              </a:rPr>
              <a:t>Grudiev</a:t>
            </a:r>
            <a:r>
              <a:rPr lang="en-US" sz="1400" dirty="0" smtClean="0">
                <a:latin typeface="Calibri"/>
                <a:cs typeface="Calibri"/>
              </a:rPr>
              <a:t> et al. (Rostock, Milano, CERN)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5754045" y="2259608"/>
            <a:ext cx="2850403" cy="5281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L. </a:t>
            </a:r>
            <a:r>
              <a:rPr lang="en-US" sz="1400" dirty="0" err="1" smtClean="0">
                <a:latin typeface="Calibri"/>
                <a:cs typeface="Calibri"/>
              </a:rPr>
              <a:t>Bottura</a:t>
            </a:r>
            <a:r>
              <a:rPr lang="en-US" sz="1400" dirty="0" smtClean="0">
                <a:latin typeface="Calibri"/>
                <a:cs typeface="Calibri"/>
              </a:rPr>
              <a:t> et al. (LNCMI, Darmstadt, Bologna, </a:t>
            </a:r>
            <a:r>
              <a:rPr lang="en-US" sz="1400" dirty="0" err="1" smtClean="0">
                <a:latin typeface="Calibri"/>
                <a:cs typeface="Calibri"/>
              </a:rPr>
              <a:t>Twente</a:t>
            </a:r>
            <a:r>
              <a:rPr lang="en-US" sz="1400" dirty="0" smtClean="0">
                <a:latin typeface="Calibri"/>
                <a:cs typeface="Calibri"/>
              </a:rPr>
              <a:t>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6300192" y="1707654"/>
            <a:ext cx="175032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A. Chance et al. (CEA)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67744" y="710264"/>
            <a:ext cx="47640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Baseline is sequence of pulsed synchrotron (0.4-11 </a:t>
            </a:r>
            <a:r>
              <a:rPr lang="en-US" sz="1600" dirty="0" err="1" smtClean="0">
                <a:latin typeface="Calibri"/>
                <a:cs typeface="Calibri"/>
              </a:rPr>
              <a:t>ms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316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Collider Ring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795" y="877113"/>
            <a:ext cx="4899773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MAP developed 4.5 km ring for 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 with Nb</a:t>
            </a:r>
            <a:r>
              <a:rPr lang="en-US" sz="1600" baseline="-25000" dirty="0" smtClean="0">
                <a:latin typeface="Calibri"/>
                <a:cs typeface="Calibri"/>
              </a:rPr>
              <a:t>3</a:t>
            </a:r>
            <a:r>
              <a:rPr lang="en-US" sz="1600" dirty="0" smtClean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magnet specifications in the HL-LHC range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5 mm beta-function at IP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072" y="3219822"/>
            <a:ext cx="3851920" cy="1569660"/>
          </a:xfrm>
          <a:prstGeom prst="rect">
            <a:avLst/>
          </a:prstGeom>
          <a:solidFill>
            <a:srgbClr val="A9FFBD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Field choice will be reviewed for cost</a:t>
            </a:r>
          </a:p>
          <a:p>
            <a:r>
              <a:rPr lang="en-US" sz="1600" dirty="0" smtClean="0">
                <a:latin typeface="Calibri"/>
                <a:cs typeface="Calibri"/>
              </a:rPr>
              <a:t>Example alternatives: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 6 km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 ring with </a:t>
            </a:r>
            <a:r>
              <a:rPr lang="en-US" sz="1600" b="1" dirty="0" err="1" smtClean="0">
                <a:latin typeface="Calibri"/>
                <a:cs typeface="Calibri"/>
              </a:rPr>
              <a:t>NbTi</a:t>
            </a:r>
            <a:r>
              <a:rPr lang="en-US" sz="1600" dirty="0" smtClean="0">
                <a:latin typeface="Calibri"/>
                <a:cs typeface="Calibri"/>
              </a:rPr>
              <a:t> at 8 T in arcs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 15 km 10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ring with HL-LHC performances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slight reduction in luminosity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2407" t="8445" b="30714"/>
          <a:stretch/>
        </p:blipFill>
        <p:spPr>
          <a:xfrm>
            <a:off x="5070568" y="915566"/>
            <a:ext cx="4073431" cy="19925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3052" y="3003798"/>
            <a:ext cx="2235012" cy="1945625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stCxn id="18" idx="3"/>
          </p:cNvCxnSpPr>
          <p:nvPr/>
        </p:nvCxnSpPr>
        <p:spPr bwMode="auto">
          <a:xfrm flipV="1">
            <a:off x="2710909" y="3939905"/>
            <a:ext cx="1069004" cy="126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7" idx="3"/>
          </p:cNvCxnSpPr>
          <p:nvPr/>
        </p:nvCxnSpPr>
        <p:spPr bwMode="auto">
          <a:xfrm>
            <a:off x="2915816" y="3099969"/>
            <a:ext cx="1008112" cy="7542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87420" y="3291830"/>
            <a:ext cx="1038503" cy="6554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0499" tIns="50250" rIns="100499" bIns="50250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</a:t>
            </a:r>
            <a:r>
              <a:rPr lang="en-US" sz="1200" dirty="0" err="1">
                <a:latin typeface="Calibri"/>
                <a:cs typeface="Calibri"/>
              </a:rPr>
              <a:t>Lechner</a:t>
            </a:r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 smtClean="0">
                <a:latin typeface="Calibri"/>
                <a:cs typeface="Calibri"/>
              </a:rPr>
              <a:t>Calzolari</a:t>
            </a:r>
            <a:r>
              <a:rPr lang="en-US" sz="1200" dirty="0" smtClean="0">
                <a:latin typeface="Calibri"/>
                <a:cs typeface="Calibri"/>
              </a:rPr>
              <a:t> (CERN)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987420" y="2980116"/>
            <a:ext cx="928396" cy="2397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Shielding</a:t>
            </a:r>
            <a:endParaRPr lang="en-US" sz="14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987420" y="3939905"/>
            <a:ext cx="723489" cy="25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Coil</a:t>
            </a:r>
            <a:endParaRPr lang="en-US" sz="14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2885911"/>
            <a:ext cx="1907704" cy="830997"/>
          </a:xfrm>
          <a:prstGeom prst="rect">
            <a:avLst/>
          </a:prstGeom>
          <a:solidFill>
            <a:srgbClr val="B7C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15 cm aperture for shielding to ensure magnet lifetime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24" y="3768591"/>
            <a:ext cx="1907704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Need stress managed magnet designs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504" y="4587974"/>
            <a:ext cx="1655912" cy="4708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0499" tIns="50250" rIns="100499" bIns="50250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INFN, Milano, Kyoto, CERN, profit from US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6479" y="1782564"/>
            <a:ext cx="4899773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Work on 10 km ring for 10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 collider ring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around 16 T Nb</a:t>
            </a:r>
            <a:r>
              <a:rPr lang="en-US" sz="1600" baseline="-25000" dirty="0" smtClean="0">
                <a:latin typeface="Calibri"/>
                <a:cs typeface="Calibri"/>
              </a:rPr>
              <a:t>3</a:t>
            </a:r>
            <a:r>
              <a:rPr lang="en-US" sz="1600" dirty="0" smtClean="0">
                <a:latin typeface="Calibri"/>
                <a:cs typeface="Calibri"/>
              </a:rPr>
              <a:t>Sn or HTS dipole field around 15 cm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final focus based on HTS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1.5 mm beta-function at IP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499782" y="2859782"/>
            <a:ext cx="188885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dirty="0" err="1" smtClean="0">
                <a:solidFill>
                  <a:srgbClr val="000000"/>
                </a:solidFill>
                <a:latin typeface="Calibri"/>
                <a:cs typeface="Calibri"/>
              </a:rPr>
              <a:t>Carli</a:t>
            </a:r>
            <a:r>
              <a:rPr lang="en-GB" sz="1200" dirty="0" smtClean="0">
                <a:solidFill>
                  <a:srgbClr val="000000"/>
                </a:solidFill>
                <a:latin typeface="Calibri"/>
                <a:cs typeface="Calibri"/>
              </a:rPr>
              <a:t>, K. </a:t>
            </a:r>
            <a:r>
              <a:rPr lang="en-GB" sz="1200" dirty="0" err="1" smtClean="0">
                <a:solidFill>
                  <a:srgbClr val="000000"/>
                </a:solidFill>
                <a:latin typeface="Calibri"/>
                <a:cs typeface="Calibri"/>
              </a:rPr>
              <a:t>Skoufaris</a:t>
            </a:r>
            <a:r>
              <a:rPr lang="en-GB" sz="1200" dirty="0" smtClean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6972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Demonstrator Facility Consideration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Untitl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938143"/>
            <a:ext cx="5353692" cy="300987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892095" y="2931790"/>
            <a:ext cx="2436204" cy="1887680"/>
            <a:chOff x="1691680" y="1855884"/>
            <a:chExt cx="5409220" cy="303805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0803" y="1855884"/>
              <a:ext cx="5240097" cy="3038057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1691680" y="2684388"/>
              <a:ext cx="785223" cy="36004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 flipH="1">
            <a:off x="3777827" y="592567"/>
            <a:ext cx="4886960" cy="2289967"/>
            <a:chOff x="6870730" y="1299081"/>
            <a:chExt cx="4032927" cy="1286143"/>
          </a:xfrm>
        </p:grpSpPr>
        <p:sp>
          <p:nvSpPr>
            <p:cNvPr id="11" name="Rectangle 10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186383" y="1299081"/>
              <a:ext cx="1564402" cy="54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Target</a:t>
              </a:r>
            </a:p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horn (1</a:t>
              </a:r>
              <a:r>
                <a:rPr lang="en-GB" sz="14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st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 /</a:t>
              </a:r>
            </a:p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superconducting solenoid (2</a:t>
              </a:r>
              <a:r>
                <a:rPr lang="en-GB" sz="14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nd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287278" y="2289346"/>
              <a:ext cx="1494631" cy="295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Momentum selection chicane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99462" y="1461555"/>
              <a:ext cx="1172769" cy="414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Collimation and upstream diagnostics area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090385" y="2289346"/>
              <a:ext cx="1109430" cy="172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Cooling area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70730" y="1577464"/>
              <a:ext cx="1131026" cy="293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Downstream diagnostics area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7241269" y="187328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9264352" y="1880010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 bwMode="auto">
            <a:xfrm flipH="1" flipV="1">
              <a:off x="8228821" y="22437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 bwMode="auto">
            <a:xfrm flipH="1">
              <a:off x="10153816" y="1848920"/>
              <a:ext cx="0" cy="21600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 bwMode="auto">
            <a:xfrm flipV="1">
              <a:off x="9768408" y="2266334"/>
              <a:ext cx="0" cy="216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 bwMode="auto">
            <a:xfrm flipH="1">
              <a:off x="10363792" y="2170410"/>
              <a:ext cx="539865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5496" y="843558"/>
            <a:ext cx="3927576" cy="1815872"/>
          </a:xfrm>
          <a:prstGeom prst="rect">
            <a:avLst/>
          </a:prstGeom>
          <a:solidFill>
            <a:srgbClr val="FFFFFF"/>
          </a:solidFill>
        </p:spPr>
        <p:txBody>
          <a:bodyPr wrap="square" lIns="91432" tIns="45715" rIns="91432" bIns="45715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Planning </a:t>
            </a:r>
            <a:r>
              <a:rPr lang="en-US" sz="1400" b="1" dirty="0" smtClean="0">
                <a:latin typeface="Calibri"/>
                <a:cs typeface="Calibri"/>
              </a:rPr>
              <a:t>demonstrator</a:t>
            </a:r>
            <a:r>
              <a:rPr lang="en-US" sz="1400" dirty="0" smtClean="0">
                <a:latin typeface="Calibri"/>
                <a:cs typeface="Calibri"/>
              </a:rPr>
              <a:t> facility with </a:t>
            </a:r>
            <a:r>
              <a:rPr lang="en-US" sz="1400" dirty="0" err="1" smtClean="0">
                <a:latin typeface="Calibri"/>
                <a:cs typeface="Calibri"/>
              </a:rPr>
              <a:t>muon</a:t>
            </a:r>
            <a:r>
              <a:rPr lang="en-US" sz="1400" dirty="0" smtClean="0">
                <a:latin typeface="Calibri"/>
                <a:cs typeface="Calibri"/>
              </a:rPr>
              <a:t> production target and cooling stations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Suitable </a:t>
            </a:r>
            <a:r>
              <a:rPr lang="en-US" sz="1400" b="1" dirty="0" smtClean="0">
                <a:latin typeface="Calibri"/>
                <a:cs typeface="Calibri"/>
              </a:rPr>
              <a:t>site exists </a:t>
            </a:r>
            <a:r>
              <a:rPr lang="en-US" sz="1400" dirty="0" smtClean="0">
                <a:latin typeface="Calibri"/>
                <a:cs typeface="Calibri"/>
              </a:rPr>
              <a:t>on CERN land and can use </a:t>
            </a:r>
            <a:r>
              <a:rPr lang="en-US" sz="1400" b="1" dirty="0" smtClean="0">
                <a:latin typeface="Calibri"/>
                <a:cs typeface="Calibri"/>
              </a:rPr>
              <a:t>PS proton beam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could combine with </a:t>
            </a:r>
            <a:r>
              <a:rPr lang="en-US" sz="1400" b="1" dirty="0" err="1" smtClean="0">
                <a:latin typeface="Calibri"/>
                <a:cs typeface="Calibri"/>
              </a:rPr>
              <a:t>NuStorm</a:t>
            </a:r>
            <a:r>
              <a:rPr lang="en-US" sz="1400" dirty="0" smtClean="0">
                <a:latin typeface="Calibri"/>
                <a:cs typeface="Calibri"/>
              </a:rPr>
              <a:t> or other option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Other sites should be explored (FNAL?)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7860456" y="4555307"/>
            <a:ext cx="128354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R. </a:t>
            </a:r>
            <a:r>
              <a:rPr lang="en-US" sz="1400" dirty="0" err="1" smtClean="0">
                <a:latin typeface="Calibri"/>
                <a:cs typeface="Calibri"/>
              </a:rPr>
              <a:t>Losito</a:t>
            </a:r>
            <a:r>
              <a:rPr lang="en-US" sz="1400" dirty="0" smtClean="0">
                <a:latin typeface="Calibri"/>
                <a:cs typeface="Calibri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812299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5" name="Picture 4" descr="governance_final_n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973" r="10930" b="11596"/>
          <a:stretch/>
        </p:blipFill>
        <p:spPr>
          <a:xfrm rot="16200000">
            <a:off x="5890897" y="-647086"/>
            <a:ext cx="1654953" cy="4348212"/>
          </a:xfrm>
          <a:prstGeom prst="rect">
            <a:avLst/>
          </a:prstGeom>
        </p:spPr>
      </p:pic>
      <p:pic>
        <p:nvPicPr>
          <p:cNvPr id="6" name="Picture 5" descr="CoordinationCommitte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1" t="12479" r="12835" b="10585"/>
          <a:stretch/>
        </p:blipFill>
        <p:spPr>
          <a:xfrm rot="16200000">
            <a:off x="5476748" y="1558259"/>
            <a:ext cx="2449503" cy="39004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502" y="543253"/>
            <a:ext cx="4643786" cy="4260745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Formal </a:t>
            </a:r>
            <a:r>
              <a:rPr lang="en-US" sz="1600" dirty="0" err="1" smtClean="0">
                <a:latin typeface="Calibri"/>
                <a:cs typeface="Calibri"/>
              </a:rPr>
              <a:t>organisation</a:t>
            </a: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Collaboration Board</a:t>
            </a:r>
            <a:endParaRPr lang="en-US" sz="1600" dirty="0" smtClean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</a:t>
            </a:r>
            <a:r>
              <a:rPr lang="en-US" sz="1600" dirty="0" smtClean="0">
                <a:latin typeface="Calibri"/>
                <a:cs typeface="Calibri"/>
              </a:rPr>
              <a:t>hair to be elected October 11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Steering Board </a:t>
            </a:r>
            <a:r>
              <a:rPr lang="en-US" sz="1600" dirty="0" smtClean="0">
                <a:latin typeface="Calibri"/>
                <a:cs typeface="Calibri"/>
              </a:rPr>
              <a:t>(link to CERN Council, DoE?, …)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</a:t>
            </a:r>
            <a:r>
              <a:rPr lang="en-US" sz="1600" dirty="0" smtClean="0">
                <a:latin typeface="Calibri"/>
                <a:cs typeface="Calibri"/>
              </a:rPr>
              <a:t>hair </a:t>
            </a:r>
            <a:r>
              <a:rPr lang="en-US" sz="1600" dirty="0" err="1" smtClean="0">
                <a:latin typeface="Calibri"/>
                <a:cs typeface="Calibri"/>
              </a:rPr>
              <a:t>Steinar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dirty="0" err="1" smtClean="0">
                <a:latin typeface="Calibri"/>
                <a:cs typeface="Calibri"/>
              </a:rPr>
              <a:t>Stapnes</a:t>
            </a:r>
            <a:endParaRPr lang="en-US" sz="16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Coordination committee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S</a:t>
            </a:r>
            <a:r>
              <a:rPr lang="en-US" sz="1600" dirty="0" smtClean="0">
                <a:latin typeface="Calibri"/>
                <a:cs typeface="Calibri"/>
              </a:rPr>
              <a:t>tudy Leader Daniel Schulte, deputies: Andrea </a:t>
            </a:r>
            <a:r>
              <a:rPr lang="en-US" sz="1600" dirty="0" err="1" smtClean="0">
                <a:latin typeface="Calibri"/>
                <a:cs typeface="Calibri"/>
              </a:rPr>
              <a:t>Wulzer</a:t>
            </a:r>
            <a:r>
              <a:rPr lang="en-US" sz="1600" dirty="0" smtClean="0">
                <a:latin typeface="Calibri"/>
                <a:cs typeface="Calibri"/>
              </a:rPr>
              <a:t>, Donatella </a:t>
            </a:r>
            <a:r>
              <a:rPr lang="en-US" sz="1600" dirty="0" err="1" smtClean="0">
                <a:latin typeface="Calibri"/>
                <a:cs typeface="Calibri"/>
              </a:rPr>
              <a:t>Lucchesi</a:t>
            </a:r>
            <a:r>
              <a:rPr lang="en-US" sz="1600" dirty="0" smtClean="0">
                <a:latin typeface="Calibri"/>
                <a:cs typeface="Calibri"/>
              </a:rPr>
              <a:t>, Chris Rogers, to be endorsed by CB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member are already working</a:t>
            </a:r>
            <a:endParaRPr lang="en-US" sz="1600" b="1" dirty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Securing </a:t>
            </a:r>
            <a:r>
              <a:rPr lang="en-US" sz="1600" b="1" dirty="0" smtClean="0">
                <a:latin typeface="Calibri"/>
                <a:cs typeface="Calibri"/>
              </a:rPr>
              <a:t>resources </a:t>
            </a:r>
            <a:r>
              <a:rPr lang="en-US" sz="1600" dirty="0" smtClean="0">
                <a:latin typeface="Calibri"/>
                <a:cs typeface="Calibri"/>
              </a:rPr>
              <a:t>(not yet at reduced level)</a:t>
            </a: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Institutes</a:t>
            </a:r>
            <a:r>
              <a:rPr lang="en-US" sz="1600" dirty="0" smtClean="0">
                <a:latin typeface="Calibri"/>
                <a:cs typeface="Calibri"/>
              </a:rPr>
              <a:t>, </a:t>
            </a:r>
            <a:r>
              <a:rPr lang="en-US" sz="1600" dirty="0" smtClean="0">
                <a:latin typeface="Calibri"/>
                <a:cs typeface="Calibri"/>
              </a:rPr>
              <a:t>national funding, EU co-funding, US Snowmass/P5, …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your help needed</a:t>
            </a:r>
            <a:endParaRPr lang="en-US" sz="1600" dirty="0" smtClean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If </a:t>
            </a:r>
            <a:r>
              <a:rPr lang="en-US" sz="1600" dirty="0" smtClean="0">
                <a:latin typeface="Calibri"/>
                <a:cs typeface="Calibri"/>
              </a:rPr>
              <a:t>you want to join </a:t>
            </a:r>
            <a:r>
              <a:rPr lang="en-US" sz="1600" dirty="0" smtClean="0">
                <a:latin typeface="Calibri"/>
                <a:cs typeface="Calibri"/>
              </a:rPr>
              <a:t>and sign </a:t>
            </a:r>
            <a:r>
              <a:rPr lang="en-US" sz="1600" b="1" dirty="0" err="1" smtClean="0">
                <a:latin typeface="Calibri"/>
                <a:cs typeface="Calibri"/>
              </a:rPr>
              <a:t>MoC</a:t>
            </a:r>
            <a:r>
              <a:rPr lang="en-US" sz="1600" dirty="0" smtClean="0">
                <a:latin typeface="Calibri"/>
                <a:cs typeface="Calibri"/>
              </a:rPr>
              <a:t> please </a:t>
            </a:r>
            <a:r>
              <a:rPr lang="en-US" sz="1600" dirty="0" smtClean="0">
                <a:latin typeface="Calibri"/>
                <a:cs typeface="Calibri"/>
              </a:rPr>
              <a:t>contact </a:t>
            </a:r>
            <a:r>
              <a:rPr lang="en-US" sz="1600" dirty="0" smtClean="0">
                <a:latin typeface="Calibri"/>
                <a:cs typeface="Calibri"/>
                <a:hlinkClick r:id="rId4"/>
              </a:rPr>
              <a:t>muon.collider.secretariat@</a:t>
            </a:r>
            <a:r>
              <a:rPr lang="en-US" sz="1600" dirty="0" smtClean="0">
                <a:latin typeface="Calibri"/>
                <a:cs typeface="Calibri"/>
                <a:hlinkClick r:id="rId4"/>
              </a:rPr>
              <a:t>cern.ch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Key Next Steps</a:t>
            </a:r>
            <a:endParaRPr lang="en-GB" sz="3200" b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6399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2546"/>
            <a:ext cx="8229600" cy="555524"/>
          </a:xfrm>
        </p:spPr>
        <p:txBody>
          <a:bodyPr>
            <a:normAutofit fontScale="90000"/>
          </a:bodyPr>
          <a:lstStyle/>
          <a:p>
            <a:r>
              <a:rPr lang="en-US" sz="3600" b="0" dirty="0" smtClean="0">
                <a:latin typeface="Calibri"/>
                <a:cs typeface="Calibri"/>
              </a:rPr>
              <a:t>High-energy Colliders</a:t>
            </a:r>
            <a:endParaRPr lang="en-US" sz="3600" b="0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Schulte                              Muon Collider, IPA, September 2022 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72067" y="555526"/>
            <a:ext cx="4509823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Electron-positron rings </a:t>
            </a:r>
            <a:r>
              <a:rPr lang="en-US" sz="1600" dirty="0" smtClean="0">
                <a:latin typeface="Calibri"/>
                <a:cs typeface="Calibri"/>
              </a:rPr>
              <a:t>are </a:t>
            </a:r>
            <a:r>
              <a:rPr lang="en-US" sz="1600" b="1" dirty="0" smtClean="0">
                <a:latin typeface="Calibri"/>
                <a:cs typeface="Calibri"/>
              </a:rPr>
              <a:t>multi-pass </a:t>
            </a:r>
            <a:r>
              <a:rPr lang="en-US" sz="1600" dirty="0" smtClean="0">
                <a:latin typeface="Calibri"/>
                <a:cs typeface="Calibri"/>
              </a:rPr>
              <a:t>colliders limited by synchrotron radiation: </a:t>
            </a:r>
            <a:r>
              <a:rPr lang="en-US" sz="1600" b="1" dirty="0" smtClean="0">
                <a:latin typeface="Calibri"/>
                <a:cs typeface="Calibri"/>
              </a:rPr>
              <a:t>LEP, FCC-</a:t>
            </a:r>
            <a:r>
              <a:rPr lang="en-US" sz="1600" b="1" dirty="0" err="1" smtClean="0">
                <a:latin typeface="Calibri"/>
                <a:cs typeface="Calibri"/>
              </a:rPr>
              <a:t>ee</a:t>
            </a:r>
            <a:r>
              <a:rPr lang="en-US" sz="1600" b="1" dirty="0" smtClean="0">
                <a:latin typeface="Calibri"/>
                <a:cs typeface="Calibri"/>
              </a:rPr>
              <a:t>, CEPC</a:t>
            </a:r>
          </a:p>
          <a:p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Hence </a:t>
            </a:r>
            <a:r>
              <a:rPr lang="en-US" sz="1600" b="1" dirty="0" smtClean="0">
                <a:latin typeface="Calibri"/>
                <a:cs typeface="Calibri"/>
              </a:rPr>
              <a:t>proton rings </a:t>
            </a:r>
            <a:r>
              <a:rPr lang="en-US" sz="1600" dirty="0" smtClean="0">
                <a:latin typeface="Calibri"/>
                <a:cs typeface="Calibri"/>
              </a:rPr>
              <a:t>are energy frontier: </a:t>
            </a:r>
            <a:r>
              <a:rPr lang="en-US" sz="1600" b="1" dirty="0" smtClean="0">
                <a:latin typeface="Calibri"/>
                <a:cs typeface="Calibri"/>
              </a:rPr>
              <a:t>LHC, FCC-</a:t>
            </a:r>
            <a:r>
              <a:rPr lang="en-US" sz="1600" b="1" dirty="0" err="1" smtClean="0">
                <a:latin typeface="Calibri"/>
                <a:cs typeface="Calibri"/>
              </a:rPr>
              <a:t>hh</a:t>
            </a:r>
            <a:r>
              <a:rPr lang="en-US" sz="1600" b="1" dirty="0" smtClean="0">
                <a:latin typeface="Calibri"/>
                <a:cs typeface="Calibri"/>
              </a:rPr>
              <a:t>, </a:t>
            </a:r>
            <a:r>
              <a:rPr lang="en-US" sz="1600" b="1" dirty="0" err="1" smtClean="0">
                <a:latin typeface="Calibri"/>
                <a:cs typeface="Calibri"/>
              </a:rPr>
              <a:t>SppC</a:t>
            </a:r>
            <a:endParaRPr lang="en-US" sz="1600" b="1" dirty="0" smtClean="0">
              <a:latin typeface="Calibri"/>
              <a:cs typeface="Calibri"/>
            </a:endParaRP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510868" y="2643758"/>
            <a:ext cx="7884125" cy="625081"/>
            <a:chOff x="678" y="2341"/>
            <a:chExt cx="5380" cy="525"/>
          </a:xfrm>
        </p:grpSpPr>
        <p:sp>
          <p:nvSpPr>
            <p:cNvPr id="43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5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6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0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1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5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6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7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91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5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6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4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5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6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8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9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6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7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8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4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2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80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2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6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4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09" name="TextBox 108"/>
          <p:cNvSpPr txBox="1"/>
          <p:nvPr/>
        </p:nvSpPr>
        <p:spPr>
          <a:xfrm>
            <a:off x="72065" y="2067694"/>
            <a:ext cx="8922834" cy="5847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Electron-positron linear colliders</a:t>
            </a:r>
            <a:r>
              <a:rPr lang="en-US" sz="1600" dirty="0" smtClean="0">
                <a:latin typeface="Calibri"/>
                <a:cs typeface="Calibri"/>
              </a:rPr>
              <a:t> avoid synchrotron radiation, but </a:t>
            </a:r>
            <a:r>
              <a:rPr lang="en-US" sz="1600" b="1" dirty="0" smtClean="0">
                <a:latin typeface="Calibri"/>
                <a:cs typeface="Calibri"/>
              </a:rPr>
              <a:t>single pass: SLC, ILC, CLIC</a:t>
            </a:r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Typically cost proportional to energy and power proportional to luminosity,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330536" y="3435846"/>
            <a:ext cx="5905760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Novel approach: </a:t>
            </a:r>
            <a:r>
              <a:rPr lang="en-US" sz="1600" b="1" dirty="0" err="1" smtClean="0">
                <a:latin typeface="Calibri"/>
                <a:cs typeface="Calibri"/>
              </a:rPr>
              <a:t>muon</a:t>
            </a:r>
            <a:r>
              <a:rPr lang="en-US" sz="1600" b="1" dirty="0" smtClean="0">
                <a:latin typeface="Calibri"/>
                <a:cs typeface="Calibri"/>
              </a:rPr>
              <a:t> </a:t>
            </a:r>
            <a:r>
              <a:rPr lang="en-US" sz="1600" b="1" dirty="0" smtClean="0">
                <a:latin typeface="Calibri"/>
                <a:cs typeface="Calibri"/>
              </a:rPr>
              <a:t>collider </a:t>
            </a:r>
            <a:r>
              <a:rPr lang="en-US" sz="1600" dirty="0" smtClean="0">
                <a:latin typeface="Calibri"/>
                <a:cs typeface="Calibri"/>
              </a:rPr>
              <a:t>(the first of its kind)</a:t>
            </a:r>
            <a:endParaRPr lang="en-US" sz="1600" b="1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Large mass suppresses synchrotron radiation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=&gt; </a:t>
            </a:r>
            <a:r>
              <a:rPr lang="en-US" sz="1600" b="1" dirty="0" smtClean="0">
                <a:latin typeface="Calibri"/>
                <a:cs typeface="Calibri"/>
              </a:rPr>
              <a:t>multi-pass</a:t>
            </a:r>
          </a:p>
          <a:p>
            <a:r>
              <a:rPr lang="en-US" sz="1600" dirty="0" smtClean="0">
                <a:latin typeface="Calibri"/>
                <a:cs typeface="Calibri"/>
              </a:rPr>
              <a:t>Fundamental particle requires less energy than protons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But lifetime at rest only 2.2 </a:t>
            </a:r>
            <a:r>
              <a:rPr lang="en-US" sz="1600" dirty="0" err="1" smtClean="0">
                <a:solidFill>
                  <a:srgbClr val="FF0000"/>
                </a:solidFill>
                <a:latin typeface="Calibri"/>
                <a:cs typeface="Calibri"/>
              </a:rPr>
              <a:t>μs</a:t>
            </a:r>
            <a:endParaRPr lang="en-US" sz="1600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Proportional to energy</a:t>
            </a:r>
          </a:p>
        </p:txBody>
      </p:sp>
      <p:grpSp>
        <p:nvGrpSpPr>
          <p:cNvPr id="111" name="Group 103"/>
          <p:cNvGrpSpPr>
            <a:grpSpLocks/>
          </p:cNvGrpSpPr>
          <p:nvPr/>
        </p:nvGrpSpPr>
        <p:grpSpPr bwMode="auto">
          <a:xfrm>
            <a:off x="4656627" y="360207"/>
            <a:ext cx="4338272" cy="1789642"/>
            <a:chOff x="1533" y="527"/>
            <a:chExt cx="2382" cy="1010"/>
          </a:xfrm>
        </p:grpSpPr>
        <p:grpSp>
          <p:nvGrpSpPr>
            <p:cNvPr id="112" name="Group 72"/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132" name="Group 73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135" name="Group 74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138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9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0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1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2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6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1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N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  <p:sp>
              <p:nvSpPr>
                <p:cNvPr id="137" name="Rectangle 81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1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S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</p:grpSp>
          <p:sp>
            <p:nvSpPr>
              <p:cNvPr id="133" name="Rectangle 82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N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  <p:sp>
            <p:nvSpPr>
              <p:cNvPr id="134" name="Rectangle 83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S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</p:grpSp>
        <p:grpSp>
          <p:nvGrpSpPr>
            <p:cNvPr id="113" name="Group 84"/>
            <p:cNvGrpSpPr>
              <a:grpSpLocks/>
            </p:cNvGrpSpPr>
            <p:nvPr/>
          </p:nvGrpSpPr>
          <p:grpSpPr bwMode="auto">
            <a:xfrm>
              <a:off x="1543" y="980"/>
              <a:ext cx="376" cy="409"/>
              <a:chOff x="993" y="1025"/>
              <a:chExt cx="403" cy="409"/>
            </a:xfrm>
          </p:grpSpPr>
          <p:sp>
            <p:nvSpPr>
              <p:cNvPr id="130" name="Oval 85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Oval 86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86" lon="21299986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7"/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120" name="Line 88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89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90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91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92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93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94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95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96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9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5" name="Group 98"/>
            <p:cNvGrpSpPr>
              <a:grpSpLocks/>
            </p:cNvGrpSpPr>
            <p:nvPr/>
          </p:nvGrpSpPr>
          <p:grpSpPr bwMode="auto">
            <a:xfrm>
              <a:off x="2134" y="527"/>
              <a:ext cx="1424" cy="306"/>
              <a:chOff x="1895" y="572"/>
              <a:chExt cx="1044" cy="306"/>
            </a:xfrm>
          </p:grpSpPr>
          <p:grpSp>
            <p:nvGrpSpPr>
              <p:cNvPr id="116" name="Group 99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118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" name="Text Box 102"/>
              <p:cNvSpPr txBox="1">
                <a:spLocks noChangeArrowheads="1"/>
              </p:cNvSpPr>
              <p:nvPr/>
            </p:nvSpPr>
            <p:spPr bwMode="auto">
              <a:xfrm>
                <a:off x="1895" y="572"/>
                <a:ext cx="1044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200"/>
                  <a:t>accelerating cavities</a:t>
                </a:r>
              </a:p>
            </p:txBody>
          </p:sp>
        </p:grpSp>
      </p:grpSp>
      <p:graphicFrame>
        <p:nvGraphicFramePr>
          <p:cNvPr id="14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8802262"/>
              </p:ext>
            </p:extLst>
          </p:nvPr>
        </p:nvGraphicFramePr>
        <p:xfrm>
          <a:off x="6019800" y="983519"/>
          <a:ext cx="1911350" cy="667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3" imgW="927100" imgH="431800" progId="Equation.3">
                  <p:embed/>
                </p:oleObj>
              </mc:Choice>
              <mc:Fallback>
                <p:oleObj name="Equation" r:id="rId3" imgW="927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983519"/>
                        <a:ext cx="1911350" cy="667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7085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EU Design Study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35496" y="2067694"/>
            <a:ext cx="3535872" cy="2664296"/>
          </a:xfrm>
          <a:solidFill>
            <a:srgbClr val="B7CFFF"/>
          </a:solidFill>
        </p:spPr>
        <p:txBody>
          <a:bodyPr/>
          <a:lstStyle/>
          <a:p>
            <a:pPr marL="0" indent="0">
              <a:buNone/>
            </a:pPr>
            <a:r>
              <a:rPr lang="en-US" sz="1400" b="1" dirty="0" err="1" smtClean="0">
                <a:latin typeface="Calibri"/>
                <a:cs typeface="Calibri"/>
              </a:rPr>
              <a:t>Workpackages</a:t>
            </a:r>
            <a:endParaRPr lang="en-US" sz="1400" b="1" dirty="0">
              <a:latin typeface="Calibri"/>
              <a:cs typeface="Calibri"/>
            </a:endParaRPr>
          </a:p>
          <a:p>
            <a:pPr>
              <a:buFont typeface="+mj-lt"/>
              <a:buAutoNum type="arabicPeriod"/>
            </a:pPr>
            <a:r>
              <a:rPr lang="en-US" sz="1400" dirty="0">
                <a:latin typeface="Calibri"/>
                <a:cs typeface="Calibri"/>
              </a:rPr>
              <a:t>Coordination and </a:t>
            </a:r>
            <a:r>
              <a:rPr lang="en-US" sz="1400" dirty="0" smtClean="0">
                <a:latin typeface="Calibri"/>
                <a:cs typeface="Calibri"/>
              </a:rPr>
              <a:t>Communication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Calibri"/>
                <a:cs typeface="Calibri"/>
              </a:rPr>
              <a:t>Physics/Detector </a:t>
            </a:r>
            <a:r>
              <a:rPr lang="en-US" sz="1400" dirty="0">
                <a:latin typeface="Calibri"/>
                <a:cs typeface="Calibri"/>
              </a:rPr>
              <a:t>Performance </a:t>
            </a:r>
            <a:r>
              <a:rPr lang="en-US" sz="1400" dirty="0" smtClean="0">
                <a:latin typeface="Calibri"/>
                <a:cs typeface="Calibri"/>
              </a:rPr>
              <a:t>Requirements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Calibri"/>
                <a:cs typeface="Calibri"/>
              </a:rPr>
              <a:t>Proton Complex</a:t>
            </a:r>
          </a:p>
          <a:p>
            <a:pPr>
              <a:buFont typeface="+mj-lt"/>
              <a:buAutoNum type="arabicPeriod"/>
            </a:pPr>
            <a:r>
              <a:rPr lang="en-US" sz="1400" dirty="0" err="1" smtClean="0">
                <a:latin typeface="Calibri"/>
                <a:cs typeface="Calibri"/>
              </a:rPr>
              <a:t>Muon</a:t>
            </a:r>
            <a:r>
              <a:rPr lang="en-US" sz="1400" dirty="0" smtClean="0">
                <a:latin typeface="Calibri"/>
                <a:cs typeface="Calibri"/>
              </a:rPr>
              <a:t> </a:t>
            </a:r>
            <a:r>
              <a:rPr lang="en-US" sz="1400" dirty="0">
                <a:latin typeface="Calibri"/>
                <a:cs typeface="Calibri"/>
              </a:rPr>
              <a:t>Production and </a:t>
            </a:r>
            <a:r>
              <a:rPr lang="en-US" sz="1400" dirty="0" smtClean="0">
                <a:latin typeface="Calibri"/>
                <a:cs typeface="Calibri"/>
              </a:rPr>
              <a:t>Cooling</a:t>
            </a:r>
          </a:p>
          <a:p>
            <a:pPr>
              <a:buFont typeface="+mj-lt"/>
              <a:buAutoNum type="arabicPeriod" startAt="5"/>
            </a:pPr>
            <a:r>
              <a:rPr lang="en-US" sz="1400" dirty="0">
                <a:latin typeface="Calibri"/>
                <a:cs typeface="Calibri"/>
              </a:rPr>
              <a:t>High-energy Complex</a:t>
            </a:r>
          </a:p>
          <a:p>
            <a:pPr>
              <a:buFont typeface="+mj-lt"/>
              <a:buAutoNum type="arabicPeriod" startAt="5"/>
            </a:pPr>
            <a:r>
              <a:rPr lang="en-US" sz="1400" dirty="0">
                <a:latin typeface="Calibri"/>
                <a:cs typeface="Calibri"/>
              </a:rPr>
              <a:t>RF Systems</a:t>
            </a:r>
          </a:p>
          <a:p>
            <a:pPr>
              <a:buFont typeface="+mj-lt"/>
              <a:buAutoNum type="arabicPeriod" startAt="5"/>
            </a:pPr>
            <a:r>
              <a:rPr lang="en-US" sz="1400" dirty="0">
                <a:latin typeface="Calibri"/>
                <a:cs typeface="Calibri"/>
              </a:rPr>
              <a:t>Magnetic Systems</a:t>
            </a:r>
          </a:p>
          <a:p>
            <a:pPr>
              <a:buFont typeface="+mj-lt"/>
              <a:buAutoNum type="arabicPeriod" startAt="5"/>
            </a:pP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Cooling Module</a:t>
            </a:r>
          </a:p>
          <a:p>
            <a:pPr marL="0" indent="0">
              <a:buNone/>
            </a:pPr>
            <a:endParaRPr lang="en-US" sz="1600" dirty="0">
              <a:latin typeface="Calibri"/>
              <a:cs typeface="Calibri"/>
            </a:endParaRPr>
          </a:p>
          <a:p>
            <a:pPr>
              <a:buFont typeface="+mj-lt"/>
              <a:buAutoNum type="arabicPeriod"/>
            </a:pPr>
            <a:endParaRPr lang="en-US" sz="1600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84576" y="3993907"/>
            <a:ext cx="3851920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/>
                <a:ea typeface="Calibri" panose="020F0502020204030204" pitchFamily="34" charset="0"/>
                <a:cs typeface="Calibri"/>
              </a:rPr>
              <a:t>HORIZON</a:t>
            </a:r>
            <a:r>
              <a:rPr lang="en-US" sz="1400" b="1" dirty="0">
                <a:latin typeface="Calibri"/>
                <a:ea typeface="Calibri" panose="020F0502020204030204" pitchFamily="34" charset="0"/>
                <a:cs typeface="Calibri"/>
              </a:rPr>
              <a:t>-INFRA-2022-TECH-01-01: </a:t>
            </a:r>
            <a:endParaRPr lang="en-US" sz="1400" b="1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Expected EU contribution: 5-10 MEUR</a:t>
            </a:r>
          </a:p>
          <a:p>
            <a:r>
              <a:rPr lang="en-US" sz="1400" dirty="0">
                <a:latin typeface="Calibri"/>
                <a:cs typeface="Calibri"/>
              </a:rPr>
              <a:t>Total budget 110 MEUR</a:t>
            </a:r>
          </a:p>
          <a:p>
            <a:r>
              <a:rPr lang="en-US" sz="1400" dirty="0">
                <a:latin typeface="Calibri"/>
                <a:cs typeface="Calibri"/>
              </a:rPr>
              <a:t>Type of Action: Research and Innovation </a:t>
            </a:r>
            <a:r>
              <a:rPr lang="en-US" sz="1400" dirty="0" smtClean="0">
                <a:latin typeface="Calibri"/>
                <a:cs typeface="Calibri"/>
              </a:rPr>
              <a:t>Actions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496" y="610111"/>
            <a:ext cx="3535872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HORIZON-INFRA-2022-DEV-01-01: Research infrastructure concept </a:t>
            </a:r>
            <a:r>
              <a:rPr lang="en-US" sz="1400" b="1" dirty="0" smtClean="0">
                <a:latin typeface="Calibri"/>
                <a:cs typeface="Calibri"/>
              </a:rPr>
              <a:t>development</a:t>
            </a:r>
          </a:p>
          <a:p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 smtClean="0">
                <a:latin typeface="Calibri"/>
                <a:cs typeface="Calibri"/>
              </a:rPr>
              <a:t>January 2023 to December 2026</a:t>
            </a:r>
          </a:p>
          <a:p>
            <a:endParaRPr lang="en-US" sz="1400" b="1" dirty="0">
              <a:latin typeface="Calibri"/>
              <a:cs typeface="Calibri"/>
            </a:endParaRPr>
          </a:p>
        </p:txBody>
      </p:sp>
      <p:sp>
        <p:nvSpPr>
          <p:cNvPr id="26" name="Content Placeholder 1"/>
          <p:cNvSpPr txBox="1">
            <a:spLocks/>
          </p:cNvSpPr>
          <p:nvPr/>
        </p:nvSpPr>
        <p:spPr>
          <a:xfrm>
            <a:off x="5184576" y="3392436"/>
            <a:ext cx="3851920" cy="6014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>
                <a:latin typeface="Calibri"/>
                <a:cs typeface="Calibri"/>
              </a:rPr>
              <a:t>Plan to also apply for next TECH call in 2024, to develop technologies</a:t>
            </a: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3563888" y="627534"/>
            <a:ext cx="4240992" cy="648072"/>
          </a:xfrm>
          <a:prstGeom prst="rect">
            <a:avLst/>
          </a:prstGeom>
          <a:solidFill>
            <a:srgbClr val="B7CFFF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>
                <a:latin typeface="Calibri"/>
                <a:cs typeface="Calibri"/>
              </a:rPr>
              <a:t>Approved </a:t>
            </a:r>
            <a:r>
              <a:rPr lang="en-US" sz="1600" dirty="0" smtClean="0">
                <a:latin typeface="Calibri"/>
                <a:cs typeface="Calibri"/>
              </a:rPr>
              <a:t>late July, </a:t>
            </a:r>
            <a:r>
              <a:rPr lang="en-US" sz="1600" dirty="0" smtClean="0">
                <a:latin typeface="Calibri"/>
                <a:cs typeface="Calibri"/>
              </a:rPr>
              <a:t>now preparing contract</a:t>
            </a:r>
          </a:p>
          <a:p>
            <a:pPr marL="0" indent="0">
              <a:buFont typeface="Arial"/>
              <a:buNone/>
            </a:pPr>
            <a:r>
              <a:rPr lang="en-US" sz="1600" dirty="0" smtClean="0">
                <a:latin typeface="Calibri"/>
                <a:cs typeface="Calibri"/>
              </a:rPr>
              <a:t>EU contribution 3 MEUR, partners 4 MEUR, CERN</a:t>
            </a:r>
          </a:p>
        </p:txBody>
      </p:sp>
      <p:sp>
        <p:nvSpPr>
          <p:cNvPr id="7" name="Frame 6"/>
          <p:cNvSpPr/>
          <p:nvPr/>
        </p:nvSpPr>
        <p:spPr>
          <a:xfrm>
            <a:off x="3557576" y="1275606"/>
            <a:ext cx="5550928" cy="2016224"/>
          </a:xfrm>
          <a:prstGeom prst="frame">
            <a:avLst>
              <a:gd name="adj1" fmla="val 37453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9" name="Picture 28" descr="Untitled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368" y="1377294"/>
            <a:ext cx="5465128" cy="184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03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Snowmass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Snowmass_slid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" t="13827" r="7875" b="17037"/>
          <a:stretch/>
        </p:blipFill>
        <p:spPr>
          <a:xfrm>
            <a:off x="2987824" y="905566"/>
            <a:ext cx="6049145" cy="33943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1657" y="4299942"/>
            <a:ext cx="432047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buClr>
                <a:schemeClr val="dk2"/>
              </a:buClr>
              <a:buSzPts val="4050"/>
            </a:pPr>
            <a:r>
              <a:rPr lang="en-US" sz="1400" dirty="0" err="1">
                <a:latin typeface="Calibri"/>
                <a:cs typeface="Calibri"/>
              </a:rPr>
              <a:t>Meenakshi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err="1" smtClean="0">
                <a:latin typeface="Calibri"/>
                <a:cs typeface="Calibri"/>
              </a:rPr>
              <a:t>Narain</a:t>
            </a:r>
            <a:r>
              <a:rPr lang="en-US" sz="1400" dirty="0" smtClean="0">
                <a:latin typeface="Calibri"/>
                <a:cs typeface="Calibri"/>
              </a:rPr>
              <a:t>: </a:t>
            </a:r>
            <a:r>
              <a:rPr lang="en-US" sz="1400" dirty="0">
                <a:solidFill>
                  <a:srgbClr val="C00000"/>
                </a:solidFill>
                <a:latin typeface="Calibri"/>
                <a:ea typeface="Arial"/>
                <a:cs typeface="Calibri"/>
                <a:sym typeface="Arial"/>
              </a:rPr>
              <a:t>Energy </a:t>
            </a:r>
            <a:r>
              <a:rPr lang="en-US" sz="1400" dirty="0" smtClean="0">
                <a:solidFill>
                  <a:srgbClr val="C00000"/>
                </a:solidFill>
                <a:latin typeface="Calibri"/>
                <a:ea typeface="Arial"/>
                <a:cs typeface="Calibri"/>
                <a:sym typeface="Arial"/>
              </a:rPr>
              <a:t>Frontier / </a:t>
            </a:r>
            <a:r>
              <a:rPr lang="en-US" sz="1400" dirty="0" smtClean="0">
                <a:solidFill>
                  <a:srgbClr val="C00000"/>
                </a:solidFill>
                <a:latin typeface="Calibri"/>
                <a:cs typeface="Calibri"/>
              </a:rPr>
              <a:t>Large Experiments, </a:t>
            </a:r>
            <a:r>
              <a:rPr lang="en-US" sz="1400" dirty="0" smtClean="0">
                <a:latin typeface="Calibri"/>
                <a:cs typeface="Calibri"/>
              </a:rPr>
              <a:t>Snowmass Community Summer Study July 17-26, 2022 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987574"/>
            <a:ext cx="28803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Strong interest in the US communit</a:t>
            </a:r>
            <a:r>
              <a:rPr lang="en-US" dirty="0">
                <a:latin typeface="Calibri"/>
                <a:cs typeface="Calibri"/>
              </a:rPr>
              <a:t>y</a:t>
            </a:r>
            <a:r>
              <a:rPr lang="en-US" dirty="0" smtClean="0">
                <a:latin typeface="Calibri"/>
                <a:cs typeface="Calibri"/>
              </a:rPr>
              <a:t> in </a:t>
            </a:r>
            <a:r>
              <a:rPr lang="en-US" dirty="0" err="1" smtClean="0">
                <a:latin typeface="Calibri"/>
                <a:cs typeface="Calibri"/>
              </a:rPr>
              <a:t>muon</a:t>
            </a:r>
            <a:r>
              <a:rPr lang="en-US" dirty="0" smtClean="0">
                <a:latin typeface="Calibri"/>
                <a:cs typeface="Calibri"/>
              </a:rPr>
              <a:t> collider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seen as an energy frontier machine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decoupled from LC</a:t>
            </a:r>
          </a:p>
          <a:p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US community </a:t>
            </a:r>
            <a:r>
              <a:rPr lang="en-US" dirty="0" smtClean="0">
                <a:latin typeface="Calibri"/>
                <a:cs typeface="Calibri"/>
              </a:rPr>
              <a:t>wants funding for R&amp;D</a:t>
            </a:r>
            <a:endParaRPr lang="en-US" dirty="0">
              <a:latin typeface="Calibri"/>
              <a:cs typeface="Calibri"/>
            </a:endParaRPr>
          </a:p>
          <a:p>
            <a:endParaRPr lang="en-US" dirty="0" smtClean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Community </a:t>
            </a:r>
            <a:r>
              <a:rPr lang="en-US" dirty="0" smtClean="0">
                <a:latin typeface="Calibri"/>
                <a:cs typeface="Calibri"/>
              </a:rPr>
              <a:t>interested in the </a:t>
            </a:r>
            <a:r>
              <a:rPr lang="en-US" dirty="0">
                <a:latin typeface="Calibri"/>
                <a:cs typeface="Calibri"/>
              </a:rPr>
              <a:t>US to host a </a:t>
            </a:r>
            <a:r>
              <a:rPr lang="en-US" dirty="0" err="1" smtClean="0">
                <a:latin typeface="Calibri"/>
                <a:cs typeface="Calibri"/>
              </a:rPr>
              <a:t>muon</a:t>
            </a:r>
            <a:r>
              <a:rPr lang="en-US" dirty="0" smtClean="0">
                <a:latin typeface="Calibri"/>
                <a:cs typeface="Calibri"/>
              </a:rPr>
              <a:t> collider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0477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5162"/>
            <a:ext cx="6781800" cy="432048"/>
          </a:xfrm>
        </p:spPr>
        <p:txBody>
          <a:bodyPr/>
          <a:lstStyle/>
          <a:p>
            <a:r>
              <a:rPr lang="en-GB" sz="3200" dirty="0" err="1" smtClean="0">
                <a:latin typeface="Calibri"/>
                <a:cs typeface="Calibri"/>
              </a:rPr>
              <a:t>MoC</a:t>
            </a:r>
            <a:r>
              <a:rPr lang="en-GB" sz="3200" dirty="0" smtClean="0">
                <a:latin typeface="Calibri"/>
                <a:cs typeface="Calibri"/>
              </a:rPr>
              <a:t> and Design </a:t>
            </a:r>
            <a:r>
              <a:rPr lang="en-GB" sz="3200" dirty="0">
                <a:latin typeface="Calibri"/>
                <a:cs typeface="Calibri"/>
              </a:rPr>
              <a:t>S</a:t>
            </a:r>
            <a:r>
              <a:rPr lang="en-GB" sz="3200" dirty="0" smtClean="0">
                <a:latin typeface="Calibri"/>
                <a:cs typeface="Calibri"/>
              </a:rPr>
              <a:t>tudy Partners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681577"/>
              </p:ext>
            </p:extLst>
          </p:nvPr>
        </p:nvGraphicFramePr>
        <p:xfrm>
          <a:off x="179512" y="555526"/>
          <a:ext cx="2832100" cy="421803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0686"/>
                <a:gridCol w="2281414"/>
              </a:tblGrid>
              <a:tr h="232467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IEIO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CERN</a:t>
                      </a:r>
                      <a:endParaRPr lang="en-US" sz="11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FR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CEA</a:t>
                      </a:r>
                      <a:endParaRPr lang="en-US" sz="11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CNRS-LNCMI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DE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DESY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31832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Technical University of Darmstadt</a:t>
                      </a:r>
                      <a:endParaRPr lang="en-US" sz="11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1100" b="1" baseline="0" dirty="0" smtClean="0">
                          <a:latin typeface="Calibri"/>
                          <a:cs typeface="Calibri"/>
                        </a:rPr>
                        <a:t> of Rostock</a:t>
                      </a: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Calibri"/>
                          <a:cs typeface="Calibri"/>
                        </a:rPr>
                        <a:t>KIT</a:t>
                      </a: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IT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baseline="0" dirty="0" smtClean="0">
                          <a:latin typeface="Calibri"/>
                          <a:cs typeface="Calibri"/>
                        </a:rPr>
                        <a:t>INFN</a:t>
                      </a: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Calibri"/>
                          <a:cs typeface="Calibri"/>
                        </a:rPr>
                        <a:t>University of Milano</a:t>
                      </a: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baseline="0" dirty="0" smtClean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1100" b="1" i="1" baseline="0" dirty="0" err="1" smtClean="0">
                          <a:latin typeface="Calibri"/>
                          <a:cs typeface="Calibri"/>
                        </a:rPr>
                        <a:t>Padova</a:t>
                      </a:r>
                      <a:endParaRPr lang="en-US" sz="1100" b="1" i="1" baseline="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/>
                          <a:cs typeface="Calibri"/>
                        </a:rPr>
                        <a:t>University of Pavia</a:t>
                      </a: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Calibri"/>
                          <a:cs typeface="Calibri"/>
                        </a:rPr>
                        <a:t>University of Bologna</a:t>
                      </a: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Calibri"/>
                          <a:cs typeface="Calibri"/>
                        </a:rPr>
                        <a:t>ENEA</a:t>
                      </a: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CH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PSI</a:t>
                      </a: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University of Geneva</a:t>
                      </a:r>
                      <a:endParaRPr lang="en-US" sz="1100" b="1" i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32467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BE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baseline="0" dirty="0" smtClean="0">
                          <a:latin typeface="Calibri"/>
                          <a:cs typeface="Calibri"/>
                        </a:rPr>
                        <a:t>Louvain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381259"/>
              </p:ext>
            </p:extLst>
          </p:nvPr>
        </p:nvGraphicFramePr>
        <p:xfrm>
          <a:off x="3203848" y="555526"/>
          <a:ext cx="2791916" cy="395074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2048"/>
                <a:gridCol w="2359868"/>
              </a:tblGrid>
              <a:tr h="277554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UK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STFC-RAL</a:t>
                      </a:r>
                      <a:endParaRPr lang="en-US" sz="1100" b="1" i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Calibri"/>
                          <a:cs typeface="Calibri"/>
                        </a:rPr>
                        <a:t>UK Research and Innovation</a:t>
                      </a: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Calibri"/>
                          <a:cs typeface="Calibri"/>
                        </a:rPr>
                        <a:t>University of Lancaster</a:t>
                      </a:r>
                    </a:p>
                  </a:txBody>
                  <a:tcPr/>
                </a:tc>
              </a:tr>
              <a:tr h="34254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Calibri"/>
                          <a:cs typeface="Calibri"/>
                        </a:rPr>
                        <a:t>University of Southampton</a:t>
                      </a: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baseline="0" dirty="0" smtClean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1100" b="1" i="1" baseline="0" dirty="0" err="1" smtClean="0">
                          <a:latin typeface="Calibri"/>
                          <a:cs typeface="Calibri"/>
                        </a:rPr>
                        <a:t>Strathclyde</a:t>
                      </a:r>
                      <a:endParaRPr lang="en-US" sz="1100" b="1" i="1" baseline="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Calibri"/>
                          <a:cs typeface="Calibri"/>
                        </a:rPr>
                        <a:t>University of Sussex</a:t>
                      </a: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Calibri"/>
                          <a:cs typeface="Calibri"/>
                        </a:rPr>
                        <a:t>Imperial College</a:t>
                      </a: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latin typeface="Calibri"/>
                          <a:cs typeface="Calibri"/>
                        </a:rPr>
                        <a:t>Royal Holloway</a:t>
                      </a:r>
                      <a:endParaRPr lang="en-US" sz="1100" b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1100" b="1" dirty="0" err="1" smtClean="0">
                          <a:latin typeface="Calibri"/>
                          <a:cs typeface="Calibri"/>
                        </a:rPr>
                        <a:t>Huddersfield</a:t>
                      </a:r>
                      <a:endParaRPr lang="en-US" sz="11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University of Oxford</a:t>
                      </a: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University of</a:t>
                      </a:r>
                      <a:r>
                        <a:rPr lang="en-US" sz="1100" b="1" baseline="0" dirty="0" smtClean="0">
                          <a:latin typeface="Calibri"/>
                          <a:cs typeface="Calibri"/>
                        </a:rPr>
                        <a:t> Warwick</a:t>
                      </a:r>
                      <a:endParaRPr lang="en-US" sz="11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University of Durham</a:t>
                      </a:r>
                      <a:endParaRPr lang="en-US" sz="1100" b="1" i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SE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ESS</a:t>
                      </a:r>
                      <a:endParaRPr lang="en-US" sz="1100" b="1" i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7554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1100" b="1" baseline="0" dirty="0" smtClean="0">
                          <a:latin typeface="Calibri"/>
                          <a:cs typeface="Calibri"/>
                        </a:rPr>
                        <a:t> of Uppsala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765306"/>
              </p:ext>
            </p:extLst>
          </p:nvPr>
        </p:nvGraphicFramePr>
        <p:xfrm>
          <a:off x="6169992" y="555526"/>
          <a:ext cx="2794496" cy="359018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12936"/>
                <a:gridCol w="2081560"/>
              </a:tblGrid>
              <a:tr h="276168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PT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LIP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NL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1100" b="1" dirty="0" err="1" smtClean="0">
                          <a:latin typeface="Calibri"/>
                          <a:cs typeface="Calibri"/>
                        </a:rPr>
                        <a:t>Twente</a:t>
                      </a:r>
                      <a:endParaRPr lang="en-US" sz="11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FI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Tampere</a:t>
                      </a:r>
                      <a:r>
                        <a:rPr lang="en-US" sz="1100" b="1" baseline="0" dirty="0" smtClean="0">
                          <a:latin typeface="Calibri"/>
                          <a:cs typeface="Calibri"/>
                        </a:rPr>
                        <a:t> University</a:t>
                      </a:r>
                      <a:endParaRPr lang="en-US" sz="1100" b="1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US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Iowa State University</a:t>
                      </a:r>
                      <a:endParaRPr lang="en-US" sz="11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latin typeface="Calibri"/>
                          <a:cs typeface="Calibri"/>
                        </a:rPr>
                        <a:t>BNL</a:t>
                      </a:r>
                      <a:endParaRPr lang="en-US" sz="1100" b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China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Sun </a:t>
                      </a:r>
                      <a:r>
                        <a:rPr lang="en-US" sz="1100" b="1" i="1" dirty="0" err="1" smtClean="0">
                          <a:latin typeface="Calibri"/>
                          <a:cs typeface="Calibri"/>
                        </a:rPr>
                        <a:t>Yat-sen</a:t>
                      </a:r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 University</a:t>
                      </a:r>
                      <a:endParaRPr lang="en-US" sz="1100" b="1" i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Calibri"/>
                          <a:cs typeface="Calibri"/>
                        </a:rPr>
                        <a:t>IHEP</a:t>
                      </a:r>
                      <a:endParaRPr lang="en-US" sz="11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Peking University</a:t>
                      </a:r>
                      <a:endParaRPr lang="en-US" sz="1100" b="1" i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EST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Tartu University</a:t>
                      </a:r>
                      <a:endParaRPr lang="en-US" sz="1100" b="1" i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LAT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Riga Technical </a:t>
                      </a:r>
                      <a:r>
                        <a:rPr lang="en-US" sz="1100" b="1" i="1" dirty="0" err="1" smtClean="0">
                          <a:latin typeface="Calibri"/>
                          <a:cs typeface="Calibri"/>
                        </a:rPr>
                        <a:t>Univers</a:t>
                      </a:r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.</a:t>
                      </a:r>
                      <a:endParaRPr lang="en-US" sz="1100" b="1" i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AU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HEPHY</a:t>
                      </a: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TU Wien</a:t>
                      </a:r>
                    </a:p>
                  </a:txBody>
                  <a:tcPr/>
                </a:tc>
              </a:tr>
              <a:tr h="276168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cs typeface="Calibri"/>
                        </a:rPr>
                        <a:t>ES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>
                          <a:latin typeface="Calibri"/>
                          <a:cs typeface="Calibri"/>
                        </a:rPr>
                        <a:t>I3M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188444" y="4555307"/>
            <a:ext cx="2791916" cy="461665"/>
          </a:xfrm>
          <a:prstGeom prst="rect">
            <a:avLst/>
          </a:prstGeom>
          <a:solidFill>
            <a:srgbClr val="B7CFFF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CHART is contributing (and EPFL)</a:t>
            </a:r>
          </a:p>
          <a:p>
            <a:r>
              <a:rPr lang="en-US" sz="1200" dirty="0" smtClean="0"/>
              <a:t>Informal contributions (US, Japan) 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156176" y="4599007"/>
            <a:ext cx="2791916" cy="276999"/>
          </a:xfrm>
          <a:prstGeom prst="rect">
            <a:avLst/>
          </a:prstGeom>
          <a:solidFill>
            <a:srgbClr val="B7CFFF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Note: </a:t>
            </a:r>
            <a:r>
              <a:rPr lang="en-US" sz="1200" i="1" dirty="0" smtClean="0"/>
              <a:t>some </a:t>
            </a:r>
            <a:r>
              <a:rPr lang="en-US" sz="1200" i="1" dirty="0" err="1" smtClean="0"/>
              <a:t>MoC</a:t>
            </a:r>
            <a:r>
              <a:rPr lang="en-US" sz="1200" i="1" dirty="0" smtClean="0"/>
              <a:t> still being </a:t>
            </a:r>
            <a:r>
              <a:rPr lang="en-US" sz="1200" i="1" dirty="0" err="1" smtClean="0"/>
              <a:t>prcessed</a:t>
            </a:r>
            <a:r>
              <a:rPr lang="en-US" sz="1200" i="1" dirty="0" smtClean="0"/>
              <a:t> 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221572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611560" y="-20538"/>
            <a:ext cx="746564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Test Facility, Staging and Physics Programme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323528" y="666689"/>
            <a:ext cx="8431912" cy="420931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Can envisage a </a:t>
            </a:r>
            <a:r>
              <a:rPr lang="en-US" sz="1600" b="1" dirty="0" smtClean="0">
                <a:latin typeface="Calibri"/>
                <a:cs typeface="Calibri"/>
              </a:rPr>
              <a:t>staged approach </a:t>
            </a:r>
            <a:r>
              <a:rPr lang="en-US" sz="1600" dirty="0" smtClean="0">
                <a:latin typeface="Calibri"/>
                <a:cs typeface="Calibri"/>
              </a:rPr>
              <a:t>to a </a:t>
            </a: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collider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Tentatively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 considered</a:t>
            </a:r>
          </a:p>
          <a:p>
            <a:pPr lvl="2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to be able to profit from CLIC detector work and to be able to compare to CLIC</a:t>
            </a:r>
          </a:p>
          <a:p>
            <a:pPr lvl="2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probably splits cost in half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Need to refine choice</a:t>
            </a:r>
          </a:p>
          <a:p>
            <a:pPr lvl="2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In particular if no other collider is being built in the coming years</a:t>
            </a:r>
          </a:p>
          <a:p>
            <a:pPr lvl="2">
              <a:buClr>
                <a:schemeClr val="tx1"/>
              </a:buClr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Can also provide </a:t>
            </a:r>
            <a:r>
              <a:rPr lang="en-US" sz="1600" b="1" dirty="0" smtClean="0">
                <a:latin typeface="Calibri"/>
                <a:cs typeface="Calibri"/>
              </a:rPr>
              <a:t>non-collider physics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test facility could be synergistic with neutrino user facility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Synergies</a:t>
            </a:r>
            <a:r>
              <a:rPr lang="en-US" sz="1600" dirty="0" smtClean="0">
                <a:latin typeface="Calibri"/>
                <a:cs typeface="Calibri"/>
              </a:rPr>
              <a:t> on technology development exist (targets, …)</a:t>
            </a:r>
          </a:p>
          <a:p>
            <a:pPr marL="457200" lvl="1" indent="0">
              <a:buClr>
                <a:schemeClr val="tx1"/>
              </a:buClr>
              <a:buNone/>
            </a:pPr>
            <a:endParaRPr lang="en-US" sz="1600" dirty="0" smtClean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Plan </a:t>
            </a:r>
            <a:r>
              <a:rPr lang="en-US" sz="1600" b="1" dirty="0" smtClean="0">
                <a:latin typeface="Calibri"/>
                <a:cs typeface="Calibri"/>
              </a:rPr>
              <a:t>a workshop on test facility, synergies and non-collider physics </a:t>
            </a:r>
            <a:r>
              <a:rPr lang="en-US" sz="1600" dirty="0" smtClean="0">
                <a:latin typeface="Calibri"/>
                <a:cs typeface="Calibri"/>
              </a:rPr>
              <a:t>later this year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please let me know if you want to contribute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2334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Conclusion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67544" y="483518"/>
            <a:ext cx="8431912" cy="420931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collider is unique opportunity for high-energy, high-luminosity lepton collider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Currently two different options considered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goal of 10+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endParaRPr lang="en-US" sz="1600" dirty="0" smtClean="0">
              <a:latin typeface="Calibri"/>
              <a:cs typeface="Calibri"/>
            </a:endParaRP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potential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intermediate stage explored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will consider other options later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Started turning Roadmap into a </a:t>
            </a:r>
            <a:r>
              <a:rPr lang="en-US" sz="1600" dirty="0" err="1" smtClean="0">
                <a:latin typeface="Calibri"/>
                <a:cs typeface="Calibri"/>
              </a:rPr>
              <a:t>workplan</a:t>
            </a:r>
            <a:endParaRPr lang="en-US" sz="1600" dirty="0" smtClean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First important results are being obtained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but still plenty of work remains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increased R&amp;D effort still required</a:t>
            </a:r>
            <a:endParaRPr lang="en-US" sz="1600" b="1" dirty="0">
              <a:latin typeface="Calibri"/>
              <a:cs typeface="Calibri"/>
            </a:endParaRP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great </a:t>
            </a:r>
            <a:r>
              <a:rPr lang="en-US" sz="1600" dirty="0" smtClean="0">
                <a:latin typeface="Calibri"/>
                <a:cs typeface="Calibri"/>
              </a:rPr>
              <a:t>opportunity to </a:t>
            </a:r>
            <a:r>
              <a:rPr lang="en-US" sz="1600" dirty="0" smtClean="0">
                <a:latin typeface="Calibri"/>
                <a:cs typeface="Calibri"/>
              </a:rPr>
              <a:t>join, also for the physics and detector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Collaboration meeting October 11-14 at </a:t>
            </a:r>
            <a:r>
              <a:rPr lang="en-US" sz="1600" dirty="0" smtClean="0">
                <a:latin typeface="Calibri"/>
                <a:cs typeface="Calibri"/>
              </a:rPr>
              <a:t>CERN</a:t>
            </a:r>
            <a:endParaRPr lang="en-US" sz="1600" dirty="0" smtClean="0">
              <a:latin typeface="Calibri"/>
              <a:cs typeface="Calibri"/>
              <a:hlinkClick r:id="rId2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 smtClean="0">
                <a:latin typeface="Calibri"/>
                <a:cs typeface="Calibri"/>
                <a:hlinkClick r:id="rId2"/>
              </a:rPr>
              <a:t>http</a:t>
            </a:r>
            <a:r>
              <a:rPr lang="en-US" sz="1600" dirty="0">
                <a:latin typeface="Calibri"/>
                <a:cs typeface="Calibri"/>
                <a:hlinkClick r:id="rId2"/>
              </a:rPr>
              <a:t>://muoncollider.web.cern.ch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2430" y="4364583"/>
            <a:ext cx="2721570" cy="655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Many thanks to the </a:t>
            </a:r>
            <a:r>
              <a:rPr lang="en-US" sz="1200" dirty="0" err="1">
                <a:latin typeface="Calibri"/>
                <a:cs typeface="Calibri"/>
              </a:rPr>
              <a:t>Muon</a:t>
            </a:r>
            <a:r>
              <a:rPr lang="en-US" sz="1200" dirty="0">
                <a:latin typeface="Calibri"/>
                <a:cs typeface="Calibri"/>
              </a:rPr>
              <a:t> Beam Panel, the collaboration, the MAP study, the MICE collaboration, and many others</a:t>
            </a:r>
          </a:p>
        </p:txBody>
      </p:sp>
    </p:spTree>
    <p:extLst>
      <p:ext uri="{BB962C8B-B14F-4D97-AF65-F5344CB8AC3E}">
        <p14:creationId xmlns:p14="http://schemas.microsoft.com/office/powerpoint/2010/main" val="204282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                              Muon Collider, IPA, September 2022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Reserve</a:t>
            </a:r>
            <a:endParaRPr lang="en-US"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31050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801"/>
            <a:ext cx="8229600" cy="445311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Alternatives: The LEMMA Scheme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34166" t="50107"/>
          <a:stretch/>
        </p:blipFill>
        <p:spPr>
          <a:xfrm>
            <a:off x="402332" y="843503"/>
            <a:ext cx="5825852" cy="18746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200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>
            <a:stCxn id="16" idx="0"/>
          </p:cNvCxnSpPr>
          <p:nvPr/>
        </p:nvCxnSpPr>
        <p:spPr>
          <a:xfrm flipH="1" flipV="1">
            <a:off x="2339752" y="1998081"/>
            <a:ext cx="403582" cy="799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4.tiff"/>
          <p:cNvPicPr>
            <a:picLocks noChangeAspect="1"/>
          </p:cNvPicPr>
          <p:nvPr/>
        </p:nvPicPr>
        <p:blipFill rotWithShape="1">
          <a:blip r:embed="rId2"/>
          <a:srcRect l="48352" t="50107" r="38637"/>
          <a:stretch/>
        </p:blipFill>
        <p:spPr>
          <a:xfrm>
            <a:off x="6876256" y="1650491"/>
            <a:ext cx="1810545" cy="3147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0077" y="555526"/>
            <a:ext cx="3593604" cy="290427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LEMMA scheme (INFN) P. Raimondi et al.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14" name="Picture 13" descr="p0.tiff"/>
          <p:cNvPicPr>
            <a:picLocks noChangeAspect="1"/>
          </p:cNvPicPr>
          <p:nvPr/>
        </p:nvPicPr>
        <p:blipFill rotWithShape="1">
          <a:blip r:embed="rId3"/>
          <a:srcRect b="49496"/>
          <a:stretch/>
        </p:blipFill>
        <p:spPr>
          <a:xfrm>
            <a:off x="1476473" y="3363838"/>
            <a:ext cx="2159423" cy="313724"/>
          </a:xfrm>
          <a:prstGeom prst="rect">
            <a:avLst/>
          </a:prstGeom>
        </p:spPr>
      </p:pic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699" y="3069075"/>
            <a:ext cx="1663165" cy="150893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14667" y="2797272"/>
            <a:ext cx="3657333" cy="481448"/>
          </a:xfrm>
          <a:prstGeom prst="rect">
            <a:avLst/>
          </a:prstGeom>
        </p:spPr>
        <p:txBody>
          <a:bodyPr vert="horz" lIns="81597" tIns="40800" rIns="81597" bIns="40800" rtlCol="0">
            <a:noAutofit/>
          </a:bodyPr>
          <a:lstStyle>
            <a:lvl1pPr marL="376795" indent="-376795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90" indent="-3139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985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8381" indent="-2511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0774" indent="-251196" algn="l" defTabSz="50239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316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564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95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0351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45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 positrons to produce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pairs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Accumulate </a:t>
            </a:r>
            <a:r>
              <a:rPr lang="en-US" sz="1600" dirty="0" err="1">
                <a:latin typeface="Calibri"/>
                <a:cs typeface="Calibri"/>
              </a:rPr>
              <a:t>muons</a:t>
            </a:r>
            <a:r>
              <a:rPr lang="en-US" sz="1600" dirty="0">
                <a:latin typeface="Calibri"/>
                <a:cs typeface="Calibri"/>
              </a:rPr>
              <a:t> from several passages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4300" y="3795886"/>
            <a:ext cx="4761399" cy="1152201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Excellent idea, but nature is cruel</a:t>
            </a:r>
          </a:p>
          <a:p>
            <a:r>
              <a:rPr lang="en-US" sz="1300" dirty="0">
                <a:latin typeface="Calibri"/>
                <a:cs typeface="Calibri"/>
              </a:rPr>
              <a:t>Detailed estimates of fundamental limits show that we require a very large positron bunch charge to reach the same luminosity as the proton-based scheme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300" b="1" dirty="0">
                <a:latin typeface="Calibri"/>
                <a:cs typeface="Calibri"/>
              </a:rPr>
              <a:t>Need same game changing invention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85724" y="666864"/>
            <a:ext cx="2858276" cy="9442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Note: New proposal by C. </a:t>
            </a:r>
            <a:r>
              <a:rPr lang="en-US" sz="1400" dirty="0" err="1">
                <a:latin typeface="Calibri"/>
                <a:cs typeface="Calibri"/>
              </a:rPr>
              <a:t>Curatolo</a:t>
            </a:r>
            <a:r>
              <a:rPr lang="en-US" sz="1400" dirty="0">
                <a:latin typeface="Calibri"/>
                <a:cs typeface="Calibri"/>
              </a:rPr>
              <a:t> and L. </a:t>
            </a:r>
            <a:r>
              <a:rPr lang="en-US" sz="1400" dirty="0" err="1">
                <a:latin typeface="Calibri"/>
                <a:cs typeface="Calibri"/>
              </a:rPr>
              <a:t>Serafini</a:t>
            </a:r>
            <a:r>
              <a:rPr lang="en-US" sz="1400" dirty="0">
                <a:latin typeface="Calibri"/>
                <a:cs typeface="Calibri"/>
              </a:rPr>
              <a:t> needs to be looked at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Uses Bethe-</a:t>
            </a:r>
            <a:r>
              <a:rPr lang="en-US" sz="1400" dirty="0" err="1">
                <a:latin typeface="Calibri"/>
                <a:cs typeface="Calibri"/>
              </a:rPr>
              <a:t>Heitler</a:t>
            </a:r>
            <a:r>
              <a:rPr lang="en-US" sz="1400" dirty="0">
                <a:latin typeface="Calibri"/>
                <a:cs typeface="Calibri"/>
              </a:rPr>
              <a:t> production with electrons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46879" y="2797272"/>
            <a:ext cx="3730534" cy="135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134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MICE: Cooling Demonstration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3508" y="3435846"/>
            <a:ext cx="2812628" cy="9632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Principle of </a:t>
            </a:r>
            <a:r>
              <a:rPr lang="en-US" sz="1400" dirty="0" err="1" smtClean="0">
                <a:latin typeface="Calibri"/>
                <a:cs typeface="Calibri"/>
              </a:rPr>
              <a:t>ionisation</a:t>
            </a:r>
            <a:r>
              <a:rPr lang="en-US" sz="1400" dirty="0" smtClean="0">
                <a:latin typeface="Calibri"/>
                <a:cs typeface="Calibri"/>
              </a:rPr>
              <a:t> cooling has been demonstrated</a:t>
            </a:r>
          </a:p>
          <a:p>
            <a:r>
              <a:rPr lang="en-US" sz="1400" dirty="0" smtClean="0">
                <a:latin typeface="Calibri"/>
                <a:cs typeface="Calibri"/>
              </a:rPr>
              <a:t>Use of data for benchmarking is still ongoing</a:t>
            </a:r>
          </a:p>
        </p:txBody>
      </p:sp>
      <p:pic>
        <p:nvPicPr>
          <p:cNvPr id="7" name="Picture 6" descr="Step-4-label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89" y="627534"/>
            <a:ext cx="6234427" cy="18303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88224" y="2750905"/>
            <a:ext cx="2496388" cy="286127"/>
          </a:xfrm>
          <a:prstGeom prst="rect">
            <a:avLst/>
          </a:prstGeom>
          <a:solidFill>
            <a:srgbClr val="FDEADA"/>
          </a:solidFill>
        </p:spPr>
        <p:txBody>
          <a:bodyPr wrap="square" lIns="100477" tIns="50240" rIns="100477" bIns="50240">
            <a:spAutoFit/>
          </a:bodyPr>
          <a:lstStyle/>
          <a:p>
            <a:r>
              <a:rPr lang="en-US" sz="1200" dirty="0"/>
              <a:t>Nature </a:t>
            </a:r>
            <a:r>
              <a:rPr lang="en-US" sz="1200" dirty="0" smtClean="0"/>
              <a:t>vol. </a:t>
            </a:r>
            <a:r>
              <a:rPr lang="en-US" sz="1200" dirty="0"/>
              <a:t>578, </a:t>
            </a:r>
            <a:r>
              <a:rPr lang="en-US" sz="1200" dirty="0" smtClean="0"/>
              <a:t>p. </a:t>
            </a:r>
            <a:r>
              <a:rPr lang="en-US" sz="1200" dirty="0"/>
              <a:t>53-59 (2020)</a:t>
            </a:r>
          </a:p>
        </p:txBody>
      </p:sp>
      <p:pic>
        <p:nvPicPr>
          <p:cNvPr id="9" name="Picture 8" descr="fig_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573"/>
          <a:stretch/>
        </p:blipFill>
        <p:spPr>
          <a:xfrm>
            <a:off x="251520" y="2283718"/>
            <a:ext cx="2560919" cy="27092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83508" y="2770781"/>
            <a:ext cx="2812627" cy="532348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More particles at smaller amplitude after absorber is put in place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4937" y="3219822"/>
            <a:ext cx="2655277" cy="16095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More complete experiment with higher statistics, more than one stage required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Integration of magnets, RF, absorbers, vacuum is engineering challenge</a:t>
            </a:r>
          </a:p>
        </p:txBody>
      </p:sp>
      <p:pic>
        <p:nvPicPr>
          <p:cNvPr id="13" name="Picture 12" descr="IMG_8674-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049930"/>
            <a:ext cx="2496388" cy="16658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33901" y="4569682"/>
            <a:ext cx="1262235" cy="307777"/>
          </a:xfrm>
          <a:prstGeom prst="rect">
            <a:avLst/>
          </a:prstGeom>
          <a:solidFill>
            <a:srgbClr val="FFDB3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WEPOPT053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63086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Neutrino Flux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4427984" y="987574"/>
            <a:ext cx="4738060" cy="104729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8066" y="2211710"/>
            <a:ext cx="4165902" cy="13941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Expand idea of </a:t>
            </a:r>
            <a:r>
              <a:rPr lang="en-US" sz="1400" dirty="0" err="1" smtClean="0">
                <a:latin typeface="Calibri"/>
                <a:cs typeface="Calibri"/>
              </a:rPr>
              <a:t>Mokhov</a:t>
            </a:r>
            <a:r>
              <a:rPr lang="en-US" sz="1400" dirty="0" smtClean="0">
                <a:latin typeface="Calibri"/>
                <a:cs typeface="Calibri"/>
              </a:rPr>
              <a:t>, </a:t>
            </a:r>
            <a:r>
              <a:rPr lang="en-US" sz="1400" dirty="0" err="1" smtClean="0">
                <a:latin typeface="Calibri"/>
                <a:cs typeface="Calibri"/>
              </a:rPr>
              <a:t>Ginneken</a:t>
            </a:r>
            <a:r>
              <a:rPr lang="en-US" sz="1400" dirty="0" smtClean="0">
                <a:latin typeface="Calibri"/>
                <a:cs typeface="Calibri"/>
              </a:rPr>
              <a:t> to move beam in aperture: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move collider ring components, e.g. vertical bending with 1% of main field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14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in 200 m deep tunnel comparable to LHC case with +/- 1 </a:t>
            </a:r>
            <a:r>
              <a:rPr lang="en-US" sz="1400" b="1" dirty="0" err="1" smtClean="0">
                <a:latin typeface="Calibri"/>
                <a:cs typeface="Calibri"/>
              </a:rPr>
              <a:t>mradian</a:t>
            </a:r>
            <a:endParaRPr lang="en-US" sz="14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Calibri"/>
                <a:cs typeface="Calibri"/>
              </a:rPr>
              <a:t>scales with luminosity toward higher E</a:t>
            </a:r>
            <a:endParaRPr lang="en-US" sz="1400" b="1" dirty="0">
              <a:latin typeface="Calibri"/>
              <a:cs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7322" y="3695586"/>
            <a:ext cx="4166646" cy="5323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Need to study mover system, magnet, connections and impact on beam</a:t>
            </a:r>
          </a:p>
        </p:txBody>
      </p:sp>
      <p:pic>
        <p:nvPicPr>
          <p:cNvPr id="21" name="Picture 20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431767"/>
            <a:ext cx="3550790" cy="178298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300192" y="2305203"/>
            <a:ext cx="1078087" cy="338555"/>
          </a:xfrm>
          <a:prstGeom prst="rect">
            <a:avLst/>
          </a:prstGeom>
          <a:noFill/>
        </p:spPr>
        <p:txBody>
          <a:bodyPr wrap="none" lIns="100477" tIns="50240" rIns="100477" bIns="50240" rtlCol="0">
            <a:spAutoFit/>
          </a:bodyPr>
          <a:lstStyle/>
          <a:p>
            <a:r>
              <a:rPr lang="en-US" sz="1500" dirty="0">
                <a:solidFill>
                  <a:schemeClr val="accent4">
                    <a:lumMod val="75000"/>
                  </a:schemeClr>
                </a:solidFill>
              </a:rPr>
              <a:t>~2 x 600 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322" y="915566"/>
            <a:ext cx="4166646" cy="1178679"/>
          </a:xfrm>
          <a:prstGeom prst="rect">
            <a:avLst/>
          </a:prstGeom>
          <a:solidFill>
            <a:srgbClr val="B7CFFF"/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Dense neutrino flux cone can impact environment Challenge scales with </a:t>
            </a:r>
            <a:r>
              <a:rPr lang="en-US" sz="1400" b="1" dirty="0" smtClean="0">
                <a:latin typeface="Calibri"/>
                <a:cs typeface="Calibri"/>
              </a:rPr>
              <a:t>E</a:t>
            </a:r>
            <a:r>
              <a:rPr lang="en-US" sz="1400" b="1" baseline="30000" dirty="0">
                <a:latin typeface="Calibri"/>
                <a:cs typeface="Calibri"/>
              </a:rPr>
              <a:t> </a:t>
            </a:r>
            <a:r>
              <a:rPr lang="en-US" sz="1400" b="1" dirty="0">
                <a:latin typeface="Calibri"/>
                <a:cs typeface="Calibri"/>
              </a:rPr>
              <a:t>x</a:t>
            </a:r>
            <a:r>
              <a:rPr lang="en-US" sz="1400" b="1" dirty="0" smtClean="0">
                <a:latin typeface="Calibri"/>
                <a:cs typeface="Calibri"/>
              </a:rPr>
              <a:t> L </a:t>
            </a:r>
          </a:p>
          <a:p>
            <a:endParaRPr lang="en-US" sz="1400" b="1" dirty="0" smtClean="0">
              <a:latin typeface="Calibri"/>
              <a:cs typeface="Calibri"/>
            </a:endParaRPr>
          </a:p>
          <a:p>
            <a:r>
              <a:rPr lang="en-US" sz="1400" b="1" dirty="0" smtClean="0">
                <a:latin typeface="Calibri"/>
                <a:cs typeface="Calibri"/>
              </a:rPr>
              <a:t>Goal is to reduce to negligible level, similar to LHC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200 m deep tunnel is about </a:t>
            </a:r>
            <a:r>
              <a:rPr lang="en-US" sz="1400" b="1" dirty="0" smtClean="0">
                <a:latin typeface="Calibri"/>
                <a:cs typeface="Calibri"/>
              </a:rPr>
              <a:t>OK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7322" y="4299942"/>
            <a:ext cx="4166646" cy="5323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Working on different approaches for experimental insertion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44008" y="4299942"/>
            <a:ext cx="4166646" cy="5323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Other </a:t>
            </a:r>
            <a:r>
              <a:rPr lang="en-US" sz="1400" b="1" dirty="0" err="1" smtClean="0">
                <a:solidFill>
                  <a:srgbClr val="FF0000"/>
                </a:solidFill>
                <a:latin typeface="Calibri"/>
                <a:cs typeface="Calibri"/>
              </a:rPr>
              <a:t>optimisations</a:t>
            </a:r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 are possible (magnetic field, </a:t>
            </a:r>
            <a:r>
              <a:rPr lang="en-US" sz="1400" b="1" dirty="0" err="1" smtClean="0">
                <a:solidFill>
                  <a:srgbClr val="FF0000"/>
                </a:solidFill>
                <a:latin typeface="Calibri"/>
                <a:cs typeface="Calibri"/>
              </a:rPr>
              <a:t>emittance</a:t>
            </a:r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  etc.)</a:t>
            </a:r>
          </a:p>
        </p:txBody>
      </p:sp>
    </p:spTree>
    <p:extLst>
      <p:ext uri="{BB962C8B-B14F-4D97-AF65-F5344CB8AC3E}">
        <p14:creationId xmlns:p14="http://schemas.microsoft.com/office/powerpoint/2010/main" val="4136710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-102617" y="3818751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nl-NL" smtClean="0">
                <a:latin typeface="Calibri"/>
                <a:cs typeface="Calibri"/>
              </a:rPr>
              <a:t>D. Schulte                              Muon Collider, LDG meeting,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Organisation</a:t>
            </a:r>
            <a:endParaRPr lang="en-GB" sz="3200" b="0" dirty="0">
              <a:latin typeface="Calibri"/>
              <a:cs typeface="Calibri"/>
            </a:endParaRPr>
          </a:p>
        </p:txBody>
      </p:sp>
      <p:pic>
        <p:nvPicPr>
          <p:cNvPr id="10" name="Picture 9" descr="governance_final_n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51347" y="-1129263"/>
            <a:ext cx="5330833" cy="7543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38844" y="1203598"/>
            <a:ext cx="3314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International Collaboration Board </a:t>
            </a:r>
            <a:r>
              <a:rPr lang="en-US" sz="1600" dirty="0" smtClean="0"/>
              <a:t>represents the partners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90220" y="1472580"/>
            <a:ext cx="26503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International Advisory Committee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180464" y="2743949"/>
            <a:ext cx="285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Coordination Committee</a:t>
            </a:r>
          </a:p>
          <a:p>
            <a:r>
              <a:rPr lang="en-US" sz="1600" dirty="0" smtClean="0"/>
              <a:t>executes the study</a:t>
            </a:r>
          </a:p>
          <a:p>
            <a:r>
              <a:rPr lang="en-US" sz="1600" dirty="0" smtClean="0"/>
              <a:t>(only Study Leader in </a:t>
            </a:r>
            <a:r>
              <a:rPr lang="en-US" sz="1600" dirty="0" err="1" smtClean="0"/>
              <a:t>MoC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295400" y="1788374"/>
            <a:ext cx="454347" cy="524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248847" y="2057356"/>
            <a:ext cx="749300" cy="255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1"/>
          </p:cNvCxnSpPr>
          <p:nvPr/>
        </p:nvCxnSpPr>
        <p:spPr>
          <a:xfrm flipH="1">
            <a:off x="5420048" y="3159448"/>
            <a:ext cx="7604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36512" y="3003798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Steering Board </a:t>
            </a:r>
            <a:r>
              <a:rPr lang="en-US" sz="1600" dirty="0" smtClean="0"/>
              <a:t>oversees study and</a:t>
            </a:r>
            <a:r>
              <a:rPr lang="en-US" sz="1600" b="1" dirty="0" smtClean="0"/>
              <a:t> </a:t>
            </a:r>
            <a:r>
              <a:rPr lang="en-US" sz="1600" dirty="0" smtClean="0"/>
              <a:t>links to regional supervision (addition to </a:t>
            </a:r>
            <a:r>
              <a:rPr lang="en-US" sz="1600" dirty="0" err="1" smtClean="0"/>
              <a:t>MoC</a:t>
            </a:r>
            <a:r>
              <a:rPr lang="en-US" sz="1600" dirty="0" smtClean="0"/>
              <a:t>)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432247" y="2541037"/>
            <a:ext cx="2159000" cy="5325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615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Motivation and Goal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48064" y="2355726"/>
            <a:ext cx="3635896" cy="2515224"/>
          </a:xfrm>
          <a:prstGeom prst="rect">
            <a:avLst/>
          </a:prstGeom>
          <a:solidFill>
            <a:srgbClr val="AFB0E2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r="3422"/>
          <a:stretch/>
        </p:blipFill>
        <p:spPr>
          <a:xfrm>
            <a:off x="5220072" y="2471298"/>
            <a:ext cx="3453514" cy="230655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148064" y="1391920"/>
            <a:ext cx="3635896" cy="9638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48064" y="1419622"/>
            <a:ext cx="3635896" cy="963806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Discovery reach</a:t>
            </a:r>
          </a:p>
          <a:p>
            <a:r>
              <a:rPr lang="en-US" sz="1400" dirty="0" smtClean="0">
                <a:latin typeface="Calibri"/>
                <a:cs typeface="Calibri"/>
              </a:rPr>
              <a:t>14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lepton collisions are comparable to </a:t>
            </a:r>
            <a:r>
              <a:rPr lang="en-US" sz="1400" dirty="0" smtClean="0">
                <a:latin typeface="Calibri"/>
                <a:cs typeface="Calibri"/>
              </a:rPr>
              <a:t>100-200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proton collisions for production of heavy particle pairs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1600" y="483518"/>
            <a:ext cx="7200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Previous studies in US (now very strong interest again), experimental </a:t>
            </a:r>
            <a:r>
              <a:rPr lang="en-US" sz="1600" dirty="0" err="1" smtClean="0">
                <a:latin typeface="Calibri"/>
                <a:cs typeface="Calibri"/>
              </a:rPr>
              <a:t>programme</a:t>
            </a:r>
            <a:r>
              <a:rPr lang="en-US" sz="1600" dirty="0" smtClean="0">
                <a:latin typeface="Calibri"/>
                <a:cs typeface="Calibri"/>
              </a:rPr>
              <a:t> in UK and alternatives studies by INFN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1203598"/>
            <a:ext cx="4392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New strong interest: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Focus on </a:t>
            </a:r>
            <a:r>
              <a:rPr lang="en-US" sz="1600" b="1" dirty="0" smtClean="0">
                <a:latin typeface="Calibri"/>
                <a:cs typeface="Calibri"/>
              </a:rPr>
              <a:t>high energy </a:t>
            </a:r>
            <a:r>
              <a:rPr lang="en-US" sz="1600" dirty="0" smtClean="0">
                <a:latin typeface="Calibri"/>
                <a:cs typeface="Calibri"/>
              </a:rPr>
              <a:t>with </a:t>
            </a:r>
            <a:r>
              <a:rPr lang="en-US" sz="1600" b="1" dirty="0" smtClean="0">
                <a:latin typeface="Calibri"/>
                <a:cs typeface="Calibri"/>
              </a:rPr>
              <a:t>high luminosity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10+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endParaRPr lang="en-US" sz="1600" dirty="0" smtClean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potential initial energy stage (e.g.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T</a:t>
            </a:r>
            <a:r>
              <a:rPr lang="en-US" sz="1600" b="1" dirty="0" smtClean="0">
                <a:latin typeface="Calibri"/>
                <a:cs typeface="Calibri"/>
              </a:rPr>
              <a:t>echnology</a:t>
            </a:r>
            <a:r>
              <a:rPr lang="en-US" sz="1600" dirty="0" smtClean="0">
                <a:latin typeface="Calibri"/>
                <a:cs typeface="Calibri"/>
              </a:rPr>
              <a:t> and </a:t>
            </a:r>
            <a:r>
              <a:rPr lang="en-US" sz="1600" b="1" dirty="0" smtClean="0">
                <a:latin typeface="Calibri"/>
                <a:cs typeface="Calibri"/>
              </a:rPr>
              <a:t>design advances</a:t>
            </a:r>
          </a:p>
          <a:p>
            <a:pPr marL="285750" indent="-285750">
              <a:buFont typeface="Arial"/>
              <a:buChar char="•"/>
            </a:pPr>
            <a:endParaRPr lang="en-US" sz="1600" b="1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Combines</a:t>
            </a:r>
            <a:r>
              <a:rPr lang="en-US" sz="1600" b="1" dirty="0" smtClean="0">
                <a:latin typeface="Calibri"/>
                <a:cs typeface="Calibri"/>
              </a:rPr>
              <a:t> precision physics </a:t>
            </a:r>
            <a:r>
              <a:rPr lang="en-US" sz="1600" dirty="0" smtClean="0">
                <a:latin typeface="Calibri"/>
                <a:cs typeface="Calibri"/>
              </a:rPr>
              <a:t>and</a:t>
            </a:r>
            <a:r>
              <a:rPr lang="en-US" sz="1600" b="1" dirty="0" smtClean="0">
                <a:latin typeface="Calibri"/>
                <a:cs typeface="Calibri"/>
              </a:rPr>
              <a:t> discovery reach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7544" y="3175516"/>
            <a:ext cx="3887489" cy="16839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74191" y="3147814"/>
            <a:ext cx="3845273" cy="747782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Luminosity goal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(Similar to L(E</a:t>
            </a:r>
            <a:r>
              <a:rPr lang="en-US" sz="1400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CM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&gt; 0.99 E</a:t>
            </a:r>
            <a:r>
              <a:rPr lang="en-US" sz="1400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CM,0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) CLIC at 3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4x10</a:t>
            </a:r>
            <a:r>
              <a:rPr lang="en-US" sz="14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35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cm</a:t>
            </a:r>
            <a:r>
              <a:rPr lang="en-US" sz="14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-2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lang="en-US" sz="14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-1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at 14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0" name="Picture 19" descr="p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63" y="3985252"/>
            <a:ext cx="3560955" cy="714220"/>
          </a:xfrm>
          <a:prstGeom prst="rect">
            <a:avLst/>
          </a:prstGeom>
        </p:spPr>
      </p:pic>
      <p:sp>
        <p:nvSpPr>
          <p:cNvPr id="25" name="Frame 24"/>
          <p:cNvSpPr/>
          <p:nvPr/>
        </p:nvSpPr>
        <p:spPr>
          <a:xfrm>
            <a:off x="539552" y="3887753"/>
            <a:ext cx="3779913" cy="943947"/>
          </a:xfrm>
          <a:prstGeom prst="frame">
            <a:avLst>
              <a:gd name="adj1" fmla="val 763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432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Thanks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/>
              <a:t>D. Schulte                              Muon Collider, IPA, September 2022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987574"/>
            <a:ext cx="2458616" cy="3824932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1455" y="2076387"/>
            <a:ext cx="8815041" cy="26556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200" b="1" dirty="0" smtClean="0">
                <a:latin typeface="+mn-lt"/>
              </a:rPr>
              <a:t>Community conveners: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Radio-Frequency (RF): 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Alexej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Grudiev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Jean-Pierre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Delahaye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 retiree),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Derun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Li (LBNL), Akira Yamamoto (KEK).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Magnets: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Lionel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Quettier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(CEA), Toru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Ogitsu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(KEK)‎,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Soren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Prestemon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(LBNL), Sasha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Zlobin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Emanuela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Barzi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High-Energy Complex (HEC):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Antoine Chance (CEA), J. Scott Berg (BNL), Alex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Bogacz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(JLAB), Christian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Carli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Angeles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Faus-Golfe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IJCLab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Eliana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Gianfelice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-Wendt (FNAL), Shinji Machida (RAL). </a:t>
            </a:r>
            <a:r>
              <a:rPr lang="en-US" sz="1200" i="1" dirty="0" err="1" smtClean="0">
                <a:solidFill>
                  <a:srgbClr val="000000"/>
                </a:solidFill>
                <a:latin typeface="+mn-lt"/>
              </a:rPr>
              <a:t>Muon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 Production and Cooling (MPC):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Chris Rogers (RAL), Marco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Calviani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Chris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Densham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(RAL),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Diktys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Stratakis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Akira Sato (Osaka University),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Katsuya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Yonehara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Proton Complex (PC):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 Simone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Gilardoni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Hannes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Bartosik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Frank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Gerigk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Natalia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Milas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(ESS).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Beam Dynamics (BD):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Elias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Metral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Tor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Raubenheimer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(SLAC and Stanford University), Rob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Ryne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(LBNL).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Radiation Protection (RP):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 Claudia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Ahdida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Parameters, Power and Cost (PPC): 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Daniel Schulte (CERN), Mark Palmer (BNL), Jean-Pierre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Delahaye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 retiree), Philippe Lebrun (CERN retiree and ESI), Mike Seidel (PSI), Vladimir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Shiltsev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Jingyu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Tang (IHEP), Akira Yamamoto (KEK).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Machine Detector Interface (MDI): 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Donatella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Lucchesi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(University of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Padova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), Christian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Carli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Anton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Lechner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Nicolai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Mokhov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Nadia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Pastrone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(INFN),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Sergo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Jindariani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Synergy: 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Kenneth Long (Imperial College), Roger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Ruber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(Uppsala University),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Koichiro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 Shimomura (KEK).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Test Facility (TF): 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Roberto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Losito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Alan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Bross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Tord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Ekelof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ESS,Uppsala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University).</a:t>
            </a:r>
            <a:endParaRPr lang="en-US" sz="1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200" y="843558"/>
            <a:ext cx="8833296" cy="12094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507" tIns="50255" rIns="100507" bIns="50255" rtlCol="0">
            <a:spAutoFit/>
          </a:bodyPr>
          <a:lstStyle/>
          <a:p>
            <a:r>
              <a:rPr lang="en-US" sz="1200" b="1" dirty="0" err="1" smtClean="0"/>
              <a:t>Muon</a:t>
            </a:r>
            <a:r>
              <a:rPr lang="en-US" sz="1200" b="1" dirty="0" smtClean="0"/>
              <a:t> </a:t>
            </a:r>
            <a:r>
              <a:rPr lang="en-US" sz="1200" b="1" dirty="0"/>
              <a:t>Beam </a:t>
            </a:r>
            <a:r>
              <a:rPr lang="en-US" sz="1200" b="1" dirty="0" smtClean="0"/>
              <a:t>Panel:</a:t>
            </a:r>
            <a:r>
              <a:rPr lang="en-US" sz="1200" b="1" dirty="0"/>
              <a:t> </a:t>
            </a:r>
            <a:r>
              <a:rPr lang="en-US" sz="1200" dirty="0" smtClean="0"/>
              <a:t>Daniel </a:t>
            </a:r>
            <a:r>
              <a:rPr lang="en-US" sz="1200" dirty="0"/>
              <a:t>Schulte (CERN, chair</a:t>
            </a:r>
            <a:r>
              <a:rPr lang="en-US" sz="1200" dirty="0" smtClean="0"/>
              <a:t>), Mark </a:t>
            </a:r>
            <a:r>
              <a:rPr lang="en-US" sz="1200" dirty="0"/>
              <a:t>Palmer (BNL, co-chair</a:t>
            </a:r>
            <a:r>
              <a:rPr lang="en-US" sz="1200" dirty="0" smtClean="0"/>
              <a:t>), </a:t>
            </a:r>
            <a:r>
              <a:rPr lang="en-US" sz="1200" dirty="0" err="1" smtClean="0"/>
              <a:t>Tabea</a:t>
            </a:r>
            <a:r>
              <a:rPr lang="en-US" sz="1200" dirty="0" smtClean="0"/>
              <a:t> </a:t>
            </a:r>
            <a:r>
              <a:rPr lang="en-US" sz="1200" dirty="0"/>
              <a:t>Arndt (KIT</a:t>
            </a:r>
            <a:r>
              <a:rPr lang="en-US" sz="1200" dirty="0" smtClean="0"/>
              <a:t>), Antoine </a:t>
            </a:r>
            <a:r>
              <a:rPr lang="en-US" sz="1200" dirty="0"/>
              <a:t>Chance (CEA/IRFU</a:t>
            </a:r>
            <a:r>
              <a:rPr lang="en-US" sz="1200" dirty="0" smtClean="0"/>
              <a:t>) Jean</a:t>
            </a:r>
            <a:r>
              <a:rPr lang="en-US" sz="1200" dirty="0"/>
              <a:t>-Pierre </a:t>
            </a:r>
            <a:r>
              <a:rPr lang="en-US" sz="1200" dirty="0" err="1"/>
              <a:t>Delahaye</a:t>
            </a:r>
            <a:r>
              <a:rPr lang="en-US" sz="1200" dirty="0"/>
              <a:t> (retired</a:t>
            </a:r>
            <a:r>
              <a:rPr lang="en-US" sz="1200" dirty="0" smtClean="0"/>
              <a:t>), Angeles </a:t>
            </a:r>
            <a:r>
              <a:rPr lang="en-US" sz="1200" dirty="0" err="1"/>
              <a:t>Faus-Golfe</a:t>
            </a:r>
            <a:r>
              <a:rPr lang="en-US" sz="1200" dirty="0"/>
              <a:t> (IN2P3/</a:t>
            </a:r>
            <a:r>
              <a:rPr lang="en-US" sz="1200" dirty="0" err="1"/>
              <a:t>IJClab</a:t>
            </a:r>
            <a:r>
              <a:rPr lang="en-US" sz="1200" dirty="0" smtClean="0"/>
              <a:t>), Simone </a:t>
            </a:r>
            <a:r>
              <a:rPr lang="en-US" sz="1200" dirty="0" err="1"/>
              <a:t>Gilardoni</a:t>
            </a:r>
            <a:r>
              <a:rPr lang="en-US" sz="1200" dirty="0"/>
              <a:t> (CERN</a:t>
            </a:r>
            <a:r>
              <a:rPr lang="en-US" sz="1200" dirty="0" smtClean="0"/>
              <a:t>), Philippe </a:t>
            </a:r>
            <a:r>
              <a:rPr lang="en-US" sz="1200" dirty="0"/>
              <a:t>Lebrun (European Scientific Institute</a:t>
            </a:r>
            <a:r>
              <a:rPr lang="en-US" sz="1200" dirty="0" smtClean="0"/>
              <a:t>), Ken </a:t>
            </a:r>
            <a:r>
              <a:rPr lang="en-US" sz="1200" dirty="0"/>
              <a:t>Long (Imperial College London</a:t>
            </a:r>
            <a:r>
              <a:rPr lang="en-US" sz="1200" dirty="0" smtClean="0"/>
              <a:t>), Elias </a:t>
            </a:r>
            <a:r>
              <a:rPr lang="en-US" sz="1200" dirty="0" err="1"/>
              <a:t>Metral</a:t>
            </a:r>
            <a:r>
              <a:rPr lang="en-US" sz="1200" dirty="0"/>
              <a:t> (CERN</a:t>
            </a:r>
            <a:r>
              <a:rPr lang="en-US" sz="1200" dirty="0" smtClean="0"/>
              <a:t>), Nadia </a:t>
            </a:r>
            <a:r>
              <a:rPr lang="en-US" sz="1200" dirty="0" err="1"/>
              <a:t>Pastrone</a:t>
            </a:r>
            <a:r>
              <a:rPr lang="en-US" sz="1200" dirty="0"/>
              <a:t> (INFN-Torino</a:t>
            </a:r>
            <a:r>
              <a:rPr lang="en-US" sz="1200" dirty="0" smtClean="0"/>
              <a:t>), Lionel </a:t>
            </a:r>
            <a:r>
              <a:rPr lang="en-US" sz="1200" dirty="0" err="1"/>
              <a:t>Quettier</a:t>
            </a:r>
            <a:r>
              <a:rPr lang="en-US" sz="1200" dirty="0"/>
              <a:t> (CEA/IRFU), Magnet Panel </a:t>
            </a:r>
            <a:r>
              <a:rPr lang="en-US" sz="1200" dirty="0" smtClean="0"/>
              <a:t>link, Tor </a:t>
            </a:r>
            <a:r>
              <a:rPr lang="en-US" sz="1200" dirty="0" err="1"/>
              <a:t>Raubenheimer</a:t>
            </a:r>
            <a:r>
              <a:rPr lang="en-US" sz="1200" dirty="0"/>
              <a:t> (SLAC</a:t>
            </a:r>
            <a:r>
              <a:rPr lang="en-US" sz="1200" dirty="0" smtClean="0"/>
              <a:t>), Chris </a:t>
            </a:r>
            <a:r>
              <a:rPr lang="en-US" sz="1200" dirty="0"/>
              <a:t>Rogers (STFC-RAL</a:t>
            </a:r>
            <a:r>
              <a:rPr lang="en-US" sz="1200" dirty="0" smtClean="0"/>
              <a:t>), Mike </a:t>
            </a:r>
            <a:r>
              <a:rPr lang="en-US" sz="1200" dirty="0"/>
              <a:t>Seidel (EPFL and PSI</a:t>
            </a:r>
            <a:r>
              <a:rPr lang="en-US" sz="1200" dirty="0" smtClean="0"/>
              <a:t>), </a:t>
            </a:r>
            <a:r>
              <a:rPr lang="en-US" sz="1200" dirty="0" err="1" smtClean="0"/>
              <a:t>Diktys</a:t>
            </a:r>
            <a:r>
              <a:rPr lang="en-US" sz="1200" dirty="0" smtClean="0"/>
              <a:t> </a:t>
            </a:r>
            <a:r>
              <a:rPr lang="en-US" sz="1200" dirty="0" err="1"/>
              <a:t>Stratakis</a:t>
            </a:r>
            <a:r>
              <a:rPr lang="en-US" sz="1200" dirty="0"/>
              <a:t> (FNAL</a:t>
            </a:r>
            <a:r>
              <a:rPr lang="en-US" sz="1200" dirty="0" smtClean="0"/>
              <a:t>), Akira </a:t>
            </a:r>
            <a:r>
              <a:rPr lang="en-US" sz="1200" dirty="0"/>
              <a:t>Yamamoto (KEK and CERN</a:t>
            </a:r>
            <a:r>
              <a:rPr lang="en-US" sz="1200" dirty="0" smtClean="0"/>
              <a:t>)</a:t>
            </a:r>
            <a:r>
              <a:rPr lang="en-US" sz="1200" dirty="0"/>
              <a:t> </a:t>
            </a:r>
            <a:r>
              <a:rPr lang="en-US" sz="1200" b="1" dirty="0" smtClean="0"/>
              <a:t>Contributors: </a:t>
            </a:r>
            <a:r>
              <a:rPr lang="en-US" sz="1200" dirty="0" err="1" smtClean="0"/>
              <a:t>Alexej</a:t>
            </a:r>
            <a:r>
              <a:rPr lang="en-US" sz="1200" dirty="0" smtClean="0"/>
              <a:t> </a:t>
            </a:r>
            <a:r>
              <a:rPr lang="en-US" sz="1200" dirty="0" err="1"/>
              <a:t>Grudiev</a:t>
            </a:r>
            <a:r>
              <a:rPr lang="en-US" sz="1200" dirty="0"/>
              <a:t> (CERN)</a:t>
            </a:r>
            <a:r>
              <a:rPr lang="en-US" sz="1200" dirty="0" smtClean="0"/>
              <a:t>, Roberto </a:t>
            </a:r>
            <a:r>
              <a:rPr lang="en-US" sz="1200" dirty="0" err="1"/>
              <a:t>Losito</a:t>
            </a:r>
            <a:r>
              <a:rPr lang="en-US" sz="1200" dirty="0"/>
              <a:t> (CERN</a:t>
            </a:r>
            <a:r>
              <a:rPr lang="en-US" sz="1200" dirty="0" smtClean="0"/>
              <a:t>), Donatella </a:t>
            </a:r>
            <a:r>
              <a:rPr lang="en-US" sz="1200" dirty="0" err="1"/>
              <a:t>Lucchesi</a:t>
            </a:r>
            <a:r>
              <a:rPr lang="en-US" sz="1200" dirty="0"/>
              <a:t> (INFN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21455" y="4743390"/>
            <a:ext cx="8815041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And the participants to the community meetings and the study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21195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Other Key Studies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934725"/>
            <a:ext cx="88924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R</a:t>
            </a:r>
            <a:r>
              <a:rPr lang="en-US" sz="1600" dirty="0" smtClean="0">
                <a:latin typeface="Calibri"/>
                <a:cs typeface="Calibri"/>
              </a:rPr>
              <a:t>eview </a:t>
            </a:r>
            <a:r>
              <a:rPr lang="en-US" sz="1600" b="1" dirty="0" smtClean="0">
                <a:latin typeface="Calibri"/>
                <a:cs typeface="Calibri"/>
              </a:rPr>
              <a:t>proton complex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average power of 2 MW is no problem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but merging into 5 pulses of 400 kJ per second needs to be verified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Collective effects </a:t>
            </a:r>
            <a:r>
              <a:rPr lang="en-US" sz="1600" dirty="0" smtClean="0">
                <a:latin typeface="Calibri"/>
                <a:cs typeface="Calibri"/>
              </a:rPr>
              <a:t>across the whole complex to identify bottlenecks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review apertures, feedback and other specifications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first results for aperture </a:t>
            </a:r>
            <a:r>
              <a:rPr lang="en-US" sz="1600" dirty="0" smtClean="0">
                <a:latin typeface="Calibri"/>
                <a:cs typeface="Calibri"/>
              </a:rPr>
              <a:t>requirements</a:t>
            </a: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potential instability of interaction of </a:t>
            </a: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beam with matter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Power </a:t>
            </a:r>
            <a:r>
              <a:rPr lang="en-US" sz="1600" dirty="0" smtClean="0">
                <a:latin typeface="Calibri"/>
                <a:cs typeface="Calibri"/>
              </a:rPr>
              <a:t>and</a:t>
            </a:r>
            <a:r>
              <a:rPr lang="en-US" sz="1600" b="1" dirty="0" smtClean="0">
                <a:latin typeface="Calibri"/>
                <a:cs typeface="Calibri"/>
              </a:rPr>
              <a:t> cost </a:t>
            </a:r>
            <a:r>
              <a:rPr lang="en-US" sz="1600" b="1" dirty="0" err="1" smtClean="0">
                <a:latin typeface="Calibri"/>
                <a:cs typeface="Calibri"/>
              </a:rPr>
              <a:t>optimisation</a:t>
            </a:r>
            <a:endParaRPr lang="en-US" sz="1600" b="1" dirty="0" smtClean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Vacuum</a:t>
            </a:r>
            <a:r>
              <a:rPr lang="en-US" sz="1600" dirty="0" smtClean="0">
                <a:latin typeface="Calibri"/>
                <a:cs typeface="Calibri"/>
              </a:rPr>
              <a:t> and </a:t>
            </a:r>
            <a:r>
              <a:rPr lang="en-US" sz="1600" b="1" dirty="0" smtClean="0">
                <a:latin typeface="Calibri"/>
                <a:cs typeface="Calibri"/>
              </a:rPr>
              <a:t>absorber, instrumentation, cryogenics</a:t>
            </a:r>
            <a:r>
              <a:rPr lang="en-US" sz="1600" dirty="0" smtClean="0">
                <a:latin typeface="Calibri"/>
                <a:cs typeface="Calibri"/>
              </a:rPr>
              <a:t>, …  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Reuse of </a:t>
            </a:r>
            <a:r>
              <a:rPr lang="en-US" sz="1600" b="1" dirty="0" smtClean="0">
                <a:latin typeface="Calibri"/>
                <a:cs typeface="Calibri"/>
              </a:rPr>
              <a:t>existing infrastructure</a:t>
            </a:r>
            <a:r>
              <a:rPr lang="en-US" sz="1600" dirty="0" smtClean="0">
                <a:latin typeface="Calibri"/>
                <a:cs typeface="Calibri"/>
              </a:rPr>
              <a:t>, e.g. </a:t>
            </a:r>
            <a:r>
              <a:rPr lang="en-US" sz="1600" b="1" dirty="0" smtClean="0">
                <a:latin typeface="Calibri"/>
                <a:cs typeface="Calibri"/>
              </a:rPr>
              <a:t>LHC tunnel </a:t>
            </a:r>
            <a:r>
              <a:rPr lang="en-US" sz="1600" dirty="0" smtClean="0">
                <a:latin typeface="Calibri"/>
                <a:cs typeface="Calibri"/>
              </a:rPr>
              <a:t>to house accelerator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6509668" y="1158280"/>
            <a:ext cx="231080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N. </a:t>
            </a:r>
            <a:r>
              <a:rPr lang="en-US" sz="1400" dirty="0" err="1" smtClean="0">
                <a:latin typeface="Calibri"/>
                <a:cs typeface="Calibri"/>
              </a:rPr>
              <a:t>Milas</a:t>
            </a:r>
            <a:r>
              <a:rPr lang="en-US" sz="1400" dirty="0" smtClean="0">
                <a:latin typeface="Calibri"/>
                <a:cs typeface="Calibri"/>
              </a:rPr>
              <a:t> et al. (ESS, Uppsala)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6528544" y="1923678"/>
            <a:ext cx="2291928" cy="4924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E. </a:t>
            </a:r>
            <a:r>
              <a:rPr lang="en-US" sz="1400" dirty="0" err="1" smtClean="0">
                <a:latin typeface="Calibri"/>
                <a:cs typeface="Calibri"/>
              </a:rPr>
              <a:t>Metral</a:t>
            </a:r>
            <a:r>
              <a:rPr lang="en-US" sz="1400" dirty="0" smtClean="0">
                <a:latin typeface="Calibri"/>
                <a:cs typeface="Calibri"/>
              </a:rPr>
              <a:t> et al</a:t>
            </a:r>
            <a:r>
              <a:rPr lang="en-US" sz="1200" dirty="0" smtClean="0">
                <a:latin typeface="Calibri"/>
                <a:cs typeface="Calibri"/>
              </a:rPr>
              <a:t>. (CERN, EPFL/CHART)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6496124" y="3219822"/>
            <a:ext cx="1656184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J. Ferreira Somoza, M. Wendt, et al</a:t>
            </a:r>
            <a:r>
              <a:rPr lang="en-US" sz="1200" dirty="0" smtClean="0">
                <a:latin typeface="Calibri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0454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Collider </a:t>
            </a:r>
            <a:r>
              <a:rPr lang="en-GB" sz="3200" dirty="0" smtClean="0">
                <a:latin typeface="Calibri"/>
                <a:cs typeface="Calibri"/>
              </a:rPr>
              <a:t>Concept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1247309"/>
            <a:ext cx="9071992" cy="19442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2091" y="3408761"/>
            <a:ext cx="2195735" cy="5132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hort, intense proton bunch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55567" y="3425446"/>
            <a:ext cx="2152537" cy="513244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err="1"/>
              <a:t>I</a:t>
            </a:r>
            <a:r>
              <a:rPr lang="en-US" sz="1400" dirty="0" err="1" smtClean="0"/>
              <a:t>onisation</a:t>
            </a:r>
            <a:r>
              <a:rPr lang="en-US" sz="1400" dirty="0" smtClean="0"/>
              <a:t> cooling of </a:t>
            </a:r>
            <a:r>
              <a:rPr lang="en-US" sz="1400" dirty="0" err="1" smtClean="0"/>
              <a:t>muon</a:t>
            </a:r>
            <a:r>
              <a:rPr lang="en-US" sz="1400" dirty="0" smtClean="0"/>
              <a:t> in matter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80112" y="3425446"/>
            <a:ext cx="2160240" cy="513244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smtClean="0"/>
              <a:t>Acceleration to collision energy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806291" y="3482084"/>
            <a:ext cx="1236033" cy="297800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smtClean="0"/>
              <a:t>Collision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79712" y="731499"/>
            <a:ext cx="5292823" cy="351946"/>
          </a:xfrm>
          <a:prstGeom prst="rect">
            <a:avLst/>
          </a:prstGeom>
          <a:solidFill>
            <a:srgbClr val="FFDB32"/>
          </a:solidFill>
        </p:spPr>
        <p:txBody>
          <a:bodyPr wrap="square" lIns="74223" tIns="37111" rIns="74223" bIns="37111" rtlCol="0">
            <a:spAutoFit/>
          </a:bodyPr>
          <a:lstStyle/>
          <a:p>
            <a:r>
              <a:rPr lang="en-US" dirty="0" err="1" smtClean="0">
                <a:latin typeface="Calibri"/>
                <a:cs typeface="Calibri"/>
              </a:rPr>
              <a:t>Fuly</a:t>
            </a:r>
            <a:r>
              <a:rPr lang="en-US" dirty="0" smtClean="0">
                <a:latin typeface="Calibri"/>
                <a:cs typeface="Calibri"/>
              </a:rPr>
              <a:t> driven by </a:t>
            </a:r>
            <a:r>
              <a:rPr lang="en-US" dirty="0" err="1" smtClean="0">
                <a:latin typeface="Calibri"/>
                <a:cs typeface="Calibri"/>
              </a:rPr>
              <a:t>muon</a:t>
            </a:r>
            <a:r>
              <a:rPr lang="en-US" dirty="0" smtClean="0">
                <a:latin typeface="Calibri"/>
                <a:cs typeface="Calibri"/>
              </a:rPr>
              <a:t> lifetime, otherwise would be easy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81428" y="4010698"/>
            <a:ext cx="249834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dirty="0" smtClean="0"/>
              <a:t>Protons produce </a:t>
            </a:r>
            <a:r>
              <a:rPr lang="en-US" sz="1400" dirty="0" err="1" smtClean="0"/>
              <a:t>pions</a:t>
            </a:r>
            <a:r>
              <a:rPr lang="en-US" sz="1400" dirty="0" smtClean="0"/>
              <a:t> which decay into </a:t>
            </a:r>
            <a:r>
              <a:rPr lang="en-US" sz="1400" dirty="0" err="1" smtClean="0"/>
              <a:t>muons</a:t>
            </a:r>
            <a:endParaRPr lang="en-US" sz="1400" dirty="0" smtClean="0"/>
          </a:p>
          <a:p>
            <a:r>
              <a:rPr lang="en-US" sz="1400" dirty="0" err="1" smtClean="0"/>
              <a:t>muons</a:t>
            </a:r>
            <a:r>
              <a:rPr lang="en-US" sz="1400" dirty="0" smtClean="0"/>
              <a:t> are captured</a:t>
            </a:r>
          </a:p>
        </p:txBody>
      </p:sp>
    </p:spTree>
    <p:extLst>
      <p:ext uri="{BB962C8B-B14F-4D97-AF65-F5344CB8AC3E}">
        <p14:creationId xmlns:p14="http://schemas.microsoft.com/office/powerpoint/2010/main" val="3989769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Sustainability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4" name="Picture 13" descr="efficienc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344" y="483518"/>
            <a:ext cx="3888432" cy="24393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7504" y="2859782"/>
            <a:ext cx="3168352" cy="18059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CLIC is highest energy proposal with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CDR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No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obvious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way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to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further improve linear colliders (decades of R&amp;D)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Cost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18 GCHF, power 590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MW</a:t>
            </a:r>
          </a:p>
          <a:p>
            <a:pPr marL="232058" indent="-232058"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Rough rule of thumb: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cost proportional to energy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power proportional to luminosity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3888" y="2859782"/>
            <a:ext cx="5472608" cy="11595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b="1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Collider goals (10 </a:t>
            </a:r>
            <a:r>
              <a:rPr lang="en-US" sz="1400" b="1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),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challenging but reasonable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:</a:t>
            </a:r>
            <a:endParaRPr lang="en-US" sz="1400" b="1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Much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more luminosity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than CLIC at 3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(L=20x10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34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, CLIC: L=2x10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34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/6x10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34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Lower 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power consumption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than CLIC at 3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(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lang="en-US" sz="1400" baseline="-25000" dirty="0" err="1" smtClean="0">
                <a:solidFill>
                  <a:srgbClr val="000000"/>
                </a:solidFill>
                <a:latin typeface="Calibri"/>
                <a:cs typeface="Calibri"/>
              </a:rPr>
              <a:t>beam,MC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=0.5P</a:t>
            </a:r>
            <a:r>
              <a:rPr lang="en-US" sz="1400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beam,CLIC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Lower cost</a:t>
            </a:r>
          </a:p>
        </p:txBody>
      </p:sp>
      <p:pic>
        <p:nvPicPr>
          <p:cNvPr id="10" name="Picture 9" descr="layou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82" y="411610"/>
            <a:ext cx="3367770" cy="23761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63888" y="4011910"/>
            <a:ext cx="5472608" cy="728712"/>
          </a:xfrm>
          <a:prstGeom prst="rect">
            <a:avLst/>
          </a:prstGeom>
          <a:solidFill>
            <a:srgbClr val="FDEADA"/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Staging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is possible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ynergies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exist (neutrino/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higgs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Unique opportunity for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a 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high-energy, high-luminosity lepton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collider</a:t>
            </a:r>
            <a:endParaRPr lang="en-US" sz="1400" b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318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Initial Target Parameters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768878"/>
              </p:ext>
            </p:extLst>
          </p:nvPr>
        </p:nvGraphicFramePr>
        <p:xfrm>
          <a:off x="3203848" y="866743"/>
          <a:ext cx="4752529" cy="4081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232"/>
                <a:gridCol w="1047360"/>
                <a:gridCol w="928856"/>
                <a:gridCol w="887419"/>
                <a:gridCol w="87166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Parameter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Unit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L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 smtClean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 smtClean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 smtClean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 smtClean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1.8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20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40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 smtClean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0.63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894839"/>
            <a:ext cx="2964051" cy="3333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 smtClean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r>
              <a:rPr lang="en-US" sz="1400" b="1" dirty="0" smtClean="0">
                <a:latin typeface="Calibri"/>
                <a:cs typeface="Calibri"/>
              </a:rPr>
              <a:t>Note: currently focus on 10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r>
              <a:rPr lang="en-US" sz="1400" b="1" dirty="0" smtClean="0">
                <a:latin typeface="Calibri"/>
                <a:cs typeface="Calibri"/>
              </a:rPr>
              <a:t>, also explore 3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endParaRPr lang="en-US" sz="1400" dirty="0" smtClean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</a:t>
            </a:r>
            <a:r>
              <a:rPr lang="en-US" sz="1400" dirty="0" smtClean="0">
                <a:latin typeface="Calibri"/>
                <a:cs typeface="Calibri"/>
              </a:rPr>
              <a:t>entative parameters based on MAP study, might add margins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</a:t>
            </a:r>
            <a:r>
              <a:rPr lang="en-US" sz="1400" dirty="0" smtClean="0">
                <a:latin typeface="Calibri"/>
                <a:cs typeface="Calibri"/>
              </a:rPr>
              <a:t>chieve goal in 5 years </a:t>
            </a:r>
            <a:endParaRPr lang="en-US" sz="1400" dirty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FCC-</a:t>
            </a:r>
            <a:r>
              <a:rPr lang="en-US" sz="1400" dirty="0" err="1" smtClean="0">
                <a:latin typeface="Calibri"/>
                <a:cs typeface="Calibri"/>
              </a:rPr>
              <a:t>hh</a:t>
            </a:r>
            <a:r>
              <a:rPr lang="en-US" sz="1400" dirty="0" smtClean="0">
                <a:latin typeface="Calibri"/>
                <a:cs typeface="Calibri"/>
              </a:rPr>
              <a:t> to operate for 25 years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Aim to have two </a:t>
            </a:r>
            <a:r>
              <a:rPr lang="en-US" sz="1400" dirty="0" smtClean="0">
                <a:latin typeface="Calibri"/>
                <a:cs typeface="Calibri"/>
              </a:rPr>
              <a:t>detectors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52382"/>
            <a:ext cx="2454495" cy="13706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56377" y="843558"/>
            <a:ext cx="11876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CLIC at 3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endParaRPr lang="en-US" sz="1400" b="1" dirty="0" smtClean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28384" y="2110849"/>
            <a:ext cx="10352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28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28383" y="1203598"/>
            <a:ext cx="1035225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2 (6)</a:t>
            </a:r>
          </a:p>
        </p:txBody>
      </p:sp>
    </p:spTree>
    <p:extLst>
      <p:ext uri="{BB962C8B-B14F-4D97-AF65-F5344CB8AC3E}">
        <p14:creationId xmlns:p14="http://schemas.microsoft.com/office/powerpoint/2010/main" val="3772077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Accelerator R&amp;D Roadmap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579330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Calibri"/>
                <a:cs typeface="Calibri"/>
              </a:rPr>
              <a:t>On </a:t>
            </a:r>
            <a:r>
              <a:rPr lang="en-US" sz="1600" dirty="0" smtClean="0">
                <a:latin typeface="Calibri"/>
                <a:cs typeface="Calibri"/>
              </a:rPr>
              <a:t>CERN Council request </a:t>
            </a:r>
            <a:r>
              <a:rPr lang="en-US" sz="1600" dirty="0" smtClean="0">
                <a:latin typeface="Calibri"/>
                <a:cs typeface="Calibri"/>
              </a:rPr>
              <a:t>Laboratory Directors Group </a:t>
            </a:r>
            <a:r>
              <a:rPr lang="en-US" sz="1600" dirty="0" smtClean="0">
                <a:latin typeface="Calibri"/>
                <a:cs typeface="Calibri"/>
              </a:rPr>
              <a:t>developed </a:t>
            </a:r>
            <a:r>
              <a:rPr lang="en-US" sz="1600" b="1" dirty="0" smtClean="0">
                <a:latin typeface="Calibri"/>
                <a:cs typeface="Calibri"/>
              </a:rPr>
              <a:t>Accelerator R</a:t>
            </a:r>
            <a:r>
              <a:rPr lang="en-US" sz="1600" b="1" dirty="0" smtClean="0">
                <a:latin typeface="Calibri"/>
                <a:cs typeface="Calibri"/>
              </a:rPr>
              <a:t>&amp;D Roadmap</a:t>
            </a:r>
          </a:p>
          <a:p>
            <a:r>
              <a:rPr lang="en-US" sz="1600" dirty="0" smtClean="0">
                <a:latin typeface="Calibri"/>
                <a:cs typeface="Calibri"/>
              </a:rPr>
              <a:t>global community </a:t>
            </a:r>
            <a:r>
              <a:rPr lang="en-US" sz="1600" dirty="0" smtClean="0">
                <a:latin typeface="Calibri"/>
                <a:cs typeface="Calibri"/>
              </a:rPr>
              <a:t>participated, a </a:t>
            </a:r>
            <a:r>
              <a:rPr lang="en-US" sz="1600" b="1" dirty="0" smtClean="0">
                <a:latin typeface="Calibri"/>
                <a:cs typeface="Calibri"/>
              </a:rPr>
              <a:t>global </a:t>
            </a:r>
            <a:r>
              <a:rPr lang="en-US" sz="1600" b="1" dirty="0" smtClean="0">
                <a:latin typeface="Calibri"/>
                <a:cs typeface="Calibri"/>
              </a:rPr>
              <a:t>roadmap</a:t>
            </a:r>
            <a:endParaRPr lang="en-US" sz="1600" b="1" dirty="0" smtClean="0">
              <a:latin typeface="Calibri"/>
              <a:cs typeface="Calibri"/>
            </a:endParaRPr>
          </a:p>
          <a:p>
            <a:endParaRPr lang="en-US" sz="16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dirty="0" smtClean="0">
                <a:latin typeface="Calibri"/>
                <a:cs typeface="Calibri"/>
              </a:rPr>
              <a:t>No </a:t>
            </a:r>
            <a:r>
              <a:rPr lang="en-US" sz="1600" dirty="0">
                <a:latin typeface="Calibri"/>
                <a:cs typeface="Calibri"/>
              </a:rPr>
              <a:t>i</a:t>
            </a:r>
            <a:r>
              <a:rPr lang="en-US" sz="1600" dirty="0" smtClean="0">
                <a:latin typeface="Calibri"/>
                <a:cs typeface="Calibri"/>
              </a:rPr>
              <a:t>nsurmountable obstacle found for the </a:t>
            </a: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collider</a:t>
            </a:r>
          </a:p>
          <a:p>
            <a:r>
              <a:rPr lang="en-US" sz="1600" dirty="0" smtClean="0">
                <a:latin typeface="Calibri"/>
                <a:cs typeface="Calibri"/>
              </a:rPr>
              <a:t>but important need for R&amp;</a:t>
            </a:r>
            <a:r>
              <a:rPr lang="en-US" sz="1600" dirty="0" smtClean="0">
                <a:latin typeface="Calibri"/>
                <a:cs typeface="Calibri"/>
              </a:rPr>
              <a:t>D</a:t>
            </a:r>
          </a:p>
          <a:p>
            <a:r>
              <a:rPr lang="en-US" sz="1600" dirty="0" smtClean="0">
                <a:latin typeface="Calibri"/>
                <a:cs typeface="Calibri"/>
              </a:rPr>
              <a:t>developed two funding scenarios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dirty="0" smtClean="0">
                <a:latin typeface="Calibri"/>
                <a:cs typeface="Calibri"/>
              </a:rPr>
              <a:t>Full scenario deliverables by next ESPPU/other processes</a:t>
            </a:r>
            <a:endParaRPr lang="en-US" sz="1600" dirty="0" smtClean="0">
              <a:latin typeface="Calibri"/>
              <a:cs typeface="Calibri"/>
            </a:endParaRPr>
          </a:p>
          <a:p>
            <a:pPr>
              <a:buClrTx/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Project </a:t>
            </a:r>
            <a:r>
              <a:rPr lang="en-US" sz="1600" b="1" dirty="0">
                <a:latin typeface="Calibri"/>
                <a:cs typeface="Calibri"/>
              </a:rPr>
              <a:t>Evaluation </a:t>
            </a:r>
            <a:r>
              <a:rPr lang="en-US" sz="1600" b="1" dirty="0" smtClean="0">
                <a:latin typeface="Calibri"/>
                <a:cs typeface="Calibri"/>
              </a:rPr>
              <a:t>Report</a:t>
            </a:r>
          </a:p>
          <a:p>
            <a:pPr>
              <a:buClrTx/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R</a:t>
            </a:r>
            <a:r>
              <a:rPr lang="en-US" sz="1600" b="1" dirty="0">
                <a:latin typeface="Calibri"/>
                <a:cs typeface="Calibri"/>
              </a:rPr>
              <a:t>&amp;D Plan </a:t>
            </a:r>
            <a:r>
              <a:rPr lang="en-US" sz="1600" dirty="0">
                <a:latin typeface="Calibri"/>
                <a:cs typeface="Calibri"/>
              </a:rPr>
              <a:t>that describes a path towards the collider; </a:t>
            </a:r>
            <a:endParaRPr lang="en-US" sz="1600" b="1" dirty="0" smtClean="0">
              <a:latin typeface="Calibri"/>
              <a:cs typeface="Calibri"/>
            </a:endParaRPr>
          </a:p>
          <a:p>
            <a:pPr marL="0" indent="0">
              <a:buClrTx/>
              <a:buNone/>
            </a:pPr>
            <a:r>
              <a:rPr lang="en-US" sz="1600" dirty="0" smtClean="0">
                <a:latin typeface="Calibri"/>
                <a:cs typeface="Calibri"/>
              </a:rPr>
              <a:t>Allows to make </a:t>
            </a:r>
            <a:r>
              <a:rPr lang="en-US" sz="1600" b="1" dirty="0" smtClean="0">
                <a:latin typeface="Calibri"/>
                <a:cs typeface="Calibri"/>
              </a:rPr>
              <a:t>informed decisions</a:t>
            </a:r>
          </a:p>
          <a:p>
            <a:pPr>
              <a:buClrTx/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dirty="0" smtClean="0">
                <a:latin typeface="Calibri"/>
                <a:cs typeface="Calibri"/>
              </a:rPr>
              <a:t>Council asked for implementation </a:t>
            </a:r>
            <a:r>
              <a:rPr lang="en-US" sz="1600" dirty="0" smtClean="0">
                <a:latin typeface="Calibri"/>
                <a:cs typeface="Calibri"/>
              </a:rPr>
              <a:t>plan</a:t>
            </a:r>
          </a:p>
          <a:p>
            <a:r>
              <a:rPr lang="en-US" sz="1600" b="1" dirty="0" smtClean="0">
                <a:latin typeface="Calibri"/>
                <a:cs typeface="Calibri"/>
              </a:rPr>
              <a:t>do not yet have the resources of the reduced scenario</a:t>
            </a:r>
            <a:endParaRPr lang="en-US" sz="1600" b="1" dirty="0" smtClean="0">
              <a:latin typeface="Calibri"/>
              <a:cs typeface="Calibri"/>
            </a:endParaRPr>
          </a:p>
        </p:txBody>
      </p:sp>
      <p:pic>
        <p:nvPicPr>
          <p:cNvPr id="7" name="Picture 6" descr="p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0" t="17551" r="8731" b="16902"/>
          <a:stretch/>
        </p:blipFill>
        <p:spPr>
          <a:xfrm>
            <a:off x="6585645" y="2344250"/>
            <a:ext cx="2162819" cy="2603764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31741"/>
              </p:ext>
            </p:extLst>
          </p:nvPr>
        </p:nvGraphicFramePr>
        <p:xfrm>
          <a:off x="5109430" y="1131590"/>
          <a:ext cx="3927066" cy="92078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73348"/>
                <a:gridCol w="1063251"/>
                <a:gridCol w="990467"/>
              </a:tblGrid>
              <a:tr h="3069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Scenario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FTEy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 MCHF</a:t>
                      </a:r>
                      <a:endParaRPr lang="en-US" sz="1400" dirty="0"/>
                    </a:p>
                  </a:txBody>
                  <a:tcPr/>
                </a:tc>
              </a:tr>
              <a:tr h="3069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Full</a:t>
                      </a:r>
                      <a:r>
                        <a:rPr lang="en-US" sz="1400" baseline="0" dirty="0" smtClean="0"/>
                        <a:t> scenario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445.9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</a:t>
                      </a:r>
                      <a:endParaRPr lang="en-US" sz="1400" dirty="0"/>
                    </a:p>
                  </a:txBody>
                  <a:tcPr/>
                </a:tc>
              </a:tr>
              <a:tr h="306929">
                <a:tc>
                  <a:txBody>
                    <a:bodyPr/>
                    <a:lstStyle/>
                    <a:p>
                      <a:pPr marL="0" marR="0" indent="0" algn="ctr" defTabSz="50229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Reduced</a:t>
                      </a:r>
                      <a:r>
                        <a:rPr lang="en-US" sz="1400" baseline="0" dirty="0" smtClean="0"/>
                        <a:t> scenario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2.45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333298" y="2052377"/>
            <a:ext cx="2646628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u="sng" dirty="0">
                <a:solidFill>
                  <a:srgbClr val="276FFF"/>
                </a:solidFill>
                <a:hlinkClick r:id="rId3"/>
              </a:rPr>
              <a:t>http://arxiv.org/abs/2201.07895</a:t>
            </a:r>
          </a:p>
        </p:txBody>
      </p:sp>
    </p:spTree>
    <p:extLst>
      <p:ext uri="{BB962C8B-B14F-4D97-AF65-F5344CB8AC3E}">
        <p14:creationId xmlns:p14="http://schemas.microsoft.com/office/powerpoint/2010/main" val="1300278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Timeline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2539504" y="886719"/>
            <a:ext cx="5796880" cy="39769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04" y="555526"/>
            <a:ext cx="24241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collider important in the long term</a:t>
            </a:r>
            <a:endParaRPr lang="en-US" sz="1600" dirty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P</a:t>
            </a:r>
            <a:r>
              <a:rPr lang="en-US" sz="1600" dirty="0" smtClean="0">
                <a:latin typeface="Calibri"/>
                <a:cs typeface="Calibri"/>
              </a:rPr>
              <a:t>rudently explore </a:t>
            </a:r>
            <a:r>
              <a:rPr lang="en-US" sz="1600" dirty="0">
                <a:latin typeface="Calibri"/>
                <a:cs typeface="Calibri"/>
              </a:rPr>
              <a:t>if </a:t>
            </a:r>
            <a:r>
              <a:rPr lang="en-US" sz="1600" dirty="0" err="1" smtClean="0">
                <a:latin typeface="Calibri"/>
                <a:cs typeface="Calibri"/>
              </a:rPr>
              <a:t>MuC</a:t>
            </a:r>
            <a:r>
              <a:rPr lang="en-US" sz="1600" dirty="0" smtClean="0">
                <a:latin typeface="Calibri"/>
                <a:cs typeface="Calibri"/>
              </a:rPr>
              <a:t> can </a:t>
            </a:r>
            <a:r>
              <a:rPr lang="en-US" sz="1600" dirty="0">
                <a:latin typeface="Calibri"/>
                <a:cs typeface="Calibri"/>
              </a:rPr>
              <a:t>be </a:t>
            </a:r>
            <a:r>
              <a:rPr lang="en-US" sz="1600" b="1" dirty="0">
                <a:latin typeface="Calibri"/>
                <a:cs typeface="Calibri"/>
              </a:rPr>
              <a:t>option as next </a:t>
            </a:r>
            <a:r>
              <a:rPr lang="en-US" sz="1600" b="1" dirty="0" smtClean="0">
                <a:latin typeface="Calibri"/>
                <a:cs typeface="Calibri"/>
              </a:rPr>
              <a:t>project</a:t>
            </a: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e.g. in Europe if </a:t>
            </a:r>
            <a:r>
              <a:rPr lang="en-US" sz="1600" dirty="0" err="1">
                <a:latin typeface="Calibri"/>
                <a:cs typeface="Calibri"/>
              </a:rPr>
              <a:t>higgs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factory built elsewhere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sufficient funding required now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very </a:t>
            </a:r>
            <a:r>
              <a:rPr lang="en-US" sz="1600" b="1" dirty="0" smtClean="0">
                <a:latin typeface="Calibri"/>
                <a:cs typeface="Calibri"/>
              </a:rPr>
              <a:t>strong </a:t>
            </a:r>
            <a:r>
              <a:rPr lang="en-US" sz="1600" b="1" dirty="0">
                <a:latin typeface="Calibri"/>
                <a:cs typeface="Calibri"/>
              </a:rPr>
              <a:t>ramp-up required </a:t>
            </a:r>
            <a:r>
              <a:rPr lang="en-US" sz="1600" dirty="0" smtClean="0">
                <a:latin typeface="Calibri"/>
                <a:cs typeface="Calibri"/>
              </a:rPr>
              <a:t>after 2026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fast-track project might require some </a:t>
            </a:r>
            <a:r>
              <a:rPr lang="en-US" sz="1600" dirty="0" smtClean="0">
                <a:latin typeface="Calibri"/>
                <a:cs typeface="Calibri"/>
              </a:rPr>
              <a:t>compromises on initial </a:t>
            </a:r>
            <a:r>
              <a:rPr lang="en-US" sz="1600" dirty="0" smtClean="0">
                <a:latin typeface="Calibri"/>
                <a:cs typeface="Calibri"/>
              </a:rPr>
              <a:t>scope and performance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?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5184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Key Challenges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                              Muon Collider, IPA, September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image2.png">
            <a:extLst>
              <a:ext uri="{FF2B5EF4-FFF2-40B4-BE49-F238E27FC236}">
                <a16:creationId xmlns:a16="http://schemas.microsoft.com/office/drawing/2014/main" xmlns="" id="{460D35FC-A939-0F44-99A1-EF13C47784B9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68974" y="627534"/>
            <a:ext cx="6855354" cy="3221222"/>
          </a:xfrm>
          <a:prstGeom prst="rect">
            <a:avLst/>
          </a:prstGeom>
          <a:ln/>
        </p:spPr>
      </p:pic>
      <p:sp>
        <p:nvSpPr>
          <p:cNvPr id="8" name="TextBox 7"/>
          <p:cNvSpPr txBox="1"/>
          <p:nvPr/>
        </p:nvSpPr>
        <p:spPr>
          <a:xfrm>
            <a:off x="69784" y="4155926"/>
            <a:ext cx="4574224" cy="840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 smtClean="0"/>
              <a:t>3</a:t>
            </a:r>
            <a:r>
              <a:rPr lang="en-US" sz="1600" b="1" dirty="0" smtClean="0">
                <a:latin typeface="Calibri"/>
                <a:cs typeface="Calibri"/>
              </a:rPr>
              <a:t>) Cost</a:t>
            </a:r>
            <a:r>
              <a:rPr lang="en-US" sz="1600" dirty="0" smtClean="0">
                <a:latin typeface="Calibri"/>
                <a:cs typeface="Calibri"/>
              </a:rPr>
              <a:t> and </a:t>
            </a:r>
            <a:r>
              <a:rPr lang="en-US" sz="1600" b="1" dirty="0" smtClean="0">
                <a:latin typeface="Calibri"/>
                <a:cs typeface="Calibri"/>
              </a:rPr>
              <a:t>power</a:t>
            </a:r>
            <a:r>
              <a:rPr lang="en-US" sz="1600" dirty="0" smtClean="0">
                <a:latin typeface="Calibri"/>
                <a:cs typeface="Calibri"/>
              </a:rPr>
              <a:t> consumption limit energy reach</a:t>
            </a:r>
          </a:p>
          <a:p>
            <a:r>
              <a:rPr lang="en-US" sz="1600" dirty="0" smtClean="0">
                <a:latin typeface="Calibri"/>
                <a:cs typeface="Calibri"/>
              </a:rPr>
              <a:t>e.g. 35 km accelerator for 10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, 10 km collider ring</a:t>
            </a:r>
          </a:p>
          <a:p>
            <a:r>
              <a:rPr lang="en-US" sz="1600" dirty="0" smtClean="0">
                <a:latin typeface="Calibri"/>
                <a:cs typeface="Calibri"/>
              </a:rPr>
              <a:t>Also impacts </a:t>
            </a:r>
            <a:r>
              <a:rPr lang="en-US" sz="1600" b="1" dirty="0" smtClean="0">
                <a:latin typeface="Calibri"/>
                <a:cs typeface="Calibri"/>
              </a:rPr>
              <a:t>beam quality</a:t>
            </a:r>
            <a:endParaRPr lang="en-US" sz="1600" b="1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9824" y="1083503"/>
            <a:ext cx="2990048" cy="840175"/>
          </a:xfrm>
          <a:prstGeom prst="rect">
            <a:avLst/>
          </a:prstGeom>
          <a:solidFill>
            <a:srgbClr val="FCD5B5"/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4) Drives the </a:t>
            </a:r>
            <a:r>
              <a:rPr lang="en-US" sz="1600" b="1" dirty="0" smtClean="0">
                <a:latin typeface="Calibri"/>
                <a:cs typeface="Calibri"/>
              </a:rPr>
              <a:t>beam quality</a:t>
            </a: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MAP put much effort in design</a:t>
            </a:r>
          </a:p>
          <a:p>
            <a:r>
              <a:rPr lang="en-US" sz="1600" i="1" dirty="0" err="1" smtClean="0">
                <a:latin typeface="Calibri"/>
                <a:cs typeface="Calibri"/>
              </a:rPr>
              <a:t>optimise</a:t>
            </a:r>
            <a:r>
              <a:rPr lang="en-US" sz="1600" i="1" dirty="0" smtClean="0">
                <a:latin typeface="Calibri"/>
                <a:cs typeface="Calibri"/>
              </a:rPr>
              <a:t> as much as possible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07704" y="1923678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0"/>
          </p:cNvCxnSpPr>
          <p:nvPr/>
        </p:nvCxnSpPr>
        <p:spPr>
          <a:xfrm flipV="1">
            <a:off x="2356896" y="3573848"/>
            <a:ext cx="2431128" cy="582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0"/>
          </p:cNvCxnSpPr>
          <p:nvPr/>
        </p:nvCxnSpPr>
        <p:spPr>
          <a:xfrm flipV="1">
            <a:off x="2356896" y="3795888"/>
            <a:ext cx="3295224" cy="360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6008" y="3795886"/>
            <a:ext cx="2661716" cy="840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1) Dense neutrino flux</a:t>
            </a:r>
          </a:p>
          <a:p>
            <a:r>
              <a:rPr lang="en-US" sz="1600" dirty="0" smtClean="0">
                <a:latin typeface="Calibri"/>
                <a:cs typeface="Calibri"/>
              </a:rPr>
              <a:t>mitigated by mover system and site selection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4288" y="1041692"/>
            <a:ext cx="1938429" cy="5939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2) Beam-induced background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436096" y="3291830"/>
            <a:ext cx="1039912" cy="514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5" idx="1"/>
          </p:cNvCxnSpPr>
          <p:nvPr/>
        </p:nvCxnSpPr>
        <p:spPr>
          <a:xfrm flipH="1" flipV="1">
            <a:off x="5436096" y="1131592"/>
            <a:ext cx="1728192" cy="2070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59632" y="537638"/>
            <a:ext cx="1938429" cy="3477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0</a:t>
            </a:r>
            <a:r>
              <a:rPr lang="en-US" sz="1600" b="1" dirty="0" smtClean="0">
                <a:latin typeface="Calibri"/>
                <a:cs typeface="Calibri"/>
              </a:rPr>
              <a:t>) Physics case</a:t>
            </a:r>
            <a:endParaRPr lang="en-US" sz="1600" b="1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9724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157873</TotalTime>
  <Words>3443</Words>
  <Application>Microsoft Macintosh PowerPoint</Application>
  <PresentationFormat>On-screen Show (16:9)</PresentationFormat>
  <Paragraphs>657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IMCC - 1</vt:lpstr>
      <vt:lpstr>Equation</vt:lpstr>
      <vt:lpstr>PowerPoint Presentation</vt:lpstr>
      <vt:lpstr>High-energy Colliders</vt:lpstr>
      <vt:lpstr>Motivation and Goal</vt:lpstr>
      <vt:lpstr>Collider Concept</vt:lpstr>
      <vt:lpstr>Sustainability</vt:lpstr>
      <vt:lpstr>Initial Target Parameters</vt:lpstr>
      <vt:lpstr>Accelerator R&amp;D Roadmap</vt:lpstr>
      <vt:lpstr>Timeline</vt:lpstr>
      <vt:lpstr>Key Challenges</vt:lpstr>
      <vt:lpstr>Physics Studies</vt:lpstr>
      <vt:lpstr>Muon Decay and Detector Background</vt:lpstr>
      <vt:lpstr>Neutrino Flux</vt:lpstr>
      <vt:lpstr>Target</vt:lpstr>
      <vt:lpstr>Muon Cooling</vt:lpstr>
      <vt:lpstr>Cooling Cell Technology</vt:lpstr>
      <vt:lpstr>Acceleration Complex</vt:lpstr>
      <vt:lpstr>Collider Ring</vt:lpstr>
      <vt:lpstr>Demonstrator Facility Consideration</vt:lpstr>
      <vt:lpstr>Key Next Steps</vt:lpstr>
      <vt:lpstr>EU Design Study</vt:lpstr>
      <vt:lpstr>Snowmass</vt:lpstr>
      <vt:lpstr>MoC and Design Study Partners</vt:lpstr>
      <vt:lpstr>Test Facility, Staging and Physics Programme</vt:lpstr>
      <vt:lpstr>Conclusion</vt:lpstr>
      <vt:lpstr>Reserve</vt:lpstr>
      <vt:lpstr>Alternatives: The LEMMA Scheme</vt:lpstr>
      <vt:lpstr>MICE: Cooling Demonstration</vt:lpstr>
      <vt:lpstr>Neutrino Flux</vt:lpstr>
      <vt:lpstr>Organisation</vt:lpstr>
      <vt:lpstr>Thanks</vt:lpstr>
      <vt:lpstr>Other Key Studies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306</cp:revision>
  <cp:lastPrinted>2022-06-11T06:28:27Z</cp:lastPrinted>
  <dcterms:created xsi:type="dcterms:W3CDTF">2021-05-17T12:13:58Z</dcterms:created>
  <dcterms:modified xsi:type="dcterms:W3CDTF">2022-09-07T08:02:40Z</dcterms:modified>
</cp:coreProperties>
</file>