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77" r:id="rId2"/>
    <p:sldId id="343" r:id="rId3"/>
    <p:sldId id="316" r:id="rId4"/>
    <p:sldId id="378" r:id="rId5"/>
    <p:sldId id="273" r:id="rId6"/>
    <p:sldId id="322" r:id="rId7"/>
    <p:sldId id="350" r:id="rId8"/>
    <p:sldId id="384" r:id="rId9"/>
    <p:sldId id="380" r:id="rId10"/>
    <p:sldId id="347" r:id="rId11"/>
    <p:sldId id="387" r:id="rId12"/>
    <p:sldId id="382" r:id="rId13"/>
    <p:sldId id="383" r:id="rId14"/>
    <p:sldId id="330" r:id="rId15"/>
    <p:sldId id="333" r:id="rId16"/>
    <p:sldId id="348" r:id="rId17"/>
    <p:sldId id="332" r:id="rId18"/>
    <p:sldId id="337" r:id="rId19"/>
    <p:sldId id="283" r:id="rId20"/>
    <p:sldId id="340" r:id="rId21"/>
    <p:sldId id="386" r:id="rId22"/>
    <p:sldId id="388" r:id="rId23"/>
  </p:sldIdLst>
  <p:sldSz cx="12192000" cy="6858000"/>
  <p:notesSz cx="6858000" cy="9144000"/>
  <p:defaultTex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ii Neronov" initials="AN" lastIdx="7" clrIdx="0">
    <p:extLst>
      <p:ext uri="{19B8F6BF-5375-455C-9EA6-DF929625EA0E}">
        <p15:presenceInfo xmlns:p15="http://schemas.microsoft.com/office/powerpoint/2012/main" userId="S::andrii.neronov@unige.ch::5be76c27-797b-4585-915d-41274ecae3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145346"/>
    <a:srgbClr val="1700FF"/>
    <a:srgbClr val="F1C9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9"/>
    <p:restoredTop sz="94693"/>
  </p:normalViewPr>
  <p:slideViewPr>
    <p:cSldViewPr snapToGrid="0" snapToObjects="1">
      <p:cViewPr varScale="1">
        <p:scale>
          <a:sx n="103" d="100"/>
          <a:sy n="103" d="100"/>
        </p:scale>
        <p:origin x="168" y="9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8-30T09:05:38.470" idx="1">
    <p:pos x="10" y="10"/>
    <p:text>h~f^(-2/3)=f^alpha</p:text>
    <p:extLst>
      <p:ext uri="{C676402C-5697-4E1C-873F-D02D1690AC5C}">
        <p15:threadingInfo xmlns:p15="http://schemas.microsoft.com/office/powerpoint/2012/main" timeZoneBias="-120"/>
      </p:ext>
    </p:extLst>
  </p:cm>
  <p:cm authorId="1" dt="2021-08-30T09:06:59.021" idx="2">
    <p:pos x="10" y="146"/>
    <p:text>Strain power spectrum ~ h^2 / f^3 ~ f^{-13/3}=f^{-4.3} (shown by dashed line)</p:text>
    <p:extLst>
      <p:ext uri="{C676402C-5697-4E1C-873F-D02D1690AC5C}">
        <p15:threadingInfo xmlns:p15="http://schemas.microsoft.com/office/powerpoint/2012/main" timeZoneBias="-120">
          <p15:parentCm authorId="1" idx="1"/>
        </p15:threadingInfo>
      </p:ext>
    </p:extLst>
  </p:cm>
  <p:cm authorId="1" dt="2021-08-30T09:08:32.115" idx="3">
    <p:pos x="10" y="282"/>
    <p:text>Omega_GW~f^2 h^2 ~f^{2/3}=f^beta</p:text>
    <p:extLst>
      <p:ext uri="{C676402C-5697-4E1C-873F-D02D1690AC5C}">
        <p15:threadingInfo xmlns:p15="http://schemas.microsoft.com/office/powerpoint/2012/main" timeZoneBias="-120">
          <p15:parentCm authorId="1" idx="1"/>
        </p15:threadingInfo>
      </p:ext>
    </p:extLst>
  </p:cm>
  <p:cm authorId="1" dt="2021-08-30T09:08:48.708" idx="4">
    <p:pos x="10" y="418"/>
    <p:text>In cosmology we expect</p:text>
    <p:extLst>
      <p:ext uri="{C676402C-5697-4E1C-873F-D02D1690AC5C}">
        <p15:threadingInfo xmlns:p15="http://schemas.microsoft.com/office/powerpoint/2012/main" timeZoneBias="-120">
          <p15:parentCm authorId="1" idx="1"/>
        </p15:threadingInfo>
      </p:ext>
    </p:extLst>
  </p:cm>
  <p:cm authorId="1" dt="2021-08-30T09:09:18.907" idx="5">
    <p:pos x="10" y="554"/>
    <p:text>Omega~f^3 or f^1:</p:text>
    <p:extLst>
      <p:ext uri="{C676402C-5697-4E1C-873F-D02D1690AC5C}">
        <p15:threadingInfo xmlns:p15="http://schemas.microsoft.com/office/powerpoint/2012/main" timeZoneBias="-120">
          <p15:parentCm authorId="1" idx="1"/>
        </p15:threadingInfo>
      </p:ext>
    </p:extLst>
  </p:cm>
  <p:cm authorId="1" dt="2021-08-30T09:09:54.795" idx="6">
    <p:pos x="10" y="690"/>
    <p:text>gamma=2 alpha-3</p:text>
    <p:extLst>
      <p:ext uri="{C676402C-5697-4E1C-873F-D02D1690AC5C}">
        <p15:threadingInfo xmlns:p15="http://schemas.microsoft.com/office/powerpoint/2012/main" timeZoneBias="-120">
          <p15:parentCm authorId="1" idx="1"/>
        </p15:threadingInfo>
      </p:ext>
    </p:extLst>
  </p:cm>
  <p:cm authorId="1" dt="2021-08-30T09:11:25.332" idx="7">
    <p:pos x="10" y="826"/>
    <p:text>beta=2 alpha+2=gamma+5</p:text>
    <p:extLst>
      <p:ext uri="{C676402C-5697-4E1C-873F-D02D1690AC5C}">
        <p15:threadingInfo xmlns:p15="http://schemas.microsoft.com/office/powerpoint/2012/main" timeZoneBias="-120">
          <p15:parentCm authorId="1" idx="1"/>
        </p15:threadingInfo>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46BE92-47D6-5B43-8BFA-4B53C6FDD504}" type="datetimeFigureOut">
              <a:rPr lang="en-GB" smtClean="0"/>
              <a:t>26/08/2022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F258C7-22B6-934E-8F75-8367EC46A1BD}" type="slidenum">
              <a:rPr lang="en-GB" smtClean="0"/>
              <a:t>‹#›</a:t>
            </a:fld>
            <a:endParaRPr lang="en-GB"/>
          </a:p>
        </p:txBody>
      </p:sp>
    </p:spTree>
    <p:extLst>
      <p:ext uri="{BB962C8B-B14F-4D97-AF65-F5344CB8AC3E}">
        <p14:creationId xmlns:p14="http://schemas.microsoft.com/office/powerpoint/2010/main" val="2650415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F258C7-22B6-934E-8F75-8367EC46A1BD}" type="slidenum">
              <a:rPr lang="en-GB" smtClean="0"/>
              <a:t>1</a:t>
            </a:fld>
            <a:endParaRPr lang="en-GB"/>
          </a:p>
        </p:txBody>
      </p:sp>
    </p:spTree>
    <p:extLst>
      <p:ext uri="{BB962C8B-B14F-4D97-AF65-F5344CB8AC3E}">
        <p14:creationId xmlns:p14="http://schemas.microsoft.com/office/powerpoint/2010/main" val="267406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F258C7-22B6-934E-8F75-8367EC46A1BD}" type="slidenum">
              <a:rPr lang="en-GB" smtClean="0"/>
              <a:t>2</a:t>
            </a:fld>
            <a:endParaRPr lang="en-GB"/>
          </a:p>
        </p:txBody>
      </p:sp>
    </p:spTree>
    <p:extLst>
      <p:ext uri="{BB962C8B-B14F-4D97-AF65-F5344CB8AC3E}">
        <p14:creationId xmlns:p14="http://schemas.microsoft.com/office/powerpoint/2010/main" val="1005732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F258C7-22B6-934E-8F75-8367EC46A1BD}" type="slidenum">
              <a:rPr lang="en-GB" smtClean="0"/>
              <a:t>8</a:t>
            </a:fld>
            <a:endParaRPr lang="en-GB"/>
          </a:p>
        </p:txBody>
      </p:sp>
    </p:spTree>
    <p:extLst>
      <p:ext uri="{BB962C8B-B14F-4D97-AF65-F5344CB8AC3E}">
        <p14:creationId xmlns:p14="http://schemas.microsoft.com/office/powerpoint/2010/main" val="2886022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F258C7-22B6-934E-8F75-8367EC46A1BD}" type="slidenum">
              <a:rPr lang="en-GB" smtClean="0"/>
              <a:t>11</a:t>
            </a:fld>
            <a:endParaRPr lang="en-GB"/>
          </a:p>
        </p:txBody>
      </p:sp>
    </p:spTree>
    <p:extLst>
      <p:ext uri="{BB962C8B-B14F-4D97-AF65-F5344CB8AC3E}">
        <p14:creationId xmlns:p14="http://schemas.microsoft.com/office/powerpoint/2010/main" val="3908086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F258C7-22B6-934E-8F75-8367EC46A1BD}" type="slidenum">
              <a:rPr lang="en-GB" smtClean="0"/>
              <a:t>13</a:t>
            </a:fld>
            <a:endParaRPr lang="en-GB"/>
          </a:p>
        </p:txBody>
      </p:sp>
    </p:spTree>
    <p:extLst>
      <p:ext uri="{BB962C8B-B14F-4D97-AF65-F5344CB8AC3E}">
        <p14:creationId xmlns:p14="http://schemas.microsoft.com/office/powerpoint/2010/main" val="1166660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C8FD4-53A3-5F4F-92C4-20B4B759289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ACC78FB6-1FBB-1C4F-A2BB-0845A3D4C3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BA8064A0-2A2C-C04F-8038-A88D9C7443B7}"/>
              </a:ext>
            </a:extLst>
          </p:cNvPr>
          <p:cNvSpPr>
            <a:spLocks noGrp="1"/>
          </p:cNvSpPr>
          <p:nvPr>
            <p:ph type="dt" sz="half" idx="10"/>
          </p:nvPr>
        </p:nvSpPr>
        <p:spPr/>
        <p:txBody>
          <a:bodyPr/>
          <a:lstStyle/>
          <a:p>
            <a:fld id="{5EAB837D-B9D7-AC47-9F07-CAED88C632FF}" type="datetimeFigureOut">
              <a:rPr lang="en-GB" smtClean="0"/>
              <a:t>26/08/2022</a:t>
            </a:fld>
            <a:endParaRPr lang="en-GB"/>
          </a:p>
        </p:txBody>
      </p:sp>
      <p:sp>
        <p:nvSpPr>
          <p:cNvPr id="5" name="Footer Placeholder 4">
            <a:extLst>
              <a:ext uri="{FF2B5EF4-FFF2-40B4-BE49-F238E27FC236}">
                <a16:creationId xmlns:a16="http://schemas.microsoft.com/office/drawing/2014/main" id="{D2F105BF-CC4A-8548-8DEA-122BCFE02FB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804DC7-FE19-3843-A8FF-ED4274C683CE}"/>
              </a:ext>
            </a:extLst>
          </p:cNvPr>
          <p:cNvSpPr>
            <a:spLocks noGrp="1"/>
          </p:cNvSpPr>
          <p:nvPr>
            <p:ph type="sldNum" sz="quarter" idx="12"/>
          </p:nvPr>
        </p:nvSpPr>
        <p:spPr/>
        <p:txBody>
          <a:bodyPr/>
          <a:lstStyle/>
          <a:p>
            <a:fld id="{005C3248-3E33-2A44-96A6-DA59C0EA52F7}" type="slidenum">
              <a:rPr lang="en-GB" smtClean="0"/>
              <a:t>‹#›</a:t>
            </a:fld>
            <a:endParaRPr lang="en-GB"/>
          </a:p>
        </p:txBody>
      </p:sp>
    </p:spTree>
    <p:extLst>
      <p:ext uri="{BB962C8B-B14F-4D97-AF65-F5344CB8AC3E}">
        <p14:creationId xmlns:p14="http://schemas.microsoft.com/office/powerpoint/2010/main" val="2853797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A3E70-E574-DB43-8BCF-43931324689E}"/>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A171B5DB-B24B-AA4C-9A80-36DB0587232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A9653FA-A938-2C41-94AE-C7A370F965F5}"/>
              </a:ext>
            </a:extLst>
          </p:cNvPr>
          <p:cNvSpPr>
            <a:spLocks noGrp="1"/>
          </p:cNvSpPr>
          <p:nvPr>
            <p:ph type="dt" sz="half" idx="10"/>
          </p:nvPr>
        </p:nvSpPr>
        <p:spPr/>
        <p:txBody>
          <a:bodyPr/>
          <a:lstStyle/>
          <a:p>
            <a:fld id="{5EAB837D-B9D7-AC47-9F07-CAED88C632FF}" type="datetimeFigureOut">
              <a:rPr lang="en-GB" smtClean="0"/>
              <a:t>26/08/2022</a:t>
            </a:fld>
            <a:endParaRPr lang="en-GB"/>
          </a:p>
        </p:txBody>
      </p:sp>
      <p:sp>
        <p:nvSpPr>
          <p:cNvPr id="5" name="Footer Placeholder 4">
            <a:extLst>
              <a:ext uri="{FF2B5EF4-FFF2-40B4-BE49-F238E27FC236}">
                <a16:creationId xmlns:a16="http://schemas.microsoft.com/office/drawing/2014/main" id="{51418BFB-896E-F24D-8757-EDA4BD9B80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493F54-6DAD-6C4A-9790-5EBBAA5B2FE2}"/>
              </a:ext>
            </a:extLst>
          </p:cNvPr>
          <p:cNvSpPr>
            <a:spLocks noGrp="1"/>
          </p:cNvSpPr>
          <p:nvPr>
            <p:ph type="sldNum" sz="quarter" idx="12"/>
          </p:nvPr>
        </p:nvSpPr>
        <p:spPr/>
        <p:txBody>
          <a:bodyPr/>
          <a:lstStyle/>
          <a:p>
            <a:fld id="{005C3248-3E33-2A44-96A6-DA59C0EA52F7}" type="slidenum">
              <a:rPr lang="en-GB" smtClean="0"/>
              <a:t>‹#›</a:t>
            </a:fld>
            <a:endParaRPr lang="en-GB"/>
          </a:p>
        </p:txBody>
      </p:sp>
    </p:spTree>
    <p:extLst>
      <p:ext uri="{BB962C8B-B14F-4D97-AF65-F5344CB8AC3E}">
        <p14:creationId xmlns:p14="http://schemas.microsoft.com/office/powerpoint/2010/main" val="2851210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5F62EE-2A1E-474C-A5F5-887E9428D7A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1EA1215-268E-0E4B-906F-2DE21872894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1E24B26-42E7-EC41-A963-9681A17B1594}"/>
              </a:ext>
            </a:extLst>
          </p:cNvPr>
          <p:cNvSpPr>
            <a:spLocks noGrp="1"/>
          </p:cNvSpPr>
          <p:nvPr>
            <p:ph type="dt" sz="half" idx="10"/>
          </p:nvPr>
        </p:nvSpPr>
        <p:spPr/>
        <p:txBody>
          <a:bodyPr/>
          <a:lstStyle/>
          <a:p>
            <a:fld id="{5EAB837D-B9D7-AC47-9F07-CAED88C632FF}" type="datetimeFigureOut">
              <a:rPr lang="en-GB" smtClean="0"/>
              <a:t>26/08/2022</a:t>
            </a:fld>
            <a:endParaRPr lang="en-GB"/>
          </a:p>
        </p:txBody>
      </p:sp>
      <p:sp>
        <p:nvSpPr>
          <p:cNvPr id="5" name="Footer Placeholder 4">
            <a:extLst>
              <a:ext uri="{FF2B5EF4-FFF2-40B4-BE49-F238E27FC236}">
                <a16:creationId xmlns:a16="http://schemas.microsoft.com/office/drawing/2014/main" id="{E6625349-2B12-B84E-999E-44C1B0DCE5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5D62096-0007-3B4A-9C1E-C2A40C30C39A}"/>
              </a:ext>
            </a:extLst>
          </p:cNvPr>
          <p:cNvSpPr>
            <a:spLocks noGrp="1"/>
          </p:cNvSpPr>
          <p:nvPr>
            <p:ph type="sldNum" sz="quarter" idx="12"/>
          </p:nvPr>
        </p:nvSpPr>
        <p:spPr/>
        <p:txBody>
          <a:bodyPr/>
          <a:lstStyle/>
          <a:p>
            <a:fld id="{005C3248-3E33-2A44-96A6-DA59C0EA52F7}" type="slidenum">
              <a:rPr lang="en-GB" smtClean="0"/>
              <a:t>‹#›</a:t>
            </a:fld>
            <a:endParaRPr lang="en-GB"/>
          </a:p>
        </p:txBody>
      </p:sp>
    </p:spTree>
    <p:extLst>
      <p:ext uri="{BB962C8B-B14F-4D97-AF65-F5344CB8AC3E}">
        <p14:creationId xmlns:p14="http://schemas.microsoft.com/office/powerpoint/2010/main" val="1575521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01F9B-98D6-0B46-909C-22E0D1A00C0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AA36F41-A4C9-1F49-A825-4D44048031C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B7F4335-D655-C44B-A350-1E76EE4A3E17}"/>
              </a:ext>
            </a:extLst>
          </p:cNvPr>
          <p:cNvSpPr>
            <a:spLocks noGrp="1"/>
          </p:cNvSpPr>
          <p:nvPr>
            <p:ph type="dt" sz="half" idx="10"/>
          </p:nvPr>
        </p:nvSpPr>
        <p:spPr/>
        <p:txBody>
          <a:bodyPr/>
          <a:lstStyle/>
          <a:p>
            <a:fld id="{5EAB837D-B9D7-AC47-9F07-CAED88C632FF}" type="datetimeFigureOut">
              <a:rPr lang="en-GB" smtClean="0"/>
              <a:t>26/08/2022</a:t>
            </a:fld>
            <a:endParaRPr lang="en-GB"/>
          </a:p>
        </p:txBody>
      </p:sp>
      <p:sp>
        <p:nvSpPr>
          <p:cNvPr id="5" name="Footer Placeholder 4">
            <a:extLst>
              <a:ext uri="{FF2B5EF4-FFF2-40B4-BE49-F238E27FC236}">
                <a16:creationId xmlns:a16="http://schemas.microsoft.com/office/drawing/2014/main" id="{70854ABD-887F-1043-A9B6-37AC5FABC6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7EA77E-101D-BE4A-A713-E24FF0111B9C}"/>
              </a:ext>
            </a:extLst>
          </p:cNvPr>
          <p:cNvSpPr>
            <a:spLocks noGrp="1"/>
          </p:cNvSpPr>
          <p:nvPr>
            <p:ph type="sldNum" sz="quarter" idx="12"/>
          </p:nvPr>
        </p:nvSpPr>
        <p:spPr/>
        <p:txBody>
          <a:bodyPr/>
          <a:lstStyle/>
          <a:p>
            <a:fld id="{005C3248-3E33-2A44-96A6-DA59C0EA52F7}" type="slidenum">
              <a:rPr lang="en-GB" smtClean="0"/>
              <a:t>‹#›</a:t>
            </a:fld>
            <a:endParaRPr lang="en-GB"/>
          </a:p>
        </p:txBody>
      </p:sp>
    </p:spTree>
    <p:extLst>
      <p:ext uri="{BB962C8B-B14F-4D97-AF65-F5344CB8AC3E}">
        <p14:creationId xmlns:p14="http://schemas.microsoft.com/office/powerpoint/2010/main" val="213464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33409-B726-D64D-8E18-B6D542A9AF1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89E34DB9-E95B-004D-A5CB-08BBFB1A69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4ADEA4D-569F-5C4D-A6B8-BB76BA142034}"/>
              </a:ext>
            </a:extLst>
          </p:cNvPr>
          <p:cNvSpPr>
            <a:spLocks noGrp="1"/>
          </p:cNvSpPr>
          <p:nvPr>
            <p:ph type="dt" sz="half" idx="10"/>
          </p:nvPr>
        </p:nvSpPr>
        <p:spPr/>
        <p:txBody>
          <a:bodyPr/>
          <a:lstStyle/>
          <a:p>
            <a:fld id="{5EAB837D-B9D7-AC47-9F07-CAED88C632FF}" type="datetimeFigureOut">
              <a:rPr lang="en-GB" smtClean="0"/>
              <a:t>26/08/2022</a:t>
            </a:fld>
            <a:endParaRPr lang="en-GB"/>
          </a:p>
        </p:txBody>
      </p:sp>
      <p:sp>
        <p:nvSpPr>
          <p:cNvPr id="5" name="Footer Placeholder 4">
            <a:extLst>
              <a:ext uri="{FF2B5EF4-FFF2-40B4-BE49-F238E27FC236}">
                <a16:creationId xmlns:a16="http://schemas.microsoft.com/office/drawing/2014/main" id="{E8BBB865-F24D-8040-B90B-6F1C6970D5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DF4908-0FA2-F94A-B2CF-347A903187D8}"/>
              </a:ext>
            </a:extLst>
          </p:cNvPr>
          <p:cNvSpPr>
            <a:spLocks noGrp="1"/>
          </p:cNvSpPr>
          <p:nvPr>
            <p:ph type="sldNum" sz="quarter" idx="12"/>
          </p:nvPr>
        </p:nvSpPr>
        <p:spPr/>
        <p:txBody>
          <a:bodyPr/>
          <a:lstStyle/>
          <a:p>
            <a:fld id="{005C3248-3E33-2A44-96A6-DA59C0EA52F7}" type="slidenum">
              <a:rPr lang="en-GB" smtClean="0"/>
              <a:t>‹#›</a:t>
            </a:fld>
            <a:endParaRPr lang="en-GB"/>
          </a:p>
        </p:txBody>
      </p:sp>
    </p:spTree>
    <p:extLst>
      <p:ext uri="{BB962C8B-B14F-4D97-AF65-F5344CB8AC3E}">
        <p14:creationId xmlns:p14="http://schemas.microsoft.com/office/powerpoint/2010/main" val="2242757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D23BC-9669-9F48-A250-198B1797AA2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9D1CBCB-50A2-214D-BE12-8AD718A7C5D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B39A8C8-A5D3-5940-B4EB-8D843F78D22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0CE94902-DCA0-6D42-9B6D-88BE20D63A10}"/>
              </a:ext>
            </a:extLst>
          </p:cNvPr>
          <p:cNvSpPr>
            <a:spLocks noGrp="1"/>
          </p:cNvSpPr>
          <p:nvPr>
            <p:ph type="dt" sz="half" idx="10"/>
          </p:nvPr>
        </p:nvSpPr>
        <p:spPr/>
        <p:txBody>
          <a:bodyPr/>
          <a:lstStyle/>
          <a:p>
            <a:fld id="{5EAB837D-B9D7-AC47-9F07-CAED88C632FF}" type="datetimeFigureOut">
              <a:rPr lang="en-GB" smtClean="0"/>
              <a:t>26/08/2022</a:t>
            </a:fld>
            <a:endParaRPr lang="en-GB"/>
          </a:p>
        </p:txBody>
      </p:sp>
      <p:sp>
        <p:nvSpPr>
          <p:cNvPr id="6" name="Footer Placeholder 5">
            <a:extLst>
              <a:ext uri="{FF2B5EF4-FFF2-40B4-BE49-F238E27FC236}">
                <a16:creationId xmlns:a16="http://schemas.microsoft.com/office/drawing/2014/main" id="{4098B4AB-8912-7C4E-B5BE-6181D93AFF1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9C3C5AD-AF69-3747-8348-20872FD9E75C}"/>
              </a:ext>
            </a:extLst>
          </p:cNvPr>
          <p:cNvSpPr>
            <a:spLocks noGrp="1"/>
          </p:cNvSpPr>
          <p:nvPr>
            <p:ph type="sldNum" sz="quarter" idx="12"/>
          </p:nvPr>
        </p:nvSpPr>
        <p:spPr/>
        <p:txBody>
          <a:bodyPr/>
          <a:lstStyle/>
          <a:p>
            <a:fld id="{005C3248-3E33-2A44-96A6-DA59C0EA52F7}" type="slidenum">
              <a:rPr lang="en-GB" smtClean="0"/>
              <a:t>‹#›</a:t>
            </a:fld>
            <a:endParaRPr lang="en-GB"/>
          </a:p>
        </p:txBody>
      </p:sp>
    </p:spTree>
    <p:extLst>
      <p:ext uri="{BB962C8B-B14F-4D97-AF65-F5344CB8AC3E}">
        <p14:creationId xmlns:p14="http://schemas.microsoft.com/office/powerpoint/2010/main" val="1745664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3E163-8318-ED4A-B25E-8BE5B102B5ED}"/>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0AD13AA2-BB98-9646-BDCE-F935148B65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D5076ED-76FC-E24C-9345-907151F16B8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3D1C2D80-0345-3D45-A73B-397A6EF05B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373D198-6C9E-6244-AE5C-6C7100DE06C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990F9CC6-02C0-3848-891F-3AB842D1D356}"/>
              </a:ext>
            </a:extLst>
          </p:cNvPr>
          <p:cNvSpPr>
            <a:spLocks noGrp="1"/>
          </p:cNvSpPr>
          <p:nvPr>
            <p:ph type="dt" sz="half" idx="10"/>
          </p:nvPr>
        </p:nvSpPr>
        <p:spPr/>
        <p:txBody>
          <a:bodyPr/>
          <a:lstStyle/>
          <a:p>
            <a:fld id="{5EAB837D-B9D7-AC47-9F07-CAED88C632FF}" type="datetimeFigureOut">
              <a:rPr lang="en-GB" smtClean="0"/>
              <a:t>26/08/2022</a:t>
            </a:fld>
            <a:endParaRPr lang="en-GB"/>
          </a:p>
        </p:txBody>
      </p:sp>
      <p:sp>
        <p:nvSpPr>
          <p:cNvPr id="8" name="Footer Placeholder 7">
            <a:extLst>
              <a:ext uri="{FF2B5EF4-FFF2-40B4-BE49-F238E27FC236}">
                <a16:creationId xmlns:a16="http://schemas.microsoft.com/office/drawing/2014/main" id="{16AD9717-9CA5-8B4C-9EA3-DEFB155E421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A57214C-BFA4-DB40-B38F-1A4FB9B39402}"/>
              </a:ext>
            </a:extLst>
          </p:cNvPr>
          <p:cNvSpPr>
            <a:spLocks noGrp="1"/>
          </p:cNvSpPr>
          <p:nvPr>
            <p:ph type="sldNum" sz="quarter" idx="12"/>
          </p:nvPr>
        </p:nvSpPr>
        <p:spPr/>
        <p:txBody>
          <a:bodyPr/>
          <a:lstStyle/>
          <a:p>
            <a:fld id="{005C3248-3E33-2A44-96A6-DA59C0EA52F7}" type="slidenum">
              <a:rPr lang="en-GB" smtClean="0"/>
              <a:t>‹#›</a:t>
            </a:fld>
            <a:endParaRPr lang="en-GB"/>
          </a:p>
        </p:txBody>
      </p:sp>
    </p:spTree>
    <p:extLst>
      <p:ext uri="{BB962C8B-B14F-4D97-AF65-F5344CB8AC3E}">
        <p14:creationId xmlns:p14="http://schemas.microsoft.com/office/powerpoint/2010/main" val="3203270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0FCC5-F804-8D41-BDC6-EF0624E432BF}"/>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55C5A998-725A-6D4F-B600-EADAA13D76B6}"/>
              </a:ext>
            </a:extLst>
          </p:cNvPr>
          <p:cNvSpPr>
            <a:spLocks noGrp="1"/>
          </p:cNvSpPr>
          <p:nvPr>
            <p:ph type="dt" sz="half" idx="10"/>
          </p:nvPr>
        </p:nvSpPr>
        <p:spPr/>
        <p:txBody>
          <a:bodyPr/>
          <a:lstStyle/>
          <a:p>
            <a:fld id="{5EAB837D-B9D7-AC47-9F07-CAED88C632FF}" type="datetimeFigureOut">
              <a:rPr lang="en-GB" smtClean="0"/>
              <a:t>26/08/2022</a:t>
            </a:fld>
            <a:endParaRPr lang="en-GB"/>
          </a:p>
        </p:txBody>
      </p:sp>
      <p:sp>
        <p:nvSpPr>
          <p:cNvPr id="4" name="Footer Placeholder 3">
            <a:extLst>
              <a:ext uri="{FF2B5EF4-FFF2-40B4-BE49-F238E27FC236}">
                <a16:creationId xmlns:a16="http://schemas.microsoft.com/office/drawing/2014/main" id="{D1AF1076-6270-304D-A26E-2DAB53B3C48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51A25B9-F443-8849-8F7A-3BD9A31296BD}"/>
              </a:ext>
            </a:extLst>
          </p:cNvPr>
          <p:cNvSpPr>
            <a:spLocks noGrp="1"/>
          </p:cNvSpPr>
          <p:nvPr>
            <p:ph type="sldNum" sz="quarter" idx="12"/>
          </p:nvPr>
        </p:nvSpPr>
        <p:spPr/>
        <p:txBody>
          <a:bodyPr/>
          <a:lstStyle/>
          <a:p>
            <a:fld id="{005C3248-3E33-2A44-96A6-DA59C0EA52F7}" type="slidenum">
              <a:rPr lang="en-GB" smtClean="0"/>
              <a:t>‹#›</a:t>
            </a:fld>
            <a:endParaRPr lang="en-GB"/>
          </a:p>
        </p:txBody>
      </p:sp>
    </p:spTree>
    <p:extLst>
      <p:ext uri="{BB962C8B-B14F-4D97-AF65-F5344CB8AC3E}">
        <p14:creationId xmlns:p14="http://schemas.microsoft.com/office/powerpoint/2010/main" val="2638985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79D9B7-BBDC-E04D-9212-EDD549923952}"/>
              </a:ext>
            </a:extLst>
          </p:cNvPr>
          <p:cNvSpPr>
            <a:spLocks noGrp="1"/>
          </p:cNvSpPr>
          <p:nvPr>
            <p:ph type="dt" sz="half" idx="10"/>
          </p:nvPr>
        </p:nvSpPr>
        <p:spPr/>
        <p:txBody>
          <a:bodyPr/>
          <a:lstStyle/>
          <a:p>
            <a:fld id="{5EAB837D-B9D7-AC47-9F07-CAED88C632FF}" type="datetimeFigureOut">
              <a:rPr lang="en-GB" smtClean="0"/>
              <a:t>26/08/2022</a:t>
            </a:fld>
            <a:endParaRPr lang="en-GB"/>
          </a:p>
        </p:txBody>
      </p:sp>
      <p:sp>
        <p:nvSpPr>
          <p:cNvPr id="3" name="Footer Placeholder 2">
            <a:extLst>
              <a:ext uri="{FF2B5EF4-FFF2-40B4-BE49-F238E27FC236}">
                <a16:creationId xmlns:a16="http://schemas.microsoft.com/office/drawing/2014/main" id="{DA14E483-E352-404F-B990-9A7A990829C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915A653-CD0B-5E48-9BA9-A25FDDB06EFA}"/>
              </a:ext>
            </a:extLst>
          </p:cNvPr>
          <p:cNvSpPr>
            <a:spLocks noGrp="1"/>
          </p:cNvSpPr>
          <p:nvPr>
            <p:ph type="sldNum" sz="quarter" idx="12"/>
          </p:nvPr>
        </p:nvSpPr>
        <p:spPr/>
        <p:txBody>
          <a:bodyPr/>
          <a:lstStyle/>
          <a:p>
            <a:fld id="{005C3248-3E33-2A44-96A6-DA59C0EA52F7}" type="slidenum">
              <a:rPr lang="en-GB" smtClean="0"/>
              <a:t>‹#›</a:t>
            </a:fld>
            <a:endParaRPr lang="en-GB"/>
          </a:p>
        </p:txBody>
      </p:sp>
    </p:spTree>
    <p:extLst>
      <p:ext uri="{BB962C8B-B14F-4D97-AF65-F5344CB8AC3E}">
        <p14:creationId xmlns:p14="http://schemas.microsoft.com/office/powerpoint/2010/main" val="3050215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D9396-BBC4-7C46-8EAC-20CA7757444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D9CB17C9-F35F-B945-A7F8-B8602D0815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4AA1C182-74E8-9E42-80A4-5651E6B198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FE97B26-265E-A84B-9860-4DA48CA119F6}"/>
              </a:ext>
            </a:extLst>
          </p:cNvPr>
          <p:cNvSpPr>
            <a:spLocks noGrp="1"/>
          </p:cNvSpPr>
          <p:nvPr>
            <p:ph type="dt" sz="half" idx="10"/>
          </p:nvPr>
        </p:nvSpPr>
        <p:spPr/>
        <p:txBody>
          <a:bodyPr/>
          <a:lstStyle/>
          <a:p>
            <a:fld id="{5EAB837D-B9D7-AC47-9F07-CAED88C632FF}" type="datetimeFigureOut">
              <a:rPr lang="en-GB" smtClean="0"/>
              <a:t>26/08/2022</a:t>
            </a:fld>
            <a:endParaRPr lang="en-GB"/>
          </a:p>
        </p:txBody>
      </p:sp>
      <p:sp>
        <p:nvSpPr>
          <p:cNvPr id="6" name="Footer Placeholder 5">
            <a:extLst>
              <a:ext uri="{FF2B5EF4-FFF2-40B4-BE49-F238E27FC236}">
                <a16:creationId xmlns:a16="http://schemas.microsoft.com/office/drawing/2014/main" id="{F12FC9D5-844A-3C4A-89D8-67109817D7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2FB5ACE-1127-1445-AA64-EC2BE816F1C9}"/>
              </a:ext>
            </a:extLst>
          </p:cNvPr>
          <p:cNvSpPr>
            <a:spLocks noGrp="1"/>
          </p:cNvSpPr>
          <p:nvPr>
            <p:ph type="sldNum" sz="quarter" idx="12"/>
          </p:nvPr>
        </p:nvSpPr>
        <p:spPr/>
        <p:txBody>
          <a:bodyPr/>
          <a:lstStyle/>
          <a:p>
            <a:fld id="{005C3248-3E33-2A44-96A6-DA59C0EA52F7}" type="slidenum">
              <a:rPr lang="en-GB" smtClean="0"/>
              <a:t>‹#›</a:t>
            </a:fld>
            <a:endParaRPr lang="en-GB"/>
          </a:p>
        </p:txBody>
      </p:sp>
    </p:spTree>
    <p:extLst>
      <p:ext uri="{BB962C8B-B14F-4D97-AF65-F5344CB8AC3E}">
        <p14:creationId xmlns:p14="http://schemas.microsoft.com/office/powerpoint/2010/main" val="883282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A56F1-3B7E-B048-8AB7-5C410395509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A8A2B319-ED06-FA4B-84C5-60A08AF591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B141F55-4B1F-724E-8A36-A4D072F97B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A115260-8FCD-384D-B32A-D1F6F860C5D1}"/>
              </a:ext>
            </a:extLst>
          </p:cNvPr>
          <p:cNvSpPr>
            <a:spLocks noGrp="1"/>
          </p:cNvSpPr>
          <p:nvPr>
            <p:ph type="dt" sz="half" idx="10"/>
          </p:nvPr>
        </p:nvSpPr>
        <p:spPr/>
        <p:txBody>
          <a:bodyPr/>
          <a:lstStyle/>
          <a:p>
            <a:fld id="{5EAB837D-B9D7-AC47-9F07-CAED88C632FF}" type="datetimeFigureOut">
              <a:rPr lang="en-GB" smtClean="0"/>
              <a:t>26/08/2022</a:t>
            </a:fld>
            <a:endParaRPr lang="en-GB"/>
          </a:p>
        </p:txBody>
      </p:sp>
      <p:sp>
        <p:nvSpPr>
          <p:cNvPr id="6" name="Footer Placeholder 5">
            <a:extLst>
              <a:ext uri="{FF2B5EF4-FFF2-40B4-BE49-F238E27FC236}">
                <a16:creationId xmlns:a16="http://schemas.microsoft.com/office/drawing/2014/main" id="{CC0AED21-BB46-484B-B80D-FDA84455D5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893242D-1D3C-FC4F-8376-DB9825941027}"/>
              </a:ext>
            </a:extLst>
          </p:cNvPr>
          <p:cNvSpPr>
            <a:spLocks noGrp="1"/>
          </p:cNvSpPr>
          <p:nvPr>
            <p:ph type="sldNum" sz="quarter" idx="12"/>
          </p:nvPr>
        </p:nvSpPr>
        <p:spPr/>
        <p:txBody>
          <a:bodyPr/>
          <a:lstStyle/>
          <a:p>
            <a:fld id="{005C3248-3E33-2A44-96A6-DA59C0EA52F7}" type="slidenum">
              <a:rPr lang="en-GB" smtClean="0"/>
              <a:t>‹#›</a:t>
            </a:fld>
            <a:endParaRPr lang="en-GB"/>
          </a:p>
        </p:txBody>
      </p:sp>
    </p:spTree>
    <p:extLst>
      <p:ext uri="{BB962C8B-B14F-4D97-AF65-F5344CB8AC3E}">
        <p14:creationId xmlns:p14="http://schemas.microsoft.com/office/powerpoint/2010/main" val="2298474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8FD294-7EAD-114C-8A94-7FB640EC44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71012AF0-A518-6A4F-9CED-920780ADC0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C46C4E0-6F5B-CF47-ACAA-AEE665DD78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AB837D-B9D7-AC47-9F07-CAED88C632FF}" type="datetimeFigureOut">
              <a:rPr lang="en-GB" smtClean="0"/>
              <a:t>26/08/2022</a:t>
            </a:fld>
            <a:endParaRPr lang="en-GB"/>
          </a:p>
        </p:txBody>
      </p:sp>
      <p:sp>
        <p:nvSpPr>
          <p:cNvPr id="5" name="Footer Placeholder 4">
            <a:extLst>
              <a:ext uri="{FF2B5EF4-FFF2-40B4-BE49-F238E27FC236}">
                <a16:creationId xmlns:a16="http://schemas.microsoft.com/office/drawing/2014/main" id="{15942B01-5612-D749-B39B-197AEFB3F9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C3E5B3F-A5F0-1543-97B1-2FE696B66C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5C3248-3E33-2A44-96A6-DA59C0EA52F7}" type="slidenum">
              <a:rPr lang="en-GB" smtClean="0"/>
              <a:t>‹#›</a:t>
            </a:fld>
            <a:endParaRPr lang="en-GB"/>
          </a:p>
        </p:txBody>
      </p:sp>
    </p:spTree>
    <p:extLst>
      <p:ext uri="{BB962C8B-B14F-4D97-AF65-F5344CB8AC3E}">
        <p14:creationId xmlns:p14="http://schemas.microsoft.com/office/powerpoint/2010/main" val="783125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1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10.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hyperlink" Target="https://doi.org/10.1038/s41586-021-03256-1" TargetMode="External"/><Relationship Id="rId7" Type="http://schemas.openxmlformats.org/officeDocument/2006/relationships/image" Target="../media/image63.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40.png"/><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65.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hyperlink" Target="https://doi.org/10.1038/s41586-021-03256-1"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doi.org/10.1038/s41586-021-03498-z" TargetMode="External"/><Relationship Id="rId3" Type="http://schemas.openxmlformats.org/officeDocument/2006/relationships/image" Target="../media/image43.png"/><Relationship Id="rId7" Type="http://schemas.openxmlformats.org/officeDocument/2006/relationships/image" Target="../media/image45.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44.png"/><Relationship Id="rId4" Type="http://schemas.openxmlformats.org/officeDocument/2006/relationships/image" Target="../media/image68.png"/></Relationships>
</file>

<file path=ppt/slides/_rels/slide18.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hyperlink" Target="https://doi.org/10.1038/s41586-021-03498-z" TargetMode="External"/><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5.png"/><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10.png"/></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5.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30.png"/><Relationship Id="rId11" Type="http://schemas.openxmlformats.org/officeDocument/2006/relationships/image" Target="../media/image16.png"/><Relationship Id="rId5" Type="http://schemas.openxmlformats.org/officeDocument/2006/relationships/image" Target="../media/image57.png"/><Relationship Id="rId10" Type="http://schemas.openxmlformats.org/officeDocument/2006/relationships/image" Target="../media/image32.png"/><Relationship Id="rId4" Type="http://schemas.openxmlformats.org/officeDocument/2006/relationships/image" Target="../media/image56.png"/><Relationship Id="rId9"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hyperlink" Target="https://doi.org/10.1088/0954-3899/34/11/008" TargetMode="Externa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10.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72">
            <a:extLst>
              <a:ext uri="{FF2B5EF4-FFF2-40B4-BE49-F238E27FC236}">
                <a16:creationId xmlns:a16="http://schemas.microsoft.com/office/drawing/2014/main" id="{B50D3974-D6D2-92E7-D876-D348B859EAF3}"/>
              </a:ext>
            </a:extLst>
          </p:cNvPr>
          <p:cNvPicPr>
            <a:picLocks noChangeAspect="1"/>
          </p:cNvPicPr>
          <p:nvPr/>
        </p:nvPicPr>
        <p:blipFill rotWithShape="1">
          <a:blip r:embed="rId3"/>
          <a:srcRect b="50735"/>
          <a:stretch/>
        </p:blipFill>
        <p:spPr>
          <a:xfrm>
            <a:off x="68453" y="1008679"/>
            <a:ext cx="5762026" cy="2366880"/>
          </a:xfrm>
          <a:prstGeom prst="rect">
            <a:avLst/>
          </a:prstGeom>
        </p:spPr>
      </p:pic>
      <p:sp>
        <p:nvSpPr>
          <p:cNvPr id="8" name="TextBox 7">
            <a:extLst>
              <a:ext uri="{FF2B5EF4-FFF2-40B4-BE49-F238E27FC236}">
                <a16:creationId xmlns:a16="http://schemas.microsoft.com/office/drawing/2014/main" id="{C50F18C0-C3B3-3747-8448-36E60450A4D4}"/>
              </a:ext>
            </a:extLst>
          </p:cNvPr>
          <p:cNvSpPr txBox="1"/>
          <p:nvPr/>
        </p:nvSpPr>
        <p:spPr>
          <a:xfrm>
            <a:off x="11623611" y="3136635"/>
            <a:ext cx="543739" cy="276999"/>
          </a:xfrm>
          <a:prstGeom prst="rect">
            <a:avLst/>
          </a:prstGeom>
          <a:noFill/>
        </p:spPr>
        <p:txBody>
          <a:bodyPr wrap="none" rtlCol="0">
            <a:spAutoFit/>
          </a:bodyPr>
          <a:lstStyle/>
          <a:p>
            <a:r>
              <a:rPr lang="en-GB" sz="1200" b="1" i="1" dirty="0">
                <a:latin typeface="Times" pitchFamily="2" charset="0"/>
              </a:rPr>
              <a:t>E</a:t>
            </a:r>
            <a:r>
              <a:rPr lang="en-GB" sz="1200" dirty="0">
                <a:latin typeface="Times" pitchFamily="2" charset="0"/>
              </a:rPr>
              <a:t>, eV</a:t>
            </a: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A7C023B1-5CEC-4D45-90F7-F541B4219249}"/>
                  </a:ext>
                </a:extLst>
              </p:cNvPr>
              <p:cNvSpPr txBox="1"/>
              <p:nvPr/>
            </p:nvSpPr>
            <p:spPr>
              <a:xfrm>
                <a:off x="11655744" y="3421961"/>
                <a:ext cx="524182" cy="276999"/>
              </a:xfrm>
              <a:prstGeom prst="rect">
                <a:avLst/>
              </a:prstGeom>
              <a:noFill/>
            </p:spPr>
            <p:txBody>
              <a:bodyPr wrap="none" rtlCol="0">
                <a:spAutoFit/>
              </a:bodyPr>
              <a:lstStyle/>
              <a:p>
                <a14:m>
                  <m:oMath xmlns:m="http://schemas.openxmlformats.org/officeDocument/2006/math">
                    <m:r>
                      <a:rPr lang="en-US" sz="1200" b="0" i="1" smtClean="0">
                        <a:latin typeface="Cambria Math" panose="02040503050406030204" pitchFamily="18" charset="0"/>
                      </a:rPr>
                      <m:t>𝜈</m:t>
                    </m:r>
                  </m:oMath>
                </a14:m>
                <a:r>
                  <a:rPr lang="en-GB" sz="1200" dirty="0">
                    <a:latin typeface="Times" pitchFamily="2" charset="0"/>
                  </a:rPr>
                  <a:t>, Hz</a:t>
                </a:r>
              </a:p>
            </p:txBody>
          </p:sp>
        </mc:Choice>
        <mc:Fallback>
          <p:sp>
            <p:nvSpPr>
              <p:cNvPr id="9" name="TextBox 8">
                <a:extLst>
                  <a:ext uri="{FF2B5EF4-FFF2-40B4-BE49-F238E27FC236}">
                    <a16:creationId xmlns:a16="http://schemas.microsoft.com/office/drawing/2014/main" id="{A7C023B1-5CEC-4D45-90F7-F541B4219249}"/>
                  </a:ext>
                </a:extLst>
              </p:cNvPr>
              <p:cNvSpPr txBox="1">
                <a:spLocks noRot="1" noChangeAspect="1" noMove="1" noResize="1" noEditPoints="1" noAdjustHandles="1" noChangeArrowheads="1" noChangeShapeType="1" noTextEdit="1"/>
              </p:cNvSpPr>
              <p:nvPr/>
            </p:nvSpPr>
            <p:spPr>
              <a:xfrm>
                <a:off x="11655744" y="3421961"/>
                <a:ext cx="524182" cy="276999"/>
              </a:xfrm>
              <a:prstGeom prst="rect">
                <a:avLst/>
              </a:prstGeom>
              <a:blipFill>
                <a:blip r:embed="rId4"/>
                <a:stretch>
                  <a:fillRect b="-17391"/>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26AB91B0-5051-EA44-B164-BE47D26F51DC}"/>
              </a:ext>
            </a:extLst>
          </p:cNvPr>
          <p:cNvSpPr txBox="1"/>
          <p:nvPr/>
        </p:nvSpPr>
        <p:spPr>
          <a:xfrm>
            <a:off x="6351661" y="3019880"/>
            <a:ext cx="261610" cy="276999"/>
          </a:xfrm>
          <a:prstGeom prst="rect">
            <a:avLst/>
          </a:prstGeom>
          <a:noFill/>
        </p:spPr>
        <p:txBody>
          <a:bodyPr wrap="square" rtlCol="0">
            <a:spAutoFit/>
          </a:bodyPr>
          <a:lstStyle/>
          <a:p>
            <a:r>
              <a:rPr lang="en-GB" sz="1200" dirty="0">
                <a:latin typeface="Times" pitchFamily="2" charset="0"/>
              </a:rPr>
              <a:t>1</a:t>
            </a:r>
          </a:p>
        </p:txBody>
      </p:sp>
      <p:sp>
        <p:nvSpPr>
          <p:cNvPr id="15" name="TextBox 14">
            <a:extLst>
              <a:ext uri="{FF2B5EF4-FFF2-40B4-BE49-F238E27FC236}">
                <a16:creationId xmlns:a16="http://schemas.microsoft.com/office/drawing/2014/main" id="{BBC8DBEF-7306-9C40-8BB6-1BAEA1C64B09}"/>
              </a:ext>
            </a:extLst>
          </p:cNvPr>
          <p:cNvSpPr txBox="1"/>
          <p:nvPr/>
        </p:nvSpPr>
        <p:spPr>
          <a:xfrm>
            <a:off x="6360454" y="3555900"/>
            <a:ext cx="484428" cy="276999"/>
          </a:xfrm>
          <a:prstGeom prst="rect">
            <a:avLst/>
          </a:prstGeom>
          <a:noFill/>
        </p:spPr>
        <p:txBody>
          <a:bodyPr wrap="none" rtlCol="0">
            <a:spAutoFit/>
          </a:bodyPr>
          <a:lstStyle/>
          <a:p>
            <a:r>
              <a:rPr lang="en-GB" sz="1200" dirty="0">
                <a:latin typeface="Times" pitchFamily="2" charset="0"/>
              </a:rPr>
              <a:t>1e15</a:t>
            </a:r>
          </a:p>
        </p:txBody>
      </p:sp>
      <p:sp>
        <p:nvSpPr>
          <p:cNvPr id="17" name="TextBox 16">
            <a:extLst>
              <a:ext uri="{FF2B5EF4-FFF2-40B4-BE49-F238E27FC236}">
                <a16:creationId xmlns:a16="http://schemas.microsoft.com/office/drawing/2014/main" id="{E0D59752-90B6-9E4D-A331-12513E056918}"/>
              </a:ext>
            </a:extLst>
          </p:cNvPr>
          <p:cNvSpPr txBox="1"/>
          <p:nvPr/>
        </p:nvSpPr>
        <p:spPr>
          <a:xfrm>
            <a:off x="9787989" y="3015852"/>
            <a:ext cx="484428" cy="276999"/>
          </a:xfrm>
          <a:prstGeom prst="rect">
            <a:avLst/>
          </a:prstGeom>
          <a:noFill/>
        </p:spPr>
        <p:txBody>
          <a:bodyPr wrap="none" rtlCol="0">
            <a:spAutoFit/>
          </a:bodyPr>
          <a:lstStyle/>
          <a:p>
            <a:r>
              <a:rPr lang="en-GB" sz="1200" dirty="0">
                <a:latin typeface="Times" pitchFamily="2" charset="0"/>
              </a:rPr>
              <a:t>1e15</a:t>
            </a:r>
          </a:p>
        </p:txBody>
      </p:sp>
      <p:sp>
        <p:nvSpPr>
          <p:cNvPr id="19" name="TextBox 18">
            <a:extLst>
              <a:ext uri="{FF2B5EF4-FFF2-40B4-BE49-F238E27FC236}">
                <a16:creationId xmlns:a16="http://schemas.microsoft.com/office/drawing/2014/main" id="{7919F919-EE66-C74A-86F1-B5A6F10BF218}"/>
              </a:ext>
            </a:extLst>
          </p:cNvPr>
          <p:cNvSpPr txBox="1"/>
          <p:nvPr/>
        </p:nvSpPr>
        <p:spPr>
          <a:xfrm>
            <a:off x="396537" y="3562309"/>
            <a:ext cx="535724" cy="276999"/>
          </a:xfrm>
          <a:prstGeom prst="rect">
            <a:avLst/>
          </a:prstGeom>
          <a:noFill/>
        </p:spPr>
        <p:txBody>
          <a:bodyPr wrap="none" rtlCol="0">
            <a:spAutoFit/>
          </a:bodyPr>
          <a:lstStyle/>
          <a:p>
            <a:r>
              <a:rPr lang="en-GB" sz="1200" dirty="0">
                <a:latin typeface="Times" pitchFamily="2" charset="0"/>
              </a:rPr>
              <a:t>1e-10</a:t>
            </a:r>
          </a:p>
        </p:txBody>
      </p:sp>
      <p:sp>
        <p:nvSpPr>
          <p:cNvPr id="36" name="TextBox 35">
            <a:extLst>
              <a:ext uri="{FF2B5EF4-FFF2-40B4-BE49-F238E27FC236}">
                <a16:creationId xmlns:a16="http://schemas.microsoft.com/office/drawing/2014/main" id="{B33F6130-7145-674C-AF87-DCCA754A062F}"/>
              </a:ext>
            </a:extLst>
          </p:cNvPr>
          <p:cNvSpPr txBox="1"/>
          <p:nvPr/>
        </p:nvSpPr>
        <p:spPr>
          <a:xfrm>
            <a:off x="8620882" y="3026152"/>
            <a:ext cx="484428" cy="276999"/>
          </a:xfrm>
          <a:prstGeom prst="rect">
            <a:avLst/>
          </a:prstGeom>
          <a:noFill/>
        </p:spPr>
        <p:txBody>
          <a:bodyPr wrap="none" rtlCol="0">
            <a:spAutoFit/>
          </a:bodyPr>
          <a:lstStyle/>
          <a:p>
            <a:r>
              <a:rPr lang="en-GB" sz="1200" dirty="0">
                <a:latin typeface="Times" pitchFamily="2" charset="0"/>
              </a:rPr>
              <a:t>1e10</a:t>
            </a:r>
          </a:p>
        </p:txBody>
      </p:sp>
      <p:sp>
        <p:nvSpPr>
          <p:cNvPr id="37" name="TextBox 36">
            <a:extLst>
              <a:ext uri="{FF2B5EF4-FFF2-40B4-BE49-F238E27FC236}">
                <a16:creationId xmlns:a16="http://schemas.microsoft.com/office/drawing/2014/main" id="{52B50162-E14C-F44C-B58B-E60856413433}"/>
              </a:ext>
            </a:extLst>
          </p:cNvPr>
          <p:cNvSpPr txBox="1"/>
          <p:nvPr/>
        </p:nvSpPr>
        <p:spPr>
          <a:xfrm>
            <a:off x="7460105" y="3015761"/>
            <a:ext cx="407484" cy="276999"/>
          </a:xfrm>
          <a:prstGeom prst="rect">
            <a:avLst/>
          </a:prstGeom>
          <a:noFill/>
        </p:spPr>
        <p:txBody>
          <a:bodyPr wrap="none" rtlCol="0">
            <a:spAutoFit/>
          </a:bodyPr>
          <a:lstStyle/>
          <a:p>
            <a:r>
              <a:rPr lang="en-GB" sz="1200" dirty="0">
                <a:latin typeface="Times" pitchFamily="2" charset="0"/>
              </a:rPr>
              <a:t>1e5</a:t>
            </a:r>
          </a:p>
        </p:txBody>
      </p:sp>
      <p:sp>
        <p:nvSpPr>
          <p:cNvPr id="113" name="TextBox 112">
            <a:extLst>
              <a:ext uri="{FF2B5EF4-FFF2-40B4-BE49-F238E27FC236}">
                <a16:creationId xmlns:a16="http://schemas.microsoft.com/office/drawing/2014/main" id="{930E947B-AF55-084F-A9E1-427AAD981C35}"/>
              </a:ext>
            </a:extLst>
          </p:cNvPr>
          <p:cNvSpPr txBox="1"/>
          <p:nvPr/>
        </p:nvSpPr>
        <p:spPr>
          <a:xfrm>
            <a:off x="5163849" y="3559903"/>
            <a:ext cx="484428" cy="276999"/>
          </a:xfrm>
          <a:prstGeom prst="rect">
            <a:avLst/>
          </a:prstGeom>
          <a:noFill/>
        </p:spPr>
        <p:txBody>
          <a:bodyPr wrap="none" rtlCol="0">
            <a:spAutoFit/>
          </a:bodyPr>
          <a:lstStyle/>
          <a:p>
            <a:r>
              <a:rPr lang="en-GB" sz="1200" dirty="0">
                <a:latin typeface="Times" pitchFamily="2" charset="0"/>
              </a:rPr>
              <a:t>1e10</a:t>
            </a:r>
          </a:p>
        </p:txBody>
      </p:sp>
      <p:sp>
        <p:nvSpPr>
          <p:cNvPr id="114" name="TextBox 113">
            <a:extLst>
              <a:ext uri="{FF2B5EF4-FFF2-40B4-BE49-F238E27FC236}">
                <a16:creationId xmlns:a16="http://schemas.microsoft.com/office/drawing/2014/main" id="{D02328B7-C3FA-F140-AFAD-2A7A51DF066B}"/>
              </a:ext>
            </a:extLst>
          </p:cNvPr>
          <p:cNvSpPr txBox="1"/>
          <p:nvPr/>
        </p:nvSpPr>
        <p:spPr>
          <a:xfrm>
            <a:off x="3998408" y="3567623"/>
            <a:ext cx="407484" cy="276999"/>
          </a:xfrm>
          <a:prstGeom prst="rect">
            <a:avLst/>
          </a:prstGeom>
          <a:noFill/>
        </p:spPr>
        <p:txBody>
          <a:bodyPr wrap="none" rtlCol="0">
            <a:spAutoFit/>
          </a:bodyPr>
          <a:lstStyle/>
          <a:p>
            <a:r>
              <a:rPr lang="en-GB" sz="1200" dirty="0">
                <a:latin typeface="Times" pitchFamily="2" charset="0"/>
              </a:rPr>
              <a:t>1e5</a:t>
            </a:r>
          </a:p>
        </p:txBody>
      </p:sp>
      <p:sp>
        <p:nvSpPr>
          <p:cNvPr id="115" name="TextBox 114">
            <a:extLst>
              <a:ext uri="{FF2B5EF4-FFF2-40B4-BE49-F238E27FC236}">
                <a16:creationId xmlns:a16="http://schemas.microsoft.com/office/drawing/2014/main" id="{0BBB0C11-F4A4-9A49-A5AC-E21A4AF7F00E}"/>
              </a:ext>
            </a:extLst>
          </p:cNvPr>
          <p:cNvSpPr txBox="1"/>
          <p:nvPr/>
        </p:nvSpPr>
        <p:spPr>
          <a:xfrm>
            <a:off x="2891641" y="3556279"/>
            <a:ext cx="261610" cy="276999"/>
          </a:xfrm>
          <a:prstGeom prst="rect">
            <a:avLst/>
          </a:prstGeom>
          <a:noFill/>
        </p:spPr>
        <p:txBody>
          <a:bodyPr wrap="none" rtlCol="0">
            <a:spAutoFit/>
          </a:bodyPr>
          <a:lstStyle/>
          <a:p>
            <a:r>
              <a:rPr lang="en-GB" sz="1200" dirty="0">
                <a:latin typeface="Times" pitchFamily="2" charset="0"/>
              </a:rPr>
              <a:t>1</a:t>
            </a:r>
          </a:p>
        </p:txBody>
      </p:sp>
      <p:sp>
        <p:nvSpPr>
          <p:cNvPr id="116" name="TextBox 115">
            <a:extLst>
              <a:ext uri="{FF2B5EF4-FFF2-40B4-BE49-F238E27FC236}">
                <a16:creationId xmlns:a16="http://schemas.microsoft.com/office/drawing/2014/main" id="{5C8488FC-CD74-6948-880B-AA54148924F7}"/>
              </a:ext>
            </a:extLst>
          </p:cNvPr>
          <p:cNvSpPr txBox="1"/>
          <p:nvPr/>
        </p:nvSpPr>
        <p:spPr>
          <a:xfrm>
            <a:off x="1629654" y="3556279"/>
            <a:ext cx="458780" cy="276999"/>
          </a:xfrm>
          <a:prstGeom prst="rect">
            <a:avLst/>
          </a:prstGeom>
          <a:noFill/>
        </p:spPr>
        <p:txBody>
          <a:bodyPr wrap="none" rtlCol="0">
            <a:spAutoFit/>
          </a:bodyPr>
          <a:lstStyle/>
          <a:p>
            <a:r>
              <a:rPr lang="en-GB" sz="1200" dirty="0">
                <a:latin typeface="Times" pitchFamily="2" charset="0"/>
              </a:rPr>
              <a:t>1e-5</a:t>
            </a:r>
          </a:p>
        </p:txBody>
      </p:sp>
      <p:sp>
        <p:nvSpPr>
          <p:cNvPr id="117" name="TextBox 116">
            <a:extLst>
              <a:ext uri="{FF2B5EF4-FFF2-40B4-BE49-F238E27FC236}">
                <a16:creationId xmlns:a16="http://schemas.microsoft.com/office/drawing/2014/main" id="{AFCDCC86-6AC7-6E4F-A3B9-50C79CC55558}"/>
              </a:ext>
            </a:extLst>
          </p:cNvPr>
          <p:cNvSpPr txBox="1"/>
          <p:nvPr/>
        </p:nvSpPr>
        <p:spPr>
          <a:xfrm>
            <a:off x="1645920" y="3579223"/>
            <a:ext cx="184731" cy="369332"/>
          </a:xfrm>
          <a:prstGeom prst="rect">
            <a:avLst/>
          </a:prstGeom>
          <a:noFill/>
        </p:spPr>
        <p:txBody>
          <a:bodyPr wrap="none" rtlCol="0">
            <a:spAutoFit/>
          </a:bodyPr>
          <a:lstStyle/>
          <a:p>
            <a:endParaRPr lang="en-GB" dirty="0"/>
          </a:p>
        </p:txBody>
      </p:sp>
      <p:cxnSp>
        <p:nvCxnSpPr>
          <p:cNvPr id="124" name="Straight Arrow Connector 123">
            <a:extLst>
              <a:ext uri="{FF2B5EF4-FFF2-40B4-BE49-F238E27FC236}">
                <a16:creationId xmlns:a16="http://schemas.microsoft.com/office/drawing/2014/main" id="{D3BBFAC3-8325-4D49-86BC-E985AD5E7427}"/>
              </a:ext>
            </a:extLst>
          </p:cNvPr>
          <p:cNvCxnSpPr>
            <a:cxnSpLocks/>
          </p:cNvCxnSpPr>
          <p:nvPr/>
        </p:nvCxnSpPr>
        <p:spPr>
          <a:xfrm flipV="1">
            <a:off x="234605" y="3410876"/>
            <a:ext cx="11932745" cy="3079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F362B7D6-AFBC-2D4C-8D6E-E22E72F055B1}"/>
              </a:ext>
            </a:extLst>
          </p:cNvPr>
          <p:cNvCxnSpPr>
            <a:cxnSpLocks/>
          </p:cNvCxnSpPr>
          <p:nvPr/>
        </p:nvCxnSpPr>
        <p:spPr>
          <a:xfrm>
            <a:off x="1840408" y="3438133"/>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5A466EC9-1881-854C-B14B-98BCCB0B96B2}"/>
              </a:ext>
            </a:extLst>
          </p:cNvPr>
          <p:cNvCxnSpPr>
            <a:cxnSpLocks/>
          </p:cNvCxnSpPr>
          <p:nvPr/>
        </p:nvCxnSpPr>
        <p:spPr>
          <a:xfrm>
            <a:off x="650954" y="3439800"/>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D49BF05-FFD9-5B4D-AAA1-4EA8E2799106}"/>
              </a:ext>
            </a:extLst>
          </p:cNvPr>
          <p:cNvCxnSpPr>
            <a:cxnSpLocks/>
          </p:cNvCxnSpPr>
          <p:nvPr/>
        </p:nvCxnSpPr>
        <p:spPr>
          <a:xfrm>
            <a:off x="898334" y="344682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668C6831-DB53-9642-B7DA-30BE97908C5E}"/>
              </a:ext>
            </a:extLst>
          </p:cNvPr>
          <p:cNvCxnSpPr>
            <a:cxnSpLocks/>
          </p:cNvCxnSpPr>
          <p:nvPr/>
        </p:nvCxnSpPr>
        <p:spPr>
          <a:xfrm>
            <a:off x="1127737"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D22B2D8D-1208-1C4F-BEA7-0D9278CB815C}"/>
              </a:ext>
            </a:extLst>
          </p:cNvPr>
          <p:cNvCxnSpPr>
            <a:cxnSpLocks/>
          </p:cNvCxnSpPr>
          <p:nvPr/>
        </p:nvCxnSpPr>
        <p:spPr>
          <a:xfrm>
            <a:off x="1371984"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401C7928-69E5-0643-98A0-678080B32C91}"/>
              </a:ext>
            </a:extLst>
          </p:cNvPr>
          <p:cNvCxnSpPr>
            <a:cxnSpLocks/>
          </p:cNvCxnSpPr>
          <p:nvPr/>
        </p:nvCxnSpPr>
        <p:spPr>
          <a:xfrm>
            <a:off x="1620010" y="344274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828CC4BF-DE6A-D743-9901-6DFD56A50D11}"/>
              </a:ext>
            </a:extLst>
          </p:cNvPr>
          <p:cNvCxnSpPr>
            <a:cxnSpLocks/>
          </p:cNvCxnSpPr>
          <p:nvPr/>
        </p:nvCxnSpPr>
        <p:spPr>
          <a:xfrm>
            <a:off x="3028188" y="3428707"/>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D9622E2B-29A8-C64B-943E-D6CA1E136D7A}"/>
              </a:ext>
            </a:extLst>
          </p:cNvPr>
          <p:cNvCxnSpPr>
            <a:cxnSpLocks/>
          </p:cNvCxnSpPr>
          <p:nvPr/>
        </p:nvCxnSpPr>
        <p:spPr>
          <a:xfrm>
            <a:off x="2086114" y="3437395"/>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A82D696E-809C-3F4F-B93E-33713418EF2C}"/>
              </a:ext>
            </a:extLst>
          </p:cNvPr>
          <p:cNvCxnSpPr>
            <a:cxnSpLocks/>
          </p:cNvCxnSpPr>
          <p:nvPr/>
        </p:nvCxnSpPr>
        <p:spPr>
          <a:xfrm>
            <a:off x="2315517" y="34310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8301237A-C5B4-7841-B158-681D90FB0318}"/>
              </a:ext>
            </a:extLst>
          </p:cNvPr>
          <p:cNvCxnSpPr>
            <a:cxnSpLocks/>
          </p:cNvCxnSpPr>
          <p:nvPr/>
        </p:nvCxnSpPr>
        <p:spPr>
          <a:xfrm>
            <a:off x="2559764" y="34310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1E40013F-ED66-2A43-AB56-2D4BA74FE0F4}"/>
              </a:ext>
            </a:extLst>
          </p:cNvPr>
          <p:cNvCxnSpPr>
            <a:cxnSpLocks/>
          </p:cNvCxnSpPr>
          <p:nvPr/>
        </p:nvCxnSpPr>
        <p:spPr>
          <a:xfrm>
            <a:off x="2807790" y="3433323"/>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9692E97C-7457-404A-8321-D261F62C0B23}"/>
              </a:ext>
            </a:extLst>
          </p:cNvPr>
          <p:cNvCxnSpPr>
            <a:cxnSpLocks/>
          </p:cNvCxnSpPr>
          <p:nvPr/>
        </p:nvCxnSpPr>
        <p:spPr>
          <a:xfrm>
            <a:off x="4215962" y="3438133"/>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F8BD51FD-0CE5-E148-8975-58C6E12B0057}"/>
              </a:ext>
            </a:extLst>
          </p:cNvPr>
          <p:cNvCxnSpPr>
            <a:cxnSpLocks/>
          </p:cNvCxnSpPr>
          <p:nvPr/>
        </p:nvCxnSpPr>
        <p:spPr>
          <a:xfrm>
            <a:off x="3273888" y="344682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66293B84-FF3A-F944-92B8-93572C0E53BB}"/>
              </a:ext>
            </a:extLst>
          </p:cNvPr>
          <p:cNvCxnSpPr>
            <a:cxnSpLocks/>
          </p:cNvCxnSpPr>
          <p:nvPr/>
        </p:nvCxnSpPr>
        <p:spPr>
          <a:xfrm>
            <a:off x="3503291"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F1D8F5F-B9E5-F641-919B-CE18E713CF12}"/>
              </a:ext>
            </a:extLst>
          </p:cNvPr>
          <p:cNvCxnSpPr>
            <a:cxnSpLocks/>
          </p:cNvCxnSpPr>
          <p:nvPr/>
        </p:nvCxnSpPr>
        <p:spPr>
          <a:xfrm>
            <a:off x="3747538"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6291EB74-13EB-1548-8E81-05ECFBEAC955}"/>
              </a:ext>
            </a:extLst>
          </p:cNvPr>
          <p:cNvCxnSpPr>
            <a:cxnSpLocks/>
          </p:cNvCxnSpPr>
          <p:nvPr/>
        </p:nvCxnSpPr>
        <p:spPr>
          <a:xfrm>
            <a:off x="3995564" y="344274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32D60DE-C299-2C47-8D27-2A0D0202AEF5}"/>
              </a:ext>
            </a:extLst>
          </p:cNvPr>
          <p:cNvCxnSpPr>
            <a:cxnSpLocks/>
          </p:cNvCxnSpPr>
          <p:nvPr/>
        </p:nvCxnSpPr>
        <p:spPr>
          <a:xfrm>
            <a:off x="5403740" y="3438135"/>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062C376-530F-A640-99C6-1B9782D549F5}"/>
              </a:ext>
            </a:extLst>
          </p:cNvPr>
          <p:cNvCxnSpPr>
            <a:cxnSpLocks/>
          </p:cNvCxnSpPr>
          <p:nvPr/>
        </p:nvCxnSpPr>
        <p:spPr>
          <a:xfrm>
            <a:off x="4461666" y="3446823"/>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D5CBD4BD-7B00-4E4B-8476-F8DDEC1212D7}"/>
              </a:ext>
            </a:extLst>
          </p:cNvPr>
          <p:cNvCxnSpPr>
            <a:cxnSpLocks/>
          </p:cNvCxnSpPr>
          <p:nvPr/>
        </p:nvCxnSpPr>
        <p:spPr>
          <a:xfrm>
            <a:off x="4691069" y="344047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06A3BAB2-CB11-3C43-8608-6AEE91F39B62}"/>
              </a:ext>
            </a:extLst>
          </p:cNvPr>
          <p:cNvCxnSpPr>
            <a:cxnSpLocks/>
          </p:cNvCxnSpPr>
          <p:nvPr/>
        </p:nvCxnSpPr>
        <p:spPr>
          <a:xfrm>
            <a:off x="4935316" y="344047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BFB8CA7F-B807-2A4B-8D18-EF4167915978}"/>
              </a:ext>
            </a:extLst>
          </p:cNvPr>
          <p:cNvCxnSpPr>
            <a:cxnSpLocks/>
          </p:cNvCxnSpPr>
          <p:nvPr/>
        </p:nvCxnSpPr>
        <p:spPr>
          <a:xfrm>
            <a:off x="5183342" y="34427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E6FED411-45D8-5445-84EC-2FFBCD879ABC}"/>
              </a:ext>
            </a:extLst>
          </p:cNvPr>
          <p:cNvCxnSpPr>
            <a:cxnSpLocks/>
          </p:cNvCxnSpPr>
          <p:nvPr/>
        </p:nvCxnSpPr>
        <p:spPr>
          <a:xfrm>
            <a:off x="6591518" y="3428706"/>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C5D6264E-8217-614E-990C-9193D66613DD}"/>
              </a:ext>
            </a:extLst>
          </p:cNvPr>
          <p:cNvCxnSpPr>
            <a:cxnSpLocks/>
          </p:cNvCxnSpPr>
          <p:nvPr/>
        </p:nvCxnSpPr>
        <p:spPr>
          <a:xfrm>
            <a:off x="5649444" y="3437394"/>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6FF7B6E8-1354-144F-A1F9-0CD68612B8BA}"/>
              </a:ext>
            </a:extLst>
          </p:cNvPr>
          <p:cNvCxnSpPr>
            <a:cxnSpLocks/>
          </p:cNvCxnSpPr>
          <p:nvPr/>
        </p:nvCxnSpPr>
        <p:spPr>
          <a:xfrm>
            <a:off x="5878847" y="343105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87881896-FC4B-2641-B29A-6C80D74CDA20}"/>
              </a:ext>
            </a:extLst>
          </p:cNvPr>
          <p:cNvCxnSpPr>
            <a:cxnSpLocks/>
          </p:cNvCxnSpPr>
          <p:nvPr/>
        </p:nvCxnSpPr>
        <p:spPr>
          <a:xfrm>
            <a:off x="6123094" y="343105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AABB4FD2-ABED-CD4E-916F-8342EB800D54}"/>
              </a:ext>
            </a:extLst>
          </p:cNvPr>
          <p:cNvCxnSpPr>
            <a:cxnSpLocks/>
          </p:cNvCxnSpPr>
          <p:nvPr/>
        </p:nvCxnSpPr>
        <p:spPr>
          <a:xfrm>
            <a:off x="6371120" y="343332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47FAADFD-A733-7A4F-9A88-8FB9D357AA4B}"/>
              </a:ext>
            </a:extLst>
          </p:cNvPr>
          <p:cNvCxnSpPr>
            <a:cxnSpLocks/>
          </p:cNvCxnSpPr>
          <p:nvPr/>
        </p:nvCxnSpPr>
        <p:spPr>
          <a:xfrm>
            <a:off x="7666173" y="327788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10F1D783-A4B1-BE49-B9A0-84C0BD04E0C7}"/>
              </a:ext>
            </a:extLst>
          </p:cNvPr>
          <p:cNvCxnSpPr>
            <a:cxnSpLocks/>
          </p:cNvCxnSpPr>
          <p:nvPr/>
        </p:nvCxnSpPr>
        <p:spPr>
          <a:xfrm>
            <a:off x="6476719" y="3279551"/>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418F2F38-9777-0C40-8290-BCFB4CA5A374}"/>
              </a:ext>
            </a:extLst>
          </p:cNvPr>
          <p:cNvCxnSpPr>
            <a:cxnSpLocks/>
          </p:cNvCxnSpPr>
          <p:nvPr/>
        </p:nvCxnSpPr>
        <p:spPr>
          <a:xfrm>
            <a:off x="6724099" y="328657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E52D3286-52BF-0B44-879E-CE0162E1926A}"/>
              </a:ext>
            </a:extLst>
          </p:cNvPr>
          <p:cNvCxnSpPr>
            <a:cxnSpLocks/>
          </p:cNvCxnSpPr>
          <p:nvPr/>
        </p:nvCxnSpPr>
        <p:spPr>
          <a:xfrm>
            <a:off x="6953502" y="328022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4C8A64AA-6FD3-CC4E-B2A0-518F9BD23D1F}"/>
              </a:ext>
            </a:extLst>
          </p:cNvPr>
          <p:cNvCxnSpPr>
            <a:cxnSpLocks/>
          </p:cNvCxnSpPr>
          <p:nvPr/>
        </p:nvCxnSpPr>
        <p:spPr>
          <a:xfrm>
            <a:off x="7197749" y="328022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E6DDDF10-1444-3E4D-BF4D-7CA5FD625F67}"/>
              </a:ext>
            </a:extLst>
          </p:cNvPr>
          <p:cNvCxnSpPr>
            <a:cxnSpLocks/>
          </p:cNvCxnSpPr>
          <p:nvPr/>
        </p:nvCxnSpPr>
        <p:spPr>
          <a:xfrm>
            <a:off x="7445775" y="328250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CF7413FD-0BD8-6345-B5B7-F38D2C041AD1}"/>
              </a:ext>
            </a:extLst>
          </p:cNvPr>
          <p:cNvCxnSpPr>
            <a:cxnSpLocks/>
          </p:cNvCxnSpPr>
          <p:nvPr/>
        </p:nvCxnSpPr>
        <p:spPr>
          <a:xfrm>
            <a:off x="8855526" y="327945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3D3408DE-AF1D-BA45-BBF9-BBBAB915FF62}"/>
              </a:ext>
            </a:extLst>
          </p:cNvPr>
          <p:cNvCxnSpPr>
            <a:cxnSpLocks/>
          </p:cNvCxnSpPr>
          <p:nvPr/>
        </p:nvCxnSpPr>
        <p:spPr>
          <a:xfrm>
            <a:off x="7913452" y="328814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6DEF6084-E172-C846-B359-75F6015AE81B}"/>
              </a:ext>
            </a:extLst>
          </p:cNvPr>
          <p:cNvCxnSpPr>
            <a:cxnSpLocks/>
          </p:cNvCxnSpPr>
          <p:nvPr/>
        </p:nvCxnSpPr>
        <p:spPr>
          <a:xfrm>
            <a:off x="8142855"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26952671-59CE-2B4B-A2C1-3A29C8943555}"/>
              </a:ext>
            </a:extLst>
          </p:cNvPr>
          <p:cNvCxnSpPr>
            <a:cxnSpLocks/>
          </p:cNvCxnSpPr>
          <p:nvPr/>
        </p:nvCxnSpPr>
        <p:spPr>
          <a:xfrm>
            <a:off x="8387102"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655E6680-DB01-3E47-B15F-852CF13B6121}"/>
              </a:ext>
            </a:extLst>
          </p:cNvPr>
          <p:cNvCxnSpPr>
            <a:cxnSpLocks/>
          </p:cNvCxnSpPr>
          <p:nvPr/>
        </p:nvCxnSpPr>
        <p:spPr>
          <a:xfrm>
            <a:off x="8635128" y="328407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C19E09EC-0CFB-AC4A-9E3B-3BFD16210153}"/>
              </a:ext>
            </a:extLst>
          </p:cNvPr>
          <p:cNvCxnSpPr>
            <a:cxnSpLocks/>
          </p:cNvCxnSpPr>
          <p:nvPr/>
        </p:nvCxnSpPr>
        <p:spPr>
          <a:xfrm>
            <a:off x="10043300" y="3279452"/>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C66A861A-6276-E543-8F00-AE84648E6198}"/>
              </a:ext>
            </a:extLst>
          </p:cNvPr>
          <p:cNvCxnSpPr>
            <a:cxnSpLocks/>
          </p:cNvCxnSpPr>
          <p:nvPr/>
        </p:nvCxnSpPr>
        <p:spPr>
          <a:xfrm>
            <a:off x="9101226" y="328814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6A2689A4-E9DB-F942-AFFA-9B5701738AF1}"/>
              </a:ext>
            </a:extLst>
          </p:cNvPr>
          <p:cNvCxnSpPr>
            <a:cxnSpLocks/>
          </p:cNvCxnSpPr>
          <p:nvPr/>
        </p:nvCxnSpPr>
        <p:spPr>
          <a:xfrm>
            <a:off x="9330629" y="3281796"/>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31A0E54B-EA82-CF4D-B41B-1413E12F5B71}"/>
              </a:ext>
            </a:extLst>
          </p:cNvPr>
          <p:cNvCxnSpPr>
            <a:cxnSpLocks/>
          </p:cNvCxnSpPr>
          <p:nvPr/>
        </p:nvCxnSpPr>
        <p:spPr>
          <a:xfrm>
            <a:off x="9574876" y="3281796"/>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81CBB7EA-4F80-9840-A4BC-2D2012F6DE3C}"/>
              </a:ext>
            </a:extLst>
          </p:cNvPr>
          <p:cNvCxnSpPr>
            <a:cxnSpLocks/>
          </p:cNvCxnSpPr>
          <p:nvPr/>
        </p:nvCxnSpPr>
        <p:spPr>
          <a:xfrm>
            <a:off x="9822902" y="328406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EE155F1F-5431-7946-A47B-2685157C6A4A}"/>
              </a:ext>
            </a:extLst>
          </p:cNvPr>
          <p:cNvCxnSpPr>
            <a:cxnSpLocks/>
          </p:cNvCxnSpPr>
          <p:nvPr/>
        </p:nvCxnSpPr>
        <p:spPr>
          <a:xfrm>
            <a:off x="11231076" y="327945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C22F562E-F40F-B044-9141-F6FFDE24C788}"/>
              </a:ext>
            </a:extLst>
          </p:cNvPr>
          <p:cNvCxnSpPr>
            <a:cxnSpLocks/>
          </p:cNvCxnSpPr>
          <p:nvPr/>
        </p:nvCxnSpPr>
        <p:spPr>
          <a:xfrm>
            <a:off x="10289002" y="328814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D2620897-1206-C040-80C7-D59AAFCB51EF}"/>
              </a:ext>
            </a:extLst>
          </p:cNvPr>
          <p:cNvCxnSpPr>
            <a:cxnSpLocks/>
          </p:cNvCxnSpPr>
          <p:nvPr/>
        </p:nvCxnSpPr>
        <p:spPr>
          <a:xfrm>
            <a:off x="10518405"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810E7DCF-837C-1346-A13C-0E2601D0B9ED}"/>
              </a:ext>
            </a:extLst>
          </p:cNvPr>
          <p:cNvCxnSpPr>
            <a:cxnSpLocks/>
          </p:cNvCxnSpPr>
          <p:nvPr/>
        </p:nvCxnSpPr>
        <p:spPr>
          <a:xfrm>
            <a:off x="10762652"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B7158907-09CE-E64F-B2B4-16168FFEA023}"/>
              </a:ext>
            </a:extLst>
          </p:cNvPr>
          <p:cNvCxnSpPr>
            <a:cxnSpLocks/>
          </p:cNvCxnSpPr>
          <p:nvPr/>
        </p:nvCxnSpPr>
        <p:spPr>
          <a:xfrm>
            <a:off x="11010678" y="328407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9" name="TextBox 178">
            <a:extLst>
              <a:ext uri="{FF2B5EF4-FFF2-40B4-BE49-F238E27FC236}">
                <a16:creationId xmlns:a16="http://schemas.microsoft.com/office/drawing/2014/main" id="{FBF442E7-5E30-7943-894D-D8913D3B2DEA}"/>
              </a:ext>
            </a:extLst>
          </p:cNvPr>
          <p:cNvSpPr txBox="1"/>
          <p:nvPr/>
        </p:nvSpPr>
        <p:spPr>
          <a:xfrm>
            <a:off x="10986536" y="3019058"/>
            <a:ext cx="484428" cy="276999"/>
          </a:xfrm>
          <a:prstGeom prst="rect">
            <a:avLst/>
          </a:prstGeom>
          <a:noFill/>
        </p:spPr>
        <p:txBody>
          <a:bodyPr wrap="none" rtlCol="0">
            <a:spAutoFit/>
          </a:bodyPr>
          <a:lstStyle/>
          <a:p>
            <a:r>
              <a:rPr lang="en-GB" sz="1200" dirty="0">
                <a:latin typeface="Times" pitchFamily="2" charset="0"/>
              </a:rPr>
              <a:t>1e20</a:t>
            </a:r>
          </a:p>
        </p:txBody>
      </p:sp>
      <p:sp>
        <p:nvSpPr>
          <p:cNvPr id="218" name="TextBox 217">
            <a:extLst>
              <a:ext uri="{FF2B5EF4-FFF2-40B4-BE49-F238E27FC236}">
                <a16:creationId xmlns:a16="http://schemas.microsoft.com/office/drawing/2014/main" id="{BCD34BA7-B77B-6749-9AD9-1475F23278A2}"/>
              </a:ext>
            </a:extLst>
          </p:cNvPr>
          <p:cNvSpPr txBox="1"/>
          <p:nvPr/>
        </p:nvSpPr>
        <p:spPr>
          <a:xfrm>
            <a:off x="3" y="0"/>
            <a:ext cx="12192000" cy="461665"/>
          </a:xfrm>
          <a:prstGeom prst="rect">
            <a:avLst/>
          </a:prstGeom>
          <a:noFill/>
        </p:spPr>
        <p:txBody>
          <a:bodyPr wrap="square" rtlCol="0">
            <a:spAutoFit/>
          </a:bodyPr>
          <a:lstStyle/>
          <a:p>
            <a:pPr algn="ctr"/>
            <a:r>
              <a:rPr lang="en-GB" sz="2400" b="1" dirty="0"/>
              <a:t>Multi-messenger astronomy and the extreme Universe</a:t>
            </a:r>
          </a:p>
        </p:txBody>
      </p:sp>
      <p:sp>
        <p:nvSpPr>
          <p:cNvPr id="3" name="TextBox 2">
            <a:extLst>
              <a:ext uri="{FF2B5EF4-FFF2-40B4-BE49-F238E27FC236}">
                <a16:creationId xmlns:a16="http://schemas.microsoft.com/office/drawing/2014/main" id="{C478BF67-32D5-5AE6-E7EA-813CF93E229B}"/>
              </a:ext>
            </a:extLst>
          </p:cNvPr>
          <p:cNvSpPr txBox="1"/>
          <p:nvPr/>
        </p:nvSpPr>
        <p:spPr>
          <a:xfrm>
            <a:off x="6360454" y="3555900"/>
            <a:ext cx="484428" cy="276999"/>
          </a:xfrm>
          <a:prstGeom prst="rect">
            <a:avLst/>
          </a:prstGeom>
          <a:noFill/>
        </p:spPr>
        <p:txBody>
          <a:bodyPr wrap="none" rtlCol="0">
            <a:spAutoFit/>
          </a:bodyPr>
          <a:lstStyle/>
          <a:p>
            <a:r>
              <a:rPr lang="en-GB" sz="1200" dirty="0">
                <a:latin typeface="Times" pitchFamily="2" charset="0"/>
              </a:rPr>
              <a:t>1e15</a:t>
            </a:r>
          </a:p>
        </p:txBody>
      </p:sp>
      <p:sp>
        <p:nvSpPr>
          <p:cNvPr id="4" name="TextBox 3">
            <a:extLst>
              <a:ext uri="{FF2B5EF4-FFF2-40B4-BE49-F238E27FC236}">
                <a16:creationId xmlns:a16="http://schemas.microsoft.com/office/drawing/2014/main" id="{7C9D223E-E65E-A42F-316C-B2694D2B4C86}"/>
              </a:ext>
            </a:extLst>
          </p:cNvPr>
          <p:cNvSpPr txBox="1"/>
          <p:nvPr/>
        </p:nvSpPr>
        <p:spPr>
          <a:xfrm>
            <a:off x="396537" y="3562309"/>
            <a:ext cx="535724" cy="276999"/>
          </a:xfrm>
          <a:prstGeom prst="rect">
            <a:avLst/>
          </a:prstGeom>
          <a:noFill/>
          <a:ln>
            <a:noFill/>
          </a:ln>
        </p:spPr>
        <p:txBody>
          <a:bodyPr wrap="none" rtlCol="0">
            <a:spAutoFit/>
          </a:bodyPr>
          <a:lstStyle/>
          <a:p>
            <a:r>
              <a:rPr lang="en-GB" sz="1200" dirty="0">
                <a:latin typeface="Times" pitchFamily="2" charset="0"/>
              </a:rPr>
              <a:t>1e-10</a:t>
            </a:r>
          </a:p>
        </p:txBody>
      </p:sp>
      <p:sp>
        <p:nvSpPr>
          <p:cNvPr id="5" name="TextBox 4">
            <a:extLst>
              <a:ext uri="{FF2B5EF4-FFF2-40B4-BE49-F238E27FC236}">
                <a16:creationId xmlns:a16="http://schemas.microsoft.com/office/drawing/2014/main" id="{E68A3237-9F7A-4730-73A3-6B6D939901BB}"/>
              </a:ext>
            </a:extLst>
          </p:cNvPr>
          <p:cNvSpPr txBox="1"/>
          <p:nvPr/>
        </p:nvSpPr>
        <p:spPr>
          <a:xfrm>
            <a:off x="5163849" y="3559903"/>
            <a:ext cx="484428" cy="276999"/>
          </a:xfrm>
          <a:prstGeom prst="rect">
            <a:avLst/>
          </a:prstGeom>
          <a:noFill/>
        </p:spPr>
        <p:txBody>
          <a:bodyPr wrap="none" rtlCol="0">
            <a:spAutoFit/>
          </a:bodyPr>
          <a:lstStyle/>
          <a:p>
            <a:r>
              <a:rPr lang="en-GB" sz="1200" dirty="0">
                <a:latin typeface="Times" pitchFamily="2" charset="0"/>
              </a:rPr>
              <a:t>1e10</a:t>
            </a:r>
          </a:p>
        </p:txBody>
      </p:sp>
      <p:sp>
        <p:nvSpPr>
          <p:cNvPr id="6" name="TextBox 5">
            <a:extLst>
              <a:ext uri="{FF2B5EF4-FFF2-40B4-BE49-F238E27FC236}">
                <a16:creationId xmlns:a16="http://schemas.microsoft.com/office/drawing/2014/main" id="{7A6D6C2C-834C-453A-7B3F-697B0D3DEDD8}"/>
              </a:ext>
            </a:extLst>
          </p:cNvPr>
          <p:cNvSpPr txBox="1"/>
          <p:nvPr/>
        </p:nvSpPr>
        <p:spPr>
          <a:xfrm>
            <a:off x="3998408" y="3567623"/>
            <a:ext cx="407484" cy="276999"/>
          </a:xfrm>
          <a:prstGeom prst="rect">
            <a:avLst/>
          </a:prstGeom>
          <a:noFill/>
        </p:spPr>
        <p:txBody>
          <a:bodyPr wrap="none" rtlCol="0">
            <a:spAutoFit/>
          </a:bodyPr>
          <a:lstStyle/>
          <a:p>
            <a:r>
              <a:rPr lang="en-GB" sz="1200" dirty="0">
                <a:latin typeface="Times" pitchFamily="2" charset="0"/>
              </a:rPr>
              <a:t>1e5</a:t>
            </a:r>
          </a:p>
        </p:txBody>
      </p:sp>
      <p:sp>
        <p:nvSpPr>
          <p:cNvPr id="7" name="TextBox 6">
            <a:extLst>
              <a:ext uri="{FF2B5EF4-FFF2-40B4-BE49-F238E27FC236}">
                <a16:creationId xmlns:a16="http://schemas.microsoft.com/office/drawing/2014/main" id="{F79ADAB5-E936-EBE8-D103-0A6C7D94F6A8}"/>
              </a:ext>
            </a:extLst>
          </p:cNvPr>
          <p:cNvSpPr txBox="1"/>
          <p:nvPr/>
        </p:nvSpPr>
        <p:spPr>
          <a:xfrm>
            <a:off x="2891641" y="3556279"/>
            <a:ext cx="261610" cy="276999"/>
          </a:xfrm>
          <a:prstGeom prst="rect">
            <a:avLst/>
          </a:prstGeom>
          <a:noFill/>
        </p:spPr>
        <p:txBody>
          <a:bodyPr wrap="none" rtlCol="0">
            <a:spAutoFit/>
          </a:bodyPr>
          <a:lstStyle/>
          <a:p>
            <a:r>
              <a:rPr lang="en-GB" sz="1200" dirty="0">
                <a:latin typeface="Times" pitchFamily="2" charset="0"/>
              </a:rPr>
              <a:t>1</a:t>
            </a:r>
          </a:p>
        </p:txBody>
      </p:sp>
      <p:sp>
        <p:nvSpPr>
          <p:cNvPr id="10" name="TextBox 9">
            <a:extLst>
              <a:ext uri="{FF2B5EF4-FFF2-40B4-BE49-F238E27FC236}">
                <a16:creationId xmlns:a16="http://schemas.microsoft.com/office/drawing/2014/main" id="{C55447CD-159A-37DB-ED3C-ADDF821A3CDA}"/>
              </a:ext>
            </a:extLst>
          </p:cNvPr>
          <p:cNvSpPr txBox="1"/>
          <p:nvPr/>
        </p:nvSpPr>
        <p:spPr>
          <a:xfrm>
            <a:off x="1629654" y="3556279"/>
            <a:ext cx="458780" cy="276999"/>
          </a:xfrm>
          <a:prstGeom prst="rect">
            <a:avLst/>
          </a:prstGeom>
          <a:noFill/>
        </p:spPr>
        <p:txBody>
          <a:bodyPr wrap="none" rtlCol="0">
            <a:spAutoFit/>
          </a:bodyPr>
          <a:lstStyle/>
          <a:p>
            <a:r>
              <a:rPr lang="en-GB" sz="1200" dirty="0">
                <a:latin typeface="Times" pitchFamily="2" charset="0"/>
              </a:rPr>
              <a:t>1e-5</a:t>
            </a:r>
          </a:p>
        </p:txBody>
      </p:sp>
      <p:sp>
        <p:nvSpPr>
          <p:cNvPr id="11" name="TextBox 10">
            <a:extLst>
              <a:ext uri="{FF2B5EF4-FFF2-40B4-BE49-F238E27FC236}">
                <a16:creationId xmlns:a16="http://schemas.microsoft.com/office/drawing/2014/main" id="{90150D0B-DF3E-A7A6-E3A4-3A139A6FFDBD}"/>
              </a:ext>
            </a:extLst>
          </p:cNvPr>
          <p:cNvSpPr txBox="1"/>
          <p:nvPr/>
        </p:nvSpPr>
        <p:spPr>
          <a:xfrm>
            <a:off x="1645920" y="3579223"/>
            <a:ext cx="184731" cy="369332"/>
          </a:xfrm>
          <a:prstGeom prst="rect">
            <a:avLst/>
          </a:prstGeom>
          <a:noFill/>
        </p:spPr>
        <p:txBody>
          <a:bodyPr wrap="none" rtlCol="0">
            <a:spAutoFit/>
          </a:bodyPr>
          <a:lstStyle/>
          <a:p>
            <a:endParaRPr lang="en-GB" dirty="0"/>
          </a:p>
        </p:txBody>
      </p:sp>
      <p:cxnSp>
        <p:nvCxnSpPr>
          <p:cNvPr id="12" name="Straight Connector 11">
            <a:extLst>
              <a:ext uri="{FF2B5EF4-FFF2-40B4-BE49-F238E27FC236}">
                <a16:creationId xmlns:a16="http://schemas.microsoft.com/office/drawing/2014/main" id="{C26E5FC1-0BA6-8D94-994E-E1EB09D71F0C}"/>
              </a:ext>
            </a:extLst>
          </p:cNvPr>
          <p:cNvCxnSpPr/>
          <p:nvPr/>
        </p:nvCxnSpPr>
        <p:spPr>
          <a:xfrm>
            <a:off x="998548" y="3927370"/>
            <a:ext cx="179013" cy="0"/>
          </a:xfrm>
          <a:prstGeom prst="line">
            <a:avLst/>
          </a:prstGeom>
          <a:ln>
            <a:no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B7335E7A-AFB9-A8FC-B48B-09937701F883}"/>
              </a:ext>
            </a:extLst>
          </p:cNvPr>
          <p:cNvCxnSpPr/>
          <p:nvPr/>
        </p:nvCxnSpPr>
        <p:spPr>
          <a:xfrm>
            <a:off x="985355" y="4972206"/>
            <a:ext cx="179013" cy="0"/>
          </a:xfrm>
          <a:prstGeom prst="line">
            <a:avLst/>
          </a:prstGeom>
          <a:ln>
            <a:no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820B399A-DFB0-DAC9-B428-30978917B6B3}"/>
              </a:ext>
            </a:extLst>
          </p:cNvPr>
          <p:cNvCxnSpPr/>
          <p:nvPr/>
        </p:nvCxnSpPr>
        <p:spPr>
          <a:xfrm>
            <a:off x="994533" y="5986391"/>
            <a:ext cx="179013" cy="0"/>
          </a:xfrm>
          <a:prstGeom prst="line">
            <a:avLst/>
          </a:prstGeom>
          <a:ln>
            <a:noFill/>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5531AF73-EBF8-188E-27E9-188EFF40F60F}"/>
              </a:ext>
            </a:extLst>
          </p:cNvPr>
          <p:cNvCxnSpPr/>
          <p:nvPr/>
        </p:nvCxnSpPr>
        <p:spPr>
          <a:xfrm>
            <a:off x="3691247" y="5177429"/>
            <a:ext cx="2348462" cy="1365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86D90B46-A909-9D1F-4042-09A7C0ACFE2A}"/>
              </a:ext>
            </a:extLst>
          </p:cNvPr>
          <p:cNvSpPr txBox="1"/>
          <p:nvPr/>
        </p:nvSpPr>
        <p:spPr>
          <a:xfrm>
            <a:off x="4038160" y="5177429"/>
            <a:ext cx="946028" cy="307777"/>
          </a:xfrm>
          <a:prstGeom prst="rect">
            <a:avLst/>
          </a:prstGeom>
          <a:noFill/>
        </p:spPr>
        <p:txBody>
          <a:bodyPr wrap="none" rtlCol="0">
            <a:spAutoFit/>
          </a:bodyPr>
          <a:lstStyle/>
          <a:p>
            <a:r>
              <a:rPr lang="en-GB" sz="1400" dirty="0">
                <a:solidFill>
                  <a:srgbClr val="0070C0"/>
                </a:solidFill>
              </a:rPr>
              <a:t>QCD axion</a:t>
            </a:r>
          </a:p>
        </p:txBody>
      </p:sp>
      <p:cxnSp>
        <p:nvCxnSpPr>
          <p:cNvPr id="29" name="Straight Arrow Connector 28">
            <a:extLst>
              <a:ext uri="{FF2B5EF4-FFF2-40B4-BE49-F238E27FC236}">
                <a16:creationId xmlns:a16="http://schemas.microsoft.com/office/drawing/2014/main" id="{14A2B257-F6B4-C9FA-09B3-B8047A1D2BE8}"/>
              </a:ext>
            </a:extLst>
          </p:cNvPr>
          <p:cNvCxnSpPr>
            <a:cxnSpLocks/>
          </p:cNvCxnSpPr>
          <p:nvPr/>
        </p:nvCxnSpPr>
        <p:spPr>
          <a:xfrm>
            <a:off x="1289845" y="3907139"/>
            <a:ext cx="5907904"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9CC02B74-B6E8-2529-63F8-E226CEEA92F8}"/>
              </a:ext>
            </a:extLst>
          </p:cNvPr>
          <p:cNvSpPr txBox="1"/>
          <p:nvPr/>
        </p:nvSpPr>
        <p:spPr>
          <a:xfrm>
            <a:off x="3858337" y="3883647"/>
            <a:ext cx="1854739" cy="307777"/>
          </a:xfrm>
          <a:prstGeom prst="rect">
            <a:avLst/>
          </a:prstGeom>
          <a:noFill/>
        </p:spPr>
        <p:txBody>
          <a:bodyPr wrap="none" rtlCol="0">
            <a:spAutoFit/>
          </a:bodyPr>
          <a:lstStyle/>
          <a:p>
            <a:r>
              <a:rPr lang="en-GB" sz="1400" dirty="0">
                <a:solidFill>
                  <a:srgbClr val="0070C0"/>
                </a:solidFill>
              </a:rPr>
              <a:t>Ultra-light Dark Matter</a:t>
            </a:r>
          </a:p>
        </p:txBody>
      </p:sp>
      <p:cxnSp>
        <p:nvCxnSpPr>
          <p:cNvPr id="31" name="Straight Arrow Connector 30">
            <a:extLst>
              <a:ext uri="{FF2B5EF4-FFF2-40B4-BE49-F238E27FC236}">
                <a16:creationId xmlns:a16="http://schemas.microsoft.com/office/drawing/2014/main" id="{3EED9A55-3427-A7D3-7615-4F7694B39D7E}"/>
              </a:ext>
            </a:extLst>
          </p:cNvPr>
          <p:cNvCxnSpPr>
            <a:cxnSpLocks/>
          </p:cNvCxnSpPr>
          <p:nvPr/>
        </p:nvCxnSpPr>
        <p:spPr>
          <a:xfrm flipV="1">
            <a:off x="3688966" y="4262686"/>
            <a:ext cx="1549667" cy="254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25AD4574-3812-DD44-2507-99B6BAACAF7E}"/>
              </a:ext>
            </a:extLst>
          </p:cNvPr>
          <p:cNvSpPr txBox="1"/>
          <p:nvPr/>
        </p:nvSpPr>
        <p:spPr>
          <a:xfrm>
            <a:off x="3391497" y="4239835"/>
            <a:ext cx="1756186" cy="307777"/>
          </a:xfrm>
          <a:prstGeom prst="rect">
            <a:avLst/>
          </a:prstGeom>
          <a:noFill/>
        </p:spPr>
        <p:txBody>
          <a:bodyPr wrap="none" rtlCol="0">
            <a:spAutoFit/>
          </a:bodyPr>
          <a:lstStyle/>
          <a:p>
            <a:r>
              <a:rPr lang="en-GB" sz="1400" dirty="0">
                <a:solidFill>
                  <a:srgbClr val="0070C0"/>
                </a:solidFill>
              </a:rPr>
              <a:t>Pre-inflationary axion</a:t>
            </a:r>
          </a:p>
        </p:txBody>
      </p:sp>
      <p:cxnSp>
        <p:nvCxnSpPr>
          <p:cNvPr id="33" name="Straight Arrow Connector 32">
            <a:extLst>
              <a:ext uri="{FF2B5EF4-FFF2-40B4-BE49-F238E27FC236}">
                <a16:creationId xmlns:a16="http://schemas.microsoft.com/office/drawing/2014/main" id="{723E8032-285E-AFCB-26EC-5CA95B5E21F5}"/>
              </a:ext>
            </a:extLst>
          </p:cNvPr>
          <p:cNvCxnSpPr>
            <a:cxnSpLocks/>
          </p:cNvCxnSpPr>
          <p:nvPr/>
        </p:nvCxnSpPr>
        <p:spPr>
          <a:xfrm>
            <a:off x="5268808" y="4609167"/>
            <a:ext cx="753646" cy="2405"/>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B504701E-7779-730F-DE3D-728D14403C29}"/>
              </a:ext>
            </a:extLst>
          </p:cNvPr>
          <p:cNvSpPr txBox="1"/>
          <p:nvPr/>
        </p:nvSpPr>
        <p:spPr>
          <a:xfrm>
            <a:off x="4379810" y="4602874"/>
            <a:ext cx="1821204" cy="307777"/>
          </a:xfrm>
          <a:prstGeom prst="rect">
            <a:avLst/>
          </a:prstGeom>
          <a:noFill/>
        </p:spPr>
        <p:txBody>
          <a:bodyPr wrap="none" rtlCol="0">
            <a:spAutoFit/>
          </a:bodyPr>
          <a:lstStyle/>
          <a:p>
            <a:r>
              <a:rPr lang="en-GB" sz="1400" dirty="0">
                <a:solidFill>
                  <a:srgbClr val="0070C0"/>
                </a:solidFill>
              </a:rPr>
              <a:t>Post-inflationary axion</a:t>
            </a:r>
          </a:p>
        </p:txBody>
      </p:sp>
      <p:cxnSp>
        <p:nvCxnSpPr>
          <p:cNvPr id="35" name="Straight Arrow Connector 34">
            <a:extLst>
              <a:ext uri="{FF2B5EF4-FFF2-40B4-BE49-F238E27FC236}">
                <a16:creationId xmlns:a16="http://schemas.microsoft.com/office/drawing/2014/main" id="{A00B19CB-D574-47B1-C0B3-5892320F8FE2}"/>
              </a:ext>
            </a:extLst>
          </p:cNvPr>
          <p:cNvCxnSpPr>
            <a:cxnSpLocks/>
          </p:cNvCxnSpPr>
          <p:nvPr/>
        </p:nvCxnSpPr>
        <p:spPr>
          <a:xfrm>
            <a:off x="8822950" y="6350947"/>
            <a:ext cx="666057" cy="202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61277A7-6FF0-6F22-8FB6-30F1A345BAEC}"/>
              </a:ext>
            </a:extLst>
          </p:cNvPr>
          <p:cNvSpPr txBox="1"/>
          <p:nvPr/>
        </p:nvSpPr>
        <p:spPr>
          <a:xfrm>
            <a:off x="8819369" y="6324224"/>
            <a:ext cx="704424" cy="307777"/>
          </a:xfrm>
          <a:prstGeom prst="rect">
            <a:avLst/>
          </a:prstGeom>
          <a:noFill/>
        </p:spPr>
        <p:txBody>
          <a:bodyPr wrap="none" rtlCol="0">
            <a:spAutoFit/>
          </a:bodyPr>
          <a:lstStyle/>
          <a:p>
            <a:r>
              <a:rPr lang="en-GB" sz="1400" dirty="0">
                <a:solidFill>
                  <a:srgbClr val="0070C0"/>
                </a:solidFill>
              </a:rPr>
              <a:t>WIMPs</a:t>
            </a:r>
          </a:p>
        </p:txBody>
      </p:sp>
      <p:cxnSp>
        <p:nvCxnSpPr>
          <p:cNvPr id="39" name="Straight Arrow Connector 38">
            <a:extLst>
              <a:ext uri="{FF2B5EF4-FFF2-40B4-BE49-F238E27FC236}">
                <a16:creationId xmlns:a16="http://schemas.microsoft.com/office/drawing/2014/main" id="{419523DB-AB1E-50D4-1A8A-84E9B2C4FB47}"/>
              </a:ext>
            </a:extLst>
          </p:cNvPr>
          <p:cNvCxnSpPr>
            <a:cxnSpLocks/>
          </p:cNvCxnSpPr>
          <p:nvPr/>
        </p:nvCxnSpPr>
        <p:spPr>
          <a:xfrm>
            <a:off x="7257163" y="3954223"/>
            <a:ext cx="2621859" cy="24722"/>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2219AEE6-F37A-70F6-0D00-D17C3758C76E}"/>
              </a:ext>
            </a:extLst>
          </p:cNvPr>
          <p:cNvSpPr txBox="1"/>
          <p:nvPr/>
        </p:nvSpPr>
        <p:spPr>
          <a:xfrm>
            <a:off x="7347313" y="3971100"/>
            <a:ext cx="2347451" cy="307777"/>
          </a:xfrm>
          <a:prstGeom prst="rect">
            <a:avLst/>
          </a:prstGeom>
          <a:noFill/>
        </p:spPr>
        <p:txBody>
          <a:bodyPr wrap="none" rtlCol="0">
            <a:spAutoFit/>
          </a:bodyPr>
          <a:lstStyle/>
          <a:p>
            <a:r>
              <a:rPr lang="en-GB" sz="1400" dirty="0">
                <a:solidFill>
                  <a:srgbClr val="0070C0"/>
                </a:solidFill>
              </a:rPr>
              <a:t>Hidden sector Dark Matter</a:t>
            </a:r>
          </a:p>
        </p:txBody>
      </p:sp>
      <p:cxnSp>
        <p:nvCxnSpPr>
          <p:cNvPr id="41" name="Straight Arrow Connector 40">
            <a:extLst>
              <a:ext uri="{FF2B5EF4-FFF2-40B4-BE49-F238E27FC236}">
                <a16:creationId xmlns:a16="http://schemas.microsoft.com/office/drawing/2014/main" id="{926824FE-9626-49FA-AAE2-645B8517BEBB}"/>
              </a:ext>
            </a:extLst>
          </p:cNvPr>
          <p:cNvCxnSpPr>
            <a:cxnSpLocks/>
          </p:cNvCxnSpPr>
          <p:nvPr/>
        </p:nvCxnSpPr>
        <p:spPr>
          <a:xfrm>
            <a:off x="7191238" y="4355871"/>
            <a:ext cx="2695534"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DE10AC94-8975-5725-DEDF-09C944023512}"/>
              </a:ext>
            </a:extLst>
          </p:cNvPr>
          <p:cNvSpPr txBox="1"/>
          <p:nvPr/>
        </p:nvSpPr>
        <p:spPr>
          <a:xfrm>
            <a:off x="7106945" y="4353774"/>
            <a:ext cx="2864117" cy="307777"/>
          </a:xfrm>
          <a:prstGeom prst="rect">
            <a:avLst/>
          </a:prstGeom>
          <a:noFill/>
        </p:spPr>
        <p:txBody>
          <a:bodyPr wrap="none" rtlCol="0">
            <a:spAutoFit/>
          </a:bodyPr>
          <a:lstStyle/>
          <a:p>
            <a:r>
              <a:rPr lang="en-GB" sz="1400" dirty="0">
                <a:solidFill>
                  <a:srgbClr val="0070C0"/>
                </a:solidFill>
              </a:rPr>
              <a:t>Hidden thermal relics, </a:t>
            </a:r>
            <a:r>
              <a:rPr lang="en-GB" sz="1400" dirty="0" err="1">
                <a:solidFill>
                  <a:srgbClr val="0070C0"/>
                </a:solidFill>
              </a:rPr>
              <a:t>WIMPless</a:t>
            </a:r>
            <a:r>
              <a:rPr lang="en-GB" sz="1400" dirty="0">
                <a:solidFill>
                  <a:srgbClr val="0070C0"/>
                </a:solidFill>
              </a:rPr>
              <a:t> DM</a:t>
            </a:r>
          </a:p>
        </p:txBody>
      </p:sp>
      <p:cxnSp>
        <p:nvCxnSpPr>
          <p:cNvPr id="43" name="Straight Arrow Connector 42">
            <a:extLst>
              <a:ext uri="{FF2B5EF4-FFF2-40B4-BE49-F238E27FC236}">
                <a16:creationId xmlns:a16="http://schemas.microsoft.com/office/drawing/2014/main" id="{3935D715-632F-6E7B-AFE1-70CBB00C223A}"/>
              </a:ext>
            </a:extLst>
          </p:cNvPr>
          <p:cNvCxnSpPr>
            <a:cxnSpLocks/>
          </p:cNvCxnSpPr>
          <p:nvPr/>
        </p:nvCxnSpPr>
        <p:spPr>
          <a:xfrm>
            <a:off x="7197749" y="4682676"/>
            <a:ext cx="2647833" cy="2335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9C9FD6AD-2D8B-B791-4BBF-E36F1919C831}"/>
              </a:ext>
            </a:extLst>
          </p:cNvPr>
          <p:cNvSpPr txBox="1"/>
          <p:nvPr/>
        </p:nvSpPr>
        <p:spPr>
          <a:xfrm>
            <a:off x="7802443" y="4680298"/>
            <a:ext cx="1357038" cy="307777"/>
          </a:xfrm>
          <a:prstGeom prst="rect">
            <a:avLst/>
          </a:prstGeom>
          <a:noFill/>
        </p:spPr>
        <p:txBody>
          <a:bodyPr wrap="none" rtlCol="0">
            <a:spAutoFit/>
          </a:bodyPr>
          <a:lstStyle/>
          <a:p>
            <a:r>
              <a:rPr lang="en-GB" sz="1400" dirty="0">
                <a:solidFill>
                  <a:srgbClr val="0070C0"/>
                </a:solidFill>
              </a:rPr>
              <a:t>Asymmetric DM</a:t>
            </a:r>
          </a:p>
        </p:txBody>
      </p:sp>
      <p:cxnSp>
        <p:nvCxnSpPr>
          <p:cNvPr id="45" name="Straight Arrow Connector 44">
            <a:extLst>
              <a:ext uri="{FF2B5EF4-FFF2-40B4-BE49-F238E27FC236}">
                <a16:creationId xmlns:a16="http://schemas.microsoft.com/office/drawing/2014/main" id="{027328D4-66E1-DCE3-AF13-26614D62C144}"/>
              </a:ext>
            </a:extLst>
          </p:cNvPr>
          <p:cNvCxnSpPr>
            <a:cxnSpLocks/>
          </p:cNvCxnSpPr>
          <p:nvPr/>
        </p:nvCxnSpPr>
        <p:spPr>
          <a:xfrm>
            <a:off x="7215088" y="5020458"/>
            <a:ext cx="2647833" cy="2335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3B5C6064-065F-580C-DF6C-D4AC7BEA53B8}"/>
              </a:ext>
            </a:extLst>
          </p:cNvPr>
          <p:cNvSpPr txBox="1"/>
          <p:nvPr/>
        </p:nvSpPr>
        <p:spPr>
          <a:xfrm>
            <a:off x="7942363" y="5002872"/>
            <a:ext cx="1155957" cy="307777"/>
          </a:xfrm>
          <a:prstGeom prst="rect">
            <a:avLst/>
          </a:prstGeom>
          <a:noFill/>
        </p:spPr>
        <p:txBody>
          <a:bodyPr wrap="none" rtlCol="0">
            <a:spAutoFit/>
          </a:bodyPr>
          <a:lstStyle/>
          <a:p>
            <a:r>
              <a:rPr lang="en-GB" sz="1400" dirty="0">
                <a:solidFill>
                  <a:srgbClr val="0070C0"/>
                </a:solidFill>
              </a:rPr>
              <a:t>Freeze-in DM</a:t>
            </a:r>
          </a:p>
        </p:txBody>
      </p:sp>
      <p:cxnSp>
        <p:nvCxnSpPr>
          <p:cNvPr id="47" name="Straight Arrow Connector 46">
            <a:extLst>
              <a:ext uri="{FF2B5EF4-FFF2-40B4-BE49-F238E27FC236}">
                <a16:creationId xmlns:a16="http://schemas.microsoft.com/office/drawing/2014/main" id="{4E70C38D-A9FC-00E4-A4B0-5C0ABF63F0A8}"/>
              </a:ext>
            </a:extLst>
          </p:cNvPr>
          <p:cNvCxnSpPr>
            <a:cxnSpLocks/>
          </p:cNvCxnSpPr>
          <p:nvPr/>
        </p:nvCxnSpPr>
        <p:spPr>
          <a:xfrm>
            <a:off x="7913452" y="5354242"/>
            <a:ext cx="47365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6B4D2F78-A5F1-92EE-C9EA-4838577147BA}"/>
              </a:ext>
            </a:extLst>
          </p:cNvPr>
          <p:cNvSpPr txBox="1"/>
          <p:nvPr/>
        </p:nvSpPr>
        <p:spPr>
          <a:xfrm>
            <a:off x="7593969" y="5326760"/>
            <a:ext cx="1225400" cy="307777"/>
          </a:xfrm>
          <a:prstGeom prst="rect">
            <a:avLst/>
          </a:prstGeom>
          <a:noFill/>
        </p:spPr>
        <p:txBody>
          <a:bodyPr wrap="none" rtlCol="0">
            <a:spAutoFit/>
          </a:bodyPr>
          <a:lstStyle/>
          <a:p>
            <a:r>
              <a:rPr lang="en-GB" sz="1400" dirty="0">
                <a:solidFill>
                  <a:srgbClr val="0070C0"/>
                </a:solidFill>
              </a:rPr>
              <a:t>SIMPs/ELDERs</a:t>
            </a:r>
          </a:p>
        </p:txBody>
      </p:sp>
      <p:sp>
        <p:nvSpPr>
          <p:cNvPr id="49" name="TextBox 48">
            <a:extLst>
              <a:ext uri="{FF2B5EF4-FFF2-40B4-BE49-F238E27FC236}">
                <a16:creationId xmlns:a16="http://schemas.microsoft.com/office/drawing/2014/main" id="{B0ECB53F-F7C9-410F-0D21-F2741F1F278F}"/>
              </a:ext>
            </a:extLst>
          </p:cNvPr>
          <p:cNvSpPr txBox="1"/>
          <p:nvPr/>
        </p:nvSpPr>
        <p:spPr>
          <a:xfrm>
            <a:off x="72284" y="6488668"/>
            <a:ext cx="3268395" cy="276999"/>
          </a:xfrm>
          <a:prstGeom prst="rect">
            <a:avLst/>
          </a:prstGeom>
          <a:noFill/>
        </p:spPr>
        <p:txBody>
          <a:bodyPr wrap="none" rtlCol="0">
            <a:spAutoFit/>
          </a:bodyPr>
          <a:lstStyle/>
          <a:p>
            <a:r>
              <a:rPr lang="en-GB" sz="1200" dirty="0"/>
              <a:t>US Cosmic Visions 2017 report: arXiv:1707.04591</a:t>
            </a:r>
          </a:p>
        </p:txBody>
      </p:sp>
      <p:sp>
        <p:nvSpPr>
          <p:cNvPr id="50" name="TextBox 49">
            <a:extLst>
              <a:ext uri="{FF2B5EF4-FFF2-40B4-BE49-F238E27FC236}">
                <a16:creationId xmlns:a16="http://schemas.microsoft.com/office/drawing/2014/main" id="{3F868806-59E8-EA8A-A3BD-CAEFD75D353C}"/>
              </a:ext>
            </a:extLst>
          </p:cNvPr>
          <p:cNvSpPr txBox="1"/>
          <p:nvPr/>
        </p:nvSpPr>
        <p:spPr>
          <a:xfrm>
            <a:off x="5880804" y="1026129"/>
            <a:ext cx="4205190" cy="1569660"/>
          </a:xfrm>
          <a:prstGeom prst="rect">
            <a:avLst/>
          </a:prstGeom>
          <a:noFill/>
        </p:spPr>
        <p:txBody>
          <a:bodyPr wrap="none" rtlCol="0">
            <a:spAutoFit/>
          </a:bodyPr>
          <a:lstStyle/>
          <a:p>
            <a:r>
              <a:rPr lang="en-GB" sz="1600" dirty="0"/>
              <a:t>– Dark matter</a:t>
            </a:r>
          </a:p>
          <a:p>
            <a:r>
              <a:rPr lang="en-GB" sz="1600" dirty="0"/>
              <a:t>– Baryogenesis and </a:t>
            </a:r>
            <a:r>
              <a:rPr lang="en-GB" sz="1600" dirty="0" err="1"/>
              <a:t>Leptogenesis</a:t>
            </a:r>
            <a:endParaRPr lang="en-GB" sz="1600" dirty="0"/>
          </a:p>
          <a:p>
            <a:r>
              <a:rPr lang="en-GB" sz="1600" dirty="0"/>
              <a:t>– Matter at nuclear densities</a:t>
            </a:r>
          </a:p>
          <a:p>
            <a:r>
              <a:rPr lang="en-GB" sz="1600" dirty="0"/>
              <a:t>– Relativistic gravity theory</a:t>
            </a:r>
          </a:p>
          <a:p>
            <a:r>
              <a:rPr lang="en-GB" sz="1600" dirty="0"/>
              <a:t>– Lorentz invariance, weak equivalence principle</a:t>
            </a:r>
          </a:p>
          <a:p>
            <a:r>
              <a:rPr lang="en-GB" sz="1600" dirty="0"/>
              <a:t>– ….</a:t>
            </a:r>
          </a:p>
        </p:txBody>
      </p:sp>
      <p:sp>
        <p:nvSpPr>
          <p:cNvPr id="58" name="TextBox 57">
            <a:extLst>
              <a:ext uri="{FF2B5EF4-FFF2-40B4-BE49-F238E27FC236}">
                <a16:creationId xmlns:a16="http://schemas.microsoft.com/office/drawing/2014/main" id="{B2B03AE7-5C00-BBC5-9FB7-23D874D7AEA4}"/>
              </a:ext>
            </a:extLst>
          </p:cNvPr>
          <p:cNvSpPr txBox="1"/>
          <p:nvPr/>
        </p:nvSpPr>
        <p:spPr>
          <a:xfrm>
            <a:off x="10126044" y="6001894"/>
            <a:ext cx="1344920" cy="307777"/>
          </a:xfrm>
          <a:prstGeom prst="rect">
            <a:avLst/>
          </a:prstGeom>
          <a:noFill/>
        </p:spPr>
        <p:txBody>
          <a:bodyPr wrap="none" rtlCol="0">
            <a:spAutoFit/>
          </a:bodyPr>
          <a:lstStyle/>
          <a:p>
            <a:r>
              <a:rPr lang="en-GB" sz="1400" dirty="0">
                <a:solidFill>
                  <a:srgbClr val="0070C0"/>
                </a:solidFill>
              </a:rPr>
              <a:t>Superheavy DM</a:t>
            </a:r>
          </a:p>
        </p:txBody>
      </p:sp>
      <p:cxnSp>
        <p:nvCxnSpPr>
          <p:cNvPr id="60" name="Straight Arrow Connector 59">
            <a:extLst>
              <a:ext uri="{FF2B5EF4-FFF2-40B4-BE49-F238E27FC236}">
                <a16:creationId xmlns:a16="http://schemas.microsoft.com/office/drawing/2014/main" id="{202F42DD-E22D-A122-6F6A-F88ED67A8E0A}"/>
              </a:ext>
            </a:extLst>
          </p:cNvPr>
          <p:cNvCxnSpPr>
            <a:cxnSpLocks/>
          </p:cNvCxnSpPr>
          <p:nvPr/>
        </p:nvCxnSpPr>
        <p:spPr>
          <a:xfrm flipV="1">
            <a:off x="9570141" y="5997322"/>
            <a:ext cx="2347694" cy="365"/>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237A0BAB-EF06-C556-609A-858B96C9622C}"/>
              </a:ext>
            </a:extLst>
          </p:cNvPr>
          <p:cNvCxnSpPr>
            <a:cxnSpLocks/>
          </p:cNvCxnSpPr>
          <p:nvPr/>
        </p:nvCxnSpPr>
        <p:spPr>
          <a:xfrm>
            <a:off x="7087561" y="5735893"/>
            <a:ext cx="825891"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B5BD5EE3-D37E-5B5C-6AE0-FAD9E16A00D4}"/>
              </a:ext>
            </a:extLst>
          </p:cNvPr>
          <p:cNvSpPr txBox="1"/>
          <p:nvPr/>
        </p:nvSpPr>
        <p:spPr>
          <a:xfrm>
            <a:off x="6838466" y="5837250"/>
            <a:ext cx="1324080" cy="307777"/>
          </a:xfrm>
          <a:prstGeom prst="rect">
            <a:avLst/>
          </a:prstGeom>
          <a:noFill/>
        </p:spPr>
        <p:txBody>
          <a:bodyPr wrap="none" rtlCol="0">
            <a:spAutoFit/>
          </a:bodyPr>
          <a:lstStyle/>
          <a:p>
            <a:r>
              <a:rPr lang="en-GB" sz="1400" dirty="0">
                <a:solidFill>
                  <a:srgbClr val="0070C0"/>
                </a:solidFill>
              </a:rPr>
              <a:t>Sterile neutrino</a:t>
            </a:r>
          </a:p>
        </p:txBody>
      </p:sp>
      <p:sp>
        <p:nvSpPr>
          <p:cNvPr id="66" name="TextBox 65">
            <a:extLst>
              <a:ext uri="{FF2B5EF4-FFF2-40B4-BE49-F238E27FC236}">
                <a16:creationId xmlns:a16="http://schemas.microsoft.com/office/drawing/2014/main" id="{61DE931F-D6ED-B8BD-9E4E-2F5F949ECBCB}"/>
              </a:ext>
            </a:extLst>
          </p:cNvPr>
          <p:cNvSpPr txBox="1"/>
          <p:nvPr/>
        </p:nvSpPr>
        <p:spPr>
          <a:xfrm rot="16200000">
            <a:off x="11128613" y="4650675"/>
            <a:ext cx="1794850" cy="307777"/>
          </a:xfrm>
          <a:prstGeom prst="rect">
            <a:avLst/>
          </a:prstGeom>
          <a:noFill/>
        </p:spPr>
        <p:txBody>
          <a:bodyPr wrap="none" rtlCol="0">
            <a:spAutoFit/>
          </a:bodyPr>
          <a:lstStyle/>
          <a:p>
            <a:r>
              <a:rPr lang="en-GB" sz="1400" dirty="0">
                <a:solidFill>
                  <a:srgbClr val="0070C0"/>
                </a:solidFill>
              </a:rPr>
              <a:t>Primordial black holes</a:t>
            </a:r>
          </a:p>
        </p:txBody>
      </p:sp>
      <p:sp>
        <p:nvSpPr>
          <p:cNvPr id="70" name="TextBox 69">
            <a:extLst>
              <a:ext uri="{FF2B5EF4-FFF2-40B4-BE49-F238E27FC236}">
                <a16:creationId xmlns:a16="http://schemas.microsoft.com/office/drawing/2014/main" id="{D18A0B94-CB5C-88B3-F6E5-33F8F6C4AD77}"/>
              </a:ext>
            </a:extLst>
          </p:cNvPr>
          <p:cNvSpPr txBox="1"/>
          <p:nvPr/>
        </p:nvSpPr>
        <p:spPr>
          <a:xfrm>
            <a:off x="4746175" y="357352"/>
            <a:ext cx="2699650" cy="646331"/>
          </a:xfrm>
          <a:prstGeom prst="rect">
            <a:avLst/>
          </a:prstGeom>
          <a:noFill/>
        </p:spPr>
        <p:txBody>
          <a:bodyPr wrap="none" rtlCol="0">
            <a:spAutoFit/>
          </a:bodyPr>
          <a:lstStyle/>
          <a:p>
            <a:pPr algn="ctr"/>
            <a:r>
              <a:rPr lang="en-GB" dirty="0"/>
              <a:t>Andrii Neronov</a:t>
            </a:r>
          </a:p>
          <a:p>
            <a:pPr algn="ctr"/>
            <a:r>
              <a:rPr lang="en-GB" dirty="0"/>
              <a:t>APC Paris &amp; EPFL Lausanne</a:t>
            </a:r>
          </a:p>
        </p:txBody>
      </p:sp>
    </p:spTree>
    <p:extLst>
      <p:ext uri="{BB962C8B-B14F-4D97-AF65-F5344CB8AC3E}">
        <p14:creationId xmlns:p14="http://schemas.microsoft.com/office/powerpoint/2010/main" val="1576519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
                                            <p:txEl>
                                              <p:pRg st="0" end="0"/>
                                            </p:txEl>
                                          </p:spTgt>
                                        </p:tgtEl>
                                        <p:attrNameLst>
                                          <p:attrName>style.visibility</p:attrName>
                                        </p:attrNameLst>
                                      </p:cBhvr>
                                      <p:to>
                                        <p:strVal val="visible"/>
                                      </p:to>
                                    </p:set>
                                    <p:animEffect transition="in" filter="fade">
                                      <p:cBhvr>
                                        <p:cTn id="7" dur="500"/>
                                        <p:tgtEl>
                                          <p:spTgt spid="5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0">
                                            <p:txEl>
                                              <p:pRg st="1" end="1"/>
                                            </p:txEl>
                                          </p:spTgt>
                                        </p:tgtEl>
                                        <p:attrNameLst>
                                          <p:attrName>style.visibility</p:attrName>
                                        </p:attrNameLst>
                                      </p:cBhvr>
                                      <p:to>
                                        <p:strVal val="visible"/>
                                      </p:to>
                                    </p:set>
                                    <p:animEffect transition="in" filter="fade">
                                      <p:cBhvr>
                                        <p:cTn id="10" dur="500"/>
                                        <p:tgtEl>
                                          <p:spTgt spid="50">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0">
                                            <p:txEl>
                                              <p:pRg st="2" end="2"/>
                                            </p:txEl>
                                          </p:spTgt>
                                        </p:tgtEl>
                                        <p:attrNameLst>
                                          <p:attrName>style.visibility</p:attrName>
                                        </p:attrNameLst>
                                      </p:cBhvr>
                                      <p:to>
                                        <p:strVal val="visible"/>
                                      </p:to>
                                    </p:set>
                                    <p:animEffect transition="in" filter="fade">
                                      <p:cBhvr>
                                        <p:cTn id="13" dur="500"/>
                                        <p:tgtEl>
                                          <p:spTgt spid="50">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0">
                                            <p:txEl>
                                              <p:pRg st="3" end="3"/>
                                            </p:txEl>
                                          </p:spTgt>
                                        </p:tgtEl>
                                        <p:attrNameLst>
                                          <p:attrName>style.visibility</p:attrName>
                                        </p:attrNameLst>
                                      </p:cBhvr>
                                      <p:to>
                                        <p:strVal val="visible"/>
                                      </p:to>
                                    </p:set>
                                    <p:animEffect transition="in" filter="fade">
                                      <p:cBhvr>
                                        <p:cTn id="16" dur="500"/>
                                        <p:tgtEl>
                                          <p:spTgt spid="50">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50">
                                            <p:txEl>
                                              <p:pRg st="4" end="4"/>
                                            </p:txEl>
                                          </p:spTgt>
                                        </p:tgtEl>
                                        <p:attrNameLst>
                                          <p:attrName>style.visibility</p:attrName>
                                        </p:attrNameLst>
                                      </p:cBhvr>
                                      <p:to>
                                        <p:strVal val="visible"/>
                                      </p:to>
                                    </p:set>
                                    <p:animEffect transition="in" filter="fade">
                                      <p:cBhvr>
                                        <p:cTn id="19" dur="500"/>
                                        <p:tgtEl>
                                          <p:spTgt spid="50">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50">
                                            <p:txEl>
                                              <p:pRg st="5" end="5"/>
                                            </p:txEl>
                                          </p:spTgt>
                                        </p:tgtEl>
                                        <p:attrNameLst>
                                          <p:attrName>style.visibility</p:attrName>
                                        </p:attrNameLst>
                                      </p:cBhvr>
                                      <p:to>
                                        <p:strVal val="visible"/>
                                      </p:to>
                                    </p:set>
                                    <p:animEffect transition="in" filter="fade">
                                      <p:cBhvr>
                                        <p:cTn id="22" dur="500"/>
                                        <p:tgtEl>
                                          <p:spTgt spid="50">
                                            <p:txEl>
                                              <p:pRg st="5" end="5"/>
                                            </p:txEl>
                                          </p:spTgt>
                                        </p:tgtEl>
                                      </p:cBhvr>
                                    </p:animEffect>
                                  </p:childTnLst>
                                </p:cTn>
                              </p:par>
                              <p:par>
                                <p:cTn id="23" presetID="21" presetClass="emph" presetSubtype="0" fill="hold" nodeType="withEffect">
                                  <p:stCondLst>
                                    <p:cond delay="0"/>
                                  </p:stCondLst>
                                  <p:childTnLst>
                                    <p:animClr clrSpc="hsl" dir="cw">
                                      <p:cBhvr override="childStyle">
                                        <p:cTn id="24" dur="500" fill="hold"/>
                                        <p:tgtEl>
                                          <p:spTgt spid="50">
                                            <p:txEl>
                                              <p:pRg st="0" end="0"/>
                                            </p:txEl>
                                          </p:spTgt>
                                        </p:tgtEl>
                                        <p:attrNameLst>
                                          <p:attrName>style.color</p:attrName>
                                        </p:attrNameLst>
                                      </p:cBhvr>
                                      <p:by>
                                        <p:hsl h="7200000" s="0" l="0"/>
                                      </p:by>
                                    </p:animClr>
                                    <p:animClr clrSpc="hsl" dir="cw">
                                      <p:cBhvr>
                                        <p:cTn id="25" dur="500" fill="hold"/>
                                        <p:tgtEl>
                                          <p:spTgt spid="50">
                                            <p:txEl>
                                              <p:pRg st="0" end="0"/>
                                            </p:txEl>
                                          </p:spTgt>
                                        </p:tgtEl>
                                        <p:attrNameLst>
                                          <p:attrName>fillcolor</p:attrName>
                                        </p:attrNameLst>
                                      </p:cBhvr>
                                      <p:by>
                                        <p:hsl h="7200000" s="0" l="0"/>
                                      </p:by>
                                    </p:animClr>
                                    <p:animClr clrSpc="hsl" dir="cw">
                                      <p:cBhvr>
                                        <p:cTn id="26" dur="500" fill="hold"/>
                                        <p:tgtEl>
                                          <p:spTgt spid="50">
                                            <p:txEl>
                                              <p:pRg st="0" end="0"/>
                                            </p:txEl>
                                          </p:spTgt>
                                        </p:tgtEl>
                                        <p:attrNameLst>
                                          <p:attrName>stroke.color</p:attrName>
                                        </p:attrNameLst>
                                      </p:cBhvr>
                                      <p:by>
                                        <p:hsl h="7200000" s="0" l="0"/>
                                      </p:by>
                                    </p:animClr>
                                    <p:set>
                                      <p:cBhvr>
                                        <p:cTn id="27" dur="500" fill="hold"/>
                                        <p:tgtEl>
                                          <p:spTgt spid="50">
                                            <p:txEl>
                                              <p:pRg st="0" end="0"/>
                                            </p:txEl>
                                          </p:spTgt>
                                        </p:tgtEl>
                                        <p:attrNameLst>
                                          <p:attrName>fill.type</p:attrName>
                                        </p:attrNameLst>
                                      </p:cBhvr>
                                      <p:to>
                                        <p:strVal val="solid"/>
                                      </p:to>
                                    </p:set>
                                  </p:childTnLst>
                                  <p:subTnLst>
                                    <p:animClr clrSpc="rgb" dir="cw">
                                      <p:cBhvr override="childStyle">
                                        <p:cTn dur="1" fill="hold" display="0" masterRel="nextClick" afterEffect="1"/>
                                        <p:tgtEl>
                                          <p:spTgt spid="50">
                                            <p:txEl>
                                              <p:pRg st="0" end="0"/>
                                            </p:txEl>
                                          </p:spTgt>
                                        </p:tgtEl>
                                        <p:attrNameLst>
                                          <p:attrName>ppt_c</p:attrName>
                                        </p:attrNameLst>
                                      </p:cBhvr>
                                      <p:to>
                                        <a:schemeClr val="accent1"/>
                                      </p:to>
                                    </p:animClr>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par>
                                <p:cTn id="39" presetID="10" presetClass="entr" presetSubtype="0" fill="hold"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10" presetClass="entr" presetSubtype="0" fill="hold"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500"/>
                                        <p:tgtEl>
                                          <p:spTgt spid="3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par>
                                <p:cTn id="72" presetID="10" presetClass="entr" presetSubtype="0" fill="hold" nodeType="with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500"/>
                                        <p:tgtEl>
                                          <p:spTgt spid="4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500"/>
                                        <p:tgtEl>
                                          <p:spTgt spid="42"/>
                                        </p:tgtEl>
                                      </p:cBhvr>
                                    </p:animEffect>
                                  </p:childTnLst>
                                </p:cTn>
                              </p:par>
                              <p:par>
                                <p:cTn id="78" presetID="10" presetClass="entr" presetSubtype="0" fill="hold"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fade">
                                      <p:cBhvr>
                                        <p:cTn id="80" dur="500"/>
                                        <p:tgtEl>
                                          <p:spTgt spid="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fade">
                                      <p:cBhvr>
                                        <p:cTn id="83" dur="500"/>
                                        <p:tgtEl>
                                          <p:spTgt spid="44"/>
                                        </p:tgtEl>
                                      </p:cBhvr>
                                    </p:animEffect>
                                  </p:childTnLst>
                                </p:cTn>
                              </p:par>
                              <p:par>
                                <p:cTn id="84" presetID="10" presetClass="entr" presetSubtype="0" fill="hold" nodeType="withEffect">
                                  <p:stCondLst>
                                    <p:cond delay="0"/>
                                  </p:stCondLst>
                                  <p:childTnLst>
                                    <p:set>
                                      <p:cBhvr>
                                        <p:cTn id="85" dur="1" fill="hold">
                                          <p:stCondLst>
                                            <p:cond delay="0"/>
                                          </p:stCondLst>
                                        </p:cTn>
                                        <p:tgtEl>
                                          <p:spTgt spid="45"/>
                                        </p:tgtEl>
                                        <p:attrNameLst>
                                          <p:attrName>style.visibility</p:attrName>
                                        </p:attrNameLst>
                                      </p:cBhvr>
                                      <p:to>
                                        <p:strVal val="visible"/>
                                      </p:to>
                                    </p:set>
                                    <p:animEffect transition="in" filter="fade">
                                      <p:cBhvr>
                                        <p:cTn id="86" dur="500"/>
                                        <p:tgtEl>
                                          <p:spTgt spid="4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6"/>
                                        </p:tgtEl>
                                        <p:attrNameLst>
                                          <p:attrName>style.visibility</p:attrName>
                                        </p:attrNameLst>
                                      </p:cBhvr>
                                      <p:to>
                                        <p:strVal val="visible"/>
                                      </p:to>
                                    </p:set>
                                    <p:animEffect transition="in" filter="fade">
                                      <p:cBhvr>
                                        <p:cTn id="89" dur="500"/>
                                        <p:tgtEl>
                                          <p:spTgt spid="46"/>
                                        </p:tgtEl>
                                      </p:cBhvr>
                                    </p:animEffect>
                                  </p:childTnLst>
                                </p:cTn>
                              </p:par>
                              <p:par>
                                <p:cTn id="90" presetID="10" presetClass="entr" presetSubtype="0" fill="hold" nodeType="with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fade">
                                      <p:cBhvr>
                                        <p:cTn id="92" dur="500"/>
                                        <p:tgtEl>
                                          <p:spTgt spid="4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8"/>
                                        </p:tgtEl>
                                        <p:attrNameLst>
                                          <p:attrName>style.visibility</p:attrName>
                                        </p:attrNameLst>
                                      </p:cBhvr>
                                      <p:to>
                                        <p:strVal val="visible"/>
                                      </p:to>
                                    </p:set>
                                    <p:animEffect transition="in" filter="fade">
                                      <p:cBhvr>
                                        <p:cTn id="95" dur="500"/>
                                        <p:tgtEl>
                                          <p:spTgt spid="4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49"/>
                                        </p:tgtEl>
                                        <p:attrNameLst>
                                          <p:attrName>style.visibility</p:attrName>
                                        </p:attrNameLst>
                                      </p:cBhvr>
                                      <p:to>
                                        <p:strVal val="visible"/>
                                      </p:to>
                                    </p:set>
                                    <p:animEffect transition="in" filter="fade">
                                      <p:cBhvr>
                                        <p:cTn id="98" dur="500"/>
                                        <p:tgtEl>
                                          <p:spTgt spid="49"/>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fade">
                                      <p:cBhvr>
                                        <p:cTn id="101" dur="500"/>
                                        <p:tgtEl>
                                          <p:spTgt spid="58"/>
                                        </p:tgtEl>
                                      </p:cBhvr>
                                    </p:animEffect>
                                  </p:childTnLst>
                                </p:cTn>
                              </p:par>
                              <p:par>
                                <p:cTn id="102" presetID="10" presetClass="entr" presetSubtype="0" fill="hold" nodeType="with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fade">
                                      <p:cBhvr>
                                        <p:cTn id="104" dur="500"/>
                                        <p:tgtEl>
                                          <p:spTgt spid="60"/>
                                        </p:tgtEl>
                                      </p:cBhvr>
                                    </p:animEffect>
                                  </p:childTnLst>
                                </p:cTn>
                              </p:par>
                              <p:par>
                                <p:cTn id="105" presetID="10" presetClass="entr" presetSubtype="0" fill="hold" nodeType="withEffect">
                                  <p:stCondLst>
                                    <p:cond delay="0"/>
                                  </p:stCondLst>
                                  <p:childTnLst>
                                    <p:set>
                                      <p:cBhvr>
                                        <p:cTn id="106" dur="1" fill="hold">
                                          <p:stCondLst>
                                            <p:cond delay="0"/>
                                          </p:stCondLst>
                                        </p:cTn>
                                        <p:tgtEl>
                                          <p:spTgt spid="62"/>
                                        </p:tgtEl>
                                        <p:attrNameLst>
                                          <p:attrName>style.visibility</p:attrName>
                                        </p:attrNameLst>
                                      </p:cBhvr>
                                      <p:to>
                                        <p:strVal val="visible"/>
                                      </p:to>
                                    </p:set>
                                    <p:animEffect transition="in" filter="fade">
                                      <p:cBhvr>
                                        <p:cTn id="107" dur="500"/>
                                        <p:tgtEl>
                                          <p:spTgt spid="62"/>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5"/>
                                        </p:tgtEl>
                                        <p:attrNameLst>
                                          <p:attrName>style.visibility</p:attrName>
                                        </p:attrNameLst>
                                      </p:cBhvr>
                                      <p:to>
                                        <p:strVal val="visible"/>
                                      </p:to>
                                    </p:set>
                                    <p:animEffect transition="in" filter="fade">
                                      <p:cBhvr>
                                        <p:cTn id="110" dur="500"/>
                                        <p:tgtEl>
                                          <p:spTgt spid="65"/>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66"/>
                                        </p:tgtEl>
                                        <p:attrNameLst>
                                          <p:attrName>style.visibility</p:attrName>
                                        </p:attrNameLst>
                                      </p:cBhvr>
                                      <p:to>
                                        <p:strVal val="visible"/>
                                      </p:to>
                                    </p:set>
                                    <p:animEffect transition="in" filter="fade">
                                      <p:cBhvr>
                                        <p:cTn id="113" dur="500"/>
                                        <p:tgtEl>
                                          <p:spTgt spid="66"/>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8"/>
                                        </p:tgtEl>
                                        <p:attrNameLst>
                                          <p:attrName>style.visibility</p:attrName>
                                        </p:attrNameLst>
                                      </p:cBhvr>
                                      <p:to>
                                        <p:strVal val="visible"/>
                                      </p:to>
                                    </p:set>
                                    <p:animEffect transition="in" filter="fade">
                                      <p:cBhvr>
                                        <p:cTn id="116" dur="500"/>
                                        <p:tgtEl>
                                          <p:spTgt spid="8"/>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9"/>
                                        </p:tgtEl>
                                        <p:attrNameLst>
                                          <p:attrName>style.visibility</p:attrName>
                                        </p:attrNameLst>
                                      </p:cBhvr>
                                      <p:to>
                                        <p:strVal val="visible"/>
                                      </p:to>
                                    </p:set>
                                    <p:animEffect transition="in" filter="fade">
                                      <p:cBhvr>
                                        <p:cTn id="119" dur="500"/>
                                        <p:tgtEl>
                                          <p:spTgt spid="9"/>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4"/>
                                        </p:tgtEl>
                                        <p:attrNameLst>
                                          <p:attrName>style.visibility</p:attrName>
                                        </p:attrNameLst>
                                      </p:cBhvr>
                                      <p:to>
                                        <p:strVal val="visible"/>
                                      </p:to>
                                    </p:set>
                                    <p:animEffect transition="in" filter="fade">
                                      <p:cBhvr>
                                        <p:cTn id="122" dur="500"/>
                                        <p:tgtEl>
                                          <p:spTgt spid="14"/>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15"/>
                                        </p:tgtEl>
                                        <p:attrNameLst>
                                          <p:attrName>style.visibility</p:attrName>
                                        </p:attrNameLst>
                                      </p:cBhvr>
                                      <p:to>
                                        <p:strVal val="visible"/>
                                      </p:to>
                                    </p:set>
                                    <p:animEffect transition="in" filter="fade">
                                      <p:cBhvr>
                                        <p:cTn id="125" dur="500"/>
                                        <p:tgtEl>
                                          <p:spTgt spid="15"/>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7"/>
                                        </p:tgtEl>
                                        <p:attrNameLst>
                                          <p:attrName>style.visibility</p:attrName>
                                        </p:attrNameLst>
                                      </p:cBhvr>
                                      <p:to>
                                        <p:strVal val="visible"/>
                                      </p:to>
                                    </p:set>
                                    <p:animEffect transition="in" filter="fade">
                                      <p:cBhvr>
                                        <p:cTn id="128" dur="500"/>
                                        <p:tgtEl>
                                          <p:spTgt spid="17"/>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9"/>
                                        </p:tgtEl>
                                        <p:attrNameLst>
                                          <p:attrName>style.visibility</p:attrName>
                                        </p:attrNameLst>
                                      </p:cBhvr>
                                      <p:to>
                                        <p:strVal val="visible"/>
                                      </p:to>
                                    </p:set>
                                    <p:animEffect transition="in" filter="fade">
                                      <p:cBhvr>
                                        <p:cTn id="131" dur="500"/>
                                        <p:tgtEl>
                                          <p:spTgt spid="19"/>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6"/>
                                        </p:tgtEl>
                                        <p:attrNameLst>
                                          <p:attrName>style.visibility</p:attrName>
                                        </p:attrNameLst>
                                      </p:cBhvr>
                                      <p:to>
                                        <p:strVal val="visible"/>
                                      </p:to>
                                    </p:set>
                                    <p:animEffect transition="in" filter="fade">
                                      <p:cBhvr>
                                        <p:cTn id="134" dur="500"/>
                                        <p:tgtEl>
                                          <p:spTgt spid="36"/>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37"/>
                                        </p:tgtEl>
                                        <p:attrNameLst>
                                          <p:attrName>style.visibility</p:attrName>
                                        </p:attrNameLst>
                                      </p:cBhvr>
                                      <p:to>
                                        <p:strVal val="visible"/>
                                      </p:to>
                                    </p:set>
                                    <p:animEffect transition="in" filter="fade">
                                      <p:cBhvr>
                                        <p:cTn id="137" dur="500"/>
                                        <p:tgtEl>
                                          <p:spTgt spid="37"/>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13"/>
                                        </p:tgtEl>
                                        <p:attrNameLst>
                                          <p:attrName>style.visibility</p:attrName>
                                        </p:attrNameLst>
                                      </p:cBhvr>
                                      <p:to>
                                        <p:strVal val="visible"/>
                                      </p:to>
                                    </p:set>
                                    <p:animEffect transition="in" filter="fade">
                                      <p:cBhvr>
                                        <p:cTn id="140" dur="500"/>
                                        <p:tgtEl>
                                          <p:spTgt spid="11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14"/>
                                        </p:tgtEl>
                                        <p:attrNameLst>
                                          <p:attrName>style.visibility</p:attrName>
                                        </p:attrNameLst>
                                      </p:cBhvr>
                                      <p:to>
                                        <p:strVal val="visible"/>
                                      </p:to>
                                    </p:set>
                                    <p:animEffect transition="in" filter="fade">
                                      <p:cBhvr>
                                        <p:cTn id="143" dur="500"/>
                                        <p:tgtEl>
                                          <p:spTgt spid="114"/>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15"/>
                                        </p:tgtEl>
                                        <p:attrNameLst>
                                          <p:attrName>style.visibility</p:attrName>
                                        </p:attrNameLst>
                                      </p:cBhvr>
                                      <p:to>
                                        <p:strVal val="visible"/>
                                      </p:to>
                                    </p:set>
                                    <p:animEffect transition="in" filter="fade">
                                      <p:cBhvr>
                                        <p:cTn id="146" dur="500"/>
                                        <p:tgtEl>
                                          <p:spTgt spid="115"/>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116"/>
                                        </p:tgtEl>
                                        <p:attrNameLst>
                                          <p:attrName>style.visibility</p:attrName>
                                        </p:attrNameLst>
                                      </p:cBhvr>
                                      <p:to>
                                        <p:strVal val="visible"/>
                                      </p:to>
                                    </p:set>
                                    <p:animEffect transition="in" filter="fade">
                                      <p:cBhvr>
                                        <p:cTn id="149" dur="500"/>
                                        <p:tgtEl>
                                          <p:spTgt spid="116"/>
                                        </p:tgtEl>
                                      </p:cBhvr>
                                    </p:animEffect>
                                  </p:childTnLst>
                                </p:cTn>
                              </p:par>
                              <p:par>
                                <p:cTn id="150" presetID="10" presetClass="entr" presetSubtype="0" fill="hold" grpId="0" nodeType="withEffect" nodePh="1">
                                  <p:stCondLst>
                                    <p:cond delay="0"/>
                                  </p:stCondLst>
                                  <p:endCondLst>
                                    <p:cond evt="begin" delay="0">
                                      <p:tn val="150"/>
                                    </p:cond>
                                  </p:endCondLst>
                                  <p:childTnLst>
                                    <p:set>
                                      <p:cBhvr>
                                        <p:cTn id="151" dur="1" fill="hold">
                                          <p:stCondLst>
                                            <p:cond delay="0"/>
                                          </p:stCondLst>
                                        </p:cTn>
                                        <p:tgtEl>
                                          <p:spTgt spid="117"/>
                                        </p:tgtEl>
                                        <p:attrNameLst>
                                          <p:attrName>style.visibility</p:attrName>
                                        </p:attrNameLst>
                                      </p:cBhvr>
                                      <p:to>
                                        <p:strVal val="visible"/>
                                      </p:to>
                                    </p:set>
                                    <p:animEffect transition="in" filter="fade">
                                      <p:cBhvr>
                                        <p:cTn id="152" dur="500"/>
                                        <p:tgtEl>
                                          <p:spTgt spid="117"/>
                                        </p:tgtEl>
                                      </p:cBhvr>
                                    </p:animEffect>
                                  </p:childTnLst>
                                </p:cTn>
                              </p:par>
                              <p:par>
                                <p:cTn id="153" presetID="10" presetClass="entr" presetSubtype="0" fill="hold" nodeType="withEffect">
                                  <p:stCondLst>
                                    <p:cond delay="0"/>
                                  </p:stCondLst>
                                  <p:childTnLst>
                                    <p:set>
                                      <p:cBhvr>
                                        <p:cTn id="154" dur="1" fill="hold">
                                          <p:stCondLst>
                                            <p:cond delay="0"/>
                                          </p:stCondLst>
                                        </p:cTn>
                                        <p:tgtEl>
                                          <p:spTgt spid="124"/>
                                        </p:tgtEl>
                                        <p:attrNameLst>
                                          <p:attrName>style.visibility</p:attrName>
                                        </p:attrNameLst>
                                      </p:cBhvr>
                                      <p:to>
                                        <p:strVal val="visible"/>
                                      </p:to>
                                    </p:set>
                                    <p:animEffect transition="in" filter="fade">
                                      <p:cBhvr>
                                        <p:cTn id="155" dur="500"/>
                                        <p:tgtEl>
                                          <p:spTgt spid="124"/>
                                        </p:tgtEl>
                                      </p:cBhvr>
                                    </p:animEffect>
                                  </p:childTnLst>
                                </p:cTn>
                              </p:par>
                              <p:par>
                                <p:cTn id="156" presetID="10" presetClass="entr" presetSubtype="0" fill="hold" nodeType="withEffect">
                                  <p:stCondLst>
                                    <p:cond delay="0"/>
                                  </p:stCondLst>
                                  <p:childTnLst>
                                    <p:set>
                                      <p:cBhvr>
                                        <p:cTn id="157" dur="1" fill="hold">
                                          <p:stCondLst>
                                            <p:cond delay="0"/>
                                          </p:stCondLst>
                                        </p:cTn>
                                        <p:tgtEl>
                                          <p:spTgt spid="125"/>
                                        </p:tgtEl>
                                        <p:attrNameLst>
                                          <p:attrName>style.visibility</p:attrName>
                                        </p:attrNameLst>
                                      </p:cBhvr>
                                      <p:to>
                                        <p:strVal val="visible"/>
                                      </p:to>
                                    </p:set>
                                    <p:animEffect transition="in" filter="fade">
                                      <p:cBhvr>
                                        <p:cTn id="158" dur="500"/>
                                        <p:tgtEl>
                                          <p:spTgt spid="125"/>
                                        </p:tgtEl>
                                      </p:cBhvr>
                                    </p:animEffect>
                                  </p:childTnLst>
                                </p:cTn>
                              </p:par>
                              <p:par>
                                <p:cTn id="159" presetID="10" presetClass="entr" presetSubtype="0" fill="hold" nodeType="withEffect">
                                  <p:stCondLst>
                                    <p:cond delay="0"/>
                                  </p:stCondLst>
                                  <p:childTnLst>
                                    <p:set>
                                      <p:cBhvr>
                                        <p:cTn id="160" dur="1" fill="hold">
                                          <p:stCondLst>
                                            <p:cond delay="0"/>
                                          </p:stCondLst>
                                        </p:cTn>
                                        <p:tgtEl>
                                          <p:spTgt spid="126"/>
                                        </p:tgtEl>
                                        <p:attrNameLst>
                                          <p:attrName>style.visibility</p:attrName>
                                        </p:attrNameLst>
                                      </p:cBhvr>
                                      <p:to>
                                        <p:strVal val="visible"/>
                                      </p:to>
                                    </p:set>
                                    <p:animEffect transition="in" filter="fade">
                                      <p:cBhvr>
                                        <p:cTn id="161" dur="500"/>
                                        <p:tgtEl>
                                          <p:spTgt spid="126"/>
                                        </p:tgtEl>
                                      </p:cBhvr>
                                    </p:animEffect>
                                  </p:childTnLst>
                                </p:cTn>
                              </p:par>
                              <p:par>
                                <p:cTn id="162" presetID="10" presetClass="entr" presetSubtype="0" fill="hold" nodeType="withEffect">
                                  <p:stCondLst>
                                    <p:cond delay="0"/>
                                  </p:stCondLst>
                                  <p:childTnLst>
                                    <p:set>
                                      <p:cBhvr>
                                        <p:cTn id="163" dur="1" fill="hold">
                                          <p:stCondLst>
                                            <p:cond delay="0"/>
                                          </p:stCondLst>
                                        </p:cTn>
                                        <p:tgtEl>
                                          <p:spTgt spid="127"/>
                                        </p:tgtEl>
                                        <p:attrNameLst>
                                          <p:attrName>style.visibility</p:attrName>
                                        </p:attrNameLst>
                                      </p:cBhvr>
                                      <p:to>
                                        <p:strVal val="visible"/>
                                      </p:to>
                                    </p:set>
                                    <p:animEffect transition="in" filter="fade">
                                      <p:cBhvr>
                                        <p:cTn id="164" dur="500"/>
                                        <p:tgtEl>
                                          <p:spTgt spid="127"/>
                                        </p:tgtEl>
                                      </p:cBhvr>
                                    </p:animEffect>
                                  </p:childTnLst>
                                </p:cTn>
                              </p:par>
                              <p:par>
                                <p:cTn id="165" presetID="10" presetClass="entr" presetSubtype="0" fill="hold" nodeType="withEffect">
                                  <p:stCondLst>
                                    <p:cond delay="0"/>
                                  </p:stCondLst>
                                  <p:childTnLst>
                                    <p:set>
                                      <p:cBhvr>
                                        <p:cTn id="166" dur="1" fill="hold">
                                          <p:stCondLst>
                                            <p:cond delay="0"/>
                                          </p:stCondLst>
                                        </p:cTn>
                                        <p:tgtEl>
                                          <p:spTgt spid="128"/>
                                        </p:tgtEl>
                                        <p:attrNameLst>
                                          <p:attrName>style.visibility</p:attrName>
                                        </p:attrNameLst>
                                      </p:cBhvr>
                                      <p:to>
                                        <p:strVal val="visible"/>
                                      </p:to>
                                    </p:set>
                                    <p:animEffect transition="in" filter="fade">
                                      <p:cBhvr>
                                        <p:cTn id="167" dur="500"/>
                                        <p:tgtEl>
                                          <p:spTgt spid="128"/>
                                        </p:tgtEl>
                                      </p:cBhvr>
                                    </p:animEffect>
                                  </p:childTnLst>
                                </p:cTn>
                              </p:par>
                              <p:par>
                                <p:cTn id="168" presetID="10" presetClass="entr" presetSubtype="0" fill="hold" nodeType="withEffect">
                                  <p:stCondLst>
                                    <p:cond delay="0"/>
                                  </p:stCondLst>
                                  <p:childTnLst>
                                    <p:set>
                                      <p:cBhvr>
                                        <p:cTn id="169" dur="1" fill="hold">
                                          <p:stCondLst>
                                            <p:cond delay="0"/>
                                          </p:stCondLst>
                                        </p:cTn>
                                        <p:tgtEl>
                                          <p:spTgt spid="129"/>
                                        </p:tgtEl>
                                        <p:attrNameLst>
                                          <p:attrName>style.visibility</p:attrName>
                                        </p:attrNameLst>
                                      </p:cBhvr>
                                      <p:to>
                                        <p:strVal val="visible"/>
                                      </p:to>
                                    </p:set>
                                    <p:animEffect transition="in" filter="fade">
                                      <p:cBhvr>
                                        <p:cTn id="170" dur="500"/>
                                        <p:tgtEl>
                                          <p:spTgt spid="129"/>
                                        </p:tgtEl>
                                      </p:cBhvr>
                                    </p:animEffect>
                                  </p:childTnLst>
                                </p:cTn>
                              </p:par>
                              <p:par>
                                <p:cTn id="171" presetID="10" presetClass="entr" presetSubtype="0" fill="hold" nodeType="withEffect">
                                  <p:stCondLst>
                                    <p:cond delay="0"/>
                                  </p:stCondLst>
                                  <p:childTnLst>
                                    <p:set>
                                      <p:cBhvr>
                                        <p:cTn id="172" dur="1" fill="hold">
                                          <p:stCondLst>
                                            <p:cond delay="0"/>
                                          </p:stCondLst>
                                        </p:cTn>
                                        <p:tgtEl>
                                          <p:spTgt spid="130"/>
                                        </p:tgtEl>
                                        <p:attrNameLst>
                                          <p:attrName>style.visibility</p:attrName>
                                        </p:attrNameLst>
                                      </p:cBhvr>
                                      <p:to>
                                        <p:strVal val="visible"/>
                                      </p:to>
                                    </p:set>
                                    <p:animEffect transition="in" filter="fade">
                                      <p:cBhvr>
                                        <p:cTn id="173" dur="500"/>
                                        <p:tgtEl>
                                          <p:spTgt spid="130"/>
                                        </p:tgtEl>
                                      </p:cBhvr>
                                    </p:animEffect>
                                  </p:childTnLst>
                                </p:cTn>
                              </p:par>
                              <p:par>
                                <p:cTn id="174" presetID="10" presetClass="entr" presetSubtype="0" fill="hold" nodeType="withEffect">
                                  <p:stCondLst>
                                    <p:cond delay="0"/>
                                  </p:stCondLst>
                                  <p:childTnLst>
                                    <p:set>
                                      <p:cBhvr>
                                        <p:cTn id="175" dur="1" fill="hold">
                                          <p:stCondLst>
                                            <p:cond delay="0"/>
                                          </p:stCondLst>
                                        </p:cTn>
                                        <p:tgtEl>
                                          <p:spTgt spid="131"/>
                                        </p:tgtEl>
                                        <p:attrNameLst>
                                          <p:attrName>style.visibility</p:attrName>
                                        </p:attrNameLst>
                                      </p:cBhvr>
                                      <p:to>
                                        <p:strVal val="visible"/>
                                      </p:to>
                                    </p:set>
                                    <p:animEffect transition="in" filter="fade">
                                      <p:cBhvr>
                                        <p:cTn id="176" dur="500"/>
                                        <p:tgtEl>
                                          <p:spTgt spid="131"/>
                                        </p:tgtEl>
                                      </p:cBhvr>
                                    </p:animEffect>
                                  </p:childTnLst>
                                </p:cTn>
                              </p:par>
                              <p:par>
                                <p:cTn id="177" presetID="10" presetClass="entr" presetSubtype="0" fill="hold" nodeType="withEffect">
                                  <p:stCondLst>
                                    <p:cond delay="0"/>
                                  </p:stCondLst>
                                  <p:childTnLst>
                                    <p:set>
                                      <p:cBhvr>
                                        <p:cTn id="178" dur="1" fill="hold">
                                          <p:stCondLst>
                                            <p:cond delay="0"/>
                                          </p:stCondLst>
                                        </p:cTn>
                                        <p:tgtEl>
                                          <p:spTgt spid="133"/>
                                        </p:tgtEl>
                                        <p:attrNameLst>
                                          <p:attrName>style.visibility</p:attrName>
                                        </p:attrNameLst>
                                      </p:cBhvr>
                                      <p:to>
                                        <p:strVal val="visible"/>
                                      </p:to>
                                    </p:set>
                                    <p:animEffect transition="in" filter="fade">
                                      <p:cBhvr>
                                        <p:cTn id="179" dur="500"/>
                                        <p:tgtEl>
                                          <p:spTgt spid="133"/>
                                        </p:tgtEl>
                                      </p:cBhvr>
                                    </p:animEffect>
                                  </p:childTnLst>
                                </p:cTn>
                              </p:par>
                              <p:par>
                                <p:cTn id="180" presetID="10" presetClass="entr" presetSubtype="0" fill="hold" nodeType="withEffect">
                                  <p:stCondLst>
                                    <p:cond delay="0"/>
                                  </p:stCondLst>
                                  <p:childTnLst>
                                    <p:set>
                                      <p:cBhvr>
                                        <p:cTn id="181" dur="1" fill="hold">
                                          <p:stCondLst>
                                            <p:cond delay="0"/>
                                          </p:stCondLst>
                                        </p:cTn>
                                        <p:tgtEl>
                                          <p:spTgt spid="134"/>
                                        </p:tgtEl>
                                        <p:attrNameLst>
                                          <p:attrName>style.visibility</p:attrName>
                                        </p:attrNameLst>
                                      </p:cBhvr>
                                      <p:to>
                                        <p:strVal val="visible"/>
                                      </p:to>
                                    </p:set>
                                    <p:animEffect transition="in" filter="fade">
                                      <p:cBhvr>
                                        <p:cTn id="182" dur="500"/>
                                        <p:tgtEl>
                                          <p:spTgt spid="134"/>
                                        </p:tgtEl>
                                      </p:cBhvr>
                                    </p:animEffect>
                                  </p:childTnLst>
                                </p:cTn>
                              </p:par>
                              <p:par>
                                <p:cTn id="183" presetID="10" presetClass="entr" presetSubtype="0" fill="hold" nodeType="withEffect">
                                  <p:stCondLst>
                                    <p:cond delay="0"/>
                                  </p:stCondLst>
                                  <p:childTnLst>
                                    <p:set>
                                      <p:cBhvr>
                                        <p:cTn id="184" dur="1" fill="hold">
                                          <p:stCondLst>
                                            <p:cond delay="0"/>
                                          </p:stCondLst>
                                        </p:cTn>
                                        <p:tgtEl>
                                          <p:spTgt spid="135"/>
                                        </p:tgtEl>
                                        <p:attrNameLst>
                                          <p:attrName>style.visibility</p:attrName>
                                        </p:attrNameLst>
                                      </p:cBhvr>
                                      <p:to>
                                        <p:strVal val="visible"/>
                                      </p:to>
                                    </p:set>
                                    <p:animEffect transition="in" filter="fade">
                                      <p:cBhvr>
                                        <p:cTn id="185" dur="500"/>
                                        <p:tgtEl>
                                          <p:spTgt spid="135"/>
                                        </p:tgtEl>
                                      </p:cBhvr>
                                    </p:animEffect>
                                  </p:childTnLst>
                                </p:cTn>
                              </p:par>
                              <p:par>
                                <p:cTn id="186" presetID="10" presetClass="entr" presetSubtype="0" fill="hold" nodeType="withEffect">
                                  <p:stCondLst>
                                    <p:cond delay="0"/>
                                  </p:stCondLst>
                                  <p:childTnLst>
                                    <p:set>
                                      <p:cBhvr>
                                        <p:cTn id="187" dur="1" fill="hold">
                                          <p:stCondLst>
                                            <p:cond delay="0"/>
                                          </p:stCondLst>
                                        </p:cTn>
                                        <p:tgtEl>
                                          <p:spTgt spid="136"/>
                                        </p:tgtEl>
                                        <p:attrNameLst>
                                          <p:attrName>style.visibility</p:attrName>
                                        </p:attrNameLst>
                                      </p:cBhvr>
                                      <p:to>
                                        <p:strVal val="visible"/>
                                      </p:to>
                                    </p:set>
                                    <p:animEffect transition="in" filter="fade">
                                      <p:cBhvr>
                                        <p:cTn id="188" dur="500"/>
                                        <p:tgtEl>
                                          <p:spTgt spid="136"/>
                                        </p:tgtEl>
                                      </p:cBhvr>
                                    </p:animEffect>
                                  </p:childTnLst>
                                </p:cTn>
                              </p:par>
                              <p:par>
                                <p:cTn id="189" presetID="10" presetClass="entr" presetSubtype="0" fill="hold" nodeType="withEffect">
                                  <p:stCondLst>
                                    <p:cond delay="0"/>
                                  </p:stCondLst>
                                  <p:childTnLst>
                                    <p:set>
                                      <p:cBhvr>
                                        <p:cTn id="190" dur="1" fill="hold">
                                          <p:stCondLst>
                                            <p:cond delay="0"/>
                                          </p:stCondLst>
                                        </p:cTn>
                                        <p:tgtEl>
                                          <p:spTgt spid="137"/>
                                        </p:tgtEl>
                                        <p:attrNameLst>
                                          <p:attrName>style.visibility</p:attrName>
                                        </p:attrNameLst>
                                      </p:cBhvr>
                                      <p:to>
                                        <p:strVal val="visible"/>
                                      </p:to>
                                    </p:set>
                                    <p:animEffect transition="in" filter="fade">
                                      <p:cBhvr>
                                        <p:cTn id="191" dur="500"/>
                                        <p:tgtEl>
                                          <p:spTgt spid="137"/>
                                        </p:tgtEl>
                                      </p:cBhvr>
                                    </p:animEffect>
                                  </p:childTnLst>
                                </p:cTn>
                              </p:par>
                              <p:par>
                                <p:cTn id="192" presetID="10" presetClass="entr" presetSubtype="0" fill="hold" nodeType="withEffect">
                                  <p:stCondLst>
                                    <p:cond delay="0"/>
                                  </p:stCondLst>
                                  <p:childTnLst>
                                    <p:set>
                                      <p:cBhvr>
                                        <p:cTn id="193" dur="1" fill="hold">
                                          <p:stCondLst>
                                            <p:cond delay="0"/>
                                          </p:stCondLst>
                                        </p:cTn>
                                        <p:tgtEl>
                                          <p:spTgt spid="139"/>
                                        </p:tgtEl>
                                        <p:attrNameLst>
                                          <p:attrName>style.visibility</p:attrName>
                                        </p:attrNameLst>
                                      </p:cBhvr>
                                      <p:to>
                                        <p:strVal val="visible"/>
                                      </p:to>
                                    </p:set>
                                    <p:animEffect transition="in" filter="fade">
                                      <p:cBhvr>
                                        <p:cTn id="194" dur="500"/>
                                        <p:tgtEl>
                                          <p:spTgt spid="139"/>
                                        </p:tgtEl>
                                      </p:cBhvr>
                                    </p:animEffect>
                                  </p:childTnLst>
                                </p:cTn>
                              </p:par>
                              <p:par>
                                <p:cTn id="195" presetID="10" presetClass="entr" presetSubtype="0" fill="hold" nodeType="withEffect">
                                  <p:stCondLst>
                                    <p:cond delay="0"/>
                                  </p:stCondLst>
                                  <p:childTnLst>
                                    <p:set>
                                      <p:cBhvr>
                                        <p:cTn id="196" dur="1" fill="hold">
                                          <p:stCondLst>
                                            <p:cond delay="0"/>
                                          </p:stCondLst>
                                        </p:cTn>
                                        <p:tgtEl>
                                          <p:spTgt spid="140"/>
                                        </p:tgtEl>
                                        <p:attrNameLst>
                                          <p:attrName>style.visibility</p:attrName>
                                        </p:attrNameLst>
                                      </p:cBhvr>
                                      <p:to>
                                        <p:strVal val="visible"/>
                                      </p:to>
                                    </p:set>
                                    <p:animEffect transition="in" filter="fade">
                                      <p:cBhvr>
                                        <p:cTn id="197" dur="500"/>
                                        <p:tgtEl>
                                          <p:spTgt spid="140"/>
                                        </p:tgtEl>
                                      </p:cBhvr>
                                    </p:animEffect>
                                  </p:childTnLst>
                                </p:cTn>
                              </p:par>
                              <p:par>
                                <p:cTn id="198" presetID="10" presetClass="entr" presetSubtype="0" fill="hold" nodeType="withEffect">
                                  <p:stCondLst>
                                    <p:cond delay="0"/>
                                  </p:stCondLst>
                                  <p:childTnLst>
                                    <p:set>
                                      <p:cBhvr>
                                        <p:cTn id="199" dur="1" fill="hold">
                                          <p:stCondLst>
                                            <p:cond delay="0"/>
                                          </p:stCondLst>
                                        </p:cTn>
                                        <p:tgtEl>
                                          <p:spTgt spid="141"/>
                                        </p:tgtEl>
                                        <p:attrNameLst>
                                          <p:attrName>style.visibility</p:attrName>
                                        </p:attrNameLst>
                                      </p:cBhvr>
                                      <p:to>
                                        <p:strVal val="visible"/>
                                      </p:to>
                                    </p:set>
                                    <p:animEffect transition="in" filter="fade">
                                      <p:cBhvr>
                                        <p:cTn id="200" dur="500"/>
                                        <p:tgtEl>
                                          <p:spTgt spid="141"/>
                                        </p:tgtEl>
                                      </p:cBhvr>
                                    </p:animEffect>
                                  </p:childTnLst>
                                </p:cTn>
                              </p:par>
                              <p:par>
                                <p:cTn id="201" presetID="10" presetClass="entr" presetSubtype="0" fill="hold" nodeType="withEffect">
                                  <p:stCondLst>
                                    <p:cond delay="0"/>
                                  </p:stCondLst>
                                  <p:childTnLst>
                                    <p:set>
                                      <p:cBhvr>
                                        <p:cTn id="202" dur="1" fill="hold">
                                          <p:stCondLst>
                                            <p:cond delay="0"/>
                                          </p:stCondLst>
                                        </p:cTn>
                                        <p:tgtEl>
                                          <p:spTgt spid="142"/>
                                        </p:tgtEl>
                                        <p:attrNameLst>
                                          <p:attrName>style.visibility</p:attrName>
                                        </p:attrNameLst>
                                      </p:cBhvr>
                                      <p:to>
                                        <p:strVal val="visible"/>
                                      </p:to>
                                    </p:set>
                                    <p:animEffect transition="in" filter="fade">
                                      <p:cBhvr>
                                        <p:cTn id="203" dur="500"/>
                                        <p:tgtEl>
                                          <p:spTgt spid="142"/>
                                        </p:tgtEl>
                                      </p:cBhvr>
                                    </p:animEffect>
                                  </p:childTnLst>
                                </p:cTn>
                              </p:par>
                              <p:par>
                                <p:cTn id="204" presetID="10" presetClass="entr" presetSubtype="0" fill="hold" nodeType="withEffect">
                                  <p:stCondLst>
                                    <p:cond delay="0"/>
                                  </p:stCondLst>
                                  <p:childTnLst>
                                    <p:set>
                                      <p:cBhvr>
                                        <p:cTn id="205" dur="1" fill="hold">
                                          <p:stCondLst>
                                            <p:cond delay="0"/>
                                          </p:stCondLst>
                                        </p:cTn>
                                        <p:tgtEl>
                                          <p:spTgt spid="143"/>
                                        </p:tgtEl>
                                        <p:attrNameLst>
                                          <p:attrName>style.visibility</p:attrName>
                                        </p:attrNameLst>
                                      </p:cBhvr>
                                      <p:to>
                                        <p:strVal val="visible"/>
                                      </p:to>
                                    </p:set>
                                    <p:animEffect transition="in" filter="fade">
                                      <p:cBhvr>
                                        <p:cTn id="206" dur="500"/>
                                        <p:tgtEl>
                                          <p:spTgt spid="143"/>
                                        </p:tgtEl>
                                      </p:cBhvr>
                                    </p:animEffect>
                                  </p:childTnLst>
                                </p:cTn>
                              </p:par>
                              <p:par>
                                <p:cTn id="207" presetID="10" presetClass="entr" presetSubtype="0" fill="hold" nodeType="withEffect">
                                  <p:stCondLst>
                                    <p:cond delay="0"/>
                                  </p:stCondLst>
                                  <p:childTnLst>
                                    <p:set>
                                      <p:cBhvr>
                                        <p:cTn id="208" dur="1" fill="hold">
                                          <p:stCondLst>
                                            <p:cond delay="0"/>
                                          </p:stCondLst>
                                        </p:cTn>
                                        <p:tgtEl>
                                          <p:spTgt spid="145"/>
                                        </p:tgtEl>
                                        <p:attrNameLst>
                                          <p:attrName>style.visibility</p:attrName>
                                        </p:attrNameLst>
                                      </p:cBhvr>
                                      <p:to>
                                        <p:strVal val="visible"/>
                                      </p:to>
                                    </p:set>
                                    <p:animEffect transition="in" filter="fade">
                                      <p:cBhvr>
                                        <p:cTn id="209" dur="500"/>
                                        <p:tgtEl>
                                          <p:spTgt spid="145"/>
                                        </p:tgtEl>
                                      </p:cBhvr>
                                    </p:animEffect>
                                  </p:childTnLst>
                                </p:cTn>
                              </p:par>
                              <p:par>
                                <p:cTn id="210" presetID="10" presetClass="entr" presetSubtype="0" fill="hold" nodeType="withEffect">
                                  <p:stCondLst>
                                    <p:cond delay="0"/>
                                  </p:stCondLst>
                                  <p:childTnLst>
                                    <p:set>
                                      <p:cBhvr>
                                        <p:cTn id="211" dur="1" fill="hold">
                                          <p:stCondLst>
                                            <p:cond delay="0"/>
                                          </p:stCondLst>
                                        </p:cTn>
                                        <p:tgtEl>
                                          <p:spTgt spid="146"/>
                                        </p:tgtEl>
                                        <p:attrNameLst>
                                          <p:attrName>style.visibility</p:attrName>
                                        </p:attrNameLst>
                                      </p:cBhvr>
                                      <p:to>
                                        <p:strVal val="visible"/>
                                      </p:to>
                                    </p:set>
                                    <p:animEffect transition="in" filter="fade">
                                      <p:cBhvr>
                                        <p:cTn id="212" dur="500"/>
                                        <p:tgtEl>
                                          <p:spTgt spid="146"/>
                                        </p:tgtEl>
                                      </p:cBhvr>
                                    </p:animEffect>
                                  </p:childTnLst>
                                </p:cTn>
                              </p:par>
                              <p:par>
                                <p:cTn id="213" presetID="10" presetClass="entr" presetSubtype="0" fill="hold" nodeType="withEffect">
                                  <p:stCondLst>
                                    <p:cond delay="0"/>
                                  </p:stCondLst>
                                  <p:childTnLst>
                                    <p:set>
                                      <p:cBhvr>
                                        <p:cTn id="214" dur="1" fill="hold">
                                          <p:stCondLst>
                                            <p:cond delay="0"/>
                                          </p:stCondLst>
                                        </p:cTn>
                                        <p:tgtEl>
                                          <p:spTgt spid="147"/>
                                        </p:tgtEl>
                                        <p:attrNameLst>
                                          <p:attrName>style.visibility</p:attrName>
                                        </p:attrNameLst>
                                      </p:cBhvr>
                                      <p:to>
                                        <p:strVal val="visible"/>
                                      </p:to>
                                    </p:set>
                                    <p:animEffect transition="in" filter="fade">
                                      <p:cBhvr>
                                        <p:cTn id="215" dur="500"/>
                                        <p:tgtEl>
                                          <p:spTgt spid="147"/>
                                        </p:tgtEl>
                                      </p:cBhvr>
                                    </p:animEffect>
                                  </p:childTnLst>
                                </p:cTn>
                              </p:par>
                              <p:par>
                                <p:cTn id="216" presetID="10" presetClass="entr" presetSubtype="0" fill="hold" nodeType="withEffect">
                                  <p:stCondLst>
                                    <p:cond delay="0"/>
                                  </p:stCondLst>
                                  <p:childTnLst>
                                    <p:set>
                                      <p:cBhvr>
                                        <p:cTn id="217" dur="1" fill="hold">
                                          <p:stCondLst>
                                            <p:cond delay="0"/>
                                          </p:stCondLst>
                                        </p:cTn>
                                        <p:tgtEl>
                                          <p:spTgt spid="148"/>
                                        </p:tgtEl>
                                        <p:attrNameLst>
                                          <p:attrName>style.visibility</p:attrName>
                                        </p:attrNameLst>
                                      </p:cBhvr>
                                      <p:to>
                                        <p:strVal val="visible"/>
                                      </p:to>
                                    </p:set>
                                    <p:animEffect transition="in" filter="fade">
                                      <p:cBhvr>
                                        <p:cTn id="218" dur="500"/>
                                        <p:tgtEl>
                                          <p:spTgt spid="148"/>
                                        </p:tgtEl>
                                      </p:cBhvr>
                                    </p:animEffect>
                                  </p:childTnLst>
                                </p:cTn>
                              </p:par>
                              <p:par>
                                <p:cTn id="219" presetID="10" presetClass="entr" presetSubtype="0" fill="hold" nodeType="withEffect">
                                  <p:stCondLst>
                                    <p:cond delay="0"/>
                                  </p:stCondLst>
                                  <p:childTnLst>
                                    <p:set>
                                      <p:cBhvr>
                                        <p:cTn id="220" dur="1" fill="hold">
                                          <p:stCondLst>
                                            <p:cond delay="0"/>
                                          </p:stCondLst>
                                        </p:cTn>
                                        <p:tgtEl>
                                          <p:spTgt spid="149"/>
                                        </p:tgtEl>
                                        <p:attrNameLst>
                                          <p:attrName>style.visibility</p:attrName>
                                        </p:attrNameLst>
                                      </p:cBhvr>
                                      <p:to>
                                        <p:strVal val="visible"/>
                                      </p:to>
                                    </p:set>
                                    <p:animEffect transition="in" filter="fade">
                                      <p:cBhvr>
                                        <p:cTn id="221" dur="500"/>
                                        <p:tgtEl>
                                          <p:spTgt spid="149"/>
                                        </p:tgtEl>
                                      </p:cBhvr>
                                    </p:animEffect>
                                  </p:childTnLst>
                                </p:cTn>
                              </p:par>
                              <p:par>
                                <p:cTn id="222" presetID="10" presetClass="entr" presetSubtype="0" fill="hold" nodeType="withEffect">
                                  <p:stCondLst>
                                    <p:cond delay="0"/>
                                  </p:stCondLst>
                                  <p:childTnLst>
                                    <p:set>
                                      <p:cBhvr>
                                        <p:cTn id="223" dur="1" fill="hold">
                                          <p:stCondLst>
                                            <p:cond delay="0"/>
                                          </p:stCondLst>
                                        </p:cTn>
                                        <p:tgtEl>
                                          <p:spTgt spid="151"/>
                                        </p:tgtEl>
                                        <p:attrNameLst>
                                          <p:attrName>style.visibility</p:attrName>
                                        </p:attrNameLst>
                                      </p:cBhvr>
                                      <p:to>
                                        <p:strVal val="visible"/>
                                      </p:to>
                                    </p:set>
                                    <p:animEffect transition="in" filter="fade">
                                      <p:cBhvr>
                                        <p:cTn id="224" dur="500"/>
                                        <p:tgtEl>
                                          <p:spTgt spid="151"/>
                                        </p:tgtEl>
                                      </p:cBhvr>
                                    </p:animEffect>
                                  </p:childTnLst>
                                </p:cTn>
                              </p:par>
                              <p:par>
                                <p:cTn id="225" presetID="10" presetClass="entr" presetSubtype="0" fill="hold" nodeType="withEffect">
                                  <p:stCondLst>
                                    <p:cond delay="0"/>
                                  </p:stCondLst>
                                  <p:childTnLst>
                                    <p:set>
                                      <p:cBhvr>
                                        <p:cTn id="226" dur="1" fill="hold">
                                          <p:stCondLst>
                                            <p:cond delay="0"/>
                                          </p:stCondLst>
                                        </p:cTn>
                                        <p:tgtEl>
                                          <p:spTgt spid="152"/>
                                        </p:tgtEl>
                                        <p:attrNameLst>
                                          <p:attrName>style.visibility</p:attrName>
                                        </p:attrNameLst>
                                      </p:cBhvr>
                                      <p:to>
                                        <p:strVal val="visible"/>
                                      </p:to>
                                    </p:set>
                                    <p:animEffect transition="in" filter="fade">
                                      <p:cBhvr>
                                        <p:cTn id="227" dur="500"/>
                                        <p:tgtEl>
                                          <p:spTgt spid="152"/>
                                        </p:tgtEl>
                                      </p:cBhvr>
                                    </p:animEffect>
                                  </p:childTnLst>
                                </p:cTn>
                              </p:par>
                              <p:par>
                                <p:cTn id="228" presetID="10" presetClass="entr" presetSubtype="0" fill="hold" nodeType="withEffect">
                                  <p:stCondLst>
                                    <p:cond delay="0"/>
                                  </p:stCondLst>
                                  <p:childTnLst>
                                    <p:set>
                                      <p:cBhvr>
                                        <p:cTn id="229" dur="1" fill="hold">
                                          <p:stCondLst>
                                            <p:cond delay="0"/>
                                          </p:stCondLst>
                                        </p:cTn>
                                        <p:tgtEl>
                                          <p:spTgt spid="153"/>
                                        </p:tgtEl>
                                        <p:attrNameLst>
                                          <p:attrName>style.visibility</p:attrName>
                                        </p:attrNameLst>
                                      </p:cBhvr>
                                      <p:to>
                                        <p:strVal val="visible"/>
                                      </p:to>
                                    </p:set>
                                    <p:animEffect transition="in" filter="fade">
                                      <p:cBhvr>
                                        <p:cTn id="230" dur="500"/>
                                        <p:tgtEl>
                                          <p:spTgt spid="153"/>
                                        </p:tgtEl>
                                      </p:cBhvr>
                                    </p:animEffect>
                                  </p:childTnLst>
                                </p:cTn>
                              </p:par>
                              <p:par>
                                <p:cTn id="231" presetID="10" presetClass="entr" presetSubtype="0" fill="hold" nodeType="withEffect">
                                  <p:stCondLst>
                                    <p:cond delay="0"/>
                                  </p:stCondLst>
                                  <p:childTnLst>
                                    <p:set>
                                      <p:cBhvr>
                                        <p:cTn id="232" dur="1" fill="hold">
                                          <p:stCondLst>
                                            <p:cond delay="0"/>
                                          </p:stCondLst>
                                        </p:cTn>
                                        <p:tgtEl>
                                          <p:spTgt spid="154"/>
                                        </p:tgtEl>
                                        <p:attrNameLst>
                                          <p:attrName>style.visibility</p:attrName>
                                        </p:attrNameLst>
                                      </p:cBhvr>
                                      <p:to>
                                        <p:strVal val="visible"/>
                                      </p:to>
                                    </p:set>
                                    <p:animEffect transition="in" filter="fade">
                                      <p:cBhvr>
                                        <p:cTn id="233" dur="500"/>
                                        <p:tgtEl>
                                          <p:spTgt spid="154"/>
                                        </p:tgtEl>
                                      </p:cBhvr>
                                    </p:animEffect>
                                  </p:childTnLst>
                                </p:cTn>
                              </p:par>
                              <p:par>
                                <p:cTn id="234" presetID="10" presetClass="entr" presetSubtype="0" fill="hold" nodeType="withEffect">
                                  <p:stCondLst>
                                    <p:cond delay="0"/>
                                  </p:stCondLst>
                                  <p:childTnLst>
                                    <p:set>
                                      <p:cBhvr>
                                        <p:cTn id="235" dur="1" fill="hold">
                                          <p:stCondLst>
                                            <p:cond delay="0"/>
                                          </p:stCondLst>
                                        </p:cTn>
                                        <p:tgtEl>
                                          <p:spTgt spid="155"/>
                                        </p:tgtEl>
                                        <p:attrNameLst>
                                          <p:attrName>style.visibility</p:attrName>
                                        </p:attrNameLst>
                                      </p:cBhvr>
                                      <p:to>
                                        <p:strVal val="visible"/>
                                      </p:to>
                                    </p:set>
                                    <p:animEffect transition="in" filter="fade">
                                      <p:cBhvr>
                                        <p:cTn id="236" dur="500"/>
                                        <p:tgtEl>
                                          <p:spTgt spid="155"/>
                                        </p:tgtEl>
                                      </p:cBhvr>
                                    </p:animEffect>
                                  </p:childTnLst>
                                </p:cTn>
                              </p:par>
                              <p:par>
                                <p:cTn id="237" presetID="10" presetClass="entr" presetSubtype="0" fill="hold" nodeType="withEffect">
                                  <p:stCondLst>
                                    <p:cond delay="0"/>
                                  </p:stCondLst>
                                  <p:childTnLst>
                                    <p:set>
                                      <p:cBhvr>
                                        <p:cTn id="238" dur="1" fill="hold">
                                          <p:stCondLst>
                                            <p:cond delay="0"/>
                                          </p:stCondLst>
                                        </p:cTn>
                                        <p:tgtEl>
                                          <p:spTgt spid="156"/>
                                        </p:tgtEl>
                                        <p:attrNameLst>
                                          <p:attrName>style.visibility</p:attrName>
                                        </p:attrNameLst>
                                      </p:cBhvr>
                                      <p:to>
                                        <p:strVal val="visible"/>
                                      </p:to>
                                    </p:set>
                                    <p:animEffect transition="in" filter="fade">
                                      <p:cBhvr>
                                        <p:cTn id="239" dur="500"/>
                                        <p:tgtEl>
                                          <p:spTgt spid="156"/>
                                        </p:tgtEl>
                                      </p:cBhvr>
                                    </p:animEffect>
                                  </p:childTnLst>
                                </p:cTn>
                              </p:par>
                              <p:par>
                                <p:cTn id="240" presetID="10" presetClass="entr" presetSubtype="0" fill="hold" nodeType="withEffect">
                                  <p:stCondLst>
                                    <p:cond delay="0"/>
                                  </p:stCondLst>
                                  <p:childTnLst>
                                    <p:set>
                                      <p:cBhvr>
                                        <p:cTn id="241" dur="1" fill="hold">
                                          <p:stCondLst>
                                            <p:cond delay="0"/>
                                          </p:stCondLst>
                                        </p:cTn>
                                        <p:tgtEl>
                                          <p:spTgt spid="157"/>
                                        </p:tgtEl>
                                        <p:attrNameLst>
                                          <p:attrName>style.visibility</p:attrName>
                                        </p:attrNameLst>
                                      </p:cBhvr>
                                      <p:to>
                                        <p:strVal val="visible"/>
                                      </p:to>
                                    </p:set>
                                    <p:animEffect transition="in" filter="fade">
                                      <p:cBhvr>
                                        <p:cTn id="242" dur="500"/>
                                        <p:tgtEl>
                                          <p:spTgt spid="157"/>
                                        </p:tgtEl>
                                      </p:cBhvr>
                                    </p:animEffect>
                                  </p:childTnLst>
                                </p:cTn>
                              </p:par>
                              <p:par>
                                <p:cTn id="243" presetID="10" presetClass="entr" presetSubtype="0" fill="hold" nodeType="withEffect">
                                  <p:stCondLst>
                                    <p:cond delay="0"/>
                                  </p:stCondLst>
                                  <p:childTnLst>
                                    <p:set>
                                      <p:cBhvr>
                                        <p:cTn id="244" dur="1" fill="hold">
                                          <p:stCondLst>
                                            <p:cond delay="0"/>
                                          </p:stCondLst>
                                        </p:cTn>
                                        <p:tgtEl>
                                          <p:spTgt spid="158"/>
                                        </p:tgtEl>
                                        <p:attrNameLst>
                                          <p:attrName>style.visibility</p:attrName>
                                        </p:attrNameLst>
                                      </p:cBhvr>
                                      <p:to>
                                        <p:strVal val="visible"/>
                                      </p:to>
                                    </p:set>
                                    <p:animEffect transition="in" filter="fade">
                                      <p:cBhvr>
                                        <p:cTn id="245" dur="500"/>
                                        <p:tgtEl>
                                          <p:spTgt spid="158"/>
                                        </p:tgtEl>
                                      </p:cBhvr>
                                    </p:animEffect>
                                  </p:childTnLst>
                                </p:cTn>
                              </p:par>
                              <p:par>
                                <p:cTn id="246" presetID="10" presetClass="entr" presetSubtype="0" fill="hold" nodeType="withEffect">
                                  <p:stCondLst>
                                    <p:cond delay="0"/>
                                  </p:stCondLst>
                                  <p:childTnLst>
                                    <p:set>
                                      <p:cBhvr>
                                        <p:cTn id="247" dur="1" fill="hold">
                                          <p:stCondLst>
                                            <p:cond delay="0"/>
                                          </p:stCondLst>
                                        </p:cTn>
                                        <p:tgtEl>
                                          <p:spTgt spid="159"/>
                                        </p:tgtEl>
                                        <p:attrNameLst>
                                          <p:attrName>style.visibility</p:attrName>
                                        </p:attrNameLst>
                                      </p:cBhvr>
                                      <p:to>
                                        <p:strVal val="visible"/>
                                      </p:to>
                                    </p:set>
                                    <p:animEffect transition="in" filter="fade">
                                      <p:cBhvr>
                                        <p:cTn id="248" dur="500"/>
                                        <p:tgtEl>
                                          <p:spTgt spid="159"/>
                                        </p:tgtEl>
                                      </p:cBhvr>
                                    </p:animEffect>
                                  </p:childTnLst>
                                </p:cTn>
                              </p:par>
                              <p:par>
                                <p:cTn id="249" presetID="10" presetClass="entr" presetSubtype="0" fill="hold" nodeType="withEffect">
                                  <p:stCondLst>
                                    <p:cond delay="0"/>
                                  </p:stCondLst>
                                  <p:childTnLst>
                                    <p:set>
                                      <p:cBhvr>
                                        <p:cTn id="250" dur="1" fill="hold">
                                          <p:stCondLst>
                                            <p:cond delay="0"/>
                                          </p:stCondLst>
                                        </p:cTn>
                                        <p:tgtEl>
                                          <p:spTgt spid="160"/>
                                        </p:tgtEl>
                                        <p:attrNameLst>
                                          <p:attrName>style.visibility</p:attrName>
                                        </p:attrNameLst>
                                      </p:cBhvr>
                                      <p:to>
                                        <p:strVal val="visible"/>
                                      </p:to>
                                    </p:set>
                                    <p:animEffect transition="in" filter="fade">
                                      <p:cBhvr>
                                        <p:cTn id="251" dur="500"/>
                                        <p:tgtEl>
                                          <p:spTgt spid="160"/>
                                        </p:tgtEl>
                                      </p:cBhvr>
                                    </p:animEffect>
                                  </p:childTnLst>
                                </p:cTn>
                              </p:par>
                              <p:par>
                                <p:cTn id="252" presetID="10" presetClass="entr" presetSubtype="0" fill="hold" nodeType="withEffect">
                                  <p:stCondLst>
                                    <p:cond delay="0"/>
                                  </p:stCondLst>
                                  <p:childTnLst>
                                    <p:set>
                                      <p:cBhvr>
                                        <p:cTn id="253" dur="1" fill="hold">
                                          <p:stCondLst>
                                            <p:cond delay="0"/>
                                          </p:stCondLst>
                                        </p:cTn>
                                        <p:tgtEl>
                                          <p:spTgt spid="161"/>
                                        </p:tgtEl>
                                        <p:attrNameLst>
                                          <p:attrName>style.visibility</p:attrName>
                                        </p:attrNameLst>
                                      </p:cBhvr>
                                      <p:to>
                                        <p:strVal val="visible"/>
                                      </p:to>
                                    </p:set>
                                    <p:animEffect transition="in" filter="fade">
                                      <p:cBhvr>
                                        <p:cTn id="254" dur="500"/>
                                        <p:tgtEl>
                                          <p:spTgt spid="161"/>
                                        </p:tgtEl>
                                      </p:cBhvr>
                                    </p:animEffect>
                                  </p:childTnLst>
                                </p:cTn>
                              </p:par>
                              <p:par>
                                <p:cTn id="255" presetID="10" presetClass="entr" presetSubtype="0" fill="hold" nodeType="withEffect">
                                  <p:stCondLst>
                                    <p:cond delay="0"/>
                                  </p:stCondLst>
                                  <p:childTnLst>
                                    <p:set>
                                      <p:cBhvr>
                                        <p:cTn id="256" dur="1" fill="hold">
                                          <p:stCondLst>
                                            <p:cond delay="0"/>
                                          </p:stCondLst>
                                        </p:cTn>
                                        <p:tgtEl>
                                          <p:spTgt spid="163"/>
                                        </p:tgtEl>
                                        <p:attrNameLst>
                                          <p:attrName>style.visibility</p:attrName>
                                        </p:attrNameLst>
                                      </p:cBhvr>
                                      <p:to>
                                        <p:strVal val="visible"/>
                                      </p:to>
                                    </p:set>
                                    <p:animEffect transition="in" filter="fade">
                                      <p:cBhvr>
                                        <p:cTn id="257" dur="500"/>
                                        <p:tgtEl>
                                          <p:spTgt spid="163"/>
                                        </p:tgtEl>
                                      </p:cBhvr>
                                    </p:animEffect>
                                  </p:childTnLst>
                                </p:cTn>
                              </p:par>
                              <p:par>
                                <p:cTn id="258" presetID="10" presetClass="entr" presetSubtype="0" fill="hold" nodeType="withEffect">
                                  <p:stCondLst>
                                    <p:cond delay="0"/>
                                  </p:stCondLst>
                                  <p:childTnLst>
                                    <p:set>
                                      <p:cBhvr>
                                        <p:cTn id="259" dur="1" fill="hold">
                                          <p:stCondLst>
                                            <p:cond delay="0"/>
                                          </p:stCondLst>
                                        </p:cTn>
                                        <p:tgtEl>
                                          <p:spTgt spid="164"/>
                                        </p:tgtEl>
                                        <p:attrNameLst>
                                          <p:attrName>style.visibility</p:attrName>
                                        </p:attrNameLst>
                                      </p:cBhvr>
                                      <p:to>
                                        <p:strVal val="visible"/>
                                      </p:to>
                                    </p:set>
                                    <p:animEffect transition="in" filter="fade">
                                      <p:cBhvr>
                                        <p:cTn id="260" dur="500"/>
                                        <p:tgtEl>
                                          <p:spTgt spid="164"/>
                                        </p:tgtEl>
                                      </p:cBhvr>
                                    </p:animEffect>
                                  </p:childTnLst>
                                </p:cTn>
                              </p:par>
                              <p:par>
                                <p:cTn id="261" presetID="10" presetClass="entr" presetSubtype="0" fill="hold" nodeType="withEffect">
                                  <p:stCondLst>
                                    <p:cond delay="0"/>
                                  </p:stCondLst>
                                  <p:childTnLst>
                                    <p:set>
                                      <p:cBhvr>
                                        <p:cTn id="262" dur="1" fill="hold">
                                          <p:stCondLst>
                                            <p:cond delay="0"/>
                                          </p:stCondLst>
                                        </p:cTn>
                                        <p:tgtEl>
                                          <p:spTgt spid="165"/>
                                        </p:tgtEl>
                                        <p:attrNameLst>
                                          <p:attrName>style.visibility</p:attrName>
                                        </p:attrNameLst>
                                      </p:cBhvr>
                                      <p:to>
                                        <p:strVal val="visible"/>
                                      </p:to>
                                    </p:set>
                                    <p:animEffect transition="in" filter="fade">
                                      <p:cBhvr>
                                        <p:cTn id="263" dur="500"/>
                                        <p:tgtEl>
                                          <p:spTgt spid="165"/>
                                        </p:tgtEl>
                                      </p:cBhvr>
                                    </p:animEffect>
                                  </p:childTnLst>
                                </p:cTn>
                              </p:par>
                              <p:par>
                                <p:cTn id="264" presetID="10" presetClass="entr" presetSubtype="0" fill="hold" nodeType="withEffect">
                                  <p:stCondLst>
                                    <p:cond delay="0"/>
                                  </p:stCondLst>
                                  <p:childTnLst>
                                    <p:set>
                                      <p:cBhvr>
                                        <p:cTn id="265" dur="1" fill="hold">
                                          <p:stCondLst>
                                            <p:cond delay="0"/>
                                          </p:stCondLst>
                                        </p:cTn>
                                        <p:tgtEl>
                                          <p:spTgt spid="166"/>
                                        </p:tgtEl>
                                        <p:attrNameLst>
                                          <p:attrName>style.visibility</p:attrName>
                                        </p:attrNameLst>
                                      </p:cBhvr>
                                      <p:to>
                                        <p:strVal val="visible"/>
                                      </p:to>
                                    </p:set>
                                    <p:animEffect transition="in" filter="fade">
                                      <p:cBhvr>
                                        <p:cTn id="266" dur="500"/>
                                        <p:tgtEl>
                                          <p:spTgt spid="166"/>
                                        </p:tgtEl>
                                      </p:cBhvr>
                                    </p:animEffect>
                                  </p:childTnLst>
                                </p:cTn>
                              </p:par>
                              <p:par>
                                <p:cTn id="267" presetID="10" presetClass="entr" presetSubtype="0" fill="hold" nodeType="withEffect">
                                  <p:stCondLst>
                                    <p:cond delay="0"/>
                                  </p:stCondLst>
                                  <p:childTnLst>
                                    <p:set>
                                      <p:cBhvr>
                                        <p:cTn id="268" dur="1" fill="hold">
                                          <p:stCondLst>
                                            <p:cond delay="0"/>
                                          </p:stCondLst>
                                        </p:cTn>
                                        <p:tgtEl>
                                          <p:spTgt spid="167"/>
                                        </p:tgtEl>
                                        <p:attrNameLst>
                                          <p:attrName>style.visibility</p:attrName>
                                        </p:attrNameLst>
                                      </p:cBhvr>
                                      <p:to>
                                        <p:strVal val="visible"/>
                                      </p:to>
                                    </p:set>
                                    <p:animEffect transition="in" filter="fade">
                                      <p:cBhvr>
                                        <p:cTn id="269" dur="500"/>
                                        <p:tgtEl>
                                          <p:spTgt spid="167"/>
                                        </p:tgtEl>
                                      </p:cBhvr>
                                    </p:animEffect>
                                  </p:childTnLst>
                                </p:cTn>
                              </p:par>
                              <p:par>
                                <p:cTn id="270" presetID="10" presetClass="entr" presetSubtype="0" fill="hold" nodeType="withEffect">
                                  <p:stCondLst>
                                    <p:cond delay="0"/>
                                  </p:stCondLst>
                                  <p:childTnLst>
                                    <p:set>
                                      <p:cBhvr>
                                        <p:cTn id="271" dur="1" fill="hold">
                                          <p:stCondLst>
                                            <p:cond delay="0"/>
                                          </p:stCondLst>
                                        </p:cTn>
                                        <p:tgtEl>
                                          <p:spTgt spid="169"/>
                                        </p:tgtEl>
                                        <p:attrNameLst>
                                          <p:attrName>style.visibility</p:attrName>
                                        </p:attrNameLst>
                                      </p:cBhvr>
                                      <p:to>
                                        <p:strVal val="visible"/>
                                      </p:to>
                                    </p:set>
                                    <p:animEffect transition="in" filter="fade">
                                      <p:cBhvr>
                                        <p:cTn id="272" dur="500"/>
                                        <p:tgtEl>
                                          <p:spTgt spid="169"/>
                                        </p:tgtEl>
                                      </p:cBhvr>
                                    </p:animEffect>
                                  </p:childTnLst>
                                </p:cTn>
                              </p:par>
                              <p:par>
                                <p:cTn id="273" presetID="10" presetClass="entr" presetSubtype="0" fill="hold" nodeType="withEffect">
                                  <p:stCondLst>
                                    <p:cond delay="0"/>
                                  </p:stCondLst>
                                  <p:childTnLst>
                                    <p:set>
                                      <p:cBhvr>
                                        <p:cTn id="274" dur="1" fill="hold">
                                          <p:stCondLst>
                                            <p:cond delay="0"/>
                                          </p:stCondLst>
                                        </p:cTn>
                                        <p:tgtEl>
                                          <p:spTgt spid="170"/>
                                        </p:tgtEl>
                                        <p:attrNameLst>
                                          <p:attrName>style.visibility</p:attrName>
                                        </p:attrNameLst>
                                      </p:cBhvr>
                                      <p:to>
                                        <p:strVal val="visible"/>
                                      </p:to>
                                    </p:set>
                                    <p:animEffect transition="in" filter="fade">
                                      <p:cBhvr>
                                        <p:cTn id="275" dur="500"/>
                                        <p:tgtEl>
                                          <p:spTgt spid="170"/>
                                        </p:tgtEl>
                                      </p:cBhvr>
                                    </p:animEffect>
                                  </p:childTnLst>
                                </p:cTn>
                              </p:par>
                              <p:par>
                                <p:cTn id="276" presetID="10" presetClass="entr" presetSubtype="0" fill="hold" nodeType="withEffect">
                                  <p:stCondLst>
                                    <p:cond delay="0"/>
                                  </p:stCondLst>
                                  <p:childTnLst>
                                    <p:set>
                                      <p:cBhvr>
                                        <p:cTn id="277" dur="1" fill="hold">
                                          <p:stCondLst>
                                            <p:cond delay="0"/>
                                          </p:stCondLst>
                                        </p:cTn>
                                        <p:tgtEl>
                                          <p:spTgt spid="171"/>
                                        </p:tgtEl>
                                        <p:attrNameLst>
                                          <p:attrName>style.visibility</p:attrName>
                                        </p:attrNameLst>
                                      </p:cBhvr>
                                      <p:to>
                                        <p:strVal val="visible"/>
                                      </p:to>
                                    </p:set>
                                    <p:animEffect transition="in" filter="fade">
                                      <p:cBhvr>
                                        <p:cTn id="278" dur="500"/>
                                        <p:tgtEl>
                                          <p:spTgt spid="171"/>
                                        </p:tgtEl>
                                      </p:cBhvr>
                                    </p:animEffect>
                                  </p:childTnLst>
                                </p:cTn>
                              </p:par>
                              <p:par>
                                <p:cTn id="279" presetID="10" presetClass="entr" presetSubtype="0" fill="hold" nodeType="withEffect">
                                  <p:stCondLst>
                                    <p:cond delay="0"/>
                                  </p:stCondLst>
                                  <p:childTnLst>
                                    <p:set>
                                      <p:cBhvr>
                                        <p:cTn id="280" dur="1" fill="hold">
                                          <p:stCondLst>
                                            <p:cond delay="0"/>
                                          </p:stCondLst>
                                        </p:cTn>
                                        <p:tgtEl>
                                          <p:spTgt spid="172"/>
                                        </p:tgtEl>
                                        <p:attrNameLst>
                                          <p:attrName>style.visibility</p:attrName>
                                        </p:attrNameLst>
                                      </p:cBhvr>
                                      <p:to>
                                        <p:strVal val="visible"/>
                                      </p:to>
                                    </p:set>
                                    <p:animEffect transition="in" filter="fade">
                                      <p:cBhvr>
                                        <p:cTn id="281" dur="500"/>
                                        <p:tgtEl>
                                          <p:spTgt spid="172"/>
                                        </p:tgtEl>
                                      </p:cBhvr>
                                    </p:animEffect>
                                  </p:childTnLst>
                                </p:cTn>
                              </p:par>
                              <p:par>
                                <p:cTn id="282" presetID="10" presetClass="entr" presetSubtype="0" fill="hold" nodeType="withEffect">
                                  <p:stCondLst>
                                    <p:cond delay="0"/>
                                  </p:stCondLst>
                                  <p:childTnLst>
                                    <p:set>
                                      <p:cBhvr>
                                        <p:cTn id="283" dur="1" fill="hold">
                                          <p:stCondLst>
                                            <p:cond delay="0"/>
                                          </p:stCondLst>
                                        </p:cTn>
                                        <p:tgtEl>
                                          <p:spTgt spid="173"/>
                                        </p:tgtEl>
                                        <p:attrNameLst>
                                          <p:attrName>style.visibility</p:attrName>
                                        </p:attrNameLst>
                                      </p:cBhvr>
                                      <p:to>
                                        <p:strVal val="visible"/>
                                      </p:to>
                                    </p:set>
                                    <p:animEffect transition="in" filter="fade">
                                      <p:cBhvr>
                                        <p:cTn id="284" dur="500"/>
                                        <p:tgtEl>
                                          <p:spTgt spid="173"/>
                                        </p:tgtEl>
                                      </p:cBhvr>
                                    </p:animEffect>
                                  </p:childTnLst>
                                </p:cTn>
                              </p:par>
                              <p:par>
                                <p:cTn id="285" presetID="10" presetClass="entr" presetSubtype="0" fill="hold" nodeType="withEffect">
                                  <p:stCondLst>
                                    <p:cond delay="0"/>
                                  </p:stCondLst>
                                  <p:childTnLst>
                                    <p:set>
                                      <p:cBhvr>
                                        <p:cTn id="286" dur="1" fill="hold">
                                          <p:stCondLst>
                                            <p:cond delay="0"/>
                                          </p:stCondLst>
                                        </p:cTn>
                                        <p:tgtEl>
                                          <p:spTgt spid="175"/>
                                        </p:tgtEl>
                                        <p:attrNameLst>
                                          <p:attrName>style.visibility</p:attrName>
                                        </p:attrNameLst>
                                      </p:cBhvr>
                                      <p:to>
                                        <p:strVal val="visible"/>
                                      </p:to>
                                    </p:set>
                                    <p:animEffect transition="in" filter="fade">
                                      <p:cBhvr>
                                        <p:cTn id="287" dur="500"/>
                                        <p:tgtEl>
                                          <p:spTgt spid="175"/>
                                        </p:tgtEl>
                                      </p:cBhvr>
                                    </p:animEffect>
                                  </p:childTnLst>
                                </p:cTn>
                              </p:par>
                              <p:par>
                                <p:cTn id="288" presetID="10" presetClass="entr" presetSubtype="0" fill="hold" nodeType="withEffect">
                                  <p:stCondLst>
                                    <p:cond delay="0"/>
                                  </p:stCondLst>
                                  <p:childTnLst>
                                    <p:set>
                                      <p:cBhvr>
                                        <p:cTn id="289" dur="1" fill="hold">
                                          <p:stCondLst>
                                            <p:cond delay="0"/>
                                          </p:stCondLst>
                                        </p:cTn>
                                        <p:tgtEl>
                                          <p:spTgt spid="176"/>
                                        </p:tgtEl>
                                        <p:attrNameLst>
                                          <p:attrName>style.visibility</p:attrName>
                                        </p:attrNameLst>
                                      </p:cBhvr>
                                      <p:to>
                                        <p:strVal val="visible"/>
                                      </p:to>
                                    </p:set>
                                    <p:animEffect transition="in" filter="fade">
                                      <p:cBhvr>
                                        <p:cTn id="290" dur="500"/>
                                        <p:tgtEl>
                                          <p:spTgt spid="176"/>
                                        </p:tgtEl>
                                      </p:cBhvr>
                                    </p:animEffect>
                                  </p:childTnLst>
                                </p:cTn>
                              </p:par>
                              <p:par>
                                <p:cTn id="291" presetID="10" presetClass="entr" presetSubtype="0" fill="hold" nodeType="withEffect">
                                  <p:stCondLst>
                                    <p:cond delay="0"/>
                                  </p:stCondLst>
                                  <p:childTnLst>
                                    <p:set>
                                      <p:cBhvr>
                                        <p:cTn id="292" dur="1" fill="hold">
                                          <p:stCondLst>
                                            <p:cond delay="0"/>
                                          </p:stCondLst>
                                        </p:cTn>
                                        <p:tgtEl>
                                          <p:spTgt spid="177"/>
                                        </p:tgtEl>
                                        <p:attrNameLst>
                                          <p:attrName>style.visibility</p:attrName>
                                        </p:attrNameLst>
                                      </p:cBhvr>
                                      <p:to>
                                        <p:strVal val="visible"/>
                                      </p:to>
                                    </p:set>
                                    <p:animEffect transition="in" filter="fade">
                                      <p:cBhvr>
                                        <p:cTn id="293" dur="500"/>
                                        <p:tgtEl>
                                          <p:spTgt spid="177"/>
                                        </p:tgtEl>
                                      </p:cBhvr>
                                    </p:animEffect>
                                  </p:childTnLst>
                                </p:cTn>
                              </p:par>
                              <p:par>
                                <p:cTn id="294" presetID="10" presetClass="entr" presetSubtype="0" fill="hold" nodeType="withEffect">
                                  <p:stCondLst>
                                    <p:cond delay="0"/>
                                  </p:stCondLst>
                                  <p:childTnLst>
                                    <p:set>
                                      <p:cBhvr>
                                        <p:cTn id="295" dur="1" fill="hold">
                                          <p:stCondLst>
                                            <p:cond delay="0"/>
                                          </p:stCondLst>
                                        </p:cTn>
                                        <p:tgtEl>
                                          <p:spTgt spid="178"/>
                                        </p:tgtEl>
                                        <p:attrNameLst>
                                          <p:attrName>style.visibility</p:attrName>
                                        </p:attrNameLst>
                                      </p:cBhvr>
                                      <p:to>
                                        <p:strVal val="visible"/>
                                      </p:to>
                                    </p:set>
                                    <p:animEffect transition="in" filter="fade">
                                      <p:cBhvr>
                                        <p:cTn id="296" dur="500"/>
                                        <p:tgtEl>
                                          <p:spTgt spid="178"/>
                                        </p:tgtEl>
                                      </p:cBhvr>
                                    </p:animEffect>
                                  </p:childTnLst>
                                </p:cTn>
                              </p:par>
                              <p:par>
                                <p:cTn id="297" presetID="10" presetClass="entr" presetSubtype="0" fill="hold" grpId="0" nodeType="withEffect">
                                  <p:stCondLst>
                                    <p:cond delay="0"/>
                                  </p:stCondLst>
                                  <p:childTnLst>
                                    <p:set>
                                      <p:cBhvr>
                                        <p:cTn id="298" dur="1" fill="hold">
                                          <p:stCondLst>
                                            <p:cond delay="0"/>
                                          </p:stCondLst>
                                        </p:cTn>
                                        <p:tgtEl>
                                          <p:spTgt spid="179"/>
                                        </p:tgtEl>
                                        <p:attrNameLst>
                                          <p:attrName>style.visibility</p:attrName>
                                        </p:attrNameLst>
                                      </p:cBhvr>
                                      <p:to>
                                        <p:strVal val="visible"/>
                                      </p:to>
                                    </p:set>
                                    <p:animEffect transition="in" filter="fade">
                                      <p:cBhvr>
                                        <p:cTn id="299" dur="500"/>
                                        <p:tgtEl>
                                          <p:spTgt spid="179"/>
                                        </p:tgtEl>
                                      </p:cBhvr>
                                    </p:animEffect>
                                  </p:childTnLst>
                                </p:cTn>
                              </p:par>
                              <p:par>
                                <p:cTn id="300" presetID="10" presetClass="entr" presetSubtype="0" fill="hold" grpId="0" nodeType="withEffect">
                                  <p:stCondLst>
                                    <p:cond delay="0"/>
                                  </p:stCondLst>
                                  <p:childTnLst>
                                    <p:set>
                                      <p:cBhvr>
                                        <p:cTn id="301" dur="1" fill="hold">
                                          <p:stCondLst>
                                            <p:cond delay="0"/>
                                          </p:stCondLst>
                                        </p:cTn>
                                        <p:tgtEl>
                                          <p:spTgt spid="3"/>
                                        </p:tgtEl>
                                        <p:attrNameLst>
                                          <p:attrName>style.visibility</p:attrName>
                                        </p:attrNameLst>
                                      </p:cBhvr>
                                      <p:to>
                                        <p:strVal val="visible"/>
                                      </p:to>
                                    </p:set>
                                    <p:animEffect transition="in" filter="fade">
                                      <p:cBhvr>
                                        <p:cTn id="302" dur="500"/>
                                        <p:tgtEl>
                                          <p:spTgt spid="3"/>
                                        </p:tgtEl>
                                      </p:cBhvr>
                                    </p:animEffect>
                                  </p:childTnLst>
                                </p:cTn>
                              </p:par>
                              <p:par>
                                <p:cTn id="303" presetID="10" presetClass="entr" presetSubtype="0" fill="hold" grpId="0" nodeType="withEffect">
                                  <p:stCondLst>
                                    <p:cond delay="0"/>
                                  </p:stCondLst>
                                  <p:childTnLst>
                                    <p:set>
                                      <p:cBhvr>
                                        <p:cTn id="304" dur="1" fill="hold">
                                          <p:stCondLst>
                                            <p:cond delay="0"/>
                                          </p:stCondLst>
                                        </p:cTn>
                                        <p:tgtEl>
                                          <p:spTgt spid="4"/>
                                        </p:tgtEl>
                                        <p:attrNameLst>
                                          <p:attrName>style.visibility</p:attrName>
                                        </p:attrNameLst>
                                      </p:cBhvr>
                                      <p:to>
                                        <p:strVal val="visible"/>
                                      </p:to>
                                    </p:set>
                                    <p:animEffect transition="in" filter="fade">
                                      <p:cBhvr>
                                        <p:cTn id="305" dur="500"/>
                                        <p:tgtEl>
                                          <p:spTgt spid="4"/>
                                        </p:tgtEl>
                                      </p:cBhvr>
                                    </p:animEffect>
                                  </p:childTnLst>
                                </p:cTn>
                              </p:par>
                              <p:par>
                                <p:cTn id="306" presetID="10" presetClass="entr" presetSubtype="0" fill="hold" grpId="0" nodeType="withEffect">
                                  <p:stCondLst>
                                    <p:cond delay="0"/>
                                  </p:stCondLst>
                                  <p:childTnLst>
                                    <p:set>
                                      <p:cBhvr>
                                        <p:cTn id="307" dur="1" fill="hold">
                                          <p:stCondLst>
                                            <p:cond delay="0"/>
                                          </p:stCondLst>
                                        </p:cTn>
                                        <p:tgtEl>
                                          <p:spTgt spid="5"/>
                                        </p:tgtEl>
                                        <p:attrNameLst>
                                          <p:attrName>style.visibility</p:attrName>
                                        </p:attrNameLst>
                                      </p:cBhvr>
                                      <p:to>
                                        <p:strVal val="visible"/>
                                      </p:to>
                                    </p:set>
                                    <p:animEffect transition="in" filter="fade">
                                      <p:cBhvr>
                                        <p:cTn id="308" dur="500"/>
                                        <p:tgtEl>
                                          <p:spTgt spid="5"/>
                                        </p:tgtEl>
                                      </p:cBhvr>
                                    </p:animEffect>
                                  </p:childTnLst>
                                </p:cTn>
                              </p:par>
                              <p:par>
                                <p:cTn id="309" presetID="10" presetClass="entr" presetSubtype="0" fill="hold" grpId="0" nodeType="withEffect">
                                  <p:stCondLst>
                                    <p:cond delay="0"/>
                                  </p:stCondLst>
                                  <p:childTnLst>
                                    <p:set>
                                      <p:cBhvr>
                                        <p:cTn id="310" dur="1" fill="hold">
                                          <p:stCondLst>
                                            <p:cond delay="0"/>
                                          </p:stCondLst>
                                        </p:cTn>
                                        <p:tgtEl>
                                          <p:spTgt spid="6"/>
                                        </p:tgtEl>
                                        <p:attrNameLst>
                                          <p:attrName>style.visibility</p:attrName>
                                        </p:attrNameLst>
                                      </p:cBhvr>
                                      <p:to>
                                        <p:strVal val="visible"/>
                                      </p:to>
                                    </p:set>
                                    <p:animEffect transition="in" filter="fade">
                                      <p:cBhvr>
                                        <p:cTn id="311" dur="500"/>
                                        <p:tgtEl>
                                          <p:spTgt spid="6"/>
                                        </p:tgtEl>
                                      </p:cBhvr>
                                    </p:animEffect>
                                  </p:childTnLst>
                                </p:cTn>
                              </p:par>
                              <p:par>
                                <p:cTn id="312" presetID="10" presetClass="entr" presetSubtype="0" fill="hold" grpId="0" nodeType="withEffect">
                                  <p:stCondLst>
                                    <p:cond delay="0"/>
                                  </p:stCondLst>
                                  <p:childTnLst>
                                    <p:set>
                                      <p:cBhvr>
                                        <p:cTn id="313" dur="1" fill="hold">
                                          <p:stCondLst>
                                            <p:cond delay="0"/>
                                          </p:stCondLst>
                                        </p:cTn>
                                        <p:tgtEl>
                                          <p:spTgt spid="7"/>
                                        </p:tgtEl>
                                        <p:attrNameLst>
                                          <p:attrName>style.visibility</p:attrName>
                                        </p:attrNameLst>
                                      </p:cBhvr>
                                      <p:to>
                                        <p:strVal val="visible"/>
                                      </p:to>
                                    </p:set>
                                    <p:animEffect transition="in" filter="fade">
                                      <p:cBhvr>
                                        <p:cTn id="314" dur="500"/>
                                        <p:tgtEl>
                                          <p:spTgt spid="7"/>
                                        </p:tgtEl>
                                      </p:cBhvr>
                                    </p:animEffect>
                                  </p:childTnLst>
                                </p:cTn>
                              </p:par>
                              <p:par>
                                <p:cTn id="315" presetID="10" presetClass="entr" presetSubtype="0" fill="hold" grpId="0" nodeType="withEffect">
                                  <p:stCondLst>
                                    <p:cond delay="0"/>
                                  </p:stCondLst>
                                  <p:childTnLst>
                                    <p:set>
                                      <p:cBhvr>
                                        <p:cTn id="316" dur="1" fill="hold">
                                          <p:stCondLst>
                                            <p:cond delay="0"/>
                                          </p:stCondLst>
                                        </p:cTn>
                                        <p:tgtEl>
                                          <p:spTgt spid="10"/>
                                        </p:tgtEl>
                                        <p:attrNameLst>
                                          <p:attrName>style.visibility</p:attrName>
                                        </p:attrNameLst>
                                      </p:cBhvr>
                                      <p:to>
                                        <p:strVal val="visible"/>
                                      </p:to>
                                    </p:set>
                                    <p:animEffect transition="in" filter="fade">
                                      <p:cBhvr>
                                        <p:cTn id="317" dur="500"/>
                                        <p:tgtEl>
                                          <p:spTgt spid="10"/>
                                        </p:tgtEl>
                                      </p:cBhvr>
                                    </p:animEffect>
                                  </p:childTnLst>
                                </p:cTn>
                              </p:par>
                              <p:par>
                                <p:cTn id="318" presetID="10" presetClass="entr" presetSubtype="0" fill="hold" grpId="0" nodeType="withEffect" nodePh="1">
                                  <p:stCondLst>
                                    <p:cond delay="0"/>
                                  </p:stCondLst>
                                  <p:endCondLst>
                                    <p:cond evt="begin" delay="0">
                                      <p:tn val="318"/>
                                    </p:cond>
                                  </p:endCondLst>
                                  <p:childTnLst>
                                    <p:set>
                                      <p:cBhvr>
                                        <p:cTn id="319" dur="1" fill="hold">
                                          <p:stCondLst>
                                            <p:cond delay="0"/>
                                          </p:stCondLst>
                                        </p:cTn>
                                        <p:tgtEl>
                                          <p:spTgt spid="11"/>
                                        </p:tgtEl>
                                        <p:attrNameLst>
                                          <p:attrName>style.visibility</p:attrName>
                                        </p:attrNameLst>
                                      </p:cBhvr>
                                      <p:to>
                                        <p:strVal val="visible"/>
                                      </p:to>
                                    </p:set>
                                    <p:animEffect transition="in" filter="fade">
                                      <p:cBhvr>
                                        <p:cTn id="320" dur="500"/>
                                        <p:tgtEl>
                                          <p:spTgt spid="11"/>
                                        </p:tgtEl>
                                      </p:cBhvr>
                                    </p:animEffect>
                                  </p:childTnLst>
                                </p:cTn>
                              </p:par>
                              <p:par>
                                <p:cTn id="321" presetID="10" presetClass="entr" presetSubtype="0" fill="hold" nodeType="withEffect">
                                  <p:stCondLst>
                                    <p:cond delay="0"/>
                                  </p:stCondLst>
                                  <p:childTnLst>
                                    <p:set>
                                      <p:cBhvr>
                                        <p:cTn id="322" dur="1" fill="hold">
                                          <p:stCondLst>
                                            <p:cond delay="0"/>
                                          </p:stCondLst>
                                        </p:cTn>
                                        <p:tgtEl>
                                          <p:spTgt spid="12"/>
                                        </p:tgtEl>
                                        <p:attrNameLst>
                                          <p:attrName>style.visibility</p:attrName>
                                        </p:attrNameLst>
                                      </p:cBhvr>
                                      <p:to>
                                        <p:strVal val="visible"/>
                                      </p:to>
                                    </p:set>
                                    <p:animEffect transition="in" filter="fade">
                                      <p:cBhvr>
                                        <p:cTn id="323" dur="500"/>
                                        <p:tgtEl>
                                          <p:spTgt spid="12"/>
                                        </p:tgtEl>
                                      </p:cBhvr>
                                    </p:animEffect>
                                  </p:childTnLst>
                                </p:cTn>
                              </p:par>
                              <p:par>
                                <p:cTn id="324" presetID="10" presetClass="entr" presetSubtype="0" fill="hold" nodeType="withEffect">
                                  <p:stCondLst>
                                    <p:cond delay="0"/>
                                  </p:stCondLst>
                                  <p:childTnLst>
                                    <p:set>
                                      <p:cBhvr>
                                        <p:cTn id="325" dur="1" fill="hold">
                                          <p:stCondLst>
                                            <p:cond delay="0"/>
                                          </p:stCondLst>
                                        </p:cTn>
                                        <p:tgtEl>
                                          <p:spTgt spid="29"/>
                                        </p:tgtEl>
                                        <p:attrNameLst>
                                          <p:attrName>style.visibility</p:attrName>
                                        </p:attrNameLst>
                                      </p:cBhvr>
                                      <p:to>
                                        <p:strVal val="visible"/>
                                      </p:to>
                                    </p:set>
                                    <p:animEffect transition="in" filter="fade">
                                      <p:cBhvr>
                                        <p:cTn id="326" dur="500"/>
                                        <p:tgtEl>
                                          <p:spTgt spid="29"/>
                                        </p:tgtEl>
                                      </p:cBhvr>
                                    </p:animEffect>
                                  </p:childTnLst>
                                </p:cTn>
                              </p:par>
                              <p:par>
                                <p:cTn id="327" presetID="10" presetClass="entr" presetSubtype="0" fill="hold" nodeType="withEffect">
                                  <p:stCondLst>
                                    <p:cond delay="0"/>
                                  </p:stCondLst>
                                  <p:childTnLst>
                                    <p:set>
                                      <p:cBhvr>
                                        <p:cTn id="328" dur="1" fill="hold">
                                          <p:stCondLst>
                                            <p:cond delay="0"/>
                                          </p:stCondLst>
                                        </p:cTn>
                                        <p:tgtEl>
                                          <p:spTgt spid="39"/>
                                        </p:tgtEl>
                                        <p:attrNameLst>
                                          <p:attrName>style.visibility</p:attrName>
                                        </p:attrNameLst>
                                      </p:cBhvr>
                                      <p:to>
                                        <p:strVal val="visible"/>
                                      </p:to>
                                    </p:set>
                                    <p:animEffect transition="in" filter="fade">
                                      <p:cBhvr>
                                        <p:cTn id="32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4" grpId="0"/>
      <p:bldP spid="15" grpId="0"/>
      <p:bldP spid="17" grpId="0"/>
      <p:bldP spid="19" grpId="0"/>
      <p:bldP spid="36" grpId="0"/>
      <p:bldP spid="37" grpId="0"/>
      <p:bldP spid="113" grpId="0"/>
      <p:bldP spid="114" grpId="0"/>
      <p:bldP spid="115" grpId="0"/>
      <p:bldP spid="116" grpId="0"/>
      <p:bldP spid="117" grpId="0"/>
      <p:bldP spid="179" grpId="0"/>
      <p:bldP spid="3" grpId="0"/>
      <p:bldP spid="4" grpId="0"/>
      <p:bldP spid="5" grpId="0"/>
      <p:bldP spid="6" grpId="0"/>
      <p:bldP spid="7" grpId="0"/>
      <p:bldP spid="10" grpId="0"/>
      <p:bldP spid="11" grpId="0"/>
      <p:bldP spid="28" grpId="0"/>
      <p:bldP spid="30" grpId="0"/>
      <p:bldP spid="32" grpId="0"/>
      <p:bldP spid="34" grpId="0"/>
      <p:bldP spid="38" grpId="0"/>
      <p:bldP spid="40" grpId="0"/>
      <p:bldP spid="42" grpId="0"/>
      <p:bldP spid="44" grpId="0"/>
      <p:bldP spid="46" grpId="0"/>
      <p:bldP spid="48" grpId="0"/>
      <p:bldP spid="49" grpId="0"/>
      <p:bldP spid="58" grpId="0"/>
      <p:bldP spid="65" grpId="0"/>
      <p:bldP spid="6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0B4DBCBA-FF13-1743-9424-BB014EB6F250}"/>
                  </a:ext>
                </a:extLst>
              </p:cNvPr>
              <p:cNvSpPr txBox="1"/>
              <p:nvPr/>
            </p:nvSpPr>
            <p:spPr>
              <a:xfrm>
                <a:off x="157229" y="655033"/>
                <a:ext cx="5580994" cy="6119817"/>
              </a:xfrm>
              <a:prstGeom prst="rect">
                <a:avLst/>
              </a:prstGeom>
              <a:noFill/>
              <a:ln>
                <a:solidFill>
                  <a:srgbClr val="0070C0"/>
                </a:solidFill>
              </a:ln>
            </p:spPr>
            <p:txBody>
              <a:bodyPr wrap="square" rtlCol="0">
                <a:spAutoFit/>
              </a:bodyPr>
              <a:lstStyle/>
              <a:p>
                <a:pPr>
                  <a:spcAft>
                    <a:spcPts val="600"/>
                  </a:spcAft>
                </a:pPr>
                <a:r>
                  <a:rPr lang="en-GB" sz="1600" dirty="0"/>
                  <a:t>Starting from SN 1998bw, Type </a:t>
                </a:r>
                <a:r>
                  <a:rPr lang="en-GB" sz="1600" dirty="0" err="1"/>
                  <a:t>Ibc</a:t>
                </a:r>
                <a:r>
                  <a:rPr lang="en-GB" sz="1600" dirty="0"/>
                  <a:t> supernovae (with progenitor stars stripped of their hydrogen and possibly helium envelope) are associated with long GRBs. </a:t>
                </a:r>
              </a:p>
              <a:p>
                <a:pPr>
                  <a:spcAft>
                    <a:spcPts val="600"/>
                  </a:spcAft>
                </a:pPr>
                <a:endParaRPr lang="en-GB" sz="1600" dirty="0"/>
              </a:p>
              <a:p>
                <a:pPr>
                  <a:spcAft>
                    <a:spcPts val="600"/>
                  </a:spcAft>
                </a:pPr>
                <a:r>
                  <a:rPr lang="en-GB" sz="1600" dirty="0"/>
                  <a:t>However, recently a long GRB211211A has been associated with a “</a:t>
                </a:r>
                <a:r>
                  <a:rPr lang="en-GB" sz="1600" dirty="0" err="1"/>
                  <a:t>kilonova</a:t>
                </a:r>
                <a:r>
                  <a:rPr lang="en-GB" sz="1600" dirty="0"/>
                  <a:t>”, i.e. the phenomenon produced by neutron star mergers (</a:t>
                </a:r>
                <a:r>
                  <a:rPr lang="en-GB" sz="1600" dirty="0" err="1"/>
                  <a:t>linke</a:t>
                </a:r>
                <a:r>
                  <a:rPr lang="en-GB" sz="1600" dirty="0"/>
                  <a:t> GW170817). This is puzzling, because long/short GRB division was thought to be due to difference in physical mechanisms. </a:t>
                </a:r>
              </a:p>
              <a:p>
                <a:pPr>
                  <a:spcAft>
                    <a:spcPts val="600"/>
                  </a:spcAft>
                </a:pPr>
                <a:endParaRPr lang="en-GB" sz="1600" dirty="0"/>
              </a:p>
              <a:p>
                <a:pPr>
                  <a:spcAft>
                    <a:spcPts val="600"/>
                  </a:spcAft>
                </a:pPr>
                <a:r>
                  <a:rPr lang="en-GB" sz="1600" dirty="0"/>
                  <a:t>Long GRB afterglow emission is now detected at very-high energies, up to TeV.  The emission properties are puzzling: hard spectrum up to several TeV energy, with no signature of cut-off and hard slope of the intrinsic spectra (</a:t>
                </a:r>
                <a14:m>
                  <m:oMath xmlns:m="http://schemas.openxmlformats.org/officeDocument/2006/math">
                    <m:f>
                      <m:fPr>
                        <m:ctrlPr>
                          <a:rPr lang="en-US" sz="1600" i="1">
                            <a:latin typeface="Cambria Math" panose="02040503050406030204" pitchFamily="18" charset="0"/>
                          </a:rPr>
                        </m:ctrlPr>
                      </m:fPr>
                      <m:num>
                        <m:r>
                          <a:rPr lang="en-US" sz="1600" i="1">
                            <a:latin typeface="Cambria Math" panose="02040503050406030204" pitchFamily="18" charset="0"/>
                          </a:rPr>
                          <m:t>𝑑</m:t>
                        </m:r>
                        <m:sSub>
                          <m:sSubPr>
                            <m:ctrlPr>
                              <a:rPr lang="en-US" sz="1600" i="1">
                                <a:latin typeface="Cambria Math" panose="02040503050406030204" pitchFamily="18" charset="0"/>
                              </a:rPr>
                            </m:ctrlPr>
                          </m:sSubPr>
                          <m:e>
                            <m:r>
                              <a:rPr lang="en-US" sz="1600" i="1">
                                <a:latin typeface="Cambria Math" panose="02040503050406030204" pitchFamily="18" charset="0"/>
                              </a:rPr>
                              <m:t>𝑁</m:t>
                            </m:r>
                          </m:e>
                          <m:sub>
                            <m:r>
                              <a:rPr lang="en-US" sz="1600" i="1">
                                <a:latin typeface="Cambria Math" panose="02040503050406030204" pitchFamily="18" charset="0"/>
                              </a:rPr>
                              <m:t>𝛾</m:t>
                            </m:r>
                          </m:sub>
                        </m:sSub>
                      </m:num>
                      <m:den>
                        <m:r>
                          <a:rPr lang="en-US" sz="1600" i="1">
                            <a:latin typeface="Cambria Math" panose="02040503050406030204" pitchFamily="18" charset="0"/>
                          </a:rPr>
                          <m:t>𝑑𝐸</m:t>
                        </m:r>
                      </m:den>
                    </m:f>
                    <m:r>
                      <a:rPr lang="en-US" sz="1600" i="1">
                        <a:latin typeface="Cambria Math" panose="02040503050406030204" pitchFamily="18" charset="0"/>
                      </a:rPr>
                      <m:t>∝</m:t>
                    </m:r>
                    <m:sSup>
                      <m:sSupPr>
                        <m:ctrlPr>
                          <a:rPr lang="en-US" sz="1600" i="1">
                            <a:latin typeface="Cambria Math" panose="02040503050406030204" pitchFamily="18" charset="0"/>
                          </a:rPr>
                        </m:ctrlPr>
                      </m:sSupPr>
                      <m:e>
                        <m:r>
                          <a:rPr lang="en-US" sz="1600" i="1">
                            <a:latin typeface="Cambria Math" panose="02040503050406030204" pitchFamily="18" charset="0"/>
                          </a:rPr>
                          <m:t>𝐸</m:t>
                        </m:r>
                      </m:e>
                      <m:sup>
                        <m:r>
                          <a:rPr lang="en-US" sz="1600" i="1">
                            <a:latin typeface="Cambria Math" panose="02040503050406030204" pitchFamily="18" charset="0"/>
                          </a:rPr>
                          <m:t>−2</m:t>
                        </m:r>
                      </m:sup>
                    </m:sSup>
                    <m:r>
                      <a:rPr lang="en-US" sz="1600" i="1">
                        <a:latin typeface="Cambria Math" panose="02040503050406030204" pitchFamily="18" charset="0"/>
                      </a:rPr>
                      <m:t>)</m:t>
                    </m:r>
                  </m:oMath>
                </a14:m>
                <a:r>
                  <a:rPr lang="en-GB" sz="1600" dirty="0"/>
                  <a:t>.</a:t>
                </a:r>
              </a:p>
              <a:p>
                <a:pPr>
                  <a:spcAft>
                    <a:spcPts val="600"/>
                  </a:spcAft>
                </a:pPr>
                <a:endParaRPr lang="en-GB" sz="1600" dirty="0"/>
              </a:p>
              <a:p>
                <a:r>
                  <a:rPr lang="en-GB" sz="1600" dirty="0"/>
                  <a:t>Synchrotron mechanism, possibly responsible for the GeV afterglows observed by Fermi/LAT can hardly explain TeV emission, because energies of electrons accelerated in-situ are limited by the synchrotron loss, limiting the energy of synchrotron photons to be </a:t>
                </a:r>
              </a:p>
              <a:p>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𝐸</m:t>
                          </m:r>
                        </m:e>
                        <m:sub>
                          <m:r>
                            <a:rPr lang="en-US" sz="1600" i="1">
                              <a:latin typeface="Cambria Math" panose="02040503050406030204" pitchFamily="18" charset="0"/>
                            </a:rPr>
                            <m:t>𝑠𝑦𝑛𝑐h</m:t>
                          </m:r>
                        </m:sub>
                      </m:sSub>
                      <m:r>
                        <a:rPr lang="en-US" sz="1600" i="1">
                          <a:latin typeface="Cambria Math" panose="02040503050406030204" pitchFamily="18" charset="0"/>
                        </a:rPr>
                        <m:t>≤</m:t>
                      </m:r>
                      <m:sSup>
                        <m:sSupPr>
                          <m:ctrlPr>
                            <a:rPr lang="en-US" sz="1600" i="1">
                              <a:latin typeface="Cambria Math" panose="02040503050406030204" pitchFamily="18" charset="0"/>
                            </a:rPr>
                          </m:ctrlPr>
                        </m:sSupPr>
                        <m:e>
                          <m:r>
                            <a:rPr lang="en-US" sz="1600" i="1">
                              <a:latin typeface="Cambria Math" panose="02040503050406030204" pitchFamily="18" charset="0"/>
                            </a:rPr>
                            <m:t>10</m:t>
                          </m:r>
                        </m:e>
                        <m:sup>
                          <m:r>
                            <a:rPr lang="en-US" sz="1600" i="1">
                              <a:latin typeface="Cambria Math" panose="02040503050406030204" pitchFamily="18" charset="0"/>
                            </a:rPr>
                            <m:t>2.5</m:t>
                          </m:r>
                        </m:sup>
                      </m:sSup>
                      <m:r>
                        <m:rPr>
                          <m:sty m:val="p"/>
                        </m:rPr>
                        <a:rPr lang="en-US" sz="1600">
                          <a:latin typeface="Cambria Math" panose="02040503050406030204" pitchFamily="18" charset="0"/>
                        </a:rPr>
                        <m:t>Γ</m:t>
                      </m:r>
                      <m:r>
                        <a:rPr lang="en-US" sz="1600" i="1">
                          <a:latin typeface="Cambria Math" panose="02040503050406030204" pitchFamily="18" charset="0"/>
                        </a:rPr>
                        <m:t> </m:t>
                      </m:r>
                      <m:r>
                        <m:rPr>
                          <m:sty m:val="p"/>
                        </m:rPr>
                        <a:rPr lang="en-US" sz="1600">
                          <a:latin typeface="Cambria Math" panose="02040503050406030204" pitchFamily="18" charset="0"/>
                        </a:rPr>
                        <m:t>MeV</m:t>
                      </m:r>
                    </m:oMath>
                  </m:oMathPara>
                </a14:m>
                <a:endParaRPr lang="en-GB" sz="1600" dirty="0"/>
              </a:p>
              <a:p>
                <a:r>
                  <a:rPr lang="en-GB" sz="1600" dirty="0"/>
                  <a:t>(</a:t>
                </a:r>
                <a14:m>
                  <m:oMath xmlns:m="http://schemas.openxmlformats.org/officeDocument/2006/math">
                    <m:r>
                      <m:rPr>
                        <m:sty m:val="p"/>
                      </m:rPr>
                      <a:rPr lang="en-US" sz="1600">
                        <a:latin typeface="Cambria Math" panose="02040503050406030204" pitchFamily="18" charset="0"/>
                      </a:rPr>
                      <m:t>Γ</m:t>
                    </m:r>
                    <m:r>
                      <a:rPr lang="en-US" sz="1600" i="1">
                        <a:latin typeface="Cambria Math" panose="02040503050406030204" pitchFamily="18" charset="0"/>
                      </a:rPr>
                      <m:t> </m:t>
                    </m:r>
                  </m:oMath>
                </a14:m>
                <a:r>
                  <a:rPr lang="en-GB" sz="1600" dirty="0"/>
                  <a:t>is the bulk Lorentz factor of the GRB jet during the afterglow).</a:t>
                </a:r>
              </a:p>
            </p:txBody>
          </p:sp>
        </mc:Choice>
        <mc:Fallback>
          <p:sp>
            <p:nvSpPr>
              <p:cNvPr id="19" name="TextBox 18">
                <a:extLst>
                  <a:ext uri="{FF2B5EF4-FFF2-40B4-BE49-F238E27FC236}">
                    <a16:creationId xmlns:a16="http://schemas.microsoft.com/office/drawing/2014/main" id="{0B4DBCBA-FF13-1743-9424-BB014EB6F250}"/>
                  </a:ext>
                </a:extLst>
              </p:cNvPr>
              <p:cNvSpPr txBox="1">
                <a:spLocks noRot="1" noChangeAspect="1" noMove="1" noResize="1" noEditPoints="1" noAdjustHandles="1" noChangeArrowheads="1" noChangeShapeType="1" noTextEdit="1"/>
              </p:cNvSpPr>
              <p:nvPr/>
            </p:nvSpPr>
            <p:spPr>
              <a:xfrm>
                <a:off x="157229" y="655033"/>
                <a:ext cx="5580994" cy="6119817"/>
              </a:xfrm>
              <a:prstGeom prst="rect">
                <a:avLst/>
              </a:prstGeom>
              <a:blipFill>
                <a:blip r:embed="rId2"/>
                <a:stretch>
                  <a:fillRect l="-454" b="-207"/>
                </a:stretch>
              </a:blipFill>
              <a:ln>
                <a:solidFill>
                  <a:srgbClr val="0070C0"/>
                </a:solidFill>
              </a:ln>
            </p:spPr>
            <p:txBody>
              <a:bodyPr/>
              <a:lstStyle/>
              <a:p>
                <a:r>
                  <a:rPr lang="en-GB">
                    <a:noFill/>
                  </a:rPr>
                  <a:t> </a:t>
                </a:r>
              </a:p>
            </p:txBody>
          </p:sp>
        </mc:Fallback>
      </mc:AlternateContent>
      <p:sp>
        <p:nvSpPr>
          <p:cNvPr id="4" name="TextBox 3">
            <a:extLst>
              <a:ext uri="{FF2B5EF4-FFF2-40B4-BE49-F238E27FC236}">
                <a16:creationId xmlns:a16="http://schemas.microsoft.com/office/drawing/2014/main" id="{9095A259-A07D-FD41-8B4F-5DB1F355C256}"/>
              </a:ext>
            </a:extLst>
          </p:cNvPr>
          <p:cNvSpPr txBox="1"/>
          <p:nvPr/>
        </p:nvSpPr>
        <p:spPr>
          <a:xfrm>
            <a:off x="3" y="0"/>
            <a:ext cx="12192000" cy="461665"/>
          </a:xfrm>
          <a:prstGeom prst="rect">
            <a:avLst/>
          </a:prstGeom>
          <a:noFill/>
        </p:spPr>
        <p:txBody>
          <a:bodyPr wrap="square" rtlCol="0">
            <a:spAutoFit/>
          </a:bodyPr>
          <a:lstStyle/>
          <a:p>
            <a:pPr algn="ctr"/>
            <a:r>
              <a:rPr lang="en-GB" sz="2400" b="1" dirty="0"/>
              <a:t>Core collapse of massive stars, supernovae, long GRBs</a:t>
            </a:r>
          </a:p>
        </p:txBody>
      </p:sp>
      <p:pic>
        <p:nvPicPr>
          <p:cNvPr id="3" name="Picture 2">
            <a:extLst>
              <a:ext uri="{FF2B5EF4-FFF2-40B4-BE49-F238E27FC236}">
                <a16:creationId xmlns:a16="http://schemas.microsoft.com/office/drawing/2014/main" id="{50A7AF05-7B85-11DE-2581-4AC73BE15530}"/>
              </a:ext>
            </a:extLst>
          </p:cNvPr>
          <p:cNvPicPr>
            <a:picLocks noChangeAspect="1"/>
          </p:cNvPicPr>
          <p:nvPr/>
        </p:nvPicPr>
        <p:blipFill rotWithShape="1">
          <a:blip r:embed="rId3"/>
          <a:srcRect t="5368"/>
          <a:stretch/>
        </p:blipFill>
        <p:spPr>
          <a:xfrm>
            <a:off x="5814423" y="461665"/>
            <a:ext cx="4281048" cy="3333131"/>
          </a:xfrm>
          <a:prstGeom prst="rect">
            <a:avLst/>
          </a:prstGeom>
        </p:spPr>
      </p:pic>
      <p:sp>
        <p:nvSpPr>
          <p:cNvPr id="6" name="TextBox 5">
            <a:extLst>
              <a:ext uri="{FF2B5EF4-FFF2-40B4-BE49-F238E27FC236}">
                <a16:creationId xmlns:a16="http://schemas.microsoft.com/office/drawing/2014/main" id="{B672ED84-F720-CDE3-7578-5F5F3F81FA97}"/>
              </a:ext>
            </a:extLst>
          </p:cNvPr>
          <p:cNvSpPr txBox="1"/>
          <p:nvPr/>
        </p:nvSpPr>
        <p:spPr>
          <a:xfrm>
            <a:off x="9270888" y="933077"/>
            <a:ext cx="1178528" cy="307777"/>
          </a:xfrm>
          <a:prstGeom prst="rect">
            <a:avLst/>
          </a:prstGeom>
          <a:noFill/>
        </p:spPr>
        <p:txBody>
          <a:bodyPr wrap="none" rtlCol="0">
            <a:spAutoFit/>
          </a:bodyPr>
          <a:lstStyle/>
          <a:p>
            <a:r>
              <a:rPr lang="en-GB" sz="1400" dirty="0"/>
              <a:t>GRB 190114C</a:t>
            </a:r>
          </a:p>
        </p:txBody>
      </p:sp>
      <p:pic>
        <p:nvPicPr>
          <p:cNvPr id="9" name="Picture 8">
            <a:extLst>
              <a:ext uri="{FF2B5EF4-FFF2-40B4-BE49-F238E27FC236}">
                <a16:creationId xmlns:a16="http://schemas.microsoft.com/office/drawing/2014/main" id="{69C3E862-4429-06C0-6CB8-D796AF8B2416}"/>
              </a:ext>
            </a:extLst>
          </p:cNvPr>
          <p:cNvPicPr>
            <a:picLocks noChangeAspect="1"/>
          </p:cNvPicPr>
          <p:nvPr/>
        </p:nvPicPr>
        <p:blipFill>
          <a:blip r:embed="rId4"/>
          <a:stretch>
            <a:fillRect/>
          </a:stretch>
        </p:blipFill>
        <p:spPr>
          <a:xfrm>
            <a:off x="7608452" y="3794796"/>
            <a:ext cx="4250340" cy="2980054"/>
          </a:xfrm>
          <a:prstGeom prst="rect">
            <a:avLst/>
          </a:prstGeom>
        </p:spPr>
      </p:pic>
    </p:spTree>
    <p:extLst>
      <p:ext uri="{BB962C8B-B14F-4D97-AF65-F5344CB8AC3E}">
        <p14:creationId xmlns:p14="http://schemas.microsoft.com/office/powerpoint/2010/main" val="4210420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50F18C0-C3B3-3747-8448-36E60450A4D4}"/>
              </a:ext>
            </a:extLst>
          </p:cNvPr>
          <p:cNvSpPr txBox="1"/>
          <p:nvPr/>
        </p:nvSpPr>
        <p:spPr>
          <a:xfrm>
            <a:off x="11623611" y="3136635"/>
            <a:ext cx="543739" cy="276999"/>
          </a:xfrm>
          <a:prstGeom prst="rect">
            <a:avLst/>
          </a:prstGeom>
          <a:noFill/>
        </p:spPr>
        <p:txBody>
          <a:bodyPr wrap="none" rtlCol="0">
            <a:spAutoFit/>
          </a:bodyPr>
          <a:lstStyle/>
          <a:p>
            <a:r>
              <a:rPr lang="en-GB" sz="1200" b="1" i="1" dirty="0">
                <a:latin typeface="Times" pitchFamily="2" charset="0"/>
              </a:rPr>
              <a:t>E</a:t>
            </a:r>
            <a:r>
              <a:rPr lang="en-GB" sz="1200" dirty="0">
                <a:latin typeface="Times" pitchFamily="2" charset="0"/>
              </a:rPr>
              <a:t>, eV</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7C023B1-5CEC-4D45-90F7-F541B4219249}"/>
                  </a:ext>
                </a:extLst>
              </p:cNvPr>
              <p:cNvSpPr txBox="1"/>
              <p:nvPr/>
            </p:nvSpPr>
            <p:spPr>
              <a:xfrm>
                <a:off x="11655744" y="3421961"/>
                <a:ext cx="524182" cy="276999"/>
              </a:xfrm>
              <a:prstGeom prst="rect">
                <a:avLst/>
              </a:prstGeom>
              <a:noFill/>
            </p:spPr>
            <p:txBody>
              <a:bodyPr wrap="none" rtlCol="0">
                <a:spAutoFit/>
              </a:bodyPr>
              <a:lstStyle/>
              <a:p>
                <a14:m>
                  <m:oMath xmlns:m="http://schemas.openxmlformats.org/officeDocument/2006/math">
                    <m:r>
                      <a:rPr lang="en-US" sz="1200" b="0" i="1" smtClean="0">
                        <a:latin typeface="Cambria Math" panose="02040503050406030204" pitchFamily="18" charset="0"/>
                      </a:rPr>
                      <m:t>𝜈</m:t>
                    </m:r>
                  </m:oMath>
                </a14:m>
                <a:r>
                  <a:rPr lang="en-GB" sz="1200" dirty="0">
                    <a:latin typeface="Times" pitchFamily="2" charset="0"/>
                  </a:rPr>
                  <a:t>, Hz</a:t>
                </a:r>
              </a:p>
            </p:txBody>
          </p:sp>
        </mc:Choice>
        <mc:Fallback xmlns="">
          <p:sp>
            <p:nvSpPr>
              <p:cNvPr id="9" name="TextBox 8">
                <a:extLst>
                  <a:ext uri="{FF2B5EF4-FFF2-40B4-BE49-F238E27FC236}">
                    <a16:creationId xmlns:a16="http://schemas.microsoft.com/office/drawing/2014/main" id="{A7C023B1-5CEC-4D45-90F7-F541B4219249}"/>
                  </a:ext>
                </a:extLst>
              </p:cNvPr>
              <p:cNvSpPr txBox="1">
                <a:spLocks noRot="1" noChangeAspect="1" noMove="1" noResize="1" noEditPoints="1" noAdjustHandles="1" noChangeArrowheads="1" noChangeShapeType="1" noTextEdit="1"/>
              </p:cNvSpPr>
              <p:nvPr/>
            </p:nvSpPr>
            <p:spPr>
              <a:xfrm>
                <a:off x="11655744" y="3421961"/>
                <a:ext cx="524182" cy="276999"/>
              </a:xfrm>
              <a:prstGeom prst="rect">
                <a:avLst/>
              </a:prstGeom>
              <a:blipFill>
                <a:blip r:embed="rId3"/>
                <a:stretch>
                  <a:fillRect b="-17391"/>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26AB91B0-5051-EA44-B164-BE47D26F51DC}"/>
              </a:ext>
            </a:extLst>
          </p:cNvPr>
          <p:cNvSpPr txBox="1"/>
          <p:nvPr/>
        </p:nvSpPr>
        <p:spPr>
          <a:xfrm>
            <a:off x="6351661" y="3019880"/>
            <a:ext cx="261610" cy="276999"/>
          </a:xfrm>
          <a:prstGeom prst="rect">
            <a:avLst/>
          </a:prstGeom>
          <a:noFill/>
        </p:spPr>
        <p:txBody>
          <a:bodyPr wrap="square" rtlCol="0">
            <a:spAutoFit/>
          </a:bodyPr>
          <a:lstStyle/>
          <a:p>
            <a:r>
              <a:rPr lang="en-GB" sz="1200" dirty="0">
                <a:latin typeface="Times" pitchFamily="2" charset="0"/>
              </a:rPr>
              <a:t>1</a:t>
            </a:r>
          </a:p>
        </p:txBody>
      </p:sp>
      <p:sp>
        <p:nvSpPr>
          <p:cNvPr id="15" name="TextBox 14">
            <a:extLst>
              <a:ext uri="{FF2B5EF4-FFF2-40B4-BE49-F238E27FC236}">
                <a16:creationId xmlns:a16="http://schemas.microsoft.com/office/drawing/2014/main" id="{BBC8DBEF-7306-9C40-8BB6-1BAEA1C64B09}"/>
              </a:ext>
            </a:extLst>
          </p:cNvPr>
          <p:cNvSpPr txBox="1"/>
          <p:nvPr/>
        </p:nvSpPr>
        <p:spPr>
          <a:xfrm>
            <a:off x="6360454" y="3555900"/>
            <a:ext cx="484428" cy="276999"/>
          </a:xfrm>
          <a:prstGeom prst="rect">
            <a:avLst/>
          </a:prstGeom>
          <a:noFill/>
        </p:spPr>
        <p:txBody>
          <a:bodyPr wrap="none" rtlCol="0">
            <a:spAutoFit/>
          </a:bodyPr>
          <a:lstStyle/>
          <a:p>
            <a:r>
              <a:rPr lang="en-GB" sz="1200" dirty="0">
                <a:latin typeface="Times" pitchFamily="2" charset="0"/>
              </a:rPr>
              <a:t>1e15</a:t>
            </a:r>
          </a:p>
        </p:txBody>
      </p:sp>
      <p:sp>
        <p:nvSpPr>
          <p:cNvPr id="17" name="TextBox 16">
            <a:extLst>
              <a:ext uri="{FF2B5EF4-FFF2-40B4-BE49-F238E27FC236}">
                <a16:creationId xmlns:a16="http://schemas.microsoft.com/office/drawing/2014/main" id="{E0D59752-90B6-9E4D-A331-12513E056918}"/>
              </a:ext>
            </a:extLst>
          </p:cNvPr>
          <p:cNvSpPr txBox="1"/>
          <p:nvPr/>
        </p:nvSpPr>
        <p:spPr>
          <a:xfrm>
            <a:off x="9787989" y="3015852"/>
            <a:ext cx="484428" cy="276999"/>
          </a:xfrm>
          <a:prstGeom prst="rect">
            <a:avLst/>
          </a:prstGeom>
          <a:noFill/>
        </p:spPr>
        <p:txBody>
          <a:bodyPr wrap="none" rtlCol="0">
            <a:spAutoFit/>
          </a:bodyPr>
          <a:lstStyle/>
          <a:p>
            <a:r>
              <a:rPr lang="en-GB" sz="1200" dirty="0">
                <a:latin typeface="Times" pitchFamily="2" charset="0"/>
              </a:rPr>
              <a:t>1e15</a:t>
            </a:r>
          </a:p>
        </p:txBody>
      </p:sp>
      <p:sp>
        <p:nvSpPr>
          <p:cNvPr id="19" name="TextBox 18">
            <a:extLst>
              <a:ext uri="{FF2B5EF4-FFF2-40B4-BE49-F238E27FC236}">
                <a16:creationId xmlns:a16="http://schemas.microsoft.com/office/drawing/2014/main" id="{7919F919-EE66-C74A-86F1-B5A6F10BF218}"/>
              </a:ext>
            </a:extLst>
          </p:cNvPr>
          <p:cNvSpPr txBox="1"/>
          <p:nvPr/>
        </p:nvSpPr>
        <p:spPr>
          <a:xfrm>
            <a:off x="396537" y="3562309"/>
            <a:ext cx="535724" cy="276999"/>
          </a:xfrm>
          <a:prstGeom prst="rect">
            <a:avLst/>
          </a:prstGeom>
          <a:noFill/>
        </p:spPr>
        <p:txBody>
          <a:bodyPr wrap="none" rtlCol="0">
            <a:spAutoFit/>
          </a:bodyPr>
          <a:lstStyle/>
          <a:p>
            <a:r>
              <a:rPr lang="en-GB" sz="1200" dirty="0">
                <a:latin typeface="Times" pitchFamily="2" charset="0"/>
              </a:rPr>
              <a:t>1e-10</a:t>
            </a:r>
          </a:p>
        </p:txBody>
      </p:sp>
      <p:sp>
        <p:nvSpPr>
          <p:cNvPr id="36" name="TextBox 35">
            <a:extLst>
              <a:ext uri="{FF2B5EF4-FFF2-40B4-BE49-F238E27FC236}">
                <a16:creationId xmlns:a16="http://schemas.microsoft.com/office/drawing/2014/main" id="{B33F6130-7145-674C-AF87-DCCA754A062F}"/>
              </a:ext>
            </a:extLst>
          </p:cNvPr>
          <p:cNvSpPr txBox="1"/>
          <p:nvPr/>
        </p:nvSpPr>
        <p:spPr>
          <a:xfrm>
            <a:off x="8620882" y="3026152"/>
            <a:ext cx="484428" cy="276999"/>
          </a:xfrm>
          <a:prstGeom prst="rect">
            <a:avLst/>
          </a:prstGeom>
          <a:noFill/>
        </p:spPr>
        <p:txBody>
          <a:bodyPr wrap="none" rtlCol="0">
            <a:spAutoFit/>
          </a:bodyPr>
          <a:lstStyle/>
          <a:p>
            <a:r>
              <a:rPr lang="en-GB" sz="1200" dirty="0">
                <a:latin typeface="Times" pitchFamily="2" charset="0"/>
              </a:rPr>
              <a:t>1e10</a:t>
            </a:r>
          </a:p>
        </p:txBody>
      </p:sp>
      <p:sp>
        <p:nvSpPr>
          <p:cNvPr id="37" name="TextBox 36">
            <a:extLst>
              <a:ext uri="{FF2B5EF4-FFF2-40B4-BE49-F238E27FC236}">
                <a16:creationId xmlns:a16="http://schemas.microsoft.com/office/drawing/2014/main" id="{52B50162-E14C-F44C-B58B-E60856413433}"/>
              </a:ext>
            </a:extLst>
          </p:cNvPr>
          <p:cNvSpPr txBox="1"/>
          <p:nvPr/>
        </p:nvSpPr>
        <p:spPr>
          <a:xfrm>
            <a:off x="7460105" y="3015761"/>
            <a:ext cx="407484" cy="276999"/>
          </a:xfrm>
          <a:prstGeom prst="rect">
            <a:avLst/>
          </a:prstGeom>
          <a:noFill/>
        </p:spPr>
        <p:txBody>
          <a:bodyPr wrap="none" rtlCol="0">
            <a:spAutoFit/>
          </a:bodyPr>
          <a:lstStyle/>
          <a:p>
            <a:r>
              <a:rPr lang="en-GB" sz="1200" dirty="0">
                <a:latin typeface="Times" pitchFamily="2" charset="0"/>
              </a:rPr>
              <a:t>1e5</a:t>
            </a:r>
          </a:p>
        </p:txBody>
      </p:sp>
      <p:sp>
        <p:nvSpPr>
          <p:cNvPr id="113" name="TextBox 112">
            <a:extLst>
              <a:ext uri="{FF2B5EF4-FFF2-40B4-BE49-F238E27FC236}">
                <a16:creationId xmlns:a16="http://schemas.microsoft.com/office/drawing/2014/main" id="{930E947B-AF55-084F-A9E1-427AAD981C35}"/>
              </a:ext>
            </a:extLst>
          </p:cNvPr>
          <p:cNvSpPr txBox="1"/>
          <p:nvPr/>
        </p:nvSpPr>
        <p:spPr>
          <a:xfrm>
            <a:off x="5163849" y="3559903"/>
            <a:ext cx="484428" cy="276999"/>
          </a:xfrm>
          <a:prstGeom prst="rect">
            <a:avLst/>
          </a:prstGeom>
          <a:noFill/>
        </p:spPr>
        <p:txBody>
          <a:bodyPr wrap="none" rtlCol="0">
            <a:spAutoFit/>
          </a:bodyPr>
          <a:lstStyle/>
          <a:p>
            <a:r>
              <a:rPr lang="en-GB" sz="1200" dirty="0">
                <a:latin typeface="Times" pitchFamily="2" charset="0"/>
              </a:rPr>
              <a:t>1e10</a:t>
            </a:r>
          </a:p>
        </p:txBody>
      </p:sp>
      <p:sp>
        <p:nvSpPr>
          <p:cNvPr id="114" name="TextBox 113">
            <a:extLst>
              <a:ext uri="{FF2B5EF4-FFF2-40B4-BE49-F238E27FC236}">
                <a16:creationId xmlns:a16="http://schemas.microsoft.com/office/drawing/2014/main" id="{D02328B7-C3FA-F140-AFAD-2A7A51DF066B}"/>
              </a:ext>
            </a:extLst>
          </p:cNvPr>
          <p:cNvSpPr txBox="1"/>
          <p:nvPr/>
        </p:nvSpPr>
        <p:spPr>
          <a:xfrm>
            <a:off x="3998408" y="3567623"/>
            <a:ext cx="407484" cy="276999"/>
          </a:xfrm>
          <a:prstGeom prst="rect">
            <a:avLst/>
          </a:prstGeom>
          <a:noFill/>
        </p:spPr>
        <p:txBody>
          <a:bodyPr wrap="none" rtlCol="0">
            <a:spAutoFit/>
          </a:bodyPr>
          <a:lstStyle/>
          <a:p>
            <a:r>
              <a:rPr lang="en-GB" sz="1200" dirty="0">
                <a:latin typeface="Times" pitchFamily="2" charset="0"/>
              </a:rPr>
              <a:t>1e5</a:t>
            </a:r>
          </a:p>
        </p:txBody>
      </p:sp>
      <p:sp>
        <p:nvSpPr>
          <p:cNvPr id="115" name="TextBox 114">
            <a:extLst>
              <a:ext uri="{FF2B5EF4-FFF2-40B4-BE49-F238E27FC236}">
                <a16:creationId xmlns:a16="http://schemas.microsoft.com/office/drawing/2014/main" id="{0BBB0C11-F4A4-9A49-A5AC-E21A4AF7F00E}"/>
              </a:ext>
            </a:extLst>
          </p:cNvPr>
          <p:cNvSpPr txBox="1"/>
          <p:nvPr/>
        </p:nvSpPr>
        <p:spPr>
          <a:xfrm>
            <a:off x="2891641" y="3556279"/>
            <a:ext cx="261610" cy="276999"/>
          </a:xfrm>
          <a:prstGeom prst="rect">
            <a:avLst/>
          </a:prstGeom>
          <a:noFill/>
        </p:spPr>
        <p:txBody>
          <a:bodyPr wrap="none" rtlCol="0">
            <a:spAutoFit/>
          </a:bodyPr>
          <a:lstStyle/>
          <a:p>
            <a:r>
              <a:rPr lang="en-GB" sz="1200" dirty="0">
                <a:latin typeface="Times" pitchFamily="2" charset="0"/>
              </a:rPr>
              <a:t>1</a:t>
            </a:r>
          </a:p>
        </p:txBody>
      </p:sp>
      <p:sp>
        <p:nvSpPr>
          <p:cNvPr id="116" name="TextBox 115">
            <a:extLst>
              <a:ext uri="{FF2B5EF4-FFF2-40B4-BE49-F238E27FC236}">
                <a16:creationId xmlns:a16="http://schemas.microsoft.com/office/drawing/2014/main" id="{5C8488FC-CD74-6948-880B-AA54148924F7}"/>
              </a:ext>
            </a:extLst>
          </p:cNvPr>
          <p:cNvSpPr txBox="1"/>
          <p:nvPr/>
        </p:nvSpPr>
        <p:spPr>
          <a:xfrm>
            <a:off x="1629654" y="3556279"/>
            <a:ext cx="458780" cy="276999"/>
          </a:xfrm>
          <a:prstGeom prst="rect">
            <a:avLst/>
          </a:prstGeom>
          <a:noFill/>
        </p:spPr>
        <p:txBody>
          <a:bodyPr wrap="none" rtlCol="0">
            <a:spAutoFit/>
          </a:bodyPr>
          <a:lstStyle/>
          <a:p>
            <a:r>
              <a:rPr lang="en-GB" sz="1200" dirty="0">
                <a:latin typeface="Times" pitchFamily="2" charset="0"/>
              </a:rPr>
              <a:t>1e-5</a:t>
            </a:r>
          </a:p>
        </p:txBody>
      </p:sp>
      <p:sp>
        <p:nvSpPr>
          <p:cNvPr id="117" name="TextBox 116">
            <a:extLst>
              <a:ext uri="{FF2B5EF4-FFF2-40B4-BE49-F238E27FC236}">
                <a16:creationId xmlns:a16="http://schemas.microsoft.com/office/drawing/2014/main" id="{AFCDCC86-6AC7-6E4F-A3B9-50C79CC55558}"/>
              </a:ext>
            </a:extLst>
          </p:cNvPr>
          <p:cNvSpPr txBox="1"/>
          <p:nvPr/>
        </p:nvSpPr>
        <p:spPr>
          <a:xfrm>
            <a:off x="1645920" y="3579223"/>
            <a:ext cx="184731" cy="369332"/>
          </a:xfrm>
          <a:prstGeom prst="rect">
            <a:avLst/>
          </a:prstGeom>
          <a:noFill/>
        </p:spPr>
        <p:txBody>
          <a:bodyPr wrap="none" rtlCol="0">
            <a:spAutoFit/>
          </a:bodyPr>
          <a:lstStyle/>
          <a:p>
            <a:endParaRPr lang="en-GB" dirty="0"/>
          </a:p>
        </p:txBody>
      </p:sp>
      <p:cxnSp>
        <p:nvCxnSpPr>
          <p:cNvPr id="124" name="Straight Arrow Connector 123">
            <a:extLst>
              <a:ext uri="{FF2B5EF4-FFF2-40B4-BE49-F238E27FC236}">
                <a16:creationId xmlns:a16="http://schemas.microsoft.com/office/drawing/2014/main" id="{D3BBFAC3-8325-4D49-86BC-E985AD5E7427}"/>
              </a:ext>
            </a:extLst>
          </p:cNvPr>
          <p:cNvCxnSpPr>
            <a:cxnSpLocks/>
          </p:cNvCxnSpPr>
          <p:nvPr/>
        </p:nvCxnSpPr>
        <p:spPr>
          <a:xfrm flipV="1">
            <a:off x="234605" y="3410876"/>
            <a:ext cx="11932745" cy="3079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F362B7D6-AFBC-2D4C-8D6E-E22E72F055B1}"/>
              </a:ext>
            </a:extLst>
          </p:cNvPr>
          <p:cNvCxnSpPr>
            <a:cxnSpLocks/>
          </p:cNvCxnSpPr>
          <p:nvPr/>
        </p:nvCxnSpPr>
        <p:spPr>
          <a:xfrm>
            <a:off x="1840408" y="3438133"/>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5A466EC9-1881-854C-B14B-98BCCB0B96B2}"/>
              </a:ext>
            </a:extLst>
          </p:cNvPr>
          <p:cNvCxnSpPr>
            <a:cxnSpLocks/>
          </p:cNvCxnSpPr>
          <p:nvPr/>
        </p:nvCxnSpPr>
        <p:spPr>
          <a:xfrm>
            <a:off x="650954" y="3439800"/>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D49BF05-FFD9-5B4D-AAA1-4EA8E2799106}"/>
              </a:ext>
            </a:extLst>
          </p:cNvPr>
          <p:cNvCxnSpPr>
            <a:cxnSpLocks/>
          </p:cNvCxnSpPr>
          <p:nvPr/>
        </p:nvCxnSpPr>
        <p:spPr>
          <a:xfrm>
            <a:off x="898334" y="344682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668C6831-DB53-9642-B7DA-30BE97908C5E}"/>
              </a:ext>
            </a:extLst>
          </p:cNvPr>
          <p:cNvCxnSpPr>
            <a:cxnSpLocks/>
          </p:cNvCxnSpPr>
          <p:nvPr/>
        </p:nvCxnSpPr>
        <p:spPr>
          <a:xfrm>
            <a:off x="1127737"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D22B2D8D-1208-1C4F-BEA7-0D9278CB815C}"/>
              </a:ext>
            </a:extLst>
          </p:cNvPr>
          <p:cNvCxnSpPr>
            <a:cxnSpLocks/>
          </p:cNvCxnSpPr>
          <p:nvPr/>
        </p:nvCxnSpPr>
        <p:spPr>
          <a:xfrm>
            <a:off x="1371984"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401C7928-69E5-0643-98A0-678080B32C91}"/>
              </a:ext>
            </a:extLst>
          </p:cNvPr>
          <p:cNvCxnSpPr>
            <a:cxnSpLocks/>
          </p:cNvCxnSpPr>
          <p:nvPr/>
        </p:nvCxnSpPr>
        <p:spPr>
          <a:xfrm>
            <a:off x="1620010" y="344274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828CC4BF-DE6A-D743-9901-6DFD56A50D11}"/>
              </a:ext>
            </a:extLst>
          </p:cNvPr>
          <p:cNvCxnSpPr>
            <a:cxnSpLocks/>
          </p:cNvCxnSpPr>
          <p:nvPr/>
        </p:nvCxnSpPr>
        <p:spPr>
          <a:xfrm>
            <a:off x="3028188" y="3428707"/>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D9622E2B-29A8-C64B-943E-D6CA1E136D7A}"/>
              </a:ext>
            </a:extLst>
          </p:cNvPr>
          <p:cNvCxnSpPr>
            <a:cxnSpLocks/>
          </p:cNvCxnSpPr>
          <p:nvPr/>
        </p:nvCxnSpPr>
        <p:spPr>
          <a:xfrm>
            <a:off x="2086114" y="3437395"/>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A82D696E-809C-3F4F-B93E-33713418EF2C}"/>
              </a:ext>
            </a:extLst>
          </p:cNvPr>
          <p:cNvCxnSpPr>
            <a:cxnSpLocks/>
          </p:cNvCxnSpPr>
          <p:nvPr/>
        </p:nvCxnSpPr>
        <p:spPr>
          <a:xfrm>
            <a:off x="2315517" y="34310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8301237A-C5B4-7841-B158-681D90FB0318}"/>
              </a:ext>
            </a:extLst>
          </p:cNvPr>
          <p:cNvCxnSpPr>
            <a:cxnSpLocks/>
          </p:cNvCxnSpPr>
          <p:nvPr/>
        </p:nvCxnSpPr>
        <p:spPr>
          <a:xfrm>
            <a:off x="2559764" y="34310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1E40013F-ED66-2A43-AB56-2D4BA74FE0F4}"/>
              </a:ext>
            </a:extLst>
          </p:cNvPr>
          <p:cNvCxnSpPr>
            <a:cxnSpLocks/>
          </p:cNvCxnSpPr>
          <p:nvPr/>
        </p:nvCxnSpPr>
        <p:spPr>
          <a:xfrm>
            <a:off x="2807790" y="3433323"/>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9692E97C-7457-404A-8321-D261F62C0B23}"/>
              </a:ext>
            </a:extLst>
          </p:cNvPr>
          <p:cNvCxnSpPr>
            <a:cxnSpLocks/>
          </p:cNvCxnSpPr>
          <p:nvPr/>
        </p:nvCxnSpPr>
        <p:spPr>
          <a:xfrm>
            <a:off x="4215962" y="3438133"/>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F8BD51FD-0CE5-E148-8975-58C6E12B0057}"/>
              </a:ext>
            </a:extLst>
          </p:cNvPr>
          <p:cNvCxnSpPr>
            <a:cxnSpLocks/>
          </p:cNvCxnSpPr>
          <p:nvPr/>
        </p:nvCxnSpPr>
        <p:spPr>
          <a:xfrm>
            <a:off x="3273888" y="344682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66293B84-FF3A-F944-92B8-93572C0E53BB}"/>
              </a:ext>
            </a:extLst>
          </p:cNvPr>
          <p:cNvCxnSpPr>
            <a:cxnSpLocks/>
          </p:cNvCxnSpPr>
          <p:nvPr/>
        </p:nvCxnSpPr>
        <p:spPr>
          <a:xfrm>
            <a:off x="3503291"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F1D8F5F-B9E5-F641-919B-CE18E713CF12}"/>
              </a:ext>
            </a:extLst>
          </p:cNvPr>
          <p:cNvCxnSpPr>
            <a:cxnSpLocks/>
          </p:cNvCxnSpPr>
          <p:nvPr/>
        </p:nvCxnSpPr>
        <p:spPr>
          <a:xfrm>
            <a:off x="3747538"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6291EB74-13EB-1548-8E81-05ECFBEAC955}"/>
              </a:ext>
            </a:extLst>
          </p:cNvPr>
          <p:cNvCxnSpPr>
            <a:cxnSpLocks/>
          </p:cNvCxnSpPr>
          <p:nvPr/>
        </p:nvCxnSpPr>
        <p:spPr>
          <a:xfrm>
            <a:off x="3995564" y="344274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32D60DE-C299-2C47-8D27-2A0D0202AEF5}"/>
              </a:ext>
            </a:extLst>
          </p:cNvPr>
          <p:cNvCxnSpPr>
            <a:cxnSpLocks/>
          </p:cNvCxnSpPr>
          <p:nvPr/>
        </p:nvCxnSpPr>
        <p:spPr>
          <a:xfrm>
            <a:off x="5403740" y="3438135"/>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062C376-530F-A640-99C6-1B9782D549F5}"/>
              </a:ext>
            </a:extLst>
          </p:cNvPr>
          <p:cNvCxnSpPr>
            <a:cxnSpLocks/>
          </p:cNvCxnSpPr>
          <p:nvPr/>
        </p:nvCxnSpPr>
        <p:spPr>
          <a:xfrm>
            <a:off x="4461666" y="3446823"/>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D5CBD4BD-7B00-4E4B-8476-F8DDEC1212D7}"/>
              </a:ext>
            </a:extLst>
          </p:cNvPr>
          <p:cNvCxnSpPr>
            <a:cxnSpLocks/>
          </p:cNvCxnSpPr>
          <p:nvPr/>
        </p:nvCxnSpPr>
        <p:spPr>
          <a:xfrm>
            <a:off x="4691069" y="344047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06A3BAB2-CB11-3C43-8608-6AEE91F39B62}"/>
              </a:ext>
            </a:extLst>
          </p:cNvPr>
          <p:cNvCxnSpPr>
            <a:cxnSpLocks/>
          </p:cNvCxnSpPr>
          <p:nvPr/>
        </p:nvCxnSpPr>
        <p:spPr>
          <a:xfrm>
            <a:off x="4935316" y="344047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BFB8CA7F-B807-2A4B-8D18-EF4167915978}"/>
              </a:ext>
            </a:extLst>
          </p:cNvPr>
          <p:cNvCxnSpPr>
            <a:cxnSpLocks/>
          </p:cNvCxnSpPr>
          <p:nvPr/>
        </p:nvCxnSpPr>
        <p:spPr>
          <a:xfrm>
            <a:off x="5183342" y="34427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E6FED411-45D8-5445-84EC-2FFBCD879ABC}"/>
              </a:ext>
            </a:extLst>
          </p:cNvPr>
          <p:cNvCxnSpPr>
            <a:cxnSpLocks/>
          </p:cNvCxnSpPr>
          <p:nvPr/>
        </p:nvCxnSpPr>
        <p:spPr>
          <a:xfrm>
            <a:off x="6591518" y="3428706"/>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C5D6264E-8217-614E-990C-9193D66613DD}"/>
              </a:ext>
            </a:extLst>
          </p:cNvPr>
          <p:cNvCxnSpPr>
            <a:cxnSpLocks/>
          </p:cNvCxnSpPr>
          <p:nvPr/>
        </p:nvCxnSpPr>
        <p:spPr>
          <a:xfrm>
            <a:off x="5649444" y="3437394"/>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6FF7B6E8-1354-144F-A1F9-0CD68612B8BA}"/>
              </a:ext>
            </a:extLst>
          </p:cNvPr>
          <p:cNvCxnSpPr>
            <a:cxnSpLocks/>
          </p:cNvCxnSpPr>
          <p:nvPr/>
        </p:nvCxnSpPr>
        <p:spPr>
          <a:xfrm>
            <a:off x="5878847" y="343105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87881896-FC4B-2641-B29A-6C80D74CDA20}"/>
              </a:ext>
            </a:extLst>
          </p:cNvPr>
          <p:cNvCxnSpPr>
            <a:cxnSpLocks/>
          </p:cNvCxnSpPr>
          <p:nvPr/>
        </p:nvCxnSpPr>
        <p:spPr>
          <a:xfrm>
            <a:off x="6123094" y="343105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AABB4FD2-ABED-CD4E-916F-8342EB800D54}"/>
              </a:ext>
            </a:extLst>
          </p:cNvPr>
          <p:cNvCxnSpPr>
            <a:cxnSpLocks/>
          </p:cNvCxnSpPr>
          <p:nvPr/>
        </p:nvCxnSpPr>
        <p:spPr>
          <a:xfrm>
            <a:off x="6371120" y="343332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47FAADFD-A733-7A4F-9A88-8FB9D357AA4B}"/>
              </a:ext>
            </a:extLst>
          </p:cNvPr>
          <p:cNvCxnSpPr>
            <a:cxnSpLocks/>
          </p:cNvCxnSpPr>
          <p:nvPr/>
        </p:nvCxnSpPr>
        <p:spPr>
          <a:xfrm>
            <a:off x="7666173" y="327788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10F1D783-A4B1-BE49-B9A0-84C0BD04E0C7}"/>
              </a:ext>
            </a:extLst>
          </p:cNvPr>
          <p:cNvCxnSpPr>
            <a:cxnSpLocks/>
          </p:cNvCxnSpPr>
          <p:nvPr/>
        </p:nvCxnSpPr>
        <p:spPr>
          <a:xfrm>
            <a:off x="6476719" y="3279551"/>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418F2F38-9777-0C40-8290-BCFB4CA5A374}"/>
              </a:ext>
            </a:extLst>
          </p:cNvPr>
          <p:cNvCxnSpPr>
            <a:cxnSpLocks/>
          </p:cNvCxnSpPr>
          <p:nvPr/>
        </p:nvCxnSpPr>
        <p:spPr>
          <a:xfrm>
            <a:off x="6724099" y="328657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E52D3286-52BF-0B44-879E-CE0162E1926A}"/>
              </a:ext>
            </a:extLst>
          </p:cNvPr>
          <p:cNvCxnSpPr>
            <a:cxnSpLocks/>
          </p:cNvCxnSpPr>
          <p:nvPr/>
        </p:nvCxnSpPr>
        <p:spPr>
          <a:xfrm>
            <a:off x="6953502" y="328022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4C8A64AA-6FD3-CC4E-B2A0-518F9BD23D1F}"/>
              </a:ext>
            </a:extLst>
          </p:cNvPr>
          <p:cNvCxnSpPr>
            <a:cxnSpLocks/>
          </p:cNvCxnSpPr>
          <p:nvPr/>
        </p:nvCxnSpPr>
        <p:spPr>
          <a:xfrm>
            <a:off x="7197749" y="328022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E6DDDF10-1444-3E4D-BF4D-7CA5FD625F67}"/>
              </a:ext>
            </a:extLst>
          </p:cNvPr>
          <p:cNvCxnSpPr>
            <a:cxnSpLocks/>
          </p:cNvCxnSpPr>
          <p:nvPr/>
        </p:nvCxnSpPr>
        <p:spPr>
          <a:xfrm>
            <a:off x="7445775" y="328250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CF7413FD-0BD8-6345-B5B7-F38D2C041AD1}"/>
              </a:ext>
            </a:extLst>
          </p:cNvPr>
          <p:cNvCxnSpPr>
            <a:cxnSpLocks/>
          </p:cNvCxnSpPr>
          <p:nvPr/>
        </p:nvCxnSpPr>
        <p:spPr>
          <a:xfrm>
            <a:off x="8855526" y="327945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3D3408DE-AF1D-BA45-BBF9-BBBAB915FF62}"/>
              </a:ext>
            </a:extLst>
          </p:cNvPr>
          <p:cNvCxnSpPr>
            <a:cxnSpLocks/>
          </p:cNvCxnSpPr>
          <p:nvPr/>
        </p:nvCxnSpPr>
        <p:spPr>
          <a:xfrm>
            <a:off x="7913452" y="328814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6DEF6084-E172-C846-B359-75F6015AE81B}"/>
              </a:ext>
            </a:extLst>
          </p:cNvPr>
          <p:cNvCxnSpPr>
            <a:cxnSpLocks/>
          </p:cNvCxnSpPr>
          <p:nvPr/>
        </p:nvCxnSpPr>
        <p:spPr>
          <a:xfrm>
            <a:off x="8142855"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26952671-59CE-2B4B-A2C1-3A29C8943555}"/>
              </a:ext>
            </a:extLst>
          </p:cNvPr>
          <p:cNvCxnSpPr>
            <a:cxnSpLocks/>
          </p:cNvCxnSpPr>
          <p:nvPr/>
        </p:nvCxnSpPr>
        <p:spPr>
          <a:xfrm>
            <a:off x="8387102"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655E6680-DB01-3E47-B15F-852CF13B6121}"/>
              </a:ext>
            </a:extLst>
          </p:cNvPr>
          <p:cNvCxnSpPr>
            <a:cxnSpLocks/>
          </p:cNvCxnSpPr>
          <p:nvPr/>
        </p:nvCxnSpPr>
        <p:spPr>
          <a:xfrm>
            <a:off x="8635128" y="328407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C19E09EC-0CFB-AC4A-9E3B-3BFD16210153}"/>
              </a:ext>
            </a:extLst>
          </p:cNvPr>
          <p:cNvCxnSpPr>
            <a:cxnSpLocks/>
          </p:cNvCxnSpPr>
          <p:nvPr/>
        </p:nvCxnSpPr>
        <p:spPr>
          <a:xfrm>
            <a:off x="10043300" y="3279452"/>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C66A861A-6276-E543-8F00-AE84648E6198}"/>
              </a:ext>
            </a:extLst>
          </p:cNvPr>
          <p:cNvCxnSpPr>
            <a:cxnSpLocks/>
          </p:cNvCxnSpPr>
          <p:nvPr/>
        </p:nvCxnSpPr>
        <p:spPr>
          <a:xfrm>
            <a:off x="9101226" y="328814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6A2689A4-E9DB-F942-AFFA-9B5701738AF1}"/>
              </a:ext>
            </a:extLst>
          </p:cNvPr>
          <p:cNvCxnSpPr>
            <a:cxnSpLocks/>
          </p:cNvCxnSpPr>
          <p:nvPr/>
        </p:nvCxnSpPr>
        <p:spPr>
          <a:xfrm>
            <a:off x="9330629" y="3281796"/>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31A0E54B-EA82-CF4D-B41B-1413E12F5B71}"/>
              </a:ext>
            </a:extLst>
          </p:cNvPr>
          <p:cNvCxnSpPr>
            <a:cxnSpLocks/>
          </p:cNvCxnSpPr>
          <p:nvPr/>
        </p:nvCxnSpPr>
        <p:spPr>
          <a:xfrm>
            <a:off x="9574876" y="3281796"/>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81CBB7EA-4F80-9840-A4BC-2D2012F6DE3C}"/>
              </a:ext>
            </a:extLst>
          </p:cNvPr>
          <p:cNvCxnSpPr>
            <a:cxnSpLocks/>
          </p:cNvCxnSpPr>
          <p:nvPr/>
        </p:nvCxnSpPr>
        <p:spPr>
          <a:xfrm>
            <a:off x="9822902" y="328406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EE155F1F-5431-7946-A47B-2685157C6A4A}"/>
              </a:ext>
            </a:extLst>
          </p:cNvPr>
          <p:cNvCxnSpPr>
            <a:cxnSpLocks/>
          </p:cNvCxnSpPr>
          <p:nvPr/>
        </p:nvCxnSpPr>
        <p:spPr>
          <a:xfrm>
            <a:off x="11231076" y="327945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C22F562E-F40F-B044-9141-F6FFDE24C788}"/>
              </a:ext>
            </a:extLst>
          </p:cNvPr>
          <p:cNvCxnSpPr>
            <a:cxnSpLocks/>
          </p:cNvCxnSpPr>
          <p:nvPr/>
        </p:nvCxnSpPr>
        <p:spPr>
          <a:xfrm>
            <a:off x="10289002" y="328814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D2620897-1206-C040-80C7-D59AAFCB51EF}"/>
              </a:ext>
            </a:extLst>
          </p:cNvPr>
          <p:cNvCxnSpPr>
            <a:cxnSpLocks/>
          </p:cNvCxnSpPr>
          <p:nvPr/>
        </p:nvCxnSpPr>
        <p:spPr>
          <a:xfrm>
            <a:off x="10518405"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810E7DCF-837C-1346-A13C-0E2601D0B9ED}"/>
              </a:ext>
            </a:extLst>
          </p:cNvPr>
          <p:cNvCxnSpPr>
            <a:cxnSpLocks/>
          </p:cNvCxnSpPr>
          <p:nvPr/>
        </p:nvCxnSpPr>
        <p:spPr>
          <a:xfrm>
            <a:off x="10762652"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B7158907-09CE-E64F-B2B4-16168FFEA023}"/>
              </a:ext>
            </a:extLst>
          </p:cNvPr>
          <p:cNvCxnSpPr>
            <a:cxnSpLocks/>
          </p:cNvCxnSpPr>
          <p:nvPr/>
        </p:nvCxnSpPr>
        <p:spPr>
          <a:xfrm>
            <a:off x="11010678" y="328407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9" name="TextBox 178">
            <a:extLst>
              <a:ext uri="{FF2B5EF4-FFF2-40B4-BE49-F238E27FC236}">
                <a16:creationId xmlns:a16="http://schemas.microsoft.com/office/drawing/2014/main" id="{FBF442E7-5E30-7943-894D-D8913D3B2DEA}"/>
              </a:ext>
            </a:extLst>
          </p:cNvPr>
          <p:cNvSpPr txBox="1"/>
          <p:nvPr/>
        </p:nvSpPr>
        <p:spPr>
          <a:xfrm>
            <a:off x="10986536" y="3019058"/>
            <a:ext cx="484428" cy="276999"/>
          </a:xfrm>
          <a:prstGeom prst="rect">
            <a:avLst/>
          </a:prstGeom>
          <a:noFill/>
        </p:spPr>
        <p:txBody>
          <a:bodyPr wrap="none" rtlCol="0">
            <a:spAutoFit/>
          </a:bodyPr>
          <a:lstStyle/>
          <a:p>
            <a:r>
              <a:rPr lang="en-GB" sz="1200" dirty="0">
                <a:latin typeface="Times" pitchFamily="2" charset="0"/>
              </a:rPr>
              <a:t>1e20</a:t>
            </a:r>
          </a:p>
        </p:txBody>
      </p:sp>
      <p:sp>
        <p:nvSpPr>
          <p:cNvPr id="194" name="Rectangle 193">
            <a:extLst>
              <a:ext uri="{FF2B5EF4-FFF2-40B4-BE49-F238E27FC236}">
                <a16:creationId xmlns:a16="http://schemas.microsoft.com/office/drawing/2014/main" id="{83236F8D-9B5C-3F49-9278-7572879629D7}"/>
              </a:ext>
            </a:extLst>
          </p:cNvPr>
          <p:cNvSpPr/>
          <p:nvPr/>
        </p:nvSpPr>
        <p:spPr>
          <a:xfrm>
            <a:off x="4935316" y="989354"/>
            <a:ext cx="757098"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5" name="TextBox 194">
            <a:extLst>
              <a:ext uri="{FF2B5EF4-FFF2-40B4-BE49-F238E27FC236}">
                <a16:creationId xmlns:a16="http://schemas.microsoft.com/office/drawing/2014/main" id="{CAE15619-0DF1-4E4E-9156-48AB71127A8F}"/>
              </a:ext>
            </a:extLst>
          </p:cNvPr>
          <p:cNvSpPr txBox="1"/>
          <p:nvPr/>
        </p:nvSpPr>
        <p:spPr>
          <a:xfrm rot="16200000">
            <a:off x="4400065" y="1833490"/>
            <a:ext cx="1882645" cy="307777"/>
          </a:xfrm>
          <a:prstGeom prst="rect">
            <a:avLst/>
          </a:prstGeom>
          <a:noFill/>
          <a:ln>
            <a:noFill/>
          </a:ln>
        </p:spPr>
        <p:txBody>
          <a:bodyPr wrap="square" rtlCol="0">
            <a:spAutoFit/>
          </a:bodyPr>
          <a:lstStyle/>
          <a:p>
            <a:r>
              <a:rPr lang="en-GB" sz="1400" b="1" dirty="0">
                <a:solidFill>
                  <a:srgbClr val="0070C0"/>
                </a:solidFill>
              </a:rPr>
              <a:t>EM</a:t>
            </a:r>
            <a:r>
              <a:rPr lang="en-GB" sz="1400" dirty="0"/>
              <a:t>: radio telescopes</a:t>
            </a:r>
          </a:p>
        </p:txBody>
      </p:sp>
      <p:sp>
        <p:nvSpPr>
          <p:cNvPr id="196" name="Rectangle 195">
            <a:extLst>
              <a:ext uri="{FF2B5EF4-FFF2-40B4-BE49-F238E27FC236}">
                <a16:creationId xmlns:a16="http://schemas.microsoft.com/office/drawing/2014/main" id="{D51BDAAD-E5BA-3649-8F7B-4C1D599F8CFB}"/>
              </a:ext>
            </a:extLst>
          </p:cNvPr>
          <p:cNvSpPr/>
          <p:nvPr/>
        </p:nvSpPr>
        <p:spPr>
          <a:xfrm>
            <a:off x="5957740" y="976436"/>
            <a:ext cx="477679"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7" name="TextBox 196">
            <a:extLst>
              <a:ext uri="{FF2B5EF4-FFF2-40B4-BE49-F238E27FC236}">
                <a16:creationId xmlns:a16="http://schemas.microsoft.com/office/drawing/2014/main" id="{31308586-0897-BE47-ACB7-C044CCEEC470}"/>
              </a:ext>
            </a:extLst>
          </p:cNvPr>
          <p:cNvSpPr txBox="1"/>
          <p:nvPr/>
        </p:nvSpPr>
        <p:spPr>
          <a:xfrm rot="16200000">
            <a:off x="5177624" y="1792443"/>
            <a:ext cx="2018017" cy="307777"/>
          </a:xfrm>
          <a:prstGeom prst="rect">
            <a:avLst/>
          </a:prstGeom>
          <a:noFill/>
          <a:ln>
            <a:noFill/>
          </a:ln>
        </p:spPr>
        <p:txBody>
          <a:bodyPr wrap="square" rtlCol="0">
            <a:spAutoFit/>
          </a:bodyPr>
          <a:lstStyle/>
          <a:p>
            <a:r>
              <a:rPr lang="en-GB" sz="1400" b="1" dirty="0">
                <a:solidFill>
                  <a:srgbClr val="0070C0"/>
                </a:solidFill>
              </a:rPr>
              <a:t>EM</a:t>
            </a:r>
            <a:r>
              <a:rPr lang="en-GB" sz="1400" dirty="0"/>
              <a:t>: infrared telescopes</a:t>
            </a:r>
          </a:p>
        </p:txBody>
      </p:sp>
      <p:sp>
        <p:nvSpPr>
          <p:cNvPr id="198" name="Rectangle 197">
            <a:extLst>
              <a:ext uri="{FF2B5EF4-FFF2-40B4-BE49-F238E27FC236}">
                <a16:creationId xmlns:a16="http://schemas.microsoft.com/office/drawing/2014/main" id="{21C730C0-E674-3743-9347-D68E26914271}"/>
              </a:ext>
            </a:extLst>
          </p:cNvPr>
          <p:cNvSpPr/>
          <p:nvPr/>
        </p:nvSpPr>
        <p:spPr>
          <a:xfrm>
            <a:off x="6949416" y="956487"/>
            <a:ext cx="766357"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9" name="TextBox 198">
            <a:extLst>
              <a:ext uri="{FF2B5EF4-FFF2-40B4-BE49-F238E27FC236}">
                <a16:creationId xmlns:a16="http://schemas.microsoft.com/office/drawing/2014/main" id="{DD310A8E-7F4B-F042-8ADA-A3653A55B5D8}"/>
              </a:ext>
            </a:extLst>
          </p:cNvPr>
          <p:cNvSpPr txBox="1"/>
          <p:nvPr/>
        </p:nvSpPr>
        <p:spPr>
          <a:xfrm rot="16200000">
            <a:off x="6287549" y="1791658"/>
            <a:ext cx="2018017" cy="307777"/>
          </a:xfrm>
          <a:prstGeom prst="rect">
            <a:avLst/>
          </a:prstGeom>
          <a:noFill/>
          <a:ln>
            <a:noFill/>
          </a:ln>
        </p:spPr>
        <p:txBody>
          <a:bodyPr wrap="square" rtlCol="0">
            <a:spAutoFit/>
          </a:bodyPr>
          <a:lstStyle/>
          <a:p>
            <a:r>
              <a:rPr lang="en-GB" sz="1400" b="1" dirty="0">
                <a:solidFill>
                  <a:srgbClr val="0070C0"/>
                </a:solidFill>
              </a:rPr>
              <a:t>EM</a:t>
            </a:r>
            <a:r>
              <a:rPr lang="en-GB" sz="1400" dirty="0"/>
              <a:t>: X-ray telescopes</a:t>
            </a:r>
          </a:p>
        </p:txBody>
      </p:sp>
      <p:sp>
        <p:nvSpPr>
          <p:cNvPr id="200" name="Rectangle 199">
            <a:extLst>
              <a:ext uri="{FF2B5EF4-FFF2-40B4-BE49-F238E27FC236}">
                <a16:creationId xmlns:a16="http://schemas.microsoft.com/office/drawing/2014/main" id="{434C3DF2-DA62-0243-852E-B863AC863314}"/>
              </a:ext>
            </a:extLst>
          </p:cNvPr>
          <p:cNvSpPr/>
          <p:nvPr/>
        </p:nvSpPr>
        <p:spPr>
          <a:xfrm>
            <a:off x="7789724" y="950581"/>
            <a:ext cx="1391978"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01" name="TextBox 200">
                <a:extLst>
                  <a:ext uri="{FF2B5EF4-FFF2-40B4-BE49-F238E27FC236}">
                    <a16:creationId xmlns:a16="http://schemas.microsoft.com/office/drawing/2014/main" id="{28C9A2D7-0D78-6D4C-BD89-2BE1077DAFDC}"/>
                  </a:ext>
                </a:extLst>
              </p:cNvPr>
              <p:cNvSpPr txBox="1"/>
              <p:nvPr/>
            </p:nvSpPr>
            <p:spPr>
              <a:xfrm rot="16200000">
                <a:off x="7446879" y="1658082"/>
                <a:ext cx="2018017" cy="523220"/>
              </a:xfrm>
              <a:prstGeom prst="rect">
                <a:avLst/>
              </a:prstGeom>
              <a:noFill/>
              <a:ln>
                <a:noFill/>
              </a:ln>
            </p:spPr>
            <p:txBody>
              <a:bodyPr wrap="square" rtlCol="0">
                <a:spAutoFit/>
              </a:bodyPr>
              <a:lstStyle/>
              <a:p>
                <a:r>
                  <a:rPr lang="en-GB" sz="1400" b="1" dirty="0">
                    <a:solidFill>
                      <a:srgbClr val="0070C0"/>
                    </a:solidFill>
                  </a:rPr>
                  <a:t>EM</a:t>
                </a:r>
                <a:r>
                  <a:rPr lang="en-GB" sz="1400" dirty="0"/>
                  <a:t>: space-based </a:t>
                </a:r>
              </a:p>
              <a:p>
                <a14:m>
                  <m:oMath xmlns:m="http://schemas.openxmlformats.org/officeDocument/2006/math">
                    <m:r>
                      <a:rPr lang="en-US" sz="1400" b="0" i="1" smtClean="0">
                        <a:latin typeface="Cambria Math" panose="02040503050406030204" pitchFamily="18" charset="0"/>
                      </a:rPr>
                      <m:t>𝛾</m:t>
                    </m:r>
                  </m:oMath>
                </a14:m>
                <a:r>
                  <a:rPr lang="en-GB" sz="1400" dirty="0"/>
                  <a:t>-ray telescopes</a:t>
                </a:r>
              </a:p>
            </p:txBody>
          </p:sp>
        </mc:Choice>
        <mc:Fallback xmlns="">
          <p:sp>
            <p:nvSpPr>
              <p:cNvPr id="201" name="TextBox 200">
                <a:extLst>
                  <a:ext uri="{FF2B5EF4-FFF2-40B4-BE49-F238E27FC236}">
                    <a16:creationId xmlns:a16="http://schemas.microsoft.com/office/drawing/2014/main" id="{28C9A2D7-0D78-6D4C-BD89-2BE1077DAFDC}"/>
                  </a:ext>
                </a:extLst>
              </p:cNvPr>
              <p:cNvSpPr txBox="1">
                <a:spLocks noRot="1" noChangeAspect="1" noMove="1" noResize="1" noEditPoints="1" noAdjustHandles="1" noChangeArrowheads="1" noChangeShapeType="1" noTextEdit="1"/>
              </p:cNvSpPr>
              <p:nvPr/>
            </p:nvSpPr>
            <p:spPr>
              <a:xfrm rot="16200000">
                <a:off x="7446879" y="1658082"/>
                <a:ext cx="2018017" cy="523220"/>
              </a:xfrm>
              <a:prstGeom prst="rect">
                <a:avLst/>
              </a:prstGeom>
              <a:blipFill>
                <a:blip r:embed="rId4"/>
                <a:stretch>
                  <a:fillRect l="-2381" r="-11905" b="-1250"/>
                </a:stretch>
              </a:blipFill>
              <a:ln>
                <a:noFill/>
              </a:ln>
            </p:spPr>
            <p:txBody>
              <a:bodyPr/>
              <a:lstStyle/>
              <a:p>
                <a:r>
                  <a:rPr lang="en-GB">
                    <a:noFill/>
                  </a:rPr>
                  <a:t> </a:t>
                </a:r>
              </a:p>
            </p:txBody>
          </p:sp>
        </mc:Fallback>
      </mc:AlternateContent>
      <p:sp>
        <p:nvSpPr>
          <p:cNvPr id="202" name="Rectangle 201">
            <a:extLst>
              <a:ext uri="{FF2B5EF4-FFF2-40B4-BE49-F238E27FC236}">
                <a16:creationId xmlns:a16="http://schemas.microsoft.com/office/drawing/2014/main" id="{C2D28121-B192-9245-905C-39AC918EBB05}"/>
              </a:ext>
            </a:extLst>
          </p:cNvPr>
          <p:cNvSpPr/>
          <p:nvPr/>
        </p:nvSpPr>
        <p:spPr>
          <a:xfrm>
            <a:off x="9030878" y="698010"/>
            <a:ext cx="629328"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TextBox 202">
            <a:extLst>
              <a:ext uri="{FF2B5EF4-FFF2-40B4-BE49-F238E27FC236}">
                <a16:creationId xmlns:a16="http://schemas.microsoft.com/office/drawing/2014/main" id="{7C041D6D-B55B-8A40-BEF8-A171ADB43AF9}"/>
              </a:ext>
            </a:extLst>
          </p:cNvPr>
          <p:cNvSpPr txBox="1"/>
          <p:nvPr/>
        </p:nvSpPr>
        <p:spPr>
          <a:xfrm rot="16200000">
            <a:off x="8235721" y="1460541"/>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Cherenkov telescopes</a:t>
            </a:r>
          </a:p>
        </p:txBody>
      </p:sp>
      <p:sp>
        <p:nvSpPr>
          <p:cNvPr id="204" name="Rectangle 203">
            <a:extLst>
              <a:ext uri="{FF2B5EF4-FFF2-40B4-BE49-F238E27FC236}">
                <a16:creationId xmlns:a16="http://schemas.microsoft.com/office/drawing/2014/main" id="{35802845-D317-9240-B93C-78550C5412F3}"/>
              </a:ext>
            </a:extLst>
          </p:cNvPr>
          <p:cNvSpPr/>
          <p:nvPr/>
        </p:nvSpPr>
        <p:spPr>
          <a:xfrm>
            <a:off x="6409825" y="718534"/>
            <a:ext cx="326558" cy="2104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5" name="Rectangle 204">
            <a:extLst>
              <a:ext uri="{FF2B5EF4-FFF2-40B4-BE49-F238E27FC236}">
                <a16:creationId xmlns:a16="http://schemas.microsoft.com/office/drawing/2014/main" id="{3A5A1FAA-947B-C240-8B1F-0D8626F8604D}"/>
              </a:ext>
            </a:extLst>
          </p:cNvPr>
          <p:cNvSpPr/>
          <p:nvPr/>
        </p:nvSpPr>
        <p:spPr>
          <a:xfrm>
            <a:off x="5635626" y="715428"/>
            <a:ext cx="349538" cy="21014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 name="TextBox 205">
            <a:extLst>
              <a:ext uri="{FF2B5EF4-FFF2-40B4-BE49-F238E27FC236}">
                <a16:creationId xmlns:a16="http://schemas.microsoft.com/office/drawing/2014/main" id="{D913DBE8-5F42-1942-B655-570103E3B0AA}"/>
              </a:ext>
            </a:extLst>
          </p:cNvPr>
          <p:cNvSpPr txBox="1"/>
          <p:nvPr/>
        </p:nvSpPr>
        <p:spPr>
          <a:xfrm rot="16200000">
            <a:off x="4707484" y="1548412"/>
            <a:ext cx="2232417" cy="307777"/>
          </a:xfrm>
          <a:prstGeom prst="rect">
            <a:avLst/>
          </a:prstGeom>
          <a:noFill/>
          <a:ln>
            <a:noFill/>
          </a:ln>
        </p:spPr>
        <p:txBody>
          <a:bodyPr wrap="square" rtlCol="0">
            <a:spAutoFit/>
          </a:bodyPr>
          <a:lstStyle/>
          <a:p>
            <a:r>
              <a:rPr lang="en-GB" sz="1400" b="1" dirty="0">
                <a:solidFill>
                  <a:srgbClr val="0070C0"/>
                </a:solidFill>
              </a:rPr>
              <a:t>EM</a:t>
            </a:r>
            <a:r>
              <a:rPr lang="en-GB" sz="1400" dirty="0"/>
              <a:t>: microwave telescopes</a:t>
            </a:r>
          </a:p>
        </p:txBody>
      </p:sp>
      <p:sp>
        <p:nvSpPr>
          <p:cNvPr id="207" name="TextBox 206">
            <a:extLst>
              <a:ext uri="{FF2B5EF4-FFF2-40B4-BE49-F238E27FC236}">
                <a16:creationId xmlns:a16="http://schemas.microsoft.com/office/drawing/2014/main" id="{72AC9457-4AF1-4E40-BFBB-E0AEF0BAA739}"/>
              </a:ext>
            </a:extLst>
          </p:cNvPr>
          <p:cNvSpPr txBox="1"/>
          <p:nvPr/>
        </p:nvSpPr>
        <p:spPr>
          <a:xfrm rot="16200000">
            <a:off x="5482922" y="1591395"/>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visible/UV telescopes</a:t>
            </a:r>
          </a:p>
        </p:txBody>
      </p:sp>
      <p:sp>
        <p:nvSpPr>
          <p:cNvPr id="208" name="Rectangle 207">
            <a:extLst>
              <a:ext uri="{FF2B5EF4-FFF2-40B4-BE49-F238E27FC236}">
                <a16:creationId xmlns:a16="http://schemas.microsoft.com/office/drawing/2014/main" id="{B64F5B11-FBCF-FA41-BDAF-82B1E084320C}"/>
              </a:ext>
            </a:extLst>
          </p:cNvPr>
          <p:cNvSpPr/>
          <p:nvPr/>
        </p:nvSpPr>
        <p:spPr>
          <a:xfrm>
            <a:off x="9561411" y="787811"/>
            <a:ext cx="481890"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9" name="TextBox 208">
            <a:extLst>
              <a:ext uri="{FF2B5EF4-FFF2-40B4-BE49-F238E27FC236}">
                <a16:creationId xmlns:a16="http://schemas.microsoft.com/office/drawing/2014/main" id="{779A7D5D-1E8D-B34A-9AA6-297B4072AFC2}"/>
              </a:ext>
            </a:extLst>
          </p:cNvPr>
          <p:cNvSpPr txBox="1"/>
          <p:nvPr/>
        </p:nvSpPr>
        <p:spPr>
          <a:xfrm rot="16200000">
            <a:off x="8769187" y="1651539"/>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air shower arrays</a:t>
            </a:r>
          </a:p>
        </p:txBody>
      </p:sp>
      <p:sp>
        <p:nvSpPr>
          <p:cNvPr id="99" name="TextBox 98">
            <a:extLst>
              <a:ext uri="{FF2B5EF4-FFF2-40B4-BE49-F238E27FC236}">
                <a16:creationId xmlns:a16="http://schemas.microsoft.com/office/drawing/2014/main" id="{C3640196-7335-1048-A4AC-37828E038684}"/>
              </a:ext>
            </a:extLst>
          </p:cNvPr>
          <p:cNvSpPr txBox="1"/>
          <p:nvPr/>
        </p:nvSpPr>
        <p:spPr>
          <a:xfrm>
            <a:off x="102072" y="612027"/>
            <a:ext cx="4393336" cy="338554"/>
          </a:xfrm>
          <a:prstGeom prst="rect">
            <a:avLst/>
          </a:prstGeom>
          <a:solidFill>
            <a:schemeClr val="bg1"/>
          </a:solidFill>
          <a:ln>
            <a:solidFill>
              <a:srgbClr val="0070C0"/>
            </a:solidFill>
          </a:ln>
        </p:spPr>
        <p:txBody>
          <a:bodyPr wrap="square" rtlCol="0">
            <a:spAutoFit/>
          </a:bodyPr>
          <a:lstStyle/>
          <a:p>
            <a:r>
              <a:rPr lang="en-GB" sz="1600" b="1" dirty="0">
                <a:solidFill>
                  <a:srgbClr val="0070C0"/>
                </a:solidFill>
              </a:rPr>
              <a:t>EM</a:t>
            </a:r>
            <a:r>
              <a:rPr lang="en-GB" sz="1600" dirty="0"/>
              <a:t>: electromagnetic</a:t>
            </a:r>
          </a:p>
        </p:txBody>
      </p:sp>
      <p:sp>
        <p:nvSpPr>
          <p:cNvPr id="100" name="TextBox 99">
            <a:extLst>
              <a:ext uri="{FF2B5EF4-FFF2-40B4-BE49-F238E27FC236}">
                <a16:creationId xmlns:a16="http://schemas.microsoft.com/office/drawing/2014/main" id="{EE6E3BC3-5C3F-4748-9035-C550A9EDD996}"/>
              </a:ext>
            </a:extLst>
          </p:cNvPr>
          <p:cNvSpPr txBox="1"/>
          <p:nvPr/>
        </p:nvSpPr>
        <p:spPr>
          <a:xfrm>
            <a:off x="99853" y="1480183"/>
            <a:ext cx="4397774" cy="338554"/>
          </a:xfrm>
          <a:prstGeom prst="rect">
            <a:avLst/>
          </a:prstGeom>
          <a:solidFill>
            <a:schemeClr val="bg1"/>
          </a:solidFill>
          <a:ln>
            <a:solidFill>
              <a:srgbClr val="0070C0"/>
            </a:solidFill>
          </a:ln>
        </p:spPr>
        <p:txBody>
          <a:bodyPr wrap="square" rtlCol="0">
            <a:spAutoFit/>
          </a:bodyPr>
          <a:lstStyle/>
          <a:p>
            <a:r>
              <a:rPr lang="en-GB" sz="1600" b="1" dirty="0">
                <a:solidFill>
                  <a:srgbClr val="00B050"/>
                </a:solidFill>
              </a:rPr>
              <a:t>NU</a:t>
            </a:r>
            <a:r>
              <a:rPr lang="en-GB" sz="1600" dirty="0"/>
              <a:t>: neutrino</a:t>
            </a:r>
          </a:p>
        </p:txBody>
      </p:sp>
      <p:sp>
        <p:nvSpPr>
          <p:cNvPr id="101" name="TextBox 100">
            <a:extLst>
              <a:ext uri="{FF2B5EF4-FFF2-40B4-BE49-F238E27FC236}">
                <a16:creationId xmlns:a16="http://schemas.microsoft.com/office/drawing/2014/main" id="{5B6C5BF9-1C9A-714F-99E1-F8CD802E873F}"/>
              </a:ext>
            </a:extLst>
          </p:cNvPr>
          <p:cNvSpPr txBox="1"/>
          <p:nvPr/>
        </p:nvSpPr>
        <p:spPr>
          <a:xfrm>
            <a:off x="98289" y="1943519"/>
            <a:ext cx="4412885" cy="338554"/>
          </a:xfrm>
          <a:prstGeom prst="rect">
            <a:avLst/>
          </a:prstGeom>
          <a:solidFill>
            <a:schemeClr val="bg1"/>
          </a:solidFill>
          <a:ln>
            <a:solidFill>
              <a:srgbClr val="0070C0"/>
            </a:solidFill>
          </a:ln>
        </p:spPr>
        <p:txBody>
          <a:bodyPr wrap="square" rtlCol="0">
            <a:spAutoFit/>
          </a:bodyPr>
          <a:lstStyle/>
          <a:p>
            <a:r>
              <a:rPr lang="en-GB" sz="1600" b="1" dirty="0">
                <a:solidFill>
                  <a:srgbClr val="FF0000"/>
                </a:solidFill>
              </a:rPr>
              <a:t>CR</a:t>
            </a:r>
            <a:r>
              <a:rPr lang="en-GB" sz="1600" dirty="0"/>
              <a:t>: cosmic ray</a:t>
            </a:r>
          </a:p>
        </p:txBody>
      </p:sp>
      <p:sp>
        <p:nvSpPr>
          <p:cNvPr id="102" name="TextBox 101">
            <a:extLst>
              <a:ext uri="{FF2B5EF4-FFF2-40B4-BE49-F238E27FC236}">
                <a16:creationId xmlns:a16="http://schemas.microsoft.com/office/drawing/2014/main" id="{C6A5352A-28F0-2545-8661-B18CD6702CE7}"/>
              </a:ext>
            </a:extLst>
          </p:cNvPr>
          <p:cNvSpPr txBox="1"/>
          <p:nvPr/>
        </p:nvSpPr>
        <p:spPr>
          <a:xfrm>
            <a:off x="110646" y="1032128"/>
            <a:ext cx="4397773" cy="338554"/>
          </a:xfrm>
          <a:prstGeom prst="rect">
            <a:avLst/>
          </a:prstGeom>
          <a:solidFill>
            <a:schemeClr val="bg1"/>
          </a:solidFill>
          <a:ln>
            <a:solidFill>
              <a:srgbClr val="0070C0"/>
            </a:solidFill>
          </a:ln>
        </p:spPr>
        <p:txBody>
          <a:bodyPr wrap="square" rtlCol="0">
            <a:spAutoFit/>
          </a:bodyPr>
          <a:lstStyle/>
          <a:p>
            <a:r>
              <a:rPr lang="en-GB" sz="1600" b="1" dirty="0"/>
              <a:t>GW</a:t>
            </a:r>
            <a:r>
              <a:rPr lang="en-GB" sz="1600" dirty="0"/>
              <a:t>: gravitational wave</a:t>
            </a:r>
          </a:p>
        </p:txBody>
      </p:sp>
      <p:sp>
        <p:nvSpPr>
          <p:cNvPr id="5" name="Rectangle 4">
            <a:extLst>
              <a:ext uri="{FF2B5EF4-FFF2-40B4-BE49-F238E27FC236}">
                <a16:creationId xmlns:a16="http://schemas.microsoft.com/office/drawing/2014/main" id="{8918D78F-21E6-1C17-0FBA-4164D8CDF0DE}"/>
              </a:ext>
            </a:extLst>
          </p:cNvPr>
          <p:cNvSpPr/>
          <p:nvPr/>
        </p:nvSpPr>
        <p:spPr>
          <a:xfrm>
            <a:off x="4810060" y="516902"/>
            <a:ext cx="4751349" cy="25849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FAECFCBE-24D5-CDF1-3636-9A895E4E36C0}"/>
              </a:ext>
            </a:extLst>
          </p:cNvPr>
          <p:cNvSpPr txBox="1"/>
          <p:nvPr/>
        </p:nvSpPr>
        <p:spPr>
          <a:xfrm>
            <a:off x="3" y="0"/>
            <a:ext cx="12192000" cy="461665"/>
          </a:xfrm>
          <a:prstGeom prst="rect">
            <a:avLst/>
          </a:prstGeom>
          <a:noFill/>
        </p:spPr>
        <p:txBody>
          <a:bodyPr wrap="square" rtlCol="0">
            <a:spAutoFit/>
          </a:bodyPr>
          <a:lstStyle/>
          <a:p>
            <a:pPr algn="ctr"/>
            <a:r>
              <a:rPr lang="en-GB" sz="2400" b="1" dirty="0"/>
              <a:t>Multi-messenger astronomy and the extreme Universe</a:t>
            </a:r>
          </a:p>
        </p:txBody>
      </p:sp>
      <p:cxnSp>
        <p:nvCxnSpPr>
          <p:cNvPr id="22" name="Straight Connector 21">
            <a:extLst>
              <a:ext uri="{FF2B5EF4-FFF2-40B4-BE49-F238E27FC236}">
                <a16:creationId xmlns:a16="http://schemas.microsoft.com/office/drawing/2014/main" id="{3C875E4C-E48A-12BF-3620-7457507D4CF3}"/>
              </a:ext>
            </a:extLst>
          </p:cNvPr>
          <p:cNvCxnSpPr/>
          <p:nvPr/>
        </p:nvCxnSpPr>
        <p:spPr>
          <a:xfrm>
            <a:off x="998548" y="3927370"/>
            <a:ext cx="179013" cy="0"/>
          </a:xfrm>
          <a:prstGeom prst="line">
            <a:avLst/>
          </a:prstGeom>
          <a:ln>
            <a:no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3B071EDE-D122-C495-6DE2-D4A61DE5A9A6}"/>
              </a:ext>
            </a:extLst>
          </p:cNvPr>
          <p:cNvCxnSpPr/>
          <p:nvPr/>
        </p:nvCxnSpPr>
        <p:spPr>
          <a:xfrm>
            <a:off x="985355" y="4972206"/>
            <a:ext cx="179013" cy="0"/>
          </a:xfrm>
          <a:prstGeom prst="line">
            <a:avLst/>
          </a:prstGeom>
          <a:ln>
            <a:no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F05DF5D7-4688-CC2A-D3D1-03EF114FD809}"/>
              </a:ext>
            </a:extLst>
          </p:cNvPr>
          <p:cNvCxnSpPr/>
          <p:nvPr/>
        </p:nvCxnSpPr>
        <p:spPr>
          <a:xfrm>
            <a:off x="994533" y="5986391"/>
            <a:ext cx="179013" cy="0"/>
          </a:xfrm>
          <a:prstGeom prst="line">
            <a:avLst/>
          </a:prstGeom>
          <a:ln>
            <a:noFill/>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92B4C8DB-3A1C-4D9B-F6FD-8CD17F4375DA}"/>
              </a:ext>
            </a:extLst>
          </p:cNvPr>
          <p:cNvCxnSpPr/>
          <p:nvPr/>
        </p:nvCxnSpPr>
        <p:spPr>
          <a:xfrm>
            <a:off x="3691247" y="5177429"/>
            <a:ext cx="2348462" cy="1365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FFB8357-5013-A945-222B-2932DCA79B5D}"/>
              </a:ext>
            </a:extLst>
          </p:cNvPr>
          <p:cNvSpPr txBox="1"/>
          <p:nvPr/>
        </p:nvSpPr>
        <p:spPr>
          <a:xfrm>
            <a:off x="4038160" y="5177429"/>
            <a:ext cx="946028" cy="307777"/>
          </a:xfrm>
          <a:prstGeom prst="rect">
            <a:avLst/>
          </a:prstGeom>
          <a:noFill/>
        </p:spPr>
        <p:txBody>
          <a:bodyPr wrap="none" rtlCol="0">
            <a:spAutoFit/>
          </a:bodyPr>
          <a:lstStyle/>
          <a:p>
            <a:r>
              <a:rPr lang="en-GB" sz="1400" dirty="0">
                <a:solidFill>
                  <a:srgbClr val="0070C0"/>
                </a:solidFill>
              </a:rPr>
              <a:t>QCD axion</a:t>
            </a:r>
          </a:p>
        </p:txBody>
      </p:sp>
      <p:cxnSp>
        <p:nvCxnSpPr>
          <p:cNvPr id="27" name="Straight Arrow Connector 26">
            <a:extLst>
              <a:ext uri="{FF2B5EF4-FFF2-40B4-BE49-F238E27FC236}">
                <a16:creationId xmlns:a16="http://schemas.microsoft.com/office/drawing/2014/main" id="{9465CE3B-FDDA-D8EA-80B5-50D59E196E04}"/>
              </a:ext>
            </a:extLst>
          </p:cNvPr>
          <p:cNvCxnSpPr>
            <a:cxnSpLocks/>
          </p:cNvCxnSpPr>
          <p:nvPr/>
        </p:nvCxnSpPr>
        <p:spPr>
          <a:xfrm>
            <a:off x="1289845" y="3907139"/>
            <a:ext cx="5907904"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DF5DD62-A3CA-5B07-5DE3-FC05538400D1}"/>
              </a:ext>
            </a:extLst>
          </p:cNvPr>
          <p:cNvSpPr txBox="1"/>
          <p:nvPr/>
        </p:nvSpPr>
        <p:spPr>
          <a:xfrm>
            <a:off x="3858337" y="3883647"/>
            <a:ext cx="1854739" cy="307777"/>
          </a:xfrm>
          <a:prstGeom prst="rect">
            <a:avLst/>
          </a:prstGeom>
          <a:noFill/>
        </p:spPr>
        <p:txBody>
          <a:bodyPr wrap="none" rtlCol="0">
            <a:spAutoFit/>
          </a:bodyPr>
          <a:lstStyle/>
          <a:p>
            <a:r>
              <a:rPr lang="en-GB" sz="1400" dirty="0">
                <a:solidFill>
                  <a:srgbClr val="0070C0"/>
                </a:solidFill>
              </a:rPr>
              <a:t>Ultra-light Dark Matter</a:t>
            </a:r>
          </a:p>
        </p:txBody>
      </p:sp>
      <p:cxnSp>
        <p:nvCxnSpPr>
          <p:cNvPr id="29" name="Straight Arrow Connector 28">
            <a:extLst>
              <a:ext uri="{FF2B5EF4-FFF2-40B4-BE49-F238E27FC236}">
                <a16:creationId xmlns:a16="http://schemas.microsoft.com/office/drawing/2014/main" id="{389F54F8-48BA-FF17-3D85-D1304C84D683}"/>
              </a:ext>
            </a:extLst>
          </p:cNvPr>
          <p:cNvCxnSpPr>
            <a:cxnSpLocks/>
          </p:cNvCxnSpPr>
          <p:nvPr/>
        </p:nvCxnSpPr>
        <p:spPr>
          <a:xfrm flipV="1">
            <a:off x="3688966" y="4262686"/>
            <a:ext cx="1549667" cy="254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2608FBC3-05AE-6263-1F09-9299EB1AB2F9}"/>
              </a:ext>
            </a:extLst>
          </p:cNvPr>
          <p:cNvSpPr txBox="1"/>
          <p:nvPr/>
        </p:nvSpPr>
        <p:spPr>
          <a:xfrm>
            <a:off x="3391497" y="4239835"/>
            <a:ext cx="1756186" cy="307777"/>
          </a:xfrm>
          <a:prstGeom prst="rect">
            <a:avLst/>
          </a:prstGeom>
          <a:noFill/>
        </p:spPr>
        <p:txBody>
          <a:bodyPr wrap="none" rtlCol="0">
            <a:spAutoFit/>
          </a:bodyPr>
          <a:lstStyle/>
          <a:p>
            <a:r>
              <a:rPr lang="en-GB" sz="1400" dirty="0">
                <a:solidFill>
                  <a:srgbClr val="0070C0"/>
                </a:solidFill>
              </a:rPr>
              <a:t>Pre-inflationary axion</a:t>
            </a:r>
          </a:p>
        </p:txBody>
      </p:sp>
      <p:cxnSp>
        <p:nvCxnSpPr>
          <p:cNvPr id="31" name="Straight Arrow Connector 30">
            <a:extLst>
              <a:ext uri="{FF2B5EF4-FFF2-40B4-BE49-F238E27FC236}">
                <a16:creationId xmlns:a16="http://schemas.microsoft.com/office/drawing/2014/main" id="{BB1C001B-BDF2-7AFA-E677-1B2E274BBCC9}"/>
              </a:ext>
            </a:extLst>
          </p:cNvPr>
          <p:cNvCxnSpPr>
            <a:cxnSpLocks/>
          </p:cNvCxnSpPr>
          <p:nvPr/>
        </p:nvCxnSpPr>
        <p:spPr>
          <a:xfrm>
            <a:off x="5268808" y="4609167"/>
            <a:ext cx="753646" cy="2405"/>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103B557-83A0-601C-644F-63BE9049A1BD}"/>
              </a:ext>
            </a:extLst>
          </p:cNvPr>
          <p:cNvSpPr txBox="1"/>
          <p:nvPr/>
        </p:nvSpPr>
        <p:spPr>
          <a:xfrm>
            <a:off x="4379810" y="4602874"/>
            <a:ext cx="1821204" cy="307777"/>
          </a:xfrm>
          <a:prstGeom prst="rect">
            <a:avLst/>
          </a:prstGeom>
          <a:noFill/>
        </p:spPr>
        <p:txBody>
          <a:bodyPr wrap="none" rtlCol="0">
            <a:spAutoFit/>
          </a:bodyPr>
          <a:lstStyle/>
          <a:p>
            <a:r>
              <a:rPr lang="en-GB" sz="1400" dirty="0">
                <a:solidFill>
                  <a:srgbClr val="0070C0"/>
                </a:solidFill>
              </a:rPr>
              <a:t>Post-inflationary axion</a:t>
            </a:r>
          </a:p>
        </p:txBody>
      </p:sp>
      <p:cxnSp>
        <p:nvCxnSpPr>
          <p:cNvPr id="33" name="Straight Arrow Connector 32">
            <a:extLst>
              <a:ext uri="{FF2B5EF4-FFF2-40B4-BE49-F238E27FC236}">
                <a16:creationId xmlns:a16="http://schemas.microsoft.com/office/drawing/2014/main" id="{15D76198-BC56-3E08-49C2-721E33576B1D}"/>
              </a:ext>
            </a:extLst>
          </p:cNvPr>
          <p:cNvCxnSpPr>
            <a:cxnSpLocks/>
          </p:cNvCxnSpPr>
          <p:nvPr/>
        </p:nvCxnSpPr>
        <p:spPr>
          <a:xfrm>
            <a:off x="8822950" y="6350947"/>
            <a:ext cx="666057" cy="202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DE504C9-6EBB-AC19-8F3D-2783C7104E1A}"/>
              </a:ext>
            </a:extLst>
          </p:cNvPr>
          <p:cNvSpPr txBox="1"/>
          <p:nvPr/>
        </p:nvSpPr>
        <p:spPr>
          <a:xfrm>
            <a:off x="8819369" y="6324224"/>
            <a:ext cx="704424" cy="307777"/>
          </a:xfrm>
          <a:prstGeom prst="rect">
            <a:avLst/>
          </a:prstGeom>
          <a:noFill/>
        </p:spPr>
        <p:txBody>
          <a:bodyPr wrap="none" rtlCol="0">
            <a:spAutoFit/>
          </a:bodyPr>
          <a:lstStyle/>
          <a:p>
            <a:r>
              <a:rPr lang="en-GB" sz="1400" dirty="0">
                <a:solidFill>
                  <a:srgbClr val="0070C0"/>
                </a:solidFill>
              </a:rPr>
              <a:t>WIMPs</a:t>
            </a:r>
          </a:p>
        </p:txBody>
      </p:sp>
      <p:cxnSp>
        <p:nvCxnSpPr>
          <p:cNvPr id="35" name="Straight Arrow Connector 34">
            <a:extLst>
              <a:ext uri="{FF2B5EF4-FFF2-40B4-BE49-F238E27FC236}">
                <a16:creationId xmlns:a16="http://schemas.microsoft.com/office/drawing/2014/main" id="{1AB27E9A-9063-C9DF-49A7-5ABDF0B647DD}"/>
              </a:ext>
            </a:extLst>
          </p:cNvPr>
          <p:cNvCxnSpPr>
            <a:cxnSpLocks/>
          </p:cNvCxnSpPr>
          <p:nvPr/>
        </p:nvCxnSpPr>
        <p:spPr>
          <a:xfrm>
            <a:off x="7257163" y="3954223"/>
            <a:ext cx="2621859" cy="24722"/>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1EB602A-4096-D320-43E2-FACC378C8874}"/>
              </a:ext>
            </a:extLst>
          </p:cNvPr>
          <p:cNvSpPr txBox="1"/>
          <p:nvPr/>
        </p:nvSpPr>
        <p:spPr>
          <a:xfrm>
            <a:off x="7347313" y="3971100"/>
            <a:ext cx="2347451" cy="307777"/>
          </a:xfrm>
          <a:prstGeom prst="rect">
            <a:avLst/>
          </a:prstGeom>
          <a:noFill/>
        </p:spPr>
        <p:txBody>
          <a:bodyPr wrap="none" rtlCol="0">
            <a:spAutoFit/>
          </a:bodyPr>
          <a:lstStyle/>
          <a:p>
            <a:r>
              <a:rPr lang="en-GB" sz="1400" dirty="0">
                <a:solidFill>
                  <a:srgbClr val="0070C0"/>
                </a:solidFill>
              </a:rPr>
              <a:t>Hidden sector Dark Matter</a:t>
            </a:r>
          </a:p>
        </p:txBody>
      </p:sp>
      <p:cxnSp>
        <p:nvCxnSpPr>
          <p:cNvPr id="39" name="Straight Arrow Connector 38">
            <a:extLst>
              <a:ext uri="{FF2B5EF4-FFF2-40B4-BE49-F238E27FC236}">
                <a16:creationId xmlns:a16="http://schemas.microsoft.com/office/drawing/2014/main" id="{34E79EA5-2870-C97C-D27D-7CBDDDCFF9F2}"/>
              </a:ext>
            </a:extLst>
          </p:cNvPr>
          <p:cNvCxnSpPr>
            <a:cxnSpLocks/>
          </p:cNvCxnSpPr>
          <p:nvPr/>
        </p:nvCxnSpPr>
        <p:spPr>
          <a:xfrm>
            <a:off x="7191238" y="4355871"/>
            <a:ext cx="2695534"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5B9F9B89-9D00-BDAC-440D-25A28EEE3C1C}"/>
              </a:ext>
            </a:extLst>
          </p:cNvPr>
          <p:cNvSpPr txBox="1"/>
          <p:nvPr/>
        </p:nvSpPr>
        <p:spPr>
          <a:xfrm>
            <a:off x="7106945" y="4353774"/>
            <a:ext cx="2864117" cy="307777"/>
          </a:xfrm>
          <a:prstGeom prst="rect">
            <a:avLst/>
          </a:prstGeom>
          <a:noFill/>
        </p:spPr>
        <p:txBody>
          <a:bodyPr wrap="none" rtlCol="0">
            <a:spAutoFit/>
          </a:bodyPr>
          <a:lstStyle/>
          <a:p>
            <a:r>
              <a:rPr lang="en-GB" sz="1400" dirty="0">
                <a:solidFill>
                  <a:srgbClr val="0070C0"/>
                </a:solidFill>
              </a:rPr>
              <a:t>Hidden thermal relics, </a:t>
            </a:r>
            <a:r>
              <a:rPr lang="en-GB" sz="1400" dirty="0" err="1">
                <a:solidFill>
                  <a:srgbClr val="0070C0"/>
                </a:solidFill>
              </a:rPr>
              <a:t>WIMPless</a:t>
            </a:r>
            <a:r>
              <a:rPr lang="en-GB" sz="1400" dirty="0">
                <a:solidFill>
                  <a:srgbClr val="0070C0"/>
                </a:solidFill>
              </a:rPr>
              <a:t> DM</a:t>
            </a:r>
          </a:p>
        </p:txBody>
      </p:sp>
      <p:cxnSp>
        <p:nvCxnSpPr>
          <p:cNvPr id="41" name="Straight Arrow Connector 40">
            <a:extLst>
              <a:ext uri="{FF2B5EF4-FFF2-40B4-BE49-F238E27FC236}">
                <a16:creationId xmlns:a16="http://schemas.microsoft.com/office/drawing/2014/main" id="{BD1479FB-975D-8101-D864-8BDD42B68A3B}"/>
              </a:ext>
            </a:extLst>
          </p:cNvPr>
          <p:cNvCxnSpPr>
            <a:cxnSpLocks/>
          </p:cNvCxnSpPr>
          <p:nvPr/>
        </p:nvCxnSpPr>
        <p:spPr>
          <a:xfrm>
            <a:off x="7197749" y="4682676"/>
            <a:ext cx="2647833" cy="2335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C64CBF75-432E-785D-9602-6F47C0FCC6C6}"/>
              </a:ext>
            </a:extLst>
          </p:cNvPr>
          <p:cNvSpPr txBox="1"/>
          <p:nvPr/>
        </p:nvSpPr>
        <p:spPr>
          <a:xfrm>
            <a:off x="7802443" y="4680298"/>
            <a:ext cx="1357038" cy="307777"/>
          </a:xfrm>
          <a:prstGeom prst="rect">
            <a:avLst/>
          </a:prstGeom>
          <a:noFill/>
        </p:spPr>
        <p:txBody>
          <a:bodyPr wrap="none" rtlCol="0">
            <a:spAutoFit/>
          </a:bodyPr>
          <a:lstStyle/>
          <a:p>
            <a:r>
              <a:rPr lang="en-GB" sz="1400" dirty="0">
                <a:solidFill>
                  <a:srgbClr val="0070C0"/>
                </a:solidFill>
              </a:rPr>
              <a:t>Asymmetric DM</a:t>
            </a:r>
          </a:p>
        </p:txBody>
      </p:sp>
      <p:cxnSp>
        <p:nvCxnSpPr>
          <p:cNvPr id="43" name="Straight Arrow Connector 42">
            <a:extLst>
              <a:ext uri="{FF2B5EF4-FFF2-40B4-BE49-F238E27FC236}">
                <a16:creationId xmlns:a16="http://schemas.microsoft.com/office/drawing/2014/main" id="{E5268A0C-0193-2F2D-13E4-A3529653FDC1}"/>
              </a:ext>
            </a:extLst>
          </p:cNvPr>
          <p:cNvCxnSpPr>
            <a:cxnSpLocks/>
          </p:cNvCxnSpPr>
          <p:nvPr/>
        </p:nvCxnSpPr>
        <p:spPr>
          <a:xfrm>
            <a:off x="7215088" y="5020458"/>
            <a:ext cx="2647833" cy="2335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F41353D-D52D-14C1-B951-3545F4394FD4}"/>
              </a:ext>
            </a:extLst>
          </p:cNvPr>
          <p:cNvSpPr txBox="1"/>
          <p:nvPr/>
        </p:nvSpPr>
        <p:spPr>
          <a:xfrm>
            <a:off x="7942363" y="5002872"/>
            <a:ext cx="1155957" cy="307777"/>
          </a:xfrm>
          <a:prstGeom prst="rect">
            <a:avLst/>
          </a:prstGeom>
          <a:noFill/>
        </p:spPr>
        <p:txBody>
          <a:bodyPr wrap="none" rtlCol="0">
            <a:spAutoFit/>
          </a:bodyPr>
          <a:lstStyle/>
          <a:p>
            <a:r>
              <a:rPr lang="en-GB" sz="1400" dirty="0">
                <a:solidFill>
                  <a:srgbClr val="0070C0"/>
                </a:solidFill>
              </a:rPr>
              <a:t>Freeze-in DM</a:t>
            </a:r>
          </a:p>
        </p:txBody>
      </p:sp>
      <p:cxnSp>
        <p:nvCxnSpPr>
          <p:cNvPr id="45" name="Straight Arrow Connector 44">
            <a:extLst>
              <a:ext uri="{FF2B5EF4-FFF2-40B4-BE49-F238E27FC236}">
                <a16:creationId xmlns:a16="http://schemas.microsoft.com/office/drawing/2014/main" id="{975722CF-2347-93DA-B1B2-5CBB805E5E66}"/>
              </a:ext>
            </a:extLst>
          </p:cNvPr>
          <p:cNvCxnSpPr>
            <a:cxnSpLocks/>
          </p:cNvCxnSpPr>
          <p:nvPr/>
        </p:nvCxnSpPr>
        <p:spPr>
          <a:xfrm>
            <a:off x="7913452" y="5354242"/>
            <a:ext cx="47365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D3F93025-5166-5300-0E5D-C027696668EA}"/>
              </a:ext>
            </a:extLst>
          </p:cNvPr>
          <p:cNvSpPr txBox="1"/>
          <p:nvPr/>
        </p:nvSpPr>
        <p:spPr>
          <a:xfrm>
            <a:off x="7593969" y="5326760"/>
            <a:ext cx="1225400" cy="307777"/>
          </a:xfrm>
          <a:prstGeom prst="rect">
            <a:avLst/>
          </a:prstGeom>
          <a:noFill/>
        </p:spPr>
        <p:txBody>
          <a:bodyPr wrap="none" rtlCol="0">
            <a:spAutoFit/>
          </a:bodyPr>
          <a:lstStyle/>
          <a:p>
            <a:r>
              <a:rPr lang="en-GB" sz="1400" dirty="0">
                <a:solidFill>
                  <a:srgbClr val="0070C0"/>
                </a:solidFill>
              </a:rPr>
              <a:t>SIMPs/ELDERs</a:t>
            </a:r>
          </a:p>
        </p:txBody>
      </p:sp>
      <p:sp>
        <p:nvSpPr>
          <p:cNvPr id="48" name="TextBox 47">
            <a:extLst>
              <a:ext uri="{FF2B5EF4-FFF2-40B4-BE49-F238E27FC236}">
                <a16:creationId xmlns:a16="http://schemas.microsoft.com/office/drawing/2014/main" id="{567C3C9A-8243-973F-AAA4-E7D3337AC5A9}"/>
              </a:ext>
            </a:extLst>
          </p:cNvPr>
          <p:cNvSpPr txBox="1"/>
          <p:nvPr/>
        </p:nvSpPr>
        <p:spPr>
          <a:xfrm>
            <a:off x="10126044" y="6001894"/>
            <a:ext cx="1344920" cy="307777"/>
          </a:xfrm>
          <a:prstGeom prst="rect">
            <a:avLst/>
          </a:prstGeom>
          <a:noFill/>
        </p:spPr>
        <p:txBody>
          <a:bodyPr wrap="none" rtlCol="0">
            <a:spAutoFit/>
          </a:bodyPr>
          <a:lstStyle/>
          <a:p>
            <a:r>
              <a:rPr lang="en-GB" sz="1400" dirty="0">
                <a:solidFill>
                  <a:srgbClr val="0070C0"/>
                </a:solidFill>
              </a:rPr>
              <a:t>Superheavy DM</a:t>
            </a:r>
          </a:p>
        </p:txBody>
      </p:sp>
      <p:cxnSp>
        <p:nvCxnSpPr>
          <p:cNvPr id="49" name="Straight Arrow Connector 48">
            <a:extLst>
              <a:ext uri="{FF2B5EF4-FFF2-40B4-BE49-F238E27FC236}">
                <a16:creationId xmlns:a16="http://schemas.microsoft.com/office/drawing/2014/main" id="{FE378C07-1F14-5DC5-0A26-0CE069384EFA}"/>
              </a:ext>
            </a:extLst>
          </p:cNvPr>
          <p:cNvCxnSpPr>
            <a:cxnSpLocks/>
          </p:cNvCxnSpPr>
          <p:nvPr/>
        </p:nvCxnSpPr>
        <p:spPr>
          <a:xfrm flipV="1">
            <a:off x="9570141" y="5997322"/>
            <a:ext cx="2347694" cy="365"/>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355FFB6D-4192-E7F2-08EA-9C7E59D90868}"/>
              </a:ext>
            </a:extLst>
          </p:cNvPr>
          <p:cNvCxnSpPr>
            <a:cxnSpLocks/>
          </p:cNvCxnSpPr>
          <p:nvPr/>
        </p:nvCxnSpPr>
        <p:spPr>
          <a:xfrm>
            <a:off x="7087561" y="5735893"/>
            <a:ext cx="825891"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6EDA9340-9FCE-3DF1-E6DC-976B17EA93EE}"/>
              </a:ext>
            </a:extLst>
          </p:cNvPr>
          <p:cNvSpPr txBox="1"/>
          <p:nvPr/>
        </p:nvSpPr>
        <p:spPr>
          <a:xfrm>
            <a:off x="6838466" y="5837250"/>
            <a:ext cx="1324080" cy="307777"/>
          </a:xfrm>
          <a:prstGeom prst="rect">
            <a:avLst/>
          </a:prstGeom>
          <a:noFill/>
        </p:spPr>
        <p:txBody>
          <a:bodyPr wrap="none" rtlCol="0">
            <a:spAutoFit/>
          </a:bodyPr>
          <a:lstStyle/>
          <a:p>
            <a:r>
              <a:rPr lang="en-GB" sz="1400" dirty="0">
                <a:solidFill>
                  <a:srgbClr val="0070C0"/>
                </a:solidFill>
              </a:rPr>
              <a:t>Sterile neutrino</a:t>
            </a:r>
          </a:p>
        </p:txBody>
      </p:sp>
      <p:sp>
        <p:nvSpPr>
          <p:cNvPr id="52" name="TextBox 51">
            <a:extLst>
              <a:ext uri="{FF2B5EF4-FFF2-40B4-BE49-F238E27FC236}">
                <a16:creationId xmlns:a16="http://schemas.microsoft.com/office/drawing/2014/main" id="{F66A89CA-8615-F9DC-9249-821A5AAC09A2}"/>
              </a:ext>
            </a:extLst>
          </p:cNvPr>
          <p:cNvSpPr txBox="1"/>
          <p:nvPr/>
        </p:nvSpPr>
        <p:spPr>
          <a:xfrm rot="16200000">
            <a:off x="11128613" y="4650675"/>
            <a:ext cx="1794850" cy="307777"/>
          </a:xfrm>
          <a:prstGeom prst="rect">
            <a:avLst/>
          </a:prstGeom>
          <a:noFill/>
        </p:spPr>
        <p:txBody>
          <a:bodyPr wrap="none" rtlCol="0">
            <a:spAutoFit/>
          </a:bodyPr>
          <a:lstStyle/>
          <a:p>
            <a:r>
              <a:rPr lang="en-GB" sz="1400" dirty="0">
                <a:solidFill>
                  <a:srgbClr val="0070C0"/>
                </a:solidFill>
              </a:rPr>
              <a:t>Primordial black holes</a:t>
            </a:r>
          </a:p>
        </p:txBody>
      </p:sp>
    </p:spTree>
    <p:extLst>
      <p:ext uri="{BB962C8B-B14F-4D97-AF65-F5344CB8AC3E}">
        <p14:creationId xmlns:p14="http://schemas.microsoft.com/office/powerpoint/2010/main" val="3237762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DDE0BD1D-4DC8-E245-1306-AAFCE5E4850A}"/>
              </a:ext>
            </a:extLst>
          </p:cNvPr>
          <p:cNvSpPr txBox="1"/>
          <p:nvPr/>
        </p:nvSpPr>
        <p:spPr>
          <a:xfrm>
            <a:off x="277728" y="629806"/>
            <a:ext cx="4158348" cy="4770537"/>
          </a:xfrm>
          <a:prstGeom prst="rect">
            <a:avLst/>
          </a:prstGeom>
          <a:noFill/>
          <a:ln>
            <a:solidFill>
              <a:srgbClr val="0070C0"/>
            </a:solidFill>
          </a:ln>
        </p:spPr>
        <p:txBody>
          <a:bodyPr wrap="square" rtlCol="0">
            <a:spAutoFit/>
          </a:bodyPr>
          <a:lstStyle/>
          <a:p>
            <a:r>
              <a:rPr lang="en-GB" sz="1600" dirty="0"/>
              <a:t>An excess of extended/diffuse gamma-ray flux (compared to reference diffuse flux model) is observed in Fermi/LAT. It can be interpreted as due to annihilation of WIMPs with thermal relic cross-section.  </a:t>
            </a:r>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p:txBody>
      </p:sp>
      <p:sp>
        <p:nvSpPr>
          <p:cNvPr id="15" name="TextBox 14">
            <a:extLst>
              <a:ext uri="{FF2B5EF4-FFF2-40B4-BE49-F238E27FC236}">
                <a16:creationId xmlns:a16="http://schemas.microsoft.com/office/drawing/2014/main" id="{06D3A37C-E2B5-2069-280D-3F5237C47671}"/>
              </a:ext>
            </a:extLst>
          </p:cNvPr>
          <p:cNvSpPr txBox="1"/>
          <p:nvPr/>
        </p:nvSpPr>
        <p:spPr>
          <a:xfrm>
            <a:off x="4570407" y="629806"/>
            <a:ext cx="3374988" cy="2062103"/>
          </a:xfrm>
          <a:prstGeom prst="rect">
            <a:avLst/>
          </a:prstGeom>
          <a:noFill/>
          <a:ln>
            <a:noFill/>
          </a:ln>
        </p:spPr>
        <p:txBody>
          <a:bodyPr wrap="square" rtlCol="0">
            <a:spAutoFit/>
          </a:bodyPr>
          <a:lstStyle/>
          <a:p>
            <a:r>
              <a:rPr lang="en-GB" sz="1600" dirty="0"/>
              <a:t>An excess of visible / infrared Extragalactic Background Light (EBL) is seen by direct measurement experiments and is consistent with constraints from gamma-ray attenuation. It can be interpreted as due to decays of axion-like particles with masses in eV range</a:t>
            </a:r>
          </a:p>
        </p:txBody>
      </p:sp>
      <p:sp>
        <p:nvSpPr>
          <p:cNvPr id="5" name="TextBox 4">
            <a:extLst>
              <a:ext uri="{FF2B5EF4-FFF2-40B4-BE49-F238E27FC236}">
                <a16:creationId xmlns:a16="http://schemas.microsoft.com/office/drawing/2014/main" id="{8C8796AF-801B-3700-96A2-259876DCE556}"/>
              </a:ext>
            </a:extLst>
          </p:cNvPr>
          <p:cNvSpPr txBox="1"/>
          <p:nvPr/>
        </p:nvSpPr>
        <p:spPr>
          <a:xfrm>
            <a:off x="8366238" y="3470878"/>
            <a:ext cx="3548034" cy="1815882"/>
          </a:xfrm>
          <a:prstGeom prst="rect">
            <a:avLst/>
          </a:prstGeom>
          <a:noFill/>
          <a:ln>
            <a:noFill/>
          </a:ln>
        </p:spPr>
        <p:txBody>
          <a:bodyPr wrap="square" rtlCol="0">
            <a:spAutoFit/>
          </a:bodyPr>
          <a:lstStyle/>
          <a:p>
            <a:r>
              <a:rPr lang="en-GB" sz="1600" dirty="0"/>
              <a:t>“Unidentified” X-ray emission lines in the spectra of galaxies and galaxy clusters (including  of diffuse X-ray emission from the Milky Way) can be due to the decaying sterile neutrino dark matter. An evidence for such a line at 3.5 keV is debated.</a:t>
            </a:r>
          </a:p>
        </p:txBody>
      </p:sp>
      <p:pic>
        <p:nvPicPr>
          <p:cNvPr id="6" name="Picture 5">
            <a:extLst>
              <a:ext uri="{FF2B5EF4-FFF2-40B4-BE49-F238E27FC236}">
                <a16:creationId xmlns:a16="http://schemas.microsoft.com/office/drawing/2014/main" id="{FE258AF8-442F-3682-10FD-2EEBD8066D6B}"/>
              </a:ext>
            </a:extLst>
          </p:cNvPr>
          <p:cNvPicPr>
            <a:picLocks noChangeAspect="1"/>
          </p:cNvPicPr>
          <p:nvPr/>
        </p:nvPicPr>
        <p:blipFill>
          <a:blip r:embed="rId2"/>
          <a:stretch>
            <a:fillRect/>
          </a:stretch>
        </p:blipFill>
        <p:spPr>
          <a:xfrm>
            <a:off x="412058" y="1923765"/>
            <a:ext cx="3823309" cy="3398497"/>
          </a:xfrm>
          <a:prstGeom prst="rect">
            <a:avLst/>
          </a:prstGeom>
        </p:spPr>
      </p:pic>
      <p:sp>
        <p:nvSpPr>
          <p:cNvPr id="9" name="TextBox 8">
            <a:extLst>
              <a:ext uri="{FF2B5EF4-FFF2-40B4-BE49-F238E27FC236}">
                <a16:creationId xmlns:a16="http://schemas.microsoft.com/office/drawing/2014/main" id="{A8B2D662-CE5F-AC8E-8807-D553B3588528}"/>
              </a:ext>
            </a:extLst>
          </p:cNvPr>
          <p:cNvSpPr txBox="1"/>
          <p:nvPr/>
        </p:nvSpPr>
        <p:spPr>
          <a:xfrm>
            <a:off x="3" y="0"/>
            <a:ext cx="12192000" cy="461665"/>
          </a:xfrm>
          <a:prstGeom prst="rect">
            <a:avLst/>
          </a:prstGeom>
          <a:noFill/>
        </p:spPr>
        <p:txBody>
          <a:bodyPr wrap="square" rtlCol="0">
            <a:spAutoFit/>
          </a:bodyPr>
          <a:lstStyle/>
          <a:p>
            <a:pPr algn="ctr"/>
            <a:r>
              <a:rPr lang="en-GB" sz="2400" b="1" dirty="0"/>
              <a:t>Multi-wavelength probes of fundamental physics (examples)</a:t>
            </a:r>
          </a:p>
        </p:txBody>
      </p:sp>
      <p:sp>
        <p:nvSpPr>
          <p:cNvPr id="12" name="TextBox 11">
            <a:extLst>
              <a:ext uri="{FF2B5EF4-FFF2-40B4-BE49-F238E27FC236}">
                <a16:creationId xmlns:a16="http://schemas.microsoft.com/office/drawing/2014/main" id="{971D9E86-75DF-7762-71D8-83F2BDF05923}"/>
              </a:ext>
            </a:extLst>
          </p:cNvPr>
          <p:cNvSpPr txBox="1"/>
          <p:nvPr/>
        </p:nvSpPr>
        <p:spPr>
          <a:xfrm>
            <a:off x="704335" y="1849623"/>
            <a:ext cx="1282723" cy="276999"/>
          </a:xfrm>
          <a:prstGeom prst="rect">
            <a:avLst/>
          </a:prstGeom>
          <a:noFill/>
        </p:spPr>
        <p:txBody>
          <a:bodyPr wrap="none" rtlCol="0">
            <a:spAutoFit/>
          </a:bodyPr>
          <a:lstStyle/>
          <a:p>
            <a:r>
              <a:rPr lang="en-GB" sz="1200" dirty="0"/>
              <a:t>arXiv:2203.06859</a:t>
            </a:r>
          </a:p>
        </p:txBody>
      </p:sp>
      <p:pic>
        <p:nvPicPr>
          <p:cNvPr id="14" name="Picture 13">
            <a:extLst>
              <a:ext uri="{FF2B5EF4-FFF2-40B4-BE49-F238E27FC236}">
                <a16:creationId xmlns:a16="http://schemas.microsoft.com/office/drawing/2014/main" id="{3409FA7D-B175-7855-0359-18545FFD6681}"/>
              </a:ext>
            </a:extLst>
          </p:cNvPr>
          <p:cNvPicPr>
            <a:picLocks noChangeAspect="1"/>
          </p:cNvPicPr>
          <p:nvPr/>
        </p:nvPicPr>
        <p:blipFill>
          <a:blip r:embed="rId3"/>
          <a:stretch>
            <a:fillRect/>
          </a:stretch>
        </p:blipFill>
        <p:spPr>
          <a:xfrm>
            <a:off x="7755926" y="629806"/>
            <a:ext cx="4213806" cy="2590501"/>
          </a:xfrm>
          <a:prstGeom prst="rect">
            <a:avLst/>
          </a:prstGeom>
        </p:spPr>
      </p:pic>
      <p:sp>
        <p:nvSpPr>
          <p:cNvPr id="16" name="TextBox 15">
            <a:extLst>
              <a:ext uri="{FF2B5EF4-FFF2-40B4-BE49-F238E27FC236}">
                <a16:creationId xmlns:a16="http://schemas.microsoft.com/office/drawing/2014/main" id="{D96CDA7A-15DF-768F-5F9C-CA85B39649F0}"/>
              </a:ext>
            </a:extLst>
          </p:cNvPr>
          <p:cNvSpPr txBox="1"/>
          <p:nvPr/>
        </p:nvSpPr>
        <p:spPr>
          <a:xfrm>
            <a:off x="9239748" y="442540"/>
            <a:ext cx="2475678" cy="276999"/>
          </a:xfrm>
          <a:prstGeom prst="rect">
            <a:avLst/>
          </a:prstGeom>
          <a:noFill/>
        </p:spPr>
        <p:txBody>
          <a:bodyPr wrap="none" rtlCol="0">
            <a:spAutoFit/>
          </a:bodyPr>
          <a:lstStyle/>
          <a:p>
            <a:r>
              <a:rPr lang="en-GB" sz="1200" dirty="0"/>
              <a:t>Korochkin, AN, Semikoz, 1911.13291</a:t>
            </a:r>
          </a:p>
        </p:txBody>
      </p:sp>
      <p:pic>
        <p:nvPicPr>
          <p:cNvPr id="18" name="Picture 17">
            <a:extLst>
              <a:ext uri="{FF2B5EF4-FFF2-40B4-BE49-F238E27FC236}">
                <a16:creationId xmlns:a16="http://schemas.microsoft.com/office/drawing/2014/main" id="{20FD7337-CF0E-9F37-939D-932B0CB6373E}"/>
              </a:ext>
            </a:extLst>
          </p:cNvPr>
          <p:cNvPicPr>
            <a:picLocks noChangeAspect="1"/>
          </p:cNvPicPr>
          <p:nvPr/>
        </p:nvPicPr>
        <p:blipFill>
          <a:blip r:embed="rId4"/>
          <a:stretch>
            <a:fillRect/>
          </a:stretch>
        </p:blipFill>
        <p:spPr>
          <a:xfrm>
            <a:off x="4752063" y="3388448"/>
            <a:ext cx="3548034" cy="3379880"/>
          </a:xfrm>
          <a:prstGeom prst="rect">
            <a:avLst/>
          </a:prstGeom>
        </p:spPr>
      </p:pic>
      <p:sp>
        <p:nvSpPr>
          <p:cNvPr id="19" name="Rectangle 18">
            <a:extLst>
              <a:ext uri="{FF2B5EF4-FFF2-40B4-BE49-F238E27FC236}">
                <a16:creationId xmlns:a16="http://schemas.microsoft.com/office/drawing/2014/main" id="{B7CF50EA-F876-DC4A-68C2-C9A7257F9475}"/>
              </a:ext>
            </a:extLst>
          </p:cNvPr>
          <p:cNvSpPr/>
          <p:nvPr/>
        </p:nvSpPr>
        <p:spPr>
          <a:xfrm>
            <a:off x="4527644" y="461665"/>
            <a:ext cx="7544907" cy="275864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561AFA0-2B7A-0A0B-4E13-CCE4031D8C2B}"/>
              </a:ext>
            </a:extLst>
          </p:cNvPr>
          <p:cNvSpPr/>
          <p:nvPr/>
        </p:nvSpPr>
        <p:spPr>
          <a:xfrm>
            <a:off x="4527643" y="3303320"/>
            <a:ext cx="7544907" cy="350525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6ACBFB2A-BF17-AC14-1AF0-4C671B96FA2A}"/>
              </a:ext>
            </a:extLst>
          </p:cNvPr>
          <p:cNvSpPr txBox="1"/>
          <p:nvPr/>
        </p:nvSpPr>
        <p:spPr>
          <a:xfrm>
            <a:off x="6831077" y="6531573"/>
            <a:ext cx="2236831" cy="276999"/>
          </a:xfrm>
          <a:prstGeom prst="rect">
            <a:avLst/>
          </a:prstGeom>
          <a:noFill/>
        </p:spPr>
        <p:txBody>
          <a:bodyPr wrap="none" rtlCol="0">
            <a:spAutoFit/>
          </a:bodyPr>
          <a:lstStyle/>
          <a:p>
            <a:r>
              <a:rPr lang="en-GB" sz="1200" dirty="0"/>
              <a:t>AN,  Malyshev, arXiv:1509.02758</a:t>
            </a:r>
          </a:p>
        </p:txBody>
      </p:sp>
      <p:sp>
        <p:nvSpPr>
          <p:cNvPr id="22" name="TextBox 21">
            <a:extLst>
              <a:ext uri="{FF2B5EF4-FFF2-40B4-BE49-F238E27FC236}">
                <a16:creationId xmlns:a16="http://schemas.microsoft.com/office/drawing/2014/main" id="{4F9AD411-CE55-3F94-6D69-FBE7D5D4132B}"/>
              </a:ext>
            </a:extLst>
          </p:cNvPr>
          <p:cNvSpPr txBox="1"/>
          <p:nvPr/>
        </p:nvSpPr>
        <p:spPr>
          <a:xfrm>
            <a:off x="1567041" y="5148260"/>
            <a:ext cx="2734467" cy="276999"/>
          </a:xfrm>
          <a:prstGeom prst="rect">
            <a:avLst/>
          </a:prstGeom>
          <a:noFill/>
        </p:spPr>
        <p:txBody>
          <a:bodyPr wrap="none" rtlCol="0">
            <a:spAutoFit/>
          </a:bodyPr>
          <a:lstStyle/>
          <a:p>
            <a:r>
              <a:rPr lang="en-GB" sz="1200" dirty="0"/>
              <a:t>Snowmass2021 paper: arXiv:2203.06859</a:t>
            </a:r>
          </a:p>
        </p:txBody>
      </p:sp>
    </p:spTree>
    <p:extLst>
      <p:ext uri="{BB962C8B-B14F-4D97-AF65-F5344CB8AC3E}">
        <p14:creationId xmlns:p14="http://schemas.microsoft.com/office/powerpoint/2010/main" val="329682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5" grpId="0"/>
      <p:bldP spid="16" grpId="0"/>
      <p:bldP spid="19" grpId="0" animBg="1"/>
      <p:bldP spid="20" grpId="0" animBg="1"/>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50F18C0-C3B3-3747-8448-36E60450A4D4}"/>
              </a:ext>
            </a:extLst>
          </p:cNvPr>
          <p:cNvSpPr txBox="1"/>
          <p:nvPr/>
        </p:nvSpPr>
        <p:spPr>
          <a:xfrm>
            <a:off x="11623611" y="3136635"/>
            <a:ext cx="543739" cy="276999"/>
          </a:xfrm>
          <a:prstGeom prst="rect">
            <a:avLst/>
          </a:prstGeom>
          <a:noFill/>
        </p:spPr>
        <p:txBody>
          <a:bodyPr wrap="none" rtlCol="0">
            <a:spAutoFit/>
          </a:bodyPr>
          <a:lstStyle/>
          <a:p>
            <a:r>
              <a:rPr lang="en-GB" sz="1200" b="1" i="1" dirty="0">
                <a:latin typeface="Times" pitchFamily="2" charset="0"/>
              </a:rPr>
              <a:t>E</a:t>
            </a:r>
            <a:r>
              <a:rPr lang="en-GB" sz="1200" dirty="0">
                <a:latin typeface="Times" pitchFamily="2" charset="0"/>
              </a:rPr>
              <a:t>, eV</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7C023B1-5CEC-4D45-90F7-F541B4219249}"/>
                  </a:ext>
                </a:extLst>
              </p:cNvPr>
              <p:cNvSpPr txBox="1"/>
              <p:nvPr/>
            </p:nvSpPr>
            <p:spPr>
              <a:xfrm>
                <a:off x="11655744" y="3421961"/>
                <a:ext cx="524182" cy="276999"/>
              </a:xfrm>
              <a:prstGeom prst="rect">
                <a:avLst/>
              </a:prstGeom>
              <a:noFill/>
            </p:spPr>
            <p:txBody>
              <a:bodyPr wrap="none" rtlCol="0">
                <a:spAutoFit/>
              </a:bodyPr>
              <a:lstStyle/>
              <a:p>
                <a14:m>
                  <m:oMath xmlns:m="http://schemas.openxmlformats.org/officeDocument/2006/math">
                    <m:r>
                      <a:rPr lang="en-US" sz="1200" b="0" i="1" smtClean="0">
                        <a:latin typeface="Cambria Math" panose="02040503050406030204" pitchFamily="18" charset="0"/>
                      </a:rPr>
                      <m:t>𝜈</m:t>
                    </m:r>
                  </m:oMath>
                </a14:m>
                <a:r>
                  <a:rPr lang="en-GB" sz="1200" dirty="0">
                    <a:latin typeface="Times" pitchFamily="2" charset="0"/>
                  </a:rPr>
                  <a:t>, Hz</a:t>
                </a:r>
              </a:p>
            </p:txBody>
          </p:sp>
        </mc:Choice>
        <mc:Fallback xmlns="">
          <p:sp>
            <p:nvSpPr>
              <p:cNvPr id="9" name="TextBox 8">
                <a:extLst>
                  <a:ext uri="{FF2B5EF4-FFF2-40B4-BE49-F238E27FC236}">
                    <a16:creationId xmlns:a16="http://schemas.microsoft.com/office/drawing/2014/main" id="{A7C023B1-5CEC-4D45-90F7-F541B4219249}"/>
                  </a:ext>
                </a:extLst>
              </p:cNvPr>
              <p:cNvSpPr txBox="1">
                <a:spLocks noRot="1" noChangeAspect="1" noMove="1" noResize="1" noEditPoints="1" noAdjustHandles="1" noChangeArrowheads="1" noChangeShapeType="1" noTextEdit="1"/>
              </p:cNvSpPr>
              <p:nvPr/>
            </p:nvSpPr>
            <p:spPr>
              <a:xfrm>
                <a:off x="11655744" y="3421961"/>
                <a:ext cx="524182" cy="276999"/>
              </a:xfrm>
              <a:prstGeom prst="rect">
                <a:avLst/>
              </a:prstGeom>
              <a:blipFill>
                <a:blip r:embed="rId3"/>
                <a:stretch>
                  <a:fillRect b="-17391"/>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26AB91B0-5051-EA44-B164-BE47D26F51DC}"/>
              </a:ext>
            </a:extLst>
          </p:cNvPr>
          <p:cNvSpPr txBox="1"/>
          <p:nvPr/>
        </p:nvSpPr>
        <p:spPr>
          <a:xfrm>
            <a:off x="6351661" y="3019880"/>
            <a:ext cx="261610" cy="276999"/>
          </a:xfrm>
          <a:prstGeom prst="rect">
            <a:avLst/>
          </a:prstGeom>
          <a:noFill/>
        </p:spPr>
        <p:txBody>
          <a:bodyPr wrap="square" rtlCol="0">
            <a:spAutoFit/>
          </a:bodyPr>
          <a:lstStyle/>
          <a:p>
            <a:r>
              <a:rPr lang="en-GB" sz="1200" dirty="0">
                <a:latin typeface="Times" pitchFamily="2" charset="0"/>
              </a:rPr>
              <a:t>1</a:t>
            </a:r>
          </a:p>
        </p:txBody>
      </p:sp>
      <p:sp>
        <p:nvSpPr>
          <p:cNvPr id="15" name="TextBox 14">
            <a:extLst>
              <a:ext uri="{FF2B5EF4-FFF2-40B4-BE49-F238E27FC236}">
                <a16:creationId xmlns:a16="http://schemas.microsoft.com/office/drawing/2014/main" id="{BBC8DBEF-7306-9C40-8BB6-1BAEA1C64B09}"/>
              </a:ext>
            </a:extLst>
          </p:cNvPr>
          <p:cNvSpPr txBox="1"/>
          <p:nvPr/>
        </p:nvSpPr>
        <p:spPr>
          <a:xfrm>
            <a:off x="6360454" y="3555900"/>
            <a:ext cx="484428" cy="276999"/>
          </a:xfrm>
          <a:prstGeom prst="rect">
            <a:avLst/>
          </a:prstGeom>
          <a:noFill/>
        </p:spPr>
        <p:txBody>
          <a:bodyPr wrap="none" rtlCol="0">
            <a:spAutoFit/>
          </a:bodyPr>
          <a:lstStyle/>
          <a:p>
            <a:r>
              <a:rPr lang="en-GB" sz="1200" dirty="0">
                <a:latin typeface="Times" pitchFamily="2" charset="0"/>
              </a:rPr>
              <a:t>1e15</a:t>
            </a:r>
          </a:p>
        </p:txBody>
      </p:sp>
      <p:sp>
        <p:nvSpPr>
          <p:cNvPr id="17" name="TextBox 16">
            <a:extLst>
              <a:ext uri="{FF2B5EF4-FFF2-40B4-BE49-F238E27FC236}">
                <a16:creationId xmlns:a16="http://schemas.microsoft.com/office/drawing/2014/main" id="{E0D59752-90B6-9E4D-A331-12513E056918}"/>
              </a:ext>
            </a:extLst>
          </p:cNvPr>
          <p:cNvSpPr txBox="1"/>
          <p:nvPr/>
        </p:nvSpPr>
        <p:spPr>
          <a:xfrm>
            <a:off x="9787989" y="3015852"/>
            <a:ext cx="484428" cy="276999"/>
          </a:xfrm>
          <a:prstGeom prst="rect">
            <a:avLst/>
          </a:prstGeom>
          <a:noFill/>
        </p:spPr>
        <p:txBody>
          <a:bodyPr wrap="none" rtlCol="0">
            <a:spAutoFit/>
          </a:bodyPr>
          <a:lstStyle/>
          <a:p>
            <a:r>
              <a:rPr lang="en-GB" sz="1200" dirty="0">
                <a:latin typeface="Times" pitchFamily="2" charset="0"/>
              </a:rPr>
              <a:t>1e15</a:t>
            </a:r>
          </a:p>
        </p:txBody>
      </p:sp>
      <p:sp>
        <p:nvSpPr>
          <p:cNvPr id="19" name="TextBox 18">
            <a:extLst>
              <a:ext uri="{FF2B5EF4-FFF2-40B4-BE49-F238E27FC236}">
                <a16:creationId xmlns:a16="http://schemas.microsoft.com/office/drawing/2014/main" id="{7919F919-EE66-C74A-86F1-B5A6F10BF218}"/>
              </a:ext>
            </a:extLst>
          </p:cNvPr>
          <p:cNvSpPr txBox="1"/>
          <p:nvPr/>
        </p:nvSpPr>
        <p:spPr>
          <a:xfrm>
            <a:off x="396537" y="3562309"/>
            <a:ext cx="535724" cy="276999"/>
          </a:xfrm>
          <a:prstGeom prst="rect">
            <a:avLst/>
          </a:prstGeom>
          <a:noFill/>
        </p:spPr>
        <p:txBody>
          <a:bodyPr wrap="none" rtlCol="0">
            <a:spAutoFit/>
          </a:bodyPr>
          <a:lstStyle/>
          <a:p>
            <a:r>
              <a:rPr lang="en-GB" sz="1200" dirty="0">
                <a:latin typeface="Times" pitchFamily="2" charset="0"/>
              </a:rPr>
              <a:t>1e-10</a:t>
            </a:r>
          </a:p>
        </p:txBody>
      </p:sp>
      <p:sp>
        <p:nvSpPr>
          <p:cNvPr id="36" name="TextBox 35">
            <a:extLst>
              <a:ext uri="{FF2B5EF4-FFF2-40B4-BE49-F238E27FC236}">
                <a16:creationId xmlns:a16="http://schemas.microsoft.com/office/drawing/2014/main" id="{B33F6130-7145-674C-AF87-DCCA754A062F}"/>
              </a:ext>
            </a:extLst>
          </p:cNvPr>
          <p:cNvSpPr txBox="1"/>
          <p:nvPr/>
        </p:nvSpPr>
        <p:spPr>
          <a:xfrm>
            <a:off x="8620882" y="3026152"/>
            <a:ext cx="484428" cy="276999"/>
          </a:xfrm>
          <a:prstGeom prst="rect">
            <a:avLst/>
          </a:prstGeom>
          <a:noFill/>
        </p:spPr>
        <p:txBody>
          <a:bodyPr wrap="none" rtlCol="0">
            <a:spAutoFit/>
          </a:bodyPr>
          <a:lstStyle/>
          <a:p>
            <a:r>
              <a:rPr lang="en-GB" sz="1200" dirty="0">
                <a:latin typeface="Times" pitchFamily="2" charset="0"/>
              </a:rPr>
              <a:t>1e10</a:t>
            </a:r>
          </a:p>
        </p:txBody>
      </p:sp>
      <p:sp>
        <p:nvSpPr>
          <p:cNvPr id="37" name="TextBox 36">
            <a:extLst>
              <a:ext uri="{FF2B5EF4-FFF2-40B4-BE49-F238E27FC236}">
                <a16:creationId xmlns:a16="http://schemas.microsoft.com/office/drawing/2014/main" id="{52B50162-E14C-F44C-B58B-E60856413433}"/>
              </a:ext>
            </a:extLst>
          </p:cNvPr>
          <p:cNvSpPr txBox="1"/>
          <p:nvPr/>
        </p:nvSpPr>
        <p:spPr>
          <a:xfrm>
            <a:off x="7460105" y="3015761"/>
            <a:ext cx="407484" cy="276999"/>
          </a:xfrm>
          <a:prstGeom prst="rect">
            <a:avLst/>
          </a:prstGeom>
          <a:noFill/>
        </p:spPr>
        <p:txBody>
          <a:bodyPr wrap="none" rtlCol="0">
            <a:spAutoFit/>
          </a:bodyPr>
          <a:lstStyle/>
          <a:p>
            <a:r>
              <a:rPr lang="en-GB" sz="1200" dirty="0">
                <a:latin typeface="Times" pitchFamily="2" charset="0"/>
              </a:rPr>
              <a:t>1e5</a:t>
            </a:r>
          </a:p>
        </p:txBody>
      </p:sp>
      <p:sp>
        <p:nvSpPr>
          <p:cNvPr id="113" name="TextBox 112">
            <a:extLst>
              <a:ext uri="{FF2B5EF4-FFF2-40B4-BE49-F238E27FC236}">
                <a16:creationId xmlns:a16="http://schemas.microsoft.com/office/drawing/2014/main" id="{930E947B-AF55-084F-A9E1-427AAD981C35}"/>
              </a:ext>
            </a:extLst>
          </p:cNvPr>
          <p:cNvSpPr txBox="1"/>
          <p:nvPr/>
        </p:nvSpPr>
        <p:spPr>
          <a:xfrm>
            <a:off x="5163849" y="3559903"/>
            <a:ext cx="484428" cy="276999"/>
          </a:xfrm>
          <a:prstGeom prst="rect">
            <a:avLst/>
          </a:prstGeom>
          <a:noFill/>
        </p:spPr>
        <p:txBody>
          <a:bodyPr wrap="none" rtlCol="0">
            <a:spAutoFit/>
          </a:bodyPr>
          <a:lstStyle/>
          <a:p>
            <a:r>
              <a:rPr lang="en-GB" sz="1200" dirty="0">
                <a:latin typeface="Times" pitchFamily="2" charset="0"/>
              </a:rPr>
              <a:t>1e10</a:t>
            </a:r>
          </a:p>
        </p:txBody>
      </p:sp>
      <p:sp>
        <p:nvSpPr>
          <p:cNvPr id="114" name="TextBox 113">
            <a:extLst>
              <a:ext uri="{FF2B5EF4-FFF2-40B4-BE49-F238E27FC236}">
                <a16:creationId xmlns:a16="http://schemas.microsoft.com/office/drawing/2014/main" id="{D02328B7-C3FA-F140-AFAD-2A7A51DF066B}"/>
              </a:ext>
            </a:extLst>
          </p:cNvPr>
          <p:cNvSpPr txBox="1"/>
          <p:nvPr/>
        </p:nvSpPr>
        <p:spPr>
          <a:xfrm>
            <a:off x="3998408" y="3567623"/>
            <a:ext cx="407484" cy="276999"/>
          </a:xfrm>
          <a:prstGeom prst="rect">
            <a:avLst/>
          </a:prstGeom>
          <a:noFill/>
        </p:spPr>
        <p:txBody>
          <a:bodyPr wrap="none" rtlCol="0">
            <a:spAutoFit/>
          </a:bodyPr>
          <a:lstStyle/>
          <a:p>
            <a:r>
              <a:rPr lang="en-GB" sz="1200" dirty="0">
                <a:latin typeface="Times" pitchFamily="2" charset="0"/>
              </a:rPr>
              <a:t>1e5</a:t>
            </a:r>
          </a:p>
        </p:txBody>
      </p:sp>
      <p:sp>
        <p:nvSpPr>
          <p:cNvPr id="115" name="TextBox 114">
            <a:extLst>
              <a:ext uri="{FF2B5EF4-FFF2-40B4-BE49-F238E27FC236}">
                <a16:creationId xmlns:a16="http://schemas.microsoft.com/office/drawing/2014/main" id="{0BBB0C11-F4A4-9A49-A5AC-E21A4AF7F00E}"/>
              </a:ext>
            </a:extLst>
          </p:cNvPr>
          <p:cNvSpPr txBox="1"/>
          <p:nvPr/>
        </p:nvSpPr>
        <p:spPr>
          <a:xfrm>
            <a:off x="2891641" y="3556279"/>
            <a:ext cx="261610" cy="276999"/>
          </a:xfrm>
          <a:prstGeom prst="rect">
            <a:avLst/>
          </a:prstGeom>
          <a:noFill/>
        </p:spPr>
        <p:txBody>
          <a:bodyPr wrap="none" rtlCol="0">
            <a:spAutoFit/>
          </a:bodyPr>
          <a:lstStyle/>
          <a:p>
            <a:r>
              <a:rPr lang="en-GB" sz="1200" dirty="0">
                <a:latin typeface="Times" pitchFamily="2" charset="0"/>
              </a:rPr>
              <a:t>1</a:t>
            </a:r>
          </a:p>
        </p:txBody>
      </p:sp>
      <p:sp>
        <p:nvSpPr>
          <p:cNvPr id="116" name="TextBox 115">
            <a:extLst>
              <a:ext uri="{FF2B5EF4-FFF2-40B4-BE49-F238E27FC236}">
                <a16:creationId xmlns:a16="http://schemas.microsoft.com/office/drawing/2014/main" id="{5C8488FC-CD74-6948-880B-AA54148924F7}"/>
              </a:ext>
            </a:extLst>
          </p:cNvPr>
          <p:cNvSpPr txBox="1"/>
          <p:nvPr/>
        </p:nvSpPr>
        <p:spPr>
          <a:xfrm>
            <a:off x="1629654" y="3556279"/>
            <a:ext cx="458780" cy="276999"/>
          </a:xfrm>
          <a:prstGeom prst="rect">
            <a:avLst/>
          </a:prstGeom>
          <a:noFill/>
        </p:spPr>
        <p:txBody>
          <a:bodyPr wrap="none" rtlCol="0">
            <a:spAutoFit/>
          </a:bodyPr>
          <a:lstStyle/>
          <a:p>
            <a:r>
              <a:rPr lang="en-GB" sz="1200" dirty="0">
                <a:latin typeface="Times" pitchFamily="2" charset="0"/>
              </a:rPr>
              <a:t>1e-5</a:t>
            </a:r>
          </a:p>
        </p:txBody>
      </p:sp>
      <p:sp>
        <p:nvSpPr>
          <p:cNvPr id="117" name="TextBox 116">
            <a:extLst>
              <a:ext uri="{FF2B5EF4-FFF2-40B4-BE49-F238E27FC236}">
                <a16:creationId xmlns:a16="http://schemas.microsoft.com/office/drawing/2014/main" id="{AFCDCC86-6AC7-6E4F-A3B9-50C79CC55558}"/>
              </a:ext>
            </a:extLst>
          </p:cNvPr>
          <p:cNvSpPr txBox="1"/>
          <p:nvPr/>
        </p:nvSpPr>
        <p:spPr>
          <a:xfrm>
            <a:off x="1645920" y="3579223"/>
            <a:ext cx="184731" cy="369332"/>
          </a:xfrm>
          <a:prstGeom prst="rect">
            <a:avLst/>
          </a:prstGeom>
          <a:noFill/>
        </p:spPr>
        <p:txBody>
          <a:bodyPr wrap="none" rtlCol="0">
            <a:spAutoFit/>
          </a:bodyPr>
          <a:lstStyle/>
          <a:p>
            <a:endParaRPr lang="en-GB" dirty="0"/>
          </a:p>
        </p:txBody>
      </p:sp>
      <p:cxnSp>
        <p:nvCxnSpPr>
          <p:cNvPr id="124" name="Straight Arrow Connector 123">
            <a:extLst>
              <a:ext uri="{FF2B5EF4-FFF2-40B4-BE49-F238E27FC236}">
                <a16:creationId xmlns:a16="http://schemas.microsoft.com/office/drawing/2014/main" id="{D3BBFAC3-8325-4D49-86BC-E985AD5E7427}"/>
              </a:ext>
            </a:extLst>
          </p:cNvPr>
          <p:cNvCxnSpPr>
            <a:cxnSpLocks/>
          </p:cNvCxnSpPr>
          <p:nvPr/>
        </p:nvCxnSpPr>
        <p:spPr>
          <a:xfrm flipV="1">
            <a:off x="234605" y="3410876"/>
            <a:ext cx="11932745" cy="3079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F362B7D6-AFBC-2D4C-8D6E-E22E72F055B1}"/>
              </a:ext>
            </a:extLst>
          </p:cNvPr>
          <p:cNvCxnSpPr>
            <a:cxnSpLocks/>
          </p:cNvCxnSpPr>
          <p:nvPr/>
        </p:nvCxnSpPr>
        <p:spPr>
          <a:xfrm>
            <a:off x="1840408" y="3438133"/>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5A466EC9-1881-854C-B14B-98BCCB0B96B2}"/>
              </a:ext>
            </a:extLst>
          </p:cNvPr>
          <p:cNvCxnSpPr>
            <a:cxnSpLocks/>
          </p:cNvCxnSpPr>
          <p:nvPr/>
        </p:nvCxnSpPr>
        <p:spPr>
          <a:xfrm>
            <a:off x="650954" y="3439800"/>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D49BF05-FFD9-5B4D-AAA1-4EA8E2799106}"/>
              </a:ext>
            </a:extLst>
          </p:cNvPr>
          <p:cNvCxnSpPr>
            <a:cxnSpLocks/>
          </p:cNvCxnSpPr>
          <p:nvPr/>
        </p:nvCxnSpPr>
        <p:spPr>
          <a:xfrm>
            <a:off x="898334" y="344682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668C6831-DB53-9642-B7DA-30BE97908C5E}"/>
              </a:ext>
            </a:extLst>
          </p:cNvPr>
          <p:cNvCxnSpPr>
            <a:cxnSpLocks/>
          </p:cNvCxnSpPr>
          <p:nvPr/>
        </p:nvCxnSpPr>
        <p:spPr>
          <a:xfrm>
            <a:off x="1127737"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D22B2D8D-1208-1C4F-BEA7-0D9278CB815C}"/>
              </a:ext>
            </a:extLst>
          </p:cNvPr>
          <p:cNvCxnSpPr>
            <a:cxnSpLocks/>
          </p:cNvCxnSpPr>
          <p:nvPr/>
        </p:nvCxnSpPr>
        <p:spPr>
          <a:xfrm>
            <a:off x="1371984"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401C7928-69E5-0643-98A0-678080B32C91}"/>
              </a:ext>
            </a:extLst>
          </p:cNvPr>
          <p:cNvCxnSpPr>
            <a:cxnSpLocks/>
          </p:cNvCxnSpPr>
          <p:nvPr/>
        </p:nvCxnSpPr>
        <p:spPr>
          <a:xfrm>
            <a:off x="1620010" y="344274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828CC4BF-DE6A-D743-9901-6DFD56A50D11}"/>
              </a:ext>
            </a:extLst>
          </p:cNvPr>
          <p:cNvCxnSpPr>
            <a:cxnSpLocks/>
          </p:cNvCxnSpPr>
          <p:nvPr/>
        </p:nvCxnSpPr>
        <p:spPr>
          <a:xfrm>
            <a:off x="3028188" y="3428707"/>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D9622E2B-29A8-C64B-943E-D6CA1E136D7A}"/>
              </a:ext>
            </a:extLst>
          </p:cNvPr>
          <p:cNvCxnSpPr>
            <a:cxnSpLocks/>
          </p:cNvCxnSpPr>
          <p:nvPr/>
        </p:nvCxnSpPr>
        <p:spPr>
          <a:xfrm>
            <a:off x="2086114" y="3437395"/>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A82D696E-809C-3F4F-B93E-33713418EF2C}"/>
              </a:ext>
            </a:extLst>
          </p:cNvPr>
          <p:cNvCxnSpPr>
            <a:cxnSpLocks/>
          </p:cNvCxnSpPr>
          <p:nvPr/>
        </p:nvCxnSpPr>
        <p:spPr>
          <a:xfrm>
            <a:off x="2315517" y="34310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8301237A-C5B4-7841-B158-681D90FB0318}"/>
              </a:ext>
            </a:extLst>
          </p:cNvPr>
          <p:cNvCxnSpPr>
            <a:cxnSpLocks/>
          </p:cNvCxnSpPr>
          <p:nvPr/>
        </p:nvCxnSpPr>
        <p:spPr>
          <a:xfrm>
            <a:off x="2559764" y="34310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1E40013F-ED66-2A43-AB56-2D4BA74FE0F4}"/>
              </a:ext>
            </a:extLst>
          </p:cNvPr>
          <p:cNvCxnSpPr>
            <a:cxnSpLocks/>
          </p:cNvCxnSpPr>
          <p:nvPr/>
        </p:nvCxnSpPr>
        <p:spPr>
          <a:xfrm>
            <a:off x="2807790" y="3433323"/>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9692E97C-7457-404A-8321-D261F62C0B23}"/>
              </a:ext>
            </a:extLst>
          </p:cNvPr>
          <p:cNvCxnSpPr>
            <a:cxnSpLocks/>
          </p:cNvCxnSpPr>
          <p:nvPr/>
        </p:nvCxnSpPr>
        <p:spPr>
          <a:xfrm>
            <a:off x="4215962" y="3438133"/>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F8BD51FD-0CE5-E148-8975-58C6E12B0057}"/>
              </a:ext>
            </a:extLst>
          </p:cNvPr>
          <p:cNvCxnSpPr>
            <a:cxnSpLocks/>
          </p:cNvCxnSpPr>
          <p:nvPr/>
        </p:nvCxnSpPr>
        <p:spPr>
          <a:xfrm>
            <a:off x="3273888" y="344682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66293B84-FF3A-F944-92B8-93572C0E53BB}"/>
              </a:ext>
            </a:extLst>
          </p:cNvPr>
          <p:cNvCxnSpPr>
            <a:cxnSpLocks/>
          </p:cNvCxnSpPr>
          <p:nvPr/>
        </p:nvCxnSpPr>
        <p:spPr>
          <a:xfrm>
            <a:off x="3503291"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F1D8F5F-B9E5-F641-919B-CE18E713CF12}"/>
              </a:ext>
            </a:extLst>
          </p:cNvPr>
          <p:cNvCxnSpPr>
            <a:cxnSpLocks/>
          </p:cNvCxnSpPr>
          <p:nvPr/>
        </p:nvCxnSpPr>
        <p:spPr>
          <a:xfrm>
            <a:off x="3747538"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6291EB74-13EB-1548-8E81-05ECFBEAC955}"/>
              </a:ext>
            </a:extLst>
          </p:cNvPr>
          <p:cNvCxnSpPr>
            <a:cxnSpLocks/>
          </p:cNvCxnSpPr>
          <p:nvPr/>
        </p:nvCxnSpPr>
        <p:spPr>
          <a:xfrm>
            <a:off x="3995564" y="344274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32D60DE-C299-2C47-8D27-2A0D0202AEF5}"/>
              </a:ext>
            </a:extLst>
          </p:cNvPr>
          <p:cNvCxnSpPr>
            <a:cxnSpLocks/>
          </p:cNvCxnSpPr>
          <p:nvPr/>
        </p:nvCxnSpPr>
        <p:spPr>
          <a:xfrm>
            <a:off x="5403740" y="3438135"/>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062C376-530F-A640-99C6-1B9782D549F5}"/>
              </a:ext>
            </a:extLst>
          </p:cNvPr>
          <p:cNvCxnSpPr>
            <a:cxnSpLocks/>
          </p:cNvCxnSpPr>
          <p:nvPr/>
        </p:nvCxnSpPr>
        <p:spPr>
          <a:xfrm>
            <a:off x="4461666" y="3446823"/>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D5CBD4BD-7B00-4E4B-8476-F8DDEC1212D7}"/>
              </a:ext>
            </a:extLst>
          </p:cNvPr>
          <p:cNvCxnSpPr>
            <a:cxnSpLocks/>
          </p:cNvCxnSpPr>
          <p:nvPr/>
        </p:nvCxnSpPr>
        <p:spPr>
          <a:xfrm>
            <a:off x="4691069" y="344047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06A3BAB2-CB11-3C43-8608-6AEE91F39B62}"/>
              </a:ext>
            </a:extLst>
          </p:cNvPr>
          <p:cNvCxnSpPr>
            <a:cxnSpLocks/>
          </p:cNvCxnSpPr>
          <p:nvPr/>
        </p:nvCxnSpPr>
        <p:spPr>
          <a:xfrm>
            <a:off x="4935316" y="344047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BFB8CA7F-B807-2A4B-8D18-EF4167915978}"/>
              </a:ext>
            </a:extLst>
          </p:cNvPr>
          <p:cNvCxnSpPr>
            <a:cxnSpLocks/>
          </p:cNvCxnSpPr>
          <p:nvPr/>
        </p:nvCxnSpPr>
        <p:spPr>
          <a:xfrm>
            <a:off x="5183342" y="34427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E6FED411-45D8-5445-84EC-2FFBCD879ABC}"/>
              </a:ext>
            </a:extLst>
          </p:cNvPr>
          <p:cNvCxnSpPr>
            <a:cxnSpLocks/>
          </p:cNvCxnSpPr>
          <p:nvPr/>
        </p:nvCxnSpPr>
        <p:spPr>
          <a:xfrm>
            <a:off x="6591518" y="3428706"/>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C5D6264E-8217-614E-990C-9193D66613DD}"/>
              </a:ext>
            </a:extLst>
          </p:cNvPr>
          <p:cNvCxnSpPr>
            <a:cxnSpLocks/>
          </p:cNvCxnSpPr>
          <p:nvPr/>
        </p:nvCxnSpPr>
        <p:spPr>
          <a:xfrm>
            <a:off x="5649444" y="3437394"/>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6FF7B6E8-1354-144F-A1F9-0CD68612B8BA}"/>
              </a:ext>
            </a:extLst>
          </p:cNvPr>
          <p:cNvCxnSpPr>
            <a:cxnSpLocks/>
          </p:cNvCxnSpPr>
          <p:nvPr/>
        </p:nvCxnSpPr>
        <p:spPr>
          <a:xfrm>
            <a:off x="5878847" y="343105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87881896-FC4B-2641-B29A-6C80D74CDA20}"/>
              </a:ext>
            </a:extLst>
          </p:cNvPr>
          <p:cNvCxnSpPr>
            <a:cxnSpLocks/>
          </p:cNvCxnSpPr>
          <p:nvPr/>
        </p:nvCxnSpPr>
        <p:spPr>
          <a:xfrm>
            <a:off x="6123094" y="343105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AABB4FD2-ABED-CD4E-916F-8342EB800D54}"/>
              </a:ext>
            </a:extLst>
          </p:cNvPr>
          <p:cNvCxnSpPr>
            <a:cxnSpLocks/>
          </p:cNvCxnSpPr>
          <p:nvPr/>
        </p:nvCxnSpPr>
        <p:spPr>
          <a:xfrm>
            <a:off x="6371120" y="343332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47FAADFD-A733-7A4F-9A88-8FB9D357AA4B}"/>
              </a:ext>
            </a:extLst>
          </p:cNvPr>
          <p:cNvCxnSpPr>
            <a:cxnSpLocks/>
          </p:cNvCxnSpPr>
          <p:nvPr/>
        </p:nvCxnSpPr>
        <p:spPr>
          <a:xfrm>
            <a:off x="7666173" y="327788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10F1D783-A4B1-BE49-B9A0-84C0BD04E0C7}"/>
              </a:ext>
            </a:extLst>
          </p:cNvPr>
          <p:cNvCxnSpPr>
            <a:cxnSpLocks/>
          </p:cNvCxnSpPr>
          <p:nvPr/>
        </p:nvCxnSpPr>
        <p:spPr>
          <a:xfrm>
            <a:off x="6476719" y="3279551"/>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418F2F38-9777-0C40-8290-BCFB4CA5A374}"/>
              </a:ext>
            </a:extLst>
          </p:cNvPr>
          <p:cNvCxnSpPr>
            <a:cxnSpLocks/>
          </p:cNvCxnSpPr>
          <p:nvPr/>
        </p:nvCxnSpPr>
        <p:spPr>
          <a:xfrm>
            <a:off x="6724099" y="328657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E52D3286-52BF-0B44-879E-CE0162E1926A}"/>
              </a:ext>
            </a:extLst>
          </p:cNvPr>
          <p:cNvCxnSpPr>
            <a:cxnSpLocks/>
          </p:cNvCxnSpPr>
          <p:nvPr/>
        </p:nvCxnSpPr>
        <p:spPr>
          <a:xfrm>
            <a:off x="6953502" y="328022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4C8A64AA-6FD3-CC4E-B2A0-518F9BD23D1F}"/>
              </a:ext>
            </a:extLst>
          </p:cNvPr>
          <p:cNvCxnSpPr>
            <a:cxnSpLocks/>
          </p:cNvCxnSpPr>
          <p:nvPr/>
        </p:nvCxnSpPr>
        <p:spPr>
          <a:xfrm>
            <a:off x="7197749" y="328022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E6DDDF10-1444-3E4D-BF4D-7CA5FD625F67}"/>
              </a:ext>
            </a:extLst>
          </p:cNvPr>
          <p:cNvCxnSpPr>
            <a:cxnSpLocks/>
          </p:cNvCxnSpPr>
          <p:nvPr/>
        </p:nvCxnSpPr>
        <p:spPr>
          <a:xfrm>
            <a:off x="7445775" y="328250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CF7413FD-0BD8-6345-B5B7-F38D2C041AD1}"/>
              </a:ext>
            </a:extLst>
          </p:cNvPr>
          <p:cNvCxnSpPr>
            <a:cxnSpLocks/>
          </p:cNvCxnSpPr>
          <p:nvPr/>
        </p:nvCxnSpPr>
        <p:spPr>
          <a:xfrm>
            <a:off x="8855526" y="327945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3D3408DE-AF1D-BA45-BBF9-BBBAB915FF62}"/>
              </a:ext>
            </a:extLst>
          </p:cNvPr>
          <p:cNvCxnSpPr>
            <a:cxnSpLocks/>
          </p:cNvCxnSpPr>
          <p:nvPr/>
        </p:nvCxnSpPr>
        <p:spPr>
          <a:xfrm>
            <a:off x="7913452" y="328814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6DEF6084-E172-C846-B359-75F6015AE81B}"/>
              </a:ext>
            </a:extLst>
          </p:cNvPr>
          <p:cNvCxnSpPr>
            <a:cxnSpLocks/>
          </p:cNvCxnSpPr>
          <p:nvPr/>
        </p:nvCxnSpPr>
        <p:spPr>
          <a:xfrm>
            <a:off x="8142855"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26952671-59CE-2B4B-A2C1-3A29C8943555}"/>
              </a:ext>
            </a:extLst>
          </p:cNvPr>
          <p:cNvCxnSpPr>
            <a:cxnSpLocks/>
          </p:cNvCxnSpPr>
          <p:nvPr/>
        </p:nvCxnSpPr>
        <p:spPr>
          <a:xfrm>
            <a:off x="8387102"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655E6680-DB01-3E47-B15F-852CF13B6121}"/>
              </a:ext>
            </a:extLst>
          </p:cNvPr>
          <p:cNvCxnSpPr>
            <a:cxnSpLocks/>
          </p:cNvCxnSpPr>
          <p:nvPr/>
        </p:nvCxnSpPr>
        <p:spPr>
          <a:xfrm>
            <a:off x="8635128" y="328407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C19E09EC-0CFB-AC4A-9E3B-3BFD16210153}"/>
              </a:ext>
            </a:extLst>
          </p:cNvPr>
          <p:cNvCxnSpPr>
            <a:cxnSpLocks/>
          </p:cNvCxnSpPr>
          <p:nvPr/>
        </p:nvCxnSpPr>
        <p:spPr>
          <a:xfrm>
            <a:off x="10043300" y="3279452"/>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C66A861A-6276-E543-8F00-AE84648E6198}"/>
              </a:ext>
            </a:extLst>
          </p:cNvPr>
          <p:cNvCxnSpPr>
            <a:cxnSpLocks/>
          </p:cNvCxnSpPr>
          <p:nvPr/>
        </p:nvCxnSpPr>
        <p:spPr>
          <a:xfrm>
            <a:off x="9101226" y="328814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6A2689A4-E9DB-F942-AFFA-9B5701738AF1}"/>
              </a:ext>
            </a:extLst>
          </p:cNvPr>
          <p:cNvCxnSpPr>
            <a:cxnSpLocks/>
          </p:cNvCxnSpPr>
          <p:nvPr/>
        </p:nvCxnSpPr>
        <p:spPr>
          <a:xfrm>
            <a:off x="9330629" y="3281796"/>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31A0E54B-EA82-CF4D-B41B-1413E12F5B71}"/>
              </a:ext>
            </a:extLst>
          </p:cNvPr>
          <p:cNvCxnSpPr>
            <a:cxnSpLocks/>
          </p:cNvCxnSpPr>
          <p:nvPr/>
        </p:nvCxnSpPr>
        <p:spPr>
          <a:xfrm>
            <a:off x="9574876" y="3281796"/>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81CBB7EA-4F80-9840-A4BC-2D2012F6DE3C}"/>
              </a:ext>
            </a:extLst>
          </p:cNvPr>
          <p:cNvCxnSpPr>
            <a:cxnSpLocks/>
          </p:cNvCxnSpPr>
          <p:nvPr/>
        </p:nvCxnSpPr>
        <p:spPr>
          <a:xfrm>
            <a:off x="9822902" y="328406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EE155F1F-5431-7946-A47B-2685157C6A4A}"/>
              </a:ext>
            </a:extLst>
          </p:cNvPr>
          <p:cNvCxnSpPr>
            <a:cxnSpLocks/>
          </p:cNvCxnSpPr>
          <p:nvPr/>
        </p:nvCxnSpPr>
        <p:spPr>
          <a:xfrm>
            <a:off x="11231076" y="327945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C22F562E-F40F-B044-9141-F6FFDE24C788}"/>
              </a:ext>
            </a:extLst>
          </p:cNvPr>
          <p:cNvCxnSpPr>
            <a:cxnSpLocks/>
          </p:cNvCxnSpPr>
          <p:nvPr/>
        </p:nvCxnSpPr>
        <p:spPr>
          <a:xfrm>
            <a:off x="10289002" y="328814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D2620897-1206-C040-80C7-D59AAFCB51EF}"/>
              </a:ext>
            </a:extLst>
          </p:cNvPr>
          <p:cNvCxnSpPr>
            <a:cxnSpLocks/>
          </p:cNvCxnSpPr>
          <p:nvPr/>
        </p:nvCxnSpPr>
        <p:spPr>
          <a:xfrm>
            <a:off x="10518405"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810E7DCF-837C-1346-A13C-0E2601D0B9ED}"/>
              </a:ext>
            </a:extLst>
          </p:cNvPr>
          <p:cNvCxnSpPr>
            <a:cxnSpLocks/>
          </p:cNvCxnSpPr>
          <p:nvPr/>
        </p:nvCxnSpPr>
        <p:spPr>
          <a:xfrm>
            <a:off x="10762652"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B7158907-09CE-E64F-B2B4-16168FFEA023}"/>
              </a:ext>
            </a:extLst>
          </p:cNvPr>
          <p:cNvCxnSpPr>
            <a:cxnSpLocks/>
          </p:cNvCxnSpPr>
          <p:nvPr/>
        </p:nvCxnSpPr>
        <p:spPr>
          <a:xfrm>
            <a:off x="11010678" y="328407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9" name="TextBox 178">
            <a:extLst>
              <a:ext uri="{FF2B5EF4-FFF2-40B4-BE49-F238E27FC236}">
                <a16:creationId xmlns:a16="http://schemas.microsoft.com/office/drawing/2014/main" id="{FBF442E7-5E30-7943-894D-D8913D3B2DEA}"/>
              </a:ext>
            </a:extLst>
          </p:cNvPr>
          <p:cNvSpPr txBox="1"/>
          <p:nvPr/>
        </p:nvSpPr>
        <p:spPr>
          <a:xfrm>
            <a:off x="10986536" y="3019058"/>
            <a:ext cx="484428" cy="276999"/>
          </a:xfrm>
          <a:prstGeom prst="rect">
            <a:avLst/>
          </a:prstGeom>
          <a:noFill/>
        </p:spPr>
        <p:txBody>
          <a:bodyPr wrap="none" rtlCol="0">
            <a:spAutoFit/>
          </a:bodyPr>
          <a:lstStyle/>
          <a:p>
            <a:r>
              <a:rPr lang="en-GB" sz="1200" dirty="0">
                <a:latin typeface="Times" pitchFamily="2" charset="0"/>
              </a:rPr>
              <a:t>1e20</a:t>
            </a:r>
          </a:p>
        </p:txBody>
      </p:sp>
      <p:sp>
        <p:nvSpPr>
          <p:cNvPr id="188" name="TextBox 187">
            <a:extLst>
              <a:ext uri="{FF2B5EF4-FFF2-40B4-BE49-F238E27FC236}">
                <a16:creationId xmlns:a16="http://schemas.microsoft.com/office/drawing/2014/main" id="{E77C3C66-6B28-B241-A10E-C9539D30E00C}"/>
              </a:ext>
            </a:extLst>
          </p:cNvPr>
          <p:cNvSpPr txBox="1"/>
          <p:nvPr/>
        </p:nvSpPr>
        <p:spPr>
          <a:xfrm rot="16200000">
            <a:off x="-55285" y="4721451"/>
            <a:ext cx="1996908" cy="307777"/>
          </a:xfrm>
          <a:prstGeom prst="rect">
            <a:avLst/>
          </a:prstGeom>
          <a:solidFill>
            <a:schemeClr val="bg1"/>
          </a:solidFill>
          <a:ln>
            <a:noFill/>
          </a:ln>
        </p:spPr>
        <p:txBody>
          <a:bodyPr wrap="square" rtlCol="0">
            <a:spAutoFit/>
          </a:bodyPr>
          <a:lstStyle/>
          <a:p>
            <a:r>
              <a:rPr lang="en-GB" sz="1400" b="1" dirty="0"/>
              <a:t>GW</a:t>
            </a:r>
            <a:r>
              <a:rPr lang="en-GB" sz="1400" dirty="0"/>
              <a:t>: pulsar timing arrays</a:t>
            </a:r>
          </a:p>
        </p:txBody>
      </p:sp>
      <p:sp>
        <p:nvSpPr>
          <p:cNvPr id="189" name="TextBox 188">
            <a:extLst>
              <a:ext uri="{FF2B5EF4-FFF2-40B4-BE49-F238E27FC236}">
                <a16:creationId xmlns:a16="http://schemas.microsoft.com/office/drawing/2014/main" id="{0F9AACC6-983A-EE45-A6DA-D5CA79B783F0}"/>
              </a:ext>
            </a:extLst>
          </p:cNvPr>
          <p:cNvSpPr txBox="1"/>
          <p:nvPr/>
        </p:nvSpPr>
        <p:spPr>
          <a:xfrm rot="16200000">
            <a:off x="1654853" y="4810487"/>
            <a:ext cx="1576155" cy="523220"/>
          </a:xfrm>
          <a:prstGeom prst="rect">
            <a:avLst/>
          </a:prstGeom>
          <a:solidFill>
            <a:schemeClr val="bg1"/>
          </a:solidFill>
          <a:ln>
            <a:noFill/>
          </a:ln>
        </p:spPr>
        <p:txBody>
          <a:bodyPr wrap="square" rtlCol="0">
            <a:spAutoFit/>
          </a:bodyPr>
          <a:lstStyle/>
          <a:p>
            <a:r>
              <a:rPr lang="en-GB" sz="1400" b="1" dirty="0"/>
              <a:t>GW</a:t>
            </a:r>
            <a:r>
              <a:rPr lang="en-GB" sz="1400" dirty="0"/>
              <a:t>: space-based </a:t>
            </a:r>
          </a:p>
          <a:p>
            <a:r>
              <a:rPr lang="en-GB" sz="1400" dirty="0"/>
              <a:t>interferometers</a:t>
            </a:r>
          </a:p>
        </p:txBody>
      </p:sp>
      <p:sp>
        <p:nvSpPr>
          <p:cNvPr id="190" name="Rectangle 189">
            <a:extLst>
              <a:ext uri="{FF2B5EF4-FFF2-40B4-BE49-F238E27FC236}">
                <a16:creationId xmlns:a16="http://schemas.microsoft.com/office/drawing/2014/main" id="{57577AE6-CF62-324D-8993-56D594C0B7DC}"/>
              </a:ext>
            </a:extLst>
          </p:cNvPr>
          <p:cNvSpPr/>
          <p:nvPr/>
        </p:nvSpPr>
        <p:spPr>
          <a:xfrm>
            <a:off x="2230890" y="3876885"/>
            <a:ext cx="473650"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1" name="Rectangle 190">
            <a:extLst>
              <a:ext uri="{FF2B5EF4-FFF2-40B4-BE49-F238E27FC236}">
                <a16:creationId xmlns:a16="http://schemas.microsoft.com/office/drawing/2014/main" id="{715B5242-53B0-B84A-9E3C-FDB71AFE4D8C}"/>
              </a:ext>
            </a:extLst>
          </p:cNvPr>
          <p:cNvSpPr/>
          <p:nvPr/>
        </p:nvSpPr>
        <p:spPr>
          <a:xfrm>
            <a:off x="799036" y="3858096"/>
            <a:ext cx="408861" cy="19969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Rectangle 191">
            <a:extLst>
              <a:ext uri="{FF2B5EF4-FFF2-40B4-BE49-F238E27FC236}">
                <a16:creationId xmlns:a16="http://schemas.microsoft.com/office/drawing/2014/main" id="{CF0450A8-E991-B24A-87AA-E63CAC072D1D}"/>
              </a:ext>
            </a:extLst>
          </p:cNvPr>
          <p:cNvSpPr/>
          <p:nvPr/>
        </p:nvSpPr>
        <p:spPr>
          <a:xfrm>
            <a:off x="3441139" y="3876885"/>
            <a:ext cx="473650"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TextBox 192">
            <a:extLst>
              <a:ext uri="{FF2B5EF4-FFF2-40B4-BE49-F238E27FC236}">
                <a16:creationId xmlns:a16="http://schemas.microsoft.com/office/drawing/2014/main" id="{8D56AC62-243F-9846-B462-596DF67A450E}"/>
              </a:ext>
            </a:extLst>
          </p:cNvPr>
          <p:cNvSpPr txBox="1"/>
          <p:nvPr/>
        </p:nvSpPr>
        <p:spPr>
          <a:xfrm rot="16200000">
            <a:off x="2914672" y="4782360"/>
            <a:ext cx="1576155" cy="523220"/>
          </a:xfrm>
          <a:prstGeom prst="rect">
            <a:avLst/>
          </a:prstGeom>
          <a:noFill/>
          <a:ln>
            <a:noFill/>
          </a:ln>
        </p:spPr>
        <p:txBody>
          <a:bodyPr wrap="square" rtlCol="0">
            <a:spAutoFit/>
          </a:bodyPr>
          <a:lstStyle/>
          <a:p>
            <a:r>
              <a:rPr lang="en-GB" sz="1400" b="1" dirty="0"/>
              <a:t>GW</a:t>
            </a:r>
            <a:r>
              <a:rPr lang="en-GB" sz="1400" dirty="0"/>
              <a:t>: ground-based </a:t>
            </a:r>
          </a:p>
          <a:p>
            <a:r>
              <a:rPr lang="en-GB" sz="1400" dirty="0"/>
              <a:t>interferometers</a:t>
            </a:r>
          </a:p>
        </p:txBody>
      </p:sp>
      <p:sp>
        <p:nvSpPr>
          <p:cNvPr id="194" name="Rectangle 193">
            <a:extLst>
              <a:ext uri="{FF2B5EF4-FFF2-40B4-BE49-F238E27FC236}">
                <a16:creationId xmlns:a16="http://schemas.microsoft.com/office/drawing/2014/main" id="{83236F8D-9B5C-3F49-9278-7572879629D7}"/>
              </a:ext>
            </a:extLst>
          </p:cNvPr>
          <p:cNvSpPr/>
          <p:nvPr/>
        </p:nvSpPr>
        <p:spPr>
          <a:xfrm>
            <a:off x="4935316" y="989354"/>
            <a:ext cx="757098"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5" name="TextBox 194">
            <a:extLst>
              <a:ext uri="{FF2B5EF4-FFF2-40B4-BE49-F238E27FC236}">
                <a16:creationId xmlns:a16="http://schemas.microsoft.com/office/drawing/2014/main" id="{CAE15619-0DF1-4E4E-9156-48AB71127A8F}"/>
              </a:ext>
            </a:extLst>
          </p:cNvPr>
          <p:cNvSpPr txBox="1"/>
          <p:nvPr/>
        </p:nvSpPr>
        <p:spPr>
          <a:xfrm rot="16200000">
            <a:off x="4400065" y="1833490"/>
            <a:ext cx="1882645" cy="307777"/>
          </a:xfrm>
          <a:prstGeom prst="rect">
            <a:avLst/>
          </a:prstGeom>
          <a:noFill/>
          <a:ln>
            <a:noFill/>
          </a:ln>
        </p:spPr>
        <p:txBody>
          <a:bodyPr wrap="square" rtlCol="0">
            <a:spAutoFit/>
          </a:bodyPr>
          <a:lstStyle/>
          <a:p>
            <a:r>
              <a:rPr lang="en-GB" sz="1400" b="1" dirty="0">
                <a:solidFill>
                  <a:srgbClr val="0070C0"/>
                </a:solidFill>
              </a:rPr>
              <a:t>EM</a:t>
            </a:r>
            <a:r>
              <a:rPr lang="en-GB" sz="1400" dirty="0"/>
              <a:t>: radio telescopes</a:t>
            </a:r>
          </a:p>
        </p:txBody>
      </p:sp>
      <p:sp>
        <p:nvSpPr>
          <p:cNvPr id="196" name="Rectangle 195">
            <a:extLst>
              <a:ext uri="{FF2B5EF4-FFF2-40B4-BE49-F238E27FC236}">
                <a16:creationId xmlns:a16="http://schemas.microsoft.com/office/drawing/2014/main" id="{D51BDAAD-E5BA-3649-8F7B-4C1D599F8CFB}"/>
              </a:ext>
            </a:extLst>
          </p:cNvPr>
          <p:cNvSpPr/>
          <p:nvPr/>
        </p:nvSpPr>
        <p:spPr>
          <a:xfrm>
            <a:off x="5957740" y="976436"/>
            <a:ext cx="477679"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7" name="TextBox 196">
            <a:extLst>
              <a:ext uri="{FF2B5EF4-FFF2-40B4-BE49-F238E27FC236}">
                <a16:creationId xmlns:a16="http://schemas.microsoft.com/office/drawing/2014/main" id="{31308586-0897-BE47-ACB7-C044CCEEC470}"/>
              </a:ext>
            </a:extLst>
          </p:cNvPr>
          <p:cNvSpPr txBox="1"/>
          <p:nvPr/>
        </p:nvSpPr>
        <p:spPr>
          <a:xfrm rot="16200000">
            <a:off x="5177624" y="1792443"/>
            <a:ext cx="2018017" cy="307777"/>
          </a:xfrm>
          <a:prstGeom prst="rect">
            <a:avLst/>
          </a:prstGeom>
          <a:noFill/>
          <a:ln>
            <a:noFill/>
          </a:ln>
        </p:spPr>
        <p:txBody>
          <a:bodyPr wrap="square" rtlCol="0">
            <a:spAutoFit/>
          </a:bodyPr>
          <a:lstStyle/>
          <a:p>
            <a:r>
              <a:rPr lang="en-GB" sz="1400" b="1" dirty="0">
                <a:solidFill>
                  <a:srgbClr val="0070C0"/>
                </a:solidFill>
              </a:rPr>
              <a:t>EM</a:t>
            </a:r>
            <a:r>
              <a:rPr lang="en-GB" sz="1400" dirty="0"/>
              <a:t>: infrared telescopes</a:t>
            </a:r>
          </a:p>
        </p:txBody>
      </p:sp>
      <p:sp>
        <p:nvSpPr>
          <p:cNvPr id="198" name="Rectangle 197">
            <a:extLst>
              <a:ext uri="{FF2B5EF4-FFF2-40B4-BE49-F238E27FC236}">
                <a16:creationId xmlns:a16="http://schemas.microsoft.com/office/drawing/2014/main" id="{21C730C0-E674-3743-9347-D68E26914271}"/>
              </a:ext>
            </a:extLst>
          </p:cNvPr>
          <p:cNvSpPr/>
          <p:nvPr/>
        </p:nvSpPr>
        <p:spPr>
          <a:xfrm>
            <a:off x="6949416" y="956487"/>
            <a:ext cx="766357"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9" name="TextBox 198">
            <a:extLst>
              <a:ext uri="{FF2B5EF4-FFF2-40B4-BE49-F238E27FC236}">
                <a16:creationId xmlns:a16="http://schemas.microsoft.com/office/drawing/2014/main" id="{DD310A8E-7F4B-F042-8ADA-A3653A55B5D8}"/>
              </a:ext>
            </a:extLst>
          </p:cNvPr>
          <p:cNvSpPr txBox="1"/>
          <p:nvPr/>
        </p:nvSpPr>
        <p:spPr>
          <a:xfrm rot="16200000">
            <a:off x="6287549" y="1791658"/>
            <a:ext cx="2018017" cy="307777"/>
          </a:xfrm>
          <a:prstGeom prst="rect">
            <a:avLst/>
          </a:prstGeom>
          <a:noFill/>
          <a:ln>
            <a:noFill/>
          </a:ln>
        </p:spPr>
        <p:txBody>
          <a:bodyPr wrap="square" rtlCol="0">
            <a:spAutoFit/>
          </a:bodyPr>
          <a:lstStyle/>
          <a:p>
            <a:r>
              <a:rPr lang="en-GB" sz="1400" b="1" dirty="0">
                <a:solidFill>
                  <a:srgbClr val="0070C0"/>
                </a:solidFill>
              </a:rPr>
              <a:t>EM</a:t>
            </a:r>
            <a:r>
              <a:rPr lang="en-GB" sz="1400" dirty="0"/>
              <a:t>: X-ray telescopes</a:t>
            </a:r>
          </a:p>
        </p:txBody>
      </p:sp>
      <p:sp>
        <p:nvSpPr>
          <p:cNvPr id="200" name="Rectangle 199">
            <a:extLst>
              <a:ext uri="{FF2B5EF4-FFF2-40B4-BE49-F238E27FC236}">
                <a16:creationId xmlns:a16="http://schemas.microsoft.com/office/drawing/2014/main" id="{434C3DF2-DA62-0243-852E-B863AC863314}"/>
              </a:ext>
            </a:extLst>
          </p:cNvPr>
          <p:cNvSpPr/>
          <p:nvPr/>
        </p:nvSpPr>
        <p:spPr>
          <a:xfrm>
            <a:off x="7789724" y="950581"/>
            <a:ext cx="1391978"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01" name="TextBox 200">
                <a:extLst>
                  <a:ext uri="{FF2B5EF4-FFF2-40B4-BE49-F238E27FC236}">
                    <a16:creationId xmlns:a16="http://schemas.microsoft.com/office/drawing/2014/main" id="{28C9A2D7-0D78-6D4C-BD89-2BE1077DAFDC}"/>
                  </a:ext>
                </a:extLst>
              </p:cNvPr>
              <p:cNvSpPr txBox="1"/>
              <p:nvPr/>
            </p:nvSpPr>
            <p:spPr>
              <a:xfrm rot="16200000">
                <a:off x="7446879" y="1658082"/>
                <a:ext cx="2018017" cy="523220"/>
              </a:xfrm>
              <a:prstGeom prst="rect">
                <a:avLst/>
              </a:prstGeom>
              <a:noFill/>
              <a:ln>
                <a:noFill/>
              </a:ln>
            </p:spPr>
            <p:txBody>
              <a:bodyPr wrap="square" rtlCol="0">
                <a:spAutoFit/>
              </a:bodyPr>
              <a:lstStyle/>
              <a:p>
                <a:r>
                  <a:rPr lang="en-GB" sz="1400" b="1" dirty="0">
                    <a:solidFill>
                      <a:srgbClr val="0070C0"/>
                    </a:solidFill>
                  </a:rPr>
                  <a:t>EM</a:t>
                </a:r>
                <a:r>
                  <a:rPr lang="en-GB" sz="1400" dirty="0"/>
                  <a:t>: space-based </a:t>
                </a:r>
              </a:p>
              <a:p>
                <a14:m>
                  <m:oMath xmlns:m="http://schemas.openxmlformats.org/officeDocument/2006/math">
                    <m:r>
                      <a:rPr lang="en-US" sz="1400" b="0" i="1" smtClean="0">
                        <a:latin typeface="Cambria Math" panose="02040503050406030204" pitchFamily="18" charset="0"/>
                      </a:rPr>
                      <m:t>𝛾</m:t>
                    </m:r>
                  </m:oMath>
                </a14:m>
                <a:r>
                  <a:rPr lang="en-GB" sz="1400" dirty="0"/>
                  <a:t>-ray telescopes</a:t>
                </a:r>
              </a:p>
            </p:txBody>
          </p:sp>
        </mc:Choice>
        <mc:Fallback xmlns="">
          <p:sp>
            <p:nvSpPr>
              <p:cNvPr id="201" name="TextBox 200">
                <a:extLst>
                  <a:ext uri="{FF2B5EF4-FFF2-40B4-BE49-F238E27FC236}">
                    <a16:creationId xmlns:a16="http://schemas.microsoft.com/office/drawing/2014/main" id="{28C9A2D7-0D78-6D4C-BD89-2BE1077DAFDC}"/>
                  </a:ext>
                </a:extLst>
              </p:cNvPr>
              <p:cNvSpPr txBox="1">
                <a:spLocks noRot="1" noChangeAspect="1" noMove="1" noResize="1" noEditPoints="1" noAdjustHandles="1" noChangeArrowheads="1" noChangeShapeType="1" noTextEdit="1"/>
              </p:cNvSpPr>
              <p:nvPr/>
            </p:nvSpPr>
            <p:spPr>
              <a:xfrm rot="16200000">
                <a:off x="7446879" y="1658082"/>
                <a:ext cx="2018017" cy="523220"/>
              </a:xfrm>
              <a:prstGeom prst="rect">
                <a:avLst/>
              </a:prstGeom>
              <a:blipFill>
                <a:blip r:embed="rId4"/>
                <a:stretch>
                  <a:fillRect l="-2381" r="-11905" b="-1250"/>
                </a:stretch>
              </a:blipFill>
              <a:ln>
                <a:noFill/>
              </a:ln>
            </p:spPr>
            <p:txBody>
              <a:bodyPr/>
              <a:lstStyle/>
              <a:p>
                <a:r>
                  <a:rPr lang="en-GB">
                    <a:noFill/>
                  </a:rPr>
                  <a:t> </a:t>
                </a:r>
              </a:p>
            </p:txBody>
          </p:sp>
        </mc:Fallback>
      </mc:AlternateContent>
      <p:sp>
        <p:nvSpPr>
          <p:cNvPr id="202" name="Rectangle 201">
            <a:extLst>
              <a:ext uri="{FF2B5EF4-FFF2-40B4-BE49-F238E27FC236}">
                <a16:creationId xmlns:a16="http://schemas.microsoft.com/office/drawing/2014/main" id="{C2D28121-B192-9245-905C-39AC918EBB05}"/>
              </a:ext>
            </a:extLst>
          </p:cNvPr>
          <p:cNvSpPr/>
          <p:nvPr/>
        </p:nvSpPr>
        <p:spPr>
          <a:xfrm>
            <a:off x="9030878" y="698010"/>
            <a:ext cx="629328"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TextBox 202">
            <a:extLst>
              <a:ext uri="{FF2B5EF4-FFF2-40B4-BE49-F238E27FC236}">
                <a16:creationId xmlns:a16="http://schemas.microsoft.com/office/drawing/2014/main" id="{7C041D6D-B55B-8A40-BEF8-A171ADB43AF9}"/>
              </a:ext>
            </a:extLst>
          </p:cNvPr>
          <p:cNvSpPr txBox="1"/>
          <p:nvPr/>
        </p:nvSpPr>
        <p:spPr>
          <a:xfrm rot="16200000">
            <a:off x="8235721" y="1460541"/>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Cherenkov telescopes</a:t>
            </a:r>
          </a:p>
        </p:txBody>
      </p:sp>
      <p:sp>
        <p:nvSpPr>
          <p:cNvPr id="204" name="Rectangle 203">
            <a:extLst>
              <a:ext uri="{FF2B5EF4-FFF2-40B4-BE49-F238E27FC236}">
                <a16:creationId xmlns:a16="http://schemas.microsoft.com/office/drawing/2014/main" id="{35802845-D317-9240-B93C-78550C5412F3}"/>
              </a:ext>
            </a:extLst>
          </p:cNvPr>
          <p:cNvSpPr/>
          <p:nvPr/>
        </p:nvSpPr>
        <p:spPr>
          <a:xfrm>
            <a:off x="6409825" y="718534"/>
            <a:ext cx="326558" cy="2104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5" name="Rectangle 204">
            <a:extLst>
              <a:ext uri="{FF2B5EF4-FFF2-40B4-BE49-F238E27FC236}">
                <a16:creationId xmlns:a16="http://schemas.microsoft.com/office/drawing/2014/main" id="{3A5A1FAA-947B-C240-8B1F-0D8626F8604D}"/>
              </a:ext>
            </a:extLst>
          </p:cNvPr>
          <p:cNvSpPr/>
          <p:nvPr/>
        </p:nvSpPr>
        <p:spPr>
          <a:xfrm>
            <a:off x="5635626" y="715428"/>
            <a:ext cx="349538" cy="21014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 name="TextBox 205">
            <a:extLst>
              <a:ext uri="{FF2B5EF4-FFF2-40B4-BE49-F238E27FC236}">
                <a16:creationId xmlns:a16="http://schemas.microsoft.com/office/drawing/2014/main" id="{D913DBE8-5F42-1942-B655-570103E3B0AA}"/>
              </a:ext>
            </a:extLst>
          </p:cNvPr>
          <p:cNvSpPr txBox="1"/>
          <p:nvPr/>
        </p:nvSpPr>
        <p:spPr>
          <a:xfrm rot="16200000">
            <a:off x="4707484" y="1548412"/>
            <a:ext cx="2232417" cy="307777"/>
          </a:xfrm>
          <a:prstGeom prst="rect">
            <a:avLst/>
          </a:prstGeom>
          <a:noFill/>
          <a:ln>
            <a:noFill/>
          </a:ln>
        </p:spPr>
        <p:txBody>
          <a:bodyPr wrap="square" rtlCol="0">
            <a:spAutoFit/>
          </a:bodyPr>
          <a:lstStyle/>
          <a:p>
            <a:r>
              <a:rPr lang="en-GB" sz="1400" b="1" dirty="0">
                <a:solidFill>
                  <a:srgbClr val="0070C0"/>
                </a:solidFill>
              </a:rPr>
              <a:t>EM</a:t>
            </a:r>
            <a:r>
              <a:rPr lang="en-GB" sz="1400" dirty="0"/>
              <a:t>: microwave telescopes</a:t>
            </a:r>
          </a:p>
        </p:txBody>
      </p:sp>
      <p:sp>
        <p:nvSpPr>
          <p:cNvPr id="207" name="TextBox 206">
            <a:extLst>
              <a:ext uri="{FF2B5EF4-FFF2-40B4-BE49-F238E27FC236}">
                <a16:creationId xmlns:a16="http://schemas.microsoft.com/office/drawing/2014/main" id="{72AC9457-4AF1-4E40-BFBB-E0AEF0BAA739}"/>
              </a:ext>
            </a:extLst>
          </p:cNvPr>
          <p:cNvSpPr txBox="1"/>
          <p:nvPr/>
        </p:nvSpPr>
        <p:spPr>
          <a:xfrm rot="16200000">
            <a:off x="5482922" y="1591395"/>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visible/UV telescopes</a:t>
            </a:r>
          </a:p>
        </p:txBody>
      </p:sp>
      <p:sp>
        <p:nvSpPr>
          <p:cNvPr id="208" name="Rectangle 207">
            <a:extLst>
              <a:ext uri="{FF2B5EF4-FFF2-40B4-BE49-F238E27FC236}">
                <a16:creationId xmlns:a16="http://schemas.microsoft.com/office/drawing/2014/main" id="{B64F5B11-FBCF-FA41-BDAF-82B1E084320C}"/>
              </a:ext>
            </a:extLst>
          </p:cNvPr>
          <p:cNvSpPr/>
          <p:nvPr/>
        </p:nvSpPr>
        <p:spPr>
          <a:xfrm>
            <a:off x="9561411" y="787811"/>
            <a:ext cx="481890"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9" name="TextBox 208">
            <a:extLst>
              <a:ext uri="{FF2B5EF4-FFF2-40B4-BE49-F238E27FC236}">
                <a16:creationId xmlns:a16="http://schemas.microsoft.com/office/drawing/2014/main" id="{779A7D5D-1E8D-B34A-9AA6-297B4072AFC2}"/>
              </a:ext>
            </a:extLst>
          </p:cNvPr>
          <p:cNvSpPr txBox="1"/>
          <p:nvPr/>
        </p:nvSpPr>
        <p:spPr>
          <a:xfrm rot="16200000">
            <a:off x="8769187" y="1651539"/>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air shower arrays</a:t>
            </a:r>
          </a:p>
        </p:txBody>
      </p:sp>
      <p:sp>
        <p:nvSpPr>
          <p:cNvPr id="210" name="Rectangle 209">
            <a:extLst>
              <a:ext uri="{FF2B5EF4-FFF2-40B4-BE49-F238E27FC236}">
                <a16:creationId xmlns:a16="http://schemas.microsoft.com/office/drawing/2014/main" id="{2FB8CAF0-A961-7B4E-AF0F-CD02041DD1FF}"/>
              </a:ext>
            </a:extLst>
          </p:cNvPr>
          <p:cNvSpPr/>
          <p:nvPr/>
        </p:nvSpPr>
        <p:spPr>
          <a:xfrm>
            <a:off x="10366872" y="3585321"/>
            <a:ext cx="1044950" cy="2124739"/>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1" name="TextBox 210">
            <a:extLst>
              <a:ext uri="{FF2B5EF4-FFF2-40B4-BE49-F238E27FC236}">
                <a16:creationId xmlns:a16="http://schemas.microsoft.com/office/drawing/2014/main" id="{208F94B9-F4E3-5D4C-8B59-43148B9B36B1}"/>
              </a:ext>
            </a:extLst>
          </p:cNvPr>
          <p:cNvSpPr txBox="1"/>
          <p:nvPr/>
        </p:nvSpPr>
        <p:spPr>
          <a:xfrm rot="16200000">
            <a:off x="10099901" y="4433029"/>
            <a:ext cx="2160546" cy="307777"/>
          </a:xfrm>
          <a:prstGeom prst="rect">
            <a:avLst/>
          </a:prstGeom>
          <a:noFill/>
          <a:ln>
            <a:noFill/>
          </a:ln>
        </p:spPr>
        <p:txBody>
          <a:bodyPr wrap="square" rtlCol="0">
            <a:spAutoFit/>
          </a:bodyPr>
          <a:lstStyle/>
          <a:p>
            <a:r>
              <a:rPr lang="en-GB" sz="1400" b="1" dirty="0">
                <a:solidFill>
                  <a:srgbClr val="FF0000"/>
                </a:solidFill>
              </a:rPr>
              <a:t>CR</a:t>
            </a:r>
            <a:r>
              <a:rPr lang="en-GB" sz="1400" dirty="0"/>
              <a:t>: air shower arrays</a:t>
            </a:r>
          </a:p>
        </p:txBody>
      </p:sp>
      <p:sp>
        <p:nvSpPr>
          <p:cNvPr id="212" name="Rectangle 211">
            <a:extLst>
              <a:ext uri="{FF2B5EF4-FFF2-40B4-BE49-F238E27FC236}">
                <a16:creationId xmlns:a16="http://schemas.microsoft.com/office/drawing/2014/main" id="{10AC9046-376B-934A-9FDA-AC092EA9A0A7}"/>
              </a:ext>
            </a:extLst>
          </p:cNvPr>
          <p:cNvSpPr/>
          <p:nvPr/>
        </p:nvSpPr>
        <p:spPr>
          <a:xfrm>
            <a:off x="9750298" y="3585321"/>
            <a:ext cx="481890"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3" name="TextBox 212">
            <a:extLst>
              <a:ext uri="{FF2B5EF4-FFF2-40B4-BE49-F238E27FC236}">
                <a16:creationId xmlns:a16="http://schemas.microsoft.com/office/drawing/2014/main" id="{3FDF2F31-EE99-6849-8441-679857A3BB26}"/>
              </a:ext>
            </a:extLst>
          </p:cNvPr>
          <p:cNvSpPr txBox="1"/>
          <p:nvPr/>
        </p:nvSpPr>
        <p:spPr>
          <a:xfrm rot="16200000">
            <a:off x="8903295" y="4353244"/>
            <a:ext cx="2160546" cy="523220"/>
          </a:xfrm>
          <a:prstGeom prst="rect">
            <a:avLst/>
          </a:prstGeom>
          <a:noFill/>
          <a:ln>
            <a:noFill/>
          </a:ln>
        </p:spPr>
        <p:txBody>
          <a:bodyPr wrap="square" rtlCol="0">
            <a:spAutoFit/>
          </a:bodyPr>
          <a:lstStyle/>
          <a:p>
            <a:r>
              <a:rPr lang="en-GB" sz="1400" b="1" dirty="0">
                <a:solidFill>
                  <a:srgbClr val="00B050"/>
                </a:solidFill>
              </a:rPr>
              <a:t>NU</a:t>
            </a:r>
            <a:r>
              <a:rPr lang="en-GB" sz="1400" b="1" dirty="0">
                <a:solidFill>
                  <a:srgbClr val="0070C0"/>
                </a:solidFill>
              </a:rPr>
              <a:t>:  </a:t>
            </a:r>
            <a:r>
              <a:rPr lang="en-GB" sz="1400" dirty="0"/>
              <a:t>km</a:t>
            </a:r>
            <a:r>
              <a:rPr lang="en-GB" sz="1400" baseline="30000" dirty="0"/>
              <a:t>3</a:t>
            </a:r>
            <a:r>
              <a:rPr lang="en-GB" sz="1400" dirty="0"/>
              <a:t> scale water / ice </a:t>
            </a:r>
          </a:p>
          <a:p>
            <a:r>
              <a:rPr lang="en-GB" sz="1400" dirty="0"/>
              <a:t>Cherenkov detectors</a:t>
            </a:r>
          </a:p>
        </p:txBody>
      </p:sp>
      <p:sp>
        <p:nvSpPr>
          <p:cNvPr id="214" name="Rectangle 213">
            <a:extLst>
              <a:ext uri="{FF2B5EF4-FFF2-40B4-BE49-F238E27FC236}">
                <a16:creationId xmlns:a16="http://schemas.microsoft.com/office/drawing/2014/main" id="{FF1CA339-427F-894B-913D-71527ECBA9B9}"/>
              </a:ext>
            </a:extLst>
          </p:cNvPr>
          <p:cNvSpPr/>
          <p:nvPr/>
        </p:nvSpPr>
        <p:spPr>
          <a:xfrm>
            <a:off x="7763539" y="3585320"/>
            <a:ext cx="473650"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TextBox 214">
            <a:extLst>
              <a:ext uri="{FF2B5EF4-FFF2-40B4-BE49-F238E27FC236}">
                <a16:creationId xmlns:a16="http://schemas.microsoft.com/office/drawing/2014/main" id="{95B9A237-CD8A-D14F-881D-24EF052308B3}"/>
              </a:ext>
            </a:extLst>
          </p:cNvPr>
          <p:cNvSpPr txBox="1"/>
          <p:nvPr/>
        </p:nvSpPr>
        <p:spPr>
          <a:xfrm rot="16200000">
            <a:off x="6942863" y="4404459"/>
            <a:ext cx="2160546" cy="523220"/>
          </a:xfrm>
          <a:prstGeom prst="rect">
            <a:avLst/>
          </a:prstGeom>
          <a:noFill/>
          <a:ln>
            <a:noFill/>
          </a:ln>
        </p:spPr>
        <p:txBody>
          <a:bodyPr wrap="square" rtlCol="0">
            <a:spAutoFit/>
          </a:bodyPr>
          <a:lstStyle/>
          <a:p>
            <a:r>
              <a:rPr lang="en-GB" sz="1400" b="1" dirty="0">
                <a:solidFill>
                  <a:srgbClr val="00B050"/>
                </a:solidFill>
              </a:rPr>
              <a:t>NU</a:t>
            </a:r>
            <a:r>
              <a:rPr lang="en-GB" sz="1400" b="1" dirty="0">
                <a:solidFill>
                  <a:srgbClr val="0070C0"/>
                </a:solidFill>
              </a:rPr>
              <a:t>:  </a:t>
            </a:r>
            <a:r>
              <a:rPr lang="en-GB" sz="1400" dirty="0"/>
              <a:t>1e5</a:t>
            </a:r>
            <a:r>
              <a:rPr lang="en-GB" sz="1400" b="1" dirty="0">
                <a:solidFill>
                  <a:srgbClr val="0070C0"/>
                </a:solidFill>
              </a:rPr>
              <a:t> </a:t>
            </a:r>
            <a:r>
              <a:rPr lang="en-GB" sz="1400" dirty="0"/>
              <a:t>m</a:t>
            </a:r>
            <a:r>
              <a:rPr lang="en-GB" sz="1400" baseline="30000" dirty="0"/>
              <a:t>3</a:t>
            </a:r>
            <a:r>
              <a:rPr lang="en-GB" sz="1400" dirty="0"/>
              <a:t> scale water </a:t>
            </a:r>
          </a:p>
          <a:p>
            <a:r>
              <a:rPr lang="en-GB" sz="1400" dirty="0"/>
              <a:t>Cherenkov detectors</a:t>
            </a:r>
          </a:p>
        </p:txBody>
      </p:sp>
      <p:sp>
        <p:nvSpPr>
          <p:cNvPr id="218" name="TextBox 217">
            <a:extLst>
              <a:ext uri="{FF2B5EF4-FFF2-40B4-BE49-F238E27FC236}">
                <a16:creationId xmlns:a16="http://schemas.microsoft.com/office/drawing/2014/main" id="{BCD34BA7-B77B-6749-9AD9-1475F23278A2}"/>
              </a:ext>
            </a:extLst>
          </p:cNvPr>
          <p:cNvSpPr txBox="1"/>
          <p:nvPr/>
        </p:nvSpPr>
        <p:spPr>
          <a:xfrm>
            <a:off x="3" y="0"/>
            <a:ext cx="12192000" cy="461665"/>
          </a:xfrm>
          <a:prstGeom prst="rect">
            <a:avLst/>
          </a:prstGeom>
          <a:noFill/>
        </p:spPr>
        <p:txBody>
          <a:bodyPr wrap="square" rtlCol="0">
            <a:spAutoFit/>
          </a:bodyPr>
          <a:lstStyle/>
          <a:p>
            <a:pPr algn="ctr"/>
            <a:r>
              <a:rPr lang="en-GB" sz="2400" b="1" dirty="0"/>
              <a:t>The highest energy frontier</a:t>
            </a:r>
          </a:p>
        </p:txBody>
      </p:sp>
      <p:sp>
        <p:nvSpPr>
          <p:cNvPr id="99" name="TextBox 98">
            <a:extLst>
              <a:ext uri="{FF2B5EF4-FFF2-40B4-BE49-F238E27FC236}">
                <a16:creationId xmlns:a16="http://schemas.microsoft.com/office/drawing/2014/main" id="{C3640196-7335-1048-A4AC-37828E038684}"/>
              </a:ext>
            </a:extLst>
          </p:cNvPr>
          <p:cNvSpPr txBox="1"/>
          <p:nvPr/>
        </p:nvSpPr>
        <p:spPr>
          <a:xfrm>
            <a:off x="102072" y="612027"/>
            <a:ext cx="4393336" cy="338554"/>
          </a:xfrm>
          <a:prstGeom prst="rect">
            <a:avLst/>
          </a:prstGeom>
          <a:solidFill>
            <a:schemeClr val="bg1"/>
          </a:solidFill>
          <a:ln>
            <a:solidFill>
              <a:srgbClr val="0070C0"/>
            </a:solidFill>
          </a:ln>
        </p:spPr>
        <p:txBody>
          <a:bodyPr wrap="square" rtlCol="0">
            <a:spAutoFit/>
          </a:bodyPr>
          <a:lstStyle/>
          <a:p>
            <a:r>
              <a:rPr lang="en-GB" sz="1600" b="1" dirty="0">
                <a:solidFill>
                  <a:srgbClr val="0070C0"/>
                </a:solidFill>
              </a:rPr>
              <a:t>EM</a:t>
            </a:r>
            <a:r>
              <a:rPr lang="en-GB" sz="1600" dirty="0"/>
              <a:t>: electromagnetic</a:t>
            </a:r>
          </a:p>
        </p:txBody>
      </p:sp>
      <p:sp>
        <p:nvSpPr>
          <p:cNvPr id="100" name="TextBox 99">
            <a:extLst>
              <a:ext uri="{FF2B5EF4-FFF2-40B4-BE49-F238E27FC236}">
                <a16:creationId xmlns:a16="http://schemas.microsoft.com/office/drawing/2014/main" id="{EE6E3BC3-5C3F-4748-9035-C550A9EDD996}"/>
              </a:ext>
            </a:extLst>
          </p:cNvPr>
          <p:cNvSpPr txBox="1"/>
          <p:nvPr/>
        </p:nvSpPr>
        <p:spPr>
          <a:xfrm>
            <a:off x="99853" y="1480183"/>
            <a:ext cx="4397774" cy="338554"/>
          </a:xfrm>
          <a:prstGeom prst="rect">
            <a:avLst/>
          </a:prstGeom>
          <a:solidFill>
            <a:schemeClr val="bg1"/>
          </a:solidFill>
          <a:ln>
            <a:solidFill>
              <a:srgbClr val="0070C0"/>
            </a:solidFill>
          </a:ln>
        </p:spPr>
        <p:txBody>
          <a:bodyPr wrap="square" rtlCol="0">
            <a:spAutoFit/>
          </a:bodyPr>
          <a:lstStyle/>
          <a:p>
            <a:r>
              <a:rPr lang="en-GB" sz="1600" b="1" dirty="0">
                <a:solidFill>
                  <a:srgbClr val="00B050"/>
                </a:solidFill>
              </a:rPr>
              <a:t>NU</a:t>
            </a:r>
            <a:r>
              <a:rPr lang="en-GB" sz="1600" dirty="0"/>
              <a:t>: neutrino</a:t>
            </a:r>
          </a:p>
        </p:txBody>
      </p:sp>
      <p:sp>
        <p:nvSpPr>
          <p:cNvPr id="101" name="TextBox 100">
            <a:extLst>
              <a:ext uri="{FF2B5EF4-FFF2-40B4-BE49-F238E27FC236}">
                <a16:creationId xmlns:a16="http://schemas.microsoft.com/office/drawing/2014/main" id="{5B6C5BF9-1C9A-714F-99E1-F8CD802E873F}"/>
              </a:ext>
            </a:extLst>
          </p:cNvPr>
          <p:cNvSpPr txBox="1"/>
          <p:nvPr/>
        </p:nvSpPr>
        <p:spPr>
          <a:xfrm>
            <a:off x="98289" y="1943519"/>
            <a:ext cx="4412885" cy="338554"/>
          </a:xfrm>
          <a:prstGeom prst="rect">
            <a:avLst/>
          </a:prstGeom>
          <a:solidFill>
            <a:schemeClr val="bg1"/>
          </a:solidFill>
          <a:ln>
            <a:solidFill>
              <a:srgbClr val="0070C0"/>
            </a:solidFill>
          </a:ln>
        </p:spPr>
        <p:txBody>
          <a:bodyPr wrap="square" rtlCol="0">
            <a:spAutoFit/>
          </a:bodyPr>
          <a:lstStyle/>
          <a:p>
            <a:r>
              <a:rPr lang="en-GB" sz="1600" b="1" dirty="0">
                <a:solidFill>
                  <a:srgbClr val="FF0000"/>
                </a:solidFill>
              </a:rPr>
              <a:t>CR</a:t>
            </a:r>
            <a:r>
              <a:rPr lang="en-GB" sz="1600" dirty="0"/>
              <a:t>: cosmic ray</a:t>
            </a:r>
          </a:p>
        </p:txBody>
      </p:sp>
      <p:sp>
        <p:nvSpPr>
          <p:cNvPr id="102" name="TextBox 101">
            <a:extLst>
              <a:ext uri="{FF2B5EF4-FFF2-40B4-BE49-F238E27FC236}">
                <a16:creationId xmlns:a16="http://schemas.microsoft.com/office/drawing/2014/main" id="{C6A5352A-28F0-2545-8661-B18CD6702CE7}"/>
              </a:ext>
            </a:extLst>
          </p:cNvPr>
          <p:cNvSpPr txBox="1"/>
          <p:nvPr/>
        </p:nvSpPr>
        <p:spPr>
          <a:xfrm>
            <a:off x="110646" y="1032128"/>
            <a:ext cx="4397773" cy="338554"/>
          </a:xfrm>
          <a:prstGeom prst="rect">
            <a:avLst/>
          </a:prstGeom>
          <a:solidFill>
            <a:schemeClr val="bg1"/>
          </a:solidFill>
          <a:ln>
            <a:solidFill>
              <a:srgbClr val="0070C0"/>
            </a:solidFill>
          </a:ln>
        </p:spPr>
        <p:txBody>
          <a:bodyPr wrap="square" rtlCol="0">
            <a:spAutoFit/>
          </a:bodyPr>
          <a:lstStyle/>
          <a:p>
            <a:r>
              <a:rPr lang="en-GB" sz="1600" b="1" dirty="0"/>
              <a:t>GW</a:t>
            </a:r>
            <a:r>
              <a:rPr lang="en-GB" sz="1600" dirty="0"/>
              <a:t>: gravitational wave</a:t>
            </a:r>
          </a:p>
        </p:txBody>
      </p:sp>
      <p:sp>
        <p:nvSpPr>
          <p:cNvPr id="3" name="Left-right Arrow 2">
            <a:extLst>
              <a:ext uri="{FF2B5EF4-FFF2-40B4-BE49-F238E27FC236}">
                <a16:creationId xmlns:a16="http://schemas.microsoft.com/office/drawing/2014/main" id="{D8ACFD6D-D7C4-CEC3-D930-0446AE2CFF0E}"/>
              </a:ext>
            </a:extLst>
          </p:cNvPr>
          <p:cNvSpPr/>
          <p:nvPr/>
        </p:nvSpPr>
        <p:spPr>
          <a:xfrm>
            <a:off x="650953" y="6012773"/>
            <a:ext cx="10809313" cy="688157"/>
          </a:xfrm>
          <a:prstGeom prst="leftRightArrow">
            <a:avLst/>
          </a:prstGeom>
          <a:solidFill>
            <a:schemeClr val="accent1">
              <a:alpha val="38000"/>
            </a:schemeClr>
          </a:solidFill>
          <a:ln>
            <a:solidFill>
              <a:schemeClr val="accent1">
                <a:shade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5B40DBC2-BFE3-65B7-2D84-423C6AAEC364}"/>
              </a:ext>
            </a:extLst>
          </p:cNvPr>
          <p:cNvSpPr txBox="1"/>
          <p:nvPr/>
        </p:nvSpPr>
        <p:spPr>
          <a:xfrm>
            <a:off x="5152991" y="5931112"/>
            <a:ext cx="2608535" cy="307777"/>
          </a:xfrm>
          <a:prstGeom prst="rect">
            <a:avLst/>
          </a:prstGeom>
          <a:solidFill>
            <a:schemeClr val="bg1"/>
          </a:solidFill>
          <a:ln>
            <a:solidFill>
              <a:srgbClr val="0070C0"/>
            </a:solidFill>
          </a:ln>
        </p:spPr>
        <p:txBody>
          <a:bodyPr wrap="none" rtlCol="0">
            <a:spAutoFit/>
          </a:bodyPr>
          <a:lstStyle/>
          <a:p>
            <a:r>
              <a:rPr lang="en-GB" sz="1400" dirty="0">
                <a:solidFill>
                  <a:srgbClr val="0070C0"/>
                </a:solidFill>
              </a:rPr>
              <a:t>43 decades in energy / frequency</a:t>
            </a:r>
          </a:p>
        </p:txBody>
      </p:sp>
      <p:sp>
        <p:nvSpPr>
          <p:cNvPr id="5" name="Rectangle 4">
            <a:extLst>
              <a:ext uri="{FF2B5EF4-FFF2-40B4-BE49-F238E27FC236}">
                <a16:creationId xmlns:a16="http://schemas.microsoft.com/office/drawing/2014/main" id="{8918D78F-21E6-1C17-0FBA-4164D8CDF0DE}"/>
              </a:ext>
            </a:extLst>
          </p:cNvPr>
          <p:cNvSpPr/>
          <p:nvPr/>
        </p:nvSpPr>
        <p:spPr>
          <a:xfrm>
            <a:off x="8870248" y="586092"/>
            <a:ext cx="2759221" cy="528770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502C77C3-384B-CAD9-D903-4981EAD7AECB}"/>
              </a:ext>
            </a:extLst>
          </p:cNvPr>
          <p:cNvSpPr/>
          <p:nvPr/>
        </p:nvSpPr>
        <p:spPr>
          <a:xfrm>
            <a:off x="9030080" y="3585320"/>
            <a:ext cx="626910" cy="2124739"/>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AE25B51-1C6F-D859-5359-DBEABA69D511}"/>
              </a:ext>
            </a:extLst>
          </p:cNvPr>
          <p:cNvSpPr txBox="1"/>
          <p:nvPr/>
        </p:nvSpPr>
        <p:spPr>
          <a:xfrm rot="16200000">
            <a:off x="8175915" y="4337260"/>
            <a:ext cx="2160546" cy="307777"/>
          </a:xfrm>
          <a:prstGeom prst="rect">
            <a:avLst/>
          </a:prstGeom>
          <a:noFill/>
          <a:ln>
            <a:noFill/>
          </a:ln>
        </p:spPr>
        <p:txBody>
          <a:bodyPr wrap="square" rtlCol="0">
            <a:spAutoFit/>
          </a:bodyPr>
          <a:lstStyle/>
          <a:p>
            <a:r>
              <a:rPr lang="en-GB" sz="1400" b="1" dirty="0">
                <a:solidFill>
                  <a:srgbClr val="FF0000"/>
                </a:solidFill>
              </a:rPr>
              <a:t>CR</a:t>
            </a:r>
            <a:r>
              <a:rPr lang="en-GB" sz="1400" dirty="0"/>
              <a:t>: direct detection</a:t>
            </a:r>
          </a:p>
        </p:txBody>
      </p:sp>
    </p:spTree>
    <p:extLst>
      <p:ext uri="{BB962C8B-B14F-4D97-AF65-F5344CB8AC3E}">
        <p14:creationId xmlns:p14="http://schemas.microsoft.com/office/powerpoint/2010/main" val="2399051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90B942-40E4-1F4F-8150-1C4F3FDBAB44}"/>
              </a:ext>
            </a:extLst>
          </p:cNvPr>
          <p:cNvSpPr txBox="1"/>
          <p:nvPr/>
        </p:nvSpPr>
        <p:spPr>
          <a:xfrm>
            <a:off x="3" y="0"/>
            <a:ext cx="12192000" cy="461665"/>
          </a:xfrm>
          <a:prstGeom prst="rect">
            <a:avLst/>
          </a:prstGeom>
          <a:noFill/>
        </p:spPr>
        <p:txBody>
          <a:bodyPr wrap="square" rtlCol="0">
            <a:spAutoFit/>
          </a:bodyPr>
          <a:lstStyle/>
          <a:p>
            <a:pPr algn="ctr"/>
            <a:r>
              <a:rPr lang="en-GB" sz="2400" b="1" dirty="0"/>
              <a:t>Astrophysical neutrinos in 10 TeV - 10 PeV range</a:t>
            </a:r>
          </a:p>
        </p:txBody>
      </p:sp>
      <p:pic>
        <p:nvPicPr>
          <p:cNvPr id="18" name="Picture 17">
            <a:extLst>
              <a:ext uri="{FF2B5EF4-FFF2-40B4-BE49-F238E27FC236}">
                <a16:creationId xmlns:a16="http://schemas.microsoft.com/office/drawing/2014/main" id="{AD86009C-06E8-D74C-83CC-316643541EB7}"/>
              </a:ext>
            </a:extLst>
          </p:cNvPr>
          <p:cNvPicPr>
            <a:picLocks noChangeAspect="1"/>
          </p:cNvPicPr>
          <p:nvPr/>
        </p:nvPicPr>
        <p:blipFill>
          <a:blip r:embed="rId2"/>
          <a:stretch>
            <a:fillRect/>
          </a:stretch>
        </p:blipFill>
        <p:spPr>
          <a:xfrm>
            <a:off x="113073" y="2268039"/>
            <a:ext cx="2892886" cy="2573348"/>
          </a:xfrm>
          <a:prstGeom prst="rect">
            <a:avLst/>
          </a:prstGeom>
          <a:ln>
            <a:noFill/>
          </a:ln>
        </p:spPr>
      </p:pic>
      <p:sp>
        <p:nvSpPr>
          <p:cNvPr id="19" name="TextBox 18">
            <a:extLst>
              <a:ext uri="{FF2B5EF4-FFF2-40B4-BE49-F238E27FC236}">
                <a16:creationId xmlns:a16="http://schemas.microsoft.com/office/drawing/2014/main" id="{1900364D-58B3-DD43-B542-37FA5E50117C}"/>
              </a:ext>
            </a:extLst>
          </p:cNvPr>
          <p:cNvSpPr txBox="1"/>
          <p:nvPr/>
        </p:nvSpPr>
        <p:spPr>
          <a:xfrm>
            <a:off x="113073" y="472870"/>
            <a:ext cx="5226628" cy="1815882"/>
          </a:xfrm>
          <a:prstGeom prst="rect">
            <a:avLst/>
          </a:prstGeom>
          <a:solidFill>
            <a:schemeClr val="bg1"/>
          </a:solidFill>
          <a:ln>
            <a:solidFill>
              <a:srgbClr val="0070C0"/>
            </a:solidFill>
          </a:ln>
        </p:spPr>
        <p:txBody>
          <a:bodyPr wrap="square" rtlCol="0">
            <a:spAutoFit/>
          </a:bodyPr>
          <a:lstStyle/>
          <a:p>
            <a:r>
              <a:rPr lang="en-GB" sz="1400" dirty="0"/>
              <a:t>Large volumes of ice or water are used as Cherenkov detectors to detect tracks of charged particles produced in interactions of high-energy neutrinos. </a:t>
            </a:r>
          </a:p>
          <a:p>
            <a:endParaRPr lang="en-GB" sz="1400" dirty="0"/>
          </a:p>
          <a:p>
            <a:r>
              <a:rPr lang="en-GB" sz="1400" dirty="0"/>
              <a:t>Baikal GVD and KM3NET (water) are joining IceCube (ice) as km</a:t>
            </a:r>
            <a:r>
              <a:rPr lang="en-GB" sz="1400" baseline="30000" dirty="0"/>
              <a:t>3 </a:t>
            </a:r>
            <a:r>
              <a:rPr lang="en-GB" sz="1400" dirty="0"/>
              <a:t>scale detectors. They have comparable performance to IceCube for neutrino detection in muon channel, but better angular resolution in cascade channel. </a:t>
            </a:r>
          </a:p>
        </p:txBody>
      </p:sp>
      <p:pic>
        <p:nvPicPr>
          <p:cNvPr id="23" name="Picture 22">
            <a:extLst>
              <a:ext uri="{FF2B5EF4-FFF2-40B4-BE49-F238E27FC236}">
                <a16:creationId xmlns:a16="http://schemas.microsoft.com/office/drawing/2014/main" id="{41E38AD6-985B-7143-B6F5-0EBB3F5D60F4}"/>
              </a:ext>
            </a:extLst>
          </p:cNvPr>
          <p:cNvPicPr>
            <a:picLocks noChangeAspect="1"/>
          </p:cNvPicPr>
          <p:nvPr/>
        </p:nvPicPr>
        <p:blipFill>
          <a:blip r:embed="rId3"/>
          <a:stretch>
            <a:fillRect/>
          </a:stretch>
        </p:blipFill>
        <p:spPr>
          <a:xfrm>
            <a:off x="2653308" y="2338043"/>
            <a:ext cx="2836067" cy="2339060"/>
          </a:xfrm>
          <a:prstGeom prst="rect">
            <a:avLst/>
          </a:prstGeom>
        </p:spPr>
      </p:pic>
      <p:sp>
        <p:nvSpPr>
          <p:cNvPr id="24" name="TextBox 23">
            <a:extLst>
              <a:ext uri="{FF2B5EF4-FFF2-40B4-BE49-F238E27FC236}">
                <a16:creationId xmlns:a16="http://schemas.microsoft.com/office/drawing/2014/main" id="{5E52ADE9-4B00-5E4D-926B-7D14AFD5DF64}"/>
              </a:ext>
            </a:extLst>
          </p:cNvPr>
          <p:cNvSpPr txBox="1"/>
          <p:nvPr/>
        </p:nvSpPr>
        <p:spPr>
          <a:xfrm>
            <a:off x="2838562" y="2338043"/>
            <a:ext cx="1130438" cy="246221"/>
          </a:xfrm>
          <a:prstGeom prst="rect">
            <a:avLst/>
          </a:prstGeom>
          <a:noFill/>
        </p:spPr>
        <p:txBody>
          <a:bodyPr wrap="none" rtlCol="0">
            <a:spAutoFit/>
          </a:bodyPr>
          <a:lstStyle/>
          <a:p>
            <a:r>
              <a:rPr lang="en-GB" sz="1000" dirty="0"/>
              <a:t>Baikal-GVD (2021)</a:t>
            </a:r>
          </a:p>
        </p:txBody>
      </p:sp>
      <p:pic>
        <p:nvPicPr>
          <p:cNvPr id="26" name="Picture 25">
            <a:extLst>
              <a:ext uri="{FF2B5EF4-FFF2-40B4-BE49-F238E27FC236}">
                <a16:creationId xmlns:a16="http://schemas.microsoft.com/office/drawing/2014/main" id="{3B1E8865-94A4-3041-B081-FBB02F4AF02E}"/>
              </a:ext>
            </a:extLst>
          </p:cNvPr>
          <p:cNvPicPr>
            <a:picLocks noChangeAspect="1"/>
          </p:cNvPicPr>
          <p:nvPr/>
        </p:nvPicPr>
        <p:blipFill>
          <a:blip r:embed="rId4"/>
          <a:stretch>
            <a:fillRect/>
          </a:stretch>
        </p:blipFill>
        <p:spPr>
          <a:xfrm>
            <a:off x="5614179" y="461665"/>
            <a:ext cx="6151057" cy="2785898"/>
          </a:xfrm>
          <a:prstGeom prst="rect">
            <a:avLst/>
          </a:prstGeom>
        </p:spPr>
      </p:pic>
      <p:sp>
        <p:nvSpPr>
          <p:cNvPr id="27" name="TextBox 26">
            <a:extLst>
              <a:ext uri="{FF2B5EF4-FFF2-40B4-BE49-F238E27FC236}">
                <a16:creationId xmlns:a16="http://schemas.microsoft.com/office/drawing/2014/main" id="{D6D60C79-51EE-3041-9272-38E845E43B12}"/>
              </a:ext>
            </a:extLst>
          </p:cNvPr>
          <p:cNvSpPr txBox="1"/>
          <p:nvPr/>
        </p:nvSpPr>
        <p:spPr>
          <a:xfrm>
            <a:off x="5614179" y="2491692"/>
            <a:ext cx="2147447" cy="738664"/>
          </a:xfrm>
          <a:prstGeom prst="rect">
            <a:avLst/>
          </a:prstGeom>
          <a:noFill/>
        </p:spPr>
        <p:txBody>
          <a:bodyPr wrap="none" rtlCol="0">
            <a:spAutoFit/>
          </a:bodyPr>
          <a:lstStyle/>
          <a:p>
            <a:r>
              <a:rPr lang="en-GB" sz="1400" dirty="0">
                <a:solidFill>
                  <a:schemeClr val="bg1"/>
                </a:solidFill>
              </a:rPr>
              <a:t>Baikal GVD (7 clusters)</a:t>
            </a:r>
          </a:p>
          <a:p>
            <a:r>
              <a:rPr lang="en-GB" sz="1400" dirty="0">
                <a:solidFill>
                  <a:schemeClr val="bg1"/>
                </a:solidFill>
              </a:rPr>
              <a:t>Cascade events, E&gt;100 TeV</a:t>
            </a:r>
          </a:p>
          <a:p>
            <a:r>
              <a:rPr lang="en-GB" sz="1400" dirty="0">
                <a:solidFill>
                  <a:schemeClr val="bg1"/>
                </a:solidFill>
              </a:rPr>
              <a:t>(Galactic coordinates)</a:t>
            </a:r>
          </a:p>
        </p:txBody>
      </p:sp>
      <p:pic>
        <p:nvPicPr>
          <p:cNvPr id="29" name="Picture 28">
            <a:extLst>
              <a:ext uri="{FF2B5EF4-FFF2-40B4-BE49-F238E27FC236}">
                <a16:creationId xmlns:a16="http://schemas.microsoft.com/office/drawing/2014/main" id="{5CF87B2F-1B6A-5842-B3EC-631EA3C21222}"/>
              </a:ext>
            </a:extLst>
          </p:cNvPr>
          <p:cNvPicPr>
            <a:picLocks noChangeAspect="1"/>
          </p:cNvPicPr>
          <p:nvPr/>
        </p:nvPicPr>
        <p:blipFill rotWithShape="1">
          <a:blip r:embed="rId5"/>
          <a:srcRect b="11528"/>
          <a:stretch/>
        </p:blipFill>
        <p:spPr>
          <a:xfrm>
            <a:off x="5547390" y="3285524"/>
            <a:ext cx="6120777" cy="2915580"/>
          </a:xfrm>
          <a:prstGeom prst="rect">
            <a:avLst/>
          </a:prstGeom>
        </p:spPr>
      </p:pic>
      <p:sp>
        <p:nvSpPr>
          <p:cNvPr id="30" name="TextBox 29">
            <a:extLst>
              <a:ext uri="{FF2B5EF4-FFF2-40B4-BE49-F238E27FC236}">
                <a16:creationId xmlns:a16="http://schemas.microsoft.com/office/drawing/2014/main" id="{00557BDC-D3CA-2C44-B282-95A9CB25CF96}"/>
              </a:ext>
            </a:extLst>
          </p:cNvPr>
          <p:cNvSpPr txBox="1"/>
          <p:nvPr/>
        </p:nvSpPr>
        <p:spPr>
          <a:xfrm>
            <a:off x="5614179" y="6086810"/>
            <a:ext cx="3427220" cy="523220"/>
          </a:xfrm>
          <a:prstGeom prst="rect">
            <a:avLst/>
          </a:prstGeom>
          <a:noFill/>
        </p:spPr>
        <p:txBody>
          <a:bodyPr wrap="none" rtlCol="0">
            <a:spAutoFit/>
          </a:bodyPr>
          <a:lstStyle/>
          <a:p>
            <a:r>
              <a:rPr lang="en-GB" sz="1400" dirty="0"/>
              <a:t>IceCube HESE (cascades and tracks)E&gt;30 TeV</a:t>
            </a:r>
          </a:p>
          <a:p>
            <a:r>
              <a:rPr lang="en-GB" sz="1400" dirty="0"/>
              <a:t>(Equatorial coordinates)</a:t>
            </a:r>
          </a:p>
        </p:txBody>
      </p:sp>
      <p:sp>
        <p:nvSpPr>
          <p:cNvPr id="32" name="TextBox 31">
            <a:extLst>
              <a:ext uri="{FF2B5EF4-FFF2-40B4-BE49-F238E27FC236}">
                <a16:creationId xmlns:a16="http://schemas.microsoft.com/office/drawing/2014/main" id="{849293E2-4083-9447-A360-2A0EFA6D634D}"/>
              </a:ext>
            </a:extLst>
          </p:cNvPr>
          <p:cNvSpPr txBox="1"/>
          <p:nvPr/>
        </p:nvSpPr>
        <p:spPr>
          <a:xfrm>
            <a:off x="9838105" y="6071421"/>
            <a:ext cx="1927131" cy="276999"/>
          </a:xfrm>
          <a:prstGeom prst="rect">
            <a:avLst/>
          </a:prstGeom>
          <a:noFill/>
        </p:spPr>
        <p:txBody>
          <a:bodyPr wrap="none" rtlCol="0">
            <a:spAutoFit/>
          </a:bodyPr>
          <a:lstStyle/>
          <a:p>
            <a:r>
              <a:rPr lang="en-GB" sz="1200" dirty="0"/>
              <a:t>IceCube Collab. 1507.04005</a:t>
            </a:r>
          </a:p>
        </p:txBody>
      </p:sp>
      <p:sp>
        <p:nvSpPr>
          <p:cNvPr id="33" name="TextBox 32">
            <a:extLst>
              <a:ext uri="{FF2B5EF4-FFF2-40B4-BE49-F238E27FC236}">
                <a16:creationId xmlns:a16="http://schemas.microsoft.com/office/drawing/2014/main" id="{0C1F92BA-C498-C84F-BD51-7A5D93175F3B}"/>
              </a:ext>
            </a:extLst>
          </p:cNvPr>
          <p:cNvSpPr txBox="1"/>
          <p:nvPr/>
        </p:nvSpPr>
        <p:spPr>
          <a:xfrm>
            <a:off x="9774814" y="2946359"/>
            <a:ext cx="1962460" cy="276999"/>
          </a:xfrm>
          <a:prstGeom prst="rect">
            <a:avLst/>
          </a:prstGeom>
          <a:noFill/>
        </p:spPr>
        <p:txBody>
          <a:bodyPr wrap="none" rtlCol="0">
            <a:spAutoFit/>
          </a:bodyPr>
          <a:lstStyle/>
          <a:p>
            <a:r>
              <a:rPr lang="en-GB" sz="1200" dirty="0">
                <a:solidFill>
                  <a:schemeClr val="bg1"/>
                </a:solidFill>
              </a:rPr>
              <a:t>Baikal GVD Collab. ICRC2021</a:t>
            </a:r>
          </a:p>
        </p:txBody>
      </p:sp>
      <p:pic>
        <p:nvPicPr>
          <p:cNvPr id="36" name="Picture 35">
            <a:extLst>
              <a:ext uri="{FF2B5EF4-FFF2-40B4-BE49-F238E27FC236}">
                <a16:creationId xmlns:a16="http://schemas.microsoft.com/office/drawing/2014/main" id="{14557861-501A-A94D-B314-6F77BCE53096}"/>
              </a:ext>
            </a:extLst>
          </p:cNvPr>
          <p:cNvPicPr>
            <a:picLocks noChangeAspect="1"/>
          </p:cNvPicPr>
          <p:nvPr/>
        </p:nvPicPr>
        <p:blipFill>
          <a:blip r:embed="rId6"/>
          <a:stretch>
            <a:fillRect/>
          </a:stretch>
        </p:blipFill>
        <p:spPr>
          <a:xfrm>
            <a:off x="2131630" y="4645142"/>
            <a:ext cx="2179457" cy="2212858"/>
          </a:xfrm>
          <a:prstGeom prst="rect">
            <a:avLst/>
          </a:prstGeom>
        </p:spPr>
      </p:pic>
      <p:sp>
        <p:nvSpPr>
          <p:cNvPr id="37" name="TextBox 36">
            <a:extLst>
              <a:ext uri="{FF2B5EF4-FFF2-40B4-BE49-F238E27FC236}">
                <a16:creationId xmlns:a16="http://schemas.microsoft.com/office/drawing/2014/main" id="{0BEF78E5-7FED-5A4C-BE42-4FF518FBB999}"/>
              </a:ext>
            </a:extLst>
          </p:cNvPr>
          <p:cNvSpPr txBox="1"/>
          <p:nvPr/>
        </p:nvSpPr>
        <p:spPr>
          <a:xfrm>
            <a:off x="2082302" y="4645142"/>
            <a:ext cx="635110" cy="246221"/>
          </a:xfrm>
          <a:prstGeom prst="rect">
            <a:avLst/>
          </a:prstGeom>
          <a:noFill/>
        </p:spPr>
        <p:txBody>
          <a:bodyPr wrap="none" rtlCol="0">
            <a:spAutoFit/>
          </a:bodyPr>
          <a:lstStyle/>
          <a:p>
            <a:r>
              <a:rPr lang="en-GB" sz="1000" dirty="0">
                <a:solidFill>
                  <a:schemeClr val="bg1"/>
                </a:solidFill>
              </a:rPr>
              <a:t>KM3NET</a:t>
            </a:r>
          </a:p>
        </p:txBody>
      </p:sp>
    </p:spTree>
    <p:extLst>
      <p:ext uri="{BB962C8B-B14F-4D97-AF65-F5344CB8AC3E}">
        <p14:creationId xmlns:p14="http://schemas.microsoft.com/office/powerpoint/2010/main" val="311895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61E90D2B-B3BC-A143-88B7-E5CB6CBD0384}"/>
              </a:ext>
            </a:extLst>
          </p:cNvPr>
          <p:cNvPicPr>
            <a:picLocks noChangeAspect="1"/>
          </p:cNvPicPr>
          <p:nvPr/>
        </p:nvPicPr>
        <p:blipFill rotWithShape="1">
          <a:blip r:embed="rId2">
            <a:clrChange>
              <a:clrFrom>
                <a:srgbClr val="FFFFFF"/>
              </a:clrFrom>
              <a:clrTo>
                <a:srgbClr val="FFFFFF">
                  <a:alpha val="0"/>
                </a:srgbClr>
              </a:clrTo>
            </a:clrChange>
          </a:blip>
          <a:srcRect l="18428" t="15099" r="25459" b="35533"/>
          <a:stretch/>
        </p:blipFill>
        <p:spPr>
          <a:xfrm>
            <a:off x="4088524" y="4151586"/>
            <a:ext cx="5938648" cy="2302451"/>
          </a:xfrm>
          <a:prstGeom prst="rect">
            <a:avLst/>
          </a:prstGeom>
        </p:spPr>
      </p:pic>
      <p:sp>
        <p:nvSpPr>
          <p:cNvPr id="35" name="Rectangle 34">
            <a:extLst>
              <a:ext uri="{FF2B5EF4-FFF2-40B4-BE49-F238E27FC236}">
                <a16:creationId xmlns:a16="http://schemas.microsoft.com/office/drawing/2014/main" id="{06C91FB8-7184-9746-B277-F12CE3277155}"/>
              </a:ext>
            </a:extLst>
          </p:cNvPr>
          <p:cNvSpPr/>
          <p:nvPr/>
        </p:nvSpPr>
        <p:spPr>
          <a:xfrm>
            <a:off x="4866288" y="3846788"/>
            <a:ext cx="5108028" cy="788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4A15DE18-DE39-2343-847F-FE6681236AE5}"/>
              </a:ext>
            </a:extLst>
          </p:cNvPr>
          <p:cNvSpPr txBox="1"/>
          <p:nvPr/>
        </p:nvSpPr>
        <p:spPr>
          <a:xfrm>
            <a:off x="22585" y="6576010"/>
            <a:ext cx="5671040" cy="276999"/>
          </a:xfrm>
          <a:prstGeom prst="rect">
            <a:avLst/>
          </a:prstGeom>
          <a:noFill/>
        </p:spPr>
        <p:txBody>
          <a:bodyPr wrap="none" rtlCol="0">
            <a:spAutoFit/>
          </a:bodyPr>
          <a:lstStyle/>
          <a:p>
            <a:r>
              <a:rPr lang="en-GB" sz="1200" dirty="0"/>
              <a:t>IceCube Collab. 1908.09551, 2001.09520, </a:t>
            </a:r>
            <a:r>
              <a:rPr lang="en-GB" sz="1200" dirty="0">
                <a:hlinkClick r:id="rId3"/>
              </a:rPr>
              <a:t>https://doi.org/10.1038/s41586-021-03256-1</a:t>
            </a:r>
            <a:endParaRPr lang="en-GB" sz="1200" dirty="0"/>
          </a:p>
        </p:txBody>
      </p:sp>
      <p:pic>
        <p:nvPicPr>
          <p:cNvPr id="16" name="Picture 15">
            <a:extLst>
              <a:ext uri="{FF2B5EF4-FFF2-40B4-BE49-F238E27FC236}">
                <a16:creationId xmlns:a16="http://schemas.microsoft.com/office/drawing/2014/main" id="{D4949EE8-7C01-D245-BA01-1EEE62EEC3C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520962" y="3801482"/>
            <a:ext cx="5513839" cy="3056518"/>
          </a:xfrm>
          <a:prstGeom prst="rect">
            <a:avLst/>
          </a:prstGeom>
        </p:spPr>
      </p:pic>
      <p:sp>
        <p:nvSpPr>
          <p:cNvPr id="11" name="TextBox 10">
            <a:extLst>
              <a:ext uri="{FF2B5EF4-FFF2-40B4-BE49-F238E27FC236}">
                <a16:creationId xmlns:a16="http://schemas.microsoft.com/office/drawing/2014/main" id="{2E591AF7-624A-394F-B964-9A9FD292C5E8}"/>
              </a:ext>
            </a:extLst>
          </p:cNvPr>
          <p:cNvSpPr txBox="1"/>
          <p:nvPr/>
        </p:nvSpPr>
        <p:spPr>
          <a:xfrm>
            <a:off x="3" y="0"/>
            <a:ext cx="12192000" cy="461665"/>
          </a:xfrm>
          <a:prstGeom prst="rect">
            <a:avLst/>
          </a:prstGeom>
          <a:noFill/>
        </p:spPr>
        <p:txBody>
          <a:bodyPr wrap="square" rtlCol="0">
            <a:spAutoFit/>
          </a:bodyPr>
          <a:lstStyle/>
          <a:p>
            <a:pPr algn="ctr"/>
            <a:r>
              <a:rPr lang="en-GB" sz="2400" b="1" dirty="0"/>
              <a:t>Astrophysical neutrinos in 10 TeV - 10 PeV range</a:t>
            </a:r>
          </a:p>
        </p:txBody>
      </p:sp>
      <p:sp>
        <p:nvSpPr>
          <p:cNvPr id="2" name="TextBox 1">
            <a:extLst>
              <a:ext uri="{FF2B5EF4-FFF2-40B4-BE49-F238E27FC236}">
                <a16:creationId xmlns:a16="http://schemas.microsoft.com/office/drawing/2014/main" id="{A2E9B970-634A-8C4D-9D03-46AFB93DFFDE}"/>
              </a:ext>
            </a:extLst>
          </p:cNvPr>
          <p:cNvSpPr txBox="1"/>
          <p:nvPr/>
        </p:nvSpPr>
        <p:spPr>
          <a:xfrm>
            <a:off x="7833241" y="5423544"/>
            <a:ext cx="723275" cy="646331"/>
          </a:xfrm>
          <a:prstGeom prst="rect">
            <a:avLst/>
          </a:prstGeom>
          <a:solidFill>
            <a:schemeClr val="bg1"/>
          </a:solidFill>
          <a:ln>
            <a:solidFill>
              <a:srgbClr val="0070C0"/>
            </a:solidFill>
          </a:ln>
        </p:spPr>
        <p:txBody>
          <a:bodyPr wrap="none" rtlCol="0">
            <a:spAutoFit/>
          </a:bodyPr>
          <a:lstStyle/>
          <a:p>
            <a:r>
              <a:rPr lang="en-GB" sz="1200" dirty="0"/>
              <a:t>muon </a:t>
            </a:r>
          </a:p>
          <a:p>
            <a:r>
              <a:rPr lang="en-GB" sz="1200" dirty="0"/>
              <a:t>neutrino</a:t>
            </a:r>
          </a:p>
          <a:p>
            <a:r>
              <a:rPr lang="en-GB" sz="1200" dirty="0"/>
              <a:t> tracks</a:t>
            </a:r>
          </a:p>
        </p:txBody>
      </p:sp>
      <p:sp>
        <p:nvSpPr>
          <p:cNvPr id="20" name="TextBox 19">
            <a:extLst>
              <a:ext uri="{FF2B5EF4-FFF2-40B4-BE49-F238E27FC236}">
                <a16:creationId xmlns:a16="http://schemas.microsoft.com/office/drawing/2014/main" id="{86BB123A-2413-7444-9756-2D7B3FF27410}"/>
              </a:ext>
            </a:extLst>
          </p:cNvPr>
          <p:cNvSpPr txBox="1"/>
          <p:nvPr/>
        </p:nvSpPr>
        <p:spPr>
          <a:xfrm>
            <a:off x="7093295" y="5170628"/>
            <a:ext cx="739946" cy="276999"/>
          </a:xfrm>
          <a:prstGeom prst="rect">
            <a:avLst/>
          </a:prstGeom>
          <a:solidFill>
            <a:schemeClr val="bg1"/>
          </a:solidFill>
          <a:ln>
            <a:solidFill>
              <a:srgbClr val="00B050"/>
            </a:solidFill>
          </a:ln>
        </p:spPr>
        <p:txBody>
          <a:bodyPr wrap="none" rtlCol="0">
            <a:spAutoFit/>
          </a:bodyPr>
          <a:lstStyle/>
          <a:p>
            <a:r>
              <a:rPr lang="en-GB" sz="1200" dirty="0"/>
              <a:t>cascades</a:t>
            </a:r>
          </a:p>
        </p:txBody>
      </p:sp>
      <p:sp>
        <p:nvSpPr>
          <p:cNvPr id="21" name="TextBox 20">
            <a:extLst>
              <a:ext uri="{FF2B5EF4-FFF2-40B4-BE49-F238E27FC236}">
                <a16:creationId xmlns:a16="http://schemas.microsoft.com/office/drawing/2014/main" id="{81987D91-2E43-3E48-9649-87EA16F4D3BF}"/>
              </a:ext>
            </a:extLst>
          </p:cNvPr>
          <p:cNvSpPr txBox="1"/>
          <p:nvPr/>
        </p:nvSpPr>
        <p:spPr>
          <a:xfrm>
            <a:off x="9277881" y="6177038"/>
            <a:ext cx="1493037" cy="276999"/>
          </a:xfrm>
          <a:prstGeom prst="rect">
            <a:avLst/>
          </a:prstGeom>
          <a:solidFill>
            <a:schemeClr val="bg1"/>
          </a:solidFill>
          <a:ln>
            <a:solidFill>
              <a:srgbClr val="FF0000"/>
            </a:solidFill>
          </a:ln>
        </p:spPr>
        <p:txBody>
          <a:bodyPr wrap="none" rtlCol="0">
            <a:spAutoFit/>
          </a:bodyPr>
          <a:lstStyle/>
          <a:p>
            <a:r>
              <a:rPr lang="en-GB" sz="1200" dirty="0"/>
              <a:t>6 PeV cascade event</a:t>
            </a:r>
          </a:p>
        </p:txBody>
      </p:sp>
      <p:pic>
        <p:nvPicPr>
          <p:cNvPr id="29" name="Picture 28">
            <a:extLst>
              <a:ext uri="{FF2B5EF4-FFF2-40B4-BE49-F238E27FC236}">
                <a16:creationId xmlns:a16="http://schemas.microsoft.com/office/drawing/2014/main" id="{5F012538-5A47-494F-923A-E992697BB70A}"/>
              </a:ext>
            </a:extLst>
          </p:cNvPr>
          <p:cNvPicPr>
            <a:picLocks noChangeAspect="1"/>
          </p:cNvPicPr>
          <p:nvPr/>
        </p:nvPicPr>
        <p:blipFill>
          <a:blip r:embed="rId5"/>
          <a:stretch>
            <a:fillRect/>
          </a:stretch>
        </p:blipFill>
        <p:spPr>
          <a:xfrm>
            <a:off x="8450414" y="488997"/>
            <a:ext cx="3584387" cy="2940003"/>
          </a:xfrm>
          <a:prstGeom prst="rect">
            <a:avLst/>
          </a:prstGeom>
        </p:spPr>
      </p:pic>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55C9F516-FA5C-C44B-882D-4AB423E5E2C2}"/>
                  </a:ext>
                </a:extLst>
              </p:cNvPr>
              <p:cNvSpPr txBox="1"/>
              <p:nvPr/>
            </p:nvSpPr>
            <p:spPr>
              <a:xfrm>
                <a:off x="492890" y="646001"/>
                <a:ext cx="7701988" cy="2662908"/>
              </a:xfrm>
              <a:prstGeom prst="rect">
                <a:avLst/>
              </a:prstGeom>
              <a:noFill/>
              <a:ln>
                <a:solidFill>
                  <a:srgbClr val="0070C0"/>
                </a:solidFill>
              </a:ln>
            </p:spPr>
            <p:txBody>
              <a:bodyPr wrap="square" rtlCol="0">
                <a:spAutoFit/>
              </a:bodyPr>
              <a:lstStyle/>
              <a:p>
                <a:r>
                  <a:rPr lang="en-GB" sz="1600" dirty="0"/>
                  <a:t>Astrophysical neutrino spectrum measurements in different channels event types and sampled from different parts of the sky reveal powerlaw spectrum </a:t>
                </a:r>
                <a14:m>
                  <m:oMath xmlns:m="http://schemas.openxmlformats.org/officeDocument/2006/math">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𝑑</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𝑁</m:t>
                            </m:r>
                          </m:e>
                          <m:sub>
                            <m:r>
                              <a:rPr lang="en-US" sz="1600" b="0" i="1" smtClean="0">
                                <a:latin typeface="Cambria Math" panose="02040503050406030204" pitchFamily="18" charset="0"/>
                              </a:rPr>
                              <m:t>𝜈</m:t>
                            </m:r>
                          </m:sub>
                        </m:sSub>
                      </m:num>
                      <m:den>
                        <m:r>
                          <a:rPr lang="en-US" sz="1600" b="0" i="1" smtClean="0">
                            <a:latin typeface="Cambria Math" panose="02040503050406030204" pitchFamily="18" charset="0"/>
                          </a:rPr>
                          <m:t>𝑑𝐸</m:t>
                        </m:r>
                      </m:den>
                    </m:f>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𝐸</m:t>
                        </m:r>
                      </m:e>
                      <m:sup>
                        <m:r>
                          <a:rPr lang="en-US" sz="1600" b="0" i="1" smtClean="0">
                            <a:latin typeface="Cambria Math" panose="02040503050406030204" pitchFamily="18" charset="0"/>
                          </a:rPr>
                          <m:t>−</m:t>
                        </m:r>
                        <m:r>
                          <m:rPr>
                            <m:sty m:val="p"/>
                          </m:rPr>
                          <a:rPr lang="en-US" sz="1600" b="0" i="0" smtClean="0">
                            <a:latin typeface="Cambria Math" panose="02040503050406030204" pitchFamily="18" charset="0"/>
                          </a:rPr>
                          <m:t>Γ</m:t>
                        </m:r>
                      </m:sup>
                    </m:sSup>
                  </m:oMath>
                </a14:m>
                <a:r>
                  <a:rPr lang="en-GB" sz="1600" dirty="0"/>
                  <a:t> with slope(s)</a:t>
                </a:r>
              </a:p>
              <a:p>
                <a14:m>
                  <m:oMath xmlns:m="http://schemas.openxmlformats.org/officeDocument/2006/math">
                    <m:r>
                      <m:rPr>
                        <m:sty m:val="p"/>
                      </m:rPr>
                      <a:rPr lang="en-US" sz="1600" b="0" i="0" smtClean="0">
                        <a:latin typeface="Cambria Math" panose="02040503050406030204" pitchFamily="18" charset="0"/>
                      </a:rPr>
                      <m:t>Γ</m:t>
                    </m:r>
                    <m:r>
                      <a:rPr lang="en-US" sz="1600" b="0" i="1" smtClean="0">
                        <a:latin typeface="Cambria Math" panose="02040503050406030204" pitchFamily="18" charset="0"/>
                      </a:rPr>
                      <m:t>=2.2 .. 2.5</m:t>
                    </m:r>
                  </m:oMath>
                </a14:m>
                <a:r>
                  <a:rPr lang="en-GB" sz="1600" dirty="0"/>
                  <a:t>. The signal is consistent with being isotropic (considered as an evidence for extragalactic origin of the signal). </a:t>
                </a:r>
              </a:p>
              <a:p>
                <a:endParaRPr lang="en-GB" sz="1600" dirty="0"/>
              </a:p>
              <a:p>
                <a:r>
                  <a:rPr lang="en-GB" sz="1600" dirty="0"/>
                  <a:t>An immediate problem for a soft spectrum neutrino signal of extragalactic origin is the absence of  the counterpart </a:t>
                </a:r>
                <a14:m>
                  <m:oMath xmlns:m="http://schemas.openxmlformats.org/officeDocument/2006/math">
                    <m:r>
                      <a:rPr lang="en-US" sz="1600" b="0" i="1" smtClean="0">
                        <a:latin typeface="Cambria Math" panose="02040503050406030204" pitchFamily="18" charset="0"/>
                      </a:rPr>
                      <m:t>𝛾</m:t>
                    </m:r>
                  </m:oMath>
                </a14:m>
                <a:r>
                  <a:rPr lang="en-GB" sz="1600" dirty="0"/>
                  <a:t>-ray signal at lower energy. Instead, low-energy extrapolation of the neutrino flux is consistent with Galactic diffuse emission </a:t>
                </a:r>
                <a14:m>
                  <m:oMath xmlns:m="http://schemas.openxmlformats.org/officeDocument/2006/math">
                    <m:r>
                      <a:rPr lang="en-US" sz="1600" b="0" i="1" smtClean="0">
                        <a:latin typeface="Cambria Math" panose="02040503050406030204" pitchFamily="18" charset="0"/>
                      </a:rPr>
                      <m:t>𝛾</m:t>
                    </m:r>
                  </m:oMath>
                </a14:m>
                <a:r>
                  <a:rPr lang="en-GB" sz="1600" dirty="0"/>
                  <a:t>-ray signal. </a:t>
                </a:r>
              </a:p>
              <a:p>
                <a:endParaRPr lang="en-GB" sz="1600" dirty="0"/>
              </a:p>
              <a:p>
                <a:endParaRPr lang="en-GB" sz="1600" dirty="0"/>
              </a:p>
            </p:txBody>
          </p:sp>
        </mc:Choice>
        <mc:Fallback xmlns="">
          <p:sp>
            <p:nvSpPr>
              <p:cNvPr id="30" name="TextBox 29">
                <a:extLst>
                  <a:ext uri="{FF2B5EF4-FFF2-40B4-BE49-F238E27FC236}">
                    <a16:creationId xmlns:a16="http://schemas.microsoft.com/office/drawing/2014/main" id="{55C9F516-FA5C-C44B-882D-4AB423E5E2C2}"/>
                  </a:ext>
                </a:extLst>
              </p:cNvPr>
              <p:cNvSpPr txBox="1">
                <a:spLocks noRot="1" noChangeAspect="1" noMove="1" noResize="1" noEditPoints="1" noAdjustHandles="1" noChangeArrowheads="1" noChangeShapeType="1" noTextEdit="1"/>
              </p:cNvSpPr>
              <p:nvPr/>
            </p:nvSpPr>
            <p:spPr>
              <a:xfrm>
                <a:off x="492890" y="646001"/>
                <a:ext cx="7701988" cy="2662908"/>
              </a:xfrm>
              <a:prstGeom prst="rect">
                <a:avLst/>
              </a:prstGeom>
              <a:blipFill>
                <a:blip r:embed="rId6"/>
                <a:stretch>
                  <a:fillRect l="-329" t="-472" r="-329"/>
                </a:stretch>
              </a:blipFill>
              <a:ln>
                <a:solidFill>
                  <a:srgbClr val="0070C0"/>
                </a:solidFill>
              </a:ln>
            </p:spPr>
            <p:txBody>
              <a:bodyPr/>
              <a:lstStyle/>
              <a:p>
                <a:r>
                  <a:rPr lang="en-GB">
                    <a:noFill/>
                  </a:rPr>
                  <a:t> </a:t>
                </a:r>
              </a:p>
            </p:txBody>
          </p:sp>
        </mc:Fallback>
      </mc:AlternateContent>
      <p:sp>
        <p:nvSpPr>
          <p:cNvPr id="36" name="Rectangle 35">
            <a:extLst>
              <a:ext uri="{FF2B5EF4-FFF2-40B4-BE49-F238E27FC236}">
                <a16:creationId xmlns:a16="http://schemas.microsoft.com/office/drawing/2014/main" id="{FFD902E1-21EA-D54D-996F-BB3B0DCF8363}"/>
              </a:ext>
            </a:extLst>
          </p:cNvPr>
          <p:cNvSpPr/>
          <p:nvPr/>
        </p:nvSpPr>
        <p:spPr>
          <a:xfrm>
            <a:off x="4088524" y="3846788"/>
            <a:ext cx="7851228" cy="26597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75F6520A-C049-BC46-8B20-61BE79899B20}"/>
                  </a:ext>
                </a:extLst>
              </p:cNvPr>
              <p:cNvSpPr txBox="1"/>
              <p:nvPr/>
            </p:nvSpPr>
            <p:spPr>
              <a:xfrm>
                <a:off x="4376700" y="4074839"/>
                <a:ext cx="1856086" cy="276999"/>
              </a:xfrm>
              <a:prstGeom prst="rect">
                <a:avLst/>
              </a:prstGeom>
              <a:noFill/>
              <a:ln>
                <a:solidFill>
                  <a:srgbClr val="FFC000"/>
                </a:solidFill>
              </a:ln>
            </p:spPr>
            <p:txBody>
              <a:bodyPr wrap="none" rtlCol="0">
                <a:spAutoFit/>
              </a:bodyPr>
              <a:lstStyle/>
              <a:p>
                <a:r>
                  <a:rPr lang="en-GB" sz="1200" dirty="0"/>
                  <a:t>Isotropic </a:t>
                </a:r>
                <a14:m>
                  <m:oMath xmlns:m="http://schemas.openxmlformats.org/officeDocument/2006/math">
                    <m:r>
                      <a:rPr lang="en-US" sz="1200" b="0" i="1" smtClean="0">
                        <a:latin typeface="Cambria Math" panose="02040503050406030204" pitchFamily="18" charset="0"/>
                      </a:rPr>
                      <m:t>𝛾</m:t>
                    </m:r>
                  </m:oMath>
                </a14:m>
                <a:r>
                  <a:rPr lang="en-GB" sz="1200" dirty="0"/>
                  <a:t>-ray background</a:t>
                </a:r>
              </a:p>
            </p:txBody>
          </p:sp>
        </mc:Choice>
        <mc:Fallback xmlns="">
          <p:sp>
            <p:nvSpPr>
              <p:cNvPr id="37" name="TextBox 36">
                <a:extLst>
                  <a:ext uri="{FF2B5EF4-FFF2-40B4-BE49-F238E27FC236}">
                    <a16:creationId xmlns:a16="http://schemas.microsoft.com/office/drawing/2014/main" id="{75F6520A-C049-BC46-8B20-61BE79899B20}"/>
                  </a:ext>
                </a:extLst>
              </p:cNvPr>
              <p:cNvSpPr txBox="1">
                <a:spLocks noRot="1" noChangeAspect="1" noMove="1" noResize="1" noEditPoints="1" noAdjustHandles="1" noChangeArrowheads="1" noChangeShapeType="1" noTextEdit="1"/>
              </p:cNvSpPr>
              <p:nvPr/>
            </p:nvSpPr>
            <p:spPr>
              <a:xfrm>
                <a:off x="4376700" y="4074839"/>
                <a:ext cx="1856086" cy="276999"/>
              </a:xfrm>
              <a:prstGeom prst="rect">
                <a:avLst/>
              </a:prstGeom>
              <a:blipFill>
                <a:blip r:embed="rId7"/>
                <a:stretch>
                  <a:fillRect b="-8333"/>
                </a:stretch>
              </a:blipFill>
              <a:ln>
                <a:solidFill>
                  <a:srgbClr val="FFC000"/>
                </a:solidFill>
              </a:ln>
            </p:spPr>
            <p:txBody>
              <a:bodyPr/>
              <a:lstStyle/>
              <a:p>
                <a:r>
                  <a:rPr lang="en-GB">
                    <a:noFill/>
                  </a:rPr>
                  <a:t> </a:t>
                </a:r>
              </a:p>
            </p:txBody>
          </p:sp>
        </mc:Fallback>
      </mc:AlternateContent>
    </p:spTree>
    <p:extLst>
      <p:ext uri="{BB962C8B-B14F-4D97-AF65-F5344CB8AC3E}">
        <p14:creationId xmlns:p14="http://schemas.microsoft.com/office/powerpoint/2010/main" val="2558538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xEl>
                                              <p:pRg st="3" end="3"/>
                                            </p:txEl>
                                          </p:spTgt>
                                        </p:tgtEl>
                                        <p:attrNameLst>
                                          <p:attrName>style.visibility</p:attrName>
                                        </p:attrNameLst>
                                      </p:cBhvr>
                                      <p:to>
                                        <p:strVal val="visible"/>
                                      </p:to>
                                    </p:set>
                                    <p:animEffect transition="in" filter="fade">
                                      <p:cBhvr>
                                        <p:cTn id="7" dur="500"/>
                                        <p:tgtEl>
                                          <p:spTgt spid="30">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229E295-F238-6340-88FB-F46F2B21CC91}"/>
              </a:ext>
            </a:extLst>
          </p:cNvPr>
          <p:cNvPicPr>
            <a:picLocks noChangeAspect="1"/>
          </p:cNvPicPr>
          <p:nvPr/>
        </p:nvPicPr>
        <p:blipFill rotWithShape="1">
          <a:blip r:embed="rId2">
            <a:clrChange>
              <a:clrFrom>
                <a:srgbClr val="FFFFFF"/>
              </a:clrFrom>
              <a:clrTo>
                <a:srgbClr val="FFFFFF">
                  <a:alpha val="0"/>
                </a:srgbClr>
              </a:clrTo>
            </a:clrChange>
          </a:blip>
          <a:srcRect l="18428" t="15099" r="25459" b="35533"/>
          <a:stretch/>
        </p:blipFill>
        <p:spPr>
          <a:xfrm>
            <a:off x="4088524" y="4151586"/>
            <a:ext cx="5938648" cy="2302451"/>
          </a:xfrm>
          <a:prstGeom prst="rect">
            <a:avLst/>
          </a:prstGeom>
        </p:spPr>
      </p:pic>
      <p:sp>
        <p:nvSpPr>
          <p:cNvPr id="14" name="Rectangle 13">
            <a:extLst>
              <a:ext uri="{FF2B5EF4-FFF2-40B4-BE49-F238E27FC236}">
                <a16:creationId xmlns:a16="http://schemas.microsoft.com/office/drawing/2014/main" id="{53B87456-F0CB-E945-9842-EFC183D6B41D}"/>
              </a:ext>
            </a:extLst>
          </p:cNvPr>
          <p:cNvSpPr/>
          <p:nvPr/>
        </p:nvSpPr>
        <p:spPr>
          <a:xfrm>
            <a:off x="4866288" y="3846788"/>
            <a:ext cx="5108028" cy="788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7E926084-C9E9-3540-8AFB-B2AD7E91BE6D}"/>
              </a:ext>
            </a:extLst>
          </p:cNvPr>
          <p:cNvPicPr>
            <a:picLocks noChangeAspect="1"/>
          </p:cNvPicPr>
          <p:nvPr/>
        </p:nvPicPr>
        <p:blipFill rotWithShape="1">
          <a:blip r:embed="rId3">
            <a:clrChange>
              <a:clrFrom>
                <a:srgbClr val="FFFFFF"/>
              </a:clrFrom>
              <a:clrTo>
                <a:srgbClr val="FFFFFF">
                  <a:alpha val="0"/>
                </a:srgbClr>
              </a:clrTo>
            </a:clrChange>
          </a:blip>
          <a:srcRect l="16149" t="4593" r="29530" b="12318"/>
          <a:stretch/>
        </p:blipFill>
        <p:spPr>
          <a:xfrm>
            <a:off x="4088524" y="3321269"/>
            <a:ext cx="3237190" cy="3056519"/>
          </a:xfrm>
          <a:prstGeom prst="rect">
            <a:avLst/>
          </a:prstGeom>
        </p:spPr>
      </p:pic>
      <p:sp>
        <p:nvSpPr>
          <p:cNvPr id="13" name="TextBox 12">
            <a:extLst>
              <a:ext uri="{FF2B5EF4-FFF2-40B4-BE49-F238E27FC236}">
                <a16:creationId xmlns:a16="http://schemas.microsoft.com/office/drawing/2014/main" id="{4A15DE18-DE39-2343-847F-FE6681236AE5}"/>
              </a:ext>
            </a:extLst>
          </p:cNvPr>
          <p:cNvSpPr txBox="1"/>
          <p:nvPr/>
        </p:nvSpPr>
        <p:spPr>
          <a:xfrm>
            <a:off x="0" y="6396335"/>
            <a:ext cx="5671040" cy="461665"/>
          </a:xfrm>
          <a:prstGeom prst="rect">
            <a:avLst/>
          </a:prstGeom>
          <a:noFill/>
        </p:spPr>
        <p:txBody>
          <a:bodyPr wrap="none" rtlCol="0">
            <a:spAutoFit/>
          </a:bodyPr>
          <a:lstStyle/>
          <a:p>
            <a:r>
              <a:rPr lang="en-GB" sz="1200" dirty="0"/>
              <a:t>AN, Semikoz 1412.1690, 1907.06061</a:t>
            </a:r>
          </a:p>
          <a:p>
            <a:r>
              <a:rPr lang="en-GB" sz="1200" dirty="0"/>
              <a:t>IceCube Collab. 1908.09551, 2001.09520, </a:t>
            </a:r>
            <a:r>
              <a:rPr lang="en-GB" sz="1200" dirty="0">
                <a:hlinkClick r:id="rId4"/>
              </a:rPr>
              <a:t>https://doi.org/10.1038/s41586-021-03256-1</a:t>
            </a:r>
            <a:endParaRPr lang="en-GB" sz="1200" dirty="0"/>
          </a:p>
        </p:txBody>
      </p:sp>
      <p:pic>
        <p:nvPicPr>
          <p:cNvPr id="16" name="Picture 15">
            <a:extLst>
              <a:ext uri="{FF2B5EF4-FFF2-40B4-BE49-F238E27FC236}">
                <a16:creationId xmlns:a16="http://schemas.microsoft.com/office/drawing/2014/main" id="{D4949EE8-7C01-D245-BA01-1EEE62EEC3CC}"/>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520962" y="3801482"/>
            <a:ext cx="5513839" cy="3056518"/>
          </a:xfrm>
          <a:prstGeom prst="rect">
            <a:avLst/>
          </a:prstGeom>
        </p:spPr>
      </p:pic>
      <p:sp>
        <p:nvSpPr>
          <p:cNvPr id="11" name="TextBox 10">
            <a:extLst>
              <a:ext uri="{FF2B5EF4-FFF2-40B4-BE49-F238E27FC236}">
                <a16:creationId xmlns:a16="http://schemas.microsoft.com/office/drawing/2014/main" id="{2E591AF7-624A-394F-B964-9A9FD292C5E8}"/>
              </a:ext>
            </a:extLst>
          </p:cNvPr>
          <p:cNvSpPr txBox="1"/>
          <p:nvPr/>
        </p:nvSpPr>
        <p:spPr>
          <a:xfrm>
            <a:off x="3" y="0"/>
            <a:ext cx="12192000" cy="461665"/>
          </a:xfrm>
          <a:prstGeom prst="rect">
            <a:avLst/>
          </a:prstGeom>
          <a:noFill/>
        </p:spPr>
        <p:txBody>
          <a:bodyPr wrap="square" rtlCol="0">
            <a:spAutoFit/>
          </a:bodyPr>
          <a:lstStyle/>
          <a:p>
            <a:pPr algn="ctr"/>
            <a:r>
              <a:rPr lang="en-GB" sz="2400" b="1" dirty="0"/>
              <a:t>Astrophysical neutrinos in 10 TeV - 10 PeV range</a:t>
            </a:r>
          </a:p>
        </p:txBody>
      </p:sp>
      <p:pic>
        <p:nvPicPr>
          <p:cNvPr id="29" name="Picture 28">
            <a:extLst>
              <a:ext uri="{FF2B5EF4-FFF2-40B4-BE49-F238E27FC236}">
                <a16:creationId xmlns:a16="http://schemas.microsoft.com/office/drawing/2014/main" id="{5F012538-5A47-494F-923A-E992697BB70A}"/>
              </a:ext>
            </a:extLst>
          </p:cNvPr>
          <p:cNvPicPr>
            <a:picLocks noChangeAspect="1"/>
          </p:cNvPicPr>
          <p:nvPr/>
        </p:nvPicPr>
        <p:blipFill>
          <a:blip r:embed="rId6"/>
          <a:stretch>
            <a:fillRect/>
          </a:stretch>
        </p:blipFill>
        <p:spPr>
          <a:xfrm>
            <a:off x="8450414" y="488997"/>
            <a:ext cx="3584387" cy="2940003"/>
          </a:xfrm>
          <a:prstGeom prst="rect">
            <a:avLst/>
          </a:prstGeom>
        </p:spPr>
      </p:pic>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55C9F516-FA5C-C44B-882D-4AB423E5E2C2}"/>
                  </a:ext>
                </a:extLst>
              </p:cNvPr>
              <p:cNvSpPr txBox="1"/>
              <p:nvPr/>
            </p:nvSpPr>
            <p:spPr>
              <a:xfrm>
                <a:off x="492890" y="646001"/>
                <a:ext cx="7701988" cy="2662908"/>
              </a:xfrm>
              <a:prstGeom prst="rect">
                <a:avLst/>
              </a:prstGeom>
              <a:noFill/>
              <a:ln>
                <a:solidFill>
                  <a:srgbClr val="0070C0"/>
                </a:solidFill>
              </a:ln>
            </p:spPr>
            <p:txBody>
              <a:bodyPr wrap="square" rtlCol="0">
                <a:spAutoFit/>
              </a:bodyPr>
              <a:lstStyle/>
              <a:p>
                <a:r>
                  <a:rPr lang="en-GB" sz="1600" dirty="0"/>
                  <a:t>Astrophysical neutrino spectrum measurements in different channels event types and sampled from different parts of the sky reveal powerlaw spectrum </a:t>
                </a:r>
                <a14:m>
                  <m:oMath xmlns:m="http://schemas.openxmlformats.org/officeDocument/2006/math">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𝑑</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𝑁</m:t>
                            </m:r>
                          </m:e>
                          <m:sub>
                            <m:r>
                              <a:rPr lang="en-US" sz="1600" b="0" i="1" smtClean="0">
                                <a:latin typeface="Cambria Math" panose="02040503050406030204" pitchFamily="18" charset="0"/>
                              </a:rPr>
                              <m:t>𝜈</m:t>
                            </m:r>
                          </m:sub>
                        </m:sSub>
                      </m:num>
                      <m:den>
                        <m:r>
                          <a:rPr lang="en-US" sz="1600" b="0" i="1" smtClean="0">
                            <a:latin typeface="Cambria Math" panose="02040503050406030204" pitchFamily="18" charset="0"/>
                          </a:rPr>
                          <m:t>𝑑𝐸</m:t>
                        </m:r>
                      </m:den>
                    </m:f>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𝐸</m:t>
                        </m:r>
                      </m:e>
                      <m:sup>
                        <m:r>
                          <a:rPr lang="en-US" sz="1600" b="0" i="1" smtClean="0">
                            <a:latin typeface="Cambria Math" panose="02040503050406030204" pitchFamily="18" charset="0"/>
                          </a:rPr>
                          <m:t>−</m:t>
                        </m:r>
                        <m:r>
                          <m:rPr>
                            <m:sty m:val="p"/>
                          </m:rPr>
                          <a:rPr lang="en-US" sz="1600" b="0" i="0" smtClean="0">
                            <a:latin typeface="Cambria Math" panose="02040503050406030204" pitchFamily="18" charset="0"/>
                          </a:rPr>
                          <m:t>Γ</m:t>
                        </m:r>
                      </m:sup>
                    </m:sSup>
                  </m:oMath>
                </a14:m>
                <a:r>
                  <a:rPr lang="en-GB" sz="1600" dirty="0"/>
                  <a:t> with slope(s)</a:t>
                </a:r>
              </a:p>
              <a:p>
                <a14:m>
                  <m:oMath xmlns:m="http://schemas.openxmlformats.org/officeDocument/2006/math">
                    <m:r>
                      <m:rPr>
                        <m:sty m:val="p"/>
                      </m:rPr>
                      <a:rPr lang="en-US" sz="1600" b="0" i="0" smtClean="0">
                        <a:latin typeface="Cambria Math" panose="02040503050406030204" pitchFamily="18" charset="0"/>
                      </a:rPr>
                      <m:t>Γ</m:t>
                    </m:r>
                    <m:r>
                      <a:rPr lang="en-US" sz="1600" b="0" i="1" smtClean="0">
                        <a:latin typeface="Cambria Math" panose="02040503050406030204" pitchFamily="18" charset="0"/>
                      </a:rPr>
                      <m:t>=2.2 .. 2.5</m:t>
                    </m:r>
                  </m:oMath>
                </a14:m>
                <a:r>
                  <a:rPr lang="en-GB" sz="1600" dirty="0"/>
                  <a:t>. The signal is consistent with being isotropic (considered as an evidence for extragalactic origin of the signal). </a:t>
                </a:r>
              </a:p>
              <a:p>
                <a:endParaRPr lang="en-GB" sz="1600" dirty="0"/>
              </a:p>
              <a:p>
                <a:r>
                  <a:rPr lang="en-GB" sz="1600" dirty="0"/>
                  <a:t>An immediate problem for a soft spectrum neutrino signal of extragalactic origin is the absence of  the counterpart </a:t>
                </a:r>
                <a14:m>
                  <m:oMath xmlns:m="http://schemas.openxmlformats.org/officeDocument/2006/math">
                    <m:r>
                      <a:rPr lang="en-US" sz="1600" b="0" i="1" smtClean="0">
                        <a:latin typeface="Cambria Math" panose="02040503050406030204" pitchFamily="18" charset="0"/>
                      </a:rPr>
                      <m:t>𝛾</m:t>
                    </m:r>
                  </m:oMath>
                </a14:m>
                <a:r>
                  <a:rPr lang="en-GB" sz="1600" dirty="0"/>
                  <a:t>-ray signal at lower energy. Instead, low-energy extrapolation of the neutrino flux is consistent with Galactic diffuse emission </a:t>
                </a:r>
                <a14:m>
                  <m:oMath xmlns:m="http://schemas.openxmlformats.org/officeDocument/2006/math">
                    <m:r>
                      <a:rPr lang="en-US" sz="1600" b="0" i="1" smtClean="0">
                        <a:latin typeface="Cambria Math" panose="02040503050406030204" pitchFamily="18" charset="0"/>
                      </a:rPr>
                      <m:t>𝛾</m:t>
                    </m:r>
                  </m:oMath>
                </a14:m>
                <a:r>
                  <a:rPr lang="en-GB" sz="1600" dirty="0"/>
                  <a:t>-ray signal. </a:t>
                </a:r>
              </a:p>
              <a:p>
                <a:endParaRPr lang="en-GB" sz="1600" dirty="0"/>
              </a:p>
              <a:p>
                <a:r>
                  <a:rPr lang="en-GB" sz="1600" dirty="0"/>
                  <a:t>The neutrino flux level is, however consistent with the </a:t>
                </a:r>
                <a14:m>
                  <m:oMath xmlns:m="http://schemas.openxmlformats.org/officeDocument/2006/math">
                    <m:r>
                      <a:rPr lang="en-US" sz="1600" b="0" i="1" smtClean="0">
                        <a:latin typeface="Cambria Math" panose="02040503050406030204" pitchFamily="18" charset="0"/>
                      </a:rPr>
                      <m:t>𝛾</m:t>
                    </m:r>
                  </m:oMath>
                </a14:m>
                <a:r>
                  <a:rPr lang="en-GB" sz="1600" dirty="0"/>
                  <a:t>-ray flux from the Milky Way.</a:t>
                </a:r>
              </a:p>
            </p:txBody>
          </p:sp>
        </mc:Choice>
        <mc:Fallback xmlns="">
          <p:sp>
            <p:nvSpPr>
              <p:cNvPr id="30" name="TextBox 29">
                <a:extLst>
                  <a:ext uri="{FF2B5EF4-FFF2-40B4-BE49-F238E27FC236}">
                    <a16:creationId xmlns:a16="http://schemas.microsoft.com/office/drawing/2014/main" id="{55C9F516-FA5C-C44B-882D-4AB423E5E2C2}"/>
                  </a:ext>
                </a:extLst>
              </p:cNvPr>
              <p:cNvSpPr txBox="1">
                <a:spLocks noRot="1" noChangeAspect="1" noMove="1" noResize="1" noEditPoints="1" noAdjustHandles="1" noChangeArrowheads="1" noChangeShapeType="1" noTextEdit="1"/>
              </p:cNvSpPr>
              <p:nvPr/>
            </p:nvSpPr>
            <p:spPr>
              <a:xfrm>
                <a:off x="492890" y="646001"/>
                <a:ext cx="7701988" cy="2662908"/>
              </a:xfrm>
              <a:prstGeom prst="rect">
                <a:avLst/>
              </a:prstGeom>
              <a:blipFill>
                <a:blip r:embed="rId7"/>
                <a:stretch>
                  <a:fillRect l="-329" t="-472" r="-329" b="-943"/>
                </a:stretch>
              </a:blipFill>
              <a:ln>
                <a:solidFill>
                  <a:srgbClr val="0070C0"/>
                </a:solidFill>
              </a:ln>
            </p:spPr>
            <p:txBody>
              <a:bodyPr/>
              <a:lstStyle/>
              <a:p>
                <a:r>
                  <a:rPr lang="en-GB">
                    <a:noFill/>
                  </a:rPr>
                  <a:t> </a:t>
                </a:r>
              </a:p>
            </p:txBody>
          </p:sp>
        </mc:Fallback>
      </mc:AlternateContent>
      <p:sp>
        <p:nvSpPr>
          <p:cNvPr id="15" name="Rectangle 14">
            <a:extLst>
              <a:ext uri="{FF2B5EF4-FFF2-40B4-BE49-F238E27FC236}">
                <a16:creationId xmlns:a16="http://schemas.microsoft.com/office/drawing/2014/main" id="{B5530FD8-B2F1-8746-B4D5-5B9C3A208818}"/>
              </a:ext>
            </a:extLst>
          </p:cNvPr>
          <p:cNvSpPr/>
          <p:nvPr/>
        </p:nvSpPr>
        <p:spPr>
          <a:xfrm>
            <a:off x="4088524" y="3846788"/>
            <a:ext cx="7851228" cy="26597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14A76F16-BEB9-5649-8A51-DD2EEA151CAD}"/>
              </a:ext>
            </a:extLst>
          </p:cNvPr>
          <p:cNvSpPr txBox="1"/>
          <p:nvPr/>
        </p:nvSpPr>
        <p:spPr>
          <a:xfrm>
            <a:off x="492890" y="3320589"/>
            <a:ext cx="3500585" cy="1815882"/>
          </a:xfrm>
          <a:prstGeom prst="rect">
            <a:avLst/>
          </a:prstGeom>
          <a:noFill/>
          <a:ln>
            <a:solidFill>
              <a:srgbClr val="0070C0"/>
            </a:solidFill>
          </a:ln>
        </p:spPr>
        <p:txBody>
          <a:bodyPr wrap="square" rtlCol="0">
            <a:spAutoFit/>
          </a:bodyPr>
          <a:lstStyle/>
          <a:p>
            <a:r>
              <a:rPr lang="en-GB" sz="1600" dirty="0"/>
              <a:t>Extension of gamma-ray measurements into the energy range of neutrino signal should help: there is no clear understanding of physics of cosmic ray propagation in the Milky Way and of the origin of the locally observed slope of the cosmic ray spectrum.</a:t>
            </a:r>
          </a:p>
        </p:txBody>
      </p:sp>
      <p:sp>
        <p:nvSpPr>
          <p:cNvPr id="4" name="Rectangle 3">
            <a:extLst>
              <a:ext uri="{FF2B5EF4-FFF2-40B4-BE49-F238E27FC236}">
                <a16:creationId xmlns:a16="http://schemas.microsoft.com/office/drawing/2014/main" id="{ECDD8759-B4CF-014E-B532-B683476AF5F8}"/>
              </a:ext>
            </a:extLst>
          </p:cNvPr>
          <p:cNvSpPr/>
          <p:nvPr/>
        </p:nvSpPr>
        <p:spPr>
          <a:xfrm>
            <a:off x="492890" y="3195145"/>
            <a:ext cx="3500585" cy="2338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83734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30">
                                            <p:txEl>
                                              <p:pRg st="5" end="5"/>
                                            </p:txEl>
                                          </p:spTgt>
                                        </p:tgtEl>
                                        <p:attrNameLst>
                                          <p:attrName>style.visibility</p:attrName>
                                        </p:attrNameLst>
                                      </p:cBhvr>
                                      <p:to>
                                        <p:strVal val="visible"/>
                                      </p:to>
                                    </p:set>
                                    <p:animEffect transition="in" filter="fade">
                                      <p:cBhvr>
                                        <p:cTn id="10" dur="500"/>
                                        <p:tgtEl>
                                          <p:spTgt spid="30">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395A0F7-2BAB-AD46-827B-50DF3CE76ADE}"/>
              </a:ext>
            </a:extLst>
          </p:cNvPr>
          <p:cNvSpPr txBox="1"/>
          <p:nvPr/>
        </p:nvSpPr>
        <p:spPr>
          <a:xfrm>
            <a:off x="3" y="0"/>
            <a:ext cx="12192000" cy="461665"/>
          </a:xfrm>
          <a:prstGeom prst="rect">
            <a:avLst/>
          </a:prstGeom>
          <a:noFill/>
        </p:spPr>
        <p:txBody>
          <a:bodyPr wrap="square" rtlCol="0">
            <a:spAutoFit/>
          </a:bodyPr>
          <a:lstStyle/>
          <a:p>
            <a:pPr algn="ctr"/>
            <a:r>
              <a:rPr lang="en-GB" sz="2400" b="1" dirty="0"/>
              <a:t>Gamma-rays with energies up to 1 PeV</a:t>
            </a:r>
          </a:p>
        </p:txBody>
      </p:sp>
      <p:pic>
        <p:nvPicPr>
          <p:cNvPr id="3" name="Picture 2">
            <a:extLst>
              <a:ext uri="{FF2B5EF4-FFF2-40B4-BE49-F238E27FC236}">
                <a16:creationId xmlns:a16="http://schemas.microsoft.com/office/drawing/2014/main" id="{0E256CD3-696B-B443-82B3-8C3FF50E78B1}"/>
              </a:ext>
            </a:extLst>
          </p:cNvPr>
          <p:cNvPicPr>
            <a:picLocks noChangeAspect="1"/>
          </p:cNvPicPr>
          <p:nvPr/>
        </p:nvPicPr>
        <p:blipFill>
          <a:blip r:embed="rId2"/>
          <a:stretch>
            <a:fillRect/>
          </a:stretch>
        </p:blipFill>
        <p:spPr>
          <a:xfrm>
            <a:off x="260028" y="637847"/>
            <a:ext cx="4214094" cy="2791153"/>
          </a:xfrm>
          <a:prstGeom prst="rect">
            <a:avLst/>
          </a:prstGeom>
        </p:spPr>
      </p:pic>
      <p:pic>
        <p:nvPicPr>
          <p:cNvPr id="9" name="Picture 8">
            <a:extLst>
              <a:ext uri="{FF2B5EF4-FFF2-40B4-BE49-F238E27FC236}">
                <a16:creationId xmlns:a16="http://schemas.microsoft.com/office/drawing/2014/main" id="{78AA7842-11FF-F243-9347-E7347A5DA23F}"/>
              </a:ext>
            </a:extLst>
          </p:cNvPr>
          <p:cNvPicPr>
            <a:picLocks noChangeAspect="1"/>
          </p:cNvPicPr>
          <p:nvPr/>
        </p:nvPicPr>
        <p:blipFill>
          <a:blip r:embed="rId3"/>
          <a:stretch>
            <a:fillRect/>
          </a:stretch>
        </p:blipFill>
        <p:spPr>
          <a:xfrm>
            <a:off x="735725" y="2567151"/>
            <a:ext cx="3949700" cy="282575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7232A58-B7BF-2A41-886D-75C87A92E7D2}"/>
                  </a:ext>
                </a:extLst>
              </p:cNvPr>
              <p:cNvSpPr txBox="1"/>
              <p:nvPr/>
            </p:nvSpPr>
            <p:spPr>
              <a:xfrm>
                <a:off x="97261" y="5654470"/>
                <a:ext cx="4588164" cy="954107"/>
              </a:xfrm>
              <a:prstGeom prst="rect">
                <a:avLst/>
              </a:prstGeom>
              <a:solidFill>
                <a:schemeClr val="bg1"/>
              </a:solidFill>
              <a:ln>
                <a:solidFill>
                  <a:srgbClr val="0070C0"/>
                </a:solidFill>
              </a:ln>
            </p:spPr>
            <p:txBody>
              <a:bodyPr wrap="square" rtlCol="0">
                <a:spAutoFit/>
              </a:bodyPr>
              <a:lstStyle/>
              <a:p>
                <a:r>
                  <a:rPr lang="en-GB" sz="1400" dirty="0"/>
                  <a:t>Water Cherenkov detectors, arrays of scintillator counters and muon detectors are used to detect particle air shower induced by </a:t>
                </a:r>
                <a14:m>
                  <m:oMath xmlns:m="http://schemas.openxmlformats.org/officeDocument/2006/math">
                    <m:r>
                      <a:rPr lang="en-US" sz="1400" b="0" i="1" smtClean="0">
                        <a:latin typeface="Cambria Math" panose="02040503050406030204" pitchFamily="18" charset="0"/>
                      </a:rPr>
                      <m:t>𝛾</m:t>
                    </m:r>
                  </m:oMath>
                </a14:m>
                <a:r>
                  <a:rPr lang="en-GB" sz="1400" dirty="0"/>
                  <a:t>-rays and distinguish them from background showers produced by proton and nuclei. </a:t>
                </a:r>
              </a:p>
            </p:txBody>
          </p:sp>
        </mc:Choice>
        <mc:Fallback xmlns="">
          <p:sp>
            <p:nvSpPr>
              <p:cNvPr id="11" name="TextBox 10">
                <a:extLst>
                  <a:ext uri="{FF2B5EF4-FFF2-40B4-BE49-F238E27FC236}">
                    <a16:creationId xmlns:a16="http://schemas.microsoft.com/office/drawing/2014/main" id="{77232A58-B7BF-2A41-886D-75C87A92E7D2}"/>
                  </a:ext>
                </a:extLst>
              </p:cNvPr>
              <p:cNvSpPr txBox="1">
                <a:spLocks noRot="1" noChangeAspect="1" noMove="1" noResize="1" noEditPoints="1" noAdjustHandles="1" noChangeArrowheads="1" noChangeShapeType="1" noTextEdit="1"/>
              </p:cNvSpPr>
              <p:nvPr/>
            </p:nvSpPr>
            <p:spPr>
              <a:xfrm>
                <a:off x="97261" y="5654470"/>
                <a:ext cx="4588164" cy="954107"/>
              </a:xfrm>
              <a:prstGeom prst="rect">
                <a:avLst/>
              </a:prstGeom>
              <a:blipFill>
                <a:blip r:embed="rId4"/>
                <a:stretch>
                  <a:fillRect l="-275" b="-6494"/>
                </a:stretch>
              </a:blipFill>
              <a:ln>
                <a:solidFill>
                  <a:srgbClr val="0070C0"/>
                </a:solidFill>
              </a:ln>
            </p:spPr>
            <p:txBody>
              <a:bodyPr/>
              <a:lstStyle/>
              <a:p>
                <a:r>
                  <a:rPr lang="en-GB">
                    <a:noFill/>
                  </a:rPr>
                  <a:t> </a:t>
                </a:r>
              </a:p>
            </p:txBody>
          </p:sp>
        </mc:Fallback>
      </mc:AlternateContent>
      <p:sp>
        <p:nvSpPr>
          <p:cNvPr id="12" name="TextBox 11">
            <a:extLst>
              <a:ext uri="{FF2B5EF4-FFF2-40B4-BE49-F238E27FC236}">
                <a16:creationId xmlns:a16="http://schemas.microsoft.com/office/drawing/2014/main" id="{C9F327C9-6236-104D-A662-121E02A92D03}"/>
              </a:ext>
            </a:extLst>
          </p:cNvPr>
          <p:cNvSpPr txBox="1"/>
          <p:nvPr/>
        </p:nvSpPr>
        <p:spPr>
          <a:xfrm>
            <a:off x="305900" y="637847"/>
            <a:ext cx="1665328" cy="307777"/>
          </a:xfrm>
          <a:prstGeom prst="rect">
            <a:avLst/>
          </a:prstGeom>
          <a:noFill/>
        </p:spPr>
        <p:txBody>
          <a:bodyPr wrap="none" rtlCol="0">
            <a:spAutoFit/>
          </a:bodyPr>
          <a:lstStyle/>
          <a:p>
            <a:r>
              <a:rPr lang="en-GB" sz="1400" dirty="0">
                <a:solidFill>
                  <a:schemeClr val="bg1"/>
                </a:solidFill>
              </a:rPr>
              <a:t>Tibet AS experiment</a:t>
            </a:r>
          </a:p>
        </p:txBody>
      </p:sp>
      <p:sp>
        <p:nvSpPr>
          <p:cNvPr id="13" name="TextBox 12">
            <a:extLst>
              <a:ext uri="{FF2B5EF4-FFF2-40B4-BE49-F238E27FC236}">
                <a16:creationId xmlns:a16="http://schemas.microsoft.com/office/drawing/2014/main" id="{BBBC26EB-9920-0049-8B50-F3F04A6D70BF}"/>
              </a:ext>
            </a:extLst>
          </p:cNvPr>
          <p:cNvSpPr txBox="1"/>
          <p:nvPr/>
        </p:nvSpPr>
        <p:spPr>
          <a:xfrm>
            <a:off x="735725" y="5085124"/>
            <a:ext cx="1661480" cy="307777"/>
          </a:xfrm>
          <a:prstGeom prst="rect">
            <a:avLst/>
          </a:prstGeom>
          <a:noFill/>
        </p:spPr>
        <p:txBody>
          <a:bodyPr wrap="none" rtlCol="0">
            <a:spAutoFit/>
          </a:bodyPr>
          <a:lstStyle/>
          <a:p>
            <a:r>
              <a:rPr lang="en-GB" sz="1400" dirty="0">
                <a:solidFill>
                  <a:schemeClr val="bg1"/>
                </a:solidFill>
              </a:rPr>
              <a:t>LHAASO experiment</a:t>
            </a:r>
          </a:p>
        </p:txBody>
      </p:sp>
      <p:pic>
        <p:nvPicPr>
          <p:cNvPr id="14" name="Picture 13">
            <a:extLst>
              <a:ext uri="{FF2B5EF4-FFF2-40B4-BE49-F238E27FC236}">
                <a16:creationId xmlns:a16="http://schemas.microsoft.com/office/drawing/2014/main" id="{5E7F7C92-6F4D-3042-AE8E-2F076489CFBA}"/>
              </a:ext>
            </a:extLst>
          </p:cNvPr>
          <p:cNvPicPr>
            <a:picLocks noChangeAspect="1"/>
          </p:cNvPicPr>
          <p:nvPr/>
        </p:nvPicPr>
        <p:blipFill>
          <a:blip r:embed="rId5"/>
          <a:stretch>
            <a:fillRect/>
          </a:stretch>
        </p:blipFill>
        <p:spPr>
          <a:xfrm>
            <a:off x="5801710" y="637847"/>
            <a:ext cx="5823606" cy="2816160"/>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FB1350D-55E1-E742-B5A5-05F4976DB0D0}"/>
                  </a:ext>
                </a:extLst>
              </p:cNvPr>
              <p:cNvSpPr txBox="1"/>
              <p:nvPr/>
            </p:nvSpPr>
            <p:spPr>
              <a:xfrm>
                <a:off x="5143301" y="461665"/>
                <a:ext cx="2363276" cy="307777"/>
              </a:xfrm>
              <a:prstGeom prst="rect">
                <a:avLst/>
              </a:prstGeom>
              <a:noFill/>
            </p:spPr>
            <p:txBody>
              <a:bodyPr wrap="none" rtlCol="0">
                <a:spAutoFit/>
              </a:bodyPr>
              <a:lstStyle/>
              <a:p>
                <a:r>
                  <a:rPr lang="en-GB" sz="1400" dirty="0">
                    <a:solidFill>
                      <a:schemeClr val="tx1"/>
                    </a:solidFill>
                  </a:rPr>
                  <a:t>Tibet AS</a:t>
                </a:r>
                <a14:m>
                  <m:oMath xmlns:m="http://schemas.openxmlformats.org/officeDocument/2006/math">
                    <m:r>
                      <a:rPr lang="en-US" sz="1400" b="0" i="0" smtClean="0">
                        <a:solidFill>
                          <a:schemeClr val="tx1"/>
                        </a:solidFill>
                        <a:latin typeface="Cambria Math" panose="02040503050406030204" pitchFamily="18" charset="0"/>
                      </a:rPr>
                      <m:t> </m:t>
                    </m:r>
                    <m:r>
                      <a:rPr lang="en-US" sz="1400" b="0" i="1" smtClean="0">
                        <a:solidFill>
                          <a:schemeClr val="tx1"/>
                        </a:solidFill>
                        <a:latin typeface="Cambria Math" panose="02040503050406030204" pitchFamily="18" charset="0"/>
                      </a:rPr>
                      <m:t>𝛾</m:t>
                    </m:r>
                  </m:oMath>
                </a14:m>
                <a:r>
                  <a:rPr lang="en-GB" sz="1400" dirty="0">
                    <a:solidFill>
                      <a:schemeClr val="tx1"/>
                    </a:solidFill>
                  </a:rPr>
                  <a:t>-ray map E&gt;398 TeV</a:t>
                </a:r>
              </a:p>
            </p:txBody>
          </p:sp>
        </mc:Choice>
        <mc:Fallback xmlns="">
          <p:sp>
            <p:nvSpPr>
              <p:cNvPr id="15" name="TextBox 14">
                <a:extLst>
                  <a:ext uri="{FF2B5EF4-FFF2-40B4-BE49-F238E27FC236}">
                    <a16:creationId xmlns:a16="http://schemas.microsoft.com/office/drawing/2014/main" id="{EFB1350D-55E1-E742-B5A5-05F4976DB0D0}"/>
                  </a:ext>
                </a:extLst>
              </p:cNvPr>
              <p:cNvSpPr txBox="1">
                <a:spLocks noRot="1" noChangeAspect="1" noMove="1" noResize="1" noEditPoints="1" noAdjustHandles="1" noChangeArrowheads="1" noChangeShapeType="1" noTextEdit="1"/>
              </p:cNvSpPr>
              <p:nvPr/>
            </p:nvSpPr>
            <p:spPr>
              <a:xfrm>
                <a:off x="5143301" y="461665"/>
                <a:ext cx="2363276" cy="307777"/>
              </a:xfrm>
              <a:prstGeom prst="rect">
                <a:avLst/>
              </a:prstGeom>
              <a:blipFill>
                <a:blip r:embed="rId6"/>
                <a:stretch>
                  <a:fillRect l="-1075" t="-4000" b="-20000"/>
                </a:stretch>
              </a:blipFill>
            </p:spPr>
            <p:txBody>
              <a:bodyPr/>
              <a:lstStyle/>
              <a:p>
                <a:r>
                  <a:rPr lang="en-GB">
                    <a:noFill/>
                  </a:rPr>
                  <a:t> </a:t>
                </a:r>
              </a:p>
            </p:txBody>
          </p:sp>
        </mc:Fallback>
      </mc:AlternateContent>
      <p:pic>
        <p:nvPicPr>
          <p:cNvPr id="16" name="Picture 15">
            <a:extLst>
              <a:ext uri="{FF2B5EF4-FFF2-40B4-BE49-F238E27FC236}">
                <a16:creationId xmlns:a16="http://schemas.microsoft.com/office/drawing/2014/main" id="{29A48EDA-B525-7744-B92E-A5941C8CD488}"/>
              </a:ext>
            </a:extLst>
          </p:cNvPr>
          <p:cNvPicPr>
            <a:picLocks noChangeAspect="1"/>
          </p:cNvPicPr>
          <p:nvPr/>
        </p:nvPicPr>
        <p:blipFill>
          <a:blip r:embed="rId7"/>
          <a:stretch>
            <a:fillRect/>
          </a:stretch>
        </p:blipFill>
        <p:spPr>
          <a:xfrm>
            <a:off x="5153899" y="4144853"/>
            <a:ext cx="6970009" cy="1880542"/>
          </a:xfrm>
          <a:prstGeom prst="rect">
            <a:avLst/>
          </a:prstGeom>
        </p:spPr>
      </p:pic>
      <p:sp>
        <p:nvSpPr>
          <p:cNvPr id="17" name="TextBox 16">
            <a:extLst>
              <a:ext uri="{FF2B5EF4-FFF2-40B4-BE49-F238E27FC236}">
                <a16:creationId xmlns:a16="http://schemas.microsoft.com/office/drawing/2014/main" id="{41287DF5-C291-3A4A-9CFB-E13A3D129CCF}"/>
              </a:ext>
            </a:extLst>
          </p:cNvPr>
          <p:cNvSpPr txBox="1"/>
          <p:nvPr/>
        </p:nvSpPr>
        <p:spPr>
          <a:xfrm>
            <a:off x="5290842" y="3881499"/>
            <a:ext cx="2215735" cy="307777"/>
          </a:xfrm>
          <a:prstGeom prst="rect">
            <a:avLst/>
          </a:prstGeom>
          <a:noFill/>
        </p:spPr>
        <p:txBody>
          <a:bodyPr wrap="none" rtlCol="0">
            <a:spAutoFit/>
          </a:bodyPr>
          <a:lstStyle/>
          <a:p>
            <a:r>
              <a:rPr lang="en-US" sz="1400" dirty="0">
                <a:solidFill>
                  <a:schemeClr val="tx1"/>
                </a:solidFill>
              </a:rPr>
              <a:t>LHAASO sky map E&gt;100 TeV</a:t>
            </a:r>
            <a:endParaRPr lang="en-GB" sz="1400" dirty="0">
              <a:solidFill>
                <a:schemeClr val="tx1"/>
              </a:solidFill>
            </a:endParaRPr>
          </a:p>
        </p:txBody>
      </p:sp>
      <p:sp>
        <p:nvSpPr>
          <p:cNvPr id="18" name="TextBox 17">
            <a:extLst>
              <a:ext uri="{FF2B5EF4-FFF2-40B4-BE49-F238E27FC236}">
                <a16:creationId xmlns:a16="http://schemas.microsoft.com/office/drawing/2014/main" id="{4DB16447-F5E2-B840-B433-3C4360F92382}"/>
              </a:ext>
            </a:extLst>
          </p:cNvPr>
          <p:cNvSpPr txBox="1"/>
          <p:nvPr/>
        </p:nvSpPr>
        <p:spPr>
          <a:xfrm>
            <a:off x="8164038" y="6396335"/>
            <a:ext cx="4027962" cy="461665"/>
          </a:xfrm>
          <a:prstGeom prst="rect">
            <a:avLst/>
          </a:prstGeom>
          <a:noFill/>
        </p:spPr>
        <p:txBody>
          <a:bodyPr wrap="none" rtlCol="0">
            <a:spAutoFit/>
          </a:bodyPr>
          <a:lstStyle/>
          <a:p>
            <a:pPr algn="r"/>
            <a:r>
              <a:rPr lang="en-GB" sz="1200" dirty="0"/>
              <a:t>Tibet Collab. 2104.05181</a:t>
            </a:r>
          </a:p>
          <a:p>
            <a:r>
              <a:rPr lang="en-GB" sz="1200" dirty="0"/>
              <a:t>LHAASO Collab. </a:t>
            </a:r>
            <a:r>
              <a:rPr lang="en-GB" sz="1200" dirty="0">
                <a:hlinkClick r:id="rId8"/>
              </a:rPr>
              <a:t>https://doi.org/10.1038/s41586-021-03498-z</a:t>
            </a:r>
            <a:endParaRPr lang="en-GB" sz="1200" dirty="0"/>
          </a:p>
        </p:txBody>
      </p:sp>
    </p:spTree>
    <p:extLst>
      <p:ext uri="{BB962C8B-B14F-4D97-AF65-F5344CB8AC3E}">
        <p14:creationId xmlns:p14="http://schemas.microsoft.com/office/powerpoint/2010/main" val="22608823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395A0F7-2BAB-AD46-827B-50DF3CE76ADE}"/>
              </a:ext>
            </a:extLst>
          </p:cNvPr>
          <p:cNvSpPr txBox="1"/>
          <p:nvPr/>
        </p:nvSpPr>
        <p:spPr>
          <a:xfrm>
            <a:off x="3" y="0"/>
            <a:ext cx="12192000" cy="461665"/>
          </a:xfrm>
          <a:prstGeom prst="rect">
            <a:avLst/>
          </a:prstGeom>
          <a:noFill/>
        </p:spPr>
        <p:txBody>
          <a:bodyPr wrap="square" rtlCol="0">
            <a:spAutoFit/>
          </a:bodyPr>
          <a:lstStyle/>
          <a:p>
            <a:pPr algn="ctr"/>
            <a:r>
              <a:rPr lang="en-GB" sz="2400" b="1" dirty="0"/>
              <a:t>Gamma-rays with energies up to 1 PeV</a:t>
            </a:r>
          </a:p>
        </p:txBody>
      </p:sp>
      <p:pic>
        <p:nvPicPr>
          <p:cNvPr id="14" name="Picture 13">
            <a:extLst>
              <a:ext uri="{FF2B5EF4-FFF2-40B4-BE49-F238E27FC236}">
                <a16:creationId xmlns:a16="http://schemas.microsoft.com/office/drawing/2014/main" id="{5E7F7C92-6F4D-3042-AE8E-2F076489CFBA}"/>
              </a:ext>
            </a:extLst>
          </p:cNvPr>
          <p:cNvPicPr>
            <a:picLocks noChangeAspect="1"/>
          </p:cNvPicPr>
          <p:nvPr/>
        </p:nvPicPr>
        <p:blipFill>
          <a:blip r:embed="rId2"/>
          <a:stretch>
            <a:fillRect/>
          </a:stretch>
        </p:blipFill>
        <p:spPr>
          <a:xfrm>
            <a:off x="5801710" y="637847"/>
            <a:ext cx="5823606" cy="2816160"/>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FB1350D-55E1-E742-B5A5-05F4976DB0D0}"/>
                  </a:ext>
                </a:extLst>
              </p:cNvPr>
              <p:cNvSpPr txBox="1"/>
              <p:nvPr/>
            </p:nvSpPr>
            <p:spPr>
              <a:xfrm>
                <a:off x="5143301" y="461665"/>
                <a:ext cx="2363276" cy="307777"/>
              </a:xfrm>
              <a:prstGeom prst="rect">
                <a:avLst/>
              </a:prstGeom>
              <a:noFill/>
            </p:spPr>
            <p:txBody>
              <a:bodyPr wrap="none" rtlCol="0">
                <a:spAutoFit/>
              </a:bodyPr>
              <a:lstStyle/>
              <a:p>
                <a:r>
                  <a:rPr lang="en-GB" sz="1400" dirty="0">
                    <a:solidFill>
                      <a:schemeClr val="tx1"/>
                    </a:solidFill>
                  </a:rPr>
                  <a:t>Tibet AS</a:t>
                </a:r>
                <a14:m>
                  <m:oMath xmlns:m="http://schemas.openxmlformats.org/officeDocument/2006/math">
                    <m:r>
                      <a:rPr lang="en-US" sz="1400" b="0" i="0" smtClean="0">
                        <a:solidFill>
                          <a:schemeClr val="tx1"/>
                        </a:solidFill>
                        <a:latin typeface="Cambria Math" panose="02040503050406030204" pitchFamily="18" charset="0"/>
                      </a:rPr>
                      <m:t> </m:t>
                    </m:r>
                    <m:r>
                      <a:rPr lang="en-US" sz="1400" b="0" i="1" smtClean="0">
                        <a:solidFill>
                          <a:schemeClr val="tx1"/>
                        </a:solidFill>
                        <a:latin typeface="Cambria Math" panose="02040503050406030204" pitchFamily="18" charset="0"/>
                      </a:rPr>
                      <m:t>𝛾</m:t>
                    </m:r>
                  </m:oMath>
                </a14:m>
                <a:r>
                  <a:rPr lang="en-GB" sz="1400" dirty="0">
                    <a:solidFill>
                      <a:schemeClr val="tx1"/>
                    </a:solidFill>
                  </a:rPr>
                  <a:t>-ray map E&gt;398 TeV</a:t>
                </a:r>
              </a:p>
            </p:txBody>
          </p:sp>
        </mc:Choice>
        <mc:Fallback xmlns="">
          <p:sp>
            <p:nvSpPr>
              <p:cNvPr id="15" name="TextBox 14">
                <a:extLst>
                  <a:ext uri="{FF2B5EF4-FFF2-40B4-BE49-F238E27FC236}">
                    <a16:creationId xmlns:a16="http://schemas.microsoft.com/office/drawing/2014/main" id="{EFB1350D-55E1-E742-B5A5-05F4976DB0D0}"/>
                  </a:ext>
                </a:extLst>
              </p:cNvPr>
              <p:cNvSpPr txBox="1">
                <a:spLocks noRot="1" noChangeAspect="1" noMove="1" noResize="1" noEditPoints="1" noAdjustHandles="1" noChangeArrowheads="1" noChangeShapeType="1" noTextEdit="1"/>
              </p:cNvSpPr>
              <p:nvPr/>
            </p:nvSpPr>
            <p:spPr>
              <a:xfrm>
                <a:off x="5143301" y="461665"/>
                <a:ext cx="2363276" cy="307777"/>
              </a:xfrm>
              <a:prstGeom prst="rect">
                <a:avLst/>
              </a:prstGeom>
              <a:blipFill>
                <a:blip r:embed="rId3"/>
                <a:stretch>
                  <a:fillRect l="-1075" t="-4000" b="-20000"/>
                </a:stretch>
              </a:blipFill>
            </p:spPr>
            <p:txBody>
              <a:bodyPr/>
              <a:lstStyle/>
              <a:p>
                <a:r>
                  <a:rPr lang="en-GB">
                    <a:noFill/>
                  </a:rPr>
                  <a:t> </a:t>
                </a:r>
              </a:p>
            </p:txBody>
          </p:sp>
        </mc:Fallback>
      </mc:AlternateContent>
      <p:sp>
        <p:nvSpPr>
          <p:cNvPr id="18" name="TextBox 17">
            <a:extLst>
              <a:ext uri="{FF2B5EF4-FFF2-40B4-BE49-F238E27FC236}">
                <a16:creationId xmlns:a16="http://schemas.microsoft.com/office/drawing/2014/main" id="{4DB16447-F5E2-B840-B433-3C4360F92382}"/>
              </a:ext>
            </a:extLst>
          </p:cNvPr>
          <p:cNvSpPr txBox="1"/>
          <p:nvPr/>
        </p:nvSpPr>
        <p:spPr>
          <a:xfrm>
            <a:off x="9605330" y="6276255"/>
            <a:ext cx="2586670" cy="646331"/>
          </a:xfrm>
          <a:prstGeom prst="rect">
            <a:avLst/>
          </a:prstGeom>
          <a:noFill/>
        </p:spPr>
        <p:txBody>
          <a:bodyPr wrap="none" rtlCol="0">
            <a:spAutoFit/>
          </a:bodyPr>
          <a:lstStyle/>
          <a:p>
            <a:pPr algn="r"/>
            <a:r>
              <a:rPr lang="en-GB" sz="1200" dirty="0"/>
              <a:t>Tibet Collab. 2104.05181</a:t>
            </a:r>
          </a:p>
          <a:p>
            <a:pPr algn="r"/>
            <a:r>
              <a:rPr lang="en-GB" sz="1200" dirty="0" err="1"/>
              <a:t>Koldobskiy</a:t>
            </a:r>
            <a:r>
              <a:rPr lang="en-GB" sz="1200" dirty="0"/>
              <a:t>, AN, Semikoz, 2105.00959, </a:t>
            </a:r>
          </a:p>
          <a:p>
            <a:pPr algn="r"/>
            <a:r>
              <a:rPr lang="en-GB" sz="1200" dirty="0"/>
              <a:t>AN, Semikoz, Vovk, 2107.06541</a:t>
            </a:r>
          </a:p>
        </p:txBody>
      </p:sp>
      <p:sp>
        <p:nvSpPr>
          <p:cNvPr id="2" name="TextBox 1">
            <a:extLst>
              <a:ext uri="{FF2B5EF4-FFF2-40B4-BE49-F238E27FC236}">
                <a16:creationId xmlns:a16="http://schemas.microsoft.com/office/drawing/2014/main" id="{967F3928-E7F6-5943-AC0B-8DCCBE6D35FE}"/>
              </a:ext>
            </a:extLst>
          </p:cNvPr>
          <p:cNvSpPr txBox="1"/>
          <p:nvPr/>
        </p:nvSpPr>
        <p:spPr>
          <a:xfrm>
            <a:off x="273504" y="3710969"/>
            <a:ext cx="11401078" cy="1154162"/>
          </a:xfrm>
          <a:prstGeom prst="rect">
            <a:avLst/>
          </a:prstGeom>
          <a:noFill/>
          <a:ln>
            <a:solidFill>
              <a:srgbClr val="0070C0"/>
            </a:solidFill>
          </a:ln>
        </p:spPr>
        <p:txBody>
          <a:bodyPr wrap="square" rtlCol="0">
            <a:spAutoFit/>
          </a:bodyPr>
          <a:lstStyle/>
          <a:p>
            <a:pPr>
              <a:spcAft>
                <a:spcPts val="600"/>
              </a:spcAft>
            </a:pPr>
            <a:r>
              <a:rPr lang="en-GB" sz="1600" dirty="0"/>
              <a:t>Tibet AS collaboration has reported detection of diffuse emission in the energy range up to 1 PeV (overlapping with that of IceCube neutrino signal) from parts of the Galactic Plane.</a:t>
            </a:r>
          </a:p>
          <a:p>
            <a:r>
              <a:rPr lang="en-GB" sz="1600" dirty="0"/>
              <a:t>Combination of Tibet AS measurements with those of Fermi/LAT telescope suggests that average cosmic ray spectrum is harder than locally measured and has a knee feature. </a:t>
            </a:r>
          </a:p>
        </p:txBody>
      </p:sp>
      <p:pic>
        <p:nvPicPr>
          <p:cNvPr id="5" name="Picture 4">
            <a:extLst>
              <a:ext uri="{FF2B5EF4-FFF2-40B4-BE49-F238E27FC236}">
                <a16:creationId xmlns:a16="http://schemas.microsoft.com/office/drawing/2014/main" id="{8AD87C23-2AC1-7146-B62A-F331F100B009}"/>
              </a:ext>
            </a:extLst>
          </p:cNvPr>
          <p:cNvPicPr>
            <a:picLocks noChangeAspect="1"/>
          </p:cNvPicPr>
          <p:nvPr/>
        </p:nvPicPr>
        <p:blipFill>
          <a:blip r:embed="rId4"/>
          <a:stretch>
            <a:fillRect/>
          </a:stretch>
        </p:blipFill>
        <p:spPr>
          <a:xfrm>
            <a:off x="273504" y="515100"/>
            <a:ext cx="4436207" cy="3163522"/>
          </a:xfrm>
          <a:prstGeom prst="rect">
            <a:avLst/>
          </a:prstGeom>
        </p:spPr>
      </p:pic>
      <p:pic>
        <p:nvPicPr>
          <p:cNvPr id="3" name="Picture 2">
            <a:extLst>
              <a:ext uri="{FF2B5EF4-FFF2-40B4-BE49-F238E27FC236}">
                <a16:creationId xmlns:a16="http://schemas.microsoft.com/office/drawing/2014/main" id="{AEEA49D4-4DB3-B84C-7C7F-02C8248815E4}"/>
              </a:ext>
            </a:extLst>
          </p:cNvPr>
          <p:cNvPicPr>
            <a:picLocks noChangeAspect="1"/>
          </p:cNvPicPr>
          <p:nvPr/>
        </p:nvPicPr>
        <p:blipFill>
          <a:blip r:embed="rId5"/>
          <a:stretch>
            <a:fillRect/>
          </a:stretch>
        </p:blipFill>
        <p:spPr>
          <a:xfrm>
            <a:off x="97334" y="5023073"/>
            <a:ext cx="6227605" cy="1680238"/>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EEDE26FA-65C5-9F02-4DAB-92BCB96F2998}"/>
                  </a:ext>
                </a:extLst>
              </p:cNvPr>
              <p:cNvSpPr txBox="1"/>
              <p:nvPr/>
            </p:nvSpPr>
            <p:spPr>
              <a:xfrm>
                <a:off x="6362015" y="5305085"/>
                <a:ext cx="4360801" cy="830997"/>
              </a:xfrm>
              <a:prstGeom prst="rect">
                <a:avLst/>
              </a:prstGeom>
              <a:noFill/>
              <a:ln>
                <a:solidFill>
                  <a:srgbClr val="0070C0"/>
                </a:solidFill>
              </a:ln>
            </p:spPr>
            <p:txBody>
              <a:bodyPr wrap="square" rtlCol="0">
                <a:spAutoFit/>
              </a:bodyPr>
              <a:lstStyle/>
              <a:p>
                <a:pPr>
                  <a:spcAft>
                    <a:spcPts val="600"/>
                  </a:spcAft>
                </a:pPr>
                <a:r>
                  <a:rPr lang="en-US" sz="1600" dirty="0"/>
                  <a:t>LHAASO has reported detection of 12 </a:t>
                </a:r>
                <a14:m>
                  <m:oMath xmlns:m="http://schemas.openxmlformats.org/officeDocument/2006/math">
                    <m:r>
                      <a:rPr lang="en-US" sz="1600" b="0" i="1" smtClean="0">
                        <a:latin typeface="Cambria Math" panose="02040503050406030204" pitchFamily="18" charset="0"/>
                      </a:rPr>
                      <m:t>𝛾</m:t>
                    </m:r>
                  </m:oMath>
                </a14:m>
                <a:r>
                  <a:rPr lang="en-GB" sz="1600" dirty="0"/>
                  <a:t>-ray sources in 0.1-1 PeV energy range, with spectra extending into PeV range without </a:t>
                </a:r>
                <a:r>
                  <a:rPr lang="en-GB" sz="1600" dirty="0" err="1"/>
                  <a:t>cutoffs</a:t>
                </a:r>
                <a:r>
                  <a:rPr lang="en-GB" sz="1600" dirty="0"/>
                  <a:t>. </a:t>
                </a:r>
              </a:p>
            </p:txBody>
          </p:sp>
        </mc:Choice>
        <mc:Fallback>
          <p:sp>
            <p:nvSpPr>
              <p:cNvPr id="6" name="TextBox 5">
                <a:extLst>
                  <a:ext uri="{FF2B5EF4-FFF2-40B4-BE49-F238E27FC236}">
                    <a16:creationId xmlns:a16="http://schemas.microsoft.com/office/drawing/2014/main" id="{EEDE26FA-65C5-9F02-4DAB-92BCB96F2998}"/>
                  </a:ext>
                </a:extLst>
              </p:cNvPr>
              <p:cNvSpPr txBox="1">
                <a:spLocks noRot="1" noChangeAspect="1" noMove="1" noResize="1" noEditPoints="1" noAdjustHandles="1" noChangeArrowheads="1" noChangeShapeType="1" noTextEdit="1"/>
              </p:cNvSpPr>
              <p:nvPr/>
            </p:nvSpPr>
            <p:spPr>
              <a:xfrm>
                <a:off x="6362015" y="5305085"/>
                <a:ext cx="4360801" cy="830997"/>
              </a:xfrm>
              <a:prstGeom prst="rect">
                <a:avLst/>
              </a:prstGeom>
              <a:blipFill>
                <a:blip r:embed="rId6"/>
                <a:stretch>
                  <a:fillRect l="-580" t="-1493" b="-7463"/>
                </a:stretch>
              </a:blipFill>
              <a:ln>
                <a:solidFill>
                  <a:srgbClr val="0070C0"/>
                </a:solidFill>
              </a:ln>
            </p:spPr>
            <p:txBody>
              <a:bodyPr/>
              <a:lstStyle/>
              <a:p>
                <a:r>
                  <a:rPr lang="en-GB">
                    <a:noFill/>
                  </a:rPr>
                  <a:t> </a:t>
                </a:r>
              </a:p>
            </p:txBody>
          </p:sp>
        </mc:Fallback>
      </mc:AlternateContent>
      <p:sp>
        <p:nvSpPr>
          <p:cNvPr id="9" name="TextBox 8">
            <a:extLst>
              <a:ext uri="{FF2B5EF4-FFF2-40B4-BE49-F238E27FC236}">
                <a16:creationId xmlns:a16="http://schemas.microsoft.com/office/drawing/2014/main" id="{599FBFE5-C5CE-2EBC-6FCE-2A2D828FCACB}"/>
              </a:ext>
            </a:extLst>
          </p:cNvPr>
          <p:cNvSpPr txBox="1"/>
          <p:nvPr/>
        </p:nvSpPr>
        <p:spPr>
          <a:xfrm>
            <a:off x="0" y="6620149"/>
            <a:ext cx="6098058" cy="276999"/>
          </a:xfrm>
          <a:prstGeom prst="rect">
            <a:avLst/>
          </a:prstGeom>
          <a:noFill/>
        </p:spPr>
        <p:txBody>
          <a:bodyPr wrap="square">
            <a:spAutoFit/>
          </a:bodyPr>
          <a:lstStyle/>
          <a:p>
            <a:r>
              <a:rPr lang="en-GB" sz="1200" dirty="0"/>
              <a:t>LHAASO Collab. </a:t>
            </a:r>
            <a:r>
              <a:rPr lang="en-GB" sz="1200" dirty="0">
                <a:hlinkClick r:id="rId7"/>
              </a:rPr>
              <a:t>https://doi.org/10.1038/s41586-021-03498-z</a:t>
            </a:r>
            <a:endParaRPr lang="en-GB" sz="1200" dirty="0"/>
          </a:p>
        </p:txBody>
      </p:sp>
    </p:spTree>
    <p:extLst>
      <p:ext uri="{BB962C8B-B14F-4D97-AF65-F5344CB8AC3E}">
        <p14:creationId xmlns:p14="http://schemas.microsoft.com/office/powerpoint/2010/main" val="6940676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21BF056-7FEE-5B4C-A378-03753568ACBE}"/>
              </a:ext>
            </a:extLst>
          </p:cNvPr>
          <p:cNvSpPr txBox="1"/>
          <p:nvPr/>
        </p:nvSpPr>
        <p:spPr>
          <a:xfrm>
            <a:off x="3" y="0"/>
            <a:ext cx="12192000" cy="461665"/>
          </a:xfrm>
          <a:prstGeom prst="rect">
            <a:avLst/>
          </a:prstGeom>
          <a:noFill/>
        </p:spPr>
        <p:txBody>
          <a:bodyPr wrap="square" rtlCol="0">
            <a:spAutoFit/>
          </a:bodyPr>
          <a:lstStyle/>
          <a:p>
            <a:pPr algn="ctr"/>
            <a:r>
              <a:rPr lang="en-GB" sz="2400" b="1" dirty="0"/>
              <a:t>UHECR astronomical observational window?</a:t>
            </a:r>
          </a:p>
        </p:txBody>
      </p:sp>
      <p:pic>
        <p:nvPicPr>
          <p:cNvPr id="10" name="Picture 9">
            <a:extLst>
              <a:ext uri="{FF2B5EF4-FFF2-40B4-BE49-F238E27FC236}">
                <a16:creationId xmlns:a16="http://schemas.microsoft.com/office/drawing/2014/main" id="{6B97350D-4415-EE40-A686-132D0C04F798}"/>
              </a:ext>
            </a:extLst>
          </p:cNvPr>
          <p:cNvPicPr>
            <a:picLocks noChangeAspect="1"/>
          </p:cNvPicPr>
          <p:nvPr/>
        </p:nvPicPr>
        <p:blipFill>
          <a:blip r:embed="rId2"/>
          <a:stretch>
            <a:fillRect/>
          </a:stretch>
        </p:blipFill>
        <p:spPr>
          <a:xfrm>
            <a:off x="273748" y="3027856"/>
            <a:ext cx="4023317" cy="2174766"/>
          </a:xfrm>
          <a:prstGeom prst="rect">
            <a:avLst/>
          </a:prstGeom>
        </p:spPr>
      </p:pic>
      <p:sp>
        <p:nvSpPr>
          <p:cNvPr id="11" name="TextBox 10">
            <a:extLst>
              <a:ext uri="{FF2B5EF4-FFF2-40B4-BE49-F238E27FC236}">
                <a16:creationId xmlns:a16="http://schemas.microsoft.com/office/drawing/2014/main" id="{499F8C29-B49A-EA4F-9763-8D92B9B20B36}"/>
              </a:ext>
            </a:extLst>
          </p:cNvPr>
          <p:cNvSpPr txBox="1"/>
          <p:nvPr/>
        </p:nvSpPr>
        <p:spPr>
          <a:xfrm>
            <a:off x="273748" y="461665"/>
            <a:ext cx="4588164" cy="2462213"/>
          </a:xfrm>
          <a:prstGeom prst="rect">
            <a:avLst/>
          </a:prstGeom>
          <a:solidFill>
            <a:schemeClr val="bg1"/>
          </a:solidFill>
          <a:ln>
            <a:solidFill>
              <a:srgbClr val="0070C0"/>
            </a:solidFill>
          </a:ln>
        </p:spPr>
        <p:txBody>
          <a:bodyPr wrap="square" rtlCol="0">
            <a:spAutoFit/>
          </a:bodyPr>
          <a:lstStyle/>
          <a:p>
            <a:r>
              <a:rPr lang="en-GB" sz="1400" dirty="0"/>
              <a:t>Arrays of water Cherenkov detectors and scintillator pads spread over areas up to are used to detect highest energy cosmic rays. Two main experiments: Pierre Auger Observatory (covering 3000 km</a:t>
            </a:r>
            <a:r>
              <a:rPr lang="en-GB" sz="1400" baseline="30000" dirty="0"/>
              <a:t>2 </a:t>
            </a:r>
            <a:r>
              <a:rPr lang="en-GB" sz="1400" dirty="0"/>
              <a:t>area) in Southern hemisphere and Telescope Array (upgrading to cover 3000 km</a:t>
            </a:r>
            <a:r>
              <a:rPr lang="en-GB" sz="1400" baseline="30000" dirty="0"/>
              <a:t>2</a:t>
            </a:r>
            <a:r>
              <a:rPr lang="en-GB" sz="1400" dirty="0"/>
              <a:t> area) in Northern hemisphere. </a:t>
            </a:r>
          </a:p>
          <a:p>
            <a:endParaRPr lang="en-GB" sz="1400" dirty="0"/>
          </a:p>
          <a:p>
            <a:r>
              <a:rPr lang="en-GB" sz="1400" dirty="0"/>
              <a:t>Pierre Auger observatory is currently undergoing an upgrade installing muon detectors and radio antennae network, to improve measurements of identity of primary UHECR particles. </a:t>
            </a:r>
          </a:p>
        </p:txBody>
      </p:sp>
      <p:pic>
        <p:nvPicPr>
          <p:cNvPr id="14" name="Picture 13">
            <a:extLst>
              <a:ext uri="{FF2B5EF4-FFF2-40B4-BE49-F238E27FC236}">
                <a16:creationId xmlns:a16="http://schemas.microsoft.com/office/drawing/2014/main" id="{3CA16AE9-BDBB-8441-942C-DFFA1A6C42CF}"/>
              </a:ext>
            </a:extLst>
          </p:cNvPr>
          <p:cNvPicPr>
            <a:picLocks noChangeAspect="1"/>
          </p:cNvPicPr>
          <p:nvPr/>
        </p:nvPicPr>
        <p:blipFill>
          <a:blip r:embed="rId3"/>
          <a:stretch>
            <a:fillRect/>
          </a:stretch>
        </p:blipFill>
        <p:spPr>
          <a:xfrm>
            <a:off x="123540" y="4984582"/>
            <a:ext cx="1841894" cy="1648977"/>
          </a:xfrm>
          <a:prstGeom prst="rect">
            <a:avLst/>
          </a:prstGeom>
        </p:spPr>
      </p:pic>
      <p:sp>
        <p:nvSpPr>
          <p:cNvPr id="15" name="TextBox 14">
            <a:extLst>
              <a:ext uri="{FF2B5EF4-FFF2-40B4-BE49-F238E27FC236}">
                <a16:creationId xmlns:a16="http://schemas.microsoft.com/office/drawing/2014/main" id="{75519A24-E681-9D41-A6D7-07B9792318C1}"/>
              </a:ext>
            </a:extLst>
          </p:cNvPr>
          <p:cNvSpPr txBox="1"/>
          <p:nvPr/>
        </p:nvSpPr>
        <p:spPr>
          <a:xfrm>
            <a:off x="123540" y="6396335"/>
            <a:ext cx="1405706" cy="276999"/>
          </a:xfrm>
          <a:prstGeom prst="rect">
            <a:avLst/>
          </a:prstGeom>
          <a:noFill/>
        </p:spPr>
        <p:txBody>
          <a:bodyPr wrap="none" rtlCol="0">
            <a:spAutoFit/>
          </a:bodyPr>
          <a:lstStyle/>
          <a:p>
            <a:r>
              <a:rPr lang="en-GB" sz="1200" dirty="0">
                <a:solidFill>
                  <a:schemeClr val="bg1"/>
                </a:solidFill>
              </a:rPr>
              <a:t>Auger detector unit</a:t>
            </a:r>
          </a:p>
        </p:txBody>
      </p:sp>
      <p:pic>
        <p:nvPicPr>
          <p:cNvPr id="17" name="Picture 16">
            <a:extLst>
              <a:ext uri="{FF2B5EF4-FFF2-40B4-BE49-F238E27FC236}">
                <a16:creationId xmlns:a16="http://schemas.microsoft.com/office/drawing/2014/main" id="{48C22412-8DAB-2249-A037-EE0FA9356EAE}"/>
              </a:ext>
            </a:extLst>
          </p:cNvPr>
          <p:cNvPicPr>
            <a:picLocks noChangeAspect="1"/>
          </p:cNvPicPr>
          <p:nvPr/>
        </p:nvPicPr>
        <p:blipFill>
          <a:blip r:embed="rId4"/>
          <a:stretch>
            <a:fillRect/>
          </a:stretch>
        </p:blipFill>
        <p:spPr>
          <a:xfrm>
            <a:off x="2030774" y="5075784"/>
            <a:ext cx="2831138" cy="1648978"/>
          </a:xfrm>
          <a:prstGeom prst="rect">
            <a:avLst/>
          </a:prstGeom>
        </p:spPr>
      </p:pic>
      <p:sp>
        <p:nvSpPr>
          <p:cNvPr id="18" name="TextBox 17">
            <a:extLst>
              <a:ext uri="{FF2B5EF4-FFF2-40B4-BE49-F238E27FC236}">
                <a16:creationId xmlns:a16="http://schemas.microsoft.com/office/drawing/2014/main" id="{D0C6037B-9AA5-6846-8DAD-4DB7E1B8534D}"/>
              </a:ext>
            </a:extLst>
          </p:cNvPr>
          <p:cNvSpPr txBox="1"/>
          <p:nvPr/>
        </p:nvSpPr>
        <p:spPr>
          <a:xfrm>
            <a:off x="1965434" y="5011598"/>
            <a:ext cx="2626873" cy="276999"/>
          </a:xfrm>
          <a:prstGeom prst="rect">
            <a:avLst/>
          </a:prstGeom>
          <a:noFill/>
        </p:spPr>
        <p:txBody>
          <a:bodyPr wrap="none" rtlCol="0">
            <a:spAutoFit/>
          </a:bodyPr>
          <a:lstStyle/>
          <a:p>
            <a:r>
              <a:rPr lang="en-GB" sz="1200" dirty="0">
                <a:solidFill>
                  <a:schemeClr val="bg1"/>
                </a:solidFill>
              </a:rPr>
              <a:t>Telescope Array fluorescence detectors</a:t>
            </a:r>
          </a:p>
        </p:txBody>
      </p:sp>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1E8B7069-4418-6041-A7E7-100EB445A5D6}"/>
                  </a:ext>
                </a:extLst>
              </p:cNvPr>
              <p:cNvSpPr txBox="1"/>
              <p:nvPr/>
            </p:nvSpPr>
            <p:spPr>
              <a:xfrm>
                <a:off x="5326557" y="3586571"/>
                <a:ext cx="6400799" cy="3046988"/>
              </a:xfrm>
              <a:prstGeom prst="rect">
                <a:avLst/>
              </a:prstGeom>
              <a:noFill/>
              <a:ln>
                <a:solidFill>
                  <a:srgbClr val="0070C0"/>
                </a:solidFill>
              </a:ln>
            </p:spPr>
            <p:txBody>
              <a:bodyPr wrap="square" rtlCol="0">
                <a:spAutoFit/>
              </a:bodyPr>
              <a:lstStyle/>
              <a:p>
                <a:r>
                  <a:rPr lang="en-GB" sz="1600" dirty="0"/>
                  <a:t>UHECR are charged particles that are only slightly deflected by Galactic magnetic field: </a:t>
                </a:r>
                <a14:m>
                  <m:oMath xmlns:m="http://schemas.openxmlformats.org/officeDocument/2006/math">
                    <m:r>
                      <a:rPr lang="en-US" sz="1600" b="0" i="1" smtClean="0">
                        <a:latin typeface="Cambria Math" panose="02040503050406030204" pitchFamily="18" charset="0"/>
                      </a:rPr>
                      <m:t>𝜃</m:t>
                    </m:r>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m:t>
                        </m:r>
                      </m:e>
                      <m:sup>
                        <m:r>
                          <a:rPr lang="en-US" sz="1600" b="0" i="1" smtClean="0">
                            <a:latin typeface="Cambria Math" panose="02040503050406030204" pitchFamily="18" charset="0"/>
                          </a:rPr>
                          <m:t>∘</m:t>
                        </m:r>
                      </m:sup>
                    </m:sSup>
                  </m:oMath>
                </a14:m>
                <a:r>
                  <a:rPr lang="en-GB" sz="1600" dirty="0"/>
                  <a:t> for 10</a:t>
                </a:r>
                <a:r>
                  <a:rPr lang="en-GB" sz="1600" baseline="30000" dirty="0"/>
                  <a:t>20 </a:t>
                </a:r>
                <a:r>
                  <a:rPr lang="en-GB" sz="1600" dirty="0"/>
                  <a:t>eV protons. If most of the UHECR are protons, their arrival directions point (almost) to their source location on the sky. </a:t>
                </a:r>
              </a:p>
              <a:p>
                <a:endParaRPr lang="en-GB" sz="1600" dirty="0"/>
              </a:p>
              <a:p>
                <a:r>
                  <a:rPr lang="en-GB" sz="1600" dirty="0"/>
                  <a:t>Up to now no isolated sources of UHECR have been detected through analysis of clustering of UHECR arrival directions on the sky. </a:t>
                </a:r>
              </a:p>
              <a:p>
                <a:endParaRPr lang="en-GB" sz="1600" dirty="0"/>
              </a:p>
              <a:p>
                <a:r>
                  <a:rPr lang="en-GB" sz="1600" dirty="0"/>
                  <a:t>Large angular scale anisotropy of UHECR arrival directions  (dipole) has been detected by Pierre Auger Observatory. Intermediate angular scale anisotropy (20-25 degrees scale) has been reported by both Telescope Array and Pierre Auger Observatory.</a:t>
                </a:r>
              </a:p>
            </p:txBody>
          </p:sp>
        </mc:Choice>
        <mc:Fallback>
          <p:sp>
            <p:nvSpPr>
              <p:cNvPr id="23" name="TextBox 22">
                <a:extLst>
                  <a:ext uri="{FF2B5EF4-FFF2-40B4-BE49-F238E27FC236}">
                    <a16:creationId xmlns:a16="http://schemas.microsoft.com/office/drawing/2014/main" id="{1E8B7069-4418-6041-A7E7-100EB445A5D6}"/>
                  </a:ext>
                </a:extLst>
              </p:cNvPr>
              <p:cNvSpPr txBox="1">
                <a:spLocks noRot="1" noChangeAspect="1" noMove="1" noResize="1" noEditPoints="1" noAdjustHandles="1" noChangeArrowheads="1" noChangeShapeType="1" noTextEdit="1"/>
              </p:cNvSpPr>
              <p:nvPr/>
            </p:nvSpPr>
            <p:spPr>
              <a:xfrm>
                <a:off x="5326557" y="3586571"/>
                <a:ext cx="6400799" cy="3046988"/>
              </a:xfrm>
              <a:prstGeom prst="rect">
                <a:avLst/>
              </a:prstGeom>
              <a:blipFill>
                <a:blip r:embed="rId5"/>
                <a:stretch>
                  <a:fillRect l="-593" t="-413" b="-1240"/>
                </a:stretch>
              </a:blipFill>
              <a:ln>
                <a:solidFill>
                  <a:srgbClr val="0070C0"/>
                </a:solidFill>
              </a:ln>
            </p:spPr>
            <p:txBody>
              <a:bodyPr/>
              <a:lstStyle/>
              <a:p>
                <a:r>
                  <a:rPr lang="en-GB">
                    <a:noFill/>
                  </a:rPr>
                  <a:t> </a:t>
                </a:r>
              </a:p>
            </p:txBody>
          </p:sp>
        </mc:Fallback>
      </mc:AlternateContent>
      <p:pic>
        <p:nvPicPr>
          <p:cNvPr id="25" name="Picture 24">
            <a:extLst>
              <a:ext uri="{FF2B5EF4-FFF2-40B4-BE49-F238E27FC236}">
                <a16:creationId xmlns:a16="http://schemas.microsoft.com/office/drawing/2014/main" id="{D70A8E6F-E123-1D47-95F8-E9D7BF64957F}"/>
              </a:ext>
            </a:extLst>
          </p:cNvPr>
          <p:cNvPicPr>
            <a:picLocks noChangeAspect="1"/>
          </p:cNvPicPr>
          <p:nvPr/>
        </p:nvPicPr>
        <p:blipFill>
          <a:blip r:embed="rId6"/>
          <a:stretch>
            <a:fillRect/>
          </a:stretch>
        </p:blipFill>
        <p:spPr>
          <a:xfrm>
            <a:off x="5998862" y="604064"/>
            <a:ext cx="5056190" cy="2867583"/>
          </a:xfrm>
          <a:prstGeom prst="rect">
            <a:avLst/>
          </a:prstGeom>
        </p:spPr>
      </p:pic>
      <p:sp>
        <p:nvSpPr>
          <p:cNvPr id="26" name="TextBox 25">
            <a:extLst>
              <a:ext uri="{FF2B5EF4-FFF2-40B4-BE49-F238E27FC236}">
                <a16:creationId xmlns:a16="http://schemas.microsoft.com/office/drawing/2014/main" id="{3548C5E3-0C7C-B346-9305-C9667838DBF9}"/>
              </a:ext>
            </a:extLst>
          </p:cNvPr>
          <p:cNvSpPr txBox="1"/>
          <p:nvPr/>
        </p:nvSpPr>
        <p:spPr>
          <a:xfrm>
            <a:off x="6821214" y="851338"/>
            <a:ext cx="1823320" cy="276999"/>
          </a:xfrm>
          <a:prstGeom prst="rect">
            <a:avLst/>
          </a:prstGeom>
          <a:solidFill>
            <a:schemeClr val="bg1"/>
          </a:solidFill>
          <a:ln>
            <a:solidFill>
              <a:srgbClr val="0070C0"/>
            </a:solidFill>
          </a:ln>
        </p:spPr>
        <p:txBody>
          <a:bodyPr wrap="none" rtlCol="0">
            <a:spAutoFit/>
          </a:bodyPr>
          <a:lstStyle/>
          <a:p>
            <a:r>
              <a:rPr lang="en-GB" sz="1200" dirty="0"/>
              <a:t>Telescope Array “hotspot”</a:t>
            </a:r>
          </a:p>
        </p:txBody>
      </p:sp>
      <p:sp>
        <p:nvSpPr>
          <p:cNvPr id="27" name="TextBox 26">
            <a:extLst>
              <a:ext uri="{FF2B5EF4-FFF2-40B4-BE49-F238E27FC236}">
                <a16:creationId xmlns:a16="http://schemas.microsoft.com/office/drawing/2014/main" id="{515A79E6-44F2-BA46-924D-3429518DD3F4}"/>
              </a:ext>
            </a:extLst>
          </p:cNvPr>
          <p:cNvSpPr txBox="1"/>
          <p:nvPr/>
        </p:nvSpPr>
        <p:spPr>
          <a:xfrm>
            <a:off x="5326557" y="2381197"/>
            <a:ext cx="2494273" cy="461665"/>
          </a:xfrm>
          <a:prstGeom prst="rect">
            <a:avLst/>
          </a:prstGeom>
          <a:solidFill>
            <a:schemeClr val="bg1"/>
          </a:solidFill>
          <a:ln>
            <a:solidFill>
              <a:srgbClr val="0070C0"/>
            </a:solidFill>
          </a:ln>
        </p:spPr>
        <p:txBody>
          <a:bodyPr wrap="none" rtlCol="0">
            <a:spAutoFit/>
          </a:bodyPr>
          <a:lstStyle/>
          <a:p>
            <a:r>
              <a:rPr lang="en-GB" sz="1200" dirty="0"/>
              <a:t>Strongest intermediate angular </a:t>
            </a:r>
          </a:p>
          <a:p>
            <a:r>
              <a:rPr lang="en-GB" sz="1200" dirty="0"/>
              <a:t>scale clustering in Auger field of view</a:t>
            </a:r>
          </a:p>
        </p:txBody>
      </p:sp>
      <p:sp>
        <p:nvSpPr>
          <p:cNvPr id="5" name="TextBox 4">
            <a:extLst>
              <a:ext uri="{FF2B5EF4-FFF2-40B4-BE49-F238E27FC236}">
                <a16:creationId xmlns:a16="http://schemas.microsoft.com/office/drawing/2014/main" id="{C9DDA10E-E4E2-4B24-F71E-33191D934EC2}"/>
              </a:ext>
            </a:extLst>
          </p:cNvPr>
          <p:cNvSpPr txBox="1"/>
          <p:nvPr/>
        </p:nvSpPr>
        <p:spPr>
          <a:xfrm>
            <a:off x="7948081" y="6547803"/>
            <a:ext cx="4243919" cy="276999"/>
          </a:xfrm>
          <a:prstGeom prst="rect">
            <a:avLst/>
          </a:prstGeom>
          <a:noFill/>
        </p:spPr>
        <p:txBody>
          <a:bodyPr wrap="none" rtlCol="0">
            <a:spAutoFit/>
          </a:bodyPr>
          <a:lstStyle/>
          <a:p>
            <a:r>
              <a:rPr lang="en-GB" sz="1200" dirty="0"/>
              <a:t>Pierre Auger Observatory (public data release): arXiv:2206.13492</a:t>
            </a:r>
          </a:p>
        </p:txBody>
      </p:sp>
    </p:spTree>
    <p:extLst>
      <p:ext uri="{BB962C8B-B14F-4D97-AF65-F5344CB8AC3E}">
        <p14:creationId xmlns:p14="http://schemas.microsoft.com/office/powerpoint/2010/main" val="235180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27"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50F18C0-C3B3-3747-8448-36E60450A4D4}"/>
              </a:ext>
            </a:extLst>
          </p:cNvPr>
          <p:cNvSpPr txBox="1"/>
          <p:nvPr/>
        </p:nvSpPr>
        <p:spPr>
          <a:xfrm>
            <a:off x="11623611" y="3136635"/>
            <a:ext cx="543739" cy="276999"/>
          </a:xfrm>
          <a:prstGeom prst="rect">
            <a:avLst/>
          </a:prstGeom>
          <a:noFill/>
        </p:spPr>
        <p:txBody>
          <a:bodyPr wrap="none" rtlCol="0">
            <a:spAutoFit/>
          </a:bodyPr>
          <a:lstStyle/>
          <a:p>
            <a:r>
              <a:rPr lang="en-GB" sz="1200" b="1" i="1" dirty="0">
                <a:latin typeface="Times" pitchFamily="2" charset="0"/>
              </a:rPr>
              <a:t>E</a:t>
            </a:r>
            <a:r>
              <a:rPr lang="en-GB" sz="1200" dirty="0">
                <a:latin typeface="Times" pitchFamily="2" charset="0"/>
              </a:rPr>
              <a:t>, eV</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7C023B1-5CEC-4D45-90F7-F541B4219249}"/>
                  </a:ext>
                </a:extLst>
              </p:cNvPr>
              <p:cNvSpPr txBox="1"/>
              <p:nvPr/>
            </p:nvSpPr>
            <p:spPr>
              <a:xfrm>
                <a:off x="11655744" y="3421961"/>
                <a:ext cx="524182" cy="276999"/>
              </a:xfrm>
              <a:prstGeom prst="rect">
                <a:avLst/>
              </a:prstGeom>
              <a:noFill/>
            </p:spPr>
            <p:txBody>
              <a:bodyPr wrap="none" rtlCol="0">
                <a:spAutoFit/>
              </a:bodyPr>
              <a:lstStyle/>
              <a:p>
                <a14:m>
                  <m:oMath xmlns:m="http://schemas.openxmlformats.org/officeDocument/2006/math">
                    <m:r>
                      <a:rPr lang="en-US" sz="1200" b="0" i="1" smtClean="0">
                        <a:latin typeface="Cambria Math" panose="02040503050406030204" pitchFamily="18" charset="0"/>
                      </a:rPr>
                      <m:t>𝜈</m:t>
                    </m:r>
                  </m:oMath>
                </a14:m>
                <a:r>
                  <a:rPr lang="en-GB" sz="1200" dirty="0">
                    <a:latin typeface="Times" pitchFamily="2" charset="0"/>
                  </a:rPr>
                  <a:t>, Hz</a:t>
                </a:r>
              </a:p>
            </p:txBody>
          </p:sp>
        </mc:Choice>
        <mc:Fallback xmlns="">
          <p:sp>
            <p:nvSpPr>
              <p:cNvPr id="9" name="TextBox 8">
                <a:extLst>
                  <a:ext uri="{FF2B5EF4-FFF2-40B4-BE49-F238E27FC236}">
                    <a16:creationId xmlns:a16="http://schemas.microsoft.com/office/drawing/2014/main" id="{A7C023B1-5CEC-4D45-90F7-F541B4219249}"/>
                  </a:ext>
                </a:extLst>
              </p:cNvPr>
              <p:cNvSpPr txBox="1">
                <a:spLocks noRot="1" noChangeAspect="1" noMove="1" noResize="1" noEditPoints="1" noAdjustHandles="1" noChangeArrowheads="1" noChangeShapeType="1" noTextEdit="1"/>
              </p:cNvSpPr>
              <p:nvPr/>
            </p:nvSpPr>
            <p:spPr>
              <a:xfrm>
                <a:off x="11655744" y="3421961"/>
                <a:ext cx="524182" cy="276999"/>
              </a:xfrm>
              <a:prstGeom prst="rect">
                <a:avLst/>
              </a:prstGeom>
              <a:blipFill>
                <a:blip r:embed="rId3"/>
                <a:stretch>
                  <a:fillRect b="-17391"/>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26AB91B0-5051-EA44-B164-BE47D26F51DC}"/>
              </a:ext>
            </a:extLst>
          </p:cNvPr>
          <p:cNvSpPr txBox="1"/>
          <p:nvPr/>
        </p:nvSpPr>
        <p:spPr>
          <a:xfrm>
            <a:off x="6351661" y="3019880"/>
            <a:ext cx="261610" cy="276999"/>
          </a:xfrm>
          <a:prstGeom prst="rect">
            <a:avLst/>
          </a:prstGeom>
          <a:noFill/>
        </p:spPr>
        <p:txBody>
          <a:bodyPr wrap="square" rtlCol="0">
            <a:spAutoFit/>
          </a:bodyPr>
          <a:lstStyle/>
          <a:p>
            <a:r>
              <a:rPr lang="en-GB" sz="1200" dirty="0">
                <a:latin typeface="Times" pitchFamily="2" charset="0"/>
              </a:rPr>
              <a:t>1</a:t>
            </a:r>
          </a:p>
        </p:txBody>
      </p:sp>
      <p:sp>
        <p:nvSpPr>
          <p:cNvPr id="15" name="TextBox 14">
            <a:extLst>
              <a:ext uri="{FF2B5EF4-FFF2-40B4-BE49-F238E27FC236}">
                <a16:creationId xmlns:a16="http://schemas.microsoft.com/office/drawing/2014/main" id="{BBC8DBEF-7306-9C40-8BB6-1BAEA1C64B09}"/>
              </a:ext>
            </a:extLst>
          </p:cNvPr>
          <p:cNvSpPr txBox="1"/>
          <p:nvPr/>
        </p:nvSpPr>
        <p:spPr>
          <a:xfrm>
            <a:off x="6360454" y="3555900"/>
            <a:ext cx="484428" cy="276999"/>
          </a:xfrm>
          <a:prstGeom prst="rect">
            <a:avLst/>
          </a:prstGeom>
          <a:noFill/>
        </p:spPr>
        <p:txBody>
          <a:bodyPr wrap="none" rtlCol="0">
            <a:spAutoFit/>
          </a:bodyPr>
          <a:lstStyle/>
          <a:p>
            <a:r>
              <a:rPr lang="en-GB" sz="1200" dirty="0">
                <a:latin typeface="Times" pitchFamily="2" charset="0"/>
              </a:rPr>
              <a:t>1e15</a:t>
            </a:r>
          </a:p>
        </p:txBody>
      </p:sp>
      <p:sp>
        <p:nvSpPr>
          <p:cNvPr id="17" name="TextBox 16">
            <a:extLst>
              <a:ext uri="{FF2B5EF4-FFF2-40B4-BE49-F238E27FC236}">
                <a16:creationId xmlns:a16="http://schemas.microsoft.com/office/drawing/2014/main" id="{E0D59752-90B6-9E4D-A331-12513E056918}"/>
              </a:ext>
            </a:extLst>
          </p:cNvPr>
          <p:cNvSpPr txBox="1"/>
          <p:nvPr/>
        </p:nvSpPr>
        <p:spPr>
          <a:xfrm>
            <a:off x="9787989" y="3015852"/>
            <a:ext cx="484428" cy="276999"/>
          </a:xfrm>
          <a:prstGeom prst="rect">
            <a:avLst/>
          </a:prstGeom>
          <a:noFill/>
        </p:spPr>
        <p:txBody>
          <a:bodyPr wrap="none" rtlCol="0">
            <a:spAutoFit/>
          </a:bodyPr>
          <a:lstStyle/>
          <a:p>
            <a:r>
              <a:rPr lang="en-GB" sz="1200" dirty="0">
                <a:latin typeface="Times" pitchFamily="2" charset="0"/>
              </a:rPr>
              <a:t>1e15</a:t>
            </a:r>
          </a:p>
        </p:txBody>
      </p:sp>
      <p:sp>
        <p:nvSpPr>
          <p:cNvPr id="19" name="TextBox 18">
            <a:extLst>
              <a:ext uri="{FF2B5EF4-FFF2-40B4-BE49-F238E27FC236}">
                <a16:creationId xmlns:a16="http://schemas.microsoft.com/office/drawing/2014/main" id="{7919F919-EE66-C74A-86F1-B5A6F10BF218}"/>
              </a:ext>
            </a:extLst>
          </p:cNvPr>
          <p:cNvSpPr txBox="1"/>
          <p:nvPr/>
        </p:nvSpPr>
        <p:spPr>
          <a:xfrm>
            <a:off x="396537" y="3562309"/>
            <a:ext cx="535724" cy="276999"/>
          </a:xfrm>
          <a:prstGeom prst="rect">
            <a:avLst/>
          </a:prstGeom>
          <a:noFill/>
        </p:spPr>
        <p:txBody>
          <a:bodyPr wrap="none" rtlCol="0">
            <a:spAutoFit/>
          </a:bodyPr>
          <a:lstStyle/>
          <a:p>
            <a:r>
              <a:rPr lang="en-GB" sz="1200" dirty="0">
                <a:latin typeface="Times" pitchFamily="2" charset="0"/>
              </a:rPr>
              <a:t>1e-10</a:t>
            </a:r>
          </a:p>
        </p:txBody>
      </p:sp>
      <p:sp>
        <p:nvSpPr>
          <p:cNvPr id="36" name="TextBox 35">
            <a:extLst>
              <a:ext uri="{FF2B5EF4-FFF2-40B4-BE49-F238E27FC236}">
                <a16:creationId xmlns:a16="http://schemas.microsoft.com/office/drawing/2014/main" id="{B33F6130-7145-674C-AF87-DCCA754A062F}"/>
              </a:ext>
            </a:extLst>
          </p:cNvPr>
          <p:cNvSpPr txBox="1"/>
          <p:nvPr/>
        </p:nvSpPr>
        <p:spPr>
          <a:xfrm>
            <a:off x="8620882" y="3026152"/>
            <a:ext cx="484428" cy="276999"/>
          </a:xfrm>
          <a:prstGeom prst="rect">
            <a:avLst/>
          </a:prstGeom>
          <a:noFill/>
        </p:spPr>
        <p:txBody>
          <a:bodyPr wrap="none" rtlCol="0">
            <a:spAutoFit/>
          </a:bodyPr>
          <a:lstStyle/>
          <a:p>
            <a:r>
              <a:rPr lang="en-GB" sz="1200" dirty="0">
                <a:latin typeface="Times" pitchFamily="2" charset="0"/>
              </a:rPr>
              <a:t>1e10</a:t>
            </a:r>
          </a:p>
        </p:txBody>
      </p:sp>
      <p:sp>
        <p:nvSpPr>
          <p:cNvPr id="37" name="TextBox 36">
            <a:extLst>
              <a:ext uri="{FF2B5EF4-FFF2-40B4-BE49-F238E27FC236}">
                <a16:creationId xmlns:a16="http://schemas.microsoft.com/office/drawing/2014/main" id="{52B50162-E14C-F44C-B58B-E60856413433}"/>
              </a:ext>
            </a:extLst>
          </p:cNvPr>
          <p:cNvSpPr txBox="1"/>
          <p:nvPr/>
        </p:nvSpPr>
        <p:spPr>
          <a:xfrm>
            <a:off x="7460105" y="3015761"/>
            <a:ext cx="407484" cy="276999"/>
          </a:xfrm>
          <a:prstGeom prst="rect">
            <a:avLst/>
          </a:prstGeom>
          <a:noFill/>
        </p:spPr>
        <p:txBody>
          <a:bodyPr wrap="none" rtlCol="0">
            <a:spAutoFit/>
          </a:bodyPr>
          <a:lstStyle/>
          <a:p>
            <a:r>
              <a:rPr lang="en-GB" sz="1200" dirty="0">
                <a:latin typeface="Times" pitchFamily="2" charset="0"/>
              </a:rPr>
              <a:t>1e5</a:t>
            </a:r>
          </a:p>
        </p:txBody>
      </p:sp>
      <p:sp>
        <p:nvSpPr>
          <p:cNvPr id="113" name="TextBox 112">
            <a:extLst>
              <a:ext uri="{FF2B5EF4-FFF2-40B4-BE49-F238E27FC236}">
                <a16:creationId xmlns:a16="http://schemas.microsoft.com/office/drawing/2014/main" id="{930E947B-AF55-084F-A9E1-427AAD981C35}"/>
              </a:ext>
            </a:extLst>
          </p:cNvPr>
          <p:cNvSpPr txBox="1"/>
          <p:nvPr/>
        </p:nvSpPr>
        <p:spPr>
          <a:xfrm>
            <a:off x="5163849" y="3559903"/>
            <a:ext cx="484428" cy="276999"/>
          </a:xfrm>
          <a:prstGeom prst="rect">
            <a:avLst/>
          </a:prstGeom>
          <a:noFill/>
        </p:spPr>
        <p:txBody>
          <a:bodyPr wrap="none" rtlCol="0">
            <a:spAutoFit/>
          </a:bodyPr>
          <a:lstStyle/>
          <a:p>
            <a:r>
              <a:rPr lang="en-GB" sz="1200" dirty="0">
                <a:latin typeface="Times" pitchFamily="2" charset="0"/>
              </a:rPr>
              <a:t>1e10</a:t>
            </a:r>
          </a:p>
        </p:txBody>
      </p:sp>
      <p:sp>
        <p:nvSpPr>
          <p:cNvPr id="114" name="TextBox 113">
            <a:extLst>
              <a:ext uri="{FF2B5EF4-FFF2-40B4-BE49-F238E27FC236}">
                <a16:creationId xmlns:a16="http://schemas.microsoft.com/office/drawing/2014/main" id="{D02328B7-C3FA-F140-AFAD-2A7A51DF066B}"/>
              </a:ext>
            </a:extLst>
          </p:cNvPr>
          <p:cNvSpPr txBox="1"/>
          <p:nvPr/>
        </p:nvSpPr>
        <p:spPr>
          <a:xfrm>
            <a:off x="3998408" y="3567623"/>
            <a:ext cx="407484" cy="276999"/>
          </a:xfrm>
          <a:prstGeom prst="rect">
            <a:avLst/>
          </a:prstGeom>
          <a:noFill/>
        </p:spPr>
        <p:txBody>
          <a:bodyPr wrap="none" rtlCol="0">
            <a:spAutoFit/>
          </a:bodyPr>
          <a:lstStyle/>
          <a:p>
            <a:r>
              <a:rPr lang="en-GB" sz="1200" dirty="0">
                <a:latin typeface="Times" pitchFamily="2" charset="0"/>
              </a:rPr>
              <a:t>1e5</a:t>
            </a:r>
          </a:p>
        </p:txBody>
      </p:sp>
      <p:sp>
        <p:nvSpPr>
          <p:cNvPr id="115" name="TextBox 114">
            <a:extLst>
              <a:ext uri="{FF2B5EF4-FFF2-40B4-BE49-F238E27FC236}">
                <a16:creationId xmlns:a16="http://schemas.microsoft.com/office/drawing/2014/main" id="{0BBB0C11-F4A4-9A49-A5AC-E21A4AF7F00E}"/>
              </a:ext>
            </a:extLst>
          </p:cNvPr>
          <p:cNvSpPr txBox="1"/>
          <p:nvPr/>
        </p:nvSpPr>
        <p:spPr>
          <a:xfrm>
            <a:off x="2891641" y="3556279"/>
            <a:ext cx="261610" cy="276999"/>
          </a:xfrm>
          <a:prstGeom prst="rect">
            <a:avLst/>
          </a:prstGeom>
          <a:noFill/>
        </p:spPr>
        <p:txBody>
          <a:bodyPr wrap="none" rtlCol="0">
            <a:spAutoFit/>
          </a:bodyPr>
          <a:lstStyle/>
          <a:p>
            <a:r>
              <a:rPr lang="en-GB" sz="1200" dirty="0">
                <a:latin typeface="Times" pitchFamily="2" charset="0"/>
              </a:rPr>
              <a:t>1</a:t>
            </a:r>
          </a:p>
        </p:txBody>
      </p:sp>
      <p:sp>
        <p:nvSpPr>
          <p:cNvPr id="116" name="TextBox 115">
            <a:extLst>
              <a:ext uri="{FF2B5EF4-FFF2-40B4-BE49-F238E27FC236}">
                <a16:creationId xmlns:a16="http://schemas.microsoft.com/office/drawing/2014/main" id="{5C8488FC-CD74-6948-880B-AA54148924F7}"/>
              </a:ext>
            </a:extLst>
          </p:cNvPr>
          <p:cNvSpPr txBox="1"/>
          <p:nvPr/>
        </p:nvSpPr>
        <p:spPr>
          <a:xfrm>
            <a:off x="1629654" y="3556279"/>
            <a:ext cx="458780" cy="276999"/>
          </a:xfrm>
          <a:prstGeom prst="rect">
            <a:avLst/>
          </a:prstGeom>
          <a:noFill/>
        </p:spPr>
        <p:txBody>
          <a:bodyPr wrap="none" rtlCol="0">
            <a:spAutoFit/>
          </a:bodyPr>
          <a:lstStyle/>
          <a:p>
            <a:r>
              <a:rPr lang="en-GB" sz="1200" dirty="0">
                <a:latin typeface="Times" pitchFamily="2" charset="0"/>
              </a:rPr>
              <a:t>1e-5</a:t>
            </a:r>
          </a:p>
        </p:txBody>
      </p:sp>
      <p:sp>
        <p:nvSpPr>
          <p:cNvPr id="117" name="TextBox 116">
            <a:extLst>
              <a:ext uri="{FF2B5EF4-FFF2-40B4-BE49-F238E27FC236}">
                <a16:creationId xmlns:a16="http://schemas.microsoft.com/office/drawing/2014/main" id="{AFCDCC86-6AC7-6E4F-A3B9-50C79CC55558}"/>
              </a:ext>
            </a:extLst>
          </p:cNvPr>
          <p:cNvSpPr txBox="1"/>
          <p:nvPr/>
        </p:nvSpPr>
        <p:spPr>
          <a:xfrm>
            <a:off x="1645920" y="3579223"/>
            <a:ext cx="184731" cy="369332"/>
          </a:xfrm>
          <a:prstGeom prst="rect">
            <a:avLst/>
          </a:prstGeom>
          <a:noFill/>
        </p:spPr>
        <p:txBody>
          <a:bodyPr wrap="none" rtlCol="0">
            <a:spAutoFit/>
          </a:bodyPr>
          <a:lstStyle/>
          <a:p>
            <a:endParaRPr lang="en-GB" dirty="0"/>
          </a:p>
        </p:txBody>
      </p:sp>
      <p:cxnSp>
        <p:nvCxnSpPr>
          <p:cNvPr id="124" name="Straight Arrow Connector 123">
            <a:extLst>
              <a:ext uri="{FF2B5EF4-FFF2-40B4-BE49-F238E27FC236}">
                <a16:creationId xmlns:a16="http://schemas.microsoft.com/office/drawing/2014/main" id="{D3BBFAC3-8325-4D49-86BC-E985AD5E7427}"/>
              </a:ext>
            </a:extLst>
          </p:cNvPr>
          <p:cNvCxnSpPr>
            <a:cxnSpLocks/>
          </p:cNvCxnSpPr>
          <p:nvPr/>
        </p:nvCxnSpPr>
        <p:spPr>
          <a:xfrm flipV="1">
            <a:off x="234605" y="3410876"/>
            <a:ext cx="11932745" cy="3079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F362B7D6-AFBC-2D4C-8D6E-E22E72F055B1}"/>
              </a:ext>
            </a:extLst>
          </p:cNvPr>
          <p:cNvCxnSpPr>
            <a:cxnSpLocks/>
          </p:cNvCxnSpPr>
          <p:nvPr/>
        </p:nvCxnSpPr>
        <p:spPr>
          <a:xfrm>
            <a:off x="1840408" y="3438133"/>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5A466EC9-1881-854C-B14B-98BCCB0B96B2}"/>
              </a:ext>
            </a:extLst>
          </p:cNvPr>
          <p:cNvCxnSpPr>
            <a:cxnSpLocks/>
          </p:cNvCxnSpPr>
          <p:nvPr/>
        </p:nvCxnSpPr>
        <p:spPr>
          <a:xfrm>
            <a:off x="650954" y="3439800"/>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D49BF05-FFD9-5B4D-AAA1-4EA8E2799106}"/>
              </a:ext>
            </a:extLst>
          </p:cNvPr>
          <p:cNvCxnSpPr>
            <a:cxnSpLocks/>
          </p:cNvCxnSpPr>
          <p:nvPr/>
        </p:nvCxnSpPr>
        <p:spPr>
          <a:xfrm>
            <a:off x="898334" y="344682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668C6831-DB53-9642-B7DA-30BE97908C5E}"/>
              </a:ext>
            </a:extLst>
          </p:cNvPr>
          <p:cNvCxnSpPr>
            <a:cxnSpLocks/>
          </p:cNvCxnSpPr>
          <p:nvPr/>
        </p:nvCxnSpPr>
        <p:spPr>
          <a:xfrm>
            <a:off x="1127737"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D22B2D8D-1208-1C4F-BEA7-0D9278CB815C}"/>
              </a:ext>
            </a:extLst>
          </p:cNvPr>
          <p:cNvCxnSpPr>
            <a:cxnSpLocks/>
          </p:cNvCxnSpPr>
          <p:nvPr/>
        </p:nvCxnSpPr>
        <p:spPr>
          <a:xfrm>
            <a:off x="1371984"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401C7928-69E5-0643-98A0-678080B32C91}"/>
              </a:ext>
            </a:extLst>
          </p:cNvPr>
          <p:cNvCxnSpPr>
            <a:cxnSpLocks/>
          </p:cNvCxnSpPr>
          <p:nvPr/>
        </p:nvCxnSpPr>
        <p:spPr>
          <a:xfrm>
            <a:off x="1620010" y="344274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828CC4BF-DE6A-D743-9901-6DFD56A50D11}"/>
              </a:ext>
            </a:extLst>
          </p:cNvPr>
          <p:cNvCxnSpPr>
            <a:cxnSpLocks/>
          </p:cNvCxnSpPr>
          <p:nvPr/>
        </p:nvCxnSpPr>
        <p:spPr>
          <a:xfrm>
            <a:off x="3028188" y="3428707"/>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D9622E2B-29A8-C64B-943E-D6CA1E136D7A}"/>
              </a:ext>
            </a:extLst>
          </p:cNvPr>
          <p:cNvCxnSpPr>
            <a:cxnSpLocks/>
          </p:cNvCxnSpPr>
          <p:nvPr/>
        </p:nvCxnSpPr>
        <p:spPr>
          <a:xfrm>
            <a:off x="2086114" y="3437395"/>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A82D696E-809C-3F4F-B93E-33713418EF2C}"/>
              </a:ext>
            </a:extLst>
          </p:cNvPr>
          <p:cNvCxnSpPr>
            <a:cxnSpLocks/>
          </p:cNvCxnSpPr>
          <p:nvPr/>
        </p:nvCxnSpPr>
        <p:spPr>
          <a:xfrm>
            <a:off x="2315517" y="34310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8301237A-C5B4-7841-B158-681D90FB0318}"/>
              </a:ext>
            </a:extLst>
          </p:cNvPr>
          <p:cNvCxnSpPr>
            <a:cxnSpLocks/>
          </p:cNvCxnSpPr>
          <p:nvPr/>
        </p:nvCxnSpPr>
        <p:spPr>
          <a:xfrm>
            <a:off x="2559764" y="34310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1E40013F-ED66-2A43-AB56-2D4BA74FE0F4}"/>
              </a:ext>
            </a:extLst>
          </p:cNvPr>
          <p:cNvCxnSpPr>
            <a:cxnSpLocks/>
          </p:cNvCxnSpPr>
          <p:nvPr/>
        </p:nvCxnSpPr>
        <p:spPr>
          <a:xfrm>
            <a:off x="2807790" y="3433323"/>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9692E97C-7457-404A-8321-D261F62C0B23}"/>
              </a:ext>
            </a:extLst>
          </p:cNvPr>
          <p:cNvCxnSpPr>
            <a:cxnSpLocks/>
          </p:cNvCxnSpPr>
          <p:nvPr/>
        </p:nvCxnSpPr>
        <p:spPr>
          <a:xfrm>
            <a:off x="4215962" y="3438133"/>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F8BD51FD-0CE5-E148-8975-58C6E12B0057}"/>
              </a:ext>
            </a:extLst>
          </p:cNvPr>
          <p:cNvCxnSpPr>
            <a:cxnSpLocks/>
          </p:cNvCxnSpPr>
          <p:nvPr/>
        </p:nvCxnSpPr>
        <p:spPr>
          <a:xfrm>
            <a:off x="3273888" y="344682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66293B84-FF3A-F944-92B8-93572C0E53BB}"/>
              </a:ext>
            </a:extLst>
          </p:cNvPr>
          <p:cNvCxnSpPr>
            <a:cxnSpLocks/>
          </p:cNvCxnSpPr>
          <p:nvPr/>
        </p:nvCxnSpPr>
        <p:spPr>
          <a:xfrm>
            <a:off x="3503291"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F1D8F5F-B9E5-F641-919B-CE18E713CF12}"/>
              </a:ext>
            </a:extLst>
          </p:cNvPr>
          <p:cNvCxnSpPr>
            <a:cxnSpLocks/>
          </p:cNvCxnSpPr>
          <p:nvPr/>
        </p:nvCxnSpPr>
        <p:spPr>
          <a:xfrm>
            <a:off x="3747538"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6291EB74-13EB-1548-8E81-05ECFBEAC955}"/>
              </a:ext>
            </a:extLst>
          </p:cNvPr>
          <p:cNvCxnSpPr>
            <a:cxnSpLocks/>
          </p:cNvCxnSpPr>
          <p:nvPr/>
        </p:nvCxnSpPr>
        <p:spPr>
          <a:xfrm>
            <a:off x="3995564" y="344274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32D60DE-C299-2C47-8D27-2A0D0202AEF5}"/>
              </a:ext>
            </a:extLst>
          </p:cNvPr>
          <p:cNvCxnSpPr>
            <a:cxnSpLocks/>
          </p:cNvCxnSpPr>
          <p:nvPr/>
        </p:nvCxnSpPr>
        <p:spPr>
          <a:xfrm>
            <a:off x="5403740" y="3438135"/>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062C376-530F-A640-99C6-1B9782D549F5}"/>
              </a:ext>
            </a:extLst>
          </p:cNvPr>
          <p:cNvCxnSpPr>
            <a:cxnSpLocks/>
          </p:cNvCxnSpPr>
          <p:nvPr/>
        </p:nvCxnSpPr>
        <p:spPr>
          <a:xfrm>
            <a:off x="4461666" y="3446823"/>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D5CBD4BD-7B00-4E4B-8476-F8DDEC1212D7}"/>
              </a:ext>
            </a:extLst>
          </p:cNvPr>
          <p:cNvCxnSpPr>
            <a:cxnSpLocks/>
          </p:cNvCxnSpPr>
          <p:nvPr/>
        </p:nvCxnSpPr>
        <p:spPr>
          <a:xfrm>
            <a:off x="4691069" y="344047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06A3BAB2-CB11-3C43-8608-6AEE91F39B62}"/>
              </a:ext>
            </a:extLst>
          </p:cNvPr>
          <p:cNvCxnSpPr>
            <a:cxnSpLocks/>
          </p:cNvCxnSpPr>
          <p:nvPr/>
        </p:nvCxnSpPr>
        <p:spPr>
          <a:xfrm>
            <a:off x="4935316" y="344047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BFB8CA7F-B807-2A4B-8D18-EF4167915978}"/>
              </a:ext>
            </a:extLst>
          </p:cNvPr>
          <p:cNvCxnSpPr>
            <a:cxnSpLocks/>
          </p:cNvCxnSpPr>
          <p:nvPr/>
        </p:nvCxnSpPr>
        <p:spPr>
          <a:xfrm>
            <a:off x="5183342" y="34427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E6FED411-45D8-5445-84EC-2FFBCD879ABC}"/>
              </a:ext>
            </a:extLst>
          </p:cNvPr>
          <p:cNvCxnSpPr>
            <a:cxnSpLocks/>
          </p:cNvCxnSpPr>
          <p:nvPr/>
        </p:nvCxnSpPr>
        <p:spPr>
          <a:xfrm>
            <a:off x="6591518" y="3428706"/>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C5D6264E-8217-614E-990C-9193D66613DD}"/>
              </a:ext>
            </a:extLst>
          </p:cNvPr>
          <p:cNvCxnSpPr>
            <a:cxnSpLocks/>
          </p:cNvCxnSpPr>
          <p:nvPr/>
        </p:nvCxnSpPr>
        <p:spPr>
          <a:xfrm>
            <a:off x="5649444" y="3437394"/>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6FF7B6E8-1354-144F-A1F9-0CD68612B8BA}"/>
              </a:ext>
            </a:extLst>
          </p:cNvPr>
          <p:cNvCxnSpPr>
            <a:cxnSpLocks/>
          </p:cNvCxnSpPr>
          <p:nvPr/>
        </p:nvCxnSpPr>
        <p:spPr>
          <a:xfrm>
            <a:off x="5878847" y="343105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87881896-FC4B-2641-B29A-6C80D74CDA20}"/>
              </a:ext>
            </a:extLst>
          </p:cNvPr>
          <p:cNvCxnSpPr>
            <a:cxnSpLocks/>
          </p:cNvCxnSpPr>
          <p:nvPr/>
        </p:nvCxnSpPr>
        <p:spPr>
          <a:xfrm>
            <a:off x="6123094" y="343105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AABB4FD2-ABED-CD4E-916F-8342EB800D54}"/>
              </a:ext>
            </a:extLst>
          </p:cNvPr>
          <p:cNvCxnSpPr>
            <a:cxnSpLocks/>
          </p:cNvCxnSpPr>
          <p:nvPr/>
        </p:nvCxnSpPr>
        <p:spPr>
          <a:xfrm>
            <a:off x="6371120" y="343332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47FAADFD-A733-7A4F-9A88-8FB9D357AA4B}"/>
              </a:ext>
            </a:extLst>
          </p:cNvPr>
          <p:cNvCxnSpPr>
            <a:cxnSpLocks/>
          </p:cNvCxnSpPr>
          <p:nvPr/>
        </p:nvCxnSpPr>
        <p:spPr>
          <a:xfrm>
            <a:off x="7666173" y="327788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10F1D783-A4B1-BE49-B9A0-84C0BD04E0C7}"/>
              </a:ext>
            </a:extLst>
          </p:cNvPr>
          <p:cNvCxnSpPr>
            <a:cxnSpLocks/>
          </p:cNvCxnSpPr>
          <p:nvPr/>
        </p:nvCxnSpPr>
        <p:spPr>
          <a:xfrm>
            <a:off x="6476719" y="3279551"/>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418F2F38-9777-0C40-8290-BCFB4CA5A374}"/>
              </a:ext>
            </a:extLst>
          </p:cNvPr>
          <p:cNvCxnSpPr>
            <a:cxnSpLocks/>
          </p:cNvCxnSpPr>
          <p:nvPr/>
        </p:nvCxnSpPr>
        <p:spPr>
          <a:xfrm>
            <a:off x="6724099" y="328657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E52D3286-52BF-0B44-879E-CE0162E1926A}"/>
              </a:ext>
            </a:extLst>
          </p:cNvPr>
          <p:cNvCxnSpPr>
            <a:cxnSpLocks/>
          </p:cNvCxnSpPr>
          <p:nvPr/>
        </p:nvCxnSpPr>
        <p:spPr>
          <a:xfrm>
            <a:off x="6953502" y="328022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4C8A64AA-6FD3-CC4E-B2A0-518F9BD23D1F}"/>
              </a:ext>
            </a:extLst>
          </p:cNvPr>
          <p:cNvCxnSpPr>
            <a:cxnSpLocks/>
          </p:cNvCxnSpPr>
          <p:nvPr/>
        </p:nvCxnSpPr>
        <p:spPr>
          <a:xfrm>
            <a:off x="7197749" y="328022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E6DDDF10-1444-3E4D-BF4D-7CA5FD625F67}"/>
              </a:ext>
            </a:extLst>
          </p:cNvPr>
          <p:cNvCxnSpPr>
            <a:cxnSpLocks/>
          </p:cNvCxnSpPr>
          <p:nvPr/>
        </p:nvCxnSpPr>
        <p:spPr>
          <a:xfrm>
            <a:off x="7445775" y="328250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CF7413FD-0BD8-6345-B5B7-F38D2C041AD1}"/>
              </a:ext>
            </a:extLst>
          </p:cNvPr>
          <p:cNvCxnSpPr>
            <a:cxnSpLocks/>
          </p:cNvCxnSpPr>
          <p:nvPr/>
        </p:nvCxnSpPr>
        <p:spPr>
          <a:xfrm>
            <a:off x="8855526" y="327945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3D3408DE-AF1D-BA45-BBF9-BBBAB915FF62}"/>
              </a:ext>
            </a:extLst>
          </p:cNvPr>
          <p:cNvCxnSpPr>
            <a:cxnSpLocks/>
          </p:cNvCxnSpPr>
          <p:nvPr/>
        </p:nvCxnSpPr>
        <p:spPr>
          <a:xfrm>
            <a:off x="7913452" y="328814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6DEF6084-E172-C846-B359-75F6015AE81B}"/>
              </a:ext>
            </a:extLst>
          </p:cNvPr>
          <p:cNvCxnSpPr>
            <a:cxnSpLocks/>
          </p:cNvCxnSpPr>
          <p:nvPr/>
        </p:nvCxnSpPr>
        <p:spPr>
          <a:xfrm>
            <a:off x="8142855"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26952671-59CE-2B4B-A2C1-3A29C8943555}"/>
              </a:ext>
            </a:extLst>
          </p:cNvPr>
          <p:cNvCxnSpPr>
            <a:cxnSpLocks/>
          </p:cNvCxnSpPr>
          <p:nvPr/>
        </p:nvCxnSpPr>
        <p:spPr>
          <a:xfrm>
            <a:off x="8387102"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655E6680-DB01-3E47-B15F-852CF13B6121}"/>
              </a:ext>
            </a:extLst>
          </p:cNvPr>
          <p:cNvCxnSpPr>
            <a:cxnSpLocks/>
          </p:cNvCxnSpPr>
          <p:nvPr/>
        </p:nvCxnSpPr>
        <p:spPr>
          <a:xfrm>
            <a:off x="8635128" y="328407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C19E09EC-0CFB-AC4A-9E3B-3BFD16210153}"/>
              </a:ext>
            </a:extLst>
          </p:cNvPr>
          <p:cNvCxnSpPr>
            <a:cxnSpLocks/>
          </p:cNvCxnSpPr>
          <p:nvPr/>
        </p:nvCxnSpPr>
        <p:spPr>
          <a:xfrm>
            <a:off x="10043300" y="3279452"/>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C66A861A-6276-E543-8F00-AE84648E6198}"/>
              </a:ext>
            </a:extLst>
          </p:cNvPr>
          <p:cNvCxnSpPr>
            <a:cxnSpLocks/>
          </p:cNvCxnSpPr>
          <p:nvPr/>
        </p:nvCxnSpPr>
        <p:spPr>
          <a:xfrm>
            <a:off x="9101226" y="328814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6A2689A4-E9DB-F942-AFFA-9B5701738AF1}"/>
              </a:ext>
            </a:extLst>
          </p:cNvPr>
          <p:cNvCxnSpPr>
            <a:cxnSpLocks/>
          </p:cNvCxnSpPr>
          <p:nvPr/>
        </p:nvCxnSpPr>
        <p:spPr>
          <a:xfrm>
            <a:off x="9330629" y="3281796"/>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31A0E54B-EA82-CF4D-B41B-1413E12F5B71}"/>
              </a:ext>
            </a:extLst>
          </p:cNvPr>
          <p:cNvCxnSpPr>
            <a:cxnSpLocks/>
          </p:cNvCxnSpPr>
          <p:nvPr/>
        </p:nvCxnSpPr>
        <p:spPr>
          <a:xfrm>
            <a:off x="9574876" y="3281796"/>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81CBB7EA-4F80-9840-A4BC-2D2012F6DE3C}"/>
              </a:ext>
            </a:extLst>
          </p:cNvPr>
          <p:cNvCxnSpPr>
            <a:cxnSpLocks/>
          </p:cNvCxnSpPr>
          <p:nvPr/>
        </p:nvCxnSpPr>
        <p:spPr>
          <a:xfrm>
            <a:off x="9822902" y="328406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EE155F1F-5431-7946-A47B-2685157C6A4A}"/>
              </a:ext>
            </a:extLst>
          </p:cNvPr>
          <p:cNvCxnSpPr>
            <a:cxnSpLocks/>
          </p:cNvCxnSpPr>
          <p:nvPr/>
        </p:nvCxnSpPr>
        <p:spPr>
          <a:xfrm>
            <a:off x="11231076" y="327945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C22F562E-F40F-B044-9141-F6FFDE24C788}"/>
              </a:ext>
            </a:extLst>
          </p:cNvPr>
          <p:cNvCxnSpPr>
            <a:cxnSpLocks/>
          </p:cNvCxnSpPr>
          <p:nvPr/>
        </p:nvCxnSpPr>
        <p:spPr>
          <a:xfrm>
            <a:off x="10289002" y="328814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D2620897-1206-C040-80C7-D59AAFCB51EF}"/>
              </a:ext>
            </a:extLst>
          </p:cNvPr>
          <p:cNvCxnSpPr>
            <a:cxnSpLocks/>
          </p:cNvCxnSpPr>
          <p:nvPr/>
        </p:nvCxnSpPr>
        <p:spPr>
          <a:xfrm>
            <a:off x="10518405"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810E7DCF-837C-1346-A13C-0E2601D0B9ED}"/>
              </a:ext>
            </a:extLst>
          </p:cNvPr>
          <p:cNvCxnSpPr>
            <a:cxnSpLocks/>
          </p:cNvCxnSpPr>
          <p:nvPr/>
        </p:nvCxnSpPr>
        <p:spPr>
          <a:xfrm>
            <a:off x="10762652"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B7158907-09CE-E64F-B2B4-16168FFEA023}"/>
              </a:ext>
            </a:extLst>
          </p:cNvPr>
          <p:cNvCxnSpPr>
            <a:cxnSpLocks/>
          </p:cNvCxnSpPr>
          <p:nvPr/>
        </p:nvCxnSpPr>
        <p:spPr>
          <a:xfrm>
            <a:off x="11010678" y="328407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9" name="TextBox 178">
            <a:extLst>
              <a:ext uri="{FF2B5EF4-FFF2-40B4-BE49-F238E27FC236}">
                <a16:creationId xmlns:a16="http://schemas.microsoft.com/office/drawing/2014/main" id="{FBF442E7-5E30-7943-894D-D8913D3B2DEA}"/>
              </a:ext>
            </a:extLst>
          </p:cNvPr>
          <p:cNvSpPr txBox="1"/>
          <p:nvPr/>
        </p:nvSpPr>
        <p:spPr>
          <a:xfrm>
            <a:off x="10986536" y="3019058"/>
            <a:ext cx="484428" cy="276999"/>
          </a:xfrm>
          <a:prstGeom prst="rect">
            <a:avLst/>
          </a:prstGeom>
          <a:noFill/>
        </p:spPr>
        <p:txBody>
          <a:bodyPr wrap="none" rtlCol="0">
            <a:spAutoFit/>
          </a:bodyPr>
          <a:lstStyle/>
          <a:p>
            <a:r>
              <a:rPr lang="en-GB" sz="1200" dirty="0">
                <a:latin typeface="Times" pitchFamily="2" charset="0"/>
              </a:rPr>
              <a:t>1e20</a:t>
            </a:r>
          </a:p>
        </p:txBody>
      </p:sp>
      <p:sp>
        <p:nvSpPr>
          <p:cNvPr id="188" name="TextBox 187">
            <a:extLst>
              <a:ext uri="{FF2B5EF4-FFF2-40B4-BE49-F238E27FC236}">
                <a16:creationId xmlns:a16="http://schemas.microsoft.com/office/drawing/2014/main" id="{E77C3C66-6B28-B241-A10E-C9539D30E00C}"/>
              </a:ext>
            </a:extLst>
          </p:cNvPr>
          <p:cNvSpPr txBox="1"/>
          <p:nvPr/>
        </p:nvSpPr>
        <p:spPr>
          <a:xfrm rot="16200000">
            <a:off x="-55285" y="4721451"/>
            <a:ext cx="1996908" cy="307777"/>
          </a:xfrm>
          <a:prstGeom prst="rect">
            <a:avLst/>
          </a:prstGeom>
          <a:solidFill>
            <a:schemeClr val="bg1"/>
          </a:solidFill>
          <a:ln>
            <a:noFill/>
          </a:ln>
        </p:spPr>
        <p:txBody>
          <a:bodyPr wrap="square" rtlCol="0">
            <a:spAutoFit/>
          </a:bodyPr>
          <a:lstStyle/>
          <a:p>
            <a:r>
              <a:rPr lang="en-GB" sz="1400" b="1" dirty="0"/>
              <a:t>GW</a:t>
            </a:r>
            <a:r>
              <a:rPr lang="en-GB" sz="1400" dirty="0"/>
              <a:t>: pulsar timing arrays</a:t>
            </a:r>
          </a:p>
        </p:txBody>
      </p:sp>
      <p:sp>
        <p:nvSpPr>
          <p:cNvPr id="189" name="TextBox 188">
            <a:extLst>
              <a:ext uri="{FF2B5EF4-FFF2-40B4-BE49-F238E27FC236}">
                <a16:creationId xmlns:a16="http://schemas.microsoft.com/office/drawing/2014/main" id="{0F9AACC6-983A-EE45-A6DA-D5CA79B783F0}"/>
              </a:ext>
            </a:extLst>
          </p:cNvPr>
          <p:cNvSpPr txBox="1"/>
          <p:nvPr/>
        </p:nvSpPr>
        <p:spPr>
          <a:xfrm rot="16200000">
            <a:off x="1654853" y="4810487"/>
            <a:ext cx="1576155" cy="523220"/>
          </a:xfrm>
          <a:prstGeom prst="rect">
            <a:avLst/>
          </a:prstGeom>
          <a:solidFill>
            <a:schemeClr val="bg1"/>
          </a:solidFill>
          <a:ln>
            <a:noFill/>
          </a:ln>
        </p:spPr>
        <p:txBody>
          <a:bodyPr wrap="square" rtlCol="0">
            <a:spAutoFit/>
          </a:bodyPr>
          <a:lstStyle/>
          <a:p>
            <a:r>
              <a:rPr lang="en-GB" sz="1400" b="1" dirty="0"/>
              <a:t>GW</a:t>
            </a:r>
            <a:r>
              <a:rPr lang="en-GB" sz="1400" dirty="0"/>
              <a:t>: space-based </a:t>
            </a:r>
          </a:p>
          <a:p>
            <a:r>
              <a:rPr lang="en-GB" sz="1400" dirty="0"/>
              <a:t>interferometers</a:t>
            </a:r>
          </a:p>
        </p:txBody>
      </p:sp>
      <p:sp>
        <p:nvSpPr>
          <p:cNvPr id="190" name="Rectangle 189">
            <a:extLst>
              <a:ext uri="{FF2B5EF4-FFF2-40B4-BE49-F238E27FC236}">
                <a16:creationId xmlns:a16="http://schemas.microsoft.com/office/drawing/2014/main" id="{57577AE6-CF62-324D-8993-56D594C0B7DC}"/>
              </a:ext>
            </a:extLst>
          </p:cNvPr>
          <p:cNvSpPr/>
          <p:nvPr/>
        </p:nvSpPr>
        <p:spPr>
          <a:xfrm>
            <a:off x="2230890" y="3876885"/>
            <a:ext cx="473650"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1" name="Rectangle 190">
            <a:extLst>
              <a:ext uri="{FF2B5EF4-FFF2-40B4-BE49-F238E27FC236}">
                <a16:creationId xmlns:a16="http://schemas.microsoft.com/office/drawing/2014/main" id="{715B5242-53B0-B84A-9E3C-FDB71AFE4D8C}"/>
              </a:ext>
            </a:extLst>
          </p:cNvPr>
          <p:cNvSpPr/>
          <p:nvPr/>
        </p:nvSpPr>
        <p:spPr>
          <a:xfrm>
            <a:off x="799036" y="3858096"/>
            <a:ext cx="408861" cy="19969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Rectangle 191">
            <a:extLst>
              <a:ext uri="{FF2B5EF4-FFF2-40B4-BE49-F238E27FC236}">
                <a16:creationId xmlns:a16="http://schemas.microsoft.com/office/drawing/2014/main" id="{CF0450A8-E991-B24A-87AA-E63CAC072D1D}"/>
              </a:ext>
            </a:extLst>
          </p:cNvPr>
          <p:cNvSpPr/>
          <p:nvPr/>
        </p:nvSpPr>
        <p:spPr>
          <a:xfrm>
            <a:off x="3441139" y="3876885"/>
            <a:ext cx="473650"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TextBox 192">
            <a:extLst>
              <a:ext uri="{FF2B5EF4-FFF2-40B4-BE49-F238E27FC236}">
                <a16:creationId xmlns:a16="http://schemas.microsoft.com/office/drawing/2014/main" id="{8D56AC62-243F-9846-B462-596DF67A450E}"/>
              </a:ext>
            </a:extLst>
          </p:cNvPr>
          <p:cNvSpPr txBox="1"/>
          <p:nvPr/>
        </p:nvSpPr>
        <p:spPr>
          <a:xfrm rot="16200000">
            <a:off x="2914672" y="4782360"/>
            <a:ext cx="1576155" cy="523220"/>
          </a:xfrm>
          <a:prstGeom prst="rect">
            <a:avLst/>
          </a:prstGeom>
          <a:noFill/>
          <a:ln>
            <a:noFill/>
          </a:ln>
        </p:spPr>
        <p:txBody>
          <a:bodyPr wrap="square" rtlCol="0">
            <a:spAutoFit/>
          </a:bodyPr>
          <a:lstStyle/>
          <a:p>
            <a:r>
              <a:rPr lang="en-GB" sz="1400" b="1" dirty="0"/>
              <a:t>GW</a:t>
            </a:r>
            <a:r>
              <a:rPr lang="en-GB" sz="1400" dirty="0"/>
              <a:t>: ground-based </a:t>
            </a:r>
          </a:p>
          <a:p>
            <a:r>
              <a:rPr lang="en-GB" sz="1400" dirty="0"/>
              <a:t>interferometers</a:t>
            </a:r>
          </a:p>
        </p:txBody>
      </p:sp>
      <p:sp>
        <p:nvSpPr>
          <p:cNvPr id="194" name="Rectangle 193">
            <a:extLst>
              <a:ext uri="{FF2B5EF4-FFF2-40B4-BE49-F238E27FC236}">
                <a16:creationId xmlns:a16="http://schemas.microsoft.com/office/drawing/2014/main" id="{83236F8D-9B5C-3F49-9278-7572879629D7}"/>
              </a:ext>
            </a:extLst>
          </p:cNvPr>
          <p:cNvSpPr/>
          <p:nvPr/>
        </p:nvSpPr>
        <p:spPr>
          <a:xfrm>
            <a:off x="4935316" y="989354"/>
            <a:ext cx="757098"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5" name="TextBox 194">
            <a:extLst>
              <a:ext uri="{FF2B5EF4-FFF2-40B4-BE49-F238E27FC236}">
                <a16:creationId xmlns:a16="http://schemas.microsoft.com/office/drawing/2014/main" id="{CAE15619-0DF1-4E4E-9156-48AB71127A8F}"/>
              </a:ext>
            </a:extLst>
          </p:cNvPr>
          <p:cNvSpPr txBox="1"/>
          <p:nvPr/>
        </p:nvSpPr>
        <p:spPr>
          <a:xfrm rot="16200000">
            <a:off x="4400065" y="1833490"/>
            <a:ext cx="1882645" cy="307777"/>
          </a:xfrm>
          <a:prstGeom prst="rect">
            <a:avLst/>
          </a:prstGeom>
          <a:noFill/>
          <a:ln>
            <a:noFill/>
          </a:ln>
        </p:spPr>
        <p:txBody>
          <a:bodyPr wrap="square" rtlCol="0">
            <a:spAutoFit/>
          </a:bodyPr>
          <a:lstStyle/>
          <a:p>
            <a:r>
              <a:rPr lang="en-GB" sz="1400" b="1" dirty="0">
                <a:solidFill>
                  <a:srgbClr val="0070C0"/>
                </a:solidFill>
              </a:rPr>
              <a:t>EM</a:t>
            </a:r>
            <a:r>
              <a:rPr lang="en-GB" sz="1400" dirty="0"/>
              <a:t>: radio telescopes</a:t>
            </a:r>
          </a:p>
        </p:txBody>
      </p:sp>
      <p:sp>
        <p:nvSpPr>
          <p:cNvPr id="196" name="Rectangle 195">
            <a:extLst>
              <a:ext uri="{FF2B5EF4-FFF2-40B4-BE49-F238E27FC236}">
                <a16:creationId xmlns:a16="http://schemas.microsoft.com/office/drawing/2014/main" id="{D51BDAAD-E5BA-3649-8F7B-4C1D599F8CFB}"/>
              </a:ext>
            </a:extLst>
          </p:cNvPr>
          <p:cNvSpPr/>
          <p:nvPr/>
        </p:nvSpPr>
        <p:spPr>
          <a:xfrm>
            <a:off x="5957740" y="976436"/>
            <a:ext cx="477679"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7" name="TextBox 196">
            <a:extLst>
              <a:ext uri="{FF2B5EF4-FFF2-40B4-BE49-F238E27FC236}">
                <a16:creationId xmlns:a16="http://schemas.microsoft.com/office/drawing/2014/main" id="{31308586-0897-BE47-ACB7-C044CCEEC470}"/>
              </a:ext>
            </a:extLst>
          </p:cNvPr>
          <p:cNvSpPr txBox="1"/>
          <p:nvPr/>
        </p:nvSpPr>
        <p:spPr>
          <a:xfrm rot="16200000">
            <a:off x="5177624" y="1792443"/>
            <a:ext cx="2018017" cy="307777"/>
          </a:xfrm>
          <a:prstGeom prst="rect">
            <a:avLst/>
          </a:prstGeom>
          <a:noFill/>
          <a:ln>
            <a:noFill/>
          </a:ln>
        </p:spPr>
        <p:txBody>
          <a:bodyPr wrap="square" rtlCol="0">
            <a:spAutoFit/>
          </a:bodyPr>
          <a:lstStyle/>
          <a:p>
            <a:r>
              <a:rPr lang="en-GB" sz="1400" b="1" dirty="0">
                <a:solidFill>
                  <a:srgbClr val="0070C0"/>
                </a:solidFill>
              </a:rPr>
              <a:t>EM</a:t>
            </a:r>
            <a:r>
              <a:rPr lang="en-GB" sz="1400" dirty="0"/>
              <a:t>: infrared telescopes</a:t>
            </a:r>
          </a:p>
        </p:txBody>
      </p:sp>
      <p:sp>
        <p:nvSpPr>
          <p:cNvPr id="198" name="Rectangle 197">
            <a:extLst>
              <a:ext uri="{FF2B5EF4-FFF2-40B4-BE49-F238E27FC236}">
                <a16:creationId xmlns:a16="http://schemas.microsoft.com/office/drawing/2014/main" id="{21C730C0-E674-3743-9347-D68E26914271}"/>
              </a:ext>
            </a:extLst>
          </p:cNvPr>
          <p:cNvSpPr/>
          <p:nvPr/>
        </p:nvSpPr>
        <p:spPr>
          <a:xfrm>
            <a:off x="6949416" y="956487"/>
            <a:ext cx="766357"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9" name="TextBox 198">
            <a:extLst>
              <a:ext uri="{FF2B5EF4-FFF2-40B4-BE49-F238E27FC236}">
                <a16:creationId xmlns:a16="http://schemas.microsoft.com/office/drawing/2014/main" id="{DD310A8E-7F4B-F042-8ADA-A3653A55B5D8}"/>
              </a:ext>
            </a:extLst>
          </p:cNvPr>
          <p:cNvSpPr txBox="1"/>
          <p:nvPr/>
        </p:nvSpPr>
        <p:spPr>
          <a:xfrm rot="16200000">
            <a:off x="6287549" y="1791658"/>
            <a:ext cx="2018017" cy="307777"/>
          </a:xfrm>
          <a:prstGeom prst="rect">
            <a:avLst/>
          </a:prstGeom>
          <a:noFill/>
          <a:ln>
            <a:noFill/>
          </a:ln>
        </p:spPr>
        <p:txBody>
          <a:bodyPr wrap="square" rtlCol="0">
            <a:spAutoFit/>
          </a:bodyPr>
          <a:lstStyle/>
          <a:p>
            <a:r>
              <a:rPr lang="en-GB" sz="1400" b="1" dirty="0">
                <a:solidFill>
                  <a:srgbClr val="0070C0"/>
                </a:solidFill>
              </a:rPr>
              <a:t>EM</a:t>
            </a:r>
            <a:r>
              <a:rPr lang="en-GB" sz="1400" dirty="0"/>
              <a:t>: X-ray telescopes</a:t>
            </a:r>
          </a:p>
        </p:txBody>
      </p:sp>
      <p:sp>
        <p:nvSpPr>
          <p:cNvPr id="200" name="Rectangle 199">
            <a:extLst>
              <a:ext uri="{FF2B5EF4-FFF2-40B4-BE49-F238E27FC236}">
                <a16:creationId xmlns:a16="http://schemas.microsoft.com/office/drawing/2014/main" id="{434C3DF2-DA62-0243-852E-B863AC863314}"/>
              </a:ext>
            </a:extLst>
          </p:cNvPr>
          <p:cNvSpPr/>
          <p:nvPr/>
        </p:nvSpPr>
        <p:spPr>
          <a:xfrm>
            <a:off x="7789724" y="950581"/>
            <a:ext cx="1391978"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01" name="TextBox 200">
                <a:extLst>
                  <a:ext uri="{FF2B5EF4-FFF2-40B4-BE49-F238E27FC236}">
                    <a16:creationId xmlns:a16="http://schemas.microsoft.com/office/drawing/2014/main" id="{28C9A2D7-0D78-6D4C-BD89-2BE1077DAFDC}"/>
                  </a:ext>
                </a:extLst>
              </p:cNvPr>
              <p:cNvSpPr txBox="1"/>
              <p:nvPr/>
            </p:nvSpPr>
            <p:spPr>
              <a:xfrm rot="16200000">
                <a:off x="7446879" y="1658082"/>
                <a:ext cx="2018017" cy="523220"/>
              </a:xfrm>
              <a:prstGeom prst="rect">
                <a:avLst/>
              </a:prstGeom>
              <a:noFill/>
              <a:ln>
                <a:noFill/>
              </a:ln>
            </p:spPr>
            <p:txBody>
              <a:bodyPr wrap="square" rtlCol="0">
                <a:spAutoFit/>
              </a:bodyPr>
              <a:lstStyle/>
              <a:p>
                <a:r>
                  <a:rPr lang="en-GB" sz="1400" b="1" dirty="0">
                    <a:solidFill>
                      <a:srgbClr val="0070C0"/>
                    </a:solidFill>
                  </a:rPr>
                  <a:t>EM</a:t>
                </a:r>
                <a:r>
                  <a:rPr lang="en-GB" sz="1400" dirty="0"/>
                  <a:t>: space-based </a:t>
                </a:r>
              </a:p>
              <a:p>
                <a14:m>
                  <m:oMath xmlns:m="http://schemas.openxmlformats.org/officeDocument/2006/math">
                    <m:r>
                      <a:rPr lang="en-US" sz="1400" b="0" i="1" smtClean="0">
                        <a:latin typeface="Cambria Math" panose="02040503050406030204" pitchFamily="18" charset="0"/>
                      </a:rPr>
                      <m:t>𝛾</m:t>
                    </m:r>
                  </m:oMath>
                </a14:m>
                <a:r>
                  <a:rPr lang="en-GB" sz="1400" dirty="0"/>
                  <a:t>-ray telescopes</a:t>
                </a:r>
              </a:p>
            </p:txBody>
          </p:sp>
        </mc:Choice>
        <mc:Fallback xmlns="">
          <p:sp>
            <p:nvSpPr>
              <p:cNvPr id="201" name="TextBox 200">
                <a:extLst>
                  <a:ext uri="{FF2B5EF4-FFF2-40B4-BE49-F238E27FC236}">
                    <a16:creationId xmlns:a16="http://schemas.microsoft.com/office/drawing/2014/main" id="{28C9A2D7-0D78-6D4C-BD89-2BE1077DAFDC}"/>
                  </a:ext>
                </a:extLst>
              </p:cNvPr>
              <p:cNvSpPr txBox="1">
                <a:spLocks noRot="1" noChangeAspect="1" noMove="1" noResize="1" noEditPoints="1" noAdjustHandles="1" noChangeArrowheads="1" noChangeShapeType="1" noTextEdit="1"/>
              </p:cNvSpPr>
              <p:nvPr/>
            </p:nvSpPr>
            <p:spPr>
              <a:xfrm rot="16200000">
                <a:off x="7446879" y="1658082"/>
                <a:ext cx="2018017" cy="523220"/>
              </a:xfrm>
              <a:prstGeom prst="rect">
                <a:avLst/>
              </a:prstGeom>
              <a:blipFill>
                <a:blip r:embed="rId4"/>
                <a:stretch>
                  <a:fillRect l="-2381" r="-11905" b="-1250"/>
                </a:stretch>
              </a:blipFill>
              <a:ln>
                <a:noFill/>
              </a:ln>
            </p:spPr>
            <p:txBody>
              <a:bodyPr/>
              <a:lstStyle/>
              <a:p>
                <a:r>
                  <a:rPr lang="en-GB">
                    <a:noFill/>
                  </a:rPr>
                  <a:t> </a:t>
                </a:r>
              </a:p>
            </p:txBody>
          </p:sp>
        </mc:Fallback>
      </mc:AlternateContent>
      <p:sp>
        <p:nvSpPr>
          <p:cNvPr id="202" name="Rectangle 201">
            <a:extLst>
              <a:ext uri="{FF2B5EF4-FFF2-40B4-BE49-F238E27FC236}">
                <a16:creationId xmlns:a16="http://schemas.microsoft.com/office/drawing/2014/main" id="{C2D28121-B192-9245-905C-39AC918EBB05}"/>
              </a:ext>
            </a:extLst>
          </p:cNvPr>
          <p:cNvSpPr/>
          <p:nvPr/>
        </p:nvSpPr>
        <p:spPr>
          <a:xfrm>
            <a:off x="9030878" y="698010"/>
            <a:ext cx="629328"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TextBox 202">
            <a:extLst>
              <a:ext uri="{FF2B5EF4-FFF2-40B4-BE49-F238E27FC236}">
                <a16:creationId xmlns:a16="http://schemas.microsoft.com/office/drawing/2014/main" id="{7C041D6D-B55B-8A40-BEF8-A171ADB43AF9}"/>
              </a:ext>
            </a:extLst>
          </p:cNvPr>
          <p:cNvSpPr txBox="1"/>
          <p:nvPr/>
        </p:nvSpPr>
        <p:spPr>
          <a:xfrm rot="16200000">
            <a:off x="8235721" y="1460541"/>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Cherenkov telescopes</a:t>
            </a:r>
          </a:p>
        </p:txBody>
      </p:sp>
      <p:sp>
        <p:nvSpPr>
          <p:cNvPr id="204" name="Rectangle 203">
            <a:extLst>
              <a:ext uri="{FF2B5EF4-FFF2-40B4-BE49-F238E27FC236}">
                <a16:creationId xmlns:a16="http://schemas.microsoft.com/office/drawing/2014/main" id="{35802845-D317-9240-B93C-78550C5412F3}"/>
              </a:ext>
            </a:extLst>
          </p:cNvPr>
          <p:cNvSpPr/>
          <p:nvPr/>
        </p:nvSpPr>
        <p:spPr>
          <a:xfrm>
            <a:off x="6409825" y="718534"/>
            <a:ext cx="326558" cy="2104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5" name="Rectangle 204">
            <a:extLst>
              <a:ext uri="{FF2B5EF4-FFF2-40B4-BE49-F238E27FC236}">
                <a16:creationId xmlns:a16="http://schemas.microsoft.com/office/drawing/2014/main" id="{3A5A1FAA-947B-C240-8B1F-0D8626F8604D}"/>
              </a:ext>
            </a:extLst>
          </p:cNvPr>
          <p:cNvSpPr/>
          <p:nvPr/>
        </p:nvSpPr>
        <p:spPr>
          <a:xfrm>
            <a:off x="5635626" y="715428"/>
            <a:ext cx="349538" cy="21014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 name="TextBox 205">
            <a:extLst>
              <a:ext uri="{FF2B5EF4-FFF2-40B4-BE49-F238E27FC236}">
                <a16:creationId xmlns:a16="http://schemas.microsoft.com/office/drawing/2014/main" id="{D913DBE8-5F42-1942-B655-570103E3B0AA}"/>
              </a:ext>
            </a:extLst>
          </p:cNvPr>
          <p:cNvSpPr txBox="1"/>
          <p:nvPr/>
        </p:nvSpPr>
        <p:spPr>
          <a:xfrm rot="16200000">
            <a:off x="4707484" y="1548412"/>
            <a:ext cx="2232417" cy="307777"/>
          </a:xfrm>
          <a:prstGeom prst="rect">
            <a:avLst/>
          </a:prstGeom>
          <a:noFill/>
          <a:ln>
            <a:noFill/>
          </a:ln>
        </p:spPr>
        <p:txBody>
          <a:bodyPr wrap="square" rtlCol="0">
            <a:spAutoFit/>
          </a:bodyPr>
          <a:lstStyle/>
          <a:p>
            <a:r>
              <a:rPr lang="en-GB" sz="1400" b="1" dirty="0">
                <a:solidFill>
                  <a:srgbClr val="0070C0"/>
                </a:solidFill>
              </a:rPr>
              <a:t>EM</a:t>
            </a:r>
            <a:r>
              <a:rPr lang="en-GB" sz="1400" dirty="0"/>
              <a:t>: microwave telescopes</a:t>
            </a:r>
          </a:p>
        </p:txBody>
      </p:sp>
      <p:sp>
        <p:nvSpPr>
          <p:cNvPr id="207" name="TextBox 206">
            <a:extLst>
              <a:ext uri="{FF2B5EF4-FFF2-40B4-BE49-F238E27FC236}">
                <a16:creationId xmlns:a16="http://schemas.microsoft.com/office/drawing/2014/main" id="{72AC9457-4AF1-4E40-BFBB-E0AEF0BAA739}"/>
              </a:ext>
            </a:extLst>
          </p:cNvPr>
          <p:cNvSpPr txBox="1"/>
          <p:nvPr/>
        </p:nvSpPr>
        <p:spPr>
          <a:xfrm rot="16200000">
            <a:off x="5482922" y="1591395"/>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visible/UV telescopes</a:t>
            </a:r>
          </a:p>
        </p:txBody>
      </p:sp>
      <p:sp>
        <p:nvSpPr>
          <p:cNvPr id="208" name="Rectangle 207">
            <a:extLst>
              <a:ext uri="{FF2B5EF4-FFF2-40B4-BE49-F238E27FC236}">
                <a16:creationId xmlns:a16="http://schemas.microsoft.com/office/drawing/2014/main" id="{B64F5B11-FBCF-FA41-BDAF-82B1E084320C}"/>
              </a:ext>
            </a:extLst>
          </p:cNvPr>
          <p:cNvSpPr/>
          <p:nvPr/>
        </p:nvSpPr>
        <p:spPr>
          <a:xfrm>
            <a:off x="9561411" y="787811"/>
            <a:ext cx="481890"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9" name="TextBox 208">
            <a:extLst>
              <a:ext uri="{FF2B5EF4-FFF2-40B4-BE49-F238E27FC236}">
                <a16:creationId xmlns:a16="http://schemas.microsoft.com/office/drawing/2014/main" id="{779A7D5D-1E8D-B34A-9AA6-297B4072AFC2}"/>
              </a:ext>
            </a:extLst>
          </p:cNvPr>
          <p:cNvSpPr txBox="1"/>
          <p:nvPr/>
        </p:nvSpPr>
        <p:spPr>
          <a:xfrm rot="16200000">
            <a:off x="8769187" y="1651539"/>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air shower arrays</a:t>
            </a:r>
          </a:p>
        </p:txBody>
      </p:sp>
      <p:sp>
        <p:nvSpPr>
          <p:cNvPr id="210" name="Rectangle 209">
            <a:extLst>
              <a:ext uri="{FF2B5EF4-FFF2-40B4-BE49-F238E27FC236}">
                <a16:creationId xmlns:a16="http://schemas.microsoft.com/office/drawing/2014/main" id="{2FB8CAF0-A961-7B4E-AF0F-CD02041DD1FF}"/>
              </a:ext>
            </a:extLst>
          </p:cNvPr>
          <p:cNvSpPr/>
          <p:nvPr/>
        </p:nvSpPr>
        <p:spPr>
          <a:xfrm>
            <a:off x="10353771" y="3585321"/>
            <a:ext cx="1058051" cy="2124739"/>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1" name="TextBox 210">
            <a:extLst>
              <a:ext uri="{FF2B5EF4-FFF2-40B4-BE49-F238E27FC236}">
                <a16:creationId xmlns:a16="http://schemas.microsoft.com/office/drawing/2014/main" id="{208F94B9-F4E3-5D4C-8B59-43148B9B36B1}"/>
              </a:ext>
            </a:extLst>
          </p:cNvPr>
          <p:cNvSpPr txBox="1"/>
          <p:nvPr/>
        </p:nvSpPr>
        <p:spPr>
          <a:xfrm rot="16200000">
            <a:off x="10099901" y="4433029"/>
            <a:ext cx="2160546" cy="307777"/>
          </a:xfrm>
          <a:prstGeom prst="rect">
            <a:avLst/>
          </a:prstGeom>
          <a:noFill/>
          <a:ln>
            <a:noFill/>
          </a:ln>
        </p:spPr>
        <p:txBody>
          <a:bodyPr wrap="square" rtlCol="0">
            <a:spAutoFit/>
          </a:bodyPr>
          <a:lstStyle/>
          <a:p>
            <a:r>
              <a:rPr lang="en-GB" sz="1400" b="1" dirty="0">
                <a:solidFill>
                  <a:srgbClr val="FF0000"/>
                </a:solidFill>
              </a:rPr>
              <a:t>CR</a:t>
            </a:r>
            <a:r>
              <a:rPr lang="en-GB" sz="1400" dirty="0"/>
              <a:t>: air shower arrays</a:t>
            </a:r>
          </a:p>
        </p:txBody>
      </p:sp>
      <p:sp>
        <p:nvSpPr>
          <p:cNvPr id="212" name="Rectangle 211">
            <a:extLst>
              <a:ext uri="{FF2B5EF4-FFF2-40B4-BE49-F238E27FC236}">
                <a16:creationId xmlns:a16="http://schemas.microsoft.com/office/drawing/2014/main" id="{10AC9046-376B-934A-9FDA-AC092EA9A0A7}"/>
              </a:ext>
            </a:extLst>
          </p:cNvPr>
          <p:cNvSpPr/>
          <p:nvPr/>
        </p:nvSpPr>
        <p:spPr>
          <a:xfrm>
            <a:off x="9750298" y="3585321"/>
            <a:ext cx="481890"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3" name="TextBox 212">
            <a:extLst>
              <a:ext uri="{FF2B5EF4-FFF2-40B4-BE49-F238E27FC236}">
                <a16:creationId xmlns:a16="http://schemas.microsoft.com/office/drawing/2014/main" id="{3FDF2F31-EE99-6849-8441-679857A3BB26}"/>
              </a:ext>
            </a:extLst>
          </p:cNvPr>
          <p:cNvSpPr txBox="1"/>
          <p:nvPr/>
        </p:nvSpPr>
        <p:spPr>
          <a:xfrm rot="16200000">
            <a:off x="8903295" y="4353244"/>
            <a:ext cx="2160546" cy="523220"/>
          </a:xfrm>
          <a:prstGeom prst="rect">
            <a:avLst/>
          </a:prstGeom>
          <a:noFill/>
          <a:ln>
            <a:noFill/>
          </a:ln>
        </p:spPr>
        <p:txBody>
          <a:bodyPr wrap="square" rtlCol="0">
            <a:spAutoFit/>
          </a:bodyPr>
          <a:lstStyle/>
          <a:p>
            <a:r>
              <a:rPr lang="en-GB" sz="1400" b="1" dirty="0">
                <a:solidFill>
                  <a:srgbClr val="00B050"/>
                </a:solidFill>
              </a:rPr>
              <a:t>NU</a:t>
            </a:r>
            <a:r>
              <a:rPr lang="en-GB" sz="1400" b="1" dirty="0">
                <a:solidFill>
                  <a:srgbClr val="0070C0"/>
                </a:solidFill>
              </a:rPr>
              <a:t>:  </a:t>
            </a:r>
            <a:r>
              <a:rPr lang="en-GB" sz="1400" dirty="0"/>
              <a:t>km</a:t>
            </a:r>
            <a:r>
              <a:rPr lang="en-GB" sz="1400" baseline="30000" dirty="0"/>
              <a:t>3</a:t>
            </a:r>
            <a:r>
              <a:rPr lang="en-GB" sz="1400" dirty="0"/>
              <a:t> scale water / ice </a:t>
            </a:r>
          </a:p>
          <a:p>
            <a:r>
              <a:rPr lang="en-GB" sz="1400" dirty="0"/>
              <a:t>Cherenkov detectors</a:t>
            </a:r>
          </a:p>
        </p:txBody>
      </p:sp>
      <p:sp>
        <p:nvSpPr>
          <p:cNvPr id="214" name="Rectangle 213">
            <a:extLst>
              <a:ext uri="{FF2B5EF4-FFF2-40B4-BE49-F238E27FC236}">
                <a16:creationId xmlns:a16="http://schemas.microsoft.com/office/drawing/2014/main" id="{FF1CA339-427F-894B-913D-71527ECBA9B9}"/>
              </a:ext>
            </a:extLst>
          </p:cNvPr>
          <p:cNvSpPr/>
          <p:nvPr/>
        </p:nvSpPr>
        <p:spPr>
          <a:xfrm>
            <a:off x="7763539" y="3585320"/>
            <a:ext cx="473650"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TextBox 214">
            <a:extLst>
              <a:ext uri="{FF2B5EF4-FFF2-40B4-BE49-F238E27FC236}">
                <a16:creationId xmlns:a16="http://schemas.microsoft.com/office/drawing/2014/main" id="{95B9A237-CD8A-D14F-881D-24EF052308B3}"/>
              </a:ext>
            </a:extLst>
          </p:cNvPr>
          <p:cNvSpPr txBox="1"/>
          <p:nvPr/>
        </p:nvSpPr>
        <p:spPr>
          <a:xfrm rot="16200000">
            <a:off x="6942863" y="4404459"/>
            <a:ext cx="2160546" cy="523220"/>
          </a:xfrm>
          <a:prstGeom prst="rect">
            <a:avLst/>
          </a:prstGeom>
          <a:noFill/>
          <a:ln>
            <a:noFill/>
          </a:ln>
        </p:spPr>
        <p:txBody>
          <a:bodyPr wrap="square" rtlCol="0">
            <a:spAutoFit/>
          </a:bodyPr>
          <a:lstStyle/>
          <a:p>
            <a:r>
              <a:rPr lang="en-GB" sz="1400" b="1" dirty="0">
                <a:solidFill>
                  <a:srgbClr val="00B050"/>
                </a:solidFill>
              </a:rPr>
              <a:t>NU</a:t>
            </a:r>
            <a:r>
              <a:rPr lang="en-GB" sz="1400" b="1" dirty="0">
                <a:solidFill>
                  <a:srgbClr val="0070C0"/>
                </a:solidFill>
              </a:rPr>
              <a:t>:  </a:t>
            </a:r>
            <a:r>
              <a:rPr lang="en-GB" sz="1400" dirty="0"/>
              <a:t>1e5</a:t>
            </a:r>
            <a:r>
              <a:rPr lang="en-GB" sz="1400" b="1" dirty="0">
                <a:solidFill>
                  <a:srgbClr val="0070C0"/>
                </a:solidFill>
              </a:rPr>
              <a:t> </a:t>
            </a:r>
            <a:r>
              <a:rPr lang="en-GB" sz="1400" dirty="0"/>
              <a:t>m</a:t>
            </a:r>
            <a:r>
              <a:rPr lang="en-GB" sz="1400" baseline="30000" dirty="0"/>
              <a:t>3</a:t>
            </a:r>
            <a:r>
              <a:rPr lang="en-GB" sz="1400" dirty="0"/>
              <a:t> scale water </a:t>
            </a:r>
          </a:p>
          <a:p>
            <a:r>
              <a:rPr lang="en-GB" sz="1400" dirty="0"/>
              <a:t>Cherenkov detectors</a:t>
            </a:r>
          </a:p>
        </p:txBody>
      </p:sp>
      <p:sp>
        <p:nvSpPr>
          <p:cNvPr id="218" name="TextBox 217">
            <a:extLst>
              <a:ext uri="{FF2B5EF4-FFF2-40B4-BE49-F238E27FC236}">
                <a16:creationId xmlns:a16="http://schemas.microsoft.com/office/drawing/2014/main" id="{BCD34BA7-B77B-6749-9AD9-1475F23278A2}"/>
              </a:ext>
            </a:extLst>
          </p:cNvPr>
          <p:cNvSpPr txBox="1"/>
          <p:nvPr/>
        </p:nvSpPr>
        <p:spPr>
          <a:xfrm>
            <a:off x="3" y="0"/>
            <a:ext cx="12192000" cy="461665"/>
          </a:xfrm>
          <a:prstGeom prst="rect">
            <a:avLst/>
          </a:prstGeom>
          <a:noFill/>
        </p:spPr>
        <p:txBody>
          <a:bodyPr wrap="square" rtlCol="0">
            <a:spAutoFit/>
          </a:bodyPr>
          <a:lstStyle/>
          <a:p>
            <a:pPr algn="ctr"/>
            <a:r>
              <a:rPr lang="en-GB" sz="2400" b="1" dirty="0"/>
              <a:t>Multi-messenger astronomy and the extreme Universe</a:t>
            </a:r>
          </a:p>
        </p:txBody>
      </p:sp>
      <p:sp>
        <p:nvSpPr>
          <p:cNvPr id="99" name="TextBox 98">
            <a:extLst>
              <a:ext uri="{FF2B5EF4-FFF2-40B4-BE49-F238E27FC236}">
                <a16:creationId xmlns:a16="http://schemas.microsoft.com/office/drawing/2014/main" id="{C3640196-7335-1048-A4AC-37828E038684}"/>
              </a:ext>
            </a:extLst>
          </p:cNvPr>
          <p:cNvSpPr txBox="1"/>
          <p:nvPr/>
        </p:nvSpPr>
        <p:spPr>
          <a:xfrm>
            <a:off x="102072" y="612027"/>
            <a:ext cx="4393336" cy="338554"/>
          </a:xfrm>
          <a:prstGeom prst="rect">
            <a:avLst/>
          </a:prstGeom>
          <a:solidFill>
            <a:schemeClr val="bg1"/>
          </a:solidFill>
          <a:ln>
            <a:solidFill>
              <a:srgbClr val="0070C0"/>
            </a:solidFill>
          </a:ln>
        </p:spPr>
        <p:txBody>
          <a:bodyPr wrap="square" rtlCol="0">
            <a:spAutoFit/>
          </a:bodyPr>
          <a:lstStyle/>
          <a:p>
            <a:r>
              <a:rPr lang="en-GB" sz="1600" b="1" dirty="0">
                <a:solidFill>
                  <a:srgbClr val="0070C0"/>
                </a:solidFill>
              </a:rPr>
              <a:t>EM</a:t>
            </a:r>
            <a:r>
              <a:rPr lang="en-GB" sz="1600" dirty="0"/>
              <a:t>: electromagnetic</a:t>
            </a:r>
          </a:p>
        </p:txBody>
      </p:sp>
      <p:sp>
        <p:nvSpPr>
          <p:cNvPr id="100" name="TextBox 99">
            <a:extLst>
              <a:ext uri="{FF2B5EF4-FFF2-40B4-BE49-F238E27FC236}">
                <a16:creationId xmlns:a16="http://schemas.microsoft.com/office/drawing/2014/main" id="{EE6E3BC3-5C3F-4748-9035-C550A9EDD996}"/>
              </a:ext>
            </a:extLst>
          </p:cNvPr>
          <p:cNvSpPr txBox="1"/>
          <p:nvPr/>
        </p:nvSpPr>
        <p:spPr>
          <a:xfrm>
            <a:off x="99853" y="1480183"/>
            <a:ext cx="4397774" cy="338554"/>
          </a:xfrm>
          <a:prstGeom prst="rect">
            <a:avLst/>
          </a:prstGeom>
          <a:solidFill>
            <a:schemeClr val="bg1"/>
          </a:solidFill>
          <a:ln>
            <a:solidFill>
              <a:srgbClr val="0070C0"/>
            </a:solidFill>
          </a:ln>
        </p:spPr>
        <p:txBody>
          <a:bodyPr wrap="square" rtlCol="0">
            <a:spAutoFit/>
          </a:bodyPr>
          <a:lstStyle/>
          <a:p>
            <a:r>
              <a:rPr lang="en-GB" sz="1600" b="1" dirty="0">
                <a:solidFill>
                  <a:srgbClr val="00B050"/>
                </a:solidFill>
              </a:rPr>
              <a:t>NU</a:t>
            </a:r>
            <a:r>
              <a:rPr lang="en-GB" sz="1600" dirty="0"/>
              <a:t>: neutrino</a:t>
            </a:r>
          </a:p>
        </p:txBody>
      </p:sp>
      <p:sp>
        <p:nvSpPr>
          <p:cNvPr id="101" name="TextBox 100">
            <a:extLst>
              <a:ext uri="{FF2B5EF4-FFF2-40B4-BE49-F238E27FC236}">
                <a16:creationId xmlns:a16="http://schemas.microsoft.com/office/drawing/2014/main" id="{5B6C5BF9-1C9A-714F-99E1-F8CD802E873F}"/>
              </a:ext>
            </a:extLst>
          </p:cNvPr>
          <p:cNvSpPr txBox="1"/>
          <p:nvPr/>
        </p:nvSpPr>
        <p:spPr>
          <a:xfrm>
            <a:off x="98289" y="1943519"/>
            <a:ext cx="4412885" cy="338554"/>
          </a:xfrm>
          <a:prstGeom prst="rect">
            <a:avLst/>
          </a:prstGeom>
          <a:solidFill>
            <a:schemeClr val="bg1"/>
          </a:solidFill>
          <a:ln>
            <a:solidFill>
              <a:srgbClr val="0070C0"/>
            </a:solidFill>
          </a:ln>
        </p:spPr>
        <p:txBody>
          <a:bodyPr wrap="square" rtlCol="0">
            <a:spAutoFit/>
          </a:bodyPr>
          <a:lstStyle/>
          <a:p>
            <a:r>
              <a:rPr lang="en-GB" sz="1600" b="1" dirty="0">
                <a:solidFill>
                  <a:srgbClr val="FF0000"/>
                </a:solidFill>
              </a:rPr>
              <a:t>CR</a:t>
            </a:r>
            <a:r>
              <a:rPr lang="en-GB" sz="1600" dirty="0"/>
              <a:t>: cosmic ray</a:t>
            </a:r>
          </a:p>
        </p:txBody>
      </p:sp>
      <p:sp>
        <p:nvSpPr>
          <p:cNvPr id="102" name="TextBox 101">
            <a:extLst>
              <a:ext uri="{FF2B5EF4-FFF2-40B4-BE49-F238E27FC236}">
                <a16:creationId xmlns:a16="http://schemas.microsoft.com/office/drawing/2014/main" id="{C6A5352A-28F0-2545-8661-B18CD6702CE7}"/>
              </a:ext>
            </a:extLst>
          </p:cNvPr>
          <p:cNvSpPr txBox="1"/>
          <p:nvPr/>
        </p:nvSpPr>
        <p:spPr>
          <a:xfrm>
            <a:off x="110646" y="1032128"/>
            <a:ext cx="4397773" cy="338554"/>
          </a:xfrm>
          <a:prstGeom prst="rect">
            <a:avLst/>
          </a:prstGeom>
          <a:solidFill>
            <a:schemeClr val="bg1"/>
          </a:solidFill>
          <a:ln>
            <a:solidFill>
              <a:srgbClr val="0070C0"/>
            </a:solidFill>
          </a:ln>
        </p:spPr>
        <p:txBody>
          <a:bodyPr wrap="square" rtlCol="0">
            <a:spAutoFit/>
          </a:bodyPr>
          <a:lstStyle/>
          <a:p>
            <a:r>
              <a:rPr lang="en-GB" sz="1600" b="1" dirty="0"/>
              <a:t>GW</a:t>
            </a:r>
            <a:r>
              <a:rPr lang="en-GB" sz="1600" dirty="0"/>
              <a:t>: gravitational wave</a:t>
            </a:r>
          </a:p>
        </p:txBody>
      </p:sp>
      <p:sp>
        <p:nvSpPr>
          <p:cNvPr id="3" name="Left-right Arrow 2">
            <a:extLst>
              <a:ext uri="{FF2B5EF4-FFF2-40B4-BE49-F238E27FC236}">
                <a16:creationId xmlns:a16="http://schemas.microsoft.com/office/drawing/2014/main" id="{D8ACFD6D-D7C4-CEC3-D930-0446AE2CFF0E}"/>
              </a:ext>
            </a:extLst>
          </p:cNvPr>
          <p:cNvSpPr/>
          <p:nvPr/>
        </p:nvSpPr>
        <p:spPr>
          <a:xfrm>
            <a:off x="650953" y="6012773"/>
            <a:ext cx="10809313" cy="688157"/>
          </a:xfrm>
          <a:prstGeom prst="leftRightArrow">
            <a:avLst/>
          </a:prstGeom>
          <a:solidFill>
            <a:schemeClr val="accent1">
              <a:alpha val="38000"/>
            </a:schemeClr>
          </a:solidFill>
          <a:ln>
            <a:solidFill>
              <a:schemeClr val="accent1">
                <a:shade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5B40DBC2-BFE3-65B7-2D84-423C6AAEC364}"/>
              </a:ext>
            </a:extLst>
          </p:cNvPr>
          <p:cNvSpPr txBox="1"/>
          <p:nvPr/>
        </p:nvSpPr>
        <p:spPr>
          <a:xfrm>
            <a:off x="5152991" y="5931112"/>
            <a:ext cx="2608535" cy="307777"/>
          </a:xfrm>
          <a:prstGeom prst="rect">
            <a:avLst/>
          </a:prstGeom>
          <a:solidFill>
            <a:schemeClr val="bg1"/>
          </a:solidFill>
          <a:ln>
            <a:solidFill>
              <a:srgbClr val="0070C0"/>
            </a:solidFill>
          </a:ln>
        </p:spPr>
        <p:txBody>
          <a:bodyPr wrap="none" rtlCol="0">
            <a:spAutoFit/>
          </a:bodyPr>
          <a:lstStyle/>
          <a:p>
            <a:r>
              <a:rPr lang="en-GB" sz="1400" dirty="0">
                <a:solidFill>
                  <a:srgbClr val="0070C0"/>
                </a:solidFill>
              </a:rPr>
              <a:t>43 decades in energy / frequency</a:t>
            </a:r>
          </a:p>
        </p:txBody>
      </p:sp>
      <p:sp>
        <p:nvSpPr>
          <p:cNvPr id="5" name="Rectangle 4">
            <a:extLst>
              <a:ext uri="{FF2B5EF4-FFF2-40B4-BE49-F238E27FC236}">
                <a16:creationId xmlns:a16="http://schemas.microsoft.com/office/drawing/2014/main" id="{8918D78F-21E6-1C17-0FBA-4164D8CDF0DE}"/>
              </a:ext>
            </a:extLst>
          </p:cNvPr>
          <p:cNvSpPr/>
          <p:nvPr/>
        </p:nvSpPr>
        <p:spPr>
          <a:xfrm>
            <a:off x="143449" y="3766046"/>
            <a:ext cx="4109188" cy="225615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06820A1F-86E1-27EA-FB11-AC3AF18D08A9}"/>
              </a:ext>
            </a:extLst>
          </p:cNvPr>
          <p:cNvSpPr/>
          <p:nvPr/>
        </p:nvSpPr>
        <p:spPr>
          <a:xfrm>
            <a:off x="9030080" y="3585320"/>
            <a:ext cx="626910" cy="2124739"/>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75ED8ADB-ADB0-29BD-FC4F-F764183BB0F1}"/>
              </a:ext>
            </a:extLst>
          </p:cNvPr>
          <p:cNvSpPr txBox="1"/>
          <p:nvPr/>
        </p:nvSpPr>
        <p:spPr>
          <a:xfrm rot="16200000">
            <a:off x="8175915" y="4337260"/>
            <a:ext cx="2160546" cy="307777"/>
          </a:xfrm>
          <a:prstGeom prst="rect">
            <a:avLst/>
          </a:prstGeom>
          <a:noFill/>
          <a:ln>
            <a:noFill/>
          </a:ln>
        </p:spPr>
        <p:txBody>
          <a:bodyPr wrap="square" rtlCol="0">
            <a:spAutoFit/>
          </a:bodyPr>
          <a:lstStyle/>
          <a:p>
            <a:r>
              <a:rPr lang="en-GB" sz="1400" b="1" dirty="0">
                <a:solidFill>
                  <a:srgbClr val="FF0000"/>
                </a:solidFill>
              </a:rPr>
              <a:t>CR</a:t>
            </a:r>
            <a:r>
              <a:rPr lang="en-GB" sz="1400" dirty="0"/>
              <a:t>: direct detection</a:t>
            </a:r>
          </a:p>
        </p:txBody>
      </p:sp>
    </p:spTree>
    <p:extLst>
      <p:ext uri="{BB962C8B-B14F-4D97-AF65-F5344CB8AC3E}">
        <p14:creationId xmlns:p14="http://schemas.microsoft.com/office/powerpoint/2010/main" val="2451496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500"/>
                                        <p:tgtEl>
                                          <p:spTgt spid="9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4"/>
                                        </p:tgtEl>
                                        <p:attrNameLst>
                                          <p:attrName>style.visibility</p:attrName>
                                        </p:attrNameLst>
                                      </p:cBhvr>
                                      <p:to>
                                        <p:strVal val="visible"/>
                                      </p:to>
                                    </p:set>
                                    <p:animEffect transition="in" filter="fade">
                                      <p:cBhvr>
                                        <p:cTn id="10" dur="1500"/>
                                        <p:tgtEl>
                                          <p:spTgt spid="19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5"/>
                                        </p:tgtEl>
                                        <p:attrNameLst>
                                          <p:attrName>style.visibility</p:attrName>
                                        </p:attrNameLst>
                                      </p:cBhvr>
                                      <p:to>
                                        <p:strVal val="visible"/>
                                      </p:to>
                                    </p:set>
                                    <p:animEffect transition="in" filter="fade">
                                      <p:cBhvr>
                                        <p:cTn id="13" dur="1500"/>
                                        <p:tgtEl>
                                          <p:spTgt spid="19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6"/>
                                        </p:tgtEl>
                                        <p:attrNameLst>
                                          <p:attrName>style.visibility</p:attrName>
                                        </p:attrNameLst>
                                      </p:cBhvr>
                                      <p:to>
                                        <p:strVal val="visible"/>
                                      </p:to>
                                    </p:set>
                                    <p:animEffect transition="in" filter="fade">
                                      <p:cBhvr>
                                        <p:cTn id="16" dur="1500"/>
                                        <p:tgtEl>
                                          <p:spTgt spid="19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7"/>
                                        </p:tgtEl>
                                        <p:attrNameLst>
                                          <p:attrName>style.visibility</p:attrName>
                                        </p:attrNameLst>
                                      </p:cBhvr>
                                      <p:to>
                                        <p:strVal val="visible"/>
                                      </p:to>
                                    </p:set>
                                    <p:animEffect transition="in" filter="fade">
                                      <p:cBhvr>
                                        <p:cTn id="19" dur="1500"/>
                                        <p:tgtEl>
                                          <p:spTgt spid="19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8"/>
                                        </p:tgtEl>
                                        <p:attrNameLst>
                                          <p:attrName>style.visibility</p:attrName>
                                        </p:attrNameLst>
                                      </p:cBhvr>
                                      <p:to>
                                        <p:strVal val="visible"/>
                                      </p:to>
                                    </p:set>
                                    <p:animEffect transition="in" filter="fade">
                                      <p:cBhvr>
                                        <p:cTn id="22" dur="1500"/>
                                        <p:tgtEl>
                                          <p:spTgt spid="19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9"/>
                                        </p:tgtEl>
                                        <p:attrNameLst>
                                          <p:attrName>style.visibility</p:attrName>
                                        </p:attrNameLst>
                                      </p:cBhvr>
                                      <p:to>
                                        <p:strVal val="visible"/>
                                      </p:to>
                                    </p:set>
                                    <p:animEffect transition="in" filter="fade">
                                      <p:cBhvr>
                                        <p:cTn id="25" dur="1500"/>
                                        <p:tgtEl>
                                          <p:spTgt spid="19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0"/>
                                        </p:tgtEl>
                                        <p:attrNameLst>
                                          <p:attrName>style.visibility</p:attrName>
                                        </p:attrNameLst>
                                      </p:cBhvr>
                                      <p:to>
                                        <p:strVal val="visible"/>
                                      </p:to>
                                    </p:set>
                                    <p:animEffect transition="in" filter="fade">
                                      <p:cBhvr>
                                        <p:cTn id="28" dur="1500"/>
                                        <p:tgtEl>
                                          <p:spTgt spid="20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1"/>
                                        </p:tgtEl>
                                        <p:attrNameLst>
                                          <p:attrName>style.visibility</p:attrName>
                                        </p:attrNameLst>
                                      </p:cBhvr>
                                      <p:to>
                                        <p:strVal val="visible"/>
                                      </p:to>
                                    </p:set>
                                    <p:animEffect transition="in" filter="fade">
                                      <p:cBhvr>
                                        <p:cTn id="31" dur="1500"/>
                                        <p:tgtEl>
                                          <p:spTgt spid="20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2"/>
                                        </p:tgtEl>
                                        <p:attrNameLst>
                                          <p:attrName>style.visibility</p:attrName>
                                        </p:attrNameLst>
                                      </p:cBhvr>
                                      <p:to>
                                        <p:strVal val="visible"/>
                                      </p:to>
                                    </p:set>
                                    <p:animEffect transition="in" filter="fade">
                                      <p:cBhvr>
                                        <p:cTn id="34" dur="1500"/>
                                        <p:tgtEl>
                                          <p:spTgt spid="20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3"/>
                                        </p:tgtEl>
                                        <p:attrNameLst>
                                          <p:attrName>style.visibility</p:attrName>
                                        </p:attrNameLst>
                                      </p:cBhvr>
                                      <p:to>
                                        <p:strVal val="visible"/>
                                      </p:to>
                                    </p:set>
                                    <p:animEffect transition="in" filter="fade">
                                      <p:cBhvr>
                                        <p:cTn id="37" dur="1500"/>
                                        <p:tgtEl>
                                          <p:spTgt spid="20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4"/>
                                        </p:tgtEl>
                                        <p:attrNameLst>
                                          <p:attrName>style.visibility</p:attrName>
                                        </p:attrNameLst>
                                      </p:cBhvr>
                                      <p:to>
                                        <p:strVal val="visible"/>
                                      </p:to>
                                    </p:set>
                                    <p:animEffect transition="in" filter="fade">
                                      <p:cBhvr>
                                        <p:cTn id="40" dur="1500"/>
                                        <p:tgtEl>
                                          <p:spTgt spid="20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5"/>
                                        </p:tgtEl>
                                        <p:attrNameLst>
                                          <p:attrName>style.visibility</p:attrName>
                                        </p:attrNameLst>
                                      </p:cBhvr>
                                      <p:to>
                                        <p:strVal val="visible"/>
                                      </p:to>
                                    </p:set>
                                    <p:animEffect transition="in" filter="fade">
                                      <p:cBhvr>
                                        <p:cTn id="43" dur="1500"/>
                                        <p:tgtEl>
                                          <p:spTgt spid="20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06"/>
                                        </p:tgtEl>
                                        <p:attrNameLst>
                                          <p:attrName>style.visibility</p:attrName>
                                        </p:attrNameLst>
                                      </p:cBhvr>
                                      <p:to>
                                        <p:strVal val="visible"/>
                                      </p:to>
                                    </p:set>
                                    <p:animEffect transition="in" filter="fade">
                                      <p:cBhvr>
                                        <p:cTn id="46" dur="1500"/>
                                        <p:tgtEl>
                                          <p:spTgt spid="20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07"/>
                                        </p:tgtEl>
                                        <p:attrNameLst>
                                          <p:attrName>style.visibility</p:attrName>
                                        </p:attrNameLst>
                                      </p:cBhvr>
                                      <p:to>
                                        <p:strVal val="visible"/>
                                      </p:to>
                                    </p:set>
                                    <p:animEffect transition="in" filter="fade">
                                      <p:cBhvr>
                                        <p:cTn id="49" dur="1500"/>
                                        <p:tgtEl>
                                          <p:spTgt spid="20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08"/>
                                        </p:tgtEl>
                                        <p:attrNameLst>
                                          <p:attrName>style.visibility</p:attrName>
                                        </p:attrNameLst>
                                      </p:cBhvr>
                                      <p:to>
                                        <p:strVal val="visible"/>
                                      </p:to>
                                    </p:set>
                                    <p:animEffect transition="in" filter="fade">
                                      <p:cBhvr>
                                        <p:cTn id="52" dur="1500"/>
                                        <p:tgtEl>
                                          <p:spTgt spid="20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09"/>
                                        </p:tgtEl>
                                        <p:attrNameLst>
                                          <p:attrName>style.visibility</p:attrName>
                                        </p:attrNameLst>
                                      </p:cBhvr>
                                      <p:to>
                                        <p:strVal val="visible"/>
                                      </p:to>
                                    </p:set>
                                    <p:animEffect transition="in" filter="fade">
                                      <p:cBhvr>
                                        <p:cTn id="55" dur="1500"/>
                                        <p:tgtEl>
                                          <p:spTgt spid="20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02"/>
                                        </p:tgtEl>
                                        <p:attrNameLst>
                                          <p:attrName>style.visibility</p:attrName>
                                        </p:attrNameLst>
                                      </p:cBhvr>
                                      <p:to>
                                        <p:strVal val="visible"/>
                                      </p:to>
                                    </p:set>
                                    <p:animEffect transition="in" filter="fade">
                                      <p:cBhvr>
                                        <p:cTn id="60" dur="500"/>
                                        <p:tgtEl>
                                          <p:spTgt spid="10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88"/>
                                        </p:tgtEl>
                                        <p:attrNameLst>
                                          <p:attrName>style.visibility</p:attrName>
                                        </p:attrNameLst>
                                      </p:cBhvr>
                                      <p:to>
                                        <p:strVal val="visible"/>
                                      </p:to>
                                    </p:set>
                                    <p:animEffect transition="in" filter="fade">
                                      <p:cBhvr>
                                        <p:cTn id="63" dur="1500"/>
                                        <p:tgtEl>
                                          <p:spTgt spid="18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89"/>
                                        </p:tgtEl>
                                        <p:attrNameLst>
                                          <p:attrName>style.visibility</p:attrName>
                                        </p:attrNameLst>
                                      </p:cBhvr>
                                      <p:to>
                                        <p:strVal val="visible"/>
                                      </p:to>
                                    </p:set>
                                    <p:animEffect transition="in" filter="fade">
                                      <p:cBhvr>
                                        <p:cTn id="66" dur="1500"/>
                                        <p:tgtEl>
                                          <p:spTgt spid="189"/>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90"/>
                                        </p:tgtEl>
                                        <p:attrNameLst>
                                          <p:attrName>style.visibility</p:attrName>
                                        </p:attrNameLst>
                                      </p:cBhvr>
                                      <p:to>
                                        <p:strVal val="visible"/>
                                      </p:to>
                                    </p:set>
                                    <p:animEffect transition="in" filter="fade">
                                      <p:cBhvr>
                                        <p:cTn id="69" dur="1500"/>
                                        <p:tgtEl>
                                          <p:spTgt spid="190"/>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91"/>
                                        </p:tgtEl>
                                        <p:attrNameLst>
                                          <p:attrName>style.visibility</p:attrName>
                                        </p:attrNameLst>
                                      </p:cBhvr>
                                      <p:to>
                                        <p:strVal val="visible"/>
                                      </p:to>
                                    </p:set>
                                    <p:animEffect transition="in" filter="fade">
                                      <p:cBhvr>
                                        <p:cTn id="72" dur="1500"/>
                                        <p:tgtEl>
                                          <p:spTgt spid="19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92"/>
                                        </p:tgtEl>
                                        <p:attrNameLst>
                                          <p:attrName>style.visibility</p:attrName>
                                        </p:attrNameLst>
                                      </p:cBhvr>
                                      <p:to>
                                        <p:strVal val="visible"/>
                                      </p:to>
                                    </p:set>
                                    <p:animEffect transition="in" filter="fade">
                                      <p:cBhvr>
                                        <p:cTn id="75" dur="1500"/>
                                        <p:tgtEl>
                                          <p:spTgt spid="19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93"/>
                                        </p:tgtEl>
                                        <p:attrNameLst>
                                          <p:attrName>style.visibility</p:attrName>
                                        </p:attrNameLst>
                                      </p:cBhvr>
                                      <p:to>
                                        <p:strVal val="visible"/>
                                      </p:to>
                                    </p:set>
                                    <p:animEffect transition="in" filter="fade">
                                      <p:cBhvr>
                                        <p:cTn id="78" dur="1500"/>
                                        <p:tgtEl>
                                          <p:spTgt spid="193"/>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100"/>
                                        </p:tgtEl>
                                        <p:attrNameLst>
                                          <p:attrName>style.visibility</p:attrName>
                                        </p:attrNameLst>
                                      </p:cBhvr>
                                      <p:to>
                                        <p:strVal val="visible"/>
                                      </p:to>
                                    </p:set>
                                    <p:animEffect transition="in" filter="fade">
                                      <p:cBhvr>
                                        <p:cTn id="83" dur="500"/>
                                        <p:tgtEl>
                                          <p:spTgt spid="10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01"/>
                                        </p:tgtEl>
                                        <p:attrNameLst>
                                          <p:attrName>style.visibility</p:attrName>
                                        </p:attrNameLst>
                                      </p:cBhvr>
                                      <p:to>
                                        <p:strVal val="visible"/>
                                      </p:to>
                                    </p:set>
                                    <p:animEffect transition="in" filter="fade">
                                      <p:cBhvr>
                                        <p:cTn id="86" dur="500"/>
                                        <p:tgtEl>
                                          <p:spTgt spid="10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10"/>
                                        </p:tgtEl>
                                        <p:attrNameLst>
                                          <p:attrName>style.visibility</p:attrName>
                                        </p:attrNameLst>
                                      </p:cBhvr>
                                      <p:to>
                                        <p:strVal val="visible"/>
                                      </p:to>
                                    </p:set>
                                    <p:animEffect transition="in" filter="fade">
                                      <p:cBhvr>
                                        <p:cTn id="89" dur="1500"/>
                                        <p:tgtEl>
                                          <p:spTgt spid="21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11"/>
                                        </p:tgtEl>
                                        <p:attrNameLst>
                                          <p:attrName>style.visibility</p:attrName>
                                        </p:attrNameLst>
                                      </p:cBhvr>
                                      <p:to>
                                        <p:strVal val="visible"/>
                                      </p:to>
                                    </p:set>
                                    <p:animEffect transition="in" filter="fade">
                                      <p:cBhvr>
                                        <p:cTn id="92" dur="1500"/>
                                        <p:tgtEl>
                                          <p:spTgt spid="21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12"/>
                                        </p:tgtEl>
                                        <p:attrNameLst>
                                          <p:attrName>style.visibility</p:attrName>
                                        </p:attrNameLst>
                                      </p:cBhvr>
                                      <p:to>
                                        <p:strVal val="visible"/>
                                      </p:to>
                                    </p:set>
                                    <p:animEffect transition="in" filter="fade">
                                      <p:cBhvr>
                                        <p:cTn id="95" dur="1500"/>
                                        <p:tgtEl>
                                          <p:spTgt spid="212"/>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13"/>
                                        </p:tgtEl>
                                        <p:attrNameLst>
                                          <p:attrName>style.visibility</p:attrName>
                                        </p:attrNameLst>
                                      </p:cBhvr>
                                      <p:to>
                                        <p:strVal val="visible"/>
                                      </p:to>
                                    </p:set>
                                    <p:animEffect transition="in" filter="fade">
                                      <p:cBhvr>
                                        <p:cTn id="98" dur="1500"/>
                                        <p:tgtEl>
                                          <p:spTgt spid="213"/>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14"/>
                                        </p:tgtEl>
                                        <p:attrNameLst>
                                          <p:attrName>style.visibility</p:attrName>
                                        </p:attrNameLst>
                                      </p:cBhvr>
                                      <p:to>
                                        <p:strVal val="visible"/>
                                      </p:to>
                                    </p:set>
                                    <p:animEffect transition="in" filter="fade">
                                      <p:cBhvr>
                                        <p:cTn id="101" dur="1500"/>
                                        <p:tgtEl>
                                          <p:spTgt spid="214"/>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15"/>
                                        </p:tgtEl>
                                        <p:attrNameLst>
                                          <p:attrName>style.visibility</p:attrName>
                                        </p:attrNameLst>
                                      </p:cBhvr>
                                      <p:to>
                                        <p:strVal val="visible"/>
                                      </p:to>
                                    </p:set>
                                    <p:animEffect transition="in" filter="fade">
                                      <p:cBhvr>
                                        <p:cTn id="104" dur="1500"/>
                                        <p:tgtEl>
                                          <p:spTgt spid="215"/>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6"/>
                                        </p:tgtEl>
                                        <p:attrNameLst>
                                          <p:attrName>style.visibility</p:attrName>
                                        </p:attrNameLst>
                                      </p:cBhvr>
                                      <p:to>
                                        <p:strVal val="visible"/>
                                      </p:to>
                                    </p:set>
                                    <p:animEffect transition="in" filter="fade">
                                      <p:cBhvr>
                                        <p:cTn id="107" dur="1500"/>
                                        <p:tgtEl>
                                          <p:spTgt spid="6"/>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7"/>
                                        </p:tgtEl>
                                        <p:attrNameLst>
                                          <p:attrName>style.visibility</p:attrName>
                                        </p:attrNameLst>
                                      </p:cBhvr>
                                      <p:to>
                                        <p:strVal val="visible"/>
                                      </p:to>
                                    </p:set>
                                    <p:animEffect transition="in" filter="fade">
                                      <p:cBhvr>
                                        <p:cTn id="110" dur="1500"/>
                                        <p:tgtEl>
                                          <p:spTgt spid="7"/>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3"/>
                                        </p:tgtEl>
                                        <p:attrNameLst>
                                          <p:attrName>style.visibility</p:attrName>
                                        </p:attrNameLst>
                                      </p:cBhvr>
                                      <p:to>
                                        <p:strVal val="visible"/>
                                      </p:to>
                                    </p:set>
                                    <p:animEffect transition="in" filter="fade">
                                      <p:cBhvr>
                                        <p:cTn id="115" dur="500"/>
                                        <p:tgtEl>
                                          <p:spTgt spid="3"/>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4"/>
                                        </p:tgtEl>
                                        <p:attrNameLst>
                                          <p:attrName>style.visibility</p:attrName>
                                        </p:attrNameLst>
                                      </p:cBhvr>
                                      <p:to>
                                        <p:strVal val="visible"/>
                                      </p:to>
                                    </p:set>
                                    <p:animEffect transition="in" filter="fade">
                                      <p:cBhvr>
                                        <p:cTn id="118" dur="500"/>
                                        <p:tgtEl>
                                          <p:spTgt spid="4"/>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grpId="0" nodeType="clickEffect">
                                  <p:stCondLst>
                                    <p:cond delay="0"/>
                                  </p:stCondLst>
                                  <p:childTnLst>
                                    <p:set>
                                      <p:cBhvr>
                                        <p:cTn id="122" dur="1" fill="hold">
                                          <p:stCondLst>
                                            <p:cond delay="0"/>
                                          </p:stCondLst>
                                        </p:cTn>
                                        <p:tgtEl>
                                          <p:spTgt spid="5"/>
                                        </p:tgtEl>
                                        <p:attrNameLst>
                                          <p:attrName>style.visibility</p:attrName>
                                        </p:attrNameLst>
                                      </p:cBhvr>
                                      <p:to>
                                        <p:strVal val="visible"/>
                                      </p:to>
                                    </p:set>
                                    <p:animEffect transition="in" filter="fade">
                                      <p:cBhvr>
                                        <p:cTn id="1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189" grpId="0" animBg="1"/>
      <p:bldP spid="190" grpId="0" animBg="1"/>
      <p:bldP spid="191" grpId="0" animBg="1"/>
      <p:bldP spid="192" grpId="0" animBg="1"/>
      <p:bldP spid="193" grpId="0"/>
      <p:bldP spid="194" grpId="0" animBg="1"/>
      <p:bldP spid="195" grpId="0"/>
      <p:bldP spid="196" grpId="0" animBg="1"/>
      <p:bldP spid="197" grpId="0"/>
      <p:bldP spid="198" grpId="0" animBg="1"/>
      <p:bldP spid="199" grpId="0"/>
      <p:bldP spid="200" grpId="0" animBg="1"/>
      <p:bldP spid="201" grpId="0"/>
      <p:bldP spid="202" grpId="0" animBg="1"/>
      <p:bldP spid="203" grpId="0"/>
      <p:bldP spid="204" grpId="0" animBg="1"/>
      <p:bldP spid="205" grpId="0" animBg="1"/>
      <p:bldP spid="206" grpId="0"/>
      <p:bldP spid="207" grpId="0"/>
      <p:bldP spid="208" grpId="0" animBg="1"/>
      <p:bldP spid="209" grpId="0"/>
      <p:bldP spid="210" grpId="0" animBg="1"/>
      <p:bldP spid="211" grpId="0"/>
      <p:bldP spid="212" grpId="0" animBg="1"/>
      <p:bldP spid="213" grpId="0"/>
      <p:bldP spid="214" grpId="0" animBg="1"/>
      <p:bldP spid="215" grpId="0"/>
      <p:bldP spid="99" grpId="0" animBg="1"/>
      <p:bldP spid="100" grpId="0" animBg="1"/>
      <p:bldP spid="101" grpId="0" animBg="1"/>
      <p:bldP spid="102" grpId="0" animBg="1"/>
      <p:bldP spid="3" grpId="0" animBg="1"/>
      <p:bldP spid="4" grpId="0" animBg="1"/>
      <p:bldP spid="5" grpId="0" animBg="1"/>
      <p:bldP spid="6" grpId="0" animBg="1"/>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6DCECFB2-D34F-3B4D-AB58-5C15F536D5CD}"/>
              </a:ext>
            </a:extLst>
          </p:cNvPr>
          <p:cNvSpPr txBox="1"/>
          <p:nvPr/>
        </p:nvSpPr>
        <p:spPr>
          <a:xfrm>
            <a:off x="3" y="0"/>
            <a:ext cx="12192000" cy="461665"/>
          </a:xfrm>
          <a:prstGeom prst="rect">
            <a:avLst/>
          </a:prstGeom>
          <a:noFill/>
        </p:spPr>
        <p:txBody>
          <a:bodyPr wrap="square" rtlCol="0">
            <a:spAutoFit/>
          </a:bodyPr>
          <a:lstStyle/>
          <a:p>
            <a:pPr algn="ctr"/>
            <a:r>
              <a:rPr lang="en-GB" sz="2400" b="1" dirty="0"/>
              <a:t>UHECR observational window?</a:t>
            </a:r>
          </a:p>
        </p:txBody>
      </p:sp>
      <p:pic>
        <p:nvPicPr>
          <p:cNvPr id="15" name="Picture 14">
            <a:extLst>
              <a:ext uri="{FF2B5EF4-FFF2-40B4-BE49-F238E27FC236}">
                <a16:creationId xmlns:a16="http://schemas.microsoft.com/office/drawing/2014/main" id="{086F3ED9-5E27-8348-A5B8-34565ECC075F}"/>
              </a:ext>
            </a:extLst>
          </p:cNvPr>
          <p:cNvPicPr>
            <a:picLocks noChangeAspect="1"/>
          </p:cNvPicPr>
          <p:nvPr/>
        </p:nvPicPr>
        <p:blipFill>
          <a:blip r:embed="rId2"/>
          <a:stretch>
            <a:fillRect/>
          </a:stretch>
        </p:blipFill>
        <p:spPr>
          <a:xfrm>
            <a:off x="0" y="461665"/>
            <a:ext cx="5562600" cy="3403600"/>
          </a:xfrm>
          <a:prstGeom prst="rect">
            <a:avLst/>
          </a:prstGeom>
        </p:spPr>
      </p:pic>
      <p:sp>
        <p:nvSpPr>
          <p:cNvPr id="17" name="TextBox 16">
            <a:extLst>
              <a:ext uri="{FF2B5EF4-FFF2-40B4-BE49-F238E27FC236}">
                <a16:creationId xmlns:a16="http://schemas.microsoft.com/office/drawing/2014/main" id="{38351BD3-4F0D-0948-BAA6-D7965DB6A00F}"/>
              </a:ext>
            </a:extLst>
          </p:cNvPr>
          <p:cNvSpPr txBox="1"/>
          <p:nvPr/>
        </p:nvSpPr>
        <p:spPr>
          <a:xfrm>
            <a:off x="411891" y="4003080"/>
            <a:ext cx="5145892" cy="1323439"/>
          </a:xfrm>
          <a:prstGeom prst="rect">
            <a:avLst/>
          </a:prstGeom>
          <a:noFill/>
          <a:ln>
            <a:solidFill>
              <a:srgbClr val="0070C0"/>
            </a:solidFill>
          </a:ln>
        </p:spPr>
        <p:txBody>
          <a:bodyPr wrap="square" rtlCol="0">
            <a:spAutoFit/>
          </a:bodyPr>
          <a:lstStyle/>
          <a:p>
            <a:r>
              <a:rPr lang="en-GB" sz="1600" dirty="0"/>
              <a:t>Auger and Telescope array measurements indicate that Northern and Southern sky spectra differ at the highest energy end. The spectra are consistent in the part of the sky visible to both experiments, if cross-calibration is performed (10% level correction of energy scale). </a:t>
            </a:r>
          </a:p>
        </p:txBody>
      </p:sp>
      <p:pic>
        <p:nvPicPr>
          <p:cNvPr id="19" name="Picture 18">
            <a:extLst>
              <a:ext uri="{FF2B5EF4-FFF2-40B4-BE49-F238E27FC236}">
                <a16:creationId xmlns:a16="http://schemas.microsoft.com/office/drawing/2014/main" id="{43E713CF-80BB-9E47-8B7E-C7AAE2759E67}"/>
              </a:ext>
            </a:extLst>
          </p:cNvPr>
          <p:cNvPicPr>
            <a:picLocks noChangeAspect="1"/>
          </p:cNvPicPr>
          <p:nvPr/>
        </p:nvPicPr>
        <p:blipFill>
          <a:blip r:embed="rId3"/>
          <a:stretch>
            <a:fillRect/>
          </a:stretch>
        </p:blipFill>
        <p:spPr>
          <a:xfrm>
            <a:off x="6634219" y="461665"/>
            <a:ext cx="3930604" cy="5194772"/>
          </a:xfrm>
          <a:prstGeom prst="rect">
            <a:avLst/>
          </a:prstGeom>
        </p:spPr>
      </p:pic>
      <p:pic>
        <p:nvPicPr>
          <p:cNvPr id="3" name="Picture 2">
            <a:extLst>
              <a:ext uri="{FF2B5EF4-FFF2-40B4-BE49-F238E27FC236}">
                <a16:creationId xmlns:a16="http://schemas.microsoft.com/office/drawing/2014/main" id="{D9C95671-27F3-8A42-A6F2-569EBFDA9AE1}"/>
              </a:ext>
            </a:extLst>
          </p:cNvPr>
          <p:cNvPicPr>
            <a:picLocks noChangeAspect="1"/>
          </p:cNvPicPr>
          <p:nvPr/>
        </p:nvPicPr>
        <p:blipFill>
          <a:blip r:embed="rId4"/>
          <a:stretch>
            <a:fillRect/>
          </a:stretch>
        </p:blipFill>
        <p:spPr>
          <a:xfrm>
            <a:off x="90477" y="358404"/>
            <a:ext cx="6320834" cy="3623466"/>
          </a:xfrm>
          <a:prstGeom prst="rect">
            <a:avLst/>
          </a:prstGeom>
        </p:spPr>
      </p:pic>
      <p:sp>
        <p:nvSpPr>
          <p:cNvPr id="4" name="Rectangle 3">
            <a:extLst>
              <a:ext uri="{FF2B5EF4-FFF2-40B4-BE49-F238E27FC236}">
                <a16:creationId xmlns:a16="http://schemas.microsoft.com/office/drawing/2014/main" id="{8D27E747-FC08-E147-AAEA-575945F59E02}"/>
              </a:ext>
            </a:extLst>
          </p:cNvPr>
          <p:cNvSpPr/>
          <p:nvPr/>
        </p:nvSpPr>
        <p:spPr>
          <a:xfrm>
            <a:off x="5097517" y="2228193"/>
            <a:ext cx="1818290" cy="15338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B0E113F9-3DFC-9A42-951C-DAD90C5147CC}"/>
              </a:ext>
            </a:extLst>
          </p:cNvPr>
          <p:cNvSpPr/>
          <p:nvPr/>
        </p:nvSpPr>
        <p:spPr>
          <a:xfrm>
            <a:off x="677916" y="1"/>
            <a:ext cx="2443655" cy="672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1A18C86-E03E-6945-BF04-460869570BD0}"/>
              </a:ext>
            </a:extLst>
          </p:cNvPr>
          <p:cNvSpPr txBox="1"/>
          <p:nvPr/>
        </p:nvSpPr>
        <p:spPr>
          <a:xfrm>
            <a:off x="411891" y="5528532"/>
            <a:ext cx="5145892" cy="830997"/>
          </a:xfrm>
          <a:prstGeom prst="rect">
            <a:avLst/>
          </a:prstGeom>
          <a:noFill/>
          <a:ln>
            <a:solidFill>
              <a:srgbClr val="0070C0"/>
            </a:solidFill>
          </a:ln>
        </p:spPr>
        <p:txBody>
          <a:bodyPr wrap="square" rtlCol="0">
            <a:spAutoFit/>
          </a:bodyPr>
          <a:lstStyle/>
          <a:p>
            <a:r>
              <a:rPr lang="en-GB" sz="1600" dirty="0"/>
              <a:t>Analysis of composition of UHECR flux by Auger indicates that the highest energy flux is dominated by heavy nuclei. This is not confirmed (yet?) by Telescope Array.  </a:t>
            </a:r>
          </a:p>
        </p:txBody>
      </p:sp>
      <p:sp>
        <p:nvSpPr>
          <p:cNvPr id="5" name="TextBox 4">
            <a:extLst>
              <a:ext uri="{FF2B5EF4-FFF2-40B4-BE49-F238E27FC236}">
                <a16:creationId xmlns:a16="http://schemas.microsoft.com/office/drawing/2014/main" id="{39669F1B-0105-E245-A5FB-6524B2023EB8}"/>
              </a:ext>
            </a:extLst>
          </p:cNvPr>
          <p:cNvSpPr txBox="1"/>
          <p:nvPr/>
        </p:nvSpPr>
        <p:spPr>
          <a:xfrm>
            <a:off x="6094013" y="5645166"/>
            <a:ext cx="5686096" cy="1077218"/>
          </a:xfrm>
          <a:prstGeom prst="rect">
            <a:avLst/>
          </a:prstGeom>
          <a:noFill/>
        </p:spPr>
        <p:txBody>
          <a:bodyPr wrap="square" rtlCol="0">
            <a:spAutoFit/>
          </a:bodyPr>
          <a:lstStyle/>
          <a:p>
            <a:r>
              <a:rPr lang="en-GB" sz="1600" dirty="0"/>
              <a:t>Heavy nuclei composition of UHECR flux complicates clustering analysis aimed at the search of UHECR sources via backtracing of their UHECR arrival directions. Uncertainties of knowledge of Galactic magnetic field strongly affect precision of the analysis.</a:t>
            </a:r>
          </a:p>
        </p:txBody>
      </p:sp>
      <p:sp>
        <p:nvSpPr>
          <p:cNvPr id="12" name="TextBox 11">
            <a:extLst>
              <a:ext uri="{FF2B5EF4-FFF2-40B4-BE49-F238E27FC236}">
                <a16:creationId xmlns:a16="http://schemas.microsoft.com/office/drawing/2014/main" id="{C0C8B766-D406-604C-A22B-9C246D190D64}"/>
              </a:ext>
            </a:extLst>
          </p:cNvPr>
          <p:cNvSpPr txBox="1"/>
          <p:nvPr/>
        </p:nvSpPr>
        <p:spPr>
          <a:xfrm>
            <a:off x="0" y="6511913"/>
            <a:ext cx="2095254" cy="276999"/>
          </a:xfrm>
          <a:prstGeom prst="rect">
            <a:avLst/>
          </a:prstGeom>
          <a:noFill/>
        </p:spPr>
        <p:txBody>
          <a:bodyPr wrap="none" rtlCol="0">
            <a:spAutoFit/>
          </a:bodyPr>
          <a:lstStyle/>
          <a:p>
            <a:r>
              <a:rPr lang="en-GB" sz="1200" dirty="0"/>
              <a:t>Pierre Auger Collab. ICRC 2021</a:t>
            </a:r>
          </a:p>
        </p:txBody>
      </p:sp>
    </p:spTree>
    <p:extLst>
      <p:ext uri="{BB962C8B-B14F-4D97-AF65-F5344CB8AC3E}">
        <p14:creationId xmlns:p14="http://schemas.microsoft.com/office/powerpoint/2010/main" val="1269988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F4E8B6-1C25-6AF5-358F-1CBE72292395}"/>
              </a:ext>
            </a:extLst>
          </p:cNvPr>
          <p:cNvPicPr>
            <a:picLocks noChangeAspect="1"/>
          </p:cNvPicPr>
          <p:nvPr/>
        </p:nvPicPr>
        <p:blipFill>
          <a:blip r:embed="rId2"/>
          <a:stretch>
            <a:fillRect/>
          </a:stretch>
        </p:blipFill>
        <p:spPr>
          <a:xfrm>
            <a:off x="201641" y="3589532"/>
            <a:ext cx="4625215" cy="3196148"/>
          </a:xfrm>
          <a:prstGeom prst="rect">
            <a:avLst/>
          </a:prstGeom>
        </p:spPr>
      </p:pic>
      <p:sp>
        <p:nvSpPr>
          <p:cNvPr id="6" name="TextBox 5">
            <a:extLst>
              <a:ext uri="{FF2B5EF4-FFF2-40B4-BE49-F238E27FC236}">
                <a16:creationId xmlns:a16="http://schemas.microsoft.com/office/drawing/2014/main" id="{3C7CC28C-228F-B6D0-FC1D-733144B16636}"/>
              </a:ext>
            </a:extLst>
          </p:cNvPr>
          <p:cNvSpPr txBox="1"/>
          <p:nvPr/>
        </p:nvSpPr>
        <p:spPr>
          <a:xfrm>
            <a:off x="3" y="0"/>
            <a:ext cx="12192000" cy="461665"/>
          </a:xfrm>
          <a:prstGeom prst="rect">
            <a:avLst/>
          </a:prstGeom>
          <a:noFill/>
        </p:spPr>
        <p:txBody>
          <a:bodyPr wrap="square" rtlCol="0">
            <a:spAutoFit/>
          </a:bodyPr>
          <a:lstStyle/>
          <a:p>
            <a:pPr algn="ctr"/>
            <a:r>
              <a:rPr lang="en-GB" sz="2400" b="1" dirty="0"/>
              <a:t>Highest energy probes of fundamental physics (examples)</a:t>
            </a:r>
          </a:p>
        </p:txBody>
      </p:sp>
      <p:pic>
        <p:nvPicPr>
          <p:cNvPr id="7" name="Picture 6">
            <a:extLst>
              <a:ext uri="{FF2B5EF4-FFF2-40B4-BE49-F238E27FC236}">
                <a16:creationId xmlns:a16="http://schemas.microsoft.com/office/drawing/2014/main" id="{161B1AEA-BE48-D01A-C1E5-A6FD78AB2B1C}"/>
              </a:ext>
            </a:extLst>
          </p:cNvPr>
          <p:cNvPicPr>
            <a:picLocks noChangeAspect="1"/>
          </p:cNvPicPr>
          <p:nvPr/>
        </p:nvPicPr>
        <p:blipFill>
          <a:blip r:embed="rId3"/>
          <a:stretch>
            <a:fillRect/>
          </a:stretch>
        </p:blipFill>
        <p:spPr>
          <a:xfrm>
            <a:off x="4217959" y="572297"/>
            <a:ext cx="7772400" cy="3017235"/>
          </a:xfrm>
          <a:prstGeom prst="rect">
            <a:avLst/>
          </a:prstGeom>
        </p:spPr>
      </p:pic>
      <p:sp>
        <p:nvSpPr>
          <p:cNvPr id="8" name="TextBox 7">
            <a:extLst>
              <a:ext uri="{FF2B5EF4-FFF2-40B4-BE49-F238E27FC236}">
                <a16:creationId xmlns:a16="http://schemas.microsoft.com/office/drawing/2014/main" id="{068E4A7C-9D07-F483-1E5B-5145045082CB}"/>
              </a:ext>
            </a:extLst>
          </p:cNvPr>
          <p:cNvSpPr txBox="1"/>
          <p:nvPr/>
        </p:nvSpPr>
        <p:spPr>
          <a:xfrm>
            <a:off x="201641" y="1859340"/>
            <a:ext cx="3632886" cy="1569660"/>
          </a:xfrm>
          <a:prstGeom prst="rect">
            <a:avLst/>
          </a:prstGeom>
          <a:noFill/>
          <a:ln>
            <a:solidFill>
              <a:srgbClr val="0070C0"/>
            </a:solidFill>
          </a:ln>
        </p:spPr>
        <p:txBody>
          <a:bodyPr wrap="square" rtlCol="0">
            <a:spAutoFit/>
          </a:bodyPr>
          <a:lstStyle/>
          <a:p>
            <a:r>
              <a:rPr lang="en-GB" sz="1600" dirty="0"/>
              <a:t>IceCube astrophysical neutrino flux can contain a signal from Dark Matter decays in the Milky Way halo. IceCube limits on anisotropy of neutrino flux and LHAASO mapping of diffuse gamma-ray emission will test this possibility.</a:t>
            </a: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A664166A-8ED9-1F7A-452F-02F29027A700}"/>
                  </a:ext>
                </a:extLst>
              </p:cNvPr>
              <p:cNvSpPr txBox="1"/>
              <p:nvPr/>
            </p:nvSpPr>
            <p:spPr>
              <a:xfrm>
                <a:off x="5229340" y="3694671"/>
                <a:ext cx="6761019" cy="2030364"/>
              </a:xfrm>
              <a:prstGeom prst="rect">
                <a:avLst/>
              </a:prstGeom>
              <a:noFill/>
              <a:ln>
                <a:solidFill>
                  <a:srgbClr val="0070C0"/>
                </a:solidFill>
              </a:ln>
            </p:spPr>
            <p:txBody>
              <a:bodyPr wrap="square" rtlCol="0">
                <a:spAutoFit/>
              </a:bodyPr>
              <a:lstStyle/>
              <a:p>
                <a:r>
                  <a:rPr lang="en-GB" sz="1600" dirty="0"/>
                  <a:t>Lorentz invariance violation would manifest itself in the photon dispersion relation </a:t>
                </a:r>
                <a14:m>
                  <m:oMath xmlns:m="http://schemas.openxmlformats.org/officeDocument/2006/math">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𝐸</m:t>
                        </m:r>
                      </m:e>
                      <m:sup>
                        <m:r>
                          <a:rPr lang="en-US" sz="1600" b="0" i="1" smtClean="0">
                            <a:latin typeface="Cambria Math" panose="02040503050406030204" pitchFamily="18" charset="0"/>
                          </a:rPr>
                          <m:t>2</m:t>
                        </m:r>
                      </m:sup>
                    </m:sSup>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𝑝</m:t>
                        </m:r>
                      </m:e>
                      <m:sup>
                        <m:r>
                          <a:rPr lang="en-US" sz="1600" b="0" i="1" smtClean="0">
                            <a:latin typeface="Cambria Math" panose="02040503050406030204" pitchFamily="18" charset="0"/>
                          </a:rPr>
                          <m:t>2</m:t>
                        </m:r>
                      </m:sup>
                    </m:sSup>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𝐸</m:t>
                        </m:r>
                      </m:e>
                      <m:sup>
                        <m:r>
                          <a:rPr lang="en-US" sz="1600" b="0" i="1" smtClean="0">
                            <a:latin typeface="Cambria Math" panose="02040503050406030204" pitchFamily="18" charset="0"/>
                          </a:rPr>
                          <m:t>𝑛</m:t>
                        </m:r>
                        <m:r>
                          <a:rPr lang="en-US" sz="1600" b="0" i="1" smtClean="0">
                            <a:latin typeface="Cambria Math" panose="02040503050406030204" pitchFamily="18" charset="0"/>
                          </a:rPr>
                          <m:t>+2</m:t>
                        </m:r>
                      </m:sup>
                    </m:sSup>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rPr>
                              <m:t>𝐸</m:t>
                            </m:r>
                          </m:e>
                          <m:sub>
                            <m:r>
                              <a:rPr lang="en-US" sz="1600" b="0" i="1" smtClean="0">
                                <a:latin typeface="Cambria Math" panose="02040503050406030204" pitchFamily="18" charset="0"/>
                              </a:rPr>
                              <m:t>𝐿𝐼𝑉</m:t>
                            </m:r>
                          </m:sub>
                          <m:sup>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𝑛</m:t>
                                </m:r>
                              </m:e>
                            </m:d>
                          </m:sup>
                        </m:sSubSup>
                      </m:e>
                      <m:sup>
                        <m:r>
                          <a:rPr lang="en-US" sz="1600" b="0" i="1" smtClean="0">
                            <a:latin typeface="Cambria Math" panose="02040503050406030204" pitchFamily="18" charset="0"/>
                          </a:rPr>
                          <m:t>𝑛</m:t>
                        </m:r>
                      </m:sup>
                    </m:sSup>
                    <m:r>
                      <a:rPr lang="en-US" sz="1600" b="0" i="1" smtClean="0">
                        <a:latin typeface="Cambria Math" panose="02040503050406030204" pitchFamily="18" charset="0"/>
                      </a:rPr>
                      <m:t>  </m:t>
                    </m:r>
                  </m:oMath>
                </a14:m>
                <a:r>
                  <a:rPr lang="en-GB" sz="1600" dirty="0"/>
                  <a:t> that results in delay / advance of arrival time of higher energy photons.  Non-observation of this effect (e.g. in GRB signal) imposes lower bounds on the characteristics energy scales </a:t>
                </a:r>
                <a14:m>
                  <m:oMath xmlns:m="http://schemas.openxmlformats.org/officeDocument/2006/math">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rPr>
                          <m:t>𝐸</m:t>
                        </m:r>
                      </m:e>
                      <m:sub>
                        <m:r>
                          <a:rPr lang="en-US" sz="1600" b="0" i="1" smtClean="0">
                            <a:latin typeface="Cambria Math" panose="02040503050406030204" pitchFamily="18" charset="0"/>
                          </a:rPr>
                          <m:t>𝐿𝐼𝑉</m:t>
                        </m:r>
                      </m:sub>
                      <m:sup>
                        <m:r>
                          <a:rPr lang="en-US" sz="1600" b="0" i="1" smtClean="0">
                            <a:latin typeface="Cambria Math" panose="02040503050406030204" pitchFamily="18" charset="0"/>
                          </a:rPr>
                          <m:t>(</m:t>
                        </m:r>
                        <m:r>
                          <a:rPr lang="en-US" sz="1600" b="0" i="1" smtClean="0">
                            <a:latin typeface="Cambria Math" panose="02040503050406030204" pitchFamily="18" charset="0"/>
                          </a:rPr>
                          <m:t>𝑛</m:t>
                        </m:r>
                        <m:r>
                          <a:rPr lang="en-US" sz="1600" b="0" i="1" smtClean="0">
                            <a:latin typeface="Cambria Math" panose="02040503050406030204" pitchFamily="18" charset="0"/>
                          </a:rPr>
                          <m:t>)</m:t>
                        </m:r>
                      </m:sup>
                    </m:sSubSup>
                  </m:oMath>
                </a14:m>
                <a:r>
                  <a:rPr lang="en-GB" sz="1600" dirty="0"/>
                  <a:t>. </a:t>
                </a:r>
              </a:p>
              <a:p>
                <a:r>
                  <a:rPr lang="en-GB" sz="1600" dirty="0"/>
                  <a:t>Modification of the dispersion relation also modifies the thresholds of reactions, specifically of the </a:t>
                </a:r>
                <a14:m>
                  <m:oMath xmlns:m="http://schemas.openxmlformats.org/officeDocument/2006/math">
                    <m:r>
                      <a:rPr lang="en-US" sz="1600" b="0" i="1" smtClean="0">
                        <a:latin typeface="Cambria Math" panose="02040503050406030204" pitchFamily="18" charset="0"/>
                      </a:rPr>
                      <m:t>𝛾𝛾</m:t>
                    </m:r>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𝑒</m:t>
                        </m:r>
                      </m:e>
                      <m:sup>
                        <m:r>
                          <a:rPr lang="en-US" sz="1600" b="0" i="1" smtClean="0">
                            <a:latin typeface="Cambria Math" panose="02040503050406030204" pitchFamily="18" charset="0"/>
                          </a:rPr>
                          <m:t>+</m:t>
                        </m:r>
                      </m:sup>
                    </m:sSup>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𝑒</m:t>
                        </m:r>
                      </m:e>
                      <m:sup>
                        <m:r>
                          <a:rPr lang="en-US" sz="1600" b="0" i="1" smtClean="0">
                            <a:latin typeface="Cambria Math" panose="02040503050406030204" pitchFamily="18" charset="0"/>
                          </a:rPr>
                          <m:t>−</m:t>
                        </m:r>
                      </m:sup>
                    </m:sSup>
                    <m:r>
                      <a:rPr lang="en-US" sz="1600" b="0" i="1" smtClean="0">
                        <a:latin typeface="Cambria Math" panose="02040503050406030204" pitchFamily="18" charset="0"/>
                      </a:rPr>
                      <m:t>.</m:t>
                    </m:r>
                  </m:oMath>
                </a14:m>
                <a:r>
                  <a:rPr lang="en-GB" sz="1600" dirty="0"/>
                  <a:t> Mere observations of the highest energy gamma-rays from astronomical sources imposes lower bounds on </a:t>
                </a:r>
                <a14:m>
                  <m:oMath xmlns:m="http://schemas.openxmlformats.org/officeDocument/2006/math">
                    <m:sSubSup>
                      <m:sSubSupPr>
                        <m:ctrlPr>
                          <a:rPr lang="en-US" sz="1600" i="1">
                            <a:latin typeface="Cambria Math" panose="02040503050406030204" pitchFamily="18" charset="0"/>
                          </a:rPr>
                        </m:ctrlPr>
                      </m:sSubSupPr>
                      <m:e>
                        <m:r>
                          <a:rPr lang="en-US" sz="1600" i="1">
                            <a:latin typeface="Cambria Math" panose="02040503050406030204" pitchFamily="18" charset="0"/>
                          </a:rPr>
                          <m:t>𝐸</m:t>
                        </m:r>
                      </m:e>
                      <m:sub>
                        <m:r>
                          <a:rPr lang="en-US" sz="1600" i="1">
                            <a:latin typeface="Cambria Math" panose="02040503050406030204" pitchFamily="18" charset="0"/>
                          </a:rPr>
                          <m:t>𝐿𝐼𝑉</m:t>
                        </m:r>
                      </m:sub>
                      <m:sup>
                        <m:r>
                          <a:rPr lang="en-US" sz="1600" i="1">
                            <a:latin typeface="Cambria Math" panose="02040503050406030204" pitchFamily="18" charset="0"/>
                          </a:rPr>
                          <m:t>(</m:t>
                        </m:r>
                        <m:r>
                          <a:rPr lang="en-US" sz="1600" i="1">
                            <a:latin typeface="Cambria Math" panose="02040503050406030204" pitchFamily="18" charset="0"/>
                          </a:rPr>
                          <m:t>𝑛</m:t>
                        </m:r>
                        <m:r>
                          <a:rPr lang="en-US" sz="1600" i="1">
                            <a:latin typeface="Cambria Math" panose="02040503050406030204" pitchFamily="18" charset="0"/>
                          </a:rPr>
                          <m:t>)</m:t>
                        </m:r>
                      </m:sup>
                    </m:sSubSup>
                  </m:oMath>
                </a14:m>
                <a:r>
                  <a:rPr lang="en-GB" sz="1600" dirty="0"/>
                  <a:t>. </a:t>
                </a:r>
              </a:p>
            </p:txBody>
          </p:sp>
        </mc:Choice>
        <mc:Fallback>
          <p:sp>
            <p:nvSpPr>
              <p:cNvPr id="9" name="TextBox 8">
                <a:extLst>
                  <a:ext uri="{FF2B5EF4-FFF2-40B4-BE49-F238E27FC236}">
                    <a16:creationId xmlns:a16="http://schemas.microsoft.com/office/drawing/2014/main" id="{A664166A-8ED9-1F7A-452F-02F29027A700}"/>
                  </a:ext>
                </a:extLst>
              </p:cNvPr>
              <p:cNvSpPr txBox="1">
                <a:spLocks noRot="1" noChangeAspect="1" noMove="1" noResize="1" noEditPoints="1" noAdjustHandles="1" noChangeArrowheads="1" noChangeShapeType="1" noTextEdit="1"/>
              </p:cNvSpPr>
              <p:nvPr/>
            </p:nvSpPr>
            <p:spPr>
              <a:xfrm>
                <a:off x="5229340" y="3694671"/>
                <a:ext cx="6761019" cy="2030364"/>
              </a:xfrm>
              <a:prstGeom prst="rect">
                <a:avLst/>
              </a:prstGeom>
              <a:blipFill>
                <a:blip r:embed="rId4"/>
                <a:stretch>
                  <a:fillRect l="-375" t="-617" b="-1852"/>
                </a:stretch>
              </a:blipFill>
              <a:ln>
                <a:solidFill>
                  <a:srgbClr val="0070C0"/>
                </a:solidFill>
              </a:ln>
            </p:spPr>
            <p:txBody>
              <a:bodyPr/>
              <a:lstStyle/>
              <a:p>
                <a:r>
                  <a:rPr lang="en-GB">
                    <a:noFill/>
                  </a:rPr>
                  <a:t> </a:t>
                </a:r>
              </a:p>
            </p:txBody>
          </p:sp>
        </mc:Fallback>
      </mc:AlternateContent>
      <p:sp>
        <p:nvSpPr>
          <p:cNvPr id="10" name="TextBox 9">
            <a:extLst>
              <a:ext uri="{FF2B5EF4-FFF2-40B4-BE49-F238E27FC236}">
                <a16:creationId xmlns:a16="http://schemas.microsoft.com/office/drawing/2014/main" id="{A0B7FD42-C31A-449D-723E-0629A2D834A4}"/>
              </a:ext>
            </a:extLst>
          </p:cNvPr>
          <p:cNvSpPr txBox="1"/>
          <p:nvPr/>
        </p:nvSpPr>
        <p:spPr>
          <a:xfrm>
            <a:off x="667265" y="3694671"/>
            <a:ext cx="2131481" cy="276999"/>
          </a:xfrm>
          <a:prstGeom prst="rect">
            <a:avLst/>
          </a:prstGeom>
          <a:noFill/>
        </p:spPr>
        <p:txBody>
          <a:bodyPr wrap="none" rtlCol="0">
            <a:spAutoFit/>
          </a:bodyPr>
          <a:lstStyle/>
          <a:p>
            <a:r>
              <a:rPr lang="en-GB" sz="1200" dirty="0"/>
              <a:t>AN, Semikoz, arXiv:2001.11881</a:t>
            </a:r>
          </a:p>
        </p:txBody>
      </p:sp>
      <p:sp>
        <p:nvSpPr>
          <p:cNvPr id="12" name="TextBox 11">
            <a:extLst>
              <a:ext uri="{FF2B5EF4-FFF2-40B4-BE49-F238E27FC236}">
                <a16:creationId xmlns:a16="http://schemas.microsoft.com/office/drawing/2014/main" id="{8CA4B781-8602-EA0A-3CB0-12D060A93A10}"/>
              </a:ext>
            </a:extLst>
          </p:cNvPr>
          <p:cNvSpPr txBox="1"/>
          <p:nvPr/>
        </p:nvSpPr>
        <p:spPr>
          <a:xfrm>
            <a:off x="8699158" y="428304"/>
            <a:ext cx="3969884" cy="276999"/>
          </a:xfrm>
          <a:prstGeom prst="rect">
            <a:avLst/>
          </a:prstGeom>
          <a:noFill/>
        </p:spPr>
        <p:txBody>
          <a:bodyPr wrap="square">
            <a:spAutoFit/>
          </a:bodyPr>
          <a:lstStyle/>
          <a:p>
            <a:r>
              <a:rPr lang="en-GB" sz="1200" dirty="0" err="1"/>
              <a:t>K.Engel</a:t>
            </a:r>
            <a:r>
              <a:rPr lang="en-GB" sz="1200" dirty="0"/>
              <a:t> et al. (Snowmass2021), arXiv:2203.10074</a:t>
            </a:r>
          </a:p>
        </p:txBody>
      </p:sp>
    </p:spTree>
    <p:extLst>
      <p:ext uri="{BB962C8B-B14F-4D97-AF65-F5344CB8AC3E}">
        <p14:creationId xmlns:p14="http://schemas.microsoft.com/office/powerpoint/2010/main" val="2235584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2C504BE-3B10-CAEF-59D8-10F386B4950A}"/>
              </a:ext>
            </a:extLst>
          </p:cNvPr>
          <p:cNvSpPr txBox="1"/>
          <p:nvPr/>
        </p:nvSpPr>
        <p:spPr>
          <a:xfrm>
            <a:off x="3" y="0"/>
            <a:ext cx="12192000" cy="461665"/>
          </a:xfrm>
          <a:prstGeom prst="rect">
            <a:avLst/>
          </a:prstGeom>
          <a:noFill/>
        </p:spPr>
        <p:txBody>
          <a:bodyPr wrap="square" rtlCol="0">
            <a:spAutoFit/>
          </a:bodyPr>
          <a:lstStyle/>
          <a:p>
            <a:pPr algn="ctr"/>
            <a:r>
              <a:rPr lang="en-GB" sz="2400" b="1" dirty="0"/>
              <a:t>Summary</a:t>
            </a:r>
          </a:p>
        </p:txBody>
      </p:sp>
      <p:pic>
        <p:nvPicPr>
          <p:cNvPr id="5" name="Picture 4">
            <a:extLst>
              <a:ext uri="{FF2B5EF4-FFF2-40B4-BE49-F238E27FC236}">
                <a16:creationId xmlns:a16="http://schemas.microsoft.com/office/drawing/2014/main" id="{A392F588-05D7-EF29-6D40-0E48AFB1CBA9}"/>
              </a:ext>
            </a:extLst>
          </p:cNvPr>
          <p:cNvPicPr>
            <a:picLocks noChangeAspect="1"/>
          </p:cNvPicPr>
          <p:nvPr/>
        </p:nvPicPr>
        <p:blipFill>
          <a:blip r:embed="rId2"/>
          <a:stretch>
            <a:fillRect/>
          </a:stretch>
        </p:blipFill>
        <p:spPr>
          <a:xfrm>
            <a:off x="123568" y="584245"/>
            <a:ext cx="3221671" cy="2159647"/>
          </a:xfrm>
          <a:prstGeom prst="rect">
            <a:avLst/>
          </a:prstGeom>
        </p:spPr>
      </p:pic>
      <p:pic>
        <p:nvPicPr>
          <p:cNvPr id="6" name="Picture 5">
            <a:extLst>
              <a:ext uri="{FF2B5EF4-FFF2-40B4-BE49-F238E27FC236}">
                <a16:creationId xmlns:a16="http://schemas.microsoft.com/office/drawing/2014/main" id="{564D6B66-39A2-B975-D844-2B102912EF08}"/>
              </a:ext>
            </a:extLst>
          </p:cNvPr>
          <p:cNvPicPr>
            <a:picLocks noChangeAspect="1"/>
          </p:cNvPicPr>
          <p:nvPr/>
        </p:nvPicPr>
        <p:blipFill>
          <a:blip r:embed="rId3"/>
          <a:stretch>
            <a:fillRect/>
          </a:stretch>
        </p:blipFill>
        <p:spPr>
          <a:xfrm>
            <a:off x="0" y="2743892"/>
            <a:ext cx="3114384" cy="2159647"/>
          </a:xfrm>
          <a:prstGeom prst="rect">
            <a:avLst/>
          </a:prstGeom>
        </p:spPr>
      </p:pic>
      <p:pic>
        <p:nvPicPr>
          <p:cNvPr id="7" name="Picture 6">
            <a:extLst>
              <a:ext uri="{FF2B5EF4-FFF2-40B4-BE49-F238E27FC236}">
                <a16:creationId xmlns:a16="http://schemas.microsoft.com/office/drawing/2014/main" id="{167C1834-AA41-286C-A3B6-CA8C584EE2D8}"/>
              </a:ext>
            </a:extLst>
          </p:cNvPr>
          <p:cNvPicPr>
            <a:picLocks noChangeAspect="1"/>
          </p:cNvPicPr>
          <p:nvPr/>
        </p:nvPicPr>
        <p:blipFill>
          <a:blip r:embed="rId4"/>
          <a:stretch>
            <a:fillRect/>
          </a:stretch>
        </p:blipFill>
        <p:spPr>
          <a:xfrm>
            <a:off x="201641" y="4782064"/>
            <a:ext cx="2899475" cy="2003615"/>
          </a:xfrm>
          <a:prstGeom prst="rect">
            <a:avLst/>
          </a:prstGeom>
        </p:spPr>
      </p:pic>
      <p:pic>
        <p:nvPicPr>
          <p:cNvPr id="8" name="Picture 7">
            <a:extLst>
              <a:ext uri="{FF2B5EF4-FFF2-40B4-BE49-F238E27FC236}">
                <a16:creationId xmlns:a16="http://schemas.microsoft.com/office/drawing/2014/main" id="{71256D2E-3007-B674-A0D8-9E9AF8F9BCC6}"/>
              </a:ext>
            </a:extLst>
          </p:cNvPr>
          <p:cNvPicPr>
            <a:picLocks noChangeAspect="1"/>
          </p:cNvPicPr>
          <p:nvPr/>
        </p:nvPicPr>
        <p:blipFill>
          <a:blip r:embed="rId5"/>
          <a:stretch>
            <a:fillRect/>
          </a:stretch>
        </p:blipFill>
        <p:spPr>
          <a:xfrm>
            <a:off x="3468807" y="584246"/>
            <a:ext cx="5032642" cy="1953664"/>
          </a:xfrm>
          <a:prstGeom prst="rect">
            <a:avLst/>
          </a:prstGeom>
        </p:spPr>
      </p:pic>
      <p:pic>
        <p:nvPicPr>
          <p:cNvPr id="9" name="Picture 8">
            <a:extLst>
              <a:ext uri="{FF2B5EF4-FFF2-40B4-BE49-F238E27FC236}">
                <a16:creationId xmlns:a16="http://schemas.microsoft.com/office/drawing/2014/main" id="{0A9B38AF-44B4-5BAB-7EF9-BEA223287E25}"/>
              </a:ext>
            </a:extLst>
          </p:cNvPr>
          <p:cNvPicPr>
            <a:picLocks noChangeAspect="1"/>
          </p:cNvPicPr>
          <p:nvPr/>
        </p:nvPicPr>
        <p:blipFill>
          <a:blip r:embed="rId6"/>
          <a:stretch>
            <a:fillRect/>
          </a:stretch>
        </p:blipFill>
        <p:spPr>
          <a:xfrm>
            <a:off x="3468807" y="2391790"/>
            <a:ext cx="2689058" cy="2390274"/>
          </a:xfrm>
          <a:prstGeom prst="rect">
            <a:avLst/>
          </a:prstGeom>
        </p:spPr>
      </p:pic>
      <p:pic>
        <p:nvPicPr>
          <p:cNvPr id="10" name="Picture 9">
            <a:extLst>
              <a:ext uri="{FF2B5EF4-FFF2-40B4-BE49-F238E27FC236}">
                <a16:creationId xmlns:a16="http://schemas.microsoft.com/office/drawing/2014/main" id="{56F1D2E7-80F7-EC84-99D0-A415AFAD27FB}"/>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8721486" y="461665"/>
            <a:ext cx="2450055" cy="2958970"/>
          </a:xfrm>
          <a:prstGeom prst="rect">
            <a:avLst/>
          </a:prstGeom>
        </p:spPr>
      </p:pic>
      <p:pic>
        <p:nvPicPr>
          <p:cNvPr id="11" name="Picture 10">
            <a:extLst>
              <a:ext uri="{FF2B5EF4-FFF2-40B4-BE49-F238E27FC236}">
                <a16:creationId xmlns:a16="http://schemas.microsoft.com/office/drawing/2014/main" id="{487B2A6A-D49A-0869-FB7D-79C3F90EEA2F}"/>
              </a:ext>
            </a:extLst>
          </p:cNvPr>
          <p:cNvPicPr>
            <a:picLocks noChangeAspect="1"/>
          </p:cNvPicPr>
          <p:nvPr/>
        </p:nvPicPr>
        <p:blipFill>
          <a:blip r:embed="rId8"/>
          <a:stretch>
            <a:fillRect/>
          </a:stretch>
        </p:blipFill>
        <p:spPr>
          <a:xfrm>
            <a:off x="9251524" y="3420635"/>
            <a:ext cx="2529017" cy="2421855"/>
          </a:xfrm>
          <a:prstGeom prst="rect">
            <a:avLst/>
          </a:prstGeom>
        </p:spPr>
      </p:pic>
      <p:pic>
        <p:nvPicPr>
          <p:cNvPr id="12" name="Picture 11">
            <a:extLst>
              <a:ext uri="{FF2B5EF4-FFF2-40B4-BE49-F238E27FC236}">
                <a16:creationId xmlns:a16="http://schemas.microsoft.com/office/drawing/2014/main" id="{F7CFA458-1CA0-3D16-8D36-DB12B6D14F2B}"/>
              </a:ext>
            </a:extLst>
          </p:cNvPr>
          <p:cNvPicPr>
            <a:picLocks noChangeAspect="1"/>
          </p:cNvPicPr>
          <p:nvPr/>
        </p:nvPicPr>
        <p:blipFill>
          <a:blip r:embed="rId9"/>
          <a:stretch>
            <a:fillRect/>
          </a:stretch>
        </p:blipFill>
        <p:spPr>
          <a:xfrm>
            <a:off x="3302757" y="4778939"/>
            <a:ext cx="3264238" cy="2006740"/>
          </a:xfrm>
          <a:prstGeom prst="rect">
            <a:avLst/>
          </a:prstGeom>
        </p:spPr>
      </p:pic>
      <p:pic>
        <p:nvPicPr>
          <p:cNvPr id="13" name="Picture 12">
            <a:extLst>
              <a:ext uri="{FF2B5EF4-FFF2-40B4-BE49-F238E27FC236}">
                <a16:creationId xmlns:a16="http://schemas.microsoft.com/office/drawing/2014/main" id="{7F9472E2-BE67-F1DD-B2E8-5381C2426823}"/>
              </a:ext>
            </a:extLst>
          </p:cNvPr>
          <p:cNvPicPr>
            <a:picLocks noChangeAspect="1"/>
          </p:cNvPicPr>
          <p:nvPr/>
        </p:nvPicPr>
        <p:blipFill>
          <a:blip r:embed="rId10"/>
          <a:stretch>
            <a:fillRect/>
          </a:stretch>
        </p:blipFill>
        <p:spPr>
          <a:xfrm>
            <a:off x="6162777" y="2496713"/>
            <a:ext cx="2338672" cy="2227834"/>
          </a:xfrm>
          <a:prstGeom prst="rect">
            <a:avLst/>
          </a:prstGeom>
        </p:spPr>
      </p:pic>
      <p:pic>
        <p:nvPicPr>
          <p:cNvPr id="14" name="Picture 13">
            <a:extLst>
              <a:ext uri="{FF2B5EF4-FFF2-40B4-BE49-F238E27FC236}">
                <a16:creationId xmlns:a16="http://schemas.microsoft.com/office/drawing/2014/main" id="{C3A7E17C-0D11-1615-29A1-29F4DDA50813}"/>
              </a:ext>
            </a:extLst>
          </p:cNvPr>
          <p:cNvPicPr>
            <a:picLocks noChangeAspect="1"/>
          </p:cNvPicPr>
          <p:nvPr/>
        </p:nvPicPr>
        <p:blipFill rotWithShape="1">
          <a:blip r:embed="rId11"/>
          <a:srcRect r="4865"/>
          <a:stretch/>
        </p:blipFill>
        <p:spPr>
          <a:xfrm>
            <a:off x="6755368" y="5691311"/>
            <a:ext cx="3822016" cy="1113784"/>
          </a:xfrm>
          <a:prstGeom prst="rect">
            <a:avLst/>
          </a:prstGeom>
        </p:spPr>
      </p:pic>
    </p:spTree>
    <p:extLst>
      <p:ext uri="{BB962C8B-B14F-4D97-AF65-F5344CB8AC3E}">
        <p14:creationId xmlns:p14="http://schemas.microsoft.com/office/powerpoint/2010/main" val="101273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48084C8-F64C-4346-B763-B1A83B06DF44}"/>
              </a:ext>
            </a:extLst>
          </p:cNvPr>
          <p:cNvSpPr txBox="1"/>
          <p:nvPr/>
        </p:nvSpPr>
        <p:spPr>
          <a:xfrm>
            <a:off x="3" y="0"/>
            <a:ext cx="12192000" cy="461665"/>
          </a:xfrm>
          <a:prstGeom prst="rect">
            <a:avLst/>
          </a:prstGeom>
          <a:noFill/>
        </p:spPr>
        <p:txBody>
          <a:bodyPr wrap="square" rtlCol="0">
            <a:spAutoFit/>
          </a:bodyPr>
          <a:lstStyle/>
          <a:p>
            <a:pPr algn="ctr"/>
            <a:r>
              <a:rPr lang="en-GB" sz="2400" b="1" dirty="0"/>
              <a:t>Nano-Hz gravitational waves with </a:t>
            </a:r>
            <a:r>
              <a:rPr lang="en-GB" sz="2400" b="1" dirty="0" err="1"/>
              <a:t>Pular</a:t>
            </a:r>
            <a:r>
              <a:rPr lang="en-GB" sz="2400" b="1" dirty="0"/>
              <a:t> Timing Arrays (PTA)</a:t>
            </a:r>
          </a:p>
        </p:txBody>
      </p:sp>
      <p:pic>
        <p:nvPicPr>
          <p:cNvPr id="6" name="Picture 5">
            <a:extLst>
              <a:ext uri="{FF2B5EF4-FFF2-40B4-BE49-F238E27FC236}">
                <a16:creationId xmlns:a16="http://schemas.microsoft.com/office/drawing/2014/main" id="{9A4E9C0A-C515-2C4F-96F1-B026C8853B07}"/>
              </a:ext>
            </a:extLst>
          </p:cNvPr>
          <p:cNvPicPr>
            <a:picLocks noChangeAspect="1"/>
          </p:cNvPicPr>
          <p:nvPr/>
        </p:nvPicPr>
        <p:blipFill>
          <a:blip r:embed="rId2"/>
          <a:stretch>
            <a:fillRect/>
          </a:stretch>
        </p:blipFill>
        <p:spPr>
          <a:xfrm>
            <a:off x="113075" y="1910590"/>
            <a:ext cx="3916488" cy="3141183"/>
          </a:xfrm>
          <a:prstGeom prst="rect">
            <a:avLst/>
          </a:prstGeom>
        </p:spPr>
      </p:pic>
      <p:sp>
        <p:nvSpPr>
          <p:cNvPr id="7" name="TextBox 6">
            <a:extLst>
              <a:ext uri="{FF2B5EF4-FFF2-40B4-BE49-F238E27FC236}">
                <a16:creationId xmlns:a16="http://schemas.microsoft.com/office/drawing/2014/main" id="{4A3710B7-0A5C-0145-9E1B-C41FC6BC8DA2}"/>
              </a:ext>
            </a:extLst>
          </p:cNvPr>
          <p:cNvSpPr txBox="1"/>
          <p:nvPr/>
        </p:nvSpPr>
        <p:spPr>
          <a:xfrm>
            <a:off x="113073" y="461665"/>
            <a:ext cx="3916489" cy="1600438"/>
          </a:xfrm>
          <a:prstGeom prst="rect">
            <a:avLst/>
          </a:prstGeom>
          <a:solidFill>
            <a:schemeClr val="bg1"/>
          </a:solidFill>
          <a:ln>
            <a:solidFill>
              <a:srgbClr val="0070C0"/>
            </a:solidFill>
          </a:ln>
        </p:spPr>
        <p:txBody>
          <a:bodyPr wrap="square" rtlCol="0">
            <a:spAutoFit/>
          </a:bodyPr>
          <a:lstStyle/>
          <a:p>
            <a:r>
              <a:rPr lang="en-GB" sz="1400" dirty="0"/>
              <a:t>Passage of gravitational waves distorts the pattern of arrival time of pulsars by changing the distance to the sources. Measurement of timing residuals allows to detect gravitational waves with extremely low frequency, down to </a:t>
            </a:r>
            <a:r>
              <a:rPr lang="en-GB" sz="1400" dirty="0" err="1"/>
              <a:t>nHz</a:t>
            </a:r>
            <a:r>
              <a:rPr lang="en-GB" sz="1400" dirty="0"/>
              <a:t> (low frequency end is determined by the duration of timing monitoring, currently </a:t>
            </a:r>
            <a:r>
              <a:rPr lang="en-GB" sz="1400" dirty="0">
                <a:latin typeface="Times" pitchFamily="2" charset="0"/>
              </a:rPr>
              <a:t>~10 </a:t>
            </a:r>
            <a:r>
              <a:rPr lang="en-GB" sz="1400" dirty="0" err="1">
                <a:latin typeface="Times" pitchFamily="2" charset="0"/>
              </a:rPr>
              <a:t>yr</a:t>
            </a:r>
            <a:r>
              <a:rPr lang="en-GB" sz="1400" dirty="0">
                <a:latin typeface="Times" pitchFamily="2" charset="0"/>
              </a:rPr>
              <a:t> </a:t>
            </a:r>
            <a:r>
              <a:rPr lang="en-GB" sz="1400" dirty="0"/>
              <a:t>scale). </a:t>
            </a:r>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AAD26877-23CA-BE47-B8FA-3388B75B45CB}"/>
                  </a:ext>
                </a:extLst>
              </p:cNvPr>
              <p:cNvSpPr txBox="1"/>
              <p:nvPr/>
            </p:nvSpPr>
            <p:spPr>
              <a:xfrm>
                <a:off x="4142632" y="461665"/>
                <a:ext cx="7882171" cy="1330492"/>
              </a:xfrm>
              <a:prstGeom prst="rect">
                <a:avLst/>
              </a:prstGeom>
              <a:noFill/>
              <a:ln>
                <a:solidFill>
                  <a:srgbClr val="0070C0"/>
                </a:solidFill>
              </a:ln>
            </p:spPr>
            <p:txBody>
              <a:bodyPr wrap="square" rtlCol="0">
                <a:spAutoFit/>
              </a:bodyPr>
              <a:lstStyle/>
              <a:p>
                <a:r>
                  <a:rPr lang="en-US" sz="1600" dirty="0"/>
                  <a:t>Pulsar timing arrays can detect gravitational waves from binary supermassive black holes forming at galaxy mergers:</a:t>
                </a:r>
                <a:endParaRPr lang="en-US" sz="1600" b="0" dirty="0"/>
              </a:p>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𝑃</m:t>
                      </m:r>
                      <m:r>
                        <a:rPr lang="en-US" sz="1600" b="0" i="1" smtClean="0">
                          <a:latin typeface="Cambria Math" panose="02040503050406030204" pitchFamily="18" charset="0"/>
                        </a:rPr>
                        <m:t>=</m:t>
                      </m:r>
                      <m:rad>
                        <m:radPr>
                          <m:degHide m:val="on"/>
                          <m:ctrlPr>
                            <a:rPr lang="en-US" sz="1600" b="0" i="1" smtClean="0">
                              <a:latin typeface="Cambria Math" panose="02040503050406030204" pitchFamily="18" charset="0"/>
                            </a:rPr>
                          </m:ctrlPr>
                        </m:radPr>
                        <m:deg/>
                        <m:e>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2</m:t>
                              </m:r>
                              <m:r>
                                <a:rPr lang="en-US" sz="1600" b="0" i="1" smtClean="0">
                                  <a:latin typeface="Cambria Math" panose="02040503050406030204" pitchFamily="18" charset="0"/>
                                </a:rPr>
                                <m:t>𝜋</m:t>
                              </m:r>
                              <m:r>
                                <a:rPr lang="en-US" sz="1600" b="0" i="1" smtClean="0">
                                  <a:latin typeface="Cambria Math" panose="02040503050406030204" pitchFamily="18" charset="0"/>
                                </a:rPr>
                                <m:t> </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𝑅</m:t>
                                  </m:r>
                                </m:e>
                                <m:sup>
                                  <m:r>
                                    <a:rPr lang="en-US" sz="1600" b="0" i="1" smtClean="0">
                                      <a:latin typeface="Cambria Math" panose="02040503050406030204" pitchFamily="18" charset="0"/>
                                    </a:rPr>
                                    <m:t>3</m:t>
                                  </m:r>
                                </m:sup>
                              </m:sSup>
                            </m:num>
                            <m:den>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𝐺</m:t>
                                  </m:r>
                                </m:e>
                                <m:sub>
                                  <m:r>
                                    <a:rPr lang="en-US" sz="1600" b="0" i="1" smtClean="0">
                                      <a:latin typeface="Cambria Math" panose="02040503050406030204" pitchFamily="18" charset="0"/>
                                    </a:rPr>
                                    <m:t>𝑁</m:t>
                                  </m:r>
                                </m:sub>
                              </m:sSub>
                              <m:r>
                                <a:rPr lang="en-US" sz="1600" b="0" i="1" smtClean="0">
                                  <a:latin typeface="Cambria Math" panose="02040503050406030204" pitchFamily="18" charset="0"/>
                                </a:rPr>
                                <m:t>𝑀</m:t>
                              </m:r>
                            </m:den>
                          </m:f>
                        </m:e>
                      </m:rad>
                      <m:r>
                        <a:rPr lang="en-US" sz="1600" b="0" i="1" smtClean="0">
                          <a:latin typeface="Cambria Math" panose="02040503050406030204" pitchFamily="18" charset="0"/>
                        </a:rPr>
                        <m:t>≃5</m:t>
                      </m:r>
                      <m:sSup>
                        <m:sSupPr>
                          <m:ctrlPr>
                            <a:rPr lang="en-US" sz="1600" b="0" i="1" smtClean="0">
                              <a:latin typeface="Cambria Math" panose="02040503050406030204" pitchFamily="18" charset="0"/>
                            </a:rPr>
                          </m:ctrlPr>
                        </m:sSupPr>
                        <m:e>
                          <m:d>
                            <m:dPr>
                              <m:begChr m:val="["/>
                              <m:endChr m:val="]"/>
                              <m:ctrlPr>
                                <a:rPr lang="en-US" sz="1600" b="0" i="1" smtClean="0">
                                  <a:latin typeface="Cambria Math" panose="02040503050406030204" pitchFamily="18" charset="0"/>
                                </a:rPr>
                              </m:ctrlPr>
                            </m:dPr>
                            <m:e>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𝑀</m:t>
                                  </m:r>
                                </m:num>
                                <m:den>
                                  <m:sSub>
                                    <m:sSubPr>
                                      <m:ctrlPr>
                                        <a:rPr lang="en-US" sz="1600" b="0" i="1" smtClean="0">
                                          <a:latin typeface="Cambria Math" panose="02040503050406030204" pitchFamily="18" charset="0"/>
                                        </a:rPr>
                                      </m:ctrlPr>
                                    </m:sSubPr>
                                    <m:e>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7</m:t>
                                          </m:r>
                                        </m:sup>
                                      </m:sSup>
                                      <m:r>
                                        <a:rPr lang="en-US" sz="1600" b="0" i="1" smtClean="0">
                                          <a:latin typeface="Cambria Math" panose="02040503050406030204" pitchFamily="18" charset="0"/>
                                        </a:rPr>
                                        <m:t>𝑀</m:t>
                                      </m:r>
                                    </m:e>
                                    <m:sub>
                                      <m:r>
                                        <a:rPr lang="en-US" sz="1600" b="0" i="1" smtClean="0">
                                          <a:latin typeface="Cambria Math" panose="02040503050406030204" pitchFamily="18" charset="0"/>
                                        </a:rPr>
                                        <m:t>⊙</m:t>
                                      </m:r>
                                    </m:sub>
                                  </m:sSub>
                                </m:den>
                              </m:f>
                            </m:e>
                          </m:d>
                        </m:e>
                        <m:sup>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2</m:t>
                              </m:r>
                            </m:den>
                          </m:f>
                        </m:sup>
                      </m:sSup>
                      <m:sSup>
                        <m:sSupPr>
                          <m:ctrlPr>
                            <a:rPr lang="en-US" sz="1600" b="0" i="1" smtClean="0">
                              <a:latin typeface="Cambria Math" panose="02040503050406030204" pitchFamily="18" charset="0"/>
                            </a:rPr>
                          </m:ctrlPr>
                        </m:sSupPr>
                        <m:e>
                          <m:d>
                            <m:dPr>
                              <m:begChr m:val="["/>
                              <m:endChr m:val="]"/>
                              <m:ctrlPr>
                                <a:rPr lang="en-US" sz="1600" b="0" i="1" smtClean="0">
                                  <a:latin typeface="Cambria Math" panose="02040503050406030204" pitchFamily="18" charset="0"/>
                                </a:rPr>
                              </m:ctrlPr>
                            </m:dPr>
                            <m:e>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𝑅</m:t>
                                  </m:r>
                                </m:num>
                                <m:den>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16</m:t>
                                      </m:r>
                                    </m:sup>
                                  </m:sSup>
                                  <m:r>
                                    <a:rPr lang="en-US" sz="1600" b="0" i="1" smtClean="0">
                                      <a:latin typeface="Cambria Math" panose="02040503050406030204" pitchFamily="18" charset="0"/>
                                    </a:rPr>
                                    <m:t> </m:t>
                                  </m:r>
                                  <m:r>
                                    <m:rPr>
                                      <m:sty m:val="p"/>
                                    </m:rPr>
                                    <a:rPr lang="en-US" sz="1600" b="0" i="0" smtClean="0">
                                      <a:latin typeface="Cambria Math" panose="02040503050406030204" pitchFamily="18" charset="0"/>
                                    </a:rPr>
                                    <m:t>cm</m:t>
                                  </m:r>
                                </m:den>
                              </m:f>
                            </m:e>
                          </m:d>
                        </m:e>
                        <m:sup>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3</m:t>
                              </m:r>
                            </m:num>
                            <m:den>
                              <m:r>
                                <a:rPr lang="en-US" sz="1600" b="0" i="1" smtClean="0">
                                  <a:latin typeface="Cambria Math" panose="02040503050406030204" pitchFamily="18" charset="0"/>
                                </a:rPr>
                                <m:t>2</m:t>
                              </m:r>
                            </m:den>
                          </m:f>
                        </m:sup>
                      </m:sSup>
                      <m:r>
                        <a:rPr lang="en-US" sz="1600" b="0" i="0" smtClean="0">
                          <a:latin typeface="Cambria Math" panose="02040503050406030204" pitchFamily="18" charset="0"/>
                        </a:rPr>
                        <m:t> </m:t>
                      </m:r>
                      <m:r>
                        <m:rPr>
                          <m:sty m:val="p"/>
                        </m:rPr>
                        <a:rPr lang="en-US" sz="1600" b="0" i="0" smtClean="0">
                          <a:latin typeface="Cambria Math" panose="02040503050406030204" pitchFamily="18" charset="0"/>
                        </a:rPr>
                        <m:t>yr</m:t>
                      </m:r>
                      <m:r>
                        <a:rPr lang="en-US" sz="1600" b="0" i="0" smtClean="0">
                          <a:latin typeface="Cambria Math" panose="02040503050406030204" pitchFamily="18" charset="0"/>
                        </a:rPr>
                        <m:t>;</m:t>
                      </m:r>
                      <m:r>
                        <a:rPr lang="en-US" sz="1600" b="0" i="1" smtClean="0">
                          <a:latin typeface="Cambria Math" panose="02040503050406030204" pitchFamily="18" charset="0"/>
                        </a:rPr>
                        <m:t>     </m:t>
                      </m:r>
                      <m:r>
                        <a:rPr lang="en-US" sz="1600" b="0" i="1" smtClean="0">
                          <a:latin typeface="Cambria Math" panose="02040503050406030204" pitchFamily="18" charset="0"/>
                        </a:rPr>
                        <m:t>𝜈</m:t>
                      </m:r>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𝑃</m:t>
                          </m:r>
                        </m:e>
                        <m:sup>
                          <m:r>
                            <a:rPr lang="en-US" sz="1600" b="0" i="1" smtClean="0">
                              <a:latin typeface="Cambria Math" panose="02040503050406030204" pitchFamily="18" charset="0"/>
                            </a:rPr>
                            <m:t>−1</m:t>
                          </m:r>
                        </m:sup>
                      </m:sSup>
                    </m:oMath>
                  </m:oMathPara>
                </a14:m>
                <a:endParaRPr lang="en-GB" sz="1600" dirty="0"/>
              </a:p>
            </p:txBody>
          </p:sp>
        </mc:Choice>
        <mc:Fallback>
          <p:sp>
            <p:nvSpPr>
              <p:cNvPr id="8" name="TextBox 7">
                <a:extLst>
                  <a:ext uri="{FF2B5EF4-FFF2-40B4-BE49-F238E27FC236}">
                    <a16:creationId xmlns:a16="http://schemas.microsoft.com/office/drawing/2014/main" id="{AAD26877-23CA-BE47-B8FA-3388B75B45CB}"/>
                  </a:ext>
                </a:extLst>
              </p:cNvPr>
              <p:cNvSpPr txBox="1">
                <a:spLocks noRot="1" noChangeAspect="1" noMove="1" noResize="1" noEditPoints="1" noAdjustHandles="1" noChangeArrowheads="1" noChangeShapeType="1" noTextEdit="1"/>
              </p:cNvSpPr>
              <p:nvPr/>
            </p:nvSpPr>
            <p:spPr>
              <a:xfrm>
                <a:off x="4142632" y="461665"/>
                <a:ext cx="7882171" cy="1330492"/>
              </a:xfrm>
              <a:prstGeom prst="rect">
                <a:avLst/>
              </a:prstGeom>
              <a:blipFill>
                <a:blip r:embed="rId3"/>
                <a:stretch>
                  <a:fillRect l="-321" t="-943"/>
                </a:stretch>
              </a:blipFill>
              <a:ln>
                <a:solidFill>
                  <a:srgbClr val="0070C0"/>
                </a:solidFill>
              </a:ln>
            </p:spPr>
            <p:txBody>
              <a:bodyPr/>
              <a:lstStyle/>
              <a:p>
                <a:r>
                  <a:rPr lang="en-GB">
                    <a:noFill/>
                  </a:rPr>
                  <a:t> </a:t>
                </a:r>
              </a:p>
            </p:txBody>
          </p:sp>
        </mc:Fallback>
      </mc:AlternateContent>
      <p:sp>
        <p:nvSpPr>
          <p:cNvPr id="9" name="TextBox 8">
            <a:extLst>
              <a:ext uri="{FF2B5EF4-FFF2-40B4-BE49-F238E27FC236}">
                <a16:creationId xmlns:a16="http://schemas.microsoft.com/office/drawing/2014/main" id="{D2B13984-767B-1A44-ADE6-2B136DA79F62}"/>
              </a:ext>
            </a:extLst>
          </p:cNvPr>
          <p:cNvSpPr txBox="1"/>
          <p:nvPr/>
        </p:nvSpPr>
        <p:spPr>
          <a:xfrm>
            <a:off x="4142632" y="1938867"/>
            <a:ext cx="7882171" cy="1323439"/>
          </a:xfrm>
          <a:prstGeom prst="rect">
            <a:avLst/>
          </a:prstGeom>
          <a:noFill/>
          <a:ln>
            <a:solidFill>
              <a:srgbClr val="0070C0"/>
            </a:solidFill>
          </a:ln>
        </p:spPr>
        <p:txBody>
          <a:bodyPr wrap="square" rtlCol="0">
            <a:spAutoFit/>
          </a:bodyPr>
          <a:lstStyle/>
          <a:p>
            <a:r>
              <a:rPr lang="en-US" sz="1600" dirty="0"/>
              <a:t>All PTA collaborations (</a:t>
            </a:r>
            <a:r>
              <a:rPr lang="en-US" sz="1600" dirty="0" err="1"/>
              <a:t>NANOGrav</a:t>
            </a:r>
            <a:r>
              <a:rPr lang="en-US" sz="1600" dirty="0"/>
              <a:t>, EPTA, PPTA, collaborating within “International” PTA, IPTA) have reported evidence for “common stochastic process” detectable in timing residuals of many pulsars. This is consistent with existence of stochastic gravitational wave background, but the definitive test, measurement of the angular dependence of cross-correlation power (</a:t>
            </a:r>
            <a:r>
              <a:rPr lang="en-GB" sz="1600" dirty="0" err="1"/>
              <a:t>Hellings</a:t>
            </a:r>
            <a:r>
              <a:rPr lang="en-GB" sz="1600" dirty="0"/>
              <a:t>-Downs) is not precise enough.</a:t>
            </a:r>
          </a:p>
        </p:txBody>
      </p:sp>
      <p:sp>
        <p:nvSpPr>
          <p:cNvPr id="19" name="TextBox 18">
            <a:extLst>
              <a:ext uri="{FF2B5EF4-FFF2-40B4-BE49-F238E27FC236}">
                <a16:creationId xmlns:a16="http://schemas.microsoft.com/office/drawing/2014/main" id="{539FB09B-EC81-484D-83A8-DEB77B452618}"/>
              </a:ext>
            </a:extLst>
          </p:cNvPr>
          <p:cNvSpPr txBox="1"/>
          <p:nvPr/>
        </p:nvSpPr>
        <p:spPr>
          <a:xfrm>
            <a:off x="0" y="6035443"/>
            <a:ext cx="3039762" cy="830997"/>
          </a:xfrm>
          <a:prstGeom prst="rect">
            <a:avLst/>
          </a:prstGeom>
          <a:noFill/>
        </p:spPr>
        <p:txBody>
          <a:bodyPr wrap="square" rtlCol="0">
            <a:spAutoFit/>
          </a:bodyPr>
          <a:lstStyle/>
          <a:p>
            <a:r>
              <a:rPr lang="en-GB" sz="1200" dirty="0" err="1"/>
              <a:t>NANOGrav</a:t>
            </a:r>
            <a:r>
              <a:rPr lang="en-GB" sz="1200" dirty="0"/>
              <a:t> Collab. ‘20 (arXiv:2009.04496)</a:t>
            </a:r>
          </a:p>
          <a:p>
            <a:r>
              <a:rPr lang="en-GB" sz="1200" dirty="0"/>
              <a:t>PPTA Collab. ’21 (arXiv:2107.12112)</a:t>
            </a:r>
          </a:p>
          <a:p>
            <a:r>
              <a:rPr lang="en-GB" sz="1200" dirty="0"/>
              <a:t>EPTA Collab. ‘21 (arXiv:2110.13184)</a:t>
            </a:r>
          </a:p>
          <a:p>
            <a:r>
              <a:rPr lang="en-GB" sz="1200" dirty="0"/>
              <a:t>IPTA Collab. ‘22 (arXiv:2201.03980</a:t>
            </a:r>
          </a:p>
        </p:txBody>
      </p:sp>
      <p:pic>
        <p:nvPicPr>
          <p:cNvPr id="10" name="Picture 9">
            <a:extLst>
              <a:ext uri="{FF2B5EF4-FFF2-40B4-BE49-F238E27FC236}">
                <a16:creationId xmlns:a16="http://schemas.microsoft.com/office/drawing/2014/main" id="{73D6BF06-27CB-26D5-2870-EB7E7E51A3F8}"/>
              </a:ext>
            </a:extLst>
          </p:cNvPr>
          <p:cNvPicPr>
            <a:picLocks noChangeAspect="1"/>
          </p:cNvPicPr>
          <p:nvPr/>
        </p:nvPicPr>
        <p:blipFill>
          <a:blip r:embed="rId4"/>
          <a:stretch>
            <a:fillRect/>
          </a:stretch>
        </p:blipFill>
        <p:spPr>
          <a:xfrm>
            <a:off x="4241485" y="3334829"/>
            <a:ext cx="4951942" cy="3433888"/>
          </a:xfrm>
          <a:prstGeom prst="rect">
            <a:avLst/>
          </a:prstGeom>
        </p:spPr>
      </p:pic>
      <p:sp>
        <p:nvSpPr>
          <p:cNvPr id="11" name="TextBox 10">
            <a:extLst>
              <a:ext uri="{FF2B5EF4-FFF2-40B4-BE49-F238E27FC236}">
                <a16:creationId xmlns:a16="http://schemas.microsoft.com/office/drawing/2014/main" id="{DDEC42E7-C41E-8607-11E3-19D8802E0260}"/>
              </a:ext>
            </a:extLst>
          </p:cNvPr>
          <p:cNvSpPr txBox="1"/>
          <p:nvPr/>
        </p:nvSpPr>
        <p:spPr>
          <a:xfrm>
            <a:off x="6901992" y="5061989"/>
            <a:ext cx="5022277" cy="307777"/>
          </a:xfrm>
          <a:prstGeom prst="rect">
            <a:avLst/>
          </a:prstGeom>
          <a:solidFill>
            <a:schemeClr val="bg2"/>
          </a:solidFill>
          <a:ln>
            <a:solidFill>
              <a:schemeClr val="tx1"/>
            </a:solidFill>
          </a:ln>
        </p:spPr>
        <p:txBody>
          <a:bodyPr wrap="square" rtlCol="0">
            <a:spAutoFit/>
          </a:bodyPr>
          <a:lstStyle/>
          <a:p>
            <a:r>
              <a:rPr lang="en-GB" sz="1400" dirty="0"/>
              <a:t>Model A: mergers of supermassive black holes in galactic nuclei</a:t>
            </a:r>
          </a:p>
        </p:txBody>
      </p:sp>
      <p:sp>
        <p:nvSpPr>
          <p:cNvPr id="12" name="TextBox 11">
            <a:extLst>
              <a:ext uri="{FF2B5EF4-FFF2-40B4-BE49-F238E27FC236}">
                <a16:creationId xmlns:a16="http://schemas.microsoft.com/office/drawing/2014/main" id="{41979125-1F9A-6388-04D0-CF7AF7A2691B}"/>
              </a:ext>
            </a:extLst>
          </p:cNvPr>
          <p:cNvSpPr txBox="1"/>
          <p:nvPr/>
        </p:nvSpPr>
        <p:spPr>
          <a:xfrm>
            <a:off x="6717456" y="4349416"/>
            <a:ext cx="5206814" cy="307777"/>
          </a:xfrm>
          <a:prstGeom prst="rect">
            <a:avLst/>
          </a:prstGeom>
          <a:solidFill>
            <a:srgbClr val="1700FF">
              <a:alpha val="3000"/>
            </a:srgbClr>
          </a:solidFill>
          <a:ln>
            <a:solidFill>
              <a:srgbClr val="1700FF"/>
            </a:solidFill>
          </a:ln>
        </p:spPr>
        <p:txBody>
          <a:bodyPr wrap="square" rtlCol="0">
            <a:spAutoFit/>
          </a:bodyPr>
          <a:lstStyle/>
          <a:p>
            <a:r>
              <a:rPr lang="en-GB" sz="1400" dirty="0"/>
              <a:t>Model B: First-order cosmological QCD phase transition</a:t>
            </a:r>
          </a:p>
        </p:txBody>
      </p:sp>
      <p:sp>
        <p:nvSpPr>
          <p:cNvPr id="16" name="TextBox 15">
            <a:extLst>
              <a:ext uri="{FF2B5EF4-FFF2-40B4-BE49-F238E27FC236}">
                <a16:creationId xmlns:a16="http://schemas.microsoft.com/office/drawing/2014/main" id="{89A28D96-F6B2-350E-8233-67DE428507B0}"/>
              </a:ext>
            </a:extLst>
          </p:cNvPr>
          <p:cNvSpPr txBox="1"/>
          <p:nvPr/>
        </p:nvSpPr>
        <p:spPr>
          <a:xfrm>
            <a:off x="9251717" y="5369766"/>
            <a:ext cx="2829696" cy="1015663"/>
          </a:xfrm>
          <a:prstGeom prst="rect">
            <a:avLst/>
          </a:prstGeom>
          <a:noFill/>
        </p:spPr>
        <p:txBody>
          <a:bodyPr wrap="square" rtlCol="0">
            <a:spAutoFit/>
          </a:bodyPr>
          <a:lstStyle/>
          <a:p>
            <a:r>
              <a:rPr lang="en-GB" sz="1200" dirty="0"/>
              <a:t>… unresolved problem of “last parsec bottleneck”: black hole binaries with parsec separation loose energy on time scale longer than Hubble time</a:t>
            </a:r>
          </a:p>
          <a:p>
            <a:r>
              <a:rPr lang="en-GB" sz="1200" dirty="0"/>
              <a:t>e.g. Sampson et al. arXiv:1503.02662</a:t>
            </a:r>
          </a:p>
        </p:txBody>
      </p:sp>
      <p:sp>
        <p:nvSpPr>
          <p:cNvPr id="17" name="TextBox 16">
            <a:extLst>
              <a:ext uri="{FF2B5EF4-FFF2-40B4-BE49-F238E27FC236}">
                <a16:creationId xmlns:a16="http://schemas.microsoft.com/office/drawing/2014/main" id="{37495984-31C0-1BB7-7489-92C2CA0DDAA9}"/>
              </a:ext>
            </a:extLst>
          </p:cNvPr>
          <p:cNvSpPr txBox="1"/>
          <p:nvPr/>
        </p:nvSpPr>
        <p:spPr>
          <a:xfrm>
            <a:off x="5588594" y="3429000"/>
            <a:ext cx="3604833" cy="276999"/>
          </a:xfrm>
          <a:prstGeom prst="rect">
            <a:avLst/>
          </a:prstGeom>
          <a:noFill/>
        </p:spPr>
        <p:txBody>
          <a:bodyPr wrap="none" rtlCol="0">
            <a:spAutoFit/>
          </a:bodyPr>
          <a:lstStyle/>
          <a:p>
            <a:r>
              <a:rPr lang="en-GB" sz="1200" dirty="0"/>
              <a:t>Roper Pol, </a:t>
            </a:r>
            <a:r>
              <a:rPr lang="en-GB" sz="1200" dirty="0" err="1"/>
              <a:t>Caprini</a:t>
            </a:r>
            <a:r>
              <a:rPr lang="en-GB" sz="1200" dirty="0"/>
              <a:t>, AN, Semikoz ‘22 (arXiv:2201.05630)</a:t>
            </a:r>
          </a:p>
        </p:txBody>
      </p:sp>
      <p:sp>
        <p:nvSpPr>
          <p:cNvPr id="20" name="TextBox 19">
            <a:extLst>
              <a:ext uri="{FF2B5EF4-FFF2-40B4-BE49-F238E27FC236}">
                <a16:creationId xmlns:a16="http://schemas.microsoft.com/office/drawing/2014/main" id="{C5A922AF-50ED-A624-FEBB-137CEE059873}"/>
              </a:ext>
            </a:extLst>
          </p:cNvPr>
          <p:cNvSpPr txBox="1"/>
          <p:nvPr/>
        </p:nvSpPr>
        <p:spPr>
          <a:xfrm>
            <a:off x="6717455" y="3754508"/>
            <a:ext cx="5206814" cy="307777"/>
          </a:xfrm>
          <a:prstGeom prst="rect">
            <a:avLst/>
          </a:prstGeom>
          <a:solidFill>
            <a:srgbClr val="FFC000">
              <a:alpha val="3000"/>
            </a:srgbClr>
          </a:solidFill>
          <a:ln>
            <a:solidFill>
              <a:srgbClr val="FFC000"/>
            </a:solidFill>
          </a:ln>
        </p:spPr>
        <p:txBody>
          <a:bodyPr wrap="square" rtlCol="0">
            <a:spAutoFit/>
          </a:bodyPr>
          <a:lstStyle/>
          <a:p>
            <a:r>
              <a:rPr lang="en-GB" sz="1400" dirty="0"/>
              <a:t>Model C: Unaccounted systematics</a:t>
            </a:r>
          </a:p>
        </p:txBody>
      </p:sp>
    </p:spTree>
    <p:extLst>
      <p:ext uri="{BB962C8B-B14F-4D97-AF65-F5344CB8AC3E}">
        <p14:creationId xmlns:p14="http://schemas.microsoft.com/office/powerpoint/2010/main" val="3870400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500"/>
                                        <p:tgtEl>
                                          <p:spTgt spid="8">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19">
                                            <p:txEl>
                                              <p:pRg st="0" end="0"/>
                                            </p:txEl>
                                          </p:spTgt>
                                        </p:tgtEl>
                                        <p:attrNameLst>
                                          <p:attrName>style.visibility</p:attrName>
                                        </p:attrNameLst>
                                      </p:cBhvr>
                                      <p:to>
                                        <p:strVal val="visible"/>
                                      </p:to>
                                    </p:set>
                                    <p:animEffect transition="in" filter="fade">
                                      <p:cBhvr>
                                        <p:cTn id="21" dur="500"/>
                                        <p:tgtEl>
                                          <p:spTgt spid="19">
                                            <p:txEl>
                                              <p:pRg st="0" end="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9">
                                            <p:txEl>
                                              <p:pRg st="1" end="1"/>
                                            </p:txEl>
                                          </p:spTgt>
                                        </p:tgtEl>
                                        <p:attrNameLst>
                                          <p:attrName>style.visibility</p:attrName>
                                        </p:attrNameLst>
                                      </p:cBhvr>
                                      <p:to>
                                        <p:strVal val="visible"/>
                                      </p:to>
                                    </p:set>
                                    <p:animEffect transition="in" filter="fade">
                                      <p:cBhvr>
                                        <p:cTn id="24" dur="500"/>
                                        <p:tgtEl>
                                          <p:spTgt spid="19">
                                            <p:txEl>
                                              <p:pRg st="1" end="1"/>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9">
                                            <p:txEl>
                                              <p:pRg st="2" end="2"/>
                                            </p:txEl>
                                          </p:spTgt>
                                        </p:tgtEl>
                                        <p:attrNameLst>
                                          <p:attrName>style.visibility</p:attrName>
                                        </p:attrNameLst>
                                      </p:cBhvr>
                                      <p:to>
                                        <p:strVal val="visible"/>
                                      </p:to>
                                    </p:set>
                                    <p:animEffect transition="in" filter="fade">
                                      <p:cBhvr>
                                        <p:cTn id="27" dur="500"/>
                                        <p:tgtEl>
                                          <p:spTgt spid="19">
                                            <p:txEl>
                                              <p:pRg st="2" end="2"/>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9">
                                            <p:txEl>
                                              <p:pRg st="3" end="3"/>
                                            </p:txEl>
                                          </p:spTgt>
                                        </p:tgtEl>
                                        <p:attrNameLst>
                                          <p:attrName>style.visibility</p:attrName>
                                        </p:attrNameLst>
                                      </p:cBhvr>
                                      <p:to>
                                        <p:strVal val="visible"/>
                                      </p:to>
                                    </p:set>
                                    <p:animEffect transition="in" filter="fade">
                                      <p:cBhvr>
                                        <p:cTn id="30" dur="500"/>
                                        <p:tgtEl>
                                          <p:spTgt spid="19">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allAtOnce" animBg="1"/>
      <p:bldP spid="9" grpId="0" animBg="1"/>
      <p:bldP spid="11" grpId="0" animBg="1"/>
      <p:bldP spid="12" grpId="0" animBg="1"/>
      <p:bldP spid="16" grpId="0"/>
      <p:bldP spid="17" grpId="0"/>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7FABC01-6490-A9F0-1C33-CC472CB75333}"/>
              </a:ext>
            </a:extLst>
          </p:cNvPr>
          <p:cNvPicPr>
            <a:picLocks noChangeAspect="1"/>
          </p:cNvPicPr>
          <p:nvPr/>
        </p:nvPicPr>
        <p:blipFill>
          <a:blip r:embed="rId2"/>
          <a:stretch>
            <a:fillRect/>
          </a:stretch>
        </p:blipFill>
        <p:spPr>
          <a:xfrm>
            <a:off x="-25717" y="856342"/>
            <a:ext cx="6587153" cy="5651991"/>
          </a:xfrm>
          <a:prstGeom prst="rect">
            <a:avLst/>
          </a:prstGeom>
        </p:spPr>
      </p:pic>
      <p:sp>
        <p:nvSpPr>
          <p:cNvPr id="8" name="TextBox 7">
            <a:extLst>
              <a:ext uri="{FF2B5EF4-FFF2-40B4-BE49-F238E27FC236}">
                <a16:creationId xmlns:a16="http://schemas.microsoft.com/office/drawing/2014/main" id="{2C095002-8D3D-8AD4-6A98-B22E795ED54E}"/>
              </a:ext>
            </a:extLst>
          </p:cNvPr>
          <p:cNvSpPr txBox="1"/>
          <p:nvPr/>
        </p:nvSpPr>
        <p:spPr>
          <a:xfrm>
            <a:off x="0" y="6581001"/>
            <a:ext cx="3690947" cy="276999"/>
          </a:xfrm>
          <a:prstGeom prst="rect">
            <a:avLst/>
          </a:prstGeom>
          <a:noFill/>
        </p:spPr>
        <p:txBody>
          <a:bodyPr wrap="none" rtlCol="0">
            <a:spAutoFit/>
          </a:bodyPr>
          <a:lstStyle/>
          <a:p>
            <a:r>
              <a:rPr lang="en-GB" sz="1200" i="1" dirty="0"/>
              <a:t>CMS Physics TDR, (DOI: </a:t>
            </a:r>
            <a:r>
              <a:rPr lang="en-GB" sz="1200" i="1" dirty="0">
                <a:hlinkClick r:id="rId3"/>
              </a:rPr>
              <a:t>10.1088/0954-3899/34/11/008</a:t>
            </a:r>
            <a:r>
              <a:rPr lang="en-GB" sz="1200" i="1" dirty="0"/>
              <a:t>)</a:t>
            </a:r>
          </a:p>
        </p:txBody>
      </p:sp>
      <p:sp>
        <p:nvSpPr>
          <p:cNvPr id="9" name="TextBox 8">
            <a:extLst>
              <a:ext uri="{FF2B5EF4-FFF2-40B4-BE49-F238E27FC236}">
                <a16:creationId xmlns:a16="http://schemas.microsoft.com/office/drawing/2014/main" id="{389275AB-A28D-2D13-99D5-5A10708ED817}"/>
              </a:ext>
            </a:extLst>
          </p:cNvPr>
          <p:cNvSpPr txBox="1"/>
          <p:nvPr/>
        </p:nvSpPr>
        <p:spPr>
          <a:xfrm>
            <a:off x="3" y="0"/>
            <a:ext cx="12192000" cy="461665"/>
          </a:xfrm>
          <a:prstGeom prst="rect">
            <a:avLst/>
          </a:prstGeom>
          <a:noFill/>
        </p:spPr>
        <p:txBody>
          <a:bodyPr wrap="square" rtlCol="0">
            <a:spAutoFit/>
          </a:bodyPr>
          <a:lstStyle/>
          <a:p>
            <a:pPr algn="ctr"/>
            <a:r>
              <a:rPr lang="en-GB" sz="2400" b="1" dirty="0"/>
              <a:t>Fundamental physics with stochastic gravitational wave background(s)</a:t>
            </a:r>
          </a:p>
        </p:txBody>
      </p:sp>
      <p:sp>
        <p:nvSpPr>
          <p:cNvPr id="10" name="TextBox 9">
            <a:extLst>
              <a:ext uri="{FF2B5EF4-FFF2-40B4-BE49-F238E27FC236}">
                <a16:creationId xmlns:a16="http://schemas.microsoft.com/office/drawing/2014/main" id="{FD728734-D983-997B-F05E-589339E8ED10}"/>
              </a:ext>
            </a:extLst>
          </p:cNvPr>
          <p:cNvSpPr txBox="1"/>
          <p:nvPr/>
        </p:nvSpPr>
        <p:spPr>
          <a:xfrm>
            <a:off x="6096000" y="783674"/>
            <a:ext cx="5998147" cy="830997"/>
          </a:xfrm>
          <a:prstGeom prst="rect">
            <a:avLst/>
          </a:prstGeom>
          <a:noFill/>
          <a:ln>
            <a:solidFill>
              <a:srgbClr val="0070C0"/>
            </a:solidFill>
          </a:ln>
        </p:spPr>
        <p:txBody>
          <a:bodyPr wrap="square" rtlCol="0">
            <a:spAutoFit/>
          </a:bodyPr>
          <a:lstStyle/>
          <a:p>
            <a:r>
              <a:rPr lang="en-US" sz="1600" dirty="0"/>
              <a:t>Within the Standard Model the Electroweak and QCD transitions are expected to cross-overs Detection of relic SGWB in </a:t>
            </a:r>
            <a:r>
              <a:rPr lang="en-US" sz="1600" dirty="0" err="1"/>
              <a:t>nHz-mHz</a:t>
            </a:r>
            <a:r>
              <a:rPr lang="en-US" sz="1600" dirty="0"/>
              <a:t> range would constitute an evidence for beyond-Standard-Model process(?).</a:t>
            </a:r>
            <a:endParaRPr lang="en-GB" sz="1600" dirty="0"/>
          </a:p>
        </p:txBody>
      </p:sp>
      <p:sp>
        <p:nvSpPr>
          <p:cNvPr id="11" name="TextBox 10">
            <a:extLst>
              <a:ext uri="{FF2B5EF4-FFF2-40B4-BE49-F238E27FC236}">
                <a16:creationId xmlns:a16="http://schemas.microsoft.com/office/drawing/2014/main" id="{931C5031-2BFA-926D-0362-9893C37B47F4}"/>
              </a:ext>
            </a:extLst>
          </p:cNvPr>
          <p:cNvSpPr txBox="1"/>
          <p:nvPr/>
        </p:nvSpPr>
        <p:spPr>
          <a:xfrm>
            <a:off x="6095999" y="1707012"/>
            <a:ext cx="5998147" cy="1323439"/>
          </a:xfrm>
          <a:prstGeom prst="rect">
            <a:avLst/>
          </a:prstGeom>
          <a:noFill/>
          <a:ln>
            <a:solidFill>
              <a:srgbClr val="0070C0"/>
            </a:solidFill>
          </a:ln>
        </p:spPr>
        <p:txBody>
          <a:bodyPr wrap="square" rtlCol="0">
            <a:spAutoFit/>
          </a:bodyPr>
          <a:lstStyle/>
          <a:p>
            <a:r>
              <a:rPr lang="en-US" sz="1600" dirty="0"/>
              <a:t>1</a:t>
            </a:r>
            <a:r>
              <a:rPr lang="en-US" sz="1600" baseline="30000" dirty="0"/>
              <a:t>st</a:t>
            </a:r>
            <a:r>
              <a:rPr lang="en-US" sz="1600" dirty="0"/>
              <a:t>-order phase transition also generates magnetic field that survives till present epoch as Intergalactic Magnetic Field (IGMF). This field can be measured in the near future via its effect on propagation of </a:t>
            </a:r>
            <a:r>
              <a:rPr lang="en-US" sz="1600" dirty="0">
                <a:solidFill>
                  <a:srgbClr val="0070C0"/>
                </a:solidFill>
              </a:rPr>
              <a:t>gamma-rays</a:t>
            </a:r>
            <a:r>
              <a:rPr lang="en-US" sz="1600" dirty="0"/>
              <a:t>, and/or its effect on polarized </a:t>
            </a:r>
            <a:r>
              <a:rPr lang="en-US" sz="1600" dirty="0">
                <a:solidFill>
                  <a:srgbClr val="0070C0"/>
                </a:solidFill>
              </a:rPr>
              <a:t>radio signals </a:t>
            </a:r>
            <a:r>
              <a:rPr lang="en-US" sz="1600" dirty="0"/>
              <a:t>and </a:t>
            </a:r>
            <a:r>
              <a:rPr lang="en-US" sz="1600" dirty="0">
                <a:solidFill>
                  <a:srgbClr val="0070C0"/>
                </a:solidFill>
              </a:rPr>
              <a:t>ultra-high-energy cosmic rays </a:t>
            </a:r>
            <a:r>
              <a:rPr lang="en-US" sz="1400" dirty="0"/>
              <a:t>and/or its effect on </a:t>
            </a:r>
            <a:r>
              <a:rPr lang="en-US" sz="1400" dirty="0">
                <a:solidFill>
                  <a:srgbClr val="0070C0"/>
                </a:solidFill>
              </a:rPr>
              <a:t>Cosmic Microwave Background</a:t>
            </a:r>
            <a:r>
              <a:rPr lang="en-US" sz="1400" dirty="0"/>
              <a:t>.</a:t>
            </a:r>
            <a:endParaRPr lang="en-GB" sz="1400" dirty="0"/>
          </a:p>
        </p:txBody>
      </p:sp>
      <p:sp>
        <p:nvSpPr>
          <p:cNvPr id="12" name="Rectangle 11">
            <a:extLst>
              <a:ext uri="{FF2B5EF4-FFF2-40B4-BE49-F238E27FC236}">
                <a16:creationId xmlns:a16="http://schemas.microsoft.com/office/drawing/2014/main" id="{985BDD80-3376-61C7-3E08-AB456346A938}"/>
              </a:ext>
            </a:extLst>
          </p:cNvPr>
          <p:cNvSpPr/>
          <p:nvPr/>
        </p:nvSpPr>
        <p:spPr>
          <a:xfrm>
            <a:off x="3690947" y="988541"/>
            <a:ext cx="423853" cy="2854410"/>
          </a:xfrm>
          <a:prstGeom prst="rect">
            <a:avLst/>
          </a:prstGeom>
          <a:solidFill>
            <a:srgbClr val="145346">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19FA06C3-1D9B-1A5B-4BC0-E452EB546E21}"/>
              </a:ext>
            </a:extLst>
          </p:cNvPr>
          <p:cNvSpPr/>
          <p:nvPr/>
        </p:nvSpPr>
        <p:spPr>
          <a:xfrm>
            <a:off x="5495712" y="988541"/>
            <a:ext cx="423853" cy="2854410"/>
          </a:xfrm>
          <a:prstGeom prst="rect">
            <a:avLst/>
          </a:prstGeom>
          <a:solidFill>
            <a:srgbClr val="9999FF">
              <a:alpha val="4004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194BB306-4A9E-7B01-CED3-AB75438C5D5F}"/>
              </a:ext>
            </a:extLst>
          </p:cNvPr>
          <p:cNvSpPr/>
          <p:nvPr/>
        </p:nvSpPr>
        <p:spPr>
          <a:xfrm>
            <a:off x="2713579" y="5609968"/>
            <a:ext cx="423853" cy="521114"/>
          </a:xfrm>
          <a:prstGeom prst="rect">
            <a:avLst/>
          </a:prstGeom>
          <a:solidFill>
            <a:srgbClr val="145346">
              <a:alpha val="4004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53B24041-2076-3E77-EA05-AEEF540DB53B}"/>
              </a:ext>
            </a:extLst>
          </p:cNvPr>
          <p:cNvSpPr/>
          <p:nvPr/>
        </p:nvSpPr>
        <p:spPr>
          <a:xfrm>
            <a:off x="981863" y="5609968"/>
            <a:ext cx="423853" cy="521114"/>
          </a:xfrm>
          <a:prstGeom prst="rect">
            <a:avLst/>
          </a:prstGeom>
          <a:solidFill>
            <a:srgbClr val="9999FF">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A4A20A95-63D8-0338-E334-45A3D023E1E0}"/>
              </a:ext>
            </a:extLst>
          </p:cNvPr>
          <p:cNvPicPr>
            <a:picLocks noChangeAspect="1"/>
          </p:cNvPicPr>
          <p:nvPr/>
        </p:nvPicPr>
        <p:blipFill>
          <a:blip r:embed="rId4"/>
          <a:stretch>
            <a:fillRect/>
          </a:stretch>
        </p:blipFill>
        <p:spPr>
          <a:xfrm>
            <a:off x="6882714" y="3364516"/>
            <a:ext cx="5211432" cy="3493483"/>
          </a:xfrm>
          <a:prstGeom prst="rect">
            <a:avLst/>
          </a:prstGeom>
        </p:spPr>
      </p:pic>
      <p:sp>
        <p:nvSpPr>
          <p:cNvPr id="19" name="TextBox 18">
            <a:extLst>
              <a:ext uri="{FF2B5EF4-FFF2-40B4-BE49-F238E27FC236}">
                <a16:creationId xmlns:a16="http://schemas.microsoft.com/office/drawing/2014/main" id="{91848818-458D-712A-A25E-5283905B6204}"/>
              </a:ext>
            </a:extLst>
          </p:cNvPr>
          <p:cNvSpPr txBox="1"/>
          <p:nvPr/>
        </p:nvSpPr>
        <p:spPr>
          <a:xfrm>
            <a:off x="10350567" y="6085047"/>
            <a:ext cx="1644104" cy="276999"/>
          </a:xfrm>
          <a:prstGeom prst="rect">
            <a:avLst/>
          </a:prstGeom>
          <a:noFill/>
        </p:spPr>
        <p:txBody>
          <a:bodyPr wrap="none" rtlCol="0">
            <a:spAutoFit/>
          </a:bodyPr>
          <a:lstStyle/>
          <a:p>
            <a:r>
              <a:rPr lang="en-GB" sz="1200" dirty="0"/>
              <a:t>From arXiv:2201.05630</a:t>
            </a:r>
          </a:p>
        </p:txBody>
      </p:sp>
      <p:cxnSp>
        <p:nvCxnSpPr>
          <p:cNvPr id="21" name="Straight Arrow Connector 20">
            <a:extLst>
              <a:ext uri="{FF2B5EF4-FFF2-40B4-BE49-F238E27FC236}">
                <a16:creationId xmlns:a16="http://schemas.microsoft.com/office/drawing/2014/main" id="{AC0E11EF-0AC5-E88A-B9DF-64BA5E39D88D}"/>
              </a:ext>
            </a:extLst>
          </p:cNvPr>
          <p:cNvCxnSpPr/>
          <p:nvPr/>
        </p:nvCxnSpPr>
        <p:spPr>
          <a:xfrm>
            <a:off x="9851791" y="3595816"/>
            <a:ext cx="852617" cy="17670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D312D38-ED8A-4E71-EB0C-D249D1705C03}"/>
              </a:ext>
            </a:extLst>
          </p:cNvPr>
          <p:cNvSpPr txBox="1"/>
          <p:nvPr/>
        </p:nvSpPr>
        <p:spPr>
          <a:xfrm>
            <a:off x="8844374" y="4442422"/>
            <a:ext cx="1619418" cy="276999"/>
          </a:xfrm>
          <a:prstGeom prst="rect">
            <a:avLst/>
          </a:prstGeom>
          <a:solidFill>
            <a:schemeClr val="bg1"/>
          </a:solidFill>
          <a:ln>
            <a:solidFill>
              <a:srgbClr val="FF0000"/>
            </a:solidFill>
          </a:ln>
        </p:spPr>
        <p:txBody>
          <a:bodyPr wrap="none" rtlCol="0">
            <a:spAutoFit/>
          </a:bodyPr>
          <a:lstStyle/>
          <a:p>
            <a:r>
              <a:rPr lang="en-GB" sz="1200" dirty="0"/>
              <a:t>cosmological evolution</a:t>
            </a:r>
          </a:p>
        </p:txBody>
      </p:sp>
      <p:sp>
        <p:nvSpPr>
          <p:cNvPr id="23" name="TextBox 22">
            <a:extLst>
              <a:ext uri="{FF2B5EF4-FFF2-40B4-BE49-F238E27FC236}">
                <a16:creationId xmlns:a16="http://schemas.microsoft.com/office/drawing/2014/main" id="{D710CAB2-E609-FD47-6D32-E8F982BCA38E}"/>
              </a:ext>
            </a:extLst>
          </p:cNvPr>
          <p:cNvSpPr txBox="1"/>
          <p:nvPr/>
        </p:nvSpPr>
        <p:spPr>
          <a:xfrm>
            <a:off x="8092401" y="5254050"/>
            <a:ext cx="2258166" cy="830997"/>
          </a:xfrm>
          <a:prstGeom prst="rect">
            <a:avLst/>
          </a:prstGeom>
          <a:solidFill>
            <a:schemeClr val="bg1"/>
          </a:solidFill>
          <a:ln>
            <a:solidFill>
              <a:schemeClr val="accent6"/>
            </a:solidFill>
          </a:ln>
        </p:spPr>
        <p:txBody>
          <a:bodyPr wrap="square" rtlCol="0">
            <a:spAutoFit/>
          </a:bodyPr>
          <a:lstStyle/>
          <a:p>
            <a:r>
              <a:rPr lang="en-GB" sz="1200" dirty="0"/>
              <a:t>”preferred” field that would  relax “Hubble tension” problem</a:t>
            </a:r>
          </a:p>
          <a:p>
            <a:r>
              <a:rPr lang="en-GB" sz="1200" dirty="0"/>
              <a:t>Between CMB and present-day Hubble constant measurements.</a:t>
            </a:r>
          </a:p>
        </p:txBody>
      </p:sp>
      <p:cxnSp>
        <p:nvCxnSpPr>
          <p:cNvPr id="25" name="Straight Connector 24">
            <a:extLst>
              <a:ext uri="{FF2B5EF4-FFF2-40B4-BE49-F238E27FC236}">
                <a16:creationId xmlns:a16="http://schemas.microsoft.com/office/drawing/2014/main" id="{73BB2C07-5CF5-B442-7647-1B256DB98C8F}"/>
              </a:ext>
            </a:extLst>
          </p:cNvPr>
          <p:cNvCxnSpPr/>
          <p:nvPr/>
        </p:nvCxnSpPr>
        <p:spPr>
          <a:xfrm flipV="1">
            <a:off x="10548220" y="5236631"/>
            <a:ext cx="312375" cy="428092"/>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DA4F5FD-D1A9-4AEB-9CFF-EDF87DAF970B}"/>
              </a:ext>
            </a:extLst>
          </p:cNvPr>
          <p:cNvSpPr txBox="1"/>
          <p:nvPr/>
        </p:nvSpPr>
        <p:spPr>
          <a:xfrm>
            <a:off x="7070940" y="332607"/>
            <a:ext cx="3546868" cy="369332"/>
          </a:xfrm>
          <a:prstGeom prst="rect">
            <a:avLst/>
          </a:prstGeom>
          <a:noFill/>
        </p:spPr>
        <p:txBody>
          <a:bodyPr wrap="none" rtlCol="0">
            <a:spAutoFit/>
          </a:bodyPr>
          <a:lstStyle/>
          <a:p>
            <a:r>
              <a:rPr lang="en-GB" b="1" dirty="0"/>
              <a:t>… and cosmological magnetic fields</a:t>
            </a:r>
          </a:p>
        </p:txBody>
      </p:sp>
    </p:spTree>
    <p:extLst>
      <p:ext uri="{BB962C8B-B14F-4D97-AF65-F5344CB8AC3E}">
        <p14:creationId xmlns:p14="http://schemas.microsoft.com/office/powerpoint/2010/main" val="2619608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p:bldP spid="22" grpId="0" animBg="1"/>
      <p:bldP spid="23" grpId="0" animBg="1"/>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673CE96-850A-CB48-AE13-98D24512ED39}"/>
              </a:ext>
            </a:extLst>
          </p:cNvPr>
          <p:cNvPicPr>
            <a:picLocks noChangeAspect="1"/>
          </p:cNvPicPr>
          <p:nvPr/>
        </p:nvPicPr>
        <p:blipFill>
          <a:blip r:embed="rId2"/>
          <a:stretch>
            <a:fillRect/>
          </a:stretch>
        </p:blipFill>
        <p:spPr>
          <a:xfrm>
            <a:off x="4882669" y="3429000"/>
            <a:ext cx="6538524" cy="3049525"/>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25FE6B1-709A-A64E-ADBD-820130E54343}"/>
                  </a:ext>
                </a:extLst>
              </p:cNvPr>
              <p:cNvSpPr txBox="1"/>
              <p:nvPr/>
            </p:nvSpPr>
            <p:spPr>
              <a:xfrm>
                <a:off x="4142632" y="2432548"/>
                <a:ext cx="7868151" cy="830997"/>
              </a:xfrm>
              <a:prstGeom prst="rect">
                <a:avLst/>
              </a:prstGeom>
              <a:noFill/>
              <a:ln>
                <a:solidFill>
                  <a:srgbClr val="0070C0"/>
                </a:solidFill>
              </a:ln>
            </p:spPr>
            <p:txBody>
              <a:bodyPr wrap="square" rtlCol="0">
                <a:spAutoFit/>
              </a:bodyPr>
              <a:lstStyle/>
              <a:p>
                <a:r>
                  <a:rPr lang="en-GB" sz="1600" dirty="0"/>
                  <a:t>A sample of </a:t>
                </a:r>
                <a14:m>
                  <m:oMath xmlns:m="http://schemas.openxmlformats.org/officeDocument/2006/math">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2</m:t>
                        </m:r>
                      </m:sup>
                    </m:sSup>
                  </m:oMath>
                </a14:m>
                <a:r>
                  <a:rPr lang="en-GB" sz="1600" dirty="0"/>
                  <a:t> compact object merger events has been detected in three runs (O1, O2, O3) of LIGO-VIRGO. Most are binary black hole mergers, two are binary neutron stars, there is also a black hole – neutron star merger event. </a:t>
                </a:r>
              </a:p>
            </p:txBody>
          </p:sp>
        </mc:Choice>
        <mc:Fallback xmlns="">
          <p:sp>
            <p:nvSpPr>
              <p:cNvPr id="8" name="TextBox 7">
                <a:extLst>
                  <a:ext uri="{FF2B5EF4-FFF2-40B4-BE49-F238E27FC236}">
                    <a16:creationId xmlns:a16="http://schemas.microsoft.com/office/drawing/2014/main" id="{225FE6B1-709A-A64E-ADBD-820130E54343}"/>
                  </a:ext>
                </a:extLst>
              </p:cNvPr>
              <p:cNvSpPr txBox="1">
                <a:spLocks noRot="1" noChangeAspect="1" noMove="1" noResize="1" noEditPoints="1" noAdjustHandles="1" noChangeArrowheads="1" noChangeShapeType="1" noTextEdit="1"/>
              </p:cNvSpPr>
              <p:nvPr/>
            </p:nvSpPr>
            <p:spPr>
              <a:xfrm>
                <a:off x="4142632" y="2432548"/>
                <a:ext cx="7868151" cy="830997"/>
              </a:xfrm>
              <a:prstGeom prst="rect">
                <a:avLst/>
              </a:prstGeom>
              <a:blipFill>
                <a:blip r:embed="rId3"/>
                <a:stretch>
                  <a:fillRect l="-322" t="-1493" b="-7463"/>
                </a:stretch>
              </a:blipFill>
              <a:ln>
                <a:solidFill>
                  <a:srgbClr val="0070C0"/>
                </a:solidFill>
              </a:ln>
            </p:spPr>
            <p:txBody>
              <a:bodyPr/>
              <a:lstStyle/>
              <a:p>
                <a:r>
                  <a:rPr lang="en-GB">
                    <a:noFill/>
                  </a:rPr>
                  <a:t> </a:t>
                </a:r>
              </a:p>
            </p:txBody>
          </p:sp>
        </mc:Fallback>
      </mc:AlternateContent>
      <p:sp>
        <p:nvSpPr>
          <p:cNvPr id="9" name="TextBox 8">
            <a:extLst>
              <a:ext uri="{FF2B5EF4-FFF2-40B4-BE49-F238E27FC236}">
                <a16:creationId xmlns:a16="http://schemas.microsoft.com/office/drawing/2014/main" id="{39A001A0-CA02-0744-977F-F3FA6E468581}"/>
              </a:ext>
            </a:extLst>
          </p:cNvPr>
          <p:cNvSpPr txBox="1"/>
          <p:nvPr/>
        </p:nvSpPr>
        <p:spPr>
          <a:xfrm>
            <a:off x="3" y="0"/>
            <a:ext cx="12192000" cy="461665"/>
          </a:xfrm>
          <a:prstGeom prst="rect">
            <a:avLst/>
          </a:prstGeom>
          <a:noFill/>
        </p:spPr>
        <p:txBody>
          <a:bodyPr wrap="square" rtlCol="0">
            <a:spAutoFit/>
          </a:bodyPr>
          <a:lstStyle/>
          <a:p>
            <a:pPr algn="ctr"/>
            <a:r>
              <a:rPr lang="en-GB" sz="2400" b="1" dirty="0" err="1"/>
              <a:t>mHz</a:t>
            </a:r>
            <a:r>
              <a:rPr lang="en-GB" sz="2400" b="1" dirty="0"/>
              <a:t> to kHz gravitational waves with interferometers</a:t>
            </a:r>
          </a:p>
        </p:txBody>
      </p:sp>
      <p:pic>
        <p:nvPicPr>
          <p:cNvPr id="12" name="Picture 11">
            <a:extLst>
              <a:ext uri="{FF2B5EF4-FFF2-40B4-BE49-F238E27FC236}">
                <a16:creationId xmlns:a16="http://schemas.microsoft.com/office/drawing/2014/main" id="{22266B83-7C46-5B41-AE9D-3E0BFFC3BFC4}"/>
              </a:ext>
            </a:extLst>
          </p:cNvPr>
          <p:cNvPicPr>
            <a:picLocks noChangeAspect="1"/>
          </p:cNvPicPr>
          <p:nvPr/>
        </p:nvPicPr>
        <p:blipFill>
          <a:blip r:embed="rId4"/>
          <a:stretch>
            <a:fillRect/>
          </a:stretch>
        </p:blipFill>
        <p:spPr>
          <a:xfrm>
            <a:off x="123583" y="2053199"/>
            <a:ext cx="3916488" cy="3890722"/>
          </a:xfrm>
          <a:prstGeom prst="rect">
            <a:avLst/>
          </a:prstGeom>
        </p:spPr>
      </p:pic>
      <p:sp>
        <p:nvSpPr>
          <p:cNvPr id="14" name="TextBox 13">
            <a:extLst>
              <a:ext uri="{FF2B5EF4-FFF2-40B4-BE49-F238E27FC236}">
                <a16:creationId xmlns:a16="http://schemas.microsoft.com/office/drawing/2014/main" id="{641837E1-336A-8A49-83F4-F587042F62CB}"/>
              </a:ext>
            </a:extLst>
          </p:cNvPr>
          <p:cNvSpPr txBox="1"/>
          <p:nvPr/>
        </p:nvSpPr>
        <p:spPr>
          <a:xfrm>
            <a:off x="113073" y="461665"/>
            <a:ext cx="3916489" cy="1600438"/>
          </a:xfrm>
          <a:prstGeom prst="rect">
            <a:avLst/>
          </a:prstGeom>
          <a:solidFill>
            <a:schemeClr val="bg1"/>
          </a:solidFill>
          <a:ln>
            <a:solidFill>
              <a:srgbClr val="0070C0"/>
            </a:solidFill>
          </a:ln>
        </p:spPr>
        <p:txBody>
          <a:bodyPr wrap="square" rtlCol="0">
            <a:spAutoFit/>
          </a:bodyPr>
          <a:lstStyle/>
          <a:p>
            <a:r>
              <a:rPr lang="en-GB" sz="1400" dirty="0"/>
              <a:t>Passage of gravitational waves affects the propagation time of laser beam in the arms of an interferometer. Measurement of interference pattern variability allows to detect gravitational waves in the kHz range with km-scale interferometers and down to </a:t>
            </a:r>
            <a:r>
              <a:rPr lang="en-GB" sz="1400" dirty="0" err="1"/>
              <a:t>mHz</a:t>
            </a:r>
            <a:r>
              <a:rPr lang="en-GB" sz="1400" dirty="0"/>
              <a:t> with 10</a:t>
            </a:r>
            <a:r>
              <a:rPr lang="en-GB" sz="1400" baseline="30000" dirty="0"/>
              <a:t>9</a:t>
            </a:r>
            <a:r>
              <a:rPr lang="en-GB" sz="1400" dirty="0"/>
              <a:t> cm long arms.</a:t>
            </a:r>
          </a:p>
        </p:txBody>
      </p:sp>
      <p:sp>
        <p:nvSpPr>
          <p:cNvPr id="15" name="TextBox 14">
            <a:extLst>
              <a:ext uri="{FF2B5EF4-FFF2-40B4-BE49-F238E27FC236}">
                <a16:creationId xmlns:a16="http://schemas.microsoft.com/office/drawing/2014/main" id="{6D5178CE-F255-774B-9606-2B59E29FBEDD}"/>
              </a:ext>
            </a:extLst>
          </p:cNvPr>
          <p:cNvSpPr txBox="1"/>
          <p:nvPr/>
        </p:nvSpPr>
        <p:spPr>
          <a:xfrm>
            <a:off x="123583" y="2038634"/>
            <a:ext cx="1028038" cy="276999"/>
          </a:xfrm>
          <a:prstGeom prst="rect">
            <a:avLst/>
          </a:prstGeom>
          <a:noFill/>
        </p:spPr>
        <p:txBody>
          <a:bodyPr wrap="none" rtlCol="0">
            <a:spAutoFit/>
          </a:bodyPr>
          <a:lstStyle/>
          <a:p>
            <a:r>
              <a:rPr lang="en-GB" sz="1200" dirty="0">
                <a:solidFill>
                  <a:schemeClr val="bg1"/>
                </a:solidFill>
              </a:rPr>
              <a:t>LIGO Hanford</a:t>
            </a:r>
          </a:p>
        </p:txBody>
      </p:sp>
      <p:sp>
        <p:nvSpPr>
          <p:cNvPr id="16" name="TextBox 15">
            <a:extLst>
              <a:ext uri="{FF2B5EF4-FFF2-40B4-BE49-F238E27FC236}">
                <a16:creationId xmlns:a16="http://schemas.microsoft.com/office/drawing/2014/main" id="{7710BA40-9924-4443-AE00-C4E69B903C92}"/>
              </a:ext>
            </a:extLst>
          </p:cNvPr>
          <p:cNvSpPr txBox="1"/>
          <p:nvPr/>
        </p:nvSpPr>
        <p:spPr>
          <a:xfrm>
            <a:off x="113073" y="4400791"/>
            <a:ext cx="1226618" cy="276999"/>
          </a:xfrm>
          <a:prstGeom prst="rect">
            <a:avLst/>
          </a:prstGeom>
          <a:noFill/>
        </p:spPr>
        <p:txBody>
          <a:bodyPr wrap="none" rtlCol="0">
            <a:spAutoFit/>
          </a:bodyPr>
          <a:lstStyle/>
          <a:p>
            <a:r>
              <a:rPr lang="en-GB" sz="1200" dirty="0">
                <a:solidFill>
                  <a:schemeClr val="bg1"/>
                </a:solidFill>
              </a:rPr>
              <a:t>LIGO Livingstone</a:t>
            </a:r>
          </a:p>
        </p:txBody>
      </p:sp>
      <p:sp>
        <p:nvSpPr>
          <p:cNvPr id="17" name="TextBox 16">
            <a:extLst>
              <a:ext uri="{FF2B5EF4-FFF2-40B4-BE49-F238E27FC236}">
                <a16:creationId xmlns:a16="http://schemas.microsoft.com/office/drawing/2014/main" id="{539B0FF5-29C7-7B4D-8E22-0E96A34F7FE9}"/>
              </a:ext>
            </a:extLst>
          </p:cNvPr>
          <p:cNvSpPr txBox="1"/>
          <p:nvPr/>
        </p:nvSpPr>
        <p:spPr>
          <a:xfrm>
            <a:off x="2021698" y="4424122"/>
            <a:ext cx="592022" cy="276999"/>
          </a:xfrm>
          <a:prstGeom prst="rect">
            <a:avLst/>
          </a:prstGeom>
          <a:noFill/>
        </p:spPr>
        <p:txBody>
          <a:bodyPr wrap="none" rtlCol="0">
            <a:spAutoFit/>
          </a:bodyPr>
          <a:lstStyle/>
          <a:p>
            <a:r>
              <a:rPr lang="en-GB" sz="1200" dirty="0">
                <a:solidFill>
                  <a:schemeClr val="bg1"/>
                </a:solidFill>
              </a:rPr>
              <a:t>VIRGO</a:t>
            </a:r>
          </a:p>
        </p:txBody>
      </p:sp>
      <p:sp>
        <p:nvSpPr>
          <p:cNvPr id="18" name="TextBox 17">
            <a:extLst>
              <a:ext uri="{FF2B5EF4-FFF2-40B4-BE49-F238E27FC236}">
                <a16:creationId xmlns:a16="http://schemas.microsoft.com/office/drawing/2014/main" id="{63043571-E3F6-944A-9025-07892F2583C6}"/>
              </a:ext>
            </a:extLst>
          </p:cNvPr>
          <p:cNvSpPr txBox="1"/>
          <p:nvPr/>
        </p:nvSpPr>
        <p:spPr>
          <a:xfrm>
            <a:off x="2084459" y="2051172"/>
            <a:ext cx="624338" cy="276999"/>
          </a:xfrm>
          <a:prstGeom prst="rect">
            <a:avLst/>
          </a:prstGeom>
          <a:noFill/>
        </p:spPr>
        <p:txBody>
          <a:bodyPr wrap="none" rtlCol="0">
            <a:spAutoFit/>
          </a:bodyPr>
          <a:lstStyle/>
          <a:p>
            <a:r>
              <a:rPr lang="en-GB" sz="1200" dirty="0">
                <a:solidFill>
                  <a:schemeClr val="bg1"/>
                </a:solidFill>
              </a:rPr>
              <a:t>KAGRA</a:t>
            </a:r>
          </a:p>
        </p:txBody>
      </p:sp>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561B305E-08FC-B74B-A752-618F3C0526C9}"/>
                  </a:ext>
                </a:extLst>
              </p:cNvPr>
              <p:cNvSpPr txBox="1"/>
              <p:nvPr/>
            </p:nvSpPr>
            <p:spPr>
              <a:xfrm>
                <a:off x="4142632" y="461665"/>
                <a:ext cx="7882171" cy="1822935"/>
              </a:xfrm>
              <a:prstGeom prst="rect">
                <a:avLst/>
              </a:prstGeom>
              <a:noFill/>
              <a:ln>
                <a:solidFill>
                  <a:srgbClr val="0070C0"/>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𝑃</m:t>
                      </m:r>
                      <m:r>
                        <a:rPr lang="en-US" sz="1600" b="0" i="1" smtClean="0">
                          <a:latin typeface="Cambria Math" panose="02040503050406030204" pitchFamily="18" charset="0"/>
                        </a:rPr>
                        <m:t>=</m:t>
                      </m:r>
                      <m:rad>
                        <m:radPr>
                          <m:degHide m:val="on"/>
                          <m:ctrlPr>
                            <a:rPr lang="en-US" sz="1600" b="0" i="1" smtClean="0">
                              <a:latin typeface="Cambria Math" panose="02040503050406030204" pitchFamily="18" charset="0"/>
                            </a:rPr>
                          </m:ctrlPr>
                        </m:radPr>
                        <m:deg/>
                        <m:e>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2</m:t>
                              </m:r>
                              <m:r>
                                <a:rPr lang="en-US" sz="1600" b="0" i="1" smtClean="0">
                                  <a:latin typeface="Cambria Math" panose="02040503050406030204" pitchFamily="18" charset="0"/>
                                </a:rPr>
                                <m:t>𝜋</m:t>
                              </m:r>
                              <m:r>
                                <a:rPr lang="en-US" sz="1600" b="0" i="1" smtClean="0">
                                  <a:latin typeface="Cambria Math" panose="02040503050406030204" pitchFamily="18" charset="0"/>
                                </a:rPr>
                                <m:t> </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𝑅</m:t>
                                  </m:r>
                                </m:e>
                                <m:sup>
                                  <m:r>
                                    <a:rPr lang="en-US" sz="1600" b="0" i="1" smtClean="0">
                                      <a:latin typeface="Cambria Math" panose="02040503050406030204" pitchFamily="18" charset="0"/>
                                    </a:rPr>
                                    <m:t>3</m:t>
                                  </m:r>
                                </m:sup>
                              </m:sSup>
                            </m:num>
                            <m:den>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𝐺</m:t>
                                  </m:r>
                                </m:e>
                                <m:sub>
                                  <m:r>
                                    <a:rPr lang="en-US" sz="1600" b="0" i="1" smtClean="0">
                                      <a:latin typeface="Cambria Math" panose="02040503050406030204" pitchFamily="18" charset="0"/>
                                    </a:rPr>
                                    <m:t>𝑁</m:t>
                                  </m:r>
                                </m:sub>
                              </m:sSub>
                              <m:r>
                                <a:rPr lang="en-US" sz="1600" b="0" i="1" smtClean="0">
                                  <a:latin typeface="Cambria Math" panose="02040503050406030204" pitchFamily="18" charset="0"/>
                                </a:rPr>
                                <m:t>𝑀</m:t>
                              </m:r>
                            </m:den>
                          </m:f>
                        </m:e>
                      </m:rad>
                      <m:r>
                        <a:rPr lang="en-US" sz="1600" b="0" i="1" smtClean="0">
                          <a:latin typeface="Cambria Math" panose="02040503050406030204" pitchFamily="18" charset="0"/>
                        </a:rPr>
                        <m:t>≃5</m:t>
                      </m:r>
                      <m:sSup>
                        <m:sSupPr>
                          <m:ctrlPr>
                            <a:rPr lang="en-US" sz="1600" b="0" i="1" smtClean="0">
                              <a:latin typeface="Cambria Math" panose="02040503050406030204" pitchFamily="18" charset="0"/>
                            </a:rPr>
                          </m:ctrlPr>
                        </m:sSupPr>
                        <m:e>
                          <m:d>
                            <m:dPr>
                              <m:begChr m:val="["/>
                              <m:endChr m:val="]"/>
                              <m:ctrlPr>
                                <a:rPr lang="en-US" sz="1600" b="0" i="1" smtClean="0">
                                  <a:latin typeface="Cambria Math" panose="02040503050406030204" pitchFamily="18" charset="0"/>
                                </a:rPr>
                              </m:ctrlPr>
                            </m:dPr>
                            <m:e>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𝑀</m:t>
                                  </m:r>
                                </m:num>
                                <m:den>
                                  <m:sSub>
                                    <m:sSubPr>
                                      <m:ctrlPr>
                                        <a:rPr lang="en-US" sz="1600" b="0" i="1" smtClean="0">
                                          <a:latin typeface="Cambria Math" panose="02040503050406030204" pitchFamily="18" charset="0"/>
                                        </a:rPr>
                                      </m:ctrlPr>
                                    </m:sSubPr>
                                    <m:e>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1</m:t>
                                          </m:r>
                                        </m:sup>
                                      </m:sSup>
                                      <m:r>
                                        <a:rPr lang="en-US" sz="1600" b="0" i="1" smtClean="0">
                                          <a:latin typeface="Cambria Math" panose="02040503050406030204" pitchFamily="18" charset="0"/>
                                        </a:rPr>
                                        <m:t>𝑀</m:t>
                                      </m:r>
                                    </m:e>
                                    <m:sub>
                                      <m:r>
                                        <a:rPr lang="en-US" sz="1600" b="0" i="1" smtClean="0">
                                          <a:latin typeface="Cambria Math" panose="02040503050406030204" pitchFamily="18" charset="0"/>
                                        </a:rPr>
                                        <m:t>⊙</m:t>
                                      </m:r>
                                    </m:sub>
                                  </m:sSub>
                                </m:den>
                              </m:f>
                            </m:e>
                          </m:d>
                        </m:e>
                        <m:sup>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2</m:t>
                              </m:r>
                            </m:den>
                          </m:f>
                        </m:sup>
                      </m:sSup>
                      <m:sSup>
                        <m:sSupPr>
                          <m:ctrlPr>
                            <a:rPr lang="en-US" sz="1600" b="0" i="1" smtClean="0">
                              <a:latin typeface="Cambria Math" panose="02040503050406030204" pitchFamily="18" charset="0"/>
                            </a:rPr>
                          </m:ctrlPr>
                        </m:sSupPr>
                        <m:e>
                          <m:d>
                            <m:dPr>
                              <m:begChr m:val="["/>
                              <m:endChr m:val="]"/>
                              <m:ctrlPr>
                                <a:rPr lang="en-US" sz="1600" b="0" i="1" smtClean="0">
                                  <a:latin typeface="Cambria Math" panose="02040503050406030204" pitchFamily="18" charset="0"/>
                                </a:rPr>
                              </m:ctrlPr>
                            </m:dPr>
                            <m:e>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𝑅</m:t>
                                  </m:r>
                                </m:num>
                                <m:den>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7</m:t>
                                      </m:r>
                                    </m:sup>
                                  </m:sSup>
                                  <m:r>
                                    <a:rPr lang="en-US" sz="1600" b="0" i="1" smtClean="0">
                                      <a:latin typeface="Cambria Math" panose="02040503050406030204" pitchFamily="18" charset="0"/>
                                    </a:rPr>
                                    <m:t> </m:t>
                                  </m:r>
                                  <m:r>
                                    <m:rPr>
                                      <m:sty m:val="p"/>
                                    </m:rPr>
                                    <a:rPr lang="en-US" sz="1600" b="0" i="0" smtClean="0">
                                      <a:latin typeface="Cambria Math" panose="02040503050406030204" pitchFamily="18" charset="0"/>
                                    </a:rPr>
                                    <m:t>cm</m:t>
                                  </m:r>
                                </m:den>
                              </m:f>
                            </m:e>
                          </m:d>
                        </m:e>
                        <m:sup>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3</m:t>
                              </m:r>
                            </m:num>
                            <m:den>
                              <m:r>
                                <a:rPr lang="en-US" sz="1600" b="0" i="1" smtClean="0">
                                  <a:latin typeface="Cambria Math" panose="02040503050406030204" pitchFamily="18" charset="0"/>
                                </a:rPr>
                                <m:t>2</m:t>
                              </m:r>
                            </m:den>
                          </m:f>
                        </m:sup>
                      </m:sSup>
                      <m:r>
                        <a:rPr lang="en-US" sz="1600" b="0" i="0" smtClean="0">
                          <a:latin typeface="Cambria Math" panose="02040503050406030204" pitchFamily="18" charset="0"/>
                        </a:rPr>
                        <m:t> </m:t>
                      </m:r>
                      <m:r>
                        <m:rPr>
                          <m:sty m:val="p"/>
                        </m:rPr>
                        <a:rPr lang="en-US" sz="1600" b="0" i="0" smtClean="0">
                          <a:latin typeface="Cambria Math" panose="02040503050406030204" pitchFamily="18" charset="0"/>
                        </a:rPr>
                        <m:t>ms</m:t>
                      </m:r>
                      <m:r>
                        <a:rPr lang="en-US" sz="1600" b="0" i="0" smtClean="0">
                          <a:latin typeface="Cambria Math" panose="02040503050406030204" pitchFamily="18" charset="0"/>
                        </a:rPr>
                        <m:t>;</m:t>
                      </m:r>
                      <m:r>
                        <a:rPr lang="en-US" sz="1600" b="0" i="1" smtClean="0">
                          <a:latin typeface="Cambria Math" panose="02040503050406030204" pitchFamily="18" charset="0"/>
                        </a:rPr>
                        <m:t>     </m:t>
                      </m:r>
                      <m:r>
                        <a:rPr lang="en-US" sz="1600" b="0" i="1" smtClean="0">
                          <a:latin typeface="Cambria Math" panose="02040503050406030204" pitchFamily="18" charset="0"/>
                        </a:rPr>
                        <m:t>𝜈</m:t>
                      </m:r>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𝑃</m:t>
                          </m:r>
                        </m:e>
                        <m:sup>
                          <m:r>
                            <a:rPr lang="en-US" sz="1600" b="0" i="1" smtClean="0">
                              <a:latin typeface="Cambria Math" panose="02040503050406030204" pitchFamily="18" charset="0"/>
                            </a:rPr>
                            <m:t>−1</m:t>
                          </m:r>
                        </m:sup>
                      </m:sSup>
                    </m:oMath>
                  </m:oMathPara>
                </a14:m>
                <a:endParaRPr lang="en-GB" sz="1600" dirty="0"/>
              </a:p>
              <a:p>
                <a:r>
                  <a:rPr lang="en-GB" sz="1600" dirty="0"/>
                  <a:t>The same Keplerian period formula suggests that mergers of supermassive black holes produce </a:t>
                </a:r>
                <a:r>
                  <a:rPr lang="en-GB" sz="1600" dirty="0" err="1"/>
                  <a:t>mHz</a:t>
                </a:r>
                <a:r>
                  <a:rPr lang="en-GB" sz="1600" dirty="0"/>
                  <a:t> gravitational waves detectable with LISA space-based interferometer while mergers of stellar mass black holes produce kHz gravitational waves detectable with LIGO/VIRGO/KAGRA interferometers.</a:t>
                </a:r>
              </a:p>
            </p:txBody>
          </p:sp>
        </mc:Choice>
        <mc:Fallback>
          <p:sp>
            <p:nvSpPr>
              <p:cNvPr id="20" name="TextBox 19">
                <a:extLst>
                  <a:ext uri="{FF2B5EF4-FFF2-40B4-BE49-F238E27FC236}">
                    <a16:creationId xmlns:a16="http://schemas.microsoft.com/office/drawing/2014/main" id="{561B305E-08FC-B74B-A752-618F3C0526C9}"/>
                  </a:ext>
                </a:extLst>
              </p:cNvPr>
              <p:cNvSpPr txBox="1">
                <a:spLocks noRot="1" noChangeAspect="1" noMove="1" noResize="1" noEditPoints="1" noAdjustHandles="1" noChangeArrowheads="1" noChangeShapeType="1" noTextEdit="1"/>
              </p:cNvSpPr>
              <p:nvPr/>
            </p:nvSpPr>
            <p:spPr>
              <a:xfrm>
                <a:off x="4142632" y="461665"/>
                <a:ext cx="7882171" cy="1822935"/>
              </a:xfrm>
              <a:prstGeom prst="rect">
                <a:avLst/>
              </a:prstGeom>
              <a:blipFill>
                <a:blip r:embed="rId5"/>
                <a:stretch>
                  <a:fillRect l="-321" b="-2759"/>
                </a:stretch>
              </a:blipFill>
              <a:ln>
                <a:solidFill>
                  <a:srgbClr val="0070C0"/>
                </a:solidFill>
              </a:ln>
            </p:spPr>
            <p:txBody>
              <a:bodyPr/>
              <a:lstStyle/>
              <a:p>
                <a:r>
                  <a:rPr lang="en-GB">
                    <a:noFill/>
                  </a:rPr>
                  <a:t> </a:t>
                </a:r>
              </a:p>
            </p:txBody>
          </p:sp>
        </mc:Fallback>
      </mc:AlternateContent>
      <p:sp>
        <p:nvSpPr>
          <p:cNvPr id="21" name="Rectangle 20">
            <a:extLst>
              <a:ext uri="{FF2B5EF4-FFF2-40B4-BE49-F238E27FC236}">
                <a16:creationId xmlns:a16="http://schemas.microsoft.com/office/drawing/2014/main" id="{E23C39E0-DEFA-FB4A-8E5A-5EA599766A71}"/>
              </a:ext>
            </a:extLst>
          </p:cNvPr>
          <p:cNvSpPr/>
          <p:nvPr/>
        </p:nvSpPr>
        <p:spPr>
          <a:xfrm>
            <a:off x="8979858" y="6439040"/>
            <a:ext cx="4882669" cy="461665"/>
          </a:xfrm>
          <a:prstGeom prst="rect">
            <a:avLst/>
          </a:prstGeom>
        </p:spPr>
        <p:txBody>
          <a:bodyPr wrap="square">
            <a:spAutoFit/>
          </a:bodyPr>
          <a:lstStyle/>
          <a:p>
            <a:r>
              <a:rPr lang="en-GB" sz="1200" dirty="0"/>
              <a:t>GW150914: LIGO, 2017, PRL, 116, 061102 </a:t>
            </a:r>
          </a:p>
          <a:p>
            <a:r>
              <a:rPr lang="en-GB" sz="1200" dirty="0"/>
              <a:t>GW170717: LIGO-VIRGO, 2017, PRL, 119, 161101; </a:t>
            </a:r>
          </a:p>
        </p:txBody>
      </p:sp>
      <p:pic>
        <p:nvPicPr>
          <p:cNvPr id="24" name="Picture 23">
            <a:extLst>
              <a:ext uri="{FF2B5EF4-FFF2-40B4-BE49-F238E27FC236}">
                <a16:creationId xmlns:a16="http://schemas.microsoft.com/office/drawing/2014/main" id="{D284B071-DCE1-3C41-8BE9-C498A65C95ED}"/>
              </a:ext>
            </a:extLst>
          </p:cNvPr>
          <p:cNvPicPr>
            <a:picLocks noChangeAspect="1"/>
          </p:cNvPicPr>
          <p:nvPr/>
        </p:nvPicPr>
        <p:blipFill>
          <a:blip r:embed="rId6"/>
          <a:stretch>
            <a:fillRect/>
          </a:stretch>
        </p:blipFill>
        <p:spPr>
          <a:xfrm>
            <a:off x="66938" y="5212256"/>
            <a:ext cx="2679440" cy="1503198"/>
          </a:xfrm>
          <a:prstGeom prst="rect">
            <a:avLst/>
          </a:prstGeom>
          <a:ln>
            <a:solidFill>
              <a:srgbClr val="0070C0"/>
            </a:solidFill>
          </a:ln>
        </p:spPr>
      </p:pic>
      <p:sp>
        <p:nvSpPr>
          <p:cNvPr id="25" name="TextBox 24">
            <a:extLst>
              <a:ext uri="{FF2B5EF4-FFF2-40B4-BE49-F238E27FC236}">
                <a16:creationId xmlns:a16="http://schemas.microsoft.com/office/drawing/2014/main" id="{1C55719C-E03F-2F45-BE83-7824A8867EF1}"/>
              </a:ext>
            </a:extLst>
          </p:cNvPr>
          <p:cNvSpPr txBox="1"/>
          <p:nvPr/>
        </p:nvSpPr>
        <p:spPr>
          <a:xfrm>
            <a:off x="24088" y="6438455"/>
            <a:ext cx="2771849" cy="276999"/>
          </a:xfrm>
          <a:prstGeom prst="rect">
            <a:avLst/>
          </a:prstGeom>
          <a:noFill/>
        </p:spPr>
        <p:txBody>
          <a:bodyPr wrap="none" rtlCol="0">
            <a:spAutoFit/>
          </a:bodyPr>
          <a:lstStyle/>
          <a:p>
            <a:r>
              <a:rPr lang="en-GB" sz="1200" dirty="0">
                <a:solidFill>
                  <a:schemeClr val="bg1"/>
                </a:solidFill>
              </a:rPr>
              <a:t>LISA space-based interferometer element</a:t>
            </a:r>
          </a:p>
        </p:txBody>
      </p:sp>
      <p:sp>
        <p:nvSpPr>
          <p:cNvPr id="26" name="TextBox 25">
            <a:extLst>
              <a:ext uri="{FF2B5EF4-FFF2-40B4-BE49-F238E27FC236}">
                <a16:creationId xmlns:a16="http://schemas.microsoft.com/office/drawing/2014/main" id="{EB16318D-3F3B-724F-B4DE-3C1448C24545}"/>
              </a:ext>
            </a:extLst>
          </p:cNvPr>
          <p:cNvSpPr txBox="1"/>
          <p:nvPr/>
        </p:nvSpPr>
        <p:spPr>
          <a:xfrm>
            <a:off x="8481849" y="4204138"/>
            <a:ext cx="3452420" cy="276999"/>
          </a:xfrm>
          <a:prstGeom prst="rect">
            <a:avLst/>
          </a:prstGeom>
          <a:solidFill>
            <a:schemeClr val="bg1"/>
          </a:solidFill>
          <a:ln>
            <a:solidFill>
              <a:srgbClr val="0070C0"/>
            </a:solidFill>
          </a:ln>
        </p:spPr>
        <p:txBody>
          <a:bodyPr wrap="none" rtlCol="0">
            <a:spAutoFit/>
          </a:bodyPr>
          <a:lstStyle/>
          <a:p>
            <a:r>
              <a:rPr lang="en-GB" sz="1200" dirty="0"/>
              <a:t>GW-only sources (no multi-messenger counterparts)</a:t>
            </a:r>
          </a:p>
        </p:txBody>
      </p:sp>
    </p:spTree>
    <p:extLst>
      <p:ext uri="{BB962C8B-B14F-4D97-AF65-F5344CB8AC3E}">
        <p14:creationId xmlns:p14="http://schemas.microsoft.com/office/powerpoint/2010/main" val="197050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0" grpId="0" animBg="1"/>
      <p:bldP spid="21" grpId="0"/>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50B1F5D9-6545-8844-BA9E-14D2A2E3876D}"/>
              </a:ext>
            </a:extLst>
          </p:cNvPr>
          <p:cNvSpPr txBox="1"/>
          <p:nvPr/>
        </p:nvSpPr>
        <p:spPr>
          <a:xfrm>
            <a:off x="5646183" y="562678"/>
            <a:ext cx="6149833" cy="6247864"/>
          </a:xfrm>
          <a:prstGeom prst="rect">
            <a:avLst/>
          </a:prstGeom>
          <a:noFill/>
          <a:ln>
            <a:solidFill>
              <a:srgbClr val="0070C0"/>
            </a:solidFill>
          </a:ln>
        </p:spPr>
        <p:txBody>
          <a:bodyPr wrap="square" rtlCol="0">
            <a:spAutoFit/>
          </a:bodyPr>
          <a:lstStyle/>
          <a:p>
            <a:r>
              <a:rPr lang="en-GB" sz="1600" dirty="0"/>
              <a:t>NS-NS mergers: GW170817 GW190425. GW190425  has no detectable  electromagnetic counterpart, as expected (distance 160 Mpc,4 times further than GW170817). </a:t>
            </a:r>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p:txBody>
      </p:sp>
      <p:pic>
        <p:nvPicPr>
          <p:cNvPr id="27" name="Picture 26">
            <a:extLst>
              <a:ext uri="{FF2B5EF4-FFF2-40B4-BE49-F238E27FC236}">
                <a16:creationId xmlns:a16="http://schemas.microsoft.com/office/drawing/2014/main" id="{1516C9F4-35B8-F542-B7A3-600842B984C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719524" y="1743119"/>
            <a:ext cx="4211235" cy="5085973"/>
          </a:xfrm>
          <a:prstGeom prst="rect">
            <a:avLst/>
          </a:prstGeom>
        </p:spPr>
      </p:pic>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3678C83E-ABE5-B646-AFED-D2AD43FCE2EF}"/>
                  </a:ext>
                </a:extLst>
              </p:cNvPr>
              <p:cNvSpPr txBox="1"/>
              <p:nvPr/>
            </p:nvSpPr>
            <p:spPr>
              <a:xfrm>
                <a:off x="233356" y="579523"/>
                <a:ext cx="5158451" cy="5585503"/>
              </a:xfrm>
              <a:prstGeom prst="rect">
                <a:avLst/>
              </a:prstGeom>
              <a:noFill/>
              <a:ln>
                <a:solidFill>
                  <a:srgbClr val="0070C0"/>
                </a:solidFill>
              </a:ln>
            </p:spPr>
            <p:txBody>
              <a:bodyPr wrap="square" rtlCol="0">
                <a:spAutoFit/>
              </a:bodyPr>
              <a:lstStyle/>
              <a:p>
                <a:r>
                  <a:rPr lang="en-GB" sz="1600" dirty="0"/>
                  <a:t>BH-NS mergers: GW200105 GW200115. No electromagnetic counterpart, but as expected: the NS is not supposed to be tidally disrupted before it plunges under black hole horizon:</a:t>
                </a:r>
              </a:p>
              <a:p>
                <a:pPr/>
                <a14:m>
                  <m:oMathPara xmlns:m="http://schemas.openxmlformats.org/officeDocument/2006/math">
                    <m:oMathParaPr>
                      <m:jc m:val="centerGroup"/>
                    </m:oMathParaPr>
                    <m:oMath xmlns:m="http://schemas.openxmlformats.org/officeDocument/2006/math">
                      <m:f>
                        <m:fPr>
                          <m:ctrlPr>
                            <a:rPr lang="en-US" sz="1600" b="0" i="1" smtClean="0">
                              <a:latin typeface="Cambria Math" panose="02040503050406030204" pitchFamily="18" charset="0"/>
                            </a:rPr>
                          </m:ctrlPr>
                        </m:fPr>
                        <m:num>
                          <m:r>
                            <m:rPr>
                              <m:sty m:val="p"/>
                            </m:rPr>
                            <a:rPr lang="en-US" sz="1600" b="0" i="0" smtClean="0">
                              <a:latin typeface="Cambria Math" panose="02040503050406030204" pitchFamily="18" charset="0"/>
                            </a:rPr>
                            <m:t>Δ</m:t>
                          </m:r>
                          <m:r>
                            <a:rPr lang="en-US" sz="1600" b="0" i="1" smtClean="0">
                              <a:latin typeface="Cambria Math" panose="02040503050406030204" pitchFamily="18" charset="0"/>
                            </a:rPr>
                            <m:t>𝑈</m:t>
                          </m:r>
                        </m:num>
                        <m:den>
                          <m:r>
                            <a:rPr lang="en-US" sz="1600" b="0" i="1" smtClean="0">
                              <a:latin typeface="Cambria Math" panose="02040503050406030204" pitchFamily="18" charset="0"/>
                            </a:rPr>
                            <m:t>𝑈</m:t>
                          </m:r>
                        </m:den>
                      </m:f>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𝐺</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𝑀</m:t>
                              </m:r>
                            </m:e>
                            <m:sub>
                              <m:r>
                                <a:rPr lang="en-US" sz="1600" b="0" i="1" smtClean="0">
                                  <a:latin typeface="Cambria Math" panose="02040503050406030204" pitchFamily="18" charset="0"/>
                                </a:rPr>
                                <m:t>𝐵𝐻</m:t>
                              </m:r>
                            </m:sub>
                          </m:sSub>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𝑅</m:t>
                              </m:r>
                            </m:e>
                            <m:sub>
                              <m:r>
                                <a:rPr lang="en-US" sz="1600" b="0" i="1" smtClean="0">
                                  <a:latin typeface="Cambria Math" panose="02040503050406030204" pitchFamily="18" charset="0"/>
                                </a:rPr>
                                <m:t>𝑁𝑆</m:t>
                              </m:r>
                            </m:sub>
                          </m:sSub>
                        </m:num>
                        <m:den>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rPr>
                                <m:t>𝑅</m:t>
                              </m:r>
                            </m:e>
                            <m:sub>
                              <m:r>
                                <a:rPr lang="en-US" sz="1600" b="0" i="1" smtClean="0">
                                  <a:latin typeface="Cambria Math" panose="02040503050406030204" pitchFamily="18" charset="0"/>
                                </a:rPr>
                                <m:t>𝐵𝐻</m:t>
                              </m:r>
                            </m:sub>
                            <m:sup>
                              <m:r>
                                <a:rPr lang="en-US" sz="1600" b="0" i="1" smtClean="0">
                                  <a:latin typeface="Cambria Math" panose="02040503050406030204" pitchFamily="18" charset="0"/>
                                </a:rPr>
                                <m:t>2</m:t>
                              </m:r>
                            </m:sup>
                          </m:sSubSup>
                        </m:den>
                      </m:f>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𝑅</m:t>
                              </m:r>
                            </m:e>
                            <m:sub>
                              <m:r>
                                <a:rPr lang="en-US" sz="1600" b="0" i="1" smtClean="0">
                                  <a:latin typeface="Cambria Math" panose="02040503050406030204" pitchFamily="18" charset="0"/>
                                </a:rPr>
                                <m:t>𝑁𝑆</m:t>
                              </m:r>
                            </m:sub>
                          </m:sSub>
                        </m:num>
                        <m:den>
                          <m:r>
                            <a:rPr lang="en-US" sz="1600" b="0" i="1" smtClean="0">
                              <a:latin typeface="Cambria Math" panose="02040503050406030204" pitchFamily="18" charset="0"/>
                            </a:rPr>
                            <m:t>𝐺</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𝑀</m:t>
                              </m:r>
                            </m:e>
                            <m:sub>
                              <m:r>
                                <a:rPr lang="en-US" sz="1600" b="0" i="1" smtClean="0">
                                  <a:latin typeface="Cambria Math" panose="02040503050406030204" pitchFamily="18" charset="0"/>
                                </a:rPr>
                                <m:t>𝑁𝑆</m:t>
                              </m:r>
                            </m:sub>
                          </m:sSub>
                        </m:den>
                      </m:f>
                      <m:r>
                        <a:rPr lang="en-US" sz="1600" b="0" i="1" smtClean="0">
                          <a:latin typeface="Cambria Math" panose="02040503050406030204" pitchFamily="18" charset="0"/>
                        </a:rPr>
                        <m:t>≃0.2</m:t>
                      </m:r>
                      <m:d>
                        <m:dPr>
                          <m:begChr m:val="["/>
                          <m:endChr m:val="]"/>
                          <m:ctrlPr>
                            <a:rPr lang="en-US" sz="1600" b="0" i="1" smtClean="0">
                              <a:latin typeface="Cambria Math" panose="02040503050406030204" pitchFamily="18" charset="0"/>
                            </a:rPr>
                          </m:ctrlPr>
                        </m:dPr>
                        <m:e>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𝑀</m:t>
                                  </m:r>
                                </m:e>
                                <m:sub>
                                  <m:r>
                                    <a:rPr lang="en-US" sz="1600" b="0" i="1" smtClean="0">
                                      <a:latin typeface="Cambria Math" panose="02040503050406030204" pitchFamily="18" charset="0"/>
                                    </a:rPr>
                                    <m:t>𝐵𝐻</m:t>
                                  </m:r>
                                </m:sub>
                              </m:sSub>
                            </m:num>
                            <m:den>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5</m:t>
                                  </m:r>
                                  <m:r>
                                    <a:rPr lang="en-US" sz="1600" b="0" i="1" smtClean="0">
                                      <a:latin typeface="Cambria Math" panose="02040503050406030204" pitchFamily="18" charset="0"/>
                                    </a:rPr>
                                    <m:t>𝑀</m:t>
                                  </m:r>
                                </m:e>
                                <m:sub>
                                  <m:r>
                                    <a:rPr lang="en-US" sz="1600" b="0" i="1" smtClean="0">
                                      <a:latin typeface="Cambria Math" panose="02040503050406030204" pitchFamily="18" charset="0"/>
                                    </a:rPr>
                                    <m:t>𝑁𝑆</m:t>
                                  </m:r>
                                </m:sub>
                              </m:sSub>
                            </m:den>
                          </m:f>
                        </m:e>
                      </m:d>
                      <m:sSup>
                        <m:sSupPr>
                          <m:ctrlPr>
                            <a:rPr lang="en-US" sz="1600" b="0" i="1" smtClean="0">
                              <a:latin typeface="Cambria Math" panose="02040503050406030204" pitchFamily="18" charset="0"/>
                            </a:rPr>
                          </m:ctrlPr>
                        </m:sSupPr>
                        <m:e>
                          <m:d>
                            <m:dPr>
                              <m:begChr m:val="["/>
                              <m:endChr m:val="]"/>
                              <m:ctrlPr>
                                <a:rPr lang="en-US" sz="1600" b="0" i="1" smtClean="0">
                                  <a:latin typeface="Cambria Math" panose="02040503050406030204" pitchFamily="18" charset="0"/>
                                </a:rPr>
                              </m:ctrlPr>
                            </m:dPr>
                            <m:e>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𝑅</m:t>
                                      </m:r>
                                    </m:e>
                                    <m:sub>
                                      <m:r>
                                        <a:rPr lang="en-US" sz="1600" b="0" i="1" smtClean="0">
                                          <a:latin typeface="Cambria Math" panose="02040503050406030204" pitchFamily="18" charset="0"/>
                                        </a:rPr>
                                        <m:t>𝑁𝑆</m:t>
                                      </m:r>
                                    </m:sub>
                                  </m:sSub>
                                </m:num>
                                <m:den>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𝑅</m:t>
                                      </m:r>
                                    </m:e>
                                    <m:sub>
                                      <m:r>
                                        <a:rPr lang="en-US" sz="1600" b="0" i="1" smtClean="0">
                                          <a:latin typeface="Cambria Math" panose="02040503050406030204" pitchFamily="18" charset="0"/>
                                        </a:rPr>
                                        <m:t>𝐵𝐻</m:t>
                                      </m:r>
                                    </m:sub>
                                  </m:sSub>
                                </m:den>
                              </m:f>
                            </m:e>
                          </m:d>
                        </m:e>
                        <m:sup>
                          <m:r>
                            <a:rPr lang="en-US" sz="1600" b="0" i="1" smtClean="0">
                              <a:latin typeface="Cambria Math" panose="02040503050406030204" pitchFamily="18" charset="0"/>
                            </a:rPr>
                            <m:t>2</m:t>
                          </m:r>
                        </m:sup>
                      </m:sSup>
                    </m:oMath>
                  </m:oMathPara>
                </a14:m>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p:txBody>
          </p:sp>
        </mc:Choice>
        <mc:Fallback>
          <p:sp>
            <p:nvSpPr>
              <p:cNvPr id="8" name="TextBox 7">
                <a:extLst>
                  <a:ext uri="{FF2B5EF4-FFF2-40B4-BE49-F238E27FC236}">
                    <a16:creationId xmlns:a16="http://schemas.microsoft.com/office/drawing/2014/main" id="{3678C83E-ABE5-B646-AFED-D2AD43FCE2EF}"/>
                  </a:ext>
                </a:extLst>
              </p:cNvPr>
              <p:cNvSpPr txBox="1">
                <a:spLocks noRot="1" noChangeAspect="1" noMove="1" noResize="1" noEditPoints="1" noAdjustHandles="1" noChangeArrowheads="1" noChangeShapeType="1" noTextEdit="1"/>
              </p:cNvSpPr>
              <p:nvPr/>
            </p:nvSpPr>
            <p:spPr>
              <a:xfrm>
                <a:off x="233356" y="579523"/>
                <a:ext cx="5158451" cy="5585503"/>
              </a:xfrm>
              <a:prstGeom prst="rect">
                <a:avLst/>
              </a:prstGeom>
              <a:blipFill>
                <a:blip r:embed="rId3"/>
                <a:stretch>
                  <a:fillRect l="-490" t="-227" r="-1471"/>
                </a:stretch>
              </a:blipFill>
              <a:ln>
                <a:solidFill>
                  <a:srgbClr val="0070C0"/>
                </a:solidFill>
              </a:ln>
            </p:spPr>
            <p:txBody>
              <a:bodyPr/>
              <a:lstStyle/>
              <a:p>
                <a:r>
                  <a:rPr lang="en-GB">
                    <a:noFill/>
                  </a:rPr>
                  <a:t> </a:t>
                </a:r>
              </a:p>
            </p:txBody>
          </p:sp>
        </mc:Fallback>
      </mc:AlternateContent>
      <p:sp>
        <p:nvSpPr>
          <p:cNvPr id="4" name="TextBox 3">
            <a:extLst>
              <a:ext uri="{FF2B5EF4-FFF2-40B4-BE49-F238E27FC236}">
                <a16:creationId xmlns:a16="http://schemas.microsoft.com/office/drawing/2014/main" id="{2183AAF6-6B35-3448-A903-4EE96F157743}"/>
              </a:ext>
            </a:extLst>
          </p:cNvPr>
          <p:cNvSpPr txBox="1"/>
          <p:nvPr/>
        </p:nvSpPr>
        <p:spPr>
          <a:xfrm>
            <a:off x="0" y="0"/>
            <a:ext cx="12192000" cy="461665"/>
          </a:xfrm>
          <a:prstGeom prst="rect">
            <a:avLst/>
          </a:prstGeom>
          <a:noFill/>
        </p:spPr>
        <p:txBody>
          <a:bodyPr wrap="square" rtlCol="0">
            <a:spAutoFit/>
          </a:bodyPr>
          <a:lstStyle/>
          <a:p>
            <a:pPr algn="ctr"/>
            <a:r>
              <a:rPr lang="en-GB" sz="2400" b="1" dirty="0"/>
              <a:t>Gravitational waves from neutron star mergers</a:t>
            </a:r>
          </a:p>
        </p:txBody>
      </p:sp>
      <p:pic>
        <p:nvPicPr>
          <p:cNvPr id="7" name="Picture 6">
            <a:extLst>
              <a:ext uri="{FF2B5EF4-FFF2-40B4-BE49-F238E27FC236}">
                <a16:creationId xmlns:a16="http://schemas.microsoft.com/office/drawing/2014/main" id="{45C2F983-D3C5-8244-9D6A-15C0595C880F}"/>
              </a:ext>
            </a:extLst>
          </p:cNvPr>
          <p:cNvPicPr>
            <a:picLocks noChangeAspect="1"/>
          </p:cNvPicPr>
          <p:nvPr/>
        </p:nvPicPr>
        <p:blipFill>
          <a:blip r:embed="rId4"/>
          <a:stretch>
            <a:fillRect/>
          </a:stretch>
        </p:blipFill>
        <p:spPr>
          <a:xfrm>
            <a:off x="395984" y="2849769"/>
            <a:ext cx="3306941" cy="3226480"/>
          </a:xfrm>
          <a:prstGeom prst="rect">
            <a:avLst/>
          </a:prstGeom>
        </p:spPr>
      </p:pic>
      <p:cxnSp>
        <p:nvCxnSpPr>
          <p:cNvPr id="10" name="Straight Connector 9">
            <a:extLst>
              <a:ext uri="{FF2B5EF4-FFF2-40B4-BE49-F238E27FC236}">
                <a16:creationId xmlns:a16="http://schemas.microsoft.com/office/drawing/2014/main" id="{3F7271BF-FE4C-354B-A08C-C35B8E4EED1F}"/>
              </a:ext>
            </a:extLst>
          </p:cNvPr>
          <p:cNvCxnSpPr/>
          <p:nvPr/>
        </p:nvCxnSpPr>
        <p:spPr>
          <a:xfrm flipV="1">
            <a:off x="1713191" y="4099031"/>
            <a:ext cx="0" cy="155553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54CADBE-344A-6048-8D2D-CD6DB182DA2C}"/>
              </a:ext>
            </a:extLst>
          </p:cNvPr>
          <p:cNvCxnSpPr>
            <a:cxnSpLocks/>
          </p:cNvCxnSpPr>
          <p:nvPr/>
        </p:nvCxnSpPr>
        <p:spPr>
          <a:xfrm>
            <a:off x="830318" y="4099031"/>
            <a:ext cx="882873"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4731C7A-D62B-9F48-83E8-095DA483E542}"/>
              </a:ext>
            </a:extLst>
          </p:cNvPr>
          <p:cNvCxnSpPr>
            <a:cxnSpLocks/>
          </p:cNvCxnSpPr>
          <p:nvPr/>
        </p:nvCxnSpPr>
        <p:spPr>
          <a:xfrm flipV="1">
            <a:off x="1471450" y="5013422"/>
            <a:ext cx="0" cy="64114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DF5A3FE-3E47-AB40-BC59-32822CA44103}"/>
              </a:ext>
            </a:extLst>
          </p:cNvPr>
          <p:cNvCxnSpPr>
            <a:cxnSpLocks/>
          </p:cNvCxnSpPr>
          <p:nvPr/>
        </p:nvCxnSpPr>
        <p:spPr>
          <a:xfrm>
            <a:off x="809298" y="5013422"/>
            <a:ext cx="630619"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2506524C-55CC-6C43-9D07-706735478859}"/>
              </a:ext>
            </a:extLst>
          </p:cNvPr>
          <p:cNvSpPr/>
          <p:nvPr/>
        </p:nvSpPr>
        <p:spPr>
          <a:xfrm>
            <a:off x="3168586" y="5951087"/>
            <a:ext cx="2385849" cy="276999"/>
          </a:xfrm>
          <a:prstGeom prst="rect">
            <a:avLst/>
          </a:prstGeom>
        </p:spPr>
        <p:txBody>
          <a:bodyPr wrap="square">
            <a:spAutoFit/>
          </a:bodyPr>
          <a:lstStyle/>
          <a:p>
            <a:r>
              <a:rPr lang="en-GB" sz="1200" dirty="0"/>
              <a:t>LIGO-VIRGO-KAGRA: 2106.15163</a:t>
            </a:r>
          </a:p>
        </p:txBody>
      </p:sp>
      <p:sp>
        <p:nvSpPr>
          <p:cNvPr id="30" name="TextBox 29">
            <a:extLst>
              <a:ext uri="{FF2B5EF4-FFF2-40B4-BE49-F238E27FC236}">
                <a16:creationId xmlns:a16="http://schemas.microsoft.com/office/drawing/2014/main" id="{C9B3E3D5-E301-F441-A5EB-DE5FD8E4E265}"/>
              </a:ext>
            </a:extLst>
          </p:cNvPr>
          <p:cNvSpPr txBox="1"/>
          <p:nvPr/>
        </p:nvSpPr>
        <p:spPr>
          <a:xfrm>
            <a:off x="5639086" y="6583623"/>
            <a:ext cx="2938625" cy="276999"/>
          </a:xfrm>
          <a:prstGeom prst="rect">
            <a:avLst/>
          </a:prstGeom>
          <a:noFill/>
        </p:spPr>
        <p:txBody>
          <a:bodyPr wrap="none" rtlCol="0">
            <a:spAutoFit/>
          </a:bodyPr>
          <a:lstStyle/>
          <a:p>
            <a:r>
              <a:rPr lang="en-GB" sz="1200" dirty="0"/>
              <a:t>LIGO-VIRGO+FERMI+INTEGRAL: 1710.05833</a:t>
            </a:r>
          </a:p>
        </p:txBody>
      </p:sp>
      <p:sp>
        <p:nvSpPr>
          <p:cNvPr id="31" name="TextBox 30">
            <a:extLst>
              <a:ext uri="{FF2B5EF4-FFF2-40B4-BE49-F238E27FC236}">
                <a16:creationId xmlns:a16="http://schemas.microsoft.com/office/drawing/2014/main" id="{8B4F32E6-59DF-8147-A5A6-839CFAB1378A}"/>
              </a:ext>
            </a:extLst>
          </p:cNvPr>
          <p:cNvSpPr txBox="1"/>
          <p:nvPr/>
        </p:nvSpPr>
        <p:spPr>
          <a:xfrm>
            <a:off x="10029465" y="5377563"/>
            <a:ext cx="889282" cy="276999"/>
          </a:xfrm>
          <a:prstGeom prst="rect">
            <a:avLst/>
          </a:prstGeom>
          <a:noFill/>
        </p:spPr>
        <p:txBody>
          <a:bodyPr wrap="none" rtlCol="0">
            <a:spAutoFit/>
          </a:bodyPr>
          <a:lstStyle/>
          <a:p>
            <a:r>
              <a:rPr lang="en-GB" sz="1200" dirty="0">
                <a:solidFill>
                  <a:schemeClr val="bg1"/>
                </a:solidFill>
              </a:rPr>
              <a:t>GW170817</a:t>
            </a:r>
          </a:p>
        </p:txBody>
      </p:sp>
      <p:cxnSp>
        <p:nvCxnSpPr>
          <p:cNvPr id="3" name="Straight Arrow Connector 2">
            <a:extLst>
              <a:ext uri="{FF2B5EF4-FFF2-40B4-BE49-F238E27FC236}">
                <a16:creationId xmlns:a16="http://schemas.microsoft.com/office/drawing/2014/main" id="{89F0A0BC-0D5F-EE1B-9966-CFB15F6E1B81}"/>
              </a:ext>
            </a:extLst>
          </p:cNvPr>
          <p:cNvCxnSpPr/>
          <p:nvPr/>
        </p:nvCxnSpPr>
        <p:spPr>
          <a:xfrm>
            <a:off x="9576486" y="2335427"/>
            <a:ext cx="333633"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F8D0C42-5E4F-B1A4-6AEC-3EC9EF987436}"/>
              </a:ext>
            </a:extLst>
          </p:cNvPr>
          <p:cNvSpPr txBox="1"/>
          <p:nvPr/>
        </p:nvSpPr>
        <p:spPr>
          <a:xfrm>
            <a:off x="9743302" y="1969256"/>
            <a:ext cx="359394" cy="276999"/>
          </a:xfrm>
          <a:prstGeom prst="rect">
            <a:avLst/>
          </a:prstGeom>
          <a:solidFill>
            <a:schemeClr val="bg1"/>
          </a:solidFill>
          <a:ln>
            <a:solidFill>
              <a:srgbClr val="FF0000"/>
            </a:solidFill>
          </a:ln>
        </p:spPr>
        <p:txBody>
          <a:bodyPr wrap="none" rtlCol="0">
            <a:spAutoFit/>
          </a:bodyPr>
          <a:lstStyle/>
          <a:p>
            <a:r>
              <a:rPr lang="en-GB" sz="1200" dirty="0"/>
              <a:t>2 s</a:t>
            </a:r>
          </a:p>
        </p:txBody>
      </p:sp>
    </p:spTree>
    <p:extLst>
      <p:ext uri="{BB962C8B-B14F-4D97-AF65-F5344CB8AC3E}">
        <p14:creationId xmlns:p14="http://schemas.microsoft.com/office/powerpoint/2010/main" val="3974983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xEl>
                                              <p:pRg st="0" end="0"/>
                                            </p:txEl>
                                          </p:spTgt>
                                        </p:tgtEl>
                                        <p:attrNameLst>
                                          <p:attrName>style.visibility</p:attrName>
                                        </p:attrNameLst>
                                      </p:cBhvr>
                                      <p:to>
                                        <p:strVal val="visible"/>
                                      </p:to>
                                    </p:set>
                                    <p:animEffect transition="in" filter="fade">
                                      <p:cBhvr>
                                        <p:cTn id="13" dur="500"/>
                                        <p:tgtEl>
                                          <p:spTgt spid="21">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0"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2B51061-5D72-C02F-EE68-4A0314B37CF4}"/>
              </a:ext>
            </a:extLst>
          </p:cNvPr>
          <p:cNvPicPr>
            <a:picLocks noChangeAspect="1"/>
          </p:cNvPicPr>
          <p:nvPr/>
        </p:nvPicPr>
        <p:blipFill rotWithShape="1">
          <a:blip r:embed="rId2"/>
          <a:srcRect r="4865"/>
          <a:stretch/>
        </p:blipFill>
        <p:spPr>
          <a:xfrm>
            <a:off x="217257" y="1015608"/>
            <a:ext cx="7008901" cy="2042482"/>
          </a:xfrm>
          <a:prstGeom prst="rect">
            <a:avLst/>
          </a:prstGeom>
        </p:spPr>
      </p:pic>
      <p:sp>
        <p:nvSpPr>
          <p:cNvPr id="10" name="TextBox 9">
            <a:extLst>
              <a:ext uri="{FF2B5EF4-FFF2-40B4-BE49-F238E27FC236}">
                <a16:creationId xmlns:a16="http://schemas.microsoft.com/office/drawing/2014/main" id="{CADAA8EE-1DC7-4993-76C7-3EE9BD68BB33}"/>
              </a:ext>
            </a:extLst>
          </p:cNvPr>
          <p:cNvSpPr txBox="1"/>
          <p:nvPr/>
        </p:nvSpPr>
        <p:spPr>
          <a:xfrm>
            <a:off x="73277" y="3058090"/>
            <a:ext cx="7008901" cy="338554"/>
          </a:xfrm>
          <a:prstGeom prst="rect">
            <a:avLst/>
          </a:prstGeom>
          <a:noFill/>
          <a:ln>
            <a:solidFill>
              <a:srgbClr val="0070C0"/>
            </a:solidFill>
          </a:ln>
        </p:spPr>
        <p:txBody>
          <a:bodyPr wrap="square" rtlCol="0">
            <a:spAutoFit/>
          </a:bodyPr>
          <a:lstStyle/>
          <a:p>
            <a:r>
              <a:rPr lang="en-GB" sz="1600" dirty="0"/>
              <a:t>Constraints on post-Newtonian parameters from O2 run</a:t>
            </a:r>
          </a:p>
        </p:txBody>
      </p:sp>
      <p:sp>
        <p:nvSpPr>
          <p:cNvPr id="16" name="TextBox 15">
            <a:extLst>
              <a:ext uri="{FF2B5EF4-FFF2-40B4-BE49-F238E27FC236}">
                <a16:creationId xmlns:a16="http://schemas.microsoft.com/office/drawing/2014/main" id="{1BCF902E-9FC9-F0B8-15E7-4156C097055B}"/>
              </a:ext>
            </a:extLst>
          </p:cNvPr>
          <p:cNvSpPr txBox="1"/>
          <p:nvPr/>
        </p:nvSpPr>
        <p:spPr>
          <a:xfrm>
            <a:off x="217257" y="6219724"/>
            <a:ext cx="7373949" cy="584775"/>
          </a:xfrm>
          <a:prstGeom prst="rect">
            <a:avLst/>
          </a:prstGeom>
          <a:noFill/>
          <a:ln>
            <a:solidFill>
              <a:schemeClr val="accent1"/>
            </a:solidFill>
          </a:ln>
        </p:spPr>
        <p:txBody>
          <a:bodyPr wrap="square" rtlCol="0">
            <a:spAutoFit/>
          </a:bodyPr>
          <a:lstStyle/>
          <a:p>
            <a:r>
              <a:rPr lang="en-US" sz="1600" dirty="0"/>
              <a:t>Post-merger “ring-down” phase waveform is sensitive to possible QCD phase transition that may occur in the collapsing merger object.</a:t>
            </a:r>
          </a:p>
        </p:txBody>
      </p:sp>
      <p:pic>
        <p:nvPicPr>
          <p:cNvPr id="14" name="Picture 13">
            <a:extLst>
              <a:ext uri="{FF2B5EF4-FFF2-40B4-BE49-F238E27FC236}">
                <a16:creationId xmlns:a16="http://schemas.microsoft.com/office/drawing/2014/main" id="{AB356D04-96D7-6209-A3ED-8D345D17CE01}"/>
              </a:ext>
            </a:extLst>
          </p:cNvPr>
          <p:cNvPicPr>
            <a:picLocks noChangeAspect="1"/>
          </p:cNvPicPr>
          <p:nvPr/>
        </p:nvPicPr>
        <p:blipFill>
          <a:blip r:embed="rId3"/>
          <a:stretch>
            <a:fillRect/>
          </a:stretch>
        </p:blipFill>
        <p:spPr>
          <a:xfrm>
            <a:off x="7778102" y="661764"/>
            <a:ext cx="3455099" cy="3308696"/>
          </a:xfrm>
          <a:prstGeom prst="rect">
            <a:avLst/>
          </a:prstGeom>
        </p:spPr>
      </p:pic>
      <p:sp>
        <p:nvSpPr>
          <p:cNvPr id="4" name="TextBox 3">
            <a:extLst>
              <a:ext uri="{FF2B5EF4-FFF2-40B4-BE49-F238E27FC236}">
                <a16:creationId xmlns:a16="http://schemas.microsoft.com/office/drawing/2014/main" id="{756FA079-1E51-DFC8-843C-F46AB75211C1}"/>
              </a:ext>
            </a:extLst>
          </p:cNvPr>
          <p:cNvSpPr txBox="1"/>
          <p:nvPr/>
        </p:nvSpPr>
        <p:spPr>
          <a:xfrm>
            <a:off x="3" y="0"/>
            <a:ext cx="12192000" cy="461665"/>
          </a:xfrm>
          <a:prstGeom prst="rect">
            <a:avLst/>
          </a:prstGeom>
          <a:noFill/>
        </p:spPr>
        <p:txBody>
          <a:bodyPr wrap="square" rtlCol="0">
            <a:spAutoFit/>
          </a:bodyPr>
          <a:lstStyle/>
          <a:p>
            <a:pPr algn="ctr"/>
            <a:r>
              <a:rPr lang="en-GB" sz="2400" b="1" dirty="0"/>
              <a:t>GW events implications for fundamental physics</a:t>
            </a: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6ACE9877-1B36-43CB-9493-E75CC9C1F659}"/>
                  </a:ext>
                </a:extLst>
              </p:cNvPr>
              <p:cNvSpPr txBox="1"/>
              <p:nvPr/>
            </p:nvSpPr>
            <p:spPr>
              <a:xfrm>
                <a:off x="131807" y="640952"/>
                <a:ext cx="6950371" cy="341376"/>
              </a:xfrm>
              <a:prstGeom prst="rect">
                <a:avLst/>
              </a:prstGeom>
              <a:noFill/>
              <a:ln>
                <a:solidFill>
                  <a:schemeClr val="accent1"/>
                </a:solidFill>
              </a:ln>
            </p:spPr>
            <p:txBody>
              <a:bodyPr wrap="square" rtlCol="0">
                <a:spAutoFit/>
              </a:bodyPr>
              <a:lstStyle/>
              <a:p>
                <a:r>
                  <a:rPr lang="en-GB" sz="1600" dirty="0"/>
                  <a:t>Straightforward test of “speed of light vs. speed of gravity”: </a:t>
                </a:r>
                <a14:m>
                  <m:oMath xmlns:m="http://schemas.openxmlformats.org/officeDocument/2006/math">
                    <m:r>
                      <m:rPr>
                        <m:sty m:val="p"/>
                      </m:rPr>
                      <a:rPr lang="en-US" sz="1600" b="0" i="0" smtClean="0">
                        <a:latin typeface="Cambria Math" panose="02040503050406030204" pitchFamily="18" charset="0"/>
                      </a:rPr>
                      <m:t>Δ</m:t>
                    </m:r>
                    <m:r>
                      <a:rPr lang="en-US" sz="1600" b="0" i="1" smtClean="0">
                        <a:latin typeface="Cambria Math" panose="02040503050406030204" pitchFamily="18" charset="0"/>
                      </a:rPr>
                      <m:t>𝑣</m:t>
                    </m:r>
                    <m:r>
                      <a:rPr lang="en-US" sz="1600" b="0" i="1" smtClean="0">
                        <a:latin typeface="Cambria Math" panose="02040503050406030204" pitchFamily="18" charset="0"/>
                      </a:rPr>
                      <m:t>/</m:t>
                    </m:r>
                    <m:r>
                      <a:rPr lang="en-US" sz="1600" b="0" i="1" smtClean="0">
                        <a:latin typeface="Cambria Math" panose="02040503050406030204" pitchFamily="18" charset="0"/>
                      </a:rPr>
                      <m:t>𝑐</m:t>
                    </m:r>
                    <m:r>
                      <a:rPr lang="en-US" sz="1600" b="0" i="1" smtClean="0">
                        <a:latin typeface="Cambria Math" panose="02040503050406030204" pitchFamily="18" charset="0"/>
                      </a:rPr>
                      <m:t> ≤</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−15</m:t>
                        </m:r>
                      </m:sup>
                    </m:sSup>
                  </m:oMath>
                </a14:m>
                <a:endParaRPr lang="en-US" sz="1600" b="0" dirty="0"/>
              </a:p>
            </p:txBody>
          </p:sp>
        </mc:Choice>
        <mc:Fallback>
          <p:sp>
            <p:nvSpPr>
              <p:cNvPr id="9" name="TextBox 8">
                <a:extLst>
                  <a:ext uri="{FF2B5EF4-FFF2-40B4-BE49-F238E27FC236}">
                    <a16:creationId xmlns:a16="http://schemas.microsoft.com/office/drawing/2014/main" id="{6ACE9877-1B36-43CB-9493-E75CC9C1F659}"/>
                  </a:ext>
                </a:extLst>
              </p:cNvPr>
              <p:cNvSpPr txBox="1">
                <a:spLocks noRot="1" noChangeAspect="1" noMove="1" noResize="1" noEditPoints="1" noAdjustHandles="1" noChangeArrowheads="1" noChangeShapeType="1" noTextEdit="1"/>
              </p:cNvSpPr>
              <p:nvPr/>
            </p:nvSpPr>
            <p:spPr>
              <a:xfrm>
                <a:off x="131807" y="640952"/>
                <a:ext cx="6950371" cy="341376"/>
              </a:xfrm>
              <a:prstGeom prst="rect">
                <a:avLst/>
              </a:prstGeom>
              <a:blipFill>
                <a:blip r:embed="rId4"/>
                <a:stretch>
                  <a:fillRect l="-546" t="-3448" b="-20690"/>
                </a:stretch>
              </a:blipFill>
              <a:ln>
                <a:solidFill>
                  <a:schemeClr val="accent1"/>
                </a:solidFill>
              </a:ln>
            </p:spPr>
            <p:txBody>
              <a:bodyPr/>
              <a:lstStyle/>
              <a:p>
                <a:r>
                  <a:rPr lang="en-GB">
                    <a:noFill/>
                  </a:rPr>
                  <a:t> </a:t>
                </a:r>
              </a:p>
            </p:txBody>
          </p:sp>
        </mc:Fallback>
      </mc:AlternateContent>
      <p:sp>
        <p:nvSpPr>
          <p:cNvPr id="11" name="TextBox 10">
            <a:extLst>
              <a:ext uri="{FF2B5EF4-FFF2-40B4-BE49-F238E27FC236}">
                <a16:creationId xmlns:a16="http://schemas.microsoft.com/office/drawing/2014/main" id="{7EC81470-1648-4774-F9F3-E322F8846495}"/>
              </a:ext>
            </a:extLst>
          </p:cNvPr>
          <p:cNvSpPr txBox="1"/>
          <p:nvPr/>
        </p:nvSpPr>
        <p:spPr>
          <a:xfrm>
            <a:off x="8014409" y="4141086"/>
            <a:ext cx="3582763" cy="1323439"/>
          </a:xfrm>
          <a:prstGeom prst="rect">
            <a:avLst/>
          </a:prstGeom>
          <a:noFill/>
          <a:ln>
            <a:solidFill>
              <a:srgbClr val="0070C0"/>
            </a:solidFill>
          </a:ln>
        </p:spPr>
        <p:txBody>
          <a:bodyPr wrap="square" rtlCol="0">
            <a:spAutoFit/>
          </a:bodyPr>
          <a:lstStyle/>
          <a:p>
            <a:r>
              <a:rPr lang="en-US" sz="1600" dirty="0"/>
              <a:t>Tidal deformation of the two </a:t>
            </a:r>
            <a:r>
              <a:rPr lang="en-US" sz="1600" dirty="0" err="1"/>
              <a:t>inspiraling</a:t>
            </a:r>
            <a:r>
              <a:rPr lang="en-US" sz="1600" dirty="0"/>
              <a:t> neutral stars influences the shape of the GW signal. This can be used to constrain the equation of state of nuclear matter inside the neutron stars.  </a:t>
            </a:r>
          </a:p>
        </p:txBody>
      </p:sp>
      <p:sp>
        <p:nvSpPr>
          <p:cNvPr id="12" name="TextBox 11">
            <a:extLst>
              <a:ext uri="{FF2B5EF4-FFF2-40B4-BE49-F238E27FC236}">
                <a16:creationId xmlns:a16="http://schemas.microsoft.com/office/drawing/2014/main" id="{B9AC7578-6058-BD9B-0538-4EA7AE1F3D47}"/>
              </a:ext>
            </a:extLst>
          </p:cNvPr>
          <p:cNvSpPr txBox="1"/>
          <p:nvPr/>
        </p:nvSpPr>
        <p:spPr>
          <a:xfrm>
            <a:off x="8254197" y="3290500"/>
            <a:ext cx="2533450" cy="276999"/>
          </a:xfrm>
          <a:prstGeom prst="rect">
            <a:avLst/>
          </a:prstGeom>
          <a:noFill/>
        </p:spPr>
        <p:txBody>
          <a:bodyPr wrap="none" rtlCol="0">
            <a:spAutoFit/>
          </a:bodyPr>
          <a:lstStyle/>
          <a:p>
            <a:r>
              <a:rPr lang="en-GB" sz="1200" dirty="0"/>
              <a:t>LIGO/VIRGO Collab. arXiv.1805.11581</a:t>
            </a:r>
          </a:p>
        </p:txBody>
      </p:sp>
      <p:pic>
        <p:nvPicPr>
          <p:cNvPr id="15" name="Picture 14">
            <a:extLst>
              <a:ext uri="{FF2B5EF4-FFF2-40B4-BE49-F238E27FC236}">
                <a16:creationId xmlns:a16="http://schemas.microsoft.com/office/drawing/2014/main" id="{9D56CBC3-03FB-CC75-01E9-2F61D908727A}"/>
              </a:ext>
            </a:extLst>
          </p:cNvPr>
          <p:cNvPicPr>
            <a:picLocks noChangeAspect="1"/>
          </p:cNvPicPr>
          <p:nvPr/>
        </p:nvPicPr>
        <p:blipFill rotWithShape="1">
          <a:blip r:embed="rId5"/>
          <a:srcRect r="49422"/>
          <a:stretch/>
        </p:blipFill>
        <p:spPr>
          <a:xfrm>
            <a:off x="4239370" y="3760828"/>
            <a:ext cx="3269318" cy="2245315"/>
          </a:xfrm>
          <a:prstGeom prst="rect">
            <a:avLst/>
          </a:prstGeom>
        </p:spPr>
      </p:pic>
      <p:pic>
        <p:nvPicPr>
          <p:cNvPr id="17" name="Picture 16">
            <a:extLst>
              <a:ext uri="{FF2B5EF4-FFF2-40B4-BE49-F238E27FC236}">
                <a16:creationId xmlns:a16="http://schemas.microsoft.com/office/drawing/2014/main" id="{87EAFE63-3B3D-4C3E-7D36-967D5AEB47F8}"/>
              </a:ext>
            </a:extLst>
          </p:cNvPr>
          <p:cNvPicPr>
            <a:picLocks noChangeAspect="1"/>
          </p:cNvPicPr>
          <p:nvPr/>
        </p:nvPicPr>
        <p:blipFill>
          <a:blip r:embed="rId6"/>
          <a:stretch>
            <a:fillRect/>
          </a:stretch>
        </p:blipFill>
        <p:spPr>
          <a:xfrm>
            <a:off x="151581" y="3422075"/>
            <a:ext cx="4107823" cy="2758364"/>
          </a:xfrm>
          <a:prstGeom prst="rect">
            <a:avLst/>
          </a:prstGeom>
        </p:spPr>
      </p:pic>
      <p:sp>
        <p:nvSpPr>
          <p:cNvPr id="23" name="TextBox 22">
            <a:extLst>
              <a:ext uri="{FF2B5EF4-FFF2-40B4-BE49-F238E27FC236}">
                <a16:creationId xmlns:a16="http://schemas.microsoft.com/office/drawing/2014/main" id="{4ED2A4F9-E113-6EB1-6926-251F5A7A2072}"/>
              </a:ext>
            </a:extLst>
          </p:cNvPr>
          <p:cNvSpPr txBox="1"/>
          <p:nvPr/>
        </p:nvSpPr>
        <p:spPr>
          <a:xfrm>
            <a:off x="5656313" y="5923082"/>
            <a:ext cx="1987082" cy="276999"/>
          </a:xfrm>
          <a:prstGeom prst="rect">
            <a:avLst/>
          </a:prstGeom>
          <a:noFill/>
        </p:spPr>
        <p:txBody>
          <a:bodyPr wrap="none" rtlCol="0">
            <a:spAutoFit/>
          </a:bodyPr>
          <a:lstStyle/>
          <a:p>
            <a:r>
              <a:rPr lang="en-GB" sz="1200" dirty="0"/>
              <a:t>Most et al. arXiv:1807.03684</a:t>
            </a:r>
          </a:p>
        </p:txBody>
      </p:sp>
      <p:cxnSp>
        <p:nvCxnSpPr>
          <p:cNvPr id="25" name="Straight Connector 24">
            <a:extLst>
              <a:ext uri="{FF2B5EF4-FFF2-40B4-BE49-F238E27FC236}">
                <a16:creationId xmlns:a16="http://schemas.microsoft.com/office/drawing/2014/main" id="{E52A73DD-E4A4-211D-6C33-CA3857181776}"/>
              </a:ext>
            </a:extLst>
          </p:cNvPr>
          <p:cNvCxnSpPr/>
          <p:nvPr/>
        </p:nvCxnSpPr>
        <p:spPr>
          <a:xfrm>
            <a:off x="10330447" y="1538025"/>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2DD54F5-DEC4-7058-822F-919C3213FE8D}"/>
              </a:ext>
            </a:extLst>
          </p:cNvPr>
          <p:cNvCxnSpPr/>
          <p:nvPr/>
        </p:nvCxnSpPr>
        <p:spPr>
          <a:xfrm>
            <a:off x="11244847" y="640952"/>
            <a:ext cx="0" cy="29150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B52F80E9-8FAE-2612-3AEE-7AB0E3C8B11E}"/>
              </a:ext>
            </a:extLst>
          </p:cNvPr>
          <p:cNvSpPr txBox="1"/>
          <p:nvPr/>
        </p:nvSpPr>
        <p:spPr>
          <a:xfrm>
            <a:off x="4744109" y="2820173"/>
            <a:ext cx="2549288" cy="276999"/>
          </a:xfrm>
          <a:prstGeom prst="rect">
            <a:avLst/>
          </a:prstGeom>
          <a:noFill/>
        </p:spPr>
        <p:txBody>
          <a:bodyPr wrap="none" rtlCol="0">
            <a:spAutoFit/>
          </a:bodyPr>
          <a:lstStyle/>
          <a:p>
            <a:r>
              <a:rPr lang="en-GB" sz="1200" dirty="0"/>
              <a:t>LIGO/VIRGO Collab. arXiv:2010.14529</a:t>
            </a:r>
          </a:p>
        </p:txBody>
      </p:sp>
    </p:spTree>
    <p:extLst>
      <p:ext uri="{BB962C8B-B14F-4D97-AF65-F5344CB8AC3E}">
        <p14:creationId xmlns:p14="http://schemas.microsoft.com/office/powerpoint/2010/main" val="2990588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 grpId="0" animBg="1"/>
      <p:bldP spid="11" grpId="0" animBg="1"/>
      <p:bldP spid="12" grpId="0"/>
      <p:bldP spid="23"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50F18C0-C3B3-3747-8448-36E60450A4D4}"/>
              </a:ext>
            </a:extLst>
          </p:cNvPr>
          <p:cNvSpPr txBox="1"/>
          <p:nvPr/>
        </p:nvSpPr>
        <p:spPr>
          <a:xfrm>
            <a:off x="11623611" y="3136635"/>
            <a:ext cx="543739" cy="276999"/>
          </a:xfrm>
          <a:prstGeom prst="rect">
            <a:avLst/>
          </a:prstGeom>
          <a:noFill/>
        </p:spPr>
        <p:txBody>
          <a:bodyPr wrap="none" rtlCol="0">
            <a:spAutoFit/>
          </a:bodyPr>
          <a:lstStyle/>
          <a:p>
            <a:r>
              <a:rPr lang="en-GB" sz="1200" b="1" i="1" dirty="0">
                <a:latin typeface="Times" pitchFamily="2" charset="0"/>
              </a:rPr>
              <a:t>E</a:t>
            </a:r>
            <a:r>
              <a:rPr lang="en-GB" sz="1200" dirty="0">
                <a:latin typeface="Times" pitchFamily="2" charset="0"/>
              </a:rPr>
              <a:t>, eV</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7C023B1-5CEC-4D45-90F7-F541B4219249}"/>
                  </a:ext>
                </a:extLst>
              </p:cNvPr>
              <p:cNvSpPr txBox="1"/>
              <p:nvPr/>
            </p:nvSpPr>
            <p:spPr>
              <a:xfrm>
                <a:off x="11655744" y="3421961"/>
                <a:ext cx="524182" cy="276999"/>
              </a:xfrm>
              <a:prstGeom prst="rect">
                <a:avLst/>
              </a:prstGeom>
              <a:noFill/>
            </p:spPr>
            <p:txBody>
              <a:bodyPr wrap="none" rtlCol="0">
                <a:spAutoFit/>
              </a:bodyPr>
              <a:lstStyle/>
              <a:p>
                <a14:m>
                  <m:oMath xmlns:m="http://schemas.openxmlformats.org/officeDocument/2006/math">
                    <m:r>
                      <a:rPr lang="en-US" sz="1200" b="0" i="1" smtClean="0">
                        <a:latin typeface="Cambria Math" panose="02040503050406030204" pitchFamily="18" charset="0"/>
                      </a:rPr>
                      <m:t>𝜈</m:t>
                    </m:r>
                  </m:oMath>
                </a14:m>
                <a:r>
                  <a:rPr lang="en-GB" sz="1200" dirty="0">
                    <a:latin typeface="Times" pitchFamily="2" charset="0"/>
                  </a:rPr>
                  <a:t>, Hz</a:t>
                </a:r>
              </a:p>
            </p:txBody>
          </p:sp>
        </mc:Choice>
        <mc:Fallback xmlns="">
          <p:sp>
            <p:nvSpPr>
              <p:cNvPr id="9" name="TextBox 8">
                <a:extLst>
                  <a:ext uri="{FF2B5EF4-FFF2-40B4-BE49-F238E27FC236}">
                    <a16:creationId xmlns:a16="http://schemas.microsoft.com/office/drawing/2014/main" id="{A7C023B1-5CEC-4D45-90F7-F541B4219249}"/>
                  </a:ext>
                </a:extLst>
              </p:cNvPr>
              <p:cNvSpPr txBox="1">
                <a:spLocks noRot="1" noChangeAspect="1" noMove="1" noResize="1" noEditPoints="1" noAdjustHandles="1" noChangeArrowheads="1" noChangeShapeType="1" noTextEdit="1"/>
              </p:cNvSpPr>
              <p:nvPr/>
            </p:nvSpPr>
            <p:spPr>
              <a:xfrm>
                <a:off x="11655744" y="3421961"/>
                <a:ext cx="524182" cy="276999"/>
              </a:xfrm>
              <a:prstGeom prst="rect">
                <a:avLst/>
              </a:prstGeom>
              <a:blipFill>
                <a:blip r:embed="rId3"/>
                <a:stretch>
                  <a:fillRect b="-17391"/>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26AB91B0-5051-EA44-B164-BE47D26F51DC}"/>
              </a:ext>
            </a:extLst>
          </p:cNvPr>
          <p:cNvSpPr txBox="1"/>
          <p:nvPr/>
        </p:nvSpPr>
        <p:spPr>
          <a:xfrm>
            <a:off x="6351661" y="3019880"/>
            <a:ext cx="261610" cy="276999"/>
          </a:xfrm>
          <a:prstGeom prst="rect">
            <a:avLst/>
          </a:prstGeom>
          <a:noFill/>
        </p:spPr>
        <p:txBody>
          <a:bodyPr wrap="square" rtlCol="0">
            <a:spAutoFit/>
          </a:bodyPr>
          <a:lstStyle/>
          <a:p>
            <a:r>
              <a:rPr lang="en-GB" sz="1200" dirty="0">
                <a:latin typeface="Times" pitchFamily="2" charset="0"/>
              </a:rPr>
              <a:t>1</a:t>
            </a:r>
          </a:p>
        </p:txBody>
      </p:sp>
      <p:sp>
        <p:nvSpPr>
          <p:cNvPr id="15" name="TextBox 14">
            <a:extLst>
              <a:ext uri="{FF2B5EF4-FFF2-40B4-BE49-F238E27FC236}">
                <a16:creationId xmlns:a16="http://schemas.microsoft.com/office/drawing/2014/main" id="{BBC8DBEF-7306-9C40-8BB6-1BAEA1C64B09}"/>
              </a:ext>
            </a:extLst>
          </p:cNvPr>
          <p:cNvSpPr txBox="1"/>
          <p:nvPr/>
        </p:nvSpPr>
        <p:spPr>
          <a:xfrm>
            <a:off x="6360454" y="3555900"/>
            <a:ext cx="484428" cy="276999"/>
          </a:xfrm>
          <a:prstGeom prst="rect">
            <a:avLst/>
          </a:prstGeom>
          <a:noFill/>
        </p:spPr>
        <p:txBody>
          <a:bodyPr wrap="none" rtlCol="0">
            <a:spAutoFit/>
          </a:bodyPr>
          <a:lstStyle/>
          <a:p>
            <a:r>
              <a:rPr lang="en-GB" sz="1200" dirty="0">
                <a:latin typeface="Times" pitchFamily="2" charset="0"/>
              </a:rPr>
              <a:t>1e15</a:t>
            </a:r>
          </a:p>
        </p:txBody>
      </p:sp>
      <p:sp>
        <p:nvSpPr>
          <p:cNvPr id="17" name="TextBox 16">
            <a:extLst>
              <a:ext uri="{FF2B5EF4-FFF2-40B4-BE49-F238E27FC236}">
                <a16:creationId xmlns:a16="http://schemas.microsoft.com/office/drawing/2014/main" id="{E0D59752-90B6-9E4D-A331-12513E056918}"/>
              </a:ext>
            </a:extLst>
          </p:cNvPr>
          <p:cNvSpPr txBox="1"/>
          <p:nvPr/>
        </p:nvSpPr>
        <p:spPr>
          <a:xfrm>
            <a:off x="9787989" y="3015852"/>
            <a:ext cx="484428" cy="276999"/>
          </a:xfrm>
          <a:prstGeom prst="rect">
            <a:avLst/>
          </a:prstGeom>
          <a:noFill/>
        </p:spPr>
        <p:txBody>
          <a:bodyPr wrap="none" rtlCol="0">
            <a:spAutoFit/>
          </a:bodyPr>
          <a:lstStyle/>
          <a:p>
            <a:r>
              <a:rPr lang="en-GB" sz="1200" dirty="0">
                <a:latin typeface="Times" pitchFamily="2" charset="0"/>
              </a:rPr>
              <a:t>1e15</a:t>
            </a:r>
          </a:p>
        </p:txBody>
      </p:sp>
      <p:sp>
        <p:nvSpPr>
          <p:cNvPr id="19" name="TextBox 18">
            <a:extLst>
              <a:ext uri="{FF2B5EF4-FFF2-40B4-BE49-F238E27FC236}">
                <a16:creationId xmlns:a16="http://schemas.microsoft.com/office/drawing/2014/main" id="{7919F919-EE66-C74A-86F1-B5A6F10BF218}"/>
              </a:ext>
            </a:extLst>
          </p:cNvPr>
          <p:cNvSpPr txBox="1"/>
          <p:nvPr/>
        </p:nvSpPr>
        <p:spPr>
          <a:xfrm>
            <a:off x="396537" y="3562309"/>
            <a:ext cx="535724" cy="276999"/>
          </a:xfrm>
          <a:prstGeom prst="rect">
            <a:avLst/>
          </a:prstGeom>
          <a:noFill/>
        </p:spPr>
        <p:txBody>
          <a:bodyPr wrap="none" rtlCol="0">
            <a:spAutoFit/>
          </a:bodyPr>
          <a:lstStyle/>
          <a:p>
            <a:r>
              <a:rPr lang="en-GB" sz="1200" dirty="0">
                <a:latin typeface="Times" pitchFamily="2" charset="0"/>
              </a:rPr>
              <a:t>1e-10</a:t>
            </a:r>
          </a:p>
        </p:txBody>
      </p:sp>
      <p:sp>
        <p:nvSpPr>
          <p:cNvPr id="36" name="TextBox 35">
            <a:extLst>
              <a:ext uri="{FF2B5EF4-FFF2-40B4-BE49-F238E27FC236}">
                <a16:creationId xmlns:a16="http://schemas.microsoft.com/office/drawing/2014/main" id="{B33F6130-7145-674C-AF87-DCCA754A062F}"/>
              </a:ext>
            </a:extLst>
          </p:cNvPr>
          <p:cNvSpPr txBox="1"/>
          <p:nvPr/>
        </p:nvSpPr>
        <p:spPr>
          <a:xfrm>
            <a:off x="8620882" y="3026152"/>
            <a:ext cx="484428" cy="276999"/>
          </a:xfrm>
          <a:prstGeom prst="rect">
            <a:avLst/>
          </a:prstGeom>
          <a:noFill/>
        </p:spPr>
        <p:txBody>
          <a:bodyPr wrap="none" rtlCol="0">
            <a:spAutoFit/>
          </a:bodyPr>
          <a:lstStyle/>
          <a:p>
            <a:r>
              <a:rPr lang="en-GB" sz="1200" dirty="0">
                <a:latin typeface="Times" pitchFamily="2" charset="0"/>
              </a:rPr>
              <a:t>1e10</a:t>
            </a:r>
          </a:p>
        </p:txBody>
      </p:sp>
      <p:sp>
        <p:nvSpPr>
          <p:cNvPr id="37" name="TextBox 36">
            <a:extLst>
              <a:ext uri="{FF2B5EF4-FFF2-40B4-BE49-F238E27FC236}">
                <a16:creationId xmlns:a16="http://schemas.microsoft.com/office/drawing/2014/main" id="{52B50162-E14C-F44C-B58B-E60856413433}"/>
              </a:ext>
            </a:extLst>
          </p:cNvPr>
          <p:cNvSpPr txBox="1"/>
          <p:nvPr/>
        </p:nvSpPr>
        <p:spPr>
          <a:xfrm>
            <a:off x="7460105" y="3015761"/>
            <a:ext cx="407484" cy="276999"/>
          </a:xfrm>
          <a:prstGeom prst="rect">
            <a:avLst/>
          </a:prstGeom>
          <a:noFill/>
        </p:spPr>
        <p:txBody>
          <a:bodyPr wrap="none" rtlCol="0">
            <a:spAutoFit/>
          </a:bodyPr>
          <a:lstStyle/>
          <a:p>
            <a:r>
              <a:rPr lang="en-GB" sz="1200" dirty="0">
                <a:latin typeface="Times" pitchFamily="2" charset="0"/>
              </a:rPr>
              <a:t>1e5</a:t>
            </a:r>
          </a:p>
        </p:txBody>
      </p:sp>
      <p:sp>
        <p:nvSpPr>
          <p:cNvPr id="113" name="TextBox 112">
            <a:extLst>
              <a:ext uri="{FF2B5EF4-FFF2-40B4-BE49-F238E27FC236}">
                <a16:creationId xmlns:a16="http://schemas.microsoft.com/office/drawing/2014/main" id="{930E947B-AF55-084F-A9E1-427AAD981C35}"/>
              </a:ext>
            </a:extLst>
          </p:cNvPr>
          <p:cNvSpPr txBox="1"/>
          <p:nvPr/>
        </p:nvSpPr>
        <p:spPr>
          <a:xfrm>
            <a:off x="5163849" y="3559903"/>
            <a:ext cx="484428" cy="276999"/>
          </a:xfrm>
          <a:prstGeom prst="rect">
            <a:avLst/>
          </a:prstGeom>
          <a:noFill/>
        </p:spPr>
        <p:txBody>
          <a:bodyPr wrap="none" rtlCol="0">
            <a:spAutoFit/>
          </a:bodyPr>
          <a:lstStyle/>
          <a:p>
            <a:r>
              <a:rPr lang="en-GB" sz="1200" dirty="0">
                <a:latin typeface="Times" pitchFamily="2" charset="0"/>
              </a:rPr>
              <a:t>1e10</a:t>
            </a:r>
          </a:p>
        </p:txBody>
      </p:sp>
      <p:sp>
        <p:nvSpPr>
          <p:cNvPr id="114" name="TextBox 113">
            <a:extLst>
              <a:ext uri="{FF2B5EF4-FFF2-40B4-BE49-F238E27FC236}">
                <a16:creationId xmlns:a16="http://schemas.microsoft.com/office/drawing/2014/main" id="{D02328B7-C3FA-F140-AFAD-2A7A51DF066B}"/>
              </a:ext>
            </a:extLst>
          </p:cNvPr>
          <p:cNvSpPr txBox="1"/>
          <p:nvPr/>
        </p:nvSpPr>
        <p:spPr>
          <a:xfrm>
            <a:off x="3998408" y="3567623"/>
            <a:ext cx="407484" cy="276999"/>
          </a:xfrm>
          <a:prstGeom prst="rect">
            <a:avLst/>
          </a:prstGeom>
          <a:noFill/>
        </p:spPr>
        <p:txBody>
          <a:bodyPr wrap="none" rtlCol="0">
            <a:spAutoFit/>
          </a:bodyPr>
          <a:lstStyle/>
          <a:p>
            <a:r>
              <a:rPr lang="en-GB" sz="1200" dirty="0">
                <a:latin typeface="Times" pitchFamily="2" charset="0"/>
              </a:rPr>
              <a:t>1e5</a:t>
            </a:r>
          </a:p>
        </p:txBody>
      </p:sp>
      <p:sp>
        <p:nvSpPr>
          <p:cNvPr id="115" name="TextBox 114">
            <a:extLst>
              <a:ext uri="{FF2B5EF4-FFF2-40B4-BE49-F238E27FC236}">
                <a16:creationId xmlns:a16="http://schemas.microsoft.com/office/drawing/2014/main" id="{0BBB0C11-F4A4-9A49-A5AC-E21A4AF7F00E}"/>
              </a:ext>
            </a:extLst>
          </p:cNvPr>
          <p:cNvSpPr txBox="1"/>
          <p:nvPr/>
        </p:nvSpPr>
        <p:spPr>
          <a:xfrm>
            <a:off x="2891641" y="3556279"/>
            <a:ext cx="261610" cy="276999"/>
          </a:xfrm>
          <a:prstGeom prst="rect">
            <a:avLst/>
          </a:prstGeom>
          <a:noFill/>
        </p:spPr>
        <p:txBody>
          <a:bodyPr wrap="none" rtlCol="0">
            <a:spAutoFit/>
          </a:bodyPr>
          <a:lstStyle/>
          <a:p>
            <a:r>
              <a:rPr lang="en-GB" sz="1200" dirty="0">
                <a:latin typeface="Times" pitchFamily="2" charset="0"/>
              </a:rPr>
              <a:t>1</a:t>
            </a:r>
          </a:p>
        </p:txBody>
      </p:sp>
      <p:sp>
        <p:nvSpPr>
          <p:cNvPr id="116" name="TextBox 115">
            <a:extLst>
              <a:ext uri="{FF2B5EF4-FFF2-40B4-BE49-F238E27FC236}">
                <a16:creationId xmlns:a16="http://schemas.microsoft.com/office/drawing/2014/main" id="{5C8488FC-CD74-6948-880B-AA54148924F7}"/>
              </a:ext>
            </a:extLst>
          </p:cNvPr>
          <p:cNvSpPr txBox="1"/>
          <p:nvPr/>
        </p:nvSpPr>
        <p:spPr>
          <a:xfrm>
            <a:off x="1629654" y="3556279"/>
            <a:ext cx="458780" cy="276999"/>
          </a:xfrm>
          <a:prstGeom prst="rect">
            <a:avLst/>
          </a:prstGeom>
          <a:noFill/>
        </p:spPr>
        <p:txBody>
          <a:bodyPr wrap="none" rtlCol="0">
            <a:spAutoFit/>
          </a:bodyPr>
          <a:lstStyle/>
          <a:p>
            <a:r>
              <a:rPr lang="en-GB" sz="1200" dirty="0">
                <a:latin typeface="Times" pitchFamily="2" charset="0"/>
              </a:rPr>
              <a:t>1e-5</a:t>
            </a:r>
          </a:p>
        </p:txBody>
      </p:sp>
      <p:sp>
        <p:nvSpPr>
          <p:cNvPr id="117" name="TextBox 116">
            <a:extLst>
              <a:ext uri="{FF2B5EF4-FFF2-40B4-BE49-F238E27FC236}">
                <a16:creationId xmlns:a16="http://schemas.microsoft.com/office/drawing/2014/main" id="{AFCDCC86-6AC7-6E4F-A3B9-50C79CC55558}"/>
              </a:ext>
            </a:extLst>
          </p:cNvPr>
          <p:cNvSpPr txBox="1"/>
          <p:nvPr/>
        </p:nvSpPr>
        <p:spPr>
          <a:xfrm>
            <a:off x="1645920" y="3579223"/>
            <a:ext cx="184731" cy="369332"/>
          </a:xfrm>
          <a:prstGeom prst="rect">
            <a:avLst/>
          </a:prstGeom>
          <a:noFill/>
        </p:spPr>
        <p:txBody>
          <a:bodyPr wrap="none" rtlCol="0">
            <a:spAutoFit/>
          </a:bodyPr>
          <a:lstStyle/>
          <a:p>
            <a:endParaRPr lang="en-GB" dirty="0"/>
          </a:p>
        </p:txBody>
      </p:sp>
      <p:cxnSp>
        <p:nvCxnSpPr>
          <p:cNvPr id="124" name="Straight Arrow Connector 123">
            <a:extLst>
              <a:ext uri="{FF2B5EF4-FFF2-40B4-BE49-F238E27FC236}">
                <a16:creationId xmlns:a16="http://schemas.microsoft.com/office/drawing/2014/main" id="{D3BBFAC3-8325-4D49-86BC-E985AD5E7427}"/>
              </a:ext>
            </a:extLst>
          </p:cNvPr>
          <p:cNvCxnSpPr>
            <a:cxnSpLocks/>
          </p:cNvCxnSpPr>
          <p:nvPr/>
        </p:nvCxnSpPr>
        <p:spPr>
          <a:xfrm flipV="1">
            <a:off x="234605" y="3410876"/>
            <a:ext cx="11932745" cy="3079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F362B7D6-AFBC-2D4C-8D6E-E22E72F055B1}"/>
              </a:ext>
            </a:extLst>
          </p:cNvPr>
          <p:cNvCxnSpPr>
            <a:cxnSpLocks/>
          </p:cNvCxnSpPr>
          <p:nvPr/>
        </p:nvCxnSpPr>
        <p:spPr>
          <a:xfrm>
            <a:off x="1840408" y="3438133"/>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5A466EC9-1881-854C-B14B-98BCCB0B96B2}"/>
              </a:ext>
            </a:extLst>
          </p:cNvPr>
          <p:cNvCxnSpPr>
            <a:cxnSpLocks/>
          </p:cNvCxnSpPr>
          <p:nvPr/>
        </p:nvCxnSpPr>
        <p:spPr>
          <a:xfrm>
            <a:off x="650954" y="3439800"/>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D49BF05-FFD9-5B4D-AAA1-4EA8E2799106}"/>
              </a:ext>
            </a:extLst>
          </p:cNvPr>
          <p:cNvCxnSpPr>
            <a:cxnSpLocks/>
          </p:cNvCxnSpPr>
          <p:nvPr/>
        </p:nvCxnSpPr>
        <p:spPr>
          <a:xfrm>
            <a:off x="898334" y="344682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668C6831-DB53-9642-B7DA-30BE97908C5E}"/>
              </a:ext>
            </a:extLst>
          </p:cNvPr>
          <p:cNvCxnSpPr>
            <a:cxnSpLocks/>
          </p:cNvCxnSpPr>
          <p:nvPr/>
        </p:nvCxnSpPr>
        <p:spPr>
          <a:xfrm>
            <a:off x="1127737"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D22B2D8D-1208-1C4F-BEA7-0D9278CB815C}"/>
              </a:ext>
            </a:extLst>
          </p:cNvPr>
          <p:cNvCxnSpPr>
            <a:cxnSpLocks/>
          </p:cNvCxnSpPr>
          <p:nvPr/>
        </p:nvCxnSpPr>
        <p:spPr>
          <a:xfrm>
            <a:off x="1371984"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401C7928-69E5-0643-98A0-678080B32C91}"/>
              </a:ext>
            </a:extLst>
          </p:cNvPr>
          <p:cNvCxnSpPr>
            <a:cxnSpLocks/>
          </p:cNvCxnSpPr>
          <p:nvPr/>
        </p:nvCxnSpPr>
        <p:spPr>
          <a:xfrm>
            <a:off x="1620010" y="344274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828CC4BF-DE6A-D743-9901-6DFD56A50D11}"/>
              </a:ext>
            </a:extLst>
          </p:cNvPr>
          <p:cNvCxnSpPr>
            <a:cxnSpLocks/>
          </p:cNvCxnSpPr>
          <p:nvPr/>
        </p:nvCxnSpPr>
        <p:spPr>
          <a:xfrm>
            <a:off x="3028188" y="3428707"/>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D9622E2B-29A8-C64B-943E-D6CA1E136D7A}"/>
              </a:ext>
            </a:extLst>
          </p:cNvPr>
          <p:cNvCxnSpPr>
            <a:cxnSpLocks/>
          </p:cNvCxnSpPr>
          <p:nvPr/>
        </p:nvCxnSpPr>
        <p:spPr>
          <a:xfrm>
            <a:off x="2086114" y="3437395"/>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A82D696E-809C-3F4F-B93E-33713418EF2C}"/>
              </a:ext>
            </a:extLst>
          </p:cNvPr>
          <p:cNvCxnSpPr>
            <a:cxnSpLocks/>
          </p:cNvCxnSpPr>
          <p:nvPr/>
        </p:nvCxnSpPr>
        <p:spPr>
          <a:xfrm>
            <a:off x="2315517" y="34310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8301237A-C5B4-7841-B158-681D90FB0318}"/>
              </a:ext>
            </a:extLst>
          </p:cNvPr>
          <p:cNvCxnSpPr>
            <a:cxnSpLocks/>
          </p:cNvCxnSpPr>
          <p:nvPr/>
        </p:nvCxnSpPr>
        <p:spPr>
          <a:xfrm>
            <a:off x="2559764" y="34310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1E40013F-ED66-2A43-AB56-2D4BA74FE0F4}"/>
              </a:ext>
            </a:extLst>
          </p:cNvPr>
          <p:cNvCxnSpPr>
            <a:cxnSpLocks/>
          </p:cNvCxnSpPr>
          <p:nvPr/>
        </p:nvCxnSpPr>
        <p:spPr>
          <a:xfrm>
            <a:off x="2807790" y="3433323"/>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9692E97C-7457-404A-8321-D261F62C0B23}"/>
              </a:ext>
            </a:extLst>
          </p:cNvPr>
          <p:cNvCxnSpPr>
            <a:cxnSpLocks/>
          </p:cNvCxnSpPr>
          <p:nvPr/>
        </p:nvCxnSpPr>
        <p:spPr>
          <a:xfrm>
            <a:off x="4215962" y="3438133"/>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F8BD51FD-0CE5-E148-8975-58C6E12B0057}"/>
              </a:ext>
            </a:extLst>
          </p:cNvPr>
          <p:cNvCxnSpPr>
            <a:cxnSpLocks/>
          </p:cNvCxnSpPr>
          <p:nvPr/>
        </p:nvCxnSpPr>
        <p:spPr>
          <a:xfrm>
            <a:off x="3273888" y="344682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66293B84-FF3A-F944-92B8-93572C0E53BB}"/>
              </a:ext>
            </a:extLst>
          </p:cNvPr>
          <p:cNvCxnSpPr>
            <a:cxnSpLocks/>
          </p:cNvCxnSpPr>
          <p:nvPr/>
        </p:nvCxnSpPr>
        <p:spPr>
          <a:xfrm>
            <a:off x="3503291"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F1D8F5F-B9E5-F641-919B-CE18E713CF12}"/>
              </a:ext>
            </a:extLst>
          </p:cNvPr>
          <p:cNvCxnSpPr>
            <a:cxnSpLocks/>
          </p:cNvCxnSpPr>
          <p:nvPr/>
        </p:nvCxnSpPr>
        <p:spPr>
          <a:xfrm>
            <a:off x="3747538" y="3440477"/>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6291EB74-13EB-1548-8E81-05ECFBEAC955}"/>
              </a:ext>
            </a:extLst>
          </p:cNvPr>
          <p:cNvCxnSpPr>
            <a:cxnSpLocks/>
          </p:cNvCxnSpPr>
          <p:nvPr/>
        </p:nvCxnSpPr>
        <p:spPr>
          <a:xfrm>
            <a:off x="3995564" y="344274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32D60DE-C299-2C47-8D27-2A0D0202AEF5}"/>
              </a:ext>
            </a:extLst>
          </p:cNvPr>
          <p:cNvCxnSpPr>
            <a:cxnSpLocks/>
          </p:cNvCxnSpPr>
          <p:nvPr/>
        </p:nvCxnSpPr>
        <p:spPr>
          <a:xfrm>
            <a:off x="5403740" y="3438135"/>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062C376-530F-A640-99C6-1B9782D549F5}"/>
              </a:ext>
            </a:extLst>
          </p:cNvPr>
          <p:cNvCxnSpPr>
            <a:cxnSpLocks/>
          </p:cNvCxnSpPr>
          <p:nvPr/>
        </p:nvCxnSpPr>
        <p:spPr>
          <a:xfrm>
            <a:off x="4461666" y="3446823"/>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D5CBD4BD-7B00-4E4B-8476-F8DDEC1212D7}"/>
              </a:ext>
            </a:extLst>
          </p:cNvPr>
          <p:cNvCxnSpPr>
            <a:cxnSpLocks/>
          </p:cNvCxnSpPr>
          <p:nvPr/>
        </p:nvCxnSpPr>
        <p:spPr>
          <a:xfrm>
            <a:off x="4691069" y="344047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06A3BAB2-CB11-3C43-8608-6AEE91F39B62}"/>
              </a:ext>
            </a:extLst>
          </p:cNvPr>
          <p:cNvCxnSpPr>
            <a:cxnSpLocks/>
          </p:cNvCxnSpPr>
          <p:nvPr/>
        </p:nvCxnSpPr>
        <p:spPr>
          <a:xfrm>
            <a:off x="4935316" y="3440479"/>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BFB8CA7F-B807-2A4B-8D18-EF4167915978}"/>
              </a:ext>
            </a:extLst>
          </p:cNvPr>
          <p:cNvCxnSpPr>
            <a:cxnSpLocks/>
          </p:cNvCxnSpPr>
          <p:nvPr/>
        </p:nvCxnSpPr>
        <p:spPr>
          <a:xfrm>
            <a:off x="5183342" y="3442751"/>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E6FED411-45D8-5445-84EC-2FFBCD879ABC}"/>
              </a:ext>
            </a:extLst>
          </p:cNvPr>
          <p:cNvCxnSpPr>
            <a:cxnSpLocks/>
          </p:cNvCxnSpPr>
          <p:nvPr/>
        </p:nvCxnSpPr>
        <p:spPr>
          <a:xfrm>
            <a:off x="6591518" y="3428706"/>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C5D6264E-8217-614E-990C-9193D66613DD}"/>
              </a:ext>
            </a:extLst>
          </p:cNvPr>
          <p:cNvCxnSpPr>
            <a:cxnSpLocks/>
          </p:cNvCxnSpPr>
          <p:nvPr/>
        </p:nvCxnSpPr>
        <p:spPr>
          <a:xfrm>
            <a:off x="5649444" y="3437394"/>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6FF7B6E8-1354-144F-A1F9-0CD68612B8BA}"/>
              </a:ext>
            </a:extLst>
          </p:cNvPr>
          <p:cNvCxnSpPr>
            <a:cxnSpLocks/>
          </p:cNvCxnSpPr>
          <p:nvPr/>
        </p:nvCxnSpPr>
        <p:spPr>
          <a:xfrm>
            <a:off x="5878847" y="343105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87881896-FC4B-2641-B29A-6C80D74CDA20}"/>
              </a:ext>
            </a:extLst>
          </p:cNvPr>
          <p:cNvCxnSpPr>
            <a:cxnSpLocks/>
          </p:cNvCxnSpPr>
          <p:nvPr/>
        </p:nvCxnSpPr>
        <p:spPr>
          <a:xfrm>
            <a:off x="6123094" y="343105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AABB4FD2-ABED-CD4E-916F-8342EB800D54}"/>
              </a:ext>
            </a:extLst>
          </p:cNvPr>
          <p:cNvCxnSpPr>
            <a:cxnSpLocks/>
          </p:cNvCxnSpPr>
          <p:nvPr/>
        </p:nvCxnSpPr>
        <p:spPr>
          <a:xfrm>
            <a:off x="6371120" y="343332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47FAADFD-A733-7A4F-9A88-8FB9D357AA4B}"/>
              </a:ext>
            </a:extLst>
          </p:cNvPr>
          <p:cNvCxnSpPr>
            <a:cxnSpLocks/>
          </p:cNvCxnSpPr>
          <p:nvPr/>
        </p:nvCxnSpPr>
        <p:spPr>
          <a:xfrm>
            <a:off x="7666173" y="327788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10F1D783-A4B1-BE49-B9A0-84C0BD04E0C7}"/>
              </a:ext>
            </a:extLst>
          </p:cNvPr>
          <p:cNvCxnSpPr>
            <a:cxnSpLocks/>
          </p:cNvCxnSpPr>
          <p:nvPr/>
        </p:nvCxnSpPr>
        <p:spPr>
          <a:xfrm>
            <a:off x="6476719" y="3279551"/>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418F2F38-9777-0C40-8290-BCFB4CA5A374}"/>
              </a:ext>
            </a:extLst>
          </p:cNvPr>
          <p:cNvCxnSpPr>
            <a:cxnSpLocks/>
          </p:cNvCxnSpPr>
          <p:nvPr/>
        </p:nvCxnSpPr>
        <p:spPr>
          <a:xfrm>
            <a:off x="6724099" y="328657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E52D3286-52BF-0B44-879E-CE0162E1926A}"/>
              </a:ext>
            </a:extLst>
          </p:cNvPr>
          <p:cNvCxnSpPr>
            <a:cxnSpLocks/>
          </p:cNvCxnSpPr>
          <p:nvPr/>
        </p:nvCxnSpPr>
        <p:spPr>
          <a:xfrm>
            <a:off x="6953502" y="328022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4C8A64AA-6FD3-CC4E-B2A0-518F9BD23D1F}"/>
              </a:ext>
            </a:extLst>
          </p:cNvPr>
          <p:cNvCxnSpPr>
            <a:cxnSpLocks/>
          </p:cNvCxnSpPr>
          <p:nvPr/>
        </p:nvCxnSpPr>
        <p:spPr>
          <a:xfrm>
            <a:off x="7197749" y="328022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E6DDDF10-1444-3E4D-BF4D-7CA5FD625F67}"/>
              </a:ext>
            </a:extLst>
          </p:cNvPr>
          <p:cNvCxnSpPr>
            <a:cxnSpLocks/>
          </p:cNvCxnSpPr>
          <p:nvPr/>
        </p:nvCxnSpPr>
        <p:spPr>
          <a:xfrm>
            <a:off x="7445775" y="328250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CF7413FD-0BD8-6345-B5B7-F38D2C041AD1}"/>
              </a:ext>
            </a:extLst>
          </p:cNvPr>
          <p:cNvCxnSpPr>
            <a:cxnSpLocks/>
          </p:cNvCxnSpPr>
          <p:nvPr/>
        </p:nvCxnSpPr>
        <p:spPr>
          <a:xfrm>
            <a:off x="8855526" y="327945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3D3408DE-AF1D-BA45-BBF9-BBBAB915FF62}"/>
              </a:ext>
            </a:extLst>
          </p:cNvPr>
          <p:cNvCxnSpPr>
            <a:cxnSpLocks/>
          </p:cNvCxnSpPr>
          <p:nvPr/>
        </p:nvCxnSpPr>
        <p:spPr>
          <a:xfrm>
            <a:off x="7913452" y="328814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6DEF6084-E172-C846-B359-75F6015AE81B}"/>
              </a:ext>
            </a:extLst>
          </p:cNvPr>
          <p:cNvCxnSpPr>
            <a:cxnSpLocks/>
          </p:cNvCxnSpPr>
          <p:nvPr/>
        </p:nvCxnSpPr>
        <p:spPr>
          <a:xfrm>
            <a:off x="8142855"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26952671-59CE-2B4B-A2C1-3A29C8943555}"/>
              </a:ext>
            </a:extLst>
          </p:cNvPr>
          <p:cNvCxnSpPr>
            <a:cxnSpLocks/>
          </p:cNvCxnSpPr>
          <p:nvPr/>
        </p:nvCxnSpPr>
        <p:spPr>
          <a:xfrm>
            <a:off x="8387102"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655E6680-DB01-3E47-B15F-852CF13B6121}"/>
              </a:ext>
            </a:extLst>
          </p:cNvPr>
          <p:cNvCxnSpPr>
            <a:cxnSpLocks/>
          </p:cNvCxnSpPr>
          <p:nvPr/>
        </p:nvCxnSpPr>
        <p:spPr>
          <a:xfrm>
            <a:off x="8635128" y="328407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C19E09EC-0CFB-AC4A-9E3B-3BFD16210153}"/>
              </a:ext>
            </a:extLst>
          </p:cNvPr>
          <p:cNvCxnSpPr>
            <a:cxnSpLocks/>
          </p:cNvCxnSpPr>
          <p:nvPr/>
        </p:nvCxnSpPr>
        <p:spPr>
          <a:xfrm>
            <a:off x="10043300" y="3279452"/>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C66A861A-6276-E543-8F00-AE84648E6198}"/>
              </a:ext>
            </a:extLst>
          </p:cNvPr>
          <p:cNvCxnSpPr>
            <a:cxnSpLocks/>
          </p:cNvCxnSpPr>
          <p:nvPr/>
        </p:nvCxnSpPr>
        <p:spPr>
          <a:xfrm>
            <a:off x="9101226" y="328814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6A2689A4-E9DB-F942-AFFA-9B5701738AF1}"/>
              </a:ext>
            </a:extLst>
          </p:cNvPr>
          <p:cNvCxnSpPr>
            <a:cxnSpLocks/>
          </p:cNvCxnSpPr>
          <p:nvPr/>
        </p:nvCxnSpPr>
        <p:spPr>
          <a:xfrm>
            <a:off x="9330629" y="3281796"/>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31A0E54B-EA82-CF4D-B41B-1413E12F5B71}"/>
              </a:ext>
            </a:extLst>
          </p:cNvPr>
          <p:cNvCxnSpPr>
            <a:cxnSpLocks/>
          </p:cNvCxnSpPr>
          <p:nvPr/>
        </p:nvCxnSpPr>
        <p:spPr>
          <a:xfrm>
            <a:off x="9574876" y="3281796"/>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81CBB7EA-4F80-9840-A4BC-2D2012F6DE3C}"/>
              </a:ext>
            </a:extLst>
          </p:cNvPr>
          <p:cNvCxnSpPr>
            <a:cxnSpLocks/>
          </p:cNvCxnSpPr>
          <p:nvPr/>
        </p:nvCxnSpPr>
        <p:spPr>
          <a:xfrm>
            <a:off x="9822902" y="328406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EE155F1F-5431-7946-A47B-2685157C6A4A}"/>
              </a:ext>
            </a:extLst>
          </p:cNvPr>
          <p:cNvCxnSpPr>
            <a:cxnSpLocks/>
          </p:cNvCxnSpPr>
          <p:nvPr/>
        </p:nvCxnSpPr>
        <p:spPr>
          <a:xfrm>
            <a:off x="11231076" y="3279454"/>
            <a:ext cx="0" cy="138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C22F562E-F40F-B044-9141-F6FFDE24C788}"/>
              </a:ext>
            </a:extLst>
          </p:cNvPr>
          <p:cNvCxnSpPr>
            <a:cxnSpLocks/>
          </p:cNvCxnSpPr>
          <p:nvPr/>
        </p:nvCxnSpPr>
        <p:spPr>
          <a:xfrm>
            <a:off x="10289002" y="3288142"/>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D2620897-1206-C040-80C7-D59AAFCB51EF}"/>
              </a:ext>
            </a:extLst>
          </p:cNvPr>
          <p:cNvCxnSpPr>
            <a:cxnSpLocks/>
          </p:cNvCxnSpPr>
          <p:nvPr/>
        </p:nvCxnSpPr>
        <p:spPr>
          <a:xfrm>
            <a:off x="10518405"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810E7DCF-837C-1346-A13C-0E2601D0B9ED}"/>
              </a:ext>
            </a:extLst>
          </p:cNvPr>
          <p:cNvCxnSpPr>
            <a:cxnSpLocks/>
          </p:cNvCxnSpPr>
          <p:nvPr/>
        </p:nvCxnSpPr>
        <p:spPr>
          <a:xfrm>
            <a:off x="10762652" y="3281798"/>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B7158907-09CE-E64F-B2B4-16168FFEA023}"/>
              </a:ext>
            </a:extLst>
          </p:cNvPr>
          <p:cNvCxnSpPr>
            <a:cxnSpLocks/>
          </p:cNvCxnSpPr>
          <p:nvPr/>
        </p:nvCxnSpPr>
        <p:spPr>
          <a:xfrm>
            <a:off x="11010678" y="3284070"/>
            <a:ext cx="0" cy="138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9" name="TextBox 178">
            <a:extLst>
              <a:ext uri="{FF2B5EF4-FFF2-40B4-BE49-F238E27FC236}">
                <a16:creationId xmlns:a16="http://schemas.microsoft.com/office/drawing/2014/main" id="{FBF442E7-5E30-7943-894D-D8913D3B2DEA}"/>
              </a:ext>
            </a:extLst>
          </p:cNvPr>
          <p:cNvSpPr txBox="1"/>
          <p:nvPr/>
        </p:nvSpPr>
        <p:spPr>
          <a:xfrm>
            <a:off x="10986536" y="3019058"/>
            <a:ext cx="484428" cy="276999"/>
          </a:xfrm>
          <a:prstGeom prst="rect">
            <a:avLst/>
          </a:prstGeom>
          <a:noFill/>
        </p:spPr>
        <p:txBody>
          <a:bodyPr wrap="none" rtlCol="0">
            <a:spAutoFit/>
          </a:bodyPr>
          <a:lstStyle/>
          <a:p>
            <a:r>
              <a:rPr lang="en-GB" sz="1200" dirty="0">
                <a:latin typeface="Times" pitchFamily="2" charset="0"/>
              </a:rPr>
              <a:t>1e20</a:t>
            </a:r>
          </a:p>
        </p:txBody>
      </p:sp>
      <p:sp>
        <p:nvSpPr>
          <p:cNvPr id="188" name="TextBox 187">
            <a:extLst>
              <a:ext uri="{FF2B5EF4-FFF2-40B4-BE49-F238E27FC236}">
                <a16:creationId xmlns:a16="http://schemas.microsoft.com/office/drawing/2014/main" id="{E77C3C66-6B28-B241-A10E-C9539D30E00C}"/>
              </a:ext>
            </a:extLst>
          </p:cNvPr>
          <p:cNvSpPr txBox="1"/>
          <p:nvPr/>
        </p:nvSpPr>
        <p:spPr>
          <a:xfrm rot="16200000">
            <a:off x="-55285" y="4721451"/>
            <a:ext cx="1996908" cy="307777"/>
          </a:xfrm>
          <a:prstGeom prst="rect">
            <a:avLst/>
          </a:prstGeom>
          <a:solidFill>
            <a:schemeClr val="bg1"/>
          </a:solidFill>
          <a:ln>
            <a:noFill/>
          </a:ln>
        </p:spPr>
        <p:txBody>
          <a:bodyPr wrap="square" rtlCol="0">
            <a:spAutoFit/>
          </a:bodyPr>
          <a:lstStyle/>
          <a:p>
            <a:r>
              <a:rPr lang="en-GB" sz="1400" b="1" dirty="0"/>
              <a:t>GW</a:t>
            </a:r>
            <a:r>
              <a:rPr lang="en-GB" sz="1400" dirty="0"/>
              <a:t>: pulsar timing arrays</a:t>
            </a:r>
          </a:p>
        </p:txBody>
      </p:sp>
      <p:sp>
        <p:nvSpPr>
          <p:cNvPr id="189" name="TextBox 188">
            <a:extLst>
              <a:ext uri="{FF2B5EF4-FFF2-40B4-BE49-F238E27FC236}">
                <a16:creationId xmlns:a16="http://schemas.microsoft.com/office/drawing/2014/main" id="{0F9AACC6-983A-EE45-A6DA-D5CA79B783F0}"/>
              </a:ext>
            </a:extLst>
          </p:cNvPr>
          <p:cNvSpPr txBox="1"/>
          <p:nvPr/>
        </p:nvSpPr>
        <p:spPr>
          <a:xfrm rot="16200000">
            <a:off x="1654853" y="4810487"/>
            <a:ext cx="1576155" cy="523220"/>
          </a:xfrm>
          <a:prstGeom prst="rect">
            <a:avLst/>
          </a:prstGeom>
          <a:solidFill>
            <a:schemeClr val="bg1"/>
          </a:solidFill>
          <a:ln>
            <a:noFill/>
          </a:ln>
        </p:spPr>
        <p:txBody>
          <a:bodyPr wrap="square" rtlCol="0">
            <a:spAutoFit/>
          </a:bodyPr>
          <a:lstStyle/>
          <a:p>
            <a:r>
              <a:rPr lang="en-GB" sz="1400" b="1" dirty="0"/>
              <a:t>GW</a:t>
            </a:r>
            <a:r>
              <a:rPr lang="en-GB" sz="1400" dirty="0"/>
              <a:t>: space-based </a:t>
            </a:r>
          </a:p>
          <a:p>
            <a:r>
              <a:rPr lang="en-GB" sz="1400" dirty="0"/>
              <a:t>interferometers</a:t>
            </a:r>
          </a:p>
        </p:txBody>
      </p:sp>
      <p:sp>
        <p:nvSpPr>
          <p:cNvPr id="190" name="Rectangle 189">
            <a:extLst>
              <a:ext uri="{FF2B5EF4-FFF2-40B4-BE49-F238E27FC236}">
                <a16:creationId xmlns:a16="http://schemas.microsoft.com/office/drawing/2014/main" id="{57577AE6-CF62-324D-8993-56D594C0B7DC}"/>
              </a:ext>
            </a:extLst>
          </p:cNvPr>
          <p:cNvSpPr/>
          <p:nvPr/>
        </p:nvSpPr>
        <p:spPr>
          <a:xfrm>
            <a:off x="2230890" y="3876885"/>
            <a:ext cx="473650"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1" name="Rectangle 190">
            <a:extLst>
              <a:ext uri="{FF2B5EF4-FFF2-40B4-BE49-F238E27FC236}">
                <a16:creationId xmlns:a16="http://schemas.microsoft.com/office/drawing/2014/main" id="{715B5242-53B0-B84A-9E3C-FDB71AFE4D8C}"/>
              </a:ext>
            </a:extLst>
          </p:cNvPr>
          <p:cNvSpPr/>
          <p:nvPr/>
        </p:nvSpPr>
        <p:spPr>
          <a:xfrm>
            <a:off x="799036" y="3858096"/>
            <a:ext cx="408861" cy="19969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Rectangle 191">
            <a:extLst>
              <a:ext uri="{FF2B5EF4-FFF2-40B4-BE49-F238E27FC236}">
                <a16:creationId xmlns:a16="http://schemas.microsoft.com/office/drawing/2014/main" id="{CF0450A8-E991-B24A-87AA-E63CAC072D1D}"/>
              </a:ext>
            </a:extLst>
          </p:cNvPr>
          <p:cNvSpPr/>
          <p:nvPr/>
        </p:nvSpPr>
        <p:spPr>
          <a:xfrm>
            <a:off x="3441139" y="3876885"/>
            <a:ext cx="473650"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TextBox 192">
            <a:extLst>
              <a:ext uri="{FF2B5EF4-FFF2-40B4-BE49-F238E27FC236}">
                <a16:creationId xmlns:a16="http://schemas.microsoft.com/office/drawing/2014/main" id="{8D56AC62-243F-9846-B462-596DF67A450E}"/>
              </a:ext>
            </a:extLst>
          </p:cNvPr>
          <p:cNvSpPr txBox="1"/>
          <p:nvPr/>
        </p:nvSpPr>
        <p:spPr>
          <a:xfrm rot="16200000">
            <a:off x="2914672" y="4782360"/>
            <a:ext cx="1576155" cy="523220"/>
          </a:xfrm>
          <a:prstGeom prst="rect">
            <a:avLst/>
          </a:prstGeom>
          <a:noFill/>
          <a:ln>
            <a:noFill/>
          </a:ln>
        </p:spPr>
        <p:txBody>
          <a:bodyPr wrap="square" rtlCol="0">
            <a:spAutoFit/>
          </a:bodyPr>
          <a:lstStyle/>
          <a:p>
            <a:r>
              <a:rPr lang="en-GB" sz="1400" b="1" dirty="0"/>
              <a:t>GW</a:t>
            </a:r>
            <a:r>
              <a:rPr lang="en-GB" sz="1400" dirty="0"/>
              <a:t>: ground-based </a:t>
            </a:r>
          </a:p>
          <a:p>
            <a:r>
              <a:rPr lang="en-GB" sz="1400" dirty="0"/>
              <a:t>interferometers</a:t>
            </a:r>
          </a:p>
        </p:txBody>
      </p:sp>
      <p:sp>
        <p:nvSpPr>
          <p:cNvPr id="194" name="Rectangle 193">
            <a:extLst>
              <a:ext uri="{FF2B5EF4-FFF2-40B4-BE49-F238E27FC236}">
                <a16:creationId xmlns:a16="http://schemas.microsoft.com/office/drawing/2014/main" id="{83236F8D-9B5C-3F49-9278-7572879629D7}"/>
              </a:ext>
            </a:extLst>
          </p:cNvPr>
          <p:cNvSpPr/>
          <p:nvPr/>
        </p:nvSpPr>
        <p:spPr>
          <a:xfrm>
            <a:off x="4935316" y="989354"/>
            <a:ext cx="757098"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5" name="TextBox 194">
            <a:extLst>
              <a:ext uri="{FF2B5EF4-FFF2-40B4-BE49-F238E27FC236}">
                <a16:creationId xmlns:a16="http://schemas.microsoft.com/office/drawing/2014/main" id="{CAE15619-0DF1-4E4E-9156-48AB71127A8F}"/>
              </a:ext>
            </a:extLst>
          </p:cNvPr>
          <p:cNvSpPr txBox="1"/>
          <p:nvPr/>
        </p:nvSpPr>
        <p:spPr>
          <a:xfrm rot="16200000">
            <a:off x="4400065" y="1833490"/>
            <a:ext cx="1882645" cy="307777"/>
          </a:xfrm>
          <a:prstGeom prst="rect">
            <a:avLst/>
          </a:prstGeom>
          <a:noFill/>
          <a:ln>
            <a:noFill/>
          </a:ln>
        </p:spPr>
        <p:txBody>
          <a:bodyPr wrap="square" rtlCol="0">
            <a:spAutoFit/>
          </a:bodyPr>
          <a:lstStyle/>
          <a:p>
            <a:r>
              <a:rPr lang="en-GB" sz="1400" b="1" dirty="0">
                <a:solidFill>
                  <a:srgbClr val="0070C0"/>
                </a:solidFill>
              </a:rPr>
              <a:t>EM</a:t>
            </a:r>
            <a:r>
              <a:rPr lang="en-GB" sz="1400" dirty="0"/>
              <a:t>: radio telescopes</a:t>
            </a:r>
          </a:p>
        </p:txBody>
      </p:sp>
      <p:sp>
        <p:nvSpPr>
          <p:cNvPr id="196" name="Rectangle 195">
            <a:extLst>
              <a:ext uri="{FF2B5EF4-FFF2-40B4-BE49-F238E27FC236}">
                <a16:creationId xmlns:a16="http://schemas.microsoft.com/office/drawing/2014/main" id="{D51BDAAD-E5BA-3649-8F7B-4C1D599F8CFB}"/>
              </a:ext>
            </a:extLst>
          </p:cNvPr>
          <p:cNvSpPr/>
          <p:nvPr/>
        </p:nvSpPr>
        <p:spPr>
          <a:xfrm>
            <a:off x="5957740" y="976436"/>
            <a:ext cx="477679"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7" name="TextBox 196">
            <a:extLst>
              <a:ext uri="{FF2B5EF4-FFF2-40B4-BE49-F238E27FC236}">
                <a16:creationId xmlns:a16="http://schemas.microsoft.com/office/drawing/2014/main" id="{31308586-0897-BE47-ACB7-C044CCEEC470}"/>
              </a:ext>
            </a:extLst>
          </p:cNvPr>
          <p:cNvSpPr txBox="1"/>
          <p:nvPr/>
        </p:nvSpPr>
        <p:spPr>
          <a:xfrm rot="16200000">
            <a:off x="5177624" y="1792443"/>
            <a:ext cx="2018017" cy="307777"/>
          </a:xfrm>
          <a:prstGeom prst="rect">
            <a:avLst/>
          </a:prstGeom>
          <a:noFill/>
          <a:ln>
            <a:noFill/>
          </a:ln>
        </p:spPr>
        <p:txBody>
          <a:bodyPr wrap="square" rtlCol="0">
            <a:spAutoFit/>
          </a:bodyPr>
          <a:lstStyle/>
          <a:p>
            <a:r>
              <a:rPr lang="en-GB" sz="1400" b="1" dirty="0">
                <a:solidFill>
                  <a:srgbClr val="0070C0"/>
                </a:solidFill>
              </a:rPr>
              <a:t>EM</a:t>
            </a:r>
            <a:r>
              <a:rPr lang="en-GB" sz="1400" dirty="0"/>
              <a:t>: infrared telescopes</a:t>
            </a:r>
          </a:p>
        </p:txBody>
      </p:sp>
      <p:sp>
        <p:nvSpPr>
          <p:cNvPr id="198" name="Rectangle 197">
            <a:extLst>
              <a:ext uri="{FF2B5EF4-FFF2-40B4-BE49-F238E27FC236}">
                <a16:creationId xmlns:a16="http://schemas.microsoft.com/office/drawing/2014/main" id="{21C730C0-E674-3743-9347-D68E26914271}"/>
              </a:ext>
            </a:extLst>
          </p:cNvPr>
          <p:cNvSpPr/>
          <p:nvPr/>
        </p:nvSpPr>
        <p:spPr>
          <a:xfrm>
            <a:off x="6949416" y="956487"/>
            <a:ext cx="766357"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9" name="TextBox 198">
            <a:extLst>
              <a:ext uri="{FF2B5EF4-FFF2-40B4-BE49-F238E27FC236}">
                <a16:creationId xmlns:a16="http://schemas.microsoft.com/office/drawing/2014/main" id="{DD310A8E-7F4B-F042-8ADA-A3653A55B5D8}"/>
              </a:ext>
            </a:extLst>
          </p:cNvPr>
          <p:cNvSpPr txBox="1"/>
          <p:nvPr/>
        </p:nvSpPr>
        <p:spPr>
          <a:xfrm rot="16200000">
            <a:off x="6287549" y="1791658"/>
            <a:ext cx="2018017" cy="307777"/>
          </a:xfrm>
          <a:prstGeom prst="rect">
            <a:avLst/>
          </a:prstGeom>
          <a:noFill/>
          <a:ln>
            <a:noFill/>
          </a:ln>
        </p:spPr>
        <p:txBody>
          <a:bodyPr wrap="square" rtlCol="0">
            <a:spAutoFit/>
          </a:bodyPr>
          <a:lstStyle/>
          <a:p>
            <a:r>
              <a:rPr lang="en-GB" sz="1400" b="1" dirty="0">
                <a:solidFill>
                  <a:srgbClr val="0070C0"/>
                </a:solidFill>
              </a:rPr>
              <a:t>EM</a:t>
            </a:r>
            <a:r>
              <a:rPr lang="en-GB" sz="1400" dirty="0"/>
              <a:t>: X-ray telescopes</a:t>
            </a:r>
          </a:p>
        </p:txBody>
      </p:sp>
      <p:sp>
        <p:nvSpPr>
          <p:cNvPr id="200" name="Rectangle 199">
            <a:extLst>
              <a:ext uri="{FF2B5EF4-FFF2-40B4-BE49-F238E27FC236}">
                <a16:creationId xmlns:a16="http://schemas.microsoft.com/office/drawing/2014/main" id="{434C3DF2-DA62-0243-852E-B863AC863314}"/>
              </a:ext>
            </a:extLst>
          </p:cNvPr>
          <p:cNvSpPr/>
          <p:nvPr/>
        </p:nvSpPr>
        <p:spPr>
          <a:xfrm>
            <a:off x="7789724" y="950581"/>
            <a:ext cx="1391978" cy="1978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01" name="TextBox 200">
                <a:extLst>
                  <a:ext uri="{FF2B5EF4-FFF2-40B4-BE49-F238E27FC236}">
                    <a16:creationId xmlns:a16="http://schemas.microsoft.com/office/drawing/2014/main" id="{28C9A2D7-0D78-6D4C-BD89-2BE1077DAFDC}"/>
                  </a:ext>
                </a:extLst>
              </p:cNvPr>
              <p:cNvSpPr txBox="1"/>
              <p:nvPr/>
            </p:nvSpPr>
            <p:spPr>
              <a:xfrm rot="16200000">
                <a:off x="7446879" y="1658082"/>
                <a:ext cx="2018017" cy="523220"/>
              </a:xfrm>
              <a:prstGeom prst="rect">
                <a:avLst/>
              </a:prstGeom>
              <a:noFill/>
              <a:ln>
                <a:noFill/>
              </a:ln>
            </p:spPr>
            <p:txBody>
              <a:bodyPr wrap="square" rtlCol="0">
                <a:spAutoFit/>
              </a:bodyPr>
              <a:lstStyle/>
              <a:p>
                <a:r>
                  <a:rPr lang="en-GB" sz="1400" b="1" dirty="0">
                    <a:solidFill>
                      <a:srgbClr val="0070C0"/>
                    </a:solidFill>
                  </a:rPr>
                  <a:t>EM</a:t>
                </a:r>
                <a:r>
                  <a:rPr lang="en-GB" sz="1400" dirty="0"/>
                  <a:t>: space-based </a:t>
                </a:r>
              </a:p>
              <a:p>
                <a14:m>
                  <m:oMath xmlns:m="http://schemas.openxmlformats.org/officeDocument/2006/math">
                    <m:r>
                      <a:rPr lang="en-US" sz="1400" b="0" i="1" smtClean="0">
                        <a:latin typeface="Cambria Math" panose="02040503050406030204" pitchFamily="18" charset="0"/>
                      </a:rPr>
                      <m:t>𝛾</m:t>
                    </m:r>
                  </m:oMath>
                </a14:m>
                <a:r>
                  <a:rPr lang="en-GB" sz="1400" dirty="0"/>
                  <a:t>-ray telescopes</a:t>
                </a:r>
              </a:p>
            </p:txBody>
          </p:sp>
        </mc:Choice>
        <mc:Fallback xmlns="">
          <p:sp>
            <p:nvSpPr>
              <p:cNvPr id="201" name="TextBox 200">
                <a:extLst>
                  <a:ext uri="{FF2B5EF4-FFF2-40B4-BE49-F238E27FC236}">
                    <a16:creationId xmlns:a16="http://schemas.microsoft.com/office/drawing/2014/main" id="{28C9A2D7-0D78-6D4C-BD89-2BE1077DAFDC}"/>
                  </a:ext>
                </a:extLst>
              </p:cNvPr>
              <p:cNvSpPr txBox="1">
                <a:spLocks noRot="1" noChangeAspect="1" noMove="1" noResize="1" noEditPoints="1" noAdjustHandles="1" noChangeArrowheads="1" noChangeShapeType="1" noTextEdit="1"/>
              </p:cNvSpPr>
              <p:nvPr/>
            </p:nvSpPr>
            <p:spPr>
              <a:xfrm rot="16200000">
                <a:off x="7446879" y="1658082"/>
                <a:ext cx="2018017" cy="523220"/>
              </a:xfrm>
              <a:prstGeom prst="rect">
                <a:avLst/>
              </a:prstGeom>
              <a:blipFill>
                <a:blip r:embed="rId4"/>
                <a:stretch>
                  <a:fillRect l="-2381" r="-11905" b="-1250"/>
                </a:stretch>
              </a:blipFill>
              <a:ln>
                <a:noFill/>
              </a:ln>
            </p:spPr>
            <p:txBody>
              <a:bodyPr/>
              <a:lstStyle/>
              <a:p>
                <a:r>
                  <a:rPr lang="en-GB">
                    <a:noFill/>
                  </a:rPr>
                  <a:t> </a:t>
                </a:r>
              </a:p>
            </p:txBody>
          </p:sp>
        </mc:Fallback>
      </mc:AlternateContent>
      <p:sp>
        <p:nvSpPr>
          <p:cNvPr id="202" name="Rectangle 201">
            <a:extLst>
              <a:ext uri="{FF2B5EF4-FFF2-40B4-BE49-F238E27FC236}">
                <a16:creationId xmlns:a16="http://schemas.microsoft.com/office/drawing/2014/main" id="{C2D28121-B192-9245-905C-39AC918EBB05}"/>
              </a:ext>
            </a:extLst>
          </p:cNvPr>
          <p:cNvSpPr/>
          <p:nvPr/>
        </p:nvSpPr>
        <p:spPr>
          <a:xfrm>
            <a:off x="9030878" y="698010"/>
            <a:ext cx="629328"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TextBox 202">
            <a:extLst>
              <a:ext uri="{FF2B5EF4-FFF2-40B4-BE49-F238E27FC236}">
                <a16:creationId xmlns:a16="http://schemas.microsoft.com/office/drawing/2014/main" id="{7C041D6D-B55B-8A40-BEF8-A171ADB43AF9}"/>
              </a:ext>
            </a:extLst>
          </p:cNvPr>
          <p:cNvSpPr txBox="1"/>
          <p:nvPr/>
        </p:nvSpPr>
        <p:spPr>
          <a:xfrm rot="16200000">
            <a:off x="8235721" y="1460541"/>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Cherenkov telescopes</a:t>
            </a:r>
          </a:p>
        </p:txBody>
      </p:sp>
      <p:sp>
        <p:nvSpPr>
          <p:cNvPr id="204" name="Rectangle 203">
            <a:extLst>
              <a:ext uri="{FF2B5EF4-FFF2-40B4-BE49-F238E27FC236}">
                <a16:creationId xmlns:a16="http://schemas.microsoft.com/office/drawing/2014/main" id="{35802845-D317-9240-B93C-78550C5412F3}"/>
              </a:ext>
            </a:extLst>
          </p:cNvPr>
          <p:cNvSpPr/>
          <p:nvPr/>
        </p:nvSpPr>
        <p:spPr>
          <a:xfrm>
            <a:off x="6409825" y="718534"/>
            <a:ext cx="326558" cy="2104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5" name="Rectangle 204">
            <a:extLst>
              <a:ext uri="{FF2B5EF4-FFF2-40B4-BE49-F238E27FC236}">
                <a16:creationId xmlns:a16="http://schemas.microsoft.com/office/drawing/2014/main" id="{3A5A1FAA-947B-C240-8B1F-0D8626F8604D}"/>
              </a:ext>
            </a:extLst>
          </p:cNvPr>
          <p:cNvSpPr/>
          <p:nvPr/>
        </p:nvSpPr>
        <p:spPr>
          <a:xfrm>
            <a:off x="5635626" y="715428"/>
            <a:ext cx="349538" cy="21014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 name="TextBox 205">
            <a:extLst>
              <a:ext uri="{FF2B5EF4-FFF2-40B4-BE49-F238E27FC236}">
                <a16:creationId xmlns:a16="http://schemas.microsoft.com/office/drawing/2014/main" id="{D913DBE8-5F42-1942-B655-570103E3B0AA}"/>
              </a:ext>
            </a:extLst>
          </p:cNvPr>
          <p:cNvSpPr txBox="1"/>
          <p:nvPr/>
        </p:nvSpPr>
        <p:spPr>
          <a:xfrm rot="16200000">
            <a:off x="4707484" y="1548412"/>
            <a:ext cx="2232417" cy="307777"/>
          </a:xfrm>
          <a:prstGeom prst="rect">
            <a:avLst/>
          </a:prstGeom>
          <a:noFill/>
          <a:ln>
            <a:noFill/>
          </a:ln>
        </p:spPr>
        <p:txBody>
          <a:bodyPr wrap="square" rtlCol="0">
            <a:spAutoFit/>
          </a:bodyPr>
          <a:lstStyle/>
          <a:p>
            <a:r>
              <a:rPr lang="en-GB" sz="1400" b="1" dirty="0">
                <a:solidFill>
                  <a:srgbClr val="0070C0"/>
                </a:solidFill>
              </a:rPr>
              <a:t>EM</a:t>
            </a:r>
            <a:r>
              <a:rPr lang="en-GB" sz="1400" dirty="0"/>
              <a:t>: microwave telescopes</a:t>
            </a:r>
          </a:p>
        </p:txBody>
      </p:sp>
      <p:sp>
        <p:nvSpPr>
          <p:cNvPr id="207" name="TextBox 206">
            <a:extLst>
              <a:ext uri="{FF2B5EF4-FFF2-40B4-BE49-F238E27FC236}">
                <a16:creationId xmlns:a16="http://schemas.microsoft.com/office/drawing/2014/main" id="{72AC9457-4AF1-4E40-BFBB-E0AEF0BAA739}"/>
              </a:ext>
            </a:extLst>
          </p:cNvPr>
          <p:cNvSpPr txBox="1"/>
          <p:nvPr/>
        </p:nvSpPr>
        <p:spPr>
          <a:xfrm rot="16200000">
            <a:off x="5482922" y="1591395"/>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visible/UV telescopes</a:t>
            </a:r>
          </a:p>
        </p:txBody>
      </p:sp>
      <p:sp>
        <p:nvSpPr>
          <p:cNvPr id="208" name="Rectangle 207">
            <a:extLst>
              <a:ext uri="{FF2B5EF4-FFF2-40B4-BE49-F238E27FC236}">
                <a16:creationId xmlns:a16="http://schemas.microsoft.com/office/drawing/2014/main" id="{B64F5B11-FBCF-FA41-BDAF-82B1E084320C}"/>
              </a:ext>
            </a:extLst>
          </p:cNvPr>
          <p:cNvSpPr/>
          <p:nvPr/>
        </p:nvSpPr>
        <p:spPr>
          <a:xfrm>
            <a:off x="9561411" y="787811"/>
            <a:ext cx="481890"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9" name="TextBox 208">
            <a:extLst>
              <a:ext uri="{FF2B5EF4-FFF2-40B4-BE49-F238E27FC236}">
                <a16:creationId xmlns:a16="http://schemas.microsoft.com/office/drawing/2014/main" id="{779A7D5D-1E8D-B34A-9AA6-297B4072AFC2}"/>
              </a:ext>
            </a:extLst>
          </p:cNvPr>
          <p:cNvSpPr txBox="1"/>
          <p:nvPr/>
        </p:nvSpPr>
        <p:spPr>
          <a:xfrm rot="16200000">
            <a:off x="8769187" y="1651539"/>
            <a:ext cx="2160546" cy="307777"/>
          </a:xfrm>
          <a:prstGeom prst="rect">
            <a:avLst/>
          </a:prstGeom>
          <a:noFill/>
          <a:ln>
            <a:noFill/>
          </a:ln>
        </p:spPr>
        <p:txBody>
          <a:bodyPr wrap="square" rtlCol="0">
            <a:spAutoFit/>
          </a:bodyPr>
          <a:lstStyle/>
          <a:p>
            <a:r>
              <a:rPr lang="en-GB" sz="1400" b="1" dirty="0">
                <a:solidFill>
                  <a:srgbClr val="0070C0"/>
                </a:solidFill>
              </a:rPr>
              <a:t>EM</a:t>
            </a:r>
            <a:r>
              <a:rPr lang="en-GB" sz="1400" dirty="0"/>
              <a:t>: air shower arrays</a:t>
            </a:r>
          </a:p>
        </p:txBody>
      </p:sp>
      <p:sp>
        <p:nvSpPr>
          <p:cNvPr id="210" name="Rectangle 209">
            <a:extLst>
              <a:ext uri="{FF2B5EF4-FFF2-40B4-BE49-F238E27FC236}">
                <a16:creationId xmlns:a16="http://schemas.microsoft.com/office/drawing/2014/main" id="{2FB8CAF0-A961-7B4E-AF0F-CD02041DD1FF}"/>
              </a:ext>
            </a:extLst>
          </p:cNvPr>
          <p:cNvSpPr/>
          <p:nvPr/>
        </p:nvSpPr>
        <p:spPr>
          <a:xfrm>
            <a:off x="10353771" y="3585321"/>
            <a:ext cx="1058051" cy="2124739"/>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1" name="TextBox 210">
            <a:extLst>
              <a:ext uri="{FF2B5EF4-FFF2-40B4-BE49-F238E27FC236}">
                <a16:creationId xmlns:a16="http://schemas.microsoft.com/office/drawing/2014/main" id="{208F94B9-F4E3-5D4C-8B59-43148B9B36B1}"/>
              </a:ext>
            </a:extLst>
          </p:cNvPr>
          <p:cNvSpPr txBox="1"/>
          <p:nvPr/>
        </p:nvSpPr>
        <p:spPr>
          <a:xfrm rot="16200000">
            <a:off x="10099901" y="4433029"/>
            <a:ext cx="2160546" cy="307777"/>
          </a:xfrm>
          <a:prstGeom prst="rect">
            <a:avLst/>
          </a:prstGeom>
          <a:noFill/>
          <a:ln>
            <a:noFill/>
          </a:ln>
        </p:spPr>
        <p:txBody>
          <a:bodyPr wrap="square" rtlCol="0">
            <a:spAutoFit/>
          </a:bodyPr>
          <a:lstStyle/>
          <a:p>
            <a:r>
              <a:rPr lang="en-GB" sz="1400" b="1" dirty="0">
                <a:solidFill>
                  <a:srgbClr val="FF0000"/>
                </a:solidFill>
              </a:rPr>
              <a:t>CR</a:t>
            </a:r>
            <a:r>
              <a:rPr lang="en-GB" sz="1400" dirty="0"/>
              <a:t>: air shower arrays</a:t>
            </a:r>
          </a:p>
        </p:txBody>
      </p:sp>
      <p:sp>
        <p:nvSpPr>
          <p:cNvPr id="212" name="Rectangle 211">
            <a:extLst>
              <a:ext uri="{FF2B5EF4-FFF2-40B4-BE49-F238E27FC236}">
                <a16:creationId xmlns:a16="http://schemas.microsoft.com/office/drawing/2014/main" id="{10AC9046-376B-934A-9FDA-AC092EA9A0A7}"/>
              </a:ext>
            </a:extLst>
          </p:cNvPr>
          <p:cNvSpPr/>
          <p:nvPr/>
        </p:nvSpPr>
        <p:spPr>
          <a:xfrm>
            <a:off x="9750298" y="3585321"/>
            <a:ext cx="481890"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3" name="TextBox 212">
            <a:extLst>
              <a:ext uri="{FF2B5EF4-FFF2-40B4-BE49-F238E27FC236}">
                <a16:creationId xmlns:a16="http://schemas.microsoft.com/office/drawing/2014/main" id="{3FDF2F31-EE99-6849-8441-679857A3BB26}"/>
              </a:ext>
            </a:extLst>
          </p:cNvPr>
          <p:cNvSpPr txBox="1"/>
          <p:nvPr/>
        </p:nvSpPr>
        <p:spPr>
          <a:xfrm rot="16200000">
            <a:off x="8903295" y="4353244"/>
            <a:ext cx="2160546" cy="523220"/>
          </a:xfrm>
          <a:prstGeom prst="rect">
            <a:avLst/>
          </a:prstGeom>
          <a:noFill/>
          <a:ln>
            <a:noFill/>
          </a:ln>
        </p:spPr>
        <p:txBody>
          <a:bodyPr wrap="square" rtlCol="0">
            <a:spAutoFit/>
          </a:bodyPr>
          <a:lstStyle/>
          <a:p>
            <a:r>
              <a:rPr lang="en-GB" sz="1400" b="1" dirty="0">
                <a:solidFill>
                  <a:srgbClr val="00B050"/>
                </a:solidFill>
              </a:rPr>
              <a:t>NU</a:t>
            </a:r>
            <a:r>
              <a:rPr lang="en-GB" sz="1400" b="1" dirty="0">
                <a:solidFill>
                  <a:srgbClr val="0070C0"/>
                </a:solidFill>
              </a:rPr>
              <a:t>:  </a:t>
            </a:r>
            <a:r>
              <a:rPr lang="en-GB" sz="1400" dirty="0"/>
              <a:t>km</a:t>
            </a:r>
            <a:r>
              <a:rPr lang="en-GB" sz="1400" baseline="30000" dirty="0"/>
              <a:t>3</a:t>
            </a:r>
            <a:r>
              <a:rPr lang="en-GB" sz="1400" dirty="0"/>
              <a:t> scale water / ice </a:t>
            </a:r>
          </a:p>
          <a:p>
            <a:r>
              <a:rPr lang="en-GB" sz="1400" dirty="0"/>
              <a:t>Cherenkov detectors</a:t>
            </a:r>
          </a:p>
        </p:txBody>
      </p:sp>
      <p:sp>
        <p:nvSpPr>
          <p:cNvPr id="214" name="Rectangle 213">
            <a:extLst>
              <a:ext uri="{FF2B5EF4-FFF2-40B4-BE49-F238E27FC236}">
                <a16:creationId xmlns:a16="http://schemas.microsoft.com/office/drawing/2014/main" id="{FF1CA339-427F-894B-913D-71527ECBA9B9}"/>
              </a:ext>
            </a:extLst>
          </p:cNvPr>
          <p:cNvSpPr/>
          <p:nvPr/>
        </p:nvSpPr>
        <p:spPr>
          <a:xfrm>
            <a:off x="7763539" y="3585320"/>
            <a:ext cx="473650" cy="2124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TextBox 214">
            <a:extLst>
              <a:ext uri="{FF2B5EF4-FFF2-40B4-BE49-F238E27FC236}">
                <a16:creationId xmlns:a16="http://schemas.microsoft.com/office/drawing/2014/main" id="{95B9A237-CD8A-D14F-881D-24EF052308B3}"/>
              </a:ext>
            </a:extLst>
          </p:cNvPr>
          <p:cNvSpPr txBox="1"/>
          <p:nvPr/>
        </p:nvSpPr>
        <p:spPr>
          <a:xfrm rot="16200000">
            <a:off x="6942863" y="4404459"/>
            <a:ext cx="2160546" cy="523220"/>
          </a:xfrm>
          <a:prstGeom prst="rect">
            <a:avLst/>
          </a:prstGeom>
          <a:noFill/>
          <a:ln>
            <a:noFill/>
          </a:ln>
        </p:spPr>
        <p:txBody>
          <a:bodyPr wrap="square" rtlCol="0">
            <a:spAutoFit/>
          </a:bodyPr>
          <a:lstStyle/>
          <a:p>
            <a:r>
              <a:rPr lang="en-GB" sz="1400" b="1" dirty="0">
                <a:solidFill>
                  <a:srgbClr val="00B050"/>
                </a:solidFill>
              </a:rPr>
              <a:t>NU</a:t>
            </a:r>
            <a:r>
              <a:rPr lang="en-GB" sz="1400" b="1" dirty="0">
                <a:solidFill>
                  <a:srgbClr val="0070C0"/>
                </a:solidFill>
              </a:rPr>
              <a:t>:  </a:t>
            </a:r>
            <a:r>
              <a:rPr lang="en-GB" sz="1400" dirty="0"/>
              <a:t>1e5</a:t>
            </a:r>
            <a:r>
              <a:rPr lang="en-GB" sz="1400" b="1" dirty="0">
                <a:solidFill>
                  <a:srgbClr val="0070C0"/>
                </a:solidFill>
              </a:rPr>
              <a:t> </a:t>
            </a:r>
            <a:r>
              <a:rPr lang="en-GB" sz="1400" dirty="0"/>
              <a:t>m</a:t>
            </a:r>
            <a:r>
              <a:rPr lang="en-GB" sz="1400" baseline="30000" dirty="0"/>
              <a:t>3</a:t>
            </a:r>
            <a:r>
              <a:rPr lang="en-GB" sz="1400" dirty="0"/>
              <a:t> scale water </a:t>
            </a:r>
          </a:p>
          <a:p>
            <a:r>
              <a:rPr lang="en-GB" sz="1400" dirty="0"/>
              <a:t>Cherenkov detectors</a:t>
            </a:r>
          </a:p>
        </p:txBody>
      </p:sp>
      <p:sp>
        <p:nvSpPr>
          <p:cNvPr id="99" name="TextBox 98">
            <a:extLst>
              <a:ext uri="{FF2B5EF4-FFF2-40B4-BE49-F238E27FC236}">
                <a16:creationId xmlns:a16="http://schemas.microsoft.com/office/drawing/2014/main" id="{C3640196-7335-1048-A4AC-37828E038684}"/>
              </a:ext>
            </a:extLst>
          </p:cNvPr>
          <p:cNvSpPr txBox="1"/>
          <p:nvPr/>
        </p:nvSpPr>
        <p:spPr>
          <a:xfrm>
            <a:off x="102072" y="612027"/>
            <a:ext cx="4393336" cy="338554"/>
          </a:xfrm>
          <a:prstGeom prst="rect">
            <a:avLst/>
          </a:prstGeom>
          <a:solidFill>
            <a:schemeClr val="bg1"/>
          </a:solidFill>
          <a:ln>
            <a:solidFill>
              <a:srgbClr val="0070C0"/>
            </a:solidFill>
          </a:ln>
        </p:spPr>
        <p:txBody>
          <a:bodyPr wrap="square" rtlCol="0">
            <a:spAutoFit/>
          </a:bodyPr>
          <a:lstStyle/>
          <a:p>
            <a:r>
              <a:rPr lang="en-GB" sz="1600" b="1" dirty="0">
                <a:solidFill>
                  <a:srgbClr val="0070C0"/>
                </a:solidFill>
              </a:rPr>
              <a:t>EM</a:t>
            </a:r>
            <a:r>
              <a:rPr lang="en-GB" sz="1600" dirty="0"/>
              <a:t>: electromagnetic</a:t>
            </a:r>
          </a:p>
        </p:txBody>
      </p:sp>
      <p:sp>
        <p:nvSpPr>
          <p:cNvPr id="100" name="TextBox 99">
            <a:extLst>
              <a:ext uri="{FF2B5EF4-FFF2-40B4-BE49-F238E27FC236}">
                <a16:creationId xmlns:a16="http://schemas.microsoft.com/office/drawing/2014/main" id="{EE6E3BC3-5C3F-4748-9035-C550A9EDD996}"/>
              </a:ext>
            </a:extLst>
          </p:cNvPr>
          <p:cNvSpPr txBox="1"/>
          <p:nvPr/>
        </p:nvSpPr>
        <p:spPr>
          <a:xfrm>
            <a:off x="99853" y="1480183"/>
            <a:ext cx="4397774" cy="338554"/>
          </a:xfrm>
          <a:prstGeom prst="rect">
            <a:avLst/>
          </a:prstGeom>
          <a:solidFill>
            <a:schemeClr val="bg1"/>
          </a:solidFill>
          <a:ln>
            <a:solidFill>
              <a:srgbClr val="0070C0"/>
            </a:solidFill>
          </a:ln>
        </p:spPr>
        <p:txBody>
          <a:bodyPr wrap="square" rtlCol="0">
            <a:spAutoFit/>
          </a:bodyPr>
          <a:lstStyle/>
          <a:p>
            <a:r>
              <a:rPr lang="en-GB" sz="1600" b="1" dirty="0">
                <a:solidFill>
                  <a:srgbClr val="00B050"/>
                </a:solidFill>
              </a:rPr>
              <a:t>NU</a:t>
            </a:r>
            <a:r>
              <a:rPr lang="en-GB" sz="1600" dirty="0"/>
              <a:t>: neutrino</a:t>
            </a:r>
          </a:p>
        </p:txBody>
      </p:sp>
      <p:sp>
        <p:nvSpPr>
          <p:cNvPr id="101" name="TextBox 100">
            <a:extLst>
              <a:ext uri="{FF2B5EF4-FFF2-40B4-BE49-F238E27FC236}">
                <a16:creationId xmlns:a16="http://schemas.microsoft.com/office/drawing/2014/main" id="{5B6C5BF9-1C9A-714F-99E1-F8CD802E873F}"/>
              </a:ext>
            </a:extLst>
          </p:cNvPr>
          <p:cNvSpPr txBox="1"/>
          <p:nvPr/>
        </p:nvSpPr>
        <p:spPr>
          <a:xfrm>
            <a:off x="98289" y="1943519"/>
            <a:ext cx="4412885" cy="338554"/>
          </a:xfrm>
          <a:prstGeom prst="rect">
            <a:avLst/>
          </a:prstGeom>
          <a:solidFill>
            <a:schemeClr val="bg1"/>
          </a:solidFill>
          <a:ln>
            <a:solidFill>
              <a:srgbClr val="0070C0"/>
            </a:solidFill>
          </a:ln>
        </p:spPr>
        <p:txBody>
          <a:bodyPr wrap="square" rtlCol="0">
            <a:spAutoFit/>
          </a:bodyPr>
          <a:lstStyle/>
          <a:p>
            <a:r>
              <a:rPr lang="en-GB" sz="1600" b="1" dirty="0">
                <a:solidFill>
                  <a:srgbClr val="FF0000"/>
                </a:solidFill>
              </a:rPr>
              <a:t>CR</a:t>
            </a:r>
            <a:r>
              <a:rPr lang="en-GB" sz="1600" dirty="0"/>
              <a:t>: cosmic ray</a:t>
            </a:r>
          </a:p>
        </p:txBody>
      </p:sp>
      <p:sp>
        <p:nvSpPr>
          <p:cNvPr id="102" name="TextBox 101">
            <a:extLst>
              <a:ext uri="{FF2B5EF4-FFF2-40B4-BE49-F238E27FC236}">
                <a16:creationId xmlns:a16="http://schemas.microsoft.com/office/drawing/2014/main" id="{C6A5352A-28F0-2545-8661-B18CD6702CE7}"/>
              </a:ext>
            </a:extLst>
          </p:cNvPr>
          <p:cNvSpPr txBox="1"/>
          <p:nvPr/>
        </p:nvSpPr>
        <p:spPr>
          <a:xfrm>
            <a:off x="110646" y="1032128"/>
            <a:ext cx="4397773" cy="338554"/>
          </a:xfrm>
          <a:prstGeom prst="rect">
            <a:avLst/>
          </a:prstGeom>
          <a:solidFill>
            <a:schemeClr val="bg1"/>
          </a:solidFill>
          <a:ln>
            <a:solidFill>
              <a:srgbClr val="0070C0"/>
            </a:solidFill>
          </a:ln>
        </p:spPr>
        <p:txBody>
          <a:bodyPr wrap="square" rtlCol="0">
            <a:spAutoFit/>
          </a:bodyPr>
          <a:lstStyle/>
          <a:p>
            <a:r>
              <a:rPr lang="en-GB" sz="1600" b="1" dirty="0"/>
              <a:t>GW</a:t>
            </a:r>
            <a:r>
              <a:rPr lang="en-GB" sz="1600" dirty="0"/>
              <a:t>: gravitational wave</a:t>
            </a:r>
          </a:p>
        </p:txBody>
      </p:sp>
      <p:sp>
        <p:nvSpPr>
          <p:cNvPr id="3" name="Left-right Arrow 2">
            <a:extLst>
              <a:ext uri="{FF2B5EF4-FFF2-40B4-BE49-F238E27FC236}">
                <a16:creationId xmlns:a16="http://schemas.microsoft.com/office/drawing/2014/main" id="{D8ACFD6D-D7C4-CEC3-D930-0446AE2CFF0E}"/>
              </a:ext>
            </a:extLst>
          </p:cNvPr>
          <p:cNvSpPr/>
          <p:nvPr/>
        </p:nvSpPr>
        <p:spPr>
          <a:xfrm>
            <a:off x="650953" y="6012773"/>
            <a:ext cx="10809313" cy="688157"/>
          </a:xfrm>
          <a:prstGeom prst="leftRightArrow">
            <a:avLst/>
          </a:prstGeom>
          <a:solidFill>
            <a:schemeClr val="accent1">
              <a:alpha val="38000"/>
            </a:schemeClr>
          </a:solidFill>
          <a:ln>
            <a:solidFill>
              <a:schemeClr val="accent1">
                <a:shade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5B40DBC2-BFE3-65B7-2D84-423C6AAEC364}"/>
              </a:ext>
            </a:extLst>
          </p:cNvPr>
          <p:cNvSpPr txBox="1"/>
          <p:nvPr/>
        </p:nvSpPr>
        <p:spPr>
          <a:xfrm>
            <a:off x="5152991" y="5931112"/>
            <a:ext cx="2608535" cy="307777"/>
          </a:xfrm>
          <a:prstGeom prst="rect">
            <a:avLst/>
          </a:prstGeom>
          <a:solidFill>
            <a:schemeClr val="bg1"/>
          </a:solidFill>
          <a:ln>
            <a:solidFill>
              <a:srgbClr val="0070C0"/>
            </a:solidFill>
          </a:ln>
        </p:spPr>
        <p:txBody>
          <a:bodyPr wrap="none" rtlCol="0">
            <a:spAutoFit/>
          </a:bodyPr>
          <a:lstStyle/>
          <a:p>
            <a:r>
              <a:rPr lang="en-GB" sz="1400" dirty="0">
                <a:solidFill>
                  <a:srgbClr val="0070C0"/>
                </a:solidFill>
              </a:rPr>
              <a:t>43 decades in energy / frequency</a:t>
            </a:r>
          </a:p>
        </p:txBody>
      </p:sp>
      <p:sp>
        <p:nvSpPr>
          <p:cNvPr id="5" name="Rectangle 4">
            <a:extLst>
              <a:ext uri="{FF2B5EF4-FFF2-40B4-BE49-F238E27FC236}">
                <a16:creationId xmlns:a16="http://schemas.microsoft.com/office/drawing/2014/main" id="{8918D78F-21E6-1C17-0FBA-4164D8CDF0DE}"/>
              </a:ext>
            </a:extLst>
          </p:cNvPr>
          <p:cNvSpPr/>
          <p:nvPr/>
        </p:nvSpPr>
        <p:spPr>
          <a:xfrm>
            <a:off x="4810060" y="516902"/>
            <a:ext cx="4751349" cy="25849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06820A1F-86E1-27EA-FB11-AC3AF18D08A9}"/>
              </a:ext>
            </a:extLst>
          </p:cNvPr>
          <p:cNvSpPr/>
          <p:nvPr/>
        </p:nvSpPr>
        <p:spPr>
          <a:xfrm>
            <a:off x="9030080" y="3585320"/>
            <a:ext cx="626910" cy="2124739"/>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75ED8ADB-ADB0-29BD-FC4F-F764183BB0F1}"/>
              </a:ext>
            </a:extLst>
          </p:cNvPr>
          <p:cNvSpPr txBox="1"/>
          <p:nvPr/>
        </p:nvSpPr>
        <p:spPr>
          <a:xfrm rot="16200000">
            <a:off x="8175915" y="4337260"/>
            <a:ext cx="2160546" cy="307777"/>
          </a:xfrm>
          <a:prstGeom prst="rect">
            <a:avLst/>
          </a:prstGeom>
          <a:noFill/>
          <a:ln>
            <a:noFill/>
          </a:ln>
        </p:spPr>
        <p:txBody>
          <a:bodyPr wrap="square" rtlCol="0">
            <a:spAutoFit/>
          </a:bodyPr>
          <a:lstStyle/>
          <a:p>
            <a:r>
              <a:rPr lang="en-GB" sz="1400" b="1" dirty="0">
                <a:solidFill>
                  <a:srgbClr val="FF0000"/>
                </a:solidFill>
              </a:rPr>
              <a:t>CR</a:t>
            </a:r>
            <a:r>
              <a:rPr lang="en-GB" sz="1400" dirty="0"/>
              <a:t>: direct detection</a:t>
            </a:r>
          </a:p>
        </p:txBody>
      </p:sp>
      <p:sp>
        <p:nvSpPr>
          <p:cNvPr id="2" name="TextBox 1">
            <a:extLst>
              <a:ext uri="{FF2B5EF4-FFF2-40B4-BE49-F238E27FC236}">
                <a16:creationId xmlns:a16="http://schemas.microsoft.com/office/drawing/2014/main" id="{FAECFCBE-24D5-CDF1-3636-9A895E4E36C0}"/>
              </a:ext>
            </a:extLst>
          </p:cNvPr>
          <p:cNvSpPr txBox="1"/>
          <p:nvPr/>
        </p:nvSpPr>
        <p:spPr>
          <a:xfrm>
            <a:off x="3" y="0"/>
            <a:ext cx="12192000" cy="461665"/>
          </a:xfrm>
          <a:prstGeom prst="rect">
            <a:avLst/>
          </a:prstGeom>
          <a:noFill/>
        </p:spPr>
        <p:txBody>
          <a:bodyPr wrap="square" rtlCol="0">
            <a:spAutoFit/>
          </a:bodyPr>
          <a:lstStyle/>
          <a:p>
            <a:pPr algn="ctr"/>
            <a:r>
              <a:rPr lang="en-GB" sz="2400" b="1" dirty="0"/>
              <a:t>Multi-messenger astronomy and the extreme Universe</a:t>
            </a:r>
          </a:p>
        </p:txBody>
      </p:sp>
      <p:sp>
        <p:nvSpPr>
          <p:cNvPr id="10" name="Rectangle 9">
            <a:extLst>
              <a:ext uri="{FF2B5EF4-FFF2-40B4-BE49-F238E27FC236}">
                <a16:creationId xmlns:a16="http://schemas.microsoft.com/office/drawing/2014/main" id="{AC339B5B-641F-6850-CCB2-AD1DD27A5D67}"/>
              </a:ext>
            </a:extLst>
          </p:cNvPr>
          <p:cNvSpPr/>
          <p:nvPr/>
        </p:nvSpPr>
        <p:spPr>
          <a:xfrm>
            <a:off x="5288692" y="3500677"/>
            <a:ext cx="6586151" cy="320025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D93F831A-FAA1-D7A5-74F6-91EF394FDE1F}"/>
              </a:ext>
            </a:extLst>
          </p:cNvPr>
          <p:cNvSpPr txBox="1"/>
          <p:nvPr/>
        </p:nvSpPr>
        <p:spPr>
          <a:xfrm>
            <a:off x="5910645" y="3813247"/>
            <a:ext cx="5855193" cy="2585323"/>
          </a:xfrm>
          <a:prstGeom prst="rect">
            <a:avLst/>
          </a:prstGeom>
          <a:solidFill>
            <a:schemeClr val="bg1"/>
          </a:solidFill>
          <a:ln>
            <a:solidFill>
              <a:srgbClr val="0070C0"/>
            </a:solidFill>
          </a:ln>
        </p:spPr>
        <p:txBody>
          <a:bodyPr wrap="none" rtlCol="0">
            <a:spAutoFit/>
          </a:bodyPr>
          <a:lstStyle/>
          <a:p>
            <a:r>
              <a:rPr lang="en-GB" dirty="0"/>
              <a:t>Binary systems:</a:t>
            </a:r>
          </a:p>
          <a:p>
            <a:r>
              <a:rPr lang="en-GB" dirty="0"/>
              <a:t>	– NS + normal star		</a:t>
            </a:r>
            <a:r>
              <a:rPr lang="en-GB" b="1" dirty="0">
                <a:solidFill>
                  <a:schemeClr val="accent1"/>
                </a:solidFill>
              </a:rPr>
              <a:t>EM, </a:t>
            </a:r>
            <a:r>
              <a:rPr lang="en-GB" dirty="0"/>
              <a:t>……… </a:t>
            </a:r>
            <a:r>
              <a:rPr lang="en-GB" b="1" dirty="0">
                <a:solidFill>
                  <a:schemeClr val="accent6">
                    <a:lumMod val="40000"/>
                    <a:lumOff val="60000"/>
                  </a:schemeClr>
                </a:solidFill>
              </a:rPr>
              <a:t>NU(?)</a:t>
            </a:r>
            <a:endParaRPr lang="en-GB" dirty="0"/>
          </a:p>
          <a:p>
            <a:r>
              <a:rPr lang="en-GB" dirty="0"/>
              <a:t>	– BH + normal star		</a:t>
            </a:r>
            <a:r>
              <a:rPr lang="en-GB" b="1" dirty="0">
                <a:solidFill>
                  <a:schemeClr val="accent1"/>
                </a:solidFill>
              </a:rPr>
              <a:t>EM, </a:t>
            </a:r>
            <a:r>
              <a:rPr lang="en-GB" dirty="0"/>
              <a:t>……… </a:t>
            </a:r>
            <a:r>
              <a:rPr lang="en-GB" b="1" dirty="0">
                <a:solidFill>
                  <a:schemeClr val="accent6">
                    <a:lumMod val="40000"/>
                    <a:lumOff val="60000"/>
                  </a:schemeClr>
                </a:solidFill>
              </a:rPr>
              <a:t>NU(?)</a:t>
            </a:r>
            <a:endParaRPr lang="en-GB" dirty="0"/>
          </a:p>
          <a:p>
            <a:r>
              <a:rPr lang="en-GB" dirty="0"/>
              <a:t>	– NS + NS:     		</a:t>
            </a:r>
            <a:r>
              <a:rPr lang="en-GB" b="1" dirty="0"/>
              <a:t>GW</a:t>
            </a:r>
            <a:r>
              <a:rPr lang="en-GB" dirty="0"/>
              <a:t>, </a:t>
            </a:r>
            <a:r>
              <a:rPr lang="en-GB" b="1" dirty="0">
                <a:solidFill>
                  <a:srgbClr val="0070C0"/>
                </a:solidFill>
              </a:rPr>
              <a:t>EM </a:t>
            </a:r>
            <a:r>
              <a:rPr lang="en-GB" dirty="0"/>
              <a:t>…….</a:t>
            </a:r>
            <a:r>
              <a:rPr lang="en-GB" b="1" dirty="0">
                <a:solidFill>
                  <a:srgbClr val="0070C0"/>
                </a:solidFill>
              </a:rPr>
              <a:t> </a:t>
            </a:r>
            <a:r>
              <a:rPr lang="en-GB" b="1" dirty="0">
                <a:solidFill>
                  <a:schemeClr val="accent6">
                    <a:lumMod val="40000"/>
                    <a:lumOff val="60000"/>
                  </a:schemeClr>
                </a:solidFill>
              </a:rPr>
              <a:t>NU(?)</a:t>
            </a:r>
          </a:p>
          <a:p>
            <a:r>
              <a:rPr lang="en-GB" b="1" dirty="0">
                <a:solidFill>
                  <a:schemeClr val="accent6">
                    <a:lumMod val="40000"/>
                    <a:lumOff val="60000"/>
                  </a:schemeClr>
                </a:solidFill>
              </a:rPr>
              <a:t>	</a:t>
            </a:r>
            <a:r>
              <a:rPr lang="en-GB" dirty="0"/>
              <a:t>– NS + BH:     		</a:t>
            </a:r>
            <a:r>
              <a:rPr lang="en-GB" b="1" dirty="0"/>
              <a:t>GW</a:t>
            </a:r>
            <a:r>
              <a:rPr lang="en-GB" dirty="0"/>
              <a:t>, …….</a:t>
            </a:r>
            <a:r>
              <a:rPr lang="en-GB" b="1" dirty="0">
                <a:solidFill>
                  <a:srgbClr val="0070C0"/>
                </a:solidFill>
              </a:rPr>
              <a:t> </a:t>
            </a:r>
            <a:r>
              <a:rPr lang="en-GB" b="1" dirty="0">
                <a:solidFill>
                  <a:schemeClr val="accent1">
                    <a:lumMod val="40000"/>
                    <a:lumOff val="60000"/>
                  </a:schemeClr>
                </a:solidFill>
              </a:rPr>
              <a:t>EM,</a:t>
            </a:r>
            <a:r>
              <a:rPr lang="en-GB" b="1" dirty="0">
                <a:solidFill>
                  <a:schemeClr val="accent6">
                    <a:lumMod val="40000"/>
                    <a:lumOff val="60000"/>
                  </a:schemeClr>
                </a:solidFill>
              </a:rPr>
              <a:t> NU(?)</a:t>
            </a:r>
          </a:p>
          <a:p>
            <a:r>
              <a:rPr lang="en-GB" b="1" dirty="0">
                <a:solidFill>
                  <a:schemeClr val="accent6">
                    <a:lumMod val="40000"/>
                    <a:lumOff val="60000"/>
                  </a:schemeClr>
                </a:solidFill>
              </a:rPr>
              <a:t>	</a:t>
            </a:r>
            <a:r>
              <a:rPr lang="en-GB" dirty="0"/>
              <a:t>– BH +BH:                    	</a:t>
            </a:r>
            <a:r>
              <a:rPr lang="en-GB" b="1" dirty="0"/>
              <a:t>GW</a:t>
            </a:r>
            <a:r>
              <a:rPr lang="en-GB" dirty="0"/>
              <a:t>, </a:t>
            </a:r>
            <a:r>
              <a:rPr lang="en-GB" dirty="0">
                <a:solidFill>
                  <a:schemeClr val="bg2"/>
                </a:solidFill>
              </a:rPr>
              <a:t>…….</a:t>
            </a:r>
            <a:r>
              <a:rPr lang="en-GB" b="1" dirty="0">
                <a:solidFill>
                  <a:schemeClr val="bg2"/>
                </a:solidFill>
              </a:rPr>
              <a:t> </a:t>
            </a:r>
            <a:r>
              <a:rPr lang="en-GB" b="1" dirty="0">
                <a:solidFill>
                  <a:schemeClr val="accent1">
                    <a:lumMod val="20000"/>
                    <a:lumOff val="80000"/>
                  </a:schemeClr>
                </a:solidFill>
              </a:rPr>
              <a:t>EM,</a:t>
            </a:r>
            <a:r>
              <a:rPr lang="en-GB" b="1" dirty="0">
                <a:solidFill>
                  <a:schemeClr val="bg2"/>
                </a:solidFill>
              </a:rPr>
              <a:t> </a:t>
            </a:r>
            <a:r>
              <a:rPr lang="en-GB" b="1" dirty="0">
                <a:solidFill>
                  <a:schemeClr val="accent6">
                    <a:lumMod val="20000"/>
                    <a:lumOff val="80000"/>
                  </a:schemeClr>
                </a:solidFill>
              </a:rPr>
              <a:t>NU(?)</a:t>
            </a:r>
          </a:p>
          <a:p>
            <a:endParaRPr lang="en-GB" b="1" dirty="0">
              <a:solidFill>
                <a:schemeClr val="bg2"/>
              </a:solidFill>
            </a:endParaRPr>
          </a:p>
          <a:p>
            <a:r>
              <a:rPr lang="en-GB" dirty="0"/>
              <a:t>Supernovae / collapsars:		</a:t>
            </a:r>
            <a:r>
              <a:rPr lang="en-GB" b="1" dirty="0">
                <a:solidFill>
                  <a:schemeClr val="accent1"/>
                </a:solidFill>
              </a:rPr>
              <a:t>EM, </a:t>
            </a:r>
            <a:r>
              <a:rPr lang="en-GB" b="1" dirty="0">
                <a:solidFill>
                  <a:srgbClr val="00B050"/>
                </a:solidFill>
              </a:rPr>
              <a:t>NU</a:t>
            </a:r>
            <a:r>
              <a:rPr lang="en-GB" dirty="0">
                <a:solidFill>
                  <a:srgbClr val="00B050"/>
                </a:solidFill>
              </a:rPr>
              <a:t>,</a:t>
            </a:r>
            <a:r>
              <a:rPr lang="en-GB" dirty="0">
                <a:solidFill>
                  <a:schemeClr val="accent1"/>
                </a:solidFill>
              </a:rPr>
              <a:t> </a:t>
            </a:r>
            <a:r>
              <a:rPr lang="en-GB" dirty="0"/>
              <a:t>……… </a:t>
            </a:r>
            <a:r>
              <a:rPr lang="en-GB" b="1" dirty="0">
                <a:solidFill>
                  <a:schemeClr val="bg1">
                    <a:lumMod val="85000"/>
                  </a:schemeClr>
                </a:solidFill>
              </a:rPr>
              <a:t>GW(?)</a:t>
            </a:r>
          </a:p>
          <a:p>
            <a:r>
              <a:rPr lang="en-GB" dirty="0"/>
              <a:t>Isolated neutron stars / pulsars:	</a:t>
            </a:r>
            <a:r>
              <a:rPr lang="en-GB" b="1" dirty="0">
                <a:solidFill>
                  <a:schemeClr val="accent1"/>
                </a:solidFill>
              </a:rPr>
              <a:t>EM, </a:t>
            </a:r>
            <a:r>
              <a:rPr lang="en-GB" dirty="0"/>
              <a:t>……… </a:t>
            </a:r>
            <a:r>
              <a:rPr lang="en-GB" b="1" dirty="0">
                <a:solidFill>
                  <a:schemeClr val="bg1">
                    <a:lumMod val="85000"/>
                  </a:schemeClr>
                </a:solidFill>
              </a:rPr>
              <a:t>GW, </a:t>
            </a:r>
            <a:r>
              <a:rPr lang="en-GB" b="1" dirty="0">
                <a:solidFill>
                  <a:schemeClr val="accent6">
                    <a:lumMod val="40000"/>
                    <a:lumOff val="60000"/>
                  </a:schemeClr>
                </a:solidFill>
              </a:rPr>
              <a:t>NU(?)</a:t>
            </a:r>
          </a:p>
        </p:txBody>
      </p:sp>
      <p:sp>
        <p:nvSpPr>
          <p:cNvPr id="12" name="TextBox 11">
            <a:extLst>
              <a:ext uri="{FF2B5EF4-FFF2-40B4-BE49-F238E27FC236}">
                <a16:creationId xmlns:a16="http://schemas.microsoft.com/office/drawing/2014/main" id="{B3448915-D50F-E9A6-EF4F-74A2F93C382E}"/>
              </a:ext>
            </a:extLst>
          </p:cNvPr>
          <p:cNvSpPr txBox="1"/>
          <p:nvPr/>
        </p:nvSpPr>
        <p:spPr>
          <a:xfrm>
            <a:off x="5680163" y="5495079"/>
            <a:ext cx="1186543" cy="307777"/>
          </a:xfrm>
          <a:prstGeom prst="rect">
            <a:avLst/>
          </a:prstGeom>
          <a:solidFill>
            <a:schemeClr val="accent5">
              <a:lumMod val="20000"/>
              <a:lumOff val="80000"/>
            </a:schemeClr>
          </a:solidFill>
          <a:ln w="28575">
            <a:solidFill>
              <a:srgbClr val="0070C0"/>
            </a:solidFill>
          </a:ln>
        </p:spPr>
        <p:txBody>
          <a:bodyPr wrap="none" rtlCol="0">
            <a:spAutoFit/>
          </a:bodyPr>
          <a:lstStyle/>
          <a:p>
            <a:r>
              <a:rPr lang="en-GB" sz="1400" dirty="0"/>
              <a:t>Long GRBs (?)</a:t>
            </a:r>
          </a:p>
        </p:txBody>
      </p:sp>
      <p:sp>
        <p:nvSpPr>
          <p:cNvPr id="13" name="TextBox 12">
            <a:extLst>
              <a:ext uri="{FF2B5EF4-FFF2-40B4-BE49-F238E27FC236}">
                <a16:creationId xmlns:a16="http://schemas.microsoft.com/office/drawing/2014/main" id="{74CFA5AC-81EA-FA0C-0C87-75B304FFF2CA}"/>
              </a:ext>
            </a:extLst>
          </p:cNvPr>
          <p:cNvSpPr txBox="1"/>
          <p:nvPr/>
        </p:nvSpPr>
        <p:spPr>
          <a:xfrm>
            <a:off x="5684399" y="4694345"/>
            <a:ext cx="1231427" cy="307777"/>
          </a:xfrm>
          <a:prstGeom prst="rect">
            <a:avLst/>
          </a:prstGeom>
          <a:solidFill>
            <a:schemeClr val="accent5">
              <a:lumMod val="20000"/>
              <a:lumOff val="80000"/>
            </a:schemeClr>
          </a:solidFill>
          <a:ln w="28575">
            <a:solidFill>
              <a:srgbClr val="0070C0"/>
            </a:solidFill>
          </a:ln>
        </p:spPr>
        <p:txBody>
          <a:bodyPr wrap="none" rtlCol="0">
            <a:spAutoFit/>
          </a:bodyPr>
          <a:lstStyle/>
          <a:p>
            <a:r>
              <a:rPr lang="en-GB" sz="1400" dirty="0"/>
              <a:t>Short GRBs (?)</a:t>
            </a:r>
          </a:p>
        </p:txBody>
      </p:sp>
      <p:sp>
        <p:nvSpPr>
          <p:cNvPr id="16" name="TextBox 15">
            <a:extLst>
              <a:ext uri="{FF2B5EF4-FFF2-40B4-BE49-F238E27FC236}">
                <a16:creationId xmlns:a16="http://schemas.microsoft.com/office/drawing/2014/main" id="{24F9C924-F68A-8554-FDBB-D5A580EE2F1F}"/>
              </a:ext>
            </a:extLst>
          </p:cNvPr>
          <p:cNvSpPr txBox="1"/>
          <p:nvPr/>
        </p:nvSpPr>
        <p:spPr>
          <a:xfrm>
            <a:off x="5681579" y="6283642"/>
            <a:ext cx="724878" cy="307777"/>
          </a:xfrm>
          <a:prstGeom prst="rect">
            <a:avLst/>
          </a:prstGeom>
          <a:solidFill>
            <a:schemeClr val="accent5">
              <a:lumMod val="20000"/>
              <a:lumOff val="80000"/>
            </a:schemeClr>
          </a:solidFill>
          <a:ln w="28575">
            <a:solidFill>
              <a:srgbClr val="0070C0"/>
            </a:solidFill>
          </a:ln>
        </p:spPr>
        <p:txBody>
          <a:bodyPr wrap="none" rtlCol="0">
            <a:spAutoFit/>
          </a:bodyPr>
          <a:lstStyle/>
          <a:p>
            <a:r>
              <a:rPr lang="en-GB" sz="1400" dirty="0"/>
              <a:t>FRBs(?)</a:t>
            </a:r>
          </a:p>
        </p:txBody>
      </p:sp>
      <p:sp>
        <p:nvSpPr>
          <p:cNvPr id="18" name="TextBox 17">
            <a:extLst>
              <a:ext uri="{FF2B5EF4-FFF2-40B4-BE49-F238E27FC236}">
                <a16:creationId xmlns:a16="http://schemas.microsoft.com/office/drawing/2014/main" id="{0B54B3B2-F2AE-BA7B-78C6-04226474FCA5}"/>
              </a:ext>
            </a:extLst>
          </p:cNvPr>
          <p:cNvSpPr txBox="1"/>
          <p:nvPr/>
        </p:nvSpPr>
        <p:spPr>
          <a:xfrm>
            <a:off x="6497993" y="6283642"/>
            <a:ext cx="1231427" cy="307777"/>
          </a:xfrm>
          <a:prstGeom prst="rect">
            <a:avLst/>
          </a:prstGeom>
          <a:solidFill>
            <a:schemeClr val="accent5">
              <a:lumMod val="20000"/>
              <a:lumOff val="80000"/>
            </a:schemeClr>
          </a:solidFill>
          <a:ln w="28575">
            <a:solidFill>
              <a:srgbClr val="0070C0"/>
            </a:solidFill>
          </a:ln>
        </p:spPr>
        <p:txBody>
          <a:bodyPr wrap="none" rtlCol="0">
            <a:spAutoFit/>
          </a:bodyPr>
          <a:lstStyle/>
          <a:p>
            <a:r>
              <a:rPr lang="en-GB" sz="1400" dirty="0"/>
              <a:t>Short GRBs (?)</a:t>
            </a:r>
          </a:p>
        </p:txBody>
      </p:sp>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7DC60812-E425-DCC6-3B54-0E27EC319DB7}"/>
                  </a:ext>
                </a:extLst>
              </p:cNvPr>
              <p:cNvSpPr txBox="1"/>
              <p:nvPr/>
            </p:nvSpPr>
            <p:spPr>
              <a:xfrm>
                <a:off x="5678962" y="4110790"/>
                <a:ext cx="1225772" cy="523220"/>
              </a:xfrm>
              <a:prstGeom prst="rect">
                <a:avLst/>
              </a:prstGeom>
              <a:solidFill>
                <a:schemeClr val="accent5">
                  <a:lumMod val="20000"/>
                  <a:lumOff val="80000"/>
                </a:schemeClr>
              </a:solidFill>
              <a:ln w="28575">
                <a:solidFill>
                  <a:srgbClr val="0070C0"/>
                </a:solidFill>
              </a:ln>
            </p:spPr>
            <p:txBody>
              <a:bodyPr wrap="square" rtlCol="0">
                <a:spAutoFit/>
              </a:bodyPr>
              <a:lstStyle/>
              <a:p>
                <a:r>
                  <a:rPr lang="en-GB" sz="1400" dirty="0"/>
                  <a:t>X-ray / </a:t>
                </a:r>
                <a14:m>
                  <m:oMath xmlns:m="http://schemas.openxmlformats.org/officeDocument/2006/math">
                    <m:r>
                      <a:rPr lang="en-US" sz="1400" b="0" i="1" smtClean="0">
                        <a:latin typeface="Cambria Math" panose="02040503050406030204" pitchFamily="18" charset="0"/>
                      </a:rPr>
                      <m:t>𝛾</m:t>
                    </m:r>
                  </m:oMath>
                </a14:m>
                <a:r>
                  <a:rPr lang="en-GB" sz="1400" dirty="0"/>
                  <a:t>-ray</a:t>
                </a:r>
              </a:p>
              <a:p>
                <a:r>
                  <a:rPr lang="en-GB" sz="1400" dirty="0"/>
                  <a:t>binaries</a:t>
                </a:r>
              </a:p>
            </p:txBody>
          </p:sp>
        </mc:Choice>
        <mc:Fallback>
          <p:sp>
            <p:nvSpPr>
              <p:cNvPr id="20" name="TextBox 19">
                <a:extLst>
                  <a:ext uri="{FF2B5EF4-FFF2-40B4-BE49-F238E27FC236}">
                    <a16:creationId xmlns:a16="http://schemas.microsoft.com/office/drawing/2014/main" id="{7DC60812-E425-DCC6-3B54-0E27EC319DB7}"/>
                  </a:ext>
                </a:extLst>
              </p:cNvPr>
              <p:cNvSpPr txBox="1">
                <a:spLocks noRot="1" noChangeAspect="1" noMove="1" noResize="1" noEditPoints="1" noAdjustHandles="1" noChangeArrowheads="1" noChangeShapeType="1" noTextEdit="1"/>
              </p:cNvSpPr>
              <p:nvPr/>
            </p:nvSpPr>
            <p:spPr>
              <a:xfrm>
                <a:off x="5678962" y="4110790"/>
                <a:ext cx="1225772" cy="523220"/>
              </a:xfrm>
              <a:prstGeom prst="rect">
                <a:avLst/>
              </a:prstGeom>
              <a:blipFill>
                <a:blip r:embed="rId5"/>
                <a:stretch>
                  <a:fillRect l="-1000" b="-8889"/>
                </a:stretch>
              </a:blipFill>
              <a:ln w="28575">
                <a:solidFill>
                  <a:srgbClr val="0070C0"/>
                </a:solidFill>
              </a:ln>
            </p:spPr>
            <p:txBody>
              <a:bodyPr/>
              <a:lstStyle/>
              <a:p>
                <a:r>
                  <a:rPr lang="en-GB">
                    <a:noFill/>
                  </a:rPr>
                  <a:t> </a:t>
                </a:r>
              </a:p>
            </p:txBody>
          </p:sp>
        </mc:Fallback>
      </mc:AlternateContent>
      <p:sp>
        <p:nvSpPr>
          <p:cNvPr id="21" name="TextBox 20">
            <a:extLst>
              <a:ext uri="{FF2B5EF4-FFF2-40B4-BE49-F238E27FC236}">
                <a16:creationId xmlns:a16="http://schemas.microsoft.com/office/drawing/2014/main" id="{5159B26B-7CA9-9E5D-1483-F928DFBE16D1}"/>
              </a:ext>
            </a:extLst>
          </p:cNvPr>
          <p:cNvSpPr txBox="1"/>
          <p:nvPr/>
        </p:nvSpPr>
        <p:spPr>
          <a:xfrm>
            <a:off x="6124835" y="3493629"/>
            <a:ext cx="5391091" cy="338554"/>
          </a:xfrm>
          <a:prstGeom prst="rect">
            <a:avLst/>
          </a:prstGeom>
          <a:noFill/>
        </p:spPr>
        <p:txBody>
          <a:bodyPr wrap="none" rtlCol="0">
            <a:spAutoFit/>
          </a:bodyPr>
          <a:lstStyle/>
          <a:p>
            <a:r>
              <a:rPr lang="en-GB" sz="1600" b="1" dirty="0"/>
              <a:t>”Time-domain astronomy”: observations of transient sources</a:t>
            </a:r>
          </a:p>
        </p:txBody>
      </p:sp>
    </p:spTree>
    <p:extLst>
      <p:ext uri="{BB962C8B-B14F-4D97-AF65-F5344CB8AC3E}">
        <p14:creationId xmlns:p14="http://schemas.microsoft.com/office/powerpoint/2010/main" val="346829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6" grpId="0" animBg="1"/>
      <p:bldP spid="18" grpId="0" animBg="1"/>
      <p:bldP spid="20" grpId="0" animBg="1"/>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8F0CD460-792A-A57E-23F7-F181E472D7B0}"/>
                  </a:ext>
                </a:extLst>
              </p:cNvPr>
              <p:cNvSpPr txBox="1"/>
              <p:nvPr/>
            </p:nvSpPr>
            <p:spPr>
              <a:xfrm>
                <a:off x="4889323" y="521717"/>
                <a:ext cx="7201225" cy="6432530"/>
              </a:xfrm>
              <a:prstGeom prst="rect">
                <a:avLst/>
              </a:prstGeom>
              <a:noFill/>
              <a:ln>
                <a:solidFill>
                  <a:srgbClr val="0070C0"/>
                </a:solidFill>
              </a:ln>
            </p:spPr>
            <p:txBody>
              <a:bodyPr wrap="square" rtlCol="0">
                <a:spAutoFit/>
              </a:bodyPr>
              <a:lstStyle/>
              <a:p>
                <a:r>
                  <a:rPr lang="en-GB" sz="1600" dirty="0"/>
                  <a:t>Soft gamma repeater SGR 1935+2154 flare has recently been associated also to another phenomenon: Fast Radio Burst (FRB), </a:t>
                </a:r>
                <a14:m>
                  <m:oMath xmlns:m="http://schemas.openxmlformats.org/officeDocument/2006/math">
                    <m:r>
                      <a:rPr lang="en-US" sz="1600" b="0" i="1" smtClean="0">
                        <a:latin typeface="Cambria Math" panose="02040503050406030204" pitchFamily="18" charset="0"/>
                      </a:rPr>
                      <m:t>𝜇</m:t>
                    </m:r>
                    <m:r>
                      <m:rPr>
                        <m:sty m:val="p"/>
                      </m:rPr>
                      <a:rPr lang="en-US" sz="1600" b="0" i="0" smtClean="0">
                        <a:latin typeface="Cambria Math" panose="02040503050406030204" pitchFamily="18" charset="0"/>
                      </a:rPr>
                      <m:t>s</m:t>
                    </m:r>
                    <m:r>
                      <a:rPr lang="en-US" sz="1600" b="0" i="0" smtClean="0">
                        <a:latin typeface="Cambria Math" panose="02040503050406030204" pitchFamily="18" charset="0"/>
                      </a:rPr>
                      <m:t>−</m:t>
                    </m:r>
                    <m:r>
                      <m:rPr>
                        <m:sty m:val="p"/>
                      </m:rPr>
                      <a:rPr lang="en-US" sz="1600" b="0" i="0" smtClean="0">
                        <a:latin typeface="Cambria Math" panose="02040503050406030204" pitchFamily="18" charset="0"/>
                      </a:rPr>
                      <m:t>ms</m:t>
                    </m:r>
                  </m:oMath>
                </a14:m>
                <a:r>
                  <a:rPr lang="en-GB" sz="1600" dirty="0"/>
                  <a:t> long spikes of radio flux. </a:t>
                </a:r>
              </a:p>
              <a:p>
                <a:pPr marL="285750" indent="-285750">
                  <a:buFont typeface="Arial" panose="020B0604020202020204" pitchFamily="34" charset="0"/>
                  <a:buChar char="•"/>
                </a:pPr>
                <a:r>
                  <a:rPr lang="en-GB" sz="1400" dirty="0"/>
                  <a:t>Before this event only extragalactic FRBs have been detected, no evident counterparts, sometimes repeatedly from the same sky direction. </a:t>
                </a:r>
              </a:p>
              <a:p>
                <a:pPr marL="285750" indent="-285750">
                  <a:buFont typeface="Arial" panose="020B0604020202020204" pitchFamily="34" charset="0"/>
                  <a:buChar char="•"/>
                </a:pPr>
                <a:r>
                  <a:rPr lang="en-GB" sz="1400" dirty="0"/>
                  <a:t>Before this event, no magnetar bursts have been associated to radio counterparts…..</a:t>
                </a:r>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p:txBody>
          </p:sp>
        </mc:Choice>
        <mc:Fallback>
          <p:sp>
            <p:nvSpPr>
              <p:cNvPr id="3" name="TextBox 2">
                <a:extLst>
                  <a:ext uri="{FF2B5EF4-FFF2-40B4-BE49-F238E27FC236}">
                    <a16:creationId xmlns:a16="http://schemas.microsoft.com/office/drawing/2014/main" id="{8F0CD460-792A-A57E-23F7-F181E472D7B0}"/>
                  </a:ext>
                </a:extLst>
              </p:cNvPr>
              <p:cNvSpPr txBox="1">
                <a:spLocks noRot="1" noChangeAspect="1" noMove="1" noResize="1" noEditPoints="1" noAdjustHandles="1" noChangeArrowheads="1" noChangeShapeType="1" noTextEdit="1"/>
              </p:cNvSpPr>
              <p:nvPr/>
            </p:nvSpPr>
            <p:spPr>
              <a:xfrm>
                <a:off x="4889323" y="521717"/>
                <a:ext cx="7201225" cy="6432530"/>
              </a:xfrm>
              <a:prstGeom prst="rect">
                <a:avLst/>
              </a:prstGeom>
              <a:blipFill>
                <a:blip r:embed="rId2"/>
                <a:stretch>
                  <a:fillRect l="-351" t="-196"/>
                </a:stretch>
              </a:blipFill>
              <a:ln>
                <a:solidFill>
                  <a:srgbClr val="0070C0"/>
                </a:solidFill>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2" name="TextBox 31">
                <a:extLst>
                  <a:ext uri="{FF2B5EF4-FFF2-40B4-BE49-F238E27FC236}">
                    <a16:creationId xmlns:a16="http://schemas.microsoft.com/office/drawing/2014/main" id="{8574F474-61C0-D841-83D4-2B577532206D}"/>
                  </a:ext>
                </a:extLst>
              </p:cNvPr>
              <p:cNvSpPr txBox="1"/>
              <p:nvPr/>
            </p:nvSpPr>
            <p:spPr>
              <a:xfrm>
                <a:off x="97935" y="521717"/>
                <a:ext cx="4640274" cy="6343018"/>
              </a:xfrm>
              <a:prstGeom prst="rect">
                <a:avLst/>
              </a:prstGeom>
              <a:noFill/>
              <a:ln>
                <a:solidFill>
                  <a:srgbClr val="0070C0"/>
                </a:solidFill>
              </a:ln>
            </p:spPr>
            <p:txBody>
              <a:bodyPr wrap="square" rtlCol="0">
                <a:spAutoFit/>
              </a:bodyPr>
              <a:lstStyle/>
              <a:p>
                <a:pPr>
                  <a:spcAft>
                    <a:spcPts val="600"/>
                  </a:spcAft>
                </a:pPr>
                <a:r>
                  <a:rPr lang="en-US" sz="1600" dirty="0"/>
                  <a:t>Binary neutron star mergers is one of several possible mechanisms of short GRBs (&lt;2 s spikes of gamma-ray flux). Such mergers produce multi-wavelength “afterglow” emission in radio-visible-X-ray bands due formation of a  “</a:t>
                </a:r>
                <a:r>
                  <a:rPr lang="en-US" sz="1600" dirty="0" err="1"/>
                  <a:t>kilonova</a:t>
                </a:r>
                <a:r>
                  <a:rPr lang="en-US" sz="1600" dirty="0"/>
                  <a:t>”.</a:t>
                </a:r>
              </a:p>
              <a:p>
                <a:pPr>
                  <a:spcAft>
                    <a:spcPts val="600"/>
                  </a:spcAft>
                </a:pPr>
                <a:r>
                  <a:rPr lang="en-US" sz="1600" dirty="0"/>
                  <a:t>Another type of short GRBs is produced by soft gamma repeaters (magnetars, neutron stars with extremely strong magnetic field, </a:t>
                </a:r>
                <a14:m>
                  <m:oMath xmlns:m="http://schemas.openxmlformats.org/officeDocument/2006/math">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14</m:t>
                        </m:r>
                      </m:sup>
                    </m:sSup>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15</m:t>
                        </m:r>
                      </m:sup>
                    </m:sSup>
                    <m:r>
                      <m:rPr>
                        <m:sty m:val="p"/>
                      </m:rPr>
                      <a:rPr lang="en-US" sz="1600" b="0" i="0" smtClean="0">
                        <a:latin typeface="Cambria Math" panose="02040503050406030204" pitchFamily="18" charset="0"/>
                      </a:rPr>
                      <m:t>G</m:t>
                    </m:r>
                  </m:oMath>
                </a14:m>
                <a:r>
                  <a:rPr lang="en-GB" sz="1600" dirty="0"/>
                  <a:t>) are known to produce short GRB like giant flares. Flares of magnetars in other galaxies may account of a significant fraction of short GRBs.  </a:t>
                </a:r>
              </a:p>
              <a:p>
                <a:pPr>
                  <a:spcAft>
                    <a:spcPts val="600"/>
                  </a:spcAft>
                </a:pPr>
                <a:endParaRPr lang="en-GB" sz="1600" dirty="0"/>
              </a:p>
              <a:p>
                <a:pPr>
                  <a:spcAft>
                    <a:spcPts val="600"/>
                  </a:spcAft>
                </a:pPr>
                <a:endParaRPr lang="en-GB" sz="1600" dirty="0"/>
              </a:p>
              <a:p>
                <a:pPr>
                  <a:spcAft>
                    <a:spcPts val="600"/>
                  </a:spcAft>
                </a:pPr>
                <a:endParaRPr lang="en-GB" sz="1600" dirty="0"/>
              </a:p>
              <a:p>
                <a:pPr>
                  <a:spcAft>
                    <a:spcPts val="600"/>
                  </a:spcAft>
                </a:pPr>
                <a:endParaRPr lang="en-GB" sz="1600" dirty="0"/>
              </a:p>
              <a:p>
                <a:pPr>
                  <a:spcAft>
                    <a:spcPts val="600"/>
                  </a:spcAft>
                </a:pPr>
                <a:endParaRPr lang="en-GB" sz="1600" dirty="0"/>
              </a:p>
              <a:p>
                <a:pPr>
                  <a:spcAft>
                    <a:spcPts val="600"/>
                  </a:spcAft>
                </a:pPr>
                <a:endParaRPr lang="en-GB" sz="1600" dirty="0"/>
              </a:p>
              <a:p>
                <a:endParaRPr lang="en-GB" sz="1600" dirty="0"/>
              </a:p>
              <a:p>
                <a:endParaRPr lang="en-GB" sz="1600" dirty="0"/>
              </a:p>
              <a:p>
                <a:endParaRPr lang="en-GB" sz="1600" dirty="0"/>
              </a:p>
              <a:p>
                <a:endParaRPr lang="en-GB" sz="1600" dirty="0"/>
              </a:p>
              <a:p>
                <a:endParaRPr lang="en-GB" sz="1600" dirty="0"/>
              </a:p>
              <a:p>
                <a:endParaRPr lang="en-GB" sz="1400" dirty="0"/>
              </a:p>
            </p:txBody>
          </p:sp>
        </mc:Choice>
        <mc:Fallback>
          <p:sp>
            <p:nvSpPr>
              <p:cNvPr id="32" name="TextBox 31">
                <a:extLst>
                  <a:ext uri="{FF2B5EF4-FFF2-40B4-BE49-F238E27FC236}">
                    <a16:creationId xmlns:a16="http://schemas.microsoft.com/office/drawing/2014/main" id="{8574F474-61C0-D841-83D4-2B577532206D}"/>
                  </a:ext>
                </a:extLst>
              </p:cNvPr>
              <p:cNvSpPr txBox="1">
                <a:spLocks noRot="1" noChangeAspect="1" noMove="1" noResize="1" noEditPoints="1" noAdjustHandles="1" noChangeArrowheads="1" noChangeShapeType="1" noTextEdit="1"/>
              </p:cNvSpPr>
              <p:nvPr/>
            </p:nvSpPr>
            <p:spPr>
              <a:xfrm>
                <a:off x="97935" y="521717"/>
                <a:ext cx="4640274" cy="6343018"/>
              </a:xfrm>
              <a:prstGeom prst="rect">
                <a:avLst/>
              </a:prstGeom>
              <a:blipFill>
                <a:blip r:embed="rId3"/>
                <a:stretch>
                  <a:fillRect l="-545" t="-200" r="-545"/>
                </a:stretch>
              </a:blipFill>
              <a:ln>
                <a:solidFill>
                  <a:srgbClr val="0070C0"/>
                </a:solidFill>
              </a:ln>
            </p:spPr>
            <p:txBody>
              <a:bodyPr/>
              <a:lstStyle/>
              <a:p>
                <a:r>
                  <a:rPr lang="en-GB">
                    <a:noFill/>
                  </a:rPr>
                  <a:t> </a:t>
                </a:r>
              </a:p>
            </p:txBody>
          </p:sp>
        </mc:Fallback>
      </mc:AlternateContent>
      <p:sp>
        <p:nvSpPr>
          <p:cNvPr id="4" name="TextBox 3">
            <a:extLst>
              <a:ext uri="{FF2B5EF4-FFF2-40B4-BE49-F238E27FC236}">
                <a16:creationId xmlns:a16="http://schemas.microsoft.com/office/drawing/2014/main" id="{7D832F51-CA9F-5943-A0DD-2157DBAF3938}"/>
              </a:ext>
            </a:extLst>
          </p:cNvPr>
          <p:cNvSpPr txBox="1"/>
          <p:nvPr/>
        </p:nvSpPr>
        <p:spPr>
          <a:xfrm>
            <a:off x="3" y="0"/>
            <a:ext cx="12192000" cy="461665"/>
          </a:xfrm>
          <a:prstGeom prst="rect">
            <a:avLst/>
          </a:prstGeom>
          <a:noFill/>
        </p:spPr>
        <p:txBody>
          <a:bodyPr wrap="square" rtlCol="0">
            <a:spAutoFit/>
          </a:bodyPr>
          <a:lstStyle/>
          <a:p>
            <a:pPr algn="ctr"/>
            <a:r>
              <a:rPr lang="en-GB" sz="2400" b="1" dirty="0"/>
              <a:t>Short gamma-ray bursts (GRB), Fast Radio Bursts (FRB), magnetars</a:t>
            </a:r>
          </a:p>
        </p:txBody>
      </p:sp>
      <p:pic>
        <p:nvPicPr>
          <p:cNvPr id="29" name="Picture 28">
            <a:extLst>
              <a:ext uri="{FF2B5EF4-FFF2-40B4-BE49-F238E27FC236}">
                <a16:creationId xmlns:a16="http://schemas.microsoft.com/office/drawing/2014/main" id="{883A431A-0CFA-F14D-BEF9-79AFCF159E15}"/>
              </a:ext>
            </a:extLst>
          </p:cNvPr>
          <p:cNvPicPr>
            <a:picLocks noChangeAspect="1"/>
          </p:cNvPicPr>
          <p:nvPr/>
        </p:nvPicPr>
        <p:blipFill>
          <a:blip r:embed="rId4"/>
          <a:stretch>
            <a:fillRect/>
          </a:stretch>
        </p:blipFill>
        <p:spPr>
          <a:xfrm>
            <a:off x="426588" y="3721056"/>
            <a:ext cx="3642818" cy="3114363"/>
          </a:xfrm>
          <a:prstGeom prst="rect">
            <a:avLst/>
          </a:prstGeom>
        </p:spPr>
      </p:pic>
      <p:sp>
        <p:nvSpPr>
          <p:cNvPr id="30" name="TextBox 29">
            <a:extLst>
              <a:ext uri="{FF2B5EF4-FFF2-40B4-BE49-F238E27FC236}">
                <a16:creationId xmlns:a16="http://schemas.microsoft.com/office/drawing/2014/main" id="{E8CDA9A1-31E4-5341-A439-1D3A242A6F67}"/>
              </a:ext>
            </a:extLst>
          </p:cNvPr>
          <p:cNvSpPr txBox="1"/>
          <p:nvPr/>
        </p:nvSpPr>
        <p:spPr>
          <a:xfrm>
            <a:off x="2036153" y="3444057"/>
            <a:ext cx="2107052" cy="276999"/>
          </a:xfrm>
          <a:prstGeom prst="rect">
            <a:avLst/>
          </a:prstGeom>
          <a:noFill/>
        </p:spPr>
        <p:txBody>
          <a:bodyPr wrap="none" rtlCol="0">
            <a:spAutoFit/>
          </a:bodyPr>
          <a:lstStyle/>
          <a:p>
            <a:r>
              <a:rPr lang="en-GB" sz="1200" dirty="0"/>
              <a:t>Hurley et al. astro-</a:t>
            </a:r>
            <a:r>
              <a:rPr lang="en-GB" sz="1200" dirty="0" err="1"/>
              <a:t>ph</a:t>
            </a:r>
            <a:r>
              <a:rPr lang="en-GB" sz="1200" dirty="0"/>
              <a:t>/0502329</a:t>
            </a:r>
          </a:p>
        </p:txBody>
      </p:sp>
      <p:sp>
        <p:nvSpPr>
          <p:cNvPr id="31" name="TextBox 30">
            <a:extLst>
              <a:ext uri="{FF2B5EF4-FFF2-40B4-BE49-F238E27FC236}">
                <a16:creationId xmlns:a16="http://schemas.microsoft.com/office/drawing/2014/main" id="{051267F1-BE88-1C49-A467-1E3E19AC9A8D}"/>
              </a:ext>
            </a:extLst>
          </p:cNvPr>
          <p:cNvSpPr txBox="1"/>
          <p:nvPr/>
        </p:nvSpPr>
        <p:spPr>
          <a:xfrm>
            <a:off x="1127177" y="3781108"/>
            <a:ext cx="1120820" cy="307777"/>
          </a:xfrm>
          <a:prstGeom prst="rect">
            <a:avLst/>
          </a:prstGeom>
          <a:noFill/>
        </p:spPr>
        <p:txBody>
          <a:bodyPr wrap="none" rtlCol="0">
            <a:spAutoFit/>
          </a:bodyPr>
          <a:lstStyle/>
          <a:p>
            <a:r>
              <a:rPr lang="en-GB" sz="1400" dirty="0"/>
              <a:t>SGR 1806-20</a:t>
            </a:r>
          </a:p>
        </p:txBody>
      </p:sp>
      <p:pic>
        <p:nvPicPr>
          <p:cNvPr id="2" name="Picture 1">
            <a:extLst>
              <a:ext uri="{FF2B5EF4-FFF2-40B4-BE49-F238E27FC236}">
                <a16:creationId xmlns:a16="http://schemas.microsoft.com/office/drawing/2014/main" id="{2F0D703D-0B5C-6FA3-DC1C-6A894B68B87A}"/>
              </a:ext>
            </a:extLst>
          </p:cNvPr>
          <p:cNvPicPr>
            <a:picLocks noChangeAspect="1"/>
          </p:cNvPicPr>
          <p:nvPr/>
        </p:nvPicPr>
        <p:blipFill>
          <a:blip r:embed="rId5"/>
          <a:stretch>
            <a:fillRect/>
          </a:stretch>
        </p:blipFill>
        <p:spPr>
          <a:xfrm>
            <a:off x="7698968" y="1692876"/>
            <a:ext cx="4243984" cy="2094995"/>
          </a:xfrm>
          <a:prstGeom prst="rect">
            <a:avLst/>
          </a:prstGeom>
        </p:spPr>
      </p:pic>
      <p:pic>
        <p:nvPicPr>
          <p:cNvPr id="5" name="Picture 4">
            <a:extLst>
              <a:ext uri="{FF2B5EF4-FFF2-40B4-BE49-F238E27FC236}">
                <a16:creationId xmlns:a16="http://schemas.microsoft.com/office/drawing/2014/main" id="{373DB26D-879E-58BE-046E-4C53991C08DC}"/>
              </a:ext>
            </a:extLst>
          </p:cNvPr>
          <p:cNvPicPr>
            <a:picLocks noChangeAspect="1"/>
          </p:cNvPicPr>
          <p:nvPr/>
        </p:nvPicPr>
        <p:blipFill>
          <a:blip r:embed="rId6"/>
          <a:stretch>
            <a:fillRect/>
          </a:stretch>
        </p:blipFill>
        <p:spPr>
          <a:xfrm>
            <a:off x="5066862" y="3798317"/>
            <a:ext cx="4206930" cy="3046097"/>
          </a:xfrm>
          <a:prstGeom prst="rect">
            <a:avLst/>
          </a:prstGeom>
        </p:spPr>
      </p:pic>
      <p:sp>
        <p:nvSpPr>
          <p:cNvPr id="6" name="TextBox 5">
            <a:extLst>
              <a:ext uri="{FF2B5EF4-FFF2-40B4-BE49-F238E27FC236}">
                <a16:creationId xmlns:a16="http://schemas.microsoft.com/office/drawing/2014/main" id="{F275C2BF-DA3D-7FA9-30D5-104096B74F3A}"/>
              </a:ext>
            </a:extLst>
          </p:cNvPr>
          <p:cNvSpPr txBox="1"/>
          <p:nvPr/>
        </p:nvSpPr>
        <p:spPr>
          <a:xfrm>
            <a:off x="8000740" y="6622331"/>
            <a:ext cx="2206373" cy="276999"/>
          </a:xfrm>
          <a:prstGeom prst="rect">
            <a:avLst/>
          </a:prstGeom>
          <a:noFill/>
        </p:spPr>
        <p:txBody>
          <a:bodyPr wrap="none" rtlCol="0">
            <a:spAutoFit/>
          </a:bodyPr>
          <a:lstStyle/>
          <a:p>
            <a:r>
              <a:rPr lang="en-GB" sz="1200" dirty="0"/>
              <a:t>CHIME/FRB collab., 2005.10324.</a:t>
            </a:r>
          </a:p>
        </p:txBody>
      </p:sp>
      <p:sp>
        <p:nvSpPr>
          <p:cNvPr id="7" name="TextBox 6">
            <a:extLst>
              <a:ext uri="{FF2B5EF4-FFF2-40B4-BE49-F238E27FC236}">
                <a16:creationId xmlns:a16="http://schemas.microsoft.com/office/drawing/2014/main" id="{375A2059-A4DE-704D-C0F8-E8C0972F5276}"/>
              </a:ext>
            </a:extLst>
          </p:cNvPr>
          <p:cNvSpPr txBox="1"/>
          <p:nvPr/>
        </p:nvSpPr>
        <p:spPr>
          <a:xfrm>
            <a:off x="9893479" y="3781108"/>
            <a:ext cx="2049472" cy="276999"/>
          </a:xfrm>
          <a:prstGeom prst="rect">
            <a:avLst/>
          </a:prstGeom>
          <a:noFill/>
        </p:spPr>
        <p:txBody>
          <a:bodyPr wrap="none" rtlCol="0">
            <a:spAutoFit/>
          </a:bodyPr>
          <a:lstStyle/>
          <a:p>
            <a:r>
              <a:rPr lang="en-GB" sz="1200" dirty="0" err="1"/>
              <a:t>Mereghetti</a:t>
            </a:r>
            <a:r>
              <a:rPr lang="en-GB" sz="1200" dirty="0"/>
              <a:t> et al., 2005.06335</a:t>
            </a:r>
          </a:p>
        </p:txBody>
      </p:sp>
      <p:sp>
        <p:nvSpPr>
          <p:cNvPr id="8" name="TextBox 7">
            <a:extLst>
              <a:ext uri="{FF2B5EF4-FFF2-40B4-BE49-F238E27FC236}">
                <a16:creationId xmlns:a16="http://schemas.microsoft.com/office/drawing/2014/main" id="{8983A98E-AC0D-EC03-68D2-9F367ADA89E1}"/>
              </a:ext>
            </a:extLst>
          </p:cNvPr>
          <p:cNvSpPr txBox="1"/>
          <p:nvPr/>
        </p:nvSpPr>
        <p:spPr>
          <a:xfrm>
            <a:off x="9452919" y="-1025611"/>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741497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xEl>
                                              <p:pRg st="1" end="1"/>
                                            </p:txEl>
                                          </p:spTgt>
                                        </p:tgtEl>
                                        <p:attrNameLst>
                                          <p:attrName>style.visibility</p:attrName>
                                        </p:attrNameLst>
                                      </p:cBhvr>
                                      <p:to>
                                        <p:strVal val="visible"/>
                                      </p:to>
                                    </p:set>
                                    <p:animEffect transition="in" filter="fade">
                                      <p:cBhvr>
                                        <p:cTn id="7" dur="500"/>
                                        <p:tgtEl>
                                          <p:spTgt spid="32">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0" grpId="0"/>
      <p:bldP spid="31" grpId="0"/>
      <p:bldP spid="6"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30278</TotalTime>
  <Words>3222</Words>
  <Application>Microsoft Macintosh PowerPoint</Application>
  <PresentationFormat>Widescreen</PresentationFormat>
  <Paragraphs>459</Paragraphs>
  <Slides>22</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Cambria Math</vt:lpstr>
      <vt:lpstr>Times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Andrii Neronov</dc:creator>
  <cp:lastModifiedBy>Andrii Neronov</cp:lastModifiedBy>
  <cp:revision>381</cp:revision>
  <dcterms:created xsi:type="dcterms:W3CDTF">2021-08-19T12:05:46Z</dcterms:created>
  <dcterms:modified xsi:type="dcterms:W3CDTF">2022-09-05T06:26:41Z</dcterms:modified>
</cp:coreProperties>
</file>