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2"/>
  </p:sldMasterIdLst>
  <p:notesMasterIdLst>
    <p:notesMasterId r:id="rId60"/>
  </p:notesMasterIdLst>
  <p:sldIdLst>
    <p:sldId id="256" r:id="rId3"/>
    <p:sldId id="468" r:id="rId4"/>
    <p:sldId id="496" r:id="rId5"/>
    <p:sldId id="497" r:id="rId6"/>
    <p:sldId id="470" r:id="rId7"/>
    <p:sldId id="506" r:id="rId8"/>
    <p:sldId id="508" r:id="rId9"/>
    <p:sldId id="499" r:id="rId10"/>
    <p:sldId id="559" r:id="rId11"/>
    <p:sldId id="528" r:id="rId12"/>
    <p:sldId id="520" r:id="rId13"/>
    <p:sldId id="564" r:id="rId14"/>
    <p:sldId id="537" r:id="rId15"/>
    <p:sldId id="502" r:id="rId16"/>
    <p:sldId id="530" r:id="rId17"/>
    <p:sldId id="531" r:id="rId18"/>
    <p:sldId id="466" r:id="rId19"/>
    <p:sldId id="510" r:id="rId20"/>
    <p:sldId id="464" r:id="rId21"/>
    <p:sldId id="512" r:id="rId22"/>
    <p:sldId id="490" r:id="rId23"/>
    <p:sldId id="513" r:id="rId24"/>
    <p:sldId id="523" r:id="rId25"/>
    <p:sldId id="518" r:id="rId26"/>
    <p:sldId id="524" r:id="rId27"/>
    <p:sldId id="563" r:id="rId28"/>
    <p:sldId id="514" r:id="rId29"/>
    <p:sldId id="565" r:id="rId30"/>
    <p:sldId id="571" r:id="rId31"/>
    <p:sldId id="572" r:id="rId32"/>
    <p:sldId id="556" r:id="rId33"/>
    <p:sldId id="562" r:id="rId34"/>
    <p:sldId id="569" r:id="rId35"/>
    <p:sldId id="568" r:id="rId36"/>
    <p:sldId id="553" r:id="rId37"/>
    <p:sldId id="521" r:id="rId38"/>
    <p:sldId id="545" r:id="rId39"/>
    <p:sldId id="548" r:id="rId40"/>
    <p:sldId id="549" r:id="rId41"/>
    <p:sldId id="550" r:id="rId42"/>
    <p:sldId id="525" r:id="rId43"/>
    <p:sldId id="526" r:id="rId44"/>
    <p:sldId id="551" r:id="rId45"/>
    <p:sldId id="552" r:id="rId46"/>
    <p:sldId id="527" r:id="rId47"/>
    <p:sldId id="554" r:id="rId48"/>
    <p:sldId id="534" r:id="rId49"/>
    <p:sldId id="540" r:id="rId50"/>
    <p:sldId id="541" r:id="rId51"/>
    <p:sldId id="535" r:id="rId52"/>
    <p:sldId id="543" r:id="rId53"/>
    <p:sldId id="544" r:id="rId54"/>
    <p:sldId id="536" r:id="rId55"/>
    <p:sldId id="555" r:id="rId56"/>
    <p:sldId id="538" r:id="rId57"/>
    <p:sldId id="547" r:id="rId58"/>
    <p:sldId id="539" r:id="rId59"/>
  </p:sldIdLst>
  <p:sldSz cx="12192000" cy="6858000"/>
  <p:notesSz cx="6858000" cy="9144000"/>
  <p:embeddedFontLst>
    <p:embeddedFont>
      <p:font typeface="Calibri" panose="020F0502020204030204" pitchFamily="34" charset="0"/>
      <p:regular r:id="rId61"/>
      <p:bold r:id="rId62"/>
      <p:italic r:id="rId63"/>
      <p:boldItalic r:id="rId64"/>
    </p:embeddedFont>
    <p:embeddedFont>
      <p:font typeface="Century Gothic" panose="020B0502020202020204" pitchFamily="34" charset="0"/>
      <p:regular r:id="rId65"/>
      <p:bold r:id="rId66"/>
      <p:italic r:id="rId67"/>
      <p:boldItalic r:id="rId68"/>
    </p:embeddedFont>
    <p:embeddedFont>
      <p:font typeface="Stylus BT" panose="020E0402020206020304" pitchFamily="34" charset="0"/>
      <p:regular r:id="rId6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kes, E Craig (ecd3m)" initials="DEC(" lastIdx="1" clrIdx="0">
    <p:extLst>
      <p:ext uri="{19B8F6BF-5375-455C-9EA6-DF929625EA0E}">
        <p15:presenceInfo xmlns:p15="http://schemas.microsoft.com/office/powerpoint/2012/main" userId="Dukes, E Craig (ecd3m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FF99"/>
    <a:srgbClr val="FFCCFF"/>
    <a:srgbClr val="669900"/>
    <a:srgbClr val="CC9900"/>
    <a:srgbClr val="0033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4" autoAdjust="0"/>
    <p:restoredTop sz="94869" autoAdjust="0"/>
  </p:normalViewPr>
  <p:slideViewPr>
    <p:cSldViewPr>
      <p:cViewPr varScale="1">
        <p:scale>
          <a:sx n="80" d="100"/>
          <a:sy n="80" d="100"/>
        </p:scale>
        <p:origin x="881" y="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720" cy="4572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font" Target="fonts/font3.fntdata"/><Relationship Id="rId68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font" Target="fonts/font6.fntdata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font" Target="fonts/font1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font" Target="fonts/font4.fntdata"/><Relationship Id="rId69" Type="http://schemas.openxmlformats.org/officeDocument/2006/relationships/font" Target="fonts/font9.fntdata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font" Target="fonts/font7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font" Target="fonts/font2.fntdata"/><Relationship Id="rId7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65" Type="http://schemas.openxmlformats.org/officeDocument/2006/relationships/font" Target="fonts/font5.fntdata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29777-E30B-416D-9C92-F8DCDC920DF9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0ED26-963E-45BA-B2DE-0BDDD058C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07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472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47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298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2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043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1559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2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936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604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5933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39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374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50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302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40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0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84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68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246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49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0ED26-963E-45BA-B2DE-0BDDD058CA9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372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only duo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-14654"/>
            <a:ext cx="11704320" cy="10814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77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2179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10972800" cy="5287963"/>
          </a:xfrm>
        </p:spPr>
        <p:txBody>
          <a:bodyPr>
            <a:normAutofit/>
          </a:bodyPr>
          <a:lstStyle>
            <a:lvl1pPr marL="114300" indent="-114300">
              <a:defRPr sz="1800"/>
            </a:lvl1pPr>
            <a:lvl2pPr marL="339725" indent="-163513">
              <a:defRPr sz="1800"/>
            </a:lvl2pPr>
            <a:lvl3pPr marL="633413" indent="-166688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0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2057401"/>
            <a:ext cx="10566400" cy="1362075"/>
          </a:xfrm>
        </p:spPr>
        <p:txBody>
          <a:bodyPr anchor="t"/>
          <a:lstStyle>
            <a:lvl1pPr algn="l">
              <a:defRPr sz="4400" b="1" cap="none" baseline="0">
                <a:latin typeface="Stylus B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2617" y="274638"/>
            <a:ext cx="10058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71601"/>
            <a:ext cx="5537200" cy="470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350000" y="1371601"/>
            <a:ext cx="5537200" cy="2278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350000" y="3802063"/>
            <a:ext cx="5537200" cy="2278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Craig Dukes / Virginia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DE490BEF-F181-40EA-8BCF-C003B4E86D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IPA 2022:  Light Dark Matter eXperiment</a:t>
            </a:r>
          </a:p>
        </p:txBody>
      </p:sp>
    </p:spTree>
    <p:extLst>
      <p:ext uri="{BB962C8B-B14F-4D97-AF65-F5344CB8AC3E}">
        <p14:creationId xmlns:p14="http://schemas.microsoft.com/office/powerpoint/2010/main" val="1415248757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33" y="92076"/>
            <a:ext cx="11887200" cy="5937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868363"/>
            <a:ext cx="11277600" cy="52117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7014"/>
            <a:ext cx="2844800" cy="2809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Craig Dukes / Virginia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4433" y="6538914"/>
            <a:ext cx="3860800" cy="31908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IPA 2022:  Light Dark Matter eXperiment</a:t>
            </a:r>
            <a:endParaRPr lang="en-US" baseline="30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34500" y="6538914"/>
            <a:ext cx="2844800" cy="319087"/>
          </a:xfrm>
        </p:spPr>
        <p:txBody>
          <a:bodyPr/>
          <a:lstStyle>
            <a:lvl1pPr>
              <a:defRPr/>
            </a:lvl1pPr>
          </a:lstStyle>
          <a:p>
            <a:fld id="{268C1770-8013-48DC-B723-B77D515FD6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26330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73019" y="1295400"/>
            <a:ext cx="9698181" cy="2057400"/>
          </a:xfrm>
          <a:prstGeom prst="rect">
            <a:avLst/>
          </a:prstGeom>
          <a:effectLst/>
        </p:spPr>
        <p:txBody>
          <a:bodyPr/>
          <a:lstStyle>
            <a:lvl1pPr>
              <a:defRPr sz="4000" b="0">
                <a:solidFill>
                  <a:schemeClr val="accent6">
                    <a:lumMod val="75000"/>
                  </a:schemeClr>
                </a:solidFill>
                <a:effectLst/>
                <a:latin typeface="Century Gothic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41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chemeClr val="tx1">
                <a:lumMod val="95000"/>
                <a:lumOff val="5000"/>
              </a:schemeClr>
            </a:gs>
            <a:gs pos="100000">
              <a:srgbClr val="000099"/>
            </a:gs>
          </a:gsLst>
          <a:lin ang="4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0"/>
            <a:ext cx="11704320" cy="6242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838201"/>
            <a:ext cx="10972800" cy="528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C000"/>
                </a:solidFill>
              </a:defRPr>
            </a:lvl1pPr>
          </a:lstStyle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629400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IPA 2022:  Light Dark Matter eXperiment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553" y="6629400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C000"/>
                </a:solidFill>
              </a:defRPr>
            </a:lvl1pPr>
          </a:lstStyle>
          <a:p>
            <a:fld id="{C95F3207-39C2-4B35-9EBF-195B2F555F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44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4" r:id="rId2"/>
    <p:sldLayoutId id="2147483650" r:id="rId3"/>
    <p:sldLayoutId id="2147483651" r:id="rId4"/>
    <p:sldLayoutId id="2147483666" r:id="rId5"/>
    <p:sldLayoutId id="2147483667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FFC00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82" y="685801"/>
            <a:ext cx="11029719" cy="525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53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openxmlformats.org/officeDocument/2006/relationships/image" Target="../media/image17.wmf"/><Relationship Id="rId12" Type="http://schemas.openxmlformats.org/officeDocument/2006/relationships/image" Target="../media/image2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6.wmf"/><Relationship Id="rId10" Type="http://schemas.openxmlformats.org/officeDocument/2006/relationships/image" Target="../media/image19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8.wmf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oleObject" Target="../embeddings/oleObject5.bin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5.wmf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080" y="731520"/>
            <a:ext cx="10972800" cy="1631216"/>
          </a:xfrm>
        </p:spPr>
        <p:txBody>
          <a:bodyPr anchor="t"/>
          <a:lstStyle/>
          <a:p>
            <a:pPr algn="l">
              <a:lnSpc>
                <a:spcPts val="5400"/>
              </a:lnSpc>
              <a:spcBef>
                <a:spcPts val="3000"/>
              </a:spcBef>
              <a:spcAft>
                <a:spcPts val="3000"/>
              </a:spcAft>
            </a:pPr>
            <a:r>
              <a:rPr lang="en-US" sz="3200" dirty="0"/>
              <a:t>LDMX: A Search for Dark Matter Using </a:t>
            </a:r>
            <a:br>
              <a:rPr lang="en-US" sz="3200" dirty="0"/>
            </a:br>
            <a:r>
              <a:rPr lang="en-US" sz="3200" dirty="0"/>
              <a:t>a High Intensity Electron Beam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0760" y="2319205"/>
            <a:ext cx="60975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tylus BT" panose="020E0402020206020304" pitchFamily="34" charset="0"/>
              </a:rPr>
              <a:t>E. Craig Dukes</a:t>
            </a:r>
          </a:p>
          <a:p>
            <a:r>
              <a:rPr lang="en-US" sz="2000" dirty="0">
                <a:solidFill>
                  <a:schemeClr val="bg1"/>
                </a:solidFill>
                <a:latin typeface="Stylus BT" panose="020E0402020206020304" pitchFamily="34" charset="0"/>
              </a:rPr>
              <a:t>University of Virginia</a:t>
            </a:r>
          </a:p>
          <a:p>
            <a:endParaRPr lang="en-US" sz="1400" dirty="0">
              <a:solidFill>
                <a:schemeClr val="bg1"/>
              </a:solidFill>
              <a:latin typeface="Stylus BT" panose="020E04020202060203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Stylus BT" panose="020E0402020206020304" pitchFamily="34" charset="0"/>
              </a:rPr>
              <a:t>(on behalf of the LDMX collaboration)</a:t>
            </a:r>
          </a:p>
          <a:p>
            <a:endParaRPr lang="en-US" sz="1400" dirty="0">
              <a:solidFill>
                <a:schemeClr val="bg1"/>
              </a:solidFill>
              <a:latin typeface="Stylus BT" panose="020E04020202060203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Stylus BT" panose="020E0402020206020304" pitchFamily="34" charset="0"/>
              </a:rPr>
              <a:t>September 9,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243AA-E42A-7706-98FC-1D3567A42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14" y="4572000"/>
            <a:ext cx="10786932" cy="1923562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E944DEA3-E276-CC5C-BB2E-8BF92D1F20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049" y="960120"/>
            <a:ext cx="3224831" cy="1097280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5661257A-C2FA-775C-F17D-B573C56B69AF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840" y="3109660"/>
            <a:ext cx="4937760" cy="96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5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0D8F61C-A1B8-3CC5-9E2C-BC2C62CBD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Technique in a Nutshell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B38EEF-CC8E-1CD3-E5CB-DCD192848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D76ABA-7CA4-6EE0-24EF-F06BB40E9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127678-971E-CBB5-2D8C-5CE7A289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2CABEA-C9B7-43FA-3D29-612993E87894}"/>
              </a:ext>
            </a:extLst>
          </p:cNvPr>
          <p:cNvSpPr txBox="1"/>
          <p:nvPr/>
        </p:nvSpPr>
        <p:spPr>
          <a:xfrm>
            <a:off x="7650480" y="2925618"/>
            <a:ext cx="3945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669900"/>
                </a:solidFill>
              </a:rPr>
              <a:t>Signal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55C9EA-03F7-6721-77F1-C9583F81DA4E}"/>
              </a:ext>
            </a:extLst>
          </p:cNvPr>
          <p:cNvSpPr txBox="1"/>
          <p:nvPr/>
        </p:nvSpPr>
        <p:spPr>
          <a:xfrm>
            <a:off x="7522379" y="6212778"/>
            <a:ext cx="3945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669900"/>
                </a:solidFill>
              </a:rPr>
              <a:t>Background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E41743-8377-3D78-D1A1-28677D9A7981}"/>
              </a:ext>
            </a:extLst>
          </p:cNvPr>
          <p:cNvSpPr txBox="1"/>
          <p:nvPr/>
        </p:nvSpPr>
        <p:spPr>
          <a:xfrm>
            <a:off x="86290" y="2788920"/>
            <a:ext cx="67869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Beam: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Parasitically use the SLAC LCLS II beam (4 GeV): ~40 MHz e</a:t>
            </a:r>
            <a:r>
              <a:rPr lang="en-US" sz="2000" baseline="30000" dirty="0">
                <a:solidFill>
                  <a:schemeClr val="bg1"/>
                </a:solidFill>
              </a:rPr>
              <a:t>-</a:t>
            </a:r>
          </a:p>
          <a:p>
            <a:r>
              <a:rPr lang="en-US" sz="2000" b="1" dirty="0">
                <a:solidFill>
                  <a:srgbClr val="FFFF00"/>
                </a:solidFill>
              </a:rPr>
              <a:t>Signal: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Substantial energy loss by the 4 GeV beam electron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Large recoil electron </a:t>
            </a:r>
            <a:r>
              <a:rPr lang="en-US" sz="2000" i="1" dirty="0">
                <a:solidFill>
                  <a:schemeClr val="bg1"/>
                </a:solidFill>
              </a:rPr>
              <a:t>p</a:t>
            </a:r>
            <a:r>
              <a:rPr lang="en-US" sz="2000" baseline="-25000" dirty="0">
                <a:solidFill>
                  <a:schemeClr val="bg1"/>
                </a:solidFill>
              </a:rPr>
              <a:t>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Absence of any additional visible final-state particles</a:t>
            </a:r>
          </a:p>
          <a:p>
            <a:r>
              <a:rPr lang="en-US" sz="2000" b="1" dirty="0">
                <a:solidFill>
                  <a:srgbClr val="FFFF00"/>
                </a:solidFill>
              </a:rPr>
              <a:t>Apparatus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Thin production target to produce DM bremsstrahlung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Precision tracking of the electron before/after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Excellent EM and Hadronic calorimetry to capture background gammas, neutrons produced by photo-nuclear and electro-nuclear processes, as well as other backgrounds</a:t>
            </a:r>
          </a:p>
        </p:txBody>
      </p:sp>
      <p:pic>
        <p:nvPicPr>
          <p:cNvPr id="15" name="Picture 14" descr="A picture containing diagram&#10;&#10;Description automatically generated">
            <a:extLst>
              <a:ext uri="{FF2B5EF4-FFF2-40B4-BE49-F238E27FC236}">
                <a16:creationId xmlns:a16="http://schemas.microsoft.com/office/drawing/2014/main" id="{D24B1C11-C121-BC9C-3704-FF485D863F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960" y="1071716"/>
            <a:ext cx="4206249" cy="154838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63BAA5A-E8DD-2F02-3879-84C090DB8A80}"/>
              </a:ext>
            </a:extLst>
          </p:cNvPr>
          <p:cNvSpPr txBox="1"/>
          <p:nvPr/>
        </p:nvSpPr>
        <p:spPr>
          <a:xfrm>
            <a:off x="86290" y="667593"/>
            <a:ext cx="4537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LDMX uses missing momentum technique</a:t>
            </a:r>
          </a:p>
        </p:txBody>
      </p:sp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38CAB7FD-3C4B-C416-A03D-24F14C4F2C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958" y="284772"/>
            <a:ext cx="5214529" cy="2624334"/>
          </a:xfrm>
          <a:prstGeom prst="rect">
            <a:avLst/>
          </a:prstGeom>
        </p:spPr>
      </p:pic>
      <p:pic>
        <p:nvPicPr>
          <p:cNvPr id="28" name="Picture 27" descr="Diagram&#10;&#10;Description automatically generated">
            <a:extLst>
              <a:ext uri="{FF2B5EF4-FFF2-40B4-BE49-F238E27FC236}">
                <a16:creationId xmlns:a16="http://schemas.microsoft.com/office/drawing/2014/main" id="{607DA70F-4F43-2FDA-382B-BB6022D23E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958" y="3588444"/>
            <a:ext cx="5118517" cy="26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32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3152776-10F4-7918-043B-199DE0C85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Parameters: Signal &amp; Background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C023C-5FCB-638E-5D78-E2CF196A2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1ACA42-D077-C5FA-B403-927F5670E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A4397F-B4DD-0E88-9241-36E234F89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F971E220-8225-DDF4-4ECF-84A7268546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928" y="173149"/>
            <a:ext cx="3707632" cy="3108960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3D802F3B-5295-E819-4F3E-78E0AB2C95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937" y="3455258"/>
            <a:ext cx="3721644" cy="3108960"/>
          </a:xfrm>
          <a:prstGeom prst="rect">
            <a:avLst/>
          </a:prstGeom>
        </p:spPr>
      </p:pic>
      <p:pic>
        <p:nvPicPr>
          <p:cNvPr id="12" name="Picture 11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FA1AE5B0-220B-1E1F-F6F9-CD2FB581BE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2527093"/>
            <a:ext cx="5492508" cy="19534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2631AEC-80FD-A266-F3CE-A24567EC1464}"/>
              </a:ext>
            </a:extLst>
          </p:cNvPr>
          <p:cNvSpPr txBox="1"/>
          <p:nvPr/>
        </p:nvSpPr>
        <p:spPr>
          <a:xfrm>
            <a:off x="182880" y="4709160"/>
            <a:ext cx="201168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Background: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02E5B4-1D95-36CF-0F55-383413E4A67B}"/>
              </a:ext>
            </a:extLst>
          </p:cNvPr>
          <p:cNvSpPr txBox="1"/>
          <p:nvPr/>
        </p:nvSpPr>
        <p:spPr>
          <a:xfrm>
            <a:off x="182880" y="2389933"/>
            <a:ext cx="1965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Signal:</a:t>
            </a: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313976AF-9B59-F457-CA13-0F24BB117C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5166360"/>
            <a:ext cx="5083160" cy="13679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D405EC-E1E4-64D3-29E8-26540E5AF1A4}"/>
              </a:ext>
            </a:extLst>
          </p:cNvPr>
          <p:cNvSpPr txBox="1"/>
          <p:nvPr/>
        </p:nvSpPr>
        <p:spPr>
          <a:xfrm>
            <a:off x="124746" y="685800"/>
            <a:ext cx="706570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Difference between SM and Dark A’ bremsstrahlung is the latter carries away much more of the beam energy and transverse momentum than SM bremsstrahlung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Larger the A’ mass, the greater the difference from SM bremsstrahlung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2257B6-390A-62DF-26A6-4BE2783403FA}"/>
              </a:ext>
            </a:extLst>
          </p:cNvPr>
          <p:cNvSpPr txBox="1"/>
          <p:nvPr/>
        </p:nvSpPr>
        <p:spPr>
          <a:xfrm rot="16200000">
            <a:off x="6511616" y="1496796"/>
            <a:ext cx="310896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Recoil Electron Energy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067716-0CFB-C289-811A-A12C507ECB5C}"/>
              </a:ext>
            </a:extLst>
          </p:cNvPr>
          <p:cNvSpPr txBox="1"/>
          <p:nvPr/>
        </p:nvSpPr>
        <p:spPr>
          <a:xfrm rot="16200000">
            <a:off x="6491625" y="4771488"/>
            <a:ext cx="310896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Recoil Electron p</a:t>
            </a:r>
            <a:r>
              <a:rPr lang="en-US" sz="2400" baseline="-25000" dirty="0">
                <a:solidFill>
                  <a:srgbClr val="FFFF00"/>
                </a:solidFill>
              </a:rPr>
              <a:t>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CDC2B9-29F9-68A1-882E-53FBDEC7F045}"/>
              </a:ext>
            </a:extLst>
          </p:cNvPr>
          <p:cNvSpPr txBox="1"/>
          <p:nvPr/>
        </p:nvSpPr>
        <p:spPr>
          <a:xfrm>
            <a:off x="8666206" y="1947268"/>
            <a:ext cx="96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DM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F23496-F5A8-880F-72C5-4F9C7502DF22}"/>
              </a:ext>
            </a:extLst>
          </p:cNvPr>
          <p:cNvSpPr txBox="1"/>
          <p:nvPr/>
        </p:nvSpPr>
        <p:spPr>
          <a:xfrm>
            <a:off x="9707880" y="5557540"/>
            <a:ext cx="96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DM</a:t>
            </a:r>
          </a:p>
        </p:txBody>
      </p:sp>
    </p:spTree>
    <p:extLst>
      <p:ext uri="{BB962C8B-B14F-4D97-AF65-F5344CB8AC3E}">
        <p14:creationId xmlns:p14="http://schemas.microsoft.com/office/powerpoint/2010/main" val="189424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3C4D3-71A3-E501-5FEF-7E3F8B131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Apparatus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BB5250-F3E9-AC6F-7D50-CCC830731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E0C2A0-0F70-E57D-2FA1-3B48487DF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FA48FA-CD87-235B-ED14-C32F8FB51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F06819FD-8777-93F6-CB7A-A6C130E6EF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3017520"/>
            <a:ext cx="6955971" cy="3429000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8B889E08-093C-9C32-6335-BD16E13240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760" y="731519"/>
            <a:ext cx="4312920" cy="38871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9A512C-DC4A-C451-4563-82A64DF2C6D7}"/>
              </a:ext>
            </a:extLst>
          </p:cNvPr>
          <p:cNvSpPr txBox="1"/>
          <p:nvPr/>
        </p:nvSpPr>
        <p:spPr>
          <a:xfrm>
            <a:off x="9761220" y="1463040"/>
            <a:ext cx="1737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Hadronic Calorimeter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19B5F7-97FD-5FB8-1FBF-535BBE73EDB6}"/>
              </a:ext>
            </a:extLst>
          </p:cNvPr>
          <p:cNvSpPr txBox="1"/>
          <p:nvPr/>
        </p:nvSpPr>
        <p:spPr>
          <a:xfrm>
            <a:off x="9616440" y="4043699"/>
            <a:ext cx="173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 Calorimeter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7316D1C-A95B-65DD-A4C7-525FA83C8599}"/>
              </a:ext>
            </a:extLst>
          </p:cNvPr>
          <p:cNvCxnSpPr/>
          <p:nvPr/>
        </p:nvCxnSpPr>
        <p:spPr>
          <a:xfrm flipH="1" flipV="1">
            <a:off x="9113520" y="2930094"/>
            <a:ext cx="1247833" cy="10932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3057466-846D-1C9C-AFEF-4234EA2B39D0}"/>
              </a:ext>
            </a:extLst>
          </p:cNvPr>
          <p:cNvSpPr/>
          <p:nvPr/>
        </p:nvSpPr>
        <p:spPr>
          <a:xfrm rot="20750278">
            <a:off x="7787640" y="2334832"/>
            <a:ext cx="1828800" cy="1093266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636DED6-1883-41B8-A121-F4712F0D511B}"/>
              </a:ext>
            </a:extLst>
          </p:cNvPr>
          <p:cNvSpPr/>
          <p:nvPr/>
        </p:nvSpPr>
        <p:spPr>
          <a:xfrm>
            <a:off x="7247744" y="3222885"/>
            <a:ext cx="2053653" cy="3192905"/>
          </a:xfrm>
          <a:custGeom>
            <a:avLst/>
            <a:gdLst>
              <a:gd name="connsiteX0" fmla="*/ 0 w 2053653"/>
              <a:gd name="connsiteY0" fmla="*/ 3192905 h 3192905"/>
              <a:gd name="connsiteX1" fmla="*/ 359764 w 2053653"/>
              <a:gd name="connsiteY1" fmla="*/ 1761345 h 3192905"/>
              <a:gd name="connsiteX2" fmla="*/ 2053653 w 2053653"/>
              <a:gd name="connsiteY2" fmla="*/ 0 h 3192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53653" h="3192905">
                <a:moveTo>
                  <a:pt x="0" y="3192905"/>
                </a:moveTo>
                <a:cubicBezTo>
                  <a:pt x="8744" y="2743200"/>
                  <a:pt x="17489" y="2293496"/>
                  <a:pt x="359764" y="1761345"/>
                </a:cubicBezTo>
                <a:cubicBezTo>
                  <a:pt x="702039" y="1229194"/>
                  <a:pt x="1377846" y="614597"/>
                  <a:pt x="2053653" y="0"/>
                </a:cubicBezTo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A0F1636-3EFA-AF52-6C00-8B7FF2F6F688}"/>
              </a:ext>
            </a:extLst>
          </p:cNvPr>
          <p:cNvSpPr/>
          <p:nvPr/>
        </p:nvSpPr>
        <p:spPr>
          <a:xfrm>
            <a:off x="274320" y="2413416"/>
            <a:ext cx="8030231" cy="582396"/>
          </a:xfrm>
          <a:custGeom>
            <a:avLst/>
            <a:gdLst>
              <a:gd name="connsiteX0" fmla="*/ 164655 w 8199383"/>
              <a:gd name="connsiteY0" fmla="*/ 577122 h 582396"/>
              <a:gd name="connsiteX1" fmla="*/ 292071 w 8199383"/>
              <a:gd name="connsiteY1" fmla="*/ 577122 h 582396"/>
              <a:gd name="connsiteX2" fmla="*/ 6138235 w 8199383"/>
              <a:gd name="connsiteY2" fmla="*/ 434715 h 582396"/>
              <a:gd name="connsiteX3" fmla="*/ 8199383 w 8199383"/>
              <a:gd name="connsiteY3" fmla="*/ 0 h 58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99383" h="582396">
                <a:moveTo>
                  <a:pt x="164655" y="577122"/>
                </a:moveTo>
                <a:cubicBezTo>
                  <a:pt x="-269436" y="588989"/>
                  <a:pt x="292071" y="577122"/>
                  <a:pt x="292071" y="577122"/>
                </a:cubicBezTo>
                <a:cubicBezTo>
                  <a:pt x="1287668" y="553388"/>
                  <a:pt x="4820350" y="530902"/>
                  <a:pt x="6138235" y="434715"/>
                </a:cubicBezTo>
                <a:cubicBezTo>
                  <a:pt x="7456120" y="338528"/>
                  <a:pt x="7827751" y="169264"/>
                  <a:pt x="8199383" y="0"/>
                </a:cubicBezTo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E31688-36BF-2720-B29C-9E8C474F7DA7}"/>
              </a:ext>
            </a:extLst>
          </p:cNvPr>
          <p:cNvSpPr txBox="1"/>
          <p:nvPr/>
        </p:nvSpPr>
        <p:spPr>
          <a:xfrm>
            <a:off x="179938" y="712549"/>
            <a:ext cx="6903720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Quasi-beam dump experiment: tag and measure each incoming electron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Use existing detector technologies that have been designed for high rate / high radiation environments:  (1) to keep costs down, and (2) to allow the apparatus to be fabricated quickly</a:t>
            </a: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6C932447-9175-5680-22E3-3482F278A1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789" y="2503591"/>
            <a:ext cx="5751905" cy="4015481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BDF503E-89C6-191D-9A40-4AB7A913429B}"/>
              </a:ext>
            </a:extLst>
          </p:cNvPr>
          <p:cNvSpPr/>
          <p:nvPr/>
        </p:nvSpPr>
        <p:spPr>
          <a:xfrm>
            <a:off x="6815766" y="3275390"/>
            <a:ext cx="2376615" cy="3265715"/>
          </a:xfrm>
          <a:custGeom>
            <a:avLst/>
            <a:gdLst>
              <a:gd name="connsiteX0" fmla="*/ 10786 w 2376615"/>
              <a:gd name="connsiteY0" fmla="*/ 3265715 h 3265715"/>
              <a:gd name="connsiteX1" fmla="*/ 359129 w 2376615"/>
              <a:gd name="connsiteY1" fmla="*/ 1823962 h 3265715"/>
              <a:gd name="connsiteX2" fmla="*/ 2376615 w 2376615"/>
              <a:gd name="connsiteY2" fmla="*/ 0 h 326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6615" h="3265715">
                <a:moveTo>
                  <a:pt x="10786" y="3265715"/>
                </a:moveTo>
                <a:cubicBezTo>
                  <a:pt x="-12195" y="2816981"/>
                  <a:pt x="-35176" y="2368248"/>
                  <a:pt x="359129" y="1823962"/>
                </a:cubicBezTo>
                <a:cubicBezTo>
                  <a:pt x="753434" y="1279676"/>
                  <a:pt x="1565024" y="639838"/>
                  <a:pt x="2376615" y="0"/>
                </a:cubicBezTo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F8C1238-39F3-83EF-35CC-42098E654ECD}"/>
              </a:ext>
            </a:extLst>
          </p:cNvPr>
          <p:cNvSpPr/>
          <p:nvPr/>
        </p:nvSpPr>
        <p:spPr>
          <a:xfrm>
            <a:off x="6802362" y="2380343"/>
            <a:ext cx="1596571" cy="315973"/>
          </a:xfrm>
          <a:custGeom>
            <a:avLst/>
            <a:gdLst>
              <a:gd name="connsiteX0" fmla="*/ 0 w 1596571"/>
              <a:gd name="connsiteY0" fmla="*/ 96762 h 315973"/>
              <a:gd name="connsiteX1" fmla="*/ 827314 w 1596571"/>
              <a:gd name="connsiteY1" fmla="*/ 314476 h 315973"/>
              <a:gd name="connsiteX2" fmla="*/ 1596571 w 1596571"/>
              <a:gd name="connsiteY2" fmla="*/ 0 h 315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571" h="315973">
                <a:moveTo>
                  <a:pt x="0" y="96762"/>
                </a:moveTo>
                <a:cubicBezTo>
                  <a:pt x="280609" y="213682"/>
                  <a:pt x="561219" y="330603"/>
                  <a:pt x="827314" y="314476"/>
                </a:cubicBezTo>
                <a:cubicBezTo>
                  <a:pt x="1093409" y="298349"/>
                  <a:pt x="1344990" y="149174"/>
                  <a:pt x="1596571" y="0"/>
                </a:cubicBezTo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DBE6F4A-1AC5-65EC-5325-B4DDBC5608CD}"/>
              </a:ext>
            </a:extLst>
          </p:cNvPr>
          <p:cNvCxnSpPr>
            <a:cxnSpLocks/>
          </p:cNvCxnSpPr>
          <p:nvPr/>
        </p:nvCxnSpPr>
        <p:spPr>
          <a:xfrm flipV="1">
            <a:off x="2011680" y="3429000"/>
            <a:ext cx="1798320" cy="137160"/>
          </a:xfrm>
          <a:prstGeom prst="line">
            <a:avLst/>
          </a:prstGeom>
          <a:ln w="38100">
            <a:solidFill>
              <a:srgbClr val="FFC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B486B05-2BA7-94B5-BDD1-E53039AE34D2}"/>
              </a:ext>
            </a:extLst>
          </p:cNvPr>
          <p:cNvSpPr txBox="1"/>
          <p:nvPr/>
        </p:nvSpPr>
        <p:spPr>
          <a:xfrm>
            <a:off x="2424328" y="3053274"/>
            <a:ext cx="96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C000"/>
                </a:solidFill>
              </a:rPr>
              <a:t>1 m</a:t>
            </a:r>
          </a:p>
        </p:txBody>
      </p:sp>
    </p:spTree>
    <p:extLst>
      <p:ext uri="{BB962C8B-B14F-4D97-AF65-F5344CB8AC3E}">
        <p14:creationId xmlns:p14="http://schemas.microsoft.com/office/powerpoint/2010/main" val="11151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9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F0C6C47-B02F-243C-E7A0-B7C98008D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Apparatus:  Trigger Scintillator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A261A4-14C0-C166-253B-0C9400DE0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0F8984-DD75-0018-62BC-07829DA49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ACF17C-C052-8D55-3268-05437EBF1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7C4A74CF-605C-0628-E219-5301BE6ADE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3017520"/>
            <a:ext cx="6955971" cy="342900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A560710-8902-56E8-9B06-9DF8CDE2C5E4}"/>
              </a:ext>
            </a:extLst>
          </p:cNvPr>
          <p:cNvSpPr/>
          <p:nvPr/>
        </p:nvSpPr>
        <p:spPr>
          <a:xfrm>
            <a:off x="594359" y="3645337"/>
            <a:ext cx="320040" cy="1645920"/>
          </a:xfrm>
          <a:prstGeom prst="roundRect">
            <a:avLst/>
          </a:prstGeom>
          <a:solidFill>
            <a:srgbClr val="FFFF00">
              <a:alpha val="18000"/>
            </a:srgbClr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0FED6EB-088C-BE70-FFDB-C9C3430E37AF}"/>
              </a:ext>
            </a:extLst>
          </p:cNvPr>
          <p:cNvSpPr/>
          <p:nvPr/>
        </p:nvSpPr>
        <p:spPr>
          <a:xfrm>
            <a:off x="2194558" y="3703320"/>
            <a:ext cx="320040" cy="1645920"/>
          </a:xfrm>
          <a:prstGeom prst="roundRect">
            <a:avLst/>
          </a:prstGeom>
          <a:solidFill>
            <a:srgbClr val="FFFF00">
              <a:alpha val="18000"/>
            </a:srgbClr>
          </a:solidFill>
          <a:ln w="381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59E9109-D20A-92A5-4666-7FE1EA6B4B13}"/>
              </a:ext>
            </a:extLst>
          </p:cNvPr>
          <p:cNvSpPr/>
          <p:nvPr/>
        </p:nvSpPr>
        <p:spPr>
          <a:xfrm>
            <a:off x="2529840" y="3703320"/>
            <a:ext cx="228600" cy="1645920"/>
          </a:xfrm>
          <a:prstGeom prst="roundRect">
            <a:avLst/>
          </a:prstGeom>
          <a:solidFill>
            <a:srgbClr val="FFFF00">
              <a:alpha val="18000"/>
            </a:srgbClr>
          </a:solidFill>
          <a:ln w="2857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A picture containing text, indoor, line&#10;&#10;Description automatically generated">
            <a:extLst>
              <a:ext uri="{FF2B5EF4-FFF2-40B4-BE49-F238E27FC236}">
                <a16:creationId xmlns:a16="http://schemas.microsoft.com/office/drawing/2014/main" id="{4703DF23-1B99-85C5-F67F-3A0D324534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282" y="708114"/>
            <a:ext cx="6583470" cy="230054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0A3AE1-7349-4880-B1FE-759C69C1CAE0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914399" y="1795344"/>
            <a:ext cx="5010363" cy="2672953"/>
          </a:xfrm>
          <a:prstGeom prst="straightConnector1">
            <a:avLst/>
          </a:prstGeom>
          <a:ln w="762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096A3E9-3FC1-D915-F035-73C0A7538069}"/>
              </a:ext>
            </a:extLst>
          </p:cNvPr>
          <p:cNvSpPr/>
          <p:nvPr/>
        </p:nvSpPr>
        <p:spPr>
          <a:xfrm rot="16356776">
            <a:off x="5495062" y="978021"/>
            <a:ext cx="1534304" cy="993562"/>
          </a:xfrm>
          <a:prstGeom prst="ellipse">
            <a:avLst/>
          </a:prstGeom>
          <a:solidFill>
            <a:srgbClr val="FFFF00">
              <a:alpha val="20000"/>
            </a:srgbClr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84881F3-8C92-AB20-0DB9-872C26802A6A}"/>
              </a:ext>
            </a:extLst>
          </p:cNvPr>
          <p:cNvCxnSpPr>
            <a:cxnSpLocks/>
          </p:cNvCxnSpPr>
          <p:nvPr/>
        </p:nvCxnSpPr>
        <p:spPr>
          <a:xfrm flipV="1">
            <a:off x="2588243" y="2134367"/>
            <a:ext cx="7668277" cy="241258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Diagram&#10;&#10;Description automatically generated">
            <a:extLst>
              <a:ext uri="{FF2B5EF4-FFF2-40B4-BE49-F238E27FC236}">
                <a16:creationId xmlns:a16="http://schemas.microsoft.com/office/drawing/2014/main" id="{3B1F43F7-A80D-DB26-850B-7514306D09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040" y="3100666"/>
            <a:ext cx="2775516" cy="3262708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623D16F1-178A-F60B-BCDF-AB9591A27A80}"/>
              </a:ext>
            </a:extLst>
          </p:cNvPr>
          <p:cNvSpPr/>
          <p:nvPr/>
        </p:nvSpPr>
        <p:spPr>
          <a:xfrm rot="16356776">
            <a:off x="9752202" y="1272796"/>
            <a:ext cx="1534304" cy="993562"/>
          </a:xfrm>
          <a:prstGeom prst="ellipse">
            <a:avLst/>
          </a:prstGeom>
          <a:solidFill>
            <a:srgbClr val="FFFF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C47B82-FF78-DAC3-3B7F-91B7C6291810}"/>
              </a:ext>
            </a:extLst>
          </p:cNvPr>
          <p:cNvSpPr txBox="1"/>
          <p:nvPr/>
        </p:nvSpPr>
        <p:spPr>
          <a:xfrm>
            <a:off x="8107680" y="6270717"/>
            <a:ext cx="3134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 mm deep x 3 mm wide strips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C6CF29-3E7C-63D5-F2D6-5CB22C73A355}"/>
              </a:ext>
            </a:extLst>
          </p:cNvPr>
          <p:cNvSpPr txBox="1"/>
          <p:nvPr/>
        </p:nvSpPr>
        <p:spPr>
          <a:xfrm>
            <a:off x="61191" y="721868"/>
            <a:ext cx="53416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Low-energy ECal trigger requires knowledge of #e</a:t>
            </a:r>
            <a:r>
              <a:rPr lang="en-US" sz="2000" baseline="30000" dirty="0">
                <a:solidFill>
                  <a:schemeClr val="bg1"/>
                </a:solidFill>
                <a:latin typeface="Symbol" panose="05050102010706020507" pitchFamily="18" charset="2"/>
              </a:rPr>
              <a:t>-</a:t>
            </a:r>
            <a:r>
              <a:rPr lang="en-US" sz="2000" dirty="0">
                <a:solidFill>
                  <a:schemeClr val="bg1"/>
                </a:solidFill>
              </a:rPr>
              <a:t>/pulse:  average ~1 e</a:t>
            </a:r>
            <a:r>
              <a:rPr lang="en-US" sz="2000" baseline="30000" dirty="0">
                <a:solidFill>
                  <a:schemeClr val="bg1"/>
                </a:solidFill>
                <a:latin typeface="Symbol" panose="05050102010706020507" pitchFamily="18" charset="2"/>
              </a:rPr>
              <a:t>-</a:t>
            </a:r>
            <a:r>
              <a:rPr lang="en-US" sz="2000" dirty="0">
                <a:solidFill>
                  <a:schemeClr val="bg1"/>
                </a:solidFill>
              </a:rPr>
              <a:t>/25 ns pulse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Thin segmented scintillator: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2 offset layers/station: 48 total counters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3 mm pitch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Note: 40 MHz e</a:t>
            </a:r>
            <a:r>
              <a:rPr lang="en-US" sz="2000" baseline="30000" dirty="0">
                <a:solidFill>
                  <a:schemeClr val="bg1"/>
                </a:solidFill>
                <a:latin typeface="Symbol" panose="05050102010706020507" pitchFamily="18" charset="2"/>
              </a:rPr>
              <a:t>-</a:t>
            </a:r>
            <a:r>
              <a:rPr lang="en-US" sz="2000" dirty="0">
                <a:solidFill>
                  <a:schemeClr val="bg1"/>
                </a:solidFill>
              </a:rPr>
              <a:t> beam spot is large: ~20 cm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9276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A73D836C-1509-CB52-B8E4-27CEA63706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3017520"/>
            <a:ext cx="6955971" cy="3429000"/>
          </a:xfrm>
          <a:prstGeom prst="rect">
            <a:avLst/>
          </a:prstGeom>
        </p:spPr>
      </p:pic>
      <p:pic>
        <p:nvPicPr>
          <p:cNvPr id="13" name="Picture 12" descr="Diagram&#10;&#10;Description automatically generated with low confidence">
            <a:extLst>
              <a:ext uri="{FF2B5EF4-FFF2-40B4-BE49-F238E27FC236}">
                <a16:creationId xmlns:a16="http://schemas.microsoft.com/office/drawing/2014/main" id="{DBD6FE23-ED1E-B139-DA5F-22150B6E5D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944" y="731053"/>
            <a:ext cx="4715135" cy="2506243"/>
          </a:xfrm>
          <a:prstGeom prst="rect">
            <a:avLst/>
          </a:prstGeom>
          <a:ln>
            <a:noFill/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33573E6-F520-DCA5-0F0A-26F5FFACF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LDMX Apparatus:  Tagger &amp; Recoil Tracker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18E4CB-1C27-2F8A-9B0E-BBBE01B06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6DC7C-9C59-257C-EB97-01E22CA7D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EA52C4-A183-D14F-31C5-8AF8FBEB6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DE2E5E-9B9D-2C0B-28AD-7F946B1FCBB4}"/>
              </a:ext>
            </a:extLst>
          </p:cNvPr>
          <p:cNvSpPr txBox="1"/>
          <p:nvPr/>
        </p:nvSpPr>
        <p:spPr>
          <a:xfrm>
            <a:off x="95822" y="643532"/>
            <a:ext cx="71235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Tagger / Recoil tracker inside 1.5 T dipole field / fringe field measure momentum of incoming / recoil e</a:t>
            </a:r>
            <a:r>
              <a:rPr lang="en-US" sz="2000" baseline="30000" dirty="0">
                <a:solidFill>
                  <a:schemeClr val="bg1"/>
                </a:solidFill>
                <a:latin typeface="Symbol" panose="05050102010706020507" pitchFamily="18" charset="2"/>
              </a:rPr>
              <a:t>-</a:t>
            </a:r>
            <a:r>
              <a:rPr lang="en-US" sz="2000" dirty="0">
                <a:solidFill>
                  <a:schemeClr val="bg1"/>
                </a:solidFill>
              </a:rPr>
              <a:t> to &lt;1%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Double-sided silicon, Based on </a:t>
            </a:r>
            <a:r>
              <a:rPr lang="en-US" sz="2000" dirty="0" err="1">
                <a:solidFill>
                  <a:schemeClr val="bg1"/>
                </a:solidFill>
              </a:rPr>
              <a:t>Vtx</a:t>
            </a:r>
            <a:r>
              <a:rPr lang="en-US" sz="2000" dirty="0">
                <a:solidFill>
                  <a:schemeClr val="bg1"/>
                </a:solidFill>
              </a:rPr>
              <a:t> Tracker for HPS </a:t>
            </a:r>
            <a:r>
              <a:rPr lang="en-US" sz="2000" dirty="0" err="1">
                <a:solidFill>
                  <a:schemeClr val="bg1"/>
                </a:solidFill>
              </a:rPr>
              <a:t>expt</a:t>
            </a:r>
            <a:r>
              <a:rPr lang="en-US" sz="2000" dirty="0">
                <a:solidFill>
                  <a:schemeClr val="bg1"/>
                </a:solidFill>
              </a:rPr>
              <a:t> (JLab)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4 MHz/mm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 rate capability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000" dirty="0">
                <a:solidFill>
                  <a:schemeClr val="bg1"/>
                </a:solidFill>
              </a:rPr>
              <a:t>0.7% X</a:t>
            </a:r>
            <a:r>
              <a:rPr lang="sv-SE" sz="2000" baseline="-25000" dirty="0">
                <a:solidFill>
                  <a:schemeClr val="bg1"/>
                </a:solidFill>
              </a:rPr>
              <a:t>0</a:t>
            </a:r>
            <a:r>
              <a:rPr lang="sv-SE" sz="2000" dirty="0">
                <a:solidFill>
                  <a:schemeClr val="bg1"/>
                </a:solidFill>
              </a:rPr>
              <a:t> per 3d hit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6 (60) </a:t>
            </a:r>
            <a:r>
              <a:rPr lang="en-US" sz="20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2000" dirty="0">
                <a:solidFill>
                  <a:schemeClr val="bg1"/>
                </a:solidFill>
              </a:rPr>
              <a:t>m hor (ver) resolution</a:t>
            </a:r>
            <a:r>
              <a:rPr lang="sv-SE" sz="2000" dirty="0">
                <a:solidFill>
                  <a:schemeClr val="bg1"/>
                </a:solidFill>
              </a:rPr>
              <a:t>; </a:t>
            </a:r>
            <a:r>
              <a:rPr lang="en-US" sz="2000" dirty="0">
                <a:solidFill>
                  <a:schemeClr val="bg1"/>
                </a:solidFill>
              </a:rPr>
              <a:t>~2 ns timing resolution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08354A0-0D06-6305-C080-7EFCC001DD01}"/>
              </a:ext>
            </a:extLst>
          </p:cNvPr>
          <p:cNvSpPr/>
          <p:nvPr/>
        </p:nvSpPr>
        <p:spPr>
          <a:xfrm>
            <a:off x="740226" y="3703321"/>
            <a:ext cx="1515292" cy="1645920"/>
          </a:xfrm>
          <a:prstGeom prst="roundRect">
            <a:avLst/>
          </a:prstGeom>
          <a:solidFill>
            <a:srgbClr val="FFFF00">
              <a:alpha val="18000"/>
            </a:srgbClr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D48CC41-EEDA-E94E-F2C7-F4D3283DEFC0}"/>
              </a:ext>
            </a:extLst>
          </p:cNvPr>
          <p:cNvSpPr/>
          <p:nvPr/>
        </p:nvSpPr>
        <p:spPr>
          <a:xfrm>
            <a:off x="2728442" y="3566160"/>
            <a:ext cx="1515292" cy="1920240"/>
          </a:xfrm>
          <a:prstGeom prst="roundRect">
            <a:avLst/>
          </a:prstGeom>
          <a:solidFill>
            <a:srgbClr val="FFFF00">
              <a:alpha val="18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FC98F42-F81F-F81F-D597-95D3AEBB315E}"/>
              </a:ext>
            </a:extLst>
          </p:cNvPr>
          <p:cNvSpPr/>
          <p:nvPr/>
        </p:nvSpPr>
        <p:spPr>
          <a:xfrm rot="20692744">
            <a:off x="8120016" y="1480601"/>
            <a:ext cx="2377440" cy="1508778"/>
          </a:xfrm>
          <a:prstGeom prst="ellipse">
            <a:avLst/>
          </a:prstGeom>
          <a:solidFill>
            <a:srgbClr val="FFFF00">
              <a:alpha val="20000"/>
            </a:srgbClr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852984-51B2-7AD6-3ADA-23883252E9BD}"/>
              </a:ext>
            </a:extLst>
          </p:cNvPr>
          <p:cNvCxnSpPr>
            <a:cxnSpLocks/>
          </p:cNvCxnSpPr>
          <p:nvPr/>
        </p:nvCxnSpPr>
        <p:spPr>
          <a:xfrm flipV="1">
            <a:off x="2255518" y="2371180"/>
            <a:ext cx="5852162" cy="1332141"/>
          </a:xfrm>
          <a:prstGeom prst="straightConnector1">
            <a:avLst/>
          </a:prstGeom>
          <a:ln w="762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oogle Shape;531;p55">
            <a:extLst>
              <a:ext uri="{FF2B5EF4-FFF2-40B4-BE49-F238E27FC236}">
                <a16:creationId xmlns:a16="http://schemas.microsoft.com/office/drawing/2014/main" id="{EA1B1DCB-73D4-CFC5-2FA7-C4BB5A96FDF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8453"/>
          <a:stretch/>
        </p:blipFill>
        <p:spPr>
          <a:xfrm>
            <a:off x="7354945" y="3566160"/>
            <a:ext cx="4715134" cy="279921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F2E3492B-4DE0-AC68-3F22-485A0A0EDD85}"/>
              </a:ext>
            </a:extLst>
          </p:cNvPr>
          <p:cNvSpPr/>
          <p:nvPr/>
        </p:nvSpPr>
        <p:spPr>
          <a:xfrm>
            <a:off x="7879023" y="3466847"/>
            <a:ext cx="2377440" cy="3119416"/>
          </a:xfrm>
          <a:prstGeom prst="ellipse">
            <a:avLst/>
          </a:prstGeom>
          <a:solidFill>
            <a:srgbClr val="FFFF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0F61CA-653B-4C3E-37FE-0F4FBD6F9B26}"/>
              </a:ext>
            </a:extLst>
          </p:cNvPr>
          <p:cNvCxnSpPr>
            <a:cxnSpLocks/>
          </p:cNvCxnSpPr>
          <p:nvPr/>
        </p:nvCxnSpPr>
        <p:spPr>
          <a:xfrm>
            <a:off x="4267200" y="4617720"/>
            <a:ext cx="3611823" cy="54864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3D298C87-20BD-A18D-AD72-49763920D95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1162652"/>
            <a:ext cx="4450080" cy="495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35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A73D836C-1509-CB52-B8E4-27CEA63706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3017520"/>
            <a:ext cx="6955970" cy="3429000"/>
          </a:xfrm>
          <a:prstGeom prst="rect">
            <a:avLst/>
          </a:prstGeom>
        </p:spPr>
      </p:pic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0682A59C-8A7B-04E9-028C-B100220C80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649" y="731520"/>
            <a:ext cx="3818431" cy="308304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33573E6-F520-DCA5-0F0A-26F5FFACF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LDMX Apparatus:  Electromagnetic Calorimeter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18E4CB-1C27-2F8A-9B0E-BBBE01B06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6DC7C-9C59-257C-EB97-01E22CA7D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EA52C4-A183-D14F-31C5-8AF8FBEB6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DE2E5E-9B9D-2C0B-28AD-7F946B1FCBB4}"/>
              </a:ext>
            </a:extLst>
          </p:cNvPr>
          <p:cNvSpPr txBox="1"/>
          <p:nvPr/>
        </p:nvSpPr>
        <p:spPr>
          <a:xfrm>
            <a:off x="35361" y="640174"/>
            <a:ext cx="8327268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Based on CMS Phase-II forward high granularity calorimeter (HGC) upgrade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Tungsten-Silicon sampling calorimeter: </a:t>
            </a:r>
            <a:r>
              <a:rPr lang="en-US" sz="2000" dirty="0">
                <a:solidFill>
                  <a:schemeClr val="bg1"/>
                </a:solidFill>
                <a:latin typeface="Symbol" panose="05050102010706020507" pitchFamily="18" charset="2"/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(E)/E∼20%/√E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High granularity (0.56 cm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 pad area): 68% of EM shower &lt;1 cm 1</a:t>
            </a:r>
            <a:r>
              <a:rPr lang="en-US" sz="2000" baseline="30000" dirty="0">
                <a:solidFill>
                  <a:schemeClr val="bg1"/>
                </a:solidFill>
              </a:rPr>
              <a:t>st</a:t>
            </a:r>
            <a:r>
              <a:rPr lang="en-US" sz="2000" dirty="0">
                <a:solidFill>
                  <a:schemeClr val="bg1"/>
                </a:solidFill>
              </a:rPr>
              <a:t> 15 layers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Deep: 40 </a:t>
            </a:r>
            <a:r>
              <a:rPr lang="en-US" sz="2000" i="1" dirty="0">
                <a:solidFill>
                  <a:schemeClr val="bg1"/>
                </a:solidFill>
              </a:rPr>
              <a:t>X</a:t>
            </a:r>
            <a:r>
              <a:rPr lang="en-US" sz="2000" baseline="-25000" dirty="0">
                <a:solidFill>
                  <a:schemeClr val="bg1"/>
                </a:solidFill>
              </a:rPr>
              <a:t>0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Radiation hard: max dose for LDMX is 3 x 10</a:t>
            </a:r>
            <a:r>
              <a:rPr lang="en-US" sz="2000" baseline="30000" dirty="0">
                <a:solidFill>
                  <a:schemeClr val="bg1"/>
                </a:solidFill>
              </a:rPr>
              <a:t>13</a:t>
            </a:r>
            <a:r>
              <a:rPr lang="en-US" sz="2000" dirty="0">
                <a:solidFill>
                  <a:schemeClr val="bg1"/>
                </a:solidFill>
              </a:rPr>
              <a:t> n/cm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Provides a fast energy trigger:  E &lt; 1.2 GeV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D48CC41-EEDA-E94E-F2C7-F4D3283DEFC0}"/>
              </a:ext>
            </a:extLst>
          </p:cNvPr>
          <p:cNvSpPr/>
          <p:nvPr/>
        </p:nvSpPr>
        <p:spPr>
          <a:xfrm>
            <a:off x="4312920" y="3429001"/>
            <a:ext cx="1508760" cy="2086663"/>
          </a:xfrm>
          <a:prstGeom prst="roundRect">
            <a:avLst/>
          </a:prstGeom>
          <a:solidFill>
            <a:srgbClr val="FFFF00">
              <a:alpha val="18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0F61CA-653B-4C3E-37FE-0F4FBD6F9B26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5821680" y="2240280"/>
            <a:ext cx="2802880" cy="223205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268E3F5-55F6-4AE8-BC14-5C8E3ABF1960}"/>
              </a:ext>
            </a:extLst>
          </p:cNvPr>
          <p:cNvSpPr txBox="1"/>
          <p:nvPr/>
        </p:nvSpPr>
        <p:spPr>
          <a:xfrm>
            <a:off x="9387840" y="1005840"/>
            <a:ext cx="822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ECal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13C930-41D9-C496-9C0D-9971799E798F}"/>
              </a:ext>
            </a:extLst>
          </p:cNvPr>
          <p:cNvSpPr txBox="1"/>
          <p:nvPr/>
        </p:nvSpPr>
        <p:spPr>
          <a:xfrm>
            <a:off x="10850880" y="2072988"/>
            <a:ext cx="822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ECal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6E1D42-4C3E-A2DB-C33E-4CA0ADAEB070}"/>
              </a:ext>
            </a:extLst>
          </p:cNvPr>
          <p:cNvSpPr txBox="1"/>
          <p:nvPr/>
        </p:nvSpPr>
        <p:spPr>
          <a:xfrm>
            <a:off x="10027919" y="3156251"/>
            <a:ext cx="822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ECal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6B99E1-62BE-8EEF-519B-C2C208EDB4C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629" y="3921832"/>
            <a:ext cx="3541381" cy="250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19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0C3A11DF-E5BE-85B7-96BB-2D1FAB35A1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594" y="2977476"/>
            <a:ext cx="3978646" cy="358583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33573E6-F520-DCA5-0F0A-26F5FFACF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LDMX Apparatus:  Hadronic Calorimeter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18E4CB-1C27-2F8A-9B0E-BBBE01B06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6DC7C-9C59-257C-EB97-01E22CA7D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EA52C4-A183-D14F-31C5-8AF8FBEB6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DE2E5E-9B9D-2C0B-28AD-7F946B1FCBB4}"/>
              </a:ext>
            </a:extLst>
          </p:cNvPr>
          <p:cNvSpPr txBox="1"/>
          <p:nvPr/>
        </p:nvSpPr>
        <p:spPr>
          <a:xfrm>
            <a:off x="60572" y="689849"/>
            <a:ext cx="82175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Detects neutral hadrons/neutrons produced in photonuclear reactions in ECal/target with high effi., EM showers escaping ECal, and MIPs (muons)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Iron-scintillator sampling calorimeter: 96 layers of 20/25 mm PS/Fe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Extruded 5x2 cm</a:t>
            </a:r>
            <a:r>
              <a:rPr lang="en-US" sz="2000" baseline="30000" dirty="0">
                <a:solidFill>
                  <a:schemeClr val="bg1"/>
                </a:solidFill>
              </a:rPr>
              <a:t>2 </a:t>
            </a:r>
            <a:r>
              <a:rPr lang="en-US" sz="2000" dirty="0">
                <a:solidFill>
                  <a:schemeClr val="bg1"/>
                </a:solidFill>
              </a:rPr>
              <a:t>scintillator bars with inserted wavelength-shifting fibers, read out with Silicon Photomultipliers (SiPMs)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Active element based on the Mu2e Cosmic Ray Veto detector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Deep: </a:t>
            </a:r>
            <a:r>
              <a:rPr lang="el-GR" sz="2000" dirty="0">
                <a:solidFill>
                  <a:schemeClr val="bg1"/>
                </a:solidFill>
              </a:rPr>
              <a:t>17λ</a:t>
            </a:r>
            <a:r>
              <a:rPr lang="en-US" sz="2000" baseline="-25000" dirty="0">
                <a:solidFill>
                  <a:schemeClr val="bg1"/>
                </a:solidFill>
              </a:rPr>
              <a:t>I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08D22BBD-569C-D166-D9D1-098A9214A4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04" y="376732"/>
            <a:ext cx="3728756" cy="25172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377B401-2770-A200-3397-E86A498B69AF}"/>
              </a:ext>
            </a:extLst>
          </p:cNvPr>
          <p:cNvSpPr/>
          <p:nvPr/>
        </p:nvSpPr>
        <p:spPr>
          <a:xfrm>
            <a:off x="8295604" y="2867942"/>
            <a:ext cx="3728756" cy="3951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Energy resolution for neutrons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066895-23A7-0B54-A619-0CFE43D5F602}"/>
              </a:ext>
            </a:extLst>
          </p:cNvPr>
          <p:cNvSpPr txBox="1"/>
          <p:nvPr/>
        </p:nvSpPr>
        <p:spPr>
          <a:xfrm>
            <a:off x="3515295" y="370332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HCal</a:t>
            </a:r>
          </a:p>
        </p:txBody>
      </p:sp>
      <p:pic>
        <p:nvPicPr>
          <p:cNvPr id="16" name="Picture 15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B699937C-8DCF-A540-92A5-A0AB6D201AC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360" y="3505812"/>
            <a:ext cx="5039658" cy="330646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2E7C791-0C3E-5617-082C-24431ECC42D2}"/>
              </a:ext>
            </a:extLst>
          </p:cNvPr>
          <p:cNvSpPr txBox="1"/>
          <p:nvPr/>
        </p:nvSpPr>
        <p:spPr>
          <a:xfrm>
            <a:off x="6385865" y="5688032"/>
            <a:ext cx="2070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Readout manifold for 4 counters</a:t>
            </a:r>
          </a:p>
        </p:txBody>
      </p:sp>
    </p:spTree>
    <p:extLst>
      <p:ext uri="{BB962C8B-B14F-4D97-AF65-F5344CB8AC3E}">
        <p14:creationId xmlns:p14="http://schemas.microsoft.com/office/powerpoint/2010/main" val="251250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E439F47-96BA-47FD-AFBC-437F546A7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LDMX Mounted SLAC Linac Coherent Light Source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6D48D5-ED48-495A-8D37-E8CE47B7E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CC8426-17D1-4E97-80D3-FFA35EA3A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136528-95E1-45A8-954C-0ED880122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 descr="A view of a city with a mountain in the background&#10;&#10;Description automatically generated">
            <a:extLst>
              <a:ext uri="{FF2B5EF4-FFF2-40B4-BE49-F238E27FC236}">
                <a16:creationId xmlns:a16="http://schemas.microsoft.com/office/drawing/2014/main" id="{CCC1B138-2DD6-478B-84E0-1B8726B525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" y="822960"/>
            <a:ext cx="4195368" cy="27889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0FED38-2324-46CF-8CEF-A7BBC04A660A}"/>
              </a:ext>
            </a:extLst>
          </p:cNvPr>
          <p:cNvSpPr txBox="1"/>
          <p:nvPr/>
        </p:nvSpPr>
        <p:spPr>
          <a:xfrm>
            <a:off x="4907280" y="701648"/>
            <a:ext cx="70866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LDMX will use new beamline (LESA) being built for the upgraded SLAC Light Source (LCLS-II) to be commissioned in 2023-2024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Need a tiny fraction of the LCLS-II beam</a:t>
            </a:r>
            <a:endParaRPr lang="en-US" sz="2000" baseline="300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Parasitic: 55% duty factor (600 ns/1100 ns)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Phase I:  4 GeV bean @ 40 MHz → O(10</a:t>
            </a:r>
            <a:r>
              <a:rPr lang="en-US" sz="2000" baseline="30000" dirty="0">
                <a:solidFill>
                  <a:schemeClr val="bg1"/>
                </a:solidFill>
              </a:rPr>
              <a:t>14</a:t>
            </a:r>
            <a:r>
              <a:rPr lang="en-US" sz="2000" dirty="0">
                <a:solidFill>
                  <a:schemeClr val="bg1"/>
                </a:solidFill>
              </a:rPr>
              <a:t>) e</a:t>
            </a:r>
            <a:r>
              <a:rPr lang="en-US" sz="2000" baseline="30000" dirty="0">
                <a:solidFill>
                  <a:schemeClr val="bg1"/>
                </a:solidFill>
              </a:rPr>
              <a:t>-</a:t>
            </a:r>
            <a:r>
              <a:rPr lang="en-US" sz="2000" dirty="0">
                <a:solidFill>
                  <a:schemeClr val="bg1"/>
                </a:solidFill>
              </a:rPr>
              <a:t> in a 1 year run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Phase II: 8 GeV beam (LCLS-II-HE) → O(10</a:t>
            </a:r>
            <a:r>
              <a:rPr lang="en-US" sz="2000" baseline="30000" dirty="0">
                <a:solidFill>
                  <a:schemeClr val="bg1"/>
                </a:solidFill>
              </a:rPr>
              <a:t>16</a:t>
            </a:r>
            <a:r>
              <a:rPr lang="en-US" sz="2000" dirty="0">
                <a:solidFill>
                  <a:schemeClr val="bg1"/>
                </a:solidFill>
              </a:rPr>
              <a:t>) e</a:t>
            </a:r>
            <a:r>
              <a:rPr lang="en-US" sz="2000" baseline="30000" dirty="0">
                <a:solidFill>
                  <a:schemeClr val="bg1"/>
                </a:solidFill>
              </a:rPr>
              <a:t>-</a:t>
            </a:r>
            <a:r>
              <a:rPr lang="en-US" sz="2000" dirty="0">
                <a:solidFill>
                  <a:schemeClr val="bg1"/>
                </a:solidFill>
              </a:rPr>
              <a:t> in a 3 year run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Future: </a:t>
            </a:r>
            <a:r>
              <a:rPr lang="en-US" sz="2000" dirty="0" err="1">
                <a:solidFill>
                  <a:schemeClr val="bg1"/>
                </a:solidFill>
              </a:rPr>
              <a:t>eSPS</a:t>
            </a:r>
            <a:r>
              <a:rPr lang="en-US" sz="2000" dirty="0">
                <a:solidFill>
                  <a:schemeClr val="bg1"/>
                </a:solidFill>
              </a:rPr>
              <a:t> (16 GeV) at CERN?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8DE32D-5E6D-4F4E-A2C3-E62D4038EC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337" t="-7140" r="-3340" b="-10039"/>
          <a:stretch/>
        </p:blipFill>
        <p:spPr>
          <a:xfrm>
            <a:off x="1779541" y="838429"/>
            <a:ext cx="2743200" cy="50532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 descr="Chart&#10;&#10;Description automatically generated with medium confidence">
            <a:extLst>
              <a:ext uri="{FF2B5EF4-FFF2-40B4-BE49-F238E27FC236}">
                <a16:creationId xmlns:a16="http://schemas.microsoft.com/office/drawing/2014/main" id="{2DDECC2B-241C-4E2C-CDB8-70280DB455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960" y="3331644"/>
            <a:ext cx="5796263" cy="321733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AD23F965-825A-3EBD-8869-7FC3C4A3BC65}"/>
              </a:ext>
            </a:extLst>
          </p:cNvPr>
          <p:cNvSpPr/>
          <p:nvPr/>
        </p:nvSpPr>
        <p:spPr>
          <a:xfrm>
            <a:off x="2016348" y="2606040"/>
            <a:ext cx="594360" cy="411480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BAF6D7-3823-2875-66DA-6B08A4BD357F}"/>
              </a:ext>
            </a:extLst>
          </p:cNvPr>
          <p:cNvSpPr txBox="1"/>
          <p:nvPr/>
        </p:nvSpPr>
        <p:spPr>
          <a:xfrm>
            <a:off x="2724858" y="2676443"/>
            <a:ext cx="169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FFFF00"/>
                </a:solidFill>
              </a:rPr>
              <a:t>Endstation</a:t>
            </a:r>
            <a:r>
              <a:rPr lang="en-US" dirty="0">
                <a:solidFill>
                  <a:srgbClr val="FFFF00"/>
                </a:solidFill>
              </a:rPr>
              <a:t> A</a:t>
            </a:r>
          </a:p>
        </p:txBody>
      </p:sp>
    </p:spTree>
    <p:extLst>
      <p:ext uri="{BB962C8B-B14F-4D97-AF65-F5344CB8AC3E}">
        <p14:creationId xmlns:p14="http://schemas.microsoft.com/office/powerpoint/2010/main" val="73932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Graphical user interface&#10;&#10;Description automatically generated">
            <a:extLst>
              <a:ext uri="{FF2B5EF4-FFF2-40B4-BE49-F238E27FC236}">
                <a16:creationId xmlns:a16="http://schemas.microsoft.com/office/drawing/2014/main" id="{1DF60D0A-5034-5B40-C122-C82B018C25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731520"/>
            <a:ext cx="7524613" cy="5836627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75F87800-448D-962E-C681-3F0612A78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Backgrounds, Backgrounds, Backgrounds . . .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17AB1D-C525-5C3C-214C-BF882CFF4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4849ED-0376-1D1D-9577-C30EF6F5B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5C229F-8E5D-5787-6D33-CB96A9FDE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3620DC-7A61-79AE-4A1E-E70ADFEFBCAD}"/>
              </a:ext>
            </a:extLst>
          </p:cNvPr>
          <p:cNvSpPr txBox="1"/>
          <p:nvPr/>
        </p:nvSpPr>
        <p:spPr>
          <a:xfrm>
            <a:off x="60960" y="1249579"/>
            <a:ext cx="1860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Gaussian energy fluctuations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C0B307-0791-A580-D3DF-36D47A529F12}"/>
              </a:ext>
            </a:extLst>
          </p:cNvPr>
          <p:cNvSpPr txBox="1"/>
          <p:nvPr/>
        </p:nvSpPr>
        <p:spPr>
          <a:xfrm>
            <a:off x="60960" y="2669167"/>
            <a:ext cx="18425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Rare reactions: products escape </a:t>
            </a:r>
            <a:r>
              <a:rPr lang="en-US" sz="1600" dirty="0" err="1">
                <a:solidFill>
                  <a:schemeClr val="bg1"/>
                </a:solidFill>
              </a:rPr>
              <a:t>HCal</a:t>
            </a:r>
            <a:r>
              <a:rPr lang="en-US" sz="1600" dirty="0">
                <a:solidFill>
                  <a:schemeClr val="bg1"/>
                </a:solidFill>
              </a:rPr>
              <a:t> and/or anomalous energy deposition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DF1390-960B-C54D-4861-41B18E51CE5A}"/>
              </a:ext>
            </a:extLst>
          </p:cNvPr>
          <p:cNvSpPr txBox="1"/>
          <p:nvPr/>
        </p:nvSpPr>
        <p:spPr>
          <a:xfrm>
            <a:off x="96768" y="5096006"/>
            <a:ext cx="1842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Neutrino “floor”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F96E02-159C-BF69-D2FF-43BA4C83C42A}"/>
              </a:ext>
            </a:extLst>
          </p:cNvPr>
          <p:cNvSpPr txBox="1"/>
          <p:nvPr/>
        </p:nvSpPr>
        <p:spPr>
          <a:xfrm>
            <a:off x="9547904" y="1508760"/>
            <a:ext cx="24002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ECal</a:t>
            </a:r>
            <a:r>
              <a:rPr lang="en-US" sz="1600" dirty="0">
                <a:solidFill>
                  <a:schemeClr val="bg1"/>
                </a:solidFill>
              </a:rPr>
              <a:t> depth, resolution,</a:t>
            </a:r>
          </a:p>
          <a:p>
            <a:r>
              <a:rPr lang="en-US" sz="1600" dirty="0">
                <a:solidFill>
                  <a:schemeClr val="bg1"/>
                </a:solidFill>
              </a:rPr>
              <a:t>hermiticity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CBE481-F8A0-FE54-A3EF-A66D51EA5D59}"/>
              </a:ext>
            </a:extLst>
          </p:cNvPr>
          <p:cNvSpPr txBox="1"/>
          <p:nvPr/>
        </p:nvSpPr>
        <p:spPr>
          <a:xfrm>
            <a:off x="9502832" y="3044944"/>
            <a:ext cx="2567248" cy="460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600" b="1" dirty="0" err="1">
                <a:solidFill>
                  <a:schemeClr val="bg1"/>
                </a:solidFill>
              </a:rPr>
              <a:t>HCal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dirty="0">
                <a:solidFill>
                  <a:schemeClr val="bg1"/>
                </a:solidFill>
              </a:rPr>
              <a:t>depth, segmentation,</a:t>
            </a:r>
          </a:p>
          <a:p>
            <a:pPr>
              <a:lnSpc>
                <a:spcPts val="1400"/>
              </a:lnSpc>
            </a:pPr>
            <a:r>
              <a:rPr lang="en-US" sz="1600" dirty="0">
                <a:solidFill>
                  <a:schemeClr val="bg1"/>
                </a:solidFill>
              </a:rPr>
              <a:t>hermiticity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BB3D63-148D-8891-9963-0AE739E4EC71}"/>
              </a:ext>
            </a:extLst>
          </p:cNvPr>
          <p:cNvSpPr txBox="1"/>
          <p:nvPr/>
        </p:nvSpPr>
        <p:spPr>
          <a:xfrm>
            <a:off x="9502832" y="4297918"/>
            <a:ext cx="259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 Recoil Tracker</a:t>
            </a:r>
            <a:r>
              <a:rPr lang="en-US" sz="1600" dirty="0">
                <a:solidFill>
                  <a:schemeClr val="bg1"/>
                </a:solidFill>
              </a:rPr>
              <a:t> acceptance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9F34117-D3CD-C8D7-230E-CA53369F4E0C}"/>
              </a:ext>
            </a:extLst>
          </p:cNvPr>
          <p:cNvSpPr txBox="1"/>
          <p:nvPr/>
        </p:nvSpPr>
        <p:spPr>
          <a:xfrm>
            <a:off x="9547904" y="3721002"/>
            <a:ext cx="2567247" cy="460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600" b="1" dirty="0">
                <a:solidFill>
                  <a:schemeClr val="bg1"/>
                </a:solidFill>
              </a:rPr>
              <a:t>ECal</a:t>
            </a:r>
            <a:r>
              <a:rPr lang="en-US" sz="1600" dirty="0">
                <a:solidFill>
                  <a:schemeClr val="bg1"/>
                </a:solidFill>
              </a:rPr>
              <a:t> 3D granularity, MIP-sensitivity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92E99C-27E1-4F9A-29FC-BEDAE8DA2FCF}"/>
              </a:ext>
            </a:extLst>
          </p:cNvPr>
          <p:cNvSpPr txBox="1"/>
          <p:nvPr/>
        </p:nvSpPr>
        <p:spPr>
          <a:xfrm>
            <a:off x="7924800" y="4810159"/>
            <a:ext cx="241357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dirty="0">
                <a:solidFill>
                  <a:schemeClr val="bg1"/>
                </a:solidFill>
              </a:rPr>
              <a:t>Track momentum</a:t>
            </a:r>
          </a:p>
          <a:p>
            <a:pPr>
              <a:lnSpc>
                <a:spcPts val="1800"/>
              </a:lnSpc>
            </a:pPr>
            <a:r>
              <a:rPr lang="en-US" sz="1600" dirty="0">
                <a:solidFill>
                  <a:schemeClr val="bg1"/>
                </a:solidFill>
              </a:rPr>
              <a:t>Track multiplicity</a:t>
            </a:r>
          </a:p>
          <a:p>
            <a:pPr>
              <a:lnSpc>
                <a:spcPts val="1800"/>
              </a:lnSpc>
            </a:pPr>
            <a:r>
              <a:rPr lang="en-US" sz="1600" dirty="0">
                <a:solidFill>
                  <a:schemeClr val="bg1"/>
                </a:solidFill>
              </a:rPr>
              <a:t>ECal energy/segmentation</a:t>
            </a:r>
          </a:p>
          <a:p>
            <a:pPr>
              <a:lnSpc>
                <a:spcPts val="1800"/>
              </a:lnSpc>
            </a:pPr>
            <a:r>
              <a:rPr lang="en-US" sz="1600" dirty="0">
                <a:solidFill>
                  <a:schemeClr val="bg1"/>
                </a:solidFill>
              </a:rPr>
              <a:t>ECal Boosted decision tree</a:t>
            </a:r>
          </a:p>
          <a:p>
            <a:pPr>
              <a:lnSpc>
                <a:spcPts val="1800"/>
              </a:lnSpc>
            </a:pPr>
            <a:r>
              <a:rPr lang="en-US" sz="1600" dirty="0">
                <a:solidFill>
                  <a:schemeClr val="bg1"/>
                </a:solidFill>
              </a:rPr>
              <a:t>ECal track</a:t>
            </a:r>
          </a:p>
          <a:p>
            <a:pPr>
              <a:lnSpc>
                <a:spcPts val="1800"/>
              </a:lnSpc>
            </a:pPr>
            <a:r>
              <a:rPr lang="en-US" sz="1600" dirty="0" err="1">
                <a:solidFill>
                  <a:schemeClr val="bg1"/>
                </a:solidFill>
              </a:rPr>
              <a:t>HCal</a:t>
            </a:r>
            <a:r>
              <a:rPr lang="en-US" sz="1600" dirty="0">
                <a:solidFill>
                  <a:schemeClr val="bg1"/>
                </a:solidFill>
              </a:rPr>
              <a:t> hits/depth</a:t>
            </a:r>
          </a:p>
          <a:p>
            <a:pPr>
              <a:lnSpc>
                <a:spcPts val="1800"/>
              </a:lnSpc>
            </a:pPr>
            <a:r>
              <a:rPr lang="en-US" sz="1600" dirty="0">
                <a:solidFill>
                  <a:schemeClr val="bg1"/>
                </a:solidFill>
              </a:rPr>
              <a:t>Design driver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414654D-E992-4D3F-63CE-5B45EF39EA7B}"/>
              </a:ext>
            </a:extLst>
          </p:cNvPr>
          <p:cNvSpPr txBox="1"/>
          <p:nvPr/>
        </p:nvSpPr>
        <p:spPr>
          <a:xfrm>
            <a:off x="2560319" y="848603"/>
            <a:ext cx="9022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Incoming                                       Outgoing                           Veto Handles                              Design Drivers</a:t>
            </a: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896C654F-32A4-9837-727F-514205716FF9}"/>
              </a:ext>
            </a:extLst>
          </p:cNvPr>
          <p:cNvSpPr/>
          <p:nvPr/>
        </p:nvSpPr>
        <p:spPr>
          <a:xfrm>
            <a:off x="10210800" y="4892039"/>
            <a:ext cx="344977" cy="1371601"/>
          </a:xfrm>
          <a:prstGeom prst="righ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E5CCB8E-9340-449B-11B4-976F4F84488C}"/>
              </a:ext>
            </a:extLst>
          </p:cNvPr>
          <p:cNvSpPr/>
          <p:nvPr/>
        </p:nvSpPr>
        <p:spPr>
          <a:xfrm>
            <a:off x="1386840" y="3733901"/>
            <a:ext cx="3977640" cy="1874520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All systems combined: </a:t>
            </a:r>
            <a:br>
              <a:rPr lang="en-US" sz="2400" dirty="0">
                <a:solidFill>
                  <a:srgbClr val="FFFF00"/>
                </a:solidFill>
              </a:rPr>
            </a:br>
            <a:r>
              <a:rPr lang="en-US" sz="2400" dirty="0">
                <a:solidFill>
                  <a:srgbClr val="FFFF00"/>
                </a:solidFill>
              </a:rPr>
              <a:t>&lt; 1 background event with signal efficiency ~30-50% for O(4x10</a:t>
            </a:r>
            <a:r>
              <a:rPr lang="en-US" sz="2400" baseline="30000" dirty="0">
                <a:solidFill>
                  <a:srgbClr val="FFFF00"/>
                </a:solidFill>
              </a:rPr>
              <a:t>14</a:t>
            </a:r>
            <a:r>
              <a:rPr lang="en-US" sz="2400" dirty="0">
                <a:solidFill>
                  <a:srgbClr val="FFFF00"/>
                </a:solidFill>
              </a:rPr>
              <a:t>) electrons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F02E9F-A280-F70E-BF17-FE13295EBA5F}"/>
              </a:ext>
            </a:extLst>
          </p:cNvPr>
          <p:cNvSpPr txBox="1"/>
          <p:nvPr/>
        </p:nvSpPr>
        <p:spPr>
          <a:xfrm>
            <a:off x="10595473" y="5346951"/>
            <a:ext cx="105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Tools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FCA8EF-1CFE-9A18-A6DA-05CFA53CD7EC}"/>
              </a:ext>
            </a:extLst>
          </p:cNvPr>
          <p:cNvSpPr txBox="1"/>
          <p:nvPr/>
        </p:nvSpPr>
        <p:spPr>
          <a:xfrm>
            <a:off x="2484120" y="5753030"/>
            <a:ext cx="4455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Åkesson</a:t>
            </a:r>
            <a:r>
              <a:rPr lang="en-US" sz="1400" dirty="0">
                <a:solidFill>
                  <a:schemeClr val="bg1"/>
                </a:solidFill>
              </a:rPr>
              <a:t> et al, JHEP04 (2020) 003.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8A0E8D9-023C-F4ED-73AD-736B2CD7B481}"/>
              </a:ext>
            </a:extLst>
          </p:cNvPr>
          <p:cNvSpPr/>
          <p:nvPr/>
        </p:nvSpPr>
        <p:spPr>
          <a:xfrm>
            <a:off x="518160" y="6015773"/>
            <a:ext cx="9363260" cy="413628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Note:  transverse </a:t>
            </a:r>
            <a:r>
              <a:rPr lang="en-US" sz="2400" dirty="0" err="1">
                <a:solidFill>
                  <a:srgbClr val="FFFF00"/>
                </a:solidFill>
              </a:rPr>
              <a:t>momtnum</a:t>
            </a:r>
            <a:r>
              <a:rPr lang="en-US" sz="2400" dirty="0">
                <a:solidFill>
                  <a:srgbClr val="FFFF00"/>
                </a:solidFill>
              </a:rPr>
              <a:t> not used as a discriminant in these studies</a:t>
            </a:r>
          </a:p>
        </p:txBody>
      </p:sp>
    </p:spTree>
    <p:extLst>
      <p:ext uri="{BB962C8B-B14F-4D97-AF65-F5344CB8AC3E}">
        <p14:creationId xmlns:p14="http://schemas.microsoft.com/office/powerpoint/2010/main" val="280515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Chart&#10;&#10;Description automatically generated">
            <a:extLst>
              <a:ext uri="{FF2B5EF4-FFF2-40B4-BE49-F238E27FC236}">
                <a16:creationId xmlns:a16="http://schemas.microsoft.com/office/drawing/2014/main" id="{2AEA352B-174D-0DC5-2213-FD3FA86B54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914400"/>
            <a:ext cx="8145277" cy="54864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BD7794D-9663-461C-B0BB-A0534D1F7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it all Together:  LDMX Dark Matter Reach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99C159-8E10-4BB3-80FC-F8EB7F32E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D404C9-38E0-4252-B9FC-0520B1F11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E20F6C-1924-4C66-AFE0-1C22223FC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t>19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B5CE40-2567-4771-98CA-49B21A4126BF}"/>
              </a:ext>
            </a:extLst>
          </p:cNvPr>
          <p:cNvSpPr txBox="1"/>
          <p:nvPr/>
        </p:nvSpPr>
        <p:spPr>
          <a:xfrm>
            <a:off x="69084" y="1049843"/>
            <a:ext cx="365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We are sensitive to a broad range of the m</a:t>
            </a:r>
            <a:r>
              <a:rPr lang="en-US" sz="2000" baseline="-25000" dirty="0">
                <a:solidFill>
                  <a:schemeClr val="bg1"/>
                </a:solidFill>
                <a:latin typeface="Symbol" panose="05050102010706020507" pitchFamily="18" charset="2"/>
              </a:rPr>
              <a:t>c</a:t>
            </a:r>
            <a:r>
              <a:rPr lang="en-US" sz="2000" dirty="0">
                <a:solidFill>
                  <a:schemeClr val="bg1"/>
                </a:solidFill>
              </a:rPr>
              <a:t> parameter space for a wide range of thermal targets, assuming a Dark Photon portal 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3FC36FB-D583-A7BB-F9FA-00E6B392C9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3995805"/>
              </p:ext>
            </p:extLst>
          </p:nvPr>
        </p:nvGraphicFramePr>
        <p:xfrm>
          <a:off x="714375" y="4075113"/>
          <a:ext cx="2000250" cy="2551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43000" imgH="1460160" progId="Equation.DSMT4">
                  <p:embed/>
                </p:oleObj>
              </mc:Choice>
              <mc:Fallback>
                <p:oleObj name="Equation" r:id="rId4" imgW="1143000" imgH="1460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4375" y="4075113"/>
                        <a:ext cx="2000250" cy="2551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7F9FE202-1C5F-9086-29AE-A228DE373BB3}"/>
              </a:ext>
            </a:extLst>
          </p:cNvPr>
          <p:cNvSpPr txBox="1"/>
          <p:nvPr/>
        </p:nvSpPr>
        <p:spPr>
          <a:xfrm>
            <a:off x="6900430" y="1547847"/>
            <a:ext cx="2148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Present limits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841B5D-6996-6052-4636-56EFC00E6095}"/>
              </a:ext>
            </a:extLst>
          </p:cNvPr>
          <p:cNvSpPr txBox="1"/>
          <p:nvPr/>
        </p:nvSpPr>
        <p:spPr>
          <a:xfrm>
            <a:off x="760657" y="2490884"/>
            <a:ext cx="2409263" cy="1631216"/>
          </a:xfrm>
          <a:prstGeom prst="rect">
            <a:avLst/>
          </a:prstGeom>
          <a:solidFill>
            <a:srgbClr val="66FF99"/>
          </a:solidFill>
        </p:spPr>
        <p:txBody>
          <a:bodyPr wrap="square" rtlCol="0">
            <a:spAutoFit/>
          </a:bodyPr>
          <a:lstStyle/>
          <a:p>
            <a:pPr>
              <a:tabLst>
                <a:tab pos="230188" algn="l"/>
              </a:tabLst>
            </a:pPr>
            <a:r>
              <a:rPr lang="en-US" sz="2000" b="1" dirty="0"/>
              <a:t>          LDMX</a:t>
            </a:r>
          </a:p>
          <a:p>
            <a:pPr>
              <a:tabLst>
                <a:tab pos="230188" algn="l"/>
              </a:tabLst>
            </a:pPr>
            <a:r>
              <a:rPr lang="en-US" sz="2000" dirty="0">
                <a:solidFill>
                  <a:srgbClr val="FF0000"/>
                </a:solidFill>
              </a:rPr>
              <a:t>Phase 1: 4 GeV</a:t>
            </a:r>
          </a:p>
          <a:p>
            <a:pPr>
              <a:tabLst>
                <a:tab pos="230188" algn="l"/>
              </a:tabLst>
            </a:pPr>
            <a:r>
              <a:rPr lang="en-US" sz="2000" dirty="0">
                <a:solidFill>
                  <a:srgbClr val="FF0000"/>
                </a:solidFill>
              </a:rPr>
              <a:t>	O(10</a:t>
            </a:r>
            <a:r>
              <a:rPr lang="en-US" sz="2000" baseline="30000" dirty="0">
                <a:solidFill>
                  <a:srgbClr val="FF0000"/>
                </a:solidFill>
              </a:rPr>
              <a:t>14</a:t>
            </a:r>
            <a:r>
              <a:rPr lang="en-US" sz="2000" dirty="0">
                <a:solidFill>
                  <a:srgbClr val="FF0000"/>
                </a:solidFill>
              </a:rPr>
              <a:t>) electrons</a:t>
            </a:r>
          </a:p>
          <a:p>
            <a:pPr>
              <a:tabLst>
                <a:tab pos="230188" algn="l"/>
              </a:tabLst>
            </a:pPr>
            <a:r>
              <a:rPr lang="en-US" sz="2000" dirty="0">
                <a:solidFill>
                  <a:srgbClr val="0000FF"/>
                </a:solidFill>
              </a:rPr>
              <a:t>Phase 2: 8 GeV</a:t>
            </a:r>
          </a:p>
          <a:p>
            <a:pPr>
              <a:tabLst>
                <a:tab pos="230188" algn="l"/>
              </a:tabLst>
            </a:pPr>
            <a:r>
              <a:rPr lang="en-US" sz="2000" dirty="0">
                <a:solidFill>
                  <a:srgbClr val="0000FF"/>
                </a:solidFill>
              </a:rPr>
              <a:t>	O(10</a:t>
            </a:r>
            <a:r>
              <a:rPr lang="en-US" sz="2000" baseline="30000" dirty="0">
                <a:solidFill>
                  <a:srgbClr val="0000FF"/>
                </a:solidFill>
              </a:rPr>
              <a:t>16</a:t>
            </a:r>
            <a:r>
              <a:rPr lang="en-US" sz="2000" dirty="0">
                <a:solidFill>
                  <a:srgbClr val="0000FF"/>
                </a:solidFill>
              </a:rPr>
              <a:t>) electrons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1C6124-C572-DD02-DE6A-B8358CBBD682}"/>
              </a:ext>
            </a:extLst>
          </p:cNvPr>
          <p:cNvSpPr txBox="1"/>
          <p:nvPr/>
        </p:nvSpPr>
        <p:spPr>
          <a:xfrm>
            <a:off x="5052564" y="2354063"/>
            <a:ext cx="1892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Thermal targets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7FE2E34-6641-3E90-2CDF-A7CAB7A9F02F}"/>
              </a:ext>
            </a:extLst>
          </p:cNvPr>
          <p:cNvCxnSpPr>
            <a:cxnSpLocks/>
          </p:cNvCxnSpPr>
          <p:nvPr/>
        </p:nvCxnSpPr>
        <p:spPr>
          <a:xfrm>
            <a:off x="5998659" y="2746553"/>
            <a:ext cx="1148901" cy="48299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BD1C882-4240-B39A-7F29-86CE81351597}"/>
              </a:ext>
            </a:extLst>
          </p:cNvPr>
          <p:cNvCxnSpPr>
            <a:cxnSpLocks/>
          </p:cNvCxnSpPr>
          <p:nvPr/>
        </p:nvCxnSpPr>
        <p:spPr>
          <a:xfrm flipH="1" flipV="1">
            <a:off x="8664443" y="3061949"/>
            <a:ext cx="1097280" cy="19215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AB98F2D-A734-E9E1-D7CC-55010B957A78}"/>
              </a:ext>
            </a:extLst>
          </p:cNvPr>
          <p:cNvCxnSpPr>
            <a:cxnSpLocks/>
          </p:cNvCxnSpPr>
          <p:nvPr/>
        </p:nvCxnSpPr>
        <p:spPr>
          <a:xfrm flipH="1" flipV="1">
            <a:off x="7795763" y="4306235"/>
            <a:ext cx="1874520" cy="1180165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AE1BB50-3675-F049-8FF4-52405E55CCDB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5998659" y="2754173"/>
            <a:ext cx="1468941" cy="108630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FB68B2E-37C2-53E1-9DA5-E76529A322FE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5998659" y="2754173"/>
            <a:ext cx="1111304" cy="6748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19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010D0C6-5981-4E43-B179-CE3FCA235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is Hot:  Snowmass 2022 Letters of Intents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0962C2-C976-4295-94AF-71FA98128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73E824-51CE-4ACD-9B24-B742A9E4E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4ED99-5AC8-419A-9B2E-67E886061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A close up of a newspaper&#10;&#10;Description automatically generated">
            <a:extLst>
              <a:ext uri="{FF2B5EF4-FFF2-40B4-BE49-F238E27FC236}">
                <a16:creationId xmlns:a16="http://schemas.microsoft.com/office/drawing/2014/main" id="{16B08A4C-9BCF-4E22-92E9-0B4684DF57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960" y="1579499"/>
            <a:ext cx="6720840" cy="44794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F2F1B9-5837-4608-8F70-B7F30E5E19FF}"/>
              </a:ext>
            </a:extLst>
          </p:cNvPr>
          <p:cNvSpPr txBox="1"/>
          <p:nvPr/>
        </p:nvSpPr>
        <p:spPr>
          <a:xfrm>
            <a:off x="289560" y="788196"/>
            <a:ext cx="113385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Word clouds from 522 Letter of Intents submitted for the USA decadal planning study (Snowmass 2022) for elementary particle physics, which was help this July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EEF38D-4278-686B-653B-37F301016EB2}"/>
              </a:ext>
            </a:extLst>
          </p:cNvPr>
          <p:cNvSpPr txBox="1"/>
          <p:nvPr/>
        </p:nvSpPr>
        <p:spPr>
          <a:xfrm>
            <a:off x="106680" y="6081415"/>
            <a:ext cx="11887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>
                <a:solidFill>
                  <a:srgbClr val="FFFF00"/>
                </a:solidFill>
              </a:rPr>
              <a:t>Identifying the nature of this exotic matter is the outstanding particle physics goal of our time</a:t>
            </a:r>
          </a:p>
        </p:txBody>
      </p:sp>
    </p:spTree>
    <p:extLst>
      <p:ext uri="{BB962C8B-B14F-4D97-AF65-F5344CB8AC3E}">
        <p14:creationId xmlns:p14="http://schemas.microsoft.com/office/powerpoint/2010/main" val="307814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E2AE59F-7F35-4A22-3700-5F4309B4C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BB321A-11A5-78A2-1C4F-76EF42C7A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0E1686-A239-4062-C508-CA0D07855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B1B458-DAD6-DFC7-A0EB-998D97D60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C13791-97F9-A806-F2EC-356C0F0FD100}"/>
              </a:ext>
            </a:extLst>
          </p:cNvPr>
          <p:cNvSpPr txBox="1"/>
          <p:nvPr/>
        </p:nvSpPr>
        <p:spPr>
          <a:xfrm>
            <a:off x="1160034" y="651316"/>
            <a:ext cx="7862046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4538" indent="-744538"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2009	</a:t>
            </a:r>
            <a:r>
              <a:rPr lang="en-US" sz="2000" dirty="0" err="1">
                <a:solidFill>
                  <a:schemeClr val="bg1"/>
                </a:solidFill>
              </a:rPr>
              <a:t>Bjorken</a:t>
            </a:r>
            <a:r>
              <a:rPr lang="en-US" sz="2000" dirty="0">
                <a:solidFill>
                  <a:schemeClr val="bg1"/>
                </a:solidFill>
              </a:rPr>
              <a:t>, Essig, Schuster, and Toro: “New Fixed-Target Experiments to Search for Dark Gauge Forces”;  PRD 80 (2009) 075018</a:t>
            </a:r>
          </a:p>
          <a:p>
            <a:pPr marL="744538" indent="-744538"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2015	Izaguirre, </a:t>
            </a:r>
            <a:r>
              <a:rPr lang="en-US" sz="2000" dirty="0" err="1">
                <a:solidFill>
                  <a:schemeClr val="bg1"/>
                </a:solidFill>
              </a:rPr>
              <a:t>Krnjaic</a:t>
            </a:r>
            <a:r>
              <a:rPr lang="en-US" sz="2000" dirty="0">
                <a:solidFill>
                  <a:schemeClr val="bg1"/>
                </a:solidFill>
              </a:rPr>
              <a:t>, Schuster, and Toro explore possibilities of a missing momentum experiment; PRL 115, 251301 (2015)</a:t>
            </a:r>
          </a:p>
          <a:p>
            <a:pPr marL="690563" indent="-690563"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2015	Dark Sectors Workshop: LDMX at SLAC</a:t>
            </a:r>
          </a:p>
          <a:p>
            <a:pPr marL="687388" indent="-687388">
              <a:spcAft>
                <a:spcPts val="600"/>
              </a:spcAft>
              <a:buAutoNum type="arabicPlain" startAt="2018"/>
            </a:pPr>
            <a:r>
              <a:rPr lang="en-US" sz="2000" dirty="0">
                <a:solidFill>
                  <a:schemeClr val="bg1"/>
                </a:solidFill>
              </a:rPr>
              <a:t>Detailed initial design study completed (arXiv:1808.05219)</a:t>
            </a:r>
          </a:p>
          <a:p>
            <a:pPr marL="687388" indent="-687388">
              <a:spcAft>
                <a:spcPts val="600"/>
              </a:spcAft>
              <a:buAutoNum type="arabicPlain" startAt="2018"/>
            </a:pPr>
            <a:r>
              <a:rPr lang="en-US" sz="2000" dirty="0">
                <a:solidFill>
                  <a:schemeClr val="bg1"/>
                </a:solidFill>
              </a:rPr>
              <a:t>Collaboration formed</a:t>
            </a:r>
          </a:p>
          <a:p>
            <a:pPr marL="687388" indent="-687388"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2021	LDMX received prototype funding in FY22 as part of the DOE Dark Matter New Initiatives project</a:t>
            </a:r>
          </a:p>
          <a:p>
            <a:pPr marL="687388" lvl="1" indent="-687388"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2022	Successful test-beam run at CERN</a:t>
            </a:r>
          </a:p>
          <a:p>
            <a:pPr marL="687388" lvl="1" indent="-687388">
              <a:spcAft>
                <a:spcPts val="600"/>
              </a:spcAft>
            </a:pPr>
            <a:endParaRPr lang="en-US" sz="2000" dirty="0">
              <a:solidFill>
                <a:schemeClr val="bg1"/>
              </a:solidFill>
            </a:endParaRPr>
          </a:p>
          <a:p>
            <a:pPr marL="690563" indent="-690563"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2023	Fabrication starts, beamline (LESA) commissioning</a:t>
            </a:r>
          </a:p>
          <a:p>
            <a:pPr marL="690563" indent="-690563"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2025	First beam LDMX Phase-I</a:t>
            </a:r>
          </a:p>
          <a:p>
            <a:pPr marL="690563" indent="-690563"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2026-2028   8 GeV upgrade (LCLS-II-HE) </a:t>
            </a:r>
          </a:p>
          <a:p>
            <a:pPr marL="690563" indent="-690563"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2028	First beam LDMX Phase-II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2FB3D9-83A0-EDEC-C902-E00C54C558A7}"/>
              </a:ext>
            </a:extLst>
          </p:cNvPr>
          <p:cNvCxnSpPr>
            <a:cxnSpLocks/>
          </p:cNvCxnSpPr>
          <p:nvPr/>
        </p:nvCxnSpPr>
        <p:spPr>
          <a:xfrm>
            <a:off x="518160" y="4434840"/>
            <a:ext cx="85039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30BA4BD-6FBF-7D7F-9B48-CB2B005159A6}"/>
              </a:ext>
            </a:extLst>
          </p:cNvPr>
          <p:cNvSpPr txBox="1"/>
          <p:nvPr/>
        </p:nvSpPr>
        <p:spPr>
          <a:xfrm rot="16200000">
            <a:off x="25390" y="2453112"/>
            <a:ext cx="150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Past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3BAB8C-DFD9-6B6E-4FD2-8ADF0DCF71AB}"/>
              </a:ext>
            </a:extLst>
          </p:cNvPr>
          <p:cNvSpPr txBox="1"/>
          <p:nvPr/>
        </p:nvSpPr>
        <p:spPr>
          <a:xfrm rot="16200000">
            <a:off x="809" y="5080291"/>
            <a:ext cx="150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Future</a:t>
            </a:r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5450DC49-80F7-6310-1BE6-F3805BE717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840" y="1371140"/>
            <a:ext cx="2682240" cy="30637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C779AB-8B8D-1154-40EF-89284DA44BE7}"/>
              </a:ext>
            </a:extLst>
          </p:cNvPr>
          <p:cNvCxnSpPr/>
          <p:nvPr/>
        </p:nvCxnSpPr>
        <p:spPr>
          <a:xfrm>
            <a:off x="5684520" y="4069080"/>
            <a:ext cx="3566160" cy="0"/>
          </a:xfrm>
          <a:prstGeom prst="straightConnector1">
            <a:avLst/>
          </a:prstGeom>
          <a:ln w="57150">
            <a:solidFill>
              <a:srgbClr val="FFC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21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CB23C52-C2D9-4BCF-B349-360466E1D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LDMX Collaboration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06E643-93C0-455E-B513-E1B3CBC1A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B76839-A737-4B96-9CF5-37A30F843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389B24-BB5C-4778-BD81-EBDD5E265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1EFB0-F1EF-4342-9B02-12FAE2924ED3}"/>
              </a:ext>
            </a:extLst>
          </p:cNvPr>
          <p:cNvSpPr txBox="1"/>
          <p:nvPr/>
        </p:nvSpPr>
        <p:spPr>
          <a:xfrm>
            <a:off x="472440" y="840089"/>
            <a:ext cx="1042416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</a:rPr>
              <a:t>“Small” collaboration by modern HEP standards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</a:rPr>
              <a:t>Strong set of collaborating institutions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</a:rPr>
              <a:t>Strong support from the funding agencies, in USA and in Europe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66BBE8-BF91-340D-98D3-8D283E37296D}"/>
              </a:ext>
            </a:extLst>
          </p:cNvPr>
          <p:cNvSpPr txBox="1"/>
          <p:nvPr/>
        </p:nvSpPr>
        <p:spPr>
          <a:xfrm>
            <a:off x="365760" y="5349240"/>
            <a:ext cx="1158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And finally:  apologies for leaving out other physics topics that will be addressed by LDMX:  such as:  direct DM search, Axion-like particles, milli-charged particles, electron-nucleus scattering measurements</a:t>
            </a:r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3555A05D-3375-799D-FBCB-C33105A632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033" y="2606040"/>
            <a:ext cx="8656320" cy="227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75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C078ADA-C6ED-446A-719B-1693719BF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786B7D-7EC8-CC9E-43B8-B167AE9F3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FD608E-BC1E-F5A2-7C24-94462908C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E7CC9-7D06-30AD-A311-257DA336D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2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233597A-CC1A-B337-1DB3-DB437D72E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vs Background:  Electron Recoil Energy Distribution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C6AE99-C5B5-8A8C-9594-89838C936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A3A1D-0A8B-E3C1-B9F0-F6C2C46F2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012D70-61E6-C3CB-EF8C-B9A01B734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61C60D-A94A-DCFC-FB4F-AD84605C7EDA}"/>
              </a:ext>
            </a:extLst>
          </p:cNvPr>
          <p:cNvSpPr txBox="1"/>
          <p:nvPr/>
        </p:nvSpPr>
        <p:spPr>
          <a:xfrm>
            <a:off x="6400800" y="914399"/>
            <a:ext cx="5490493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Dark A’ bremsstrahlung carries away much more of the beam energy and transverse momentum.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Larger the A’ mass, the greater the difference from SM bremsstrahlung</a:t>
            </a:r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68F55C03-1EC9-16BF-7052-C0DBD5E63F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286000"/>
            <a:ext cx="5120640" cy="429381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2BCDCCC-4316-5263-6FD7-9B0FE6AE20EA}"/>
              </a:ext>
            </a:extLst>
          </p:cNvPr>
          <p:cNvCxnSpPr>
            <a:cxnSpLocks/>
          </p:cNvCxnSpPr>
          <p:nvPr/>
        </p:nvCxnSpPr>
        <p:spPr>
          <a:xfrm>
            <a:off x="5547360" y="2057400"/>
            <a:ext cx="2286000" cy="2485819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677D710-0655-EE1D-3847-DF947ABB5703}"/>
              </a:ext>
            </a:extLst>
          </p:cNvPr>
          <p:cNvCxnSpPr>
            <a:cxnSpLocks/>
          </p:cNvCxnSpPr>
          <p:nvPr/>
        </p:nvCxnSpPr>
        <p:spPr>
          <a:xfrm flipV="1">
            <a:off x="5090160" y="4709160"/>
            <a:ext cx="6035040" cy="594360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C51B277C-E4E6-A8EF-7B59-4F1D3E279E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1280160"/>
            <a:ext cx="5492508" cy="19534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CE5F759-94D0-3DA8-04C0-CBD7AAC8D16B}"/>
              </a:ext>
            </a:extLst>
          </p:cNvPr>
          <p:cNvSpPr txBox="1"/>
          <p:nvPr/>
        </p:nvSpPr>
        <p:spPr>
          <a:xfrm>
            <a:off x="182880" y="4343400"/>
            <a:ext cx="201168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Background: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D337A8-F76B-EE69-99A7-517FA8438D15}"/>
              </a:ext>
            </a:extLst>
          </p:cNvPr>
          <p:cNvSpPr txBox="1"/>
          <p:nvPr/>
        </p:nvSpPr>
        <p:spPr>
          <a:xfrm>
            <a:off x="182880" y="1143000"/>
            <a:ext cx="1965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Signal:</a:t>
            </a:r>
          </a:p>
        </p:txBody>
      </p:sp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C40FD948-010E-B627-373D-BC2B486ABA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4800600"/>
            <a:ext cx="5083160" cy="136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27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233597A-CC1A-B337-1DB3-DB437D72E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vs Background:  P</a:t>
            </a:r>
            <a:r>
              <a:rPr lang="en-US" baseline="-25000" dirty="0"/>
              <a:t>T</a:t>
            </a:r>
            <a:r>
              <a:rPr lang="en-US" dirty="0"/>
              <a:t> Distribution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A3A1D-0A8B-E3C1-B9F0-F6C2C46F2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012D70-61E6-C3CB-EF8C-B9A01B734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61C60D-A94A-DCFC-FB4F-AD84605C7EDA}"/>
              </a:ext>
            </a:extLst>
          </p:cNvPr>
          <p:cNvSpPr txBox="1"/>
          <p:nvPr/>
        </p:nvSpPr>
        <p:spPr>
          <a:xfrm>
            <a:off x="6830235" y="4011080"/>
            <a:ext cx="3736544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Dark A’ bremsstrahlung carries away much more of the beam energy and transverse momentum.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Larger the A’ mass, the greater the difference from SM bremsstrahlung</a:t>
            </a:r>
          </a:p>
        </p:txBody>
      </p:sp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169A4206-0350-C237-FFE7-6BC381071E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748" y="2293383"/>
            <a:ext cx="5120640" cy="4277642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2BCDCCC-4316-5263-6FD7-9B0FE6AE20EA}"/>
              </a:ext>
            </a:extLst>
          </p:cNvPr>
          <p:cNvCxnSpPr>
            <a:cxnSpLocks/>
          </p:cNvCxnSpPr>
          <p:nvPr/>
        </p:nvCxnSpPr>
        <p:spPr>
          <a:xfrm>
            <a:off x="5357480" y="2286000"/>
            <a:ext cx="3573160" cy="2257218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677D710-0655-EE1D-3847-DF947ABB5703}"/>
              </a:ext>
            </a:extLst>
          </p:cNvPr>
          <p:cNvCxnSpPr>
            <a:cxnSpLocks/>
          </p:cNvCxnSpPr>
          <p:nvPr/>
        </p:nvCxnSpPr>
        <p:spPr>
          <a:xfrm>
            <a:off x="5357480" y="5257800"/>
            <a:ext cx="2018680" cy="411480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7BDD896D-7A04-1EA1-852A-5ADA4E266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1280160"/>
            <a:ext cx="5492508" cy="19534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B5ED513-7773-C945-A380-DCEA7BD8CF79}"/>
              </a:ext>
            </a:extLst>
          </p:cNvPr>
          <p:cNvSpPr txBox="1"/>
          <p:nvPr/>
        </p:nvSpPr>
        <p:spPr>
          <a:xfrm>
            <a:off x="182880" y="4343400"/>
            <a:ext cx="201168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Background: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94D95D-6B95-3EC7-3C51-AC2909BF4AA5}"/>
              </a:ext>
            </a:extLst>
          </p:cNvPr>
          <p:cNvSpPr txBox="1"/>
          <p:nvPr/>
        </p:nvSpPr>
        <p:spPr>
          <a:xfrm>
            <a:off x="182880" y="1143000"/>
            <a:ext cx="1965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Signal: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C36654-2FAD-8EC7-C9D3-8B46341F4636}"/>
              </a:ext>
            </a:extLst>
          </p:cNvPr>
          <p:cNvSpPr txBox="1"/>
          <p:nvPr/>
        </p:nvSpPr>
        <p:spPr>
          <a:xfrm>
            <a:off x="6400800" y="914400"/>
            <a:ext cx="554902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p</a:t>
            </a:r>
            <a:r>
              <a:rPr lang="en-US" sz="2000" baseline="-25000" dirty="0">
                <a:solidFill>
                  <a:schemeClr val="bg1"/>
                </a:solidFill>
              </a:rPr>
              <a:t>T</a:t>
            </a:r>
            <a:r>
              <a:rPr lang="en-US" sz="2000" dirty="0">
                <a:solidFill>
                  <a:schemeClr val="bg1"/>
                </a:solidFill>
              </a:rPr>
              <a:t> distributions of SM bremsstrahlung and Dark A’ bremsstrahlung are quite different.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Larger the A’ mass, the greater the difference from SM bremsstrahlung</a:t>
            </a: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213FA7EA-8052-6830-CDEB-F9CEFED0D6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4800600"/>
            <a:ext cx="5083160" cy="136794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6C469D-8D32-119E-0435-C0F69B7A5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EF6B8D-B9D0-5DEF-A52A-83B1AEE94AB2}"/>
              </a:ext>
            </a:extLst>
          </p:cNvPr>
          <p:cNvSpPr txBox="1"/>
          <p:nvPr/>
        </p:nvSpPr>
        <p:spPr>
          <a:xfrm>
            <a:off x="8793480" y="5149402"/>
            <a:ext cx="1005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DM</a:t>
            </a:r>
          </a:p>
        </p:txBody>
      </p:sp>
    </p:spTree>
    <p:extLst>
      <p:ext uri="{BB962C8B-B14F-4D97-AF65-F5344CB8AC3E}">
        <p14:creationId xmlns:p14="http://schemas.microsoft.com/office/powerpoint/2010/main" val="21467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409BB596-815D-976C-8FEC-05FCE98709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282191"/>
            <a:ext cx="5120640" cy="4190087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7233597A-CC1A-B337-1DB3-DB437D72E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vs Background:  Angular Distribution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C6AE99-C5B5-8A8C-9594-89838C936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A3A1D-0A8B-E3C1-B9F0-F6C2C46F2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012D70-61E6-C3CB-EF8C-B9A01B734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61C60D-A94A-DCFC-FB4F-AD84605C7EDA}"/>
              </a:ext>
            </a:extLst>
          </p:cNvPr>
          <p:cNvSpPr txBox="1"/>
          <p:nvPr/>
        </p:nvSpPr>
        <p:spPr>
          <a:xfrm>
            <a:off x="6400800" y="914400"/>
            <a:ext cx="554902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Angular distributions of SM bremsstrahlung and Dark A’ bremsstrahlung are quite different.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Larger the A’ mass, the greater the difference from SM bremsstrahlung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2BCDCCC-4316-5263-6FD7-9B0FE6AE20EA}"/>
              </a:ext>
            </a:extLst>
          </p:cNvPr>
          <p:cNvCxnSpPr>
            <a:cxnSpLocks/>
          </p:cNvCxnSpPr>
          <p:nvPr/>
        </p:nvCxnSpPr>
        <p:spPr>
          <a:xfrm>
            <a:off x="4907280" y="5349240"/>
            <a:ext cx="2331720" cy="261827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9DDA9E3-A5CC-903B-8495-50031B25F390}"/>
              </a:ext>
            </a:extLst>
          </p:cNvPr>
          <p:cNvCxnSpPr>
            <a:cxnSpLocks/>
          </p:cNvCxnSpPr>
          <p:nvPr/>
        </p:nvCxnSpPr>
        <p:spPr>
          <a:xfrm>
            <a:off x="5501640" y="2057400"/>
            <a:ext cx="3794760" cy="2697480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2EC5E02C-5ABA-8DBE-932E-83DBCF5A9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52" y="1280160"/>
            <a:ext cx="5492508" cy="195346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D9ED39C-F7E3-85A1-0F8A-063DBA33816A}"/>
              </a:ext>
            </a:extLst>
          </p:cNvPr>
          <p:cNvSpPr txBox="1"/>
          <p:nvPr/>
        </p:nvSpPr>
        <p:spPr>
          <a:xfrm>
            <a:off x="182880" y="4343400"/>
            <a:ext cx="201168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Background: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7C0B9B-60A9-DE87-A814-71708932996A}"/>
              </a:ext>
            </a:extLst>
          </p:cNvPr>
          <p:cNvSpPr txBox="1"/>
          <p:nvPr/>
        </p:nvSpPr>
        <p:spPr>
          <a:xfrm>
            <a:off x="182880" y="1143000"/>
            <a:ext cx="1965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Signal: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27B1CD-971F-BB6C-CB34-D742A8831B12}"/>
              </a:ext>
            </a:extLst>
          </p:cNvPr>
          <p:cNvSpPr txBox="1"/>
          <p:nvPr/>
        </p:nvSpPr>
        <p:spPr>
          <a:xfrm>
            <a:off x="8793480" y="5149402"/>
            <a:ext cx="1005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DM</a:t>
            </a:r>
          </a:p>
        </p:txBody>
      </p:sp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FE8368A6-DA67-E00C-D445-BF3326C000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52" y="4800600"/>
            <a:ext cx="5083160" cy="136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51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C0F6B14-E465-CC9E-E7C3-96534038E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Beam Energy on Dark Matter Yield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350E64-1975-5F5C-F58F-AB96C592D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732FC5-68A2-6BA1-67F7-12C346F25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FD6BC4-685D-3B02-A6F7-543BE953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 descr="Graphical user interface, histogram&#10;&#10;Description automatically generated">
            <a:extLst>
              <a:ext uri="{FF2B5EF4-FFF2-40B4-BE49-F238E27FC236}">
                <a16:creationId xmlns:a16="http://schemas.microsoft.com/office/drawing/2014/main" id="{04012788-86B9-1069-32C2-23F4A1965C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20" y="1005840"/>
            <a:ext cx="5138108" cy="33859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054176-AE1D-C6AC-54B0-1020B0D256F6}"/>
              </a:ext>
            </a:extLst>
          </p:cNvPr>
          <p:cNvSpPr txBox="1"/>
          <p:nvPr/>
        </p:nvSpPr>
        <p:spPr>
          <a:xfrm>
            <a:off x="152400" y="1143000"/>
            <a:ext cx="66294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The  Phase II LDMX run luminosity will attain 50X more statistics than Phase I, but at 8 GeV rather than 4 GeV. 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First studies of the leading photon-induced backgrounds show that the </a:t>
            </a:r>
            <a:r>
              <a:rPr lang="en-US" sz="2000" dirty="0" err="1">
                <a:solidFill>
                  <a:schemeClr val="bg1"/>
                </a:solidFill>
              </a:rPr>
              <a:t>ECal</a:t>
            </a:r>
            <a:r>
              <a:rPr lang="en-US" sz="2000" dirty="0">
                <a:solidFill>
                  <a:schemeClr val="bg1"/>
                </a:solidFill>
              </a:rPr>
              <a:t> veto alone rejects at least 10 − 20X more background at 8 GeV than 4 GeV. </a:t>
            </a:r>
            <a:r>
              <a:rPr lang="en-US" sz="2000" dirty="0" err="1">
                <a:solidFill>
                  <a:schemeClr val="bg1"/>
                </a:solidFill>
              </a:rPr>
              <a:t>HCal</a:t>
            </a:r>
            <a:r>
              <a:rPr lang="en-US" sz="2000" dirty="0">
                <a:solidFill>
                  <a:schemeClr val="bg1"/>
                </a:solidFill>
              </a:rPr>
              <a:t>-only veto efficiencies also improve, while signal efficiencies are kept at the same level. 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This improvement is expected a priori because (a) more energetic final-state particles are easier to reject, (b) cross-sections for two-body photonuclear reactions, the most challenging to reject, fall as 1/E</a:t>
            </a:r>
            <a:r>
              <a:rPr lang="en-US" sz="2000" baseline="30000" dirty="0">
                <a:solidFill>
                  <a:schemeClr val="bg1"/>
                </a:solidFill>
              </a:rPr>
              <a:t>3</a:t>
            </a:r>
            <a:r>
              <a:rPr lang="en-US" sz="2000" dirty="0">
                <a:solidFill>
                  <a:schemeClr val="bg1"/>
                </a:solidFill>
              </a:rPr>
              <a:t>, and (c) decay-in-flight backgrounds are further suppressed when the decaying meson is boosted.  </a:t>
            </a:r>
          </a:p>
        </p:txBody>
      </p:sp>
    </p:spTree>
    <p:extLst>
      <p:ext uri="{BB962C8B-B14F-4D97-AF65-F5344CB8AC3E}">
        <p14:creationId xmlns:p14="http://schemas.microsoft.com/office/powerpoint/2010/main" val="291696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D1C6496-8885-E2D8-901A-634F3CD7E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LDMX: Dependence on Dark Photon Mass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1858C4-B39E-CDF6-40BB-8E1D3CF61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4F8596-4ED7-7010-29F0-EC3FD7FF7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277756-6042-7E14-F514-5AB4A2A46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52DB763B-5214-42AF-7ED3-6B43CAF6E5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840" y="1691640"/>
            <a:ext cx="7219417" cy="394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5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81947C-7BD3-5BD4-0969-165F16B1F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Dependence:  </a:t>
            </a:r>
            <a:r>
              <a:rPr lang="en-US" i="1" dirty="0"/>
              <a:t>m</a:t>
            </a:r>
            <a:r>
              <a:rPr lang="en-US" baseline="-25000" dirty="0"/>
              <a:t>A’</a:t>
            </a:r>
            <a:r>
              <a:rPr lang="en-US" dirty="0"/>
              <a:t>/</a:t>
            </a:r>
            <a:r>
              <a:rPr lang="en-US" i="1" dirty="0"/>
              <a:t>m</a:t>
            </a:r>
            <a:r>
              <a:rPr lang="en-US" baseline="-25000" dirty="0">
                <a:latin typeface="Symbol" panose="05050102010706020507" pitchFamily="18" charset="2"/>
              </a:rPr>
              <a:t>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EFF8F6-90F8-047F-64AF-4ECD9DA15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E3DF12-C6BA-2523-8454-74E611C0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4FF44E-1995-8535-7788-C1415A01E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AF86BB-E49F-EE4B-8263-14917D41C130}"/>
              </a:ext>
            </a:extLst>
          </p:cNvPr>
          <p:cNvSpPr txBox="1"/>
          <p:nvPr/>
        </p:nvSpPr>
        <p:spPr>
          <a:xfrm>
            <a:off x="152400" y="1051560"/>
            <a:ext cx="5166360" cy="349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0" i="1" dirty="0">
                <a:solidFill>
                  <a:schemeClr val="bg1"/>
                </a:solidFill>
                <a:effectLst/>
              </a:rPr>
              <a:t>α</a:t>
            </a:r>
            <a:r>
              <a:rPr lang="en-US" sz="2400" b="0" i="1" baseline="-25000" dirty="0">
                <a:solidFill>
                  <a:schemeClr val="bg1"/>
                </a:solidFill>
                <a:effectLst/>
              </a:rPr>
              <a:t>D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 </a:t>
            </a:r>
            <a:r>
              <a:rPr lang="en-US" sz="2400" b="0" i="0" dirty="0">
                <a:solidFill>
                  <a:schemeClr val="bg1"/>
                </a:solidFill>
                <a:effectLst/>
              </a:rPr>
              <a:t>is fixed as the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m</a:t>
            </a:r>
            <a:r>
              <a:rPr lang="en-US" sz="2400" b="0" i="1" baseline="-25000" dirty="0">
                <a:solidFill>
                  <a:schemeClr val="bg1"/>
                </a:solidFill>
                <a:effectLst/>
              </a:rPr>
              <a:t>A’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/m</a:t>
            </a:r>
            <a:r>
              <a:rPr lang="en-US" sz="2400" b="0" i="1" baseline="-25000" dirty="0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c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 </a:t>
            </a:r>
            <a:r>
              <a:rPr lang="en-US" sz="2400" b="0" i="0" dirty="0">
                <a:solidFill>
                  <a:schemeClr val="bg1"/>
                </a:solidFill>
                <a:effectLst/>
              </a:rPr>
              <a:t>ratio varies. The sensitivity of accelerators is shown in the </a:t>
            </a:r>
            <a:r>
              <a:rPr lang="en-US" sz="2400" b="0" i="0" dirty="0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e</a:t>
            </a:r>
            <a:r>
              <a:rPr lang="en-US" sz="2400" b="0" i="0" baseline="30000" dirty="0">
                <a:solidFill>
                  <a:schemeClr val="bg1"/>
                </a:solidFill>
                <a:effectLst/>
              </a:rPr>
              <a:t>2</a:t>
            </a:r>
            <a:r>
              <a:rPr lang="en-US" sz="2400" b="0" i="0" dirty="0">
                <a:solidFill>
                  <a:schemeClr val="bg1"/>
                </a:solidFill>
                <a:effectLst/>
              </a:rPr>
              <a:t> vs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m</a:t>
            </a:r>
            <a:r>
              <a:rPr lang="en-US" sz="2400" b="0" i="1" baseline="-25000" dirty="0">
                <a:solidFill>
                  <a:schemeClr val="bg1"/>
                </a:solidFill>
                <a:effectLst/>
              </a:rPr>
              <a:t>A’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 </a:t>
            </a:r>
            <a:r>
              <a:rPr lang="en-US" sz="2400" b="0" i="0" dirty="0">
                <a:solidFill>
                  <a:schemeClr val="bg1"/>
                </a:solidFill>
                <a:effectLst/>
              </a:rPr>
              <a:t>plane.  Note that the thermal freeze-out curves move to larger values of </a:t>
            </a:r>
            <a:r>
              <a:rPr lang="en-US" sz="2400" b="0" i="0" dirty="0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e</a:t>
            </a:r>
            <a:r>
              <a:rPr lang="en-US" sz="2400" b="0" i="0" baseline="30000" dirty="0">
                <a:solidFill>
                  <a:schemeClr val="bg1"/>
                </a:solidFill>
                <a:effectLst/>
              </a:rPr>
              <a:t>2</a:t>
            </a:r>
            <a:r>
              <a:rPr lang="en-US" sz="2400" b="0" i="0" dirty="0">
                <a:solidFill>
                  <a:schemeClr val="bg1"/>
                </a:solidFill>
                <a:effectLst/>
              </a:rPr>
              <a:t> as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m</a:t>
            </a:r>
            <a:r>
              <a:rPr lang="en-US" sz="2400" b="0" i="1" baseline="-25000" dirty="0">
                <a:solidFill>
                  <a:schemeClr val="bg1"/>
                </a:solidFill>
                <a:effectLst/>
              </a:rPr>
              <a:t>A’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/</a:t>
            </a:r>
            <a:r>
              <a:rPr lang="en-US" sz="2400" b="0" i="1" dirty="0" err="1">
                <a:solidFill>
                  <a:schemeClr val="bg1"/>
                </a:solidFill>
                <a:effectLst/>
              </a:rPr>
              <a:t>m</a:t>
            </a:r>
            <a:r>
              <a:rPr lang="en-US" sz="2400" b="0" i="1" baseline="-25000" dirty="0" err="1">
                <a:solidFill>
                  <a:schemeClr val="bg1"/>
                </a:solidFill>
                <a:effectLst/>
              </a:rPr>
              <a:t>χ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  </a:t>
            </a:r>
            <a:r>
              <a:rPr lang="en-US" sz="2400" b="0" i="0" dirty="0">
                <a:solidFill>
                  <a:schemeClr val="bg1"/>
                </a:solidFill>
                <a:effectLst/>
              </a:rPr>
              <a:t>is increased, while the accelerator sensitivity does not change.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LDMX typically choses </a:t>
            </a:r>
            <a:r>
              <a:rPr lang="en-US" sz="2400" i="1" dirty="0">
                <a:solidFill>
                  <a:schemeClr val="bg1"/>
                </a:solidFill>
              </a:rPr>
              <a:t>m</a:t>
            </a:r>
            <a:r>
              <a:rPr lang="en-US" sz="2400" i="1" baseline="-25000" dirty="0">
                <a:solidFill>
                  <a:schemeClr val="bg1"/>
                </a:solidFill>
              </a:rPr>
              <a:t>A</a:t>
            </a:r>
            <a:r>
              <a:rPr lang="en-US" sz="2400" baseline="-25000" dirty="0">
                <a:solidFill>
                  <a:schemeClr val="bg1"/>
                </a:solidFill>
              </a:rPr>
              <a:t>’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i="1" dirty="0">
                <a:solidFill>
                  <a:schemeClr val="bg1"/>
                </a:solidFill>
              </a:rPr>
              <a:t>m</a:t>
            </a:r>
            <a:r>
              <a:rPr lang="en-US" sz="2400" i="1" baseline="-25000" dirty="0">
                <a:solidFill>
                  <a:schemeClr val="bg1"/>
                </a:solidFill>
                <a:latin typeface="Symbol" panose="05050102010706020507" pitchFamily="18" charset="2"/>
              </a:rPr>
              <a:t>c</a:t>
            </a:r>
            <a:r>
              <a:rPr lang="en-US" sz="2400" dirty="0">
                <a:solidFill>
                  <a:schemeClr val="bg1"/>
                </a:solidFill>
              </a:rPr>
              <a:t> = 3</a:t>
            </a:r>
            <a:br>
              <a:rPr lang="en-US" sz="2400" dirty="0">
                <a:solidFill>
                  <a:schemeClr val="bg1"/>
                </a:solidFill>
              </a:rPr>
            </a:b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835A0C87-47DA-EFB0-A8B9-6B76A9B10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216" y="815564"/>
            <a:ext cx="6529384" cy="562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14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81947C-7BD3-5BD4-0969-165F16B1F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Dependence:  </a:t>
            </a:r>
            <a:r>
              <a:rPr lang="en-US" i="1" dirty="0"/>
              <a:t>m</a:t>
            </a:r>
            <a:r>
              <a:rPr lang="en-US" baseline="-25000" dirty="0"/>
              <a:t>A’</a:t>
            </a:r>
            <a:r>
              <a:rPr lang="en-US" dirty="0"/>
              <a:t>/</a:t>
            </a:r>
            <a:r>
              <a:rPr lang="en-US" i="1" dirty="0"/>
              <a:t>m</a:t>
            </a:r>
            <a:r>
              <a:rPr lang="en-US" baseline="-25000" dirty="0">
                <a:latin typeface="Symbol" panose="05050102010706020507" pitchFamily="18" charset="2"/>
              </a:rPr>
              <a:t>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EFF8F6-90F8-047F-64AF-4ECD9DA15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E3DF12-C6BA-2523-8454-74E611C0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4FF44E-1995-8535-7788-C1415A01E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9E8D3A47-65EB-4C0D-0D53-91689E2DC6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965" y="914400"/>
            <a:ext cx="6423291" cy="55321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13B43A-0299-DE20-DE51-6C04FF85901D}"/>
              </a:ext>
            </a:extLst>
          </p:cNvPr>
          <p:cNvSpPr txBox="1"/>
          <p:nvPr/>
        </p:nvSpPr>
        <p:spPr>
          <a:xfrm>
            <a:off x="166744" y="1143000"/>
            <a:ext cx="53510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α</a:t>
            </a:r>
            <a:r>
              <a:rPr lang="en-US" sz="2400" baseline="-25000" dirty="0">
                <a:solidFill>
                  <a:schemeClr val="bg1"/>
                </a:solidFill>
              </a:rPr>
              <a:t>D</a:t>
            </a:r>
            <a:r>
              <a:rPr lang="en-US" sz="2400" dirty="0">
                <a:solidFill>
                  <a:schemeClr val="bg1"/>
                </a:solidFill>
              </a:rPr>
              <a:t> is fixed as the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m</a:t>
            </a:r>
            <a:r>
              <a:rPr lang="en-US" sz="2400" b="0" i="1" baseline="-25000" dirty="0">
                <a:solidFill>
                  <a:schemeClr val="bg1"/>
                </a:solidFill>
                <a:effectLst/>
              </a:rPr>
              <a:t>A’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/m</a:t>
            </a:r>
            <a:r>
              <a:rPr lang="en-US" sz="2400" b="0" i="1" baseline="-25000" dirty="0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c</a:t>
            </a:r>
            <a:r>
              <a:rPr lang="en-US" sz="2400" dirty="0">
                <a:solidFill>
                  <a:schemeClr val="bg1"/>
                </a:solidFill>
              </a:rPr>
              <a:t> ratio varies, but now shown in the </a:t>
            </a:r>
            <a:r>
              <a:rPr lang="en-US" sz="2400" i="1" dirty="0">
                <a:solidFill>
                  <a:schemeClr val="bg1"/>
                </a:solidFill>
              </a:rPr>
              <a:t>y</a:t>
            </a:r>
            <a:r>
              <a:rPr lang="en-US" sz="2400" dirty="0">
                <a:solidFill>
                  <a:schemeClr val="bg1"/>
                </a:solidFill>
              </a:rPr>
              <a:t> vs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m</a:t>
            </a:r>
            <a:r>
              <a:rPr lang="en-US" sz="2400" b="0" i="1" baseline="-25000" dirty="0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c</a:t>
            </a:r>
            <a:r>
              <a:rPr lang="en-US" sz="2400" dirty="0">
                <a:solidFill>
                  <a:schemeClr val="bg1"/>
                </a:solidFill>
              </a:rPr>
              <a:t> plane.  Thermal freeze-out curves do not vary, but the accelerator sensitivity shifts to lower values of </a:t>
            </a:r>
            <a:r>
              <a:rPr lang="en-US" sz="2400" i="1" dirty="0">
                <a:solidFill>
                  <a:schemeClr val="bg1"/>
                </a:solidFill>
              </a:rPr>
              <a:t>y</a:t>
            </a:r>
            <a:r>
              <a:rPr lang="en-US" sz="2400" dirty="0">
                <a:solidFill>
                  <a:schemeClr val="bg1"/>
                </a:solidFill>
              </a:rPr>
              <a:t> and lower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m</a:t>
            </a:r>
            <a:r>
              <a:rPr lang="en-US" sz="2400" b="0" i="1" baseline="-25000" dirty="0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c</a:t>
            </a:r>
            <a:r>
              <a:rPr lang="en-US" sz="2400" dirty="0">
                <a:solidFill>
                  <a:schemeClr val="bg1"/>
                </a:solidFill>
              </a:rPr>
              <a:t> as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m</a:t>
            </a:r>
            <a:r>
              <a:rPr lang="en-US" sz="2400" b="0" i="1" baseline="-25000" dirty="0">
                <a:solidFill>
                  <a:schemeClr val="bg1"/>
                </a:solidFill>
                <a:effectLst/>
              </a:rPr>
              <a:t>A’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/m</a:t>
            </a:r>
            <a:r>
              <a:rPr lang="en-US" sz="2400" b="0" i="1" baseline="-25000" dirty="0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c</a:t>
            </a:r>
            <a:r>
              <a:rPr lang="en-US" sz="2400" dirty="0">
                <a:solidFill>
                  <a:schemeClr val="bg1"/>
                </a:solidFill>
              </a:rPr>
              <a:t> is increased.</a:t>
            </a:r>
          </a:p>
        </p:txBody>
      </p:sp>
    </p:spTree>
    <p:extLst>
      <p:ext uri="{BB962C8B-B14F-4D97-AF65-F5344CB8AC3E}">
        <p14:creationId xmlns:p14="http://schemas.microsoft.com/office/powerpoint/2010/main" val="231066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08A02B3-3510-19E2-EB98-CCF2921A8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Matter:  Accelerator Searches Landscape Keeps Growing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4A81B7-431E-5684-1412-FFC2B89D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5BDA6E-4DAD-DD64-7AFD-225500ED2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CA4B2-B882-A4EF-C200-92D71A685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B4CB6C0A-966E-0F76-1FE3-208F582067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399" y="741660"/>
            <a:ext cx="9419103" cy="57048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3941CB-C235-0901-48C1-3B3D1B0A4423}"/>
              </a:ext>
            </a:extLst>
          </p:cNvPr>
          <p:cNvSpPr txBox="1"/>
          <p:nvPr/>
        </p:nvSpPr>
        <p:spPr>
          <a:xfrm>
            <a:off x="106680" y="1234440"/>
            <a:ext cx="224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Experiments and Facilities for Accelerator-Based Dark Sector Searches (arXiv.2206.0422)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D5E0599-C174-59B1-8701-73556B8A9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7" y="4669454"/>
            <a:ext cx="20955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64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81947C-7BD3-5BD4-0969-165F16B1F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Dependence:  </a:t>
            </a:r>
            <a:r>
              <a:rPr lang="en-US" i="1" dirty="0" err="1">
                <a:latin typeface="Symbol" panose="05050102010706020507" pitchFamily="18" charset="2"/>
              </a:rPr>
              <a:t>a</a:t>
            </a:r>
            <a:r>
              <a:rPr lang="en-US" i="1" baseline="-25000" dirty="0" err="1"/>
              <a:t>D</a:t>
            </a:r>
            <a:endParaRPr lang="en-US" baseline="-25000" dirty="0">
              <a:latin typeface="Symbol" panose="05050102010706020507" pitchFamily="18" charset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EFF8F6-90F8-047F-64AF-4ECD9DA15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E3DF12-C6BA-2523-8454-74E611C0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4FF44E-1995-8535-7788-C1415A01E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D5ADA474-BD6F-D775-ECA1-3256252D1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158" y="1097280"/>
            <a:ext cx="6373586" cy="53035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FB2E68-A1CD-41D8-279B-BE577329D822}"/>
              </a:ext>
            </a:extLst>
          </p:cNvPr>
          <p:cNvSpPr txBox="1"/>
          <p:nvPr/>
        </p:nvSpPr>
        <p:spPr>
          <a:xfrm>
            <a:off x="137480" y="914400"/>
            <a:ext cx="5498918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Parameter space in the </a:t>
            </a:r>
            <a:r>
              <a:rPr lang="en-US" sz="2400" i="1" dirty="0">
                <a:solidFill>
                  <a:schemeClr val="bg1"/>
                </a:solidFill>
              </a:rPr>
              <a:t>y</a:t>
            </a:r>
            <a:r>
              <a:rPr lang="en-US" sz="2400" dirty="0">
                <a:solidFill>
                  <a:schemeClr val="bg1"/>
                </a:solidFill>
              </a:rPr>
              <a:t> vs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m</a:t>
            </a:r>
            <a:r>
              <a:rPr lang="en-US" sz="2400" b="0" i="1" baseline="-25000" dirty="0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c</a:t>
            </a:r>
            <a:r>
              <a:rPr lang="en-US" sz="2400" dirty="0">
                <a:solidFill>
                  <a:schemeClr val="bg1"/>
                </a:solidFill>
              </a:rPr>
              <a:t> plane where the dotted curves show how the constraints and projections vary for the choice α</a:t>
            </a:r>
            <a:r>
              <a:rPr lang="en-US" sz="2400" baseline="-25000" dirty="0">
                <a:solidFill>
                  <a:schemeClr val="bg1"/>
                </a:solidFill>
              </a:rPr>
              <a:t>D</a:t>
            </a:r>
            <a:r>
              <a:rPr lang="en-US" sz="2400" dirty="0">
                <a:solidFill>
                  <a:schemeClr val="bg1"/>
                </a:solidFill>
              </a:rPr>
              <a:t> = 10</a:t>
            </a:r>
            <a:r>
              <a:rPr lang="en-US" sz="2400" baseline="30000" dirty="0">
                <a:solidFill>
                  <a:schemeClr val="bg1"/>
                </a:solidFill>
              </a:rPr>
              <a:t>−3</a:t>
            </a:r>
            <a:r>
              <a:rPr lang="en-US" sz="2400" dirty="0">
                <a:solidFill>
                  <a:schemeClr val="bg1"/>
                </a:solidFill>
              </a:rPr>
              <a:t>.  For fixed values of </a:t>
            </a:r>
            <a:r>
              <a:rPr lang="en-US" sz="2400" i="1" dirty="0">
                <a:solidFill>
                  <a:schemeClr val="bg1"/>
                </a:solidFill>
              </a:rPr>
              <a:t>y</a:t>
            </a:r>
            <a:r>
              <a:rPr lang="en-US" sz="2400" dirty="0">
                <a:solidFill>
                  <a:schemeClr val="bg1"/>
                </a:solidFill>
              </a:rPr>
              <a:t>, a smaller α</a:t>
            </a:r>
            <a:r>
              <a:rPr lang="en-US" sz="2400" baseline="-25000" dirty="0">
                <a:solidFill>
                  <a:schemeClr val="bg1"/>
                </a:solidFill>
              </a:rPr>
              <a:t>D</a:t>
            </a:r>
            <a:r>
              <a:rPr lang="en-US" sz="2400" dirty="0">
                <a:solidFill>
                  <a:schemeClr val="bg1"/>
                </a:solidFill>
              </a:rPr>
              <a:t> requires a larger </a:t>
            </a:r>
            <a:r>
              <a:rPr lang="en-US" sz="2400" b="0" i="0" dirty="0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e</a:t>
            </a:r>
            <a:r>
              <a:rPr lang="en-US" sz="2400" b="0" i="0" baseline="30000" dirty="0">
                <a:solidFill>
                  <a:schemeClr val="bg1"/>
                </a:solidFill>
                <a:effectLst/>
              </a:rPr>
              <a:t>2</a:t>
            </a:r>
            <a:r>
              <a:rPr lang="en-US" sz="24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 (i.e. larger mediator coupling), which makes that parameter point easier to constrain. Hence, accelerator sensitivity generally improves in the  </a:t>
            </a:r>
            <a:r>
              <a:rPr lang="en-US" sz="2400" i="1" dirty="0">
                <a:solidFill>
                  <a:schemeClr val="bg1"/>
                </a:solidFill>
              </a:rPr>
              <a:t>y</a:t>
            </a:r>
            <a:r>
              <a:rPr lang="en-US" sz="2400" dirty="0">
                <a:solidFill>
                  <a:schemeClr val="bg1"/>
                </a:solidFill>
              </a:rPr>
              <a:t> vs </a:t>
            </a:r>
            <a:r>
              <a:rPr lang="en-US" sz="2400" b="0" i="1" dirty="0">
                <a:solidFill>
                  <a:schemeClr val="bg1"/>
                </a:solidFill>
                <a:effectLst/>
              </a:rPr>
              <a:t>m</a:t>
            </a:r>
            <a:r>
              <a:rPr lang="en-US" sz="2400" b="0" i="1" baseline="-25000" dirty="0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c</a:t>
            </a:r>
            <a:r>
              <a:rPr lang="en-US" sz="2400" dirty="0">
                <a:solidFill>
                  <a:schemeClr val="bg1"/>
                </a:solidFill>
              </a:rPr>
              <a:t> plane for smaller α</a:t>
            </a:r>
            <a:r>
              <a:rPr lang="en-US" sz="2400" baseline="-25000" dirty="0">
                <a:solidFill>
                  <a:schemeClr val="bg1"/>
                </a:solidFill>
              </a:rPr>
              <a:t>D</a:t>
            </a:r>
            <a:r>
              <a:rPr lang="en-US" sz="2400" dirty="0">
                <a:solidFill>
                  <a:schemeClr val="bg1"/>
                </a:solidFill>
              </a:rPr>
              <a:t>. Note that the thermal freeze-out curves in this plane are identical for both</a:t>
            </a:r>
          </a:p>
          <a:p>
            <a:r>
              <a:rPr lang="en-US" sz="2400" dirty="0">
                <a:solidFill>
                  <a:schemeClr val="bg1"/>
                </a:solidFill>
              </a:rPr>
              <a:t>values of α</a:t>
            </a:r>
            <a:r>
              <a:rPr lang="en-US" sz="2400" baseline="-25000" dirty="0">
                <a:solidFill>
                  <a:schemeClr val="bg1"/>
                </a:solidFill>
              </a:rPr>
              <a:t>D</a:t>
            </a:r>
            <a:r>
              <a:rPr lang="en-US" sz="2400" dirty="0">
                <a:solidFill>
                  <a:schemeClr val="bg1"/>
                </a:solidFill>
              </a:rPr>
              <a:t> shown here because the thermal abundance scales with </a:t>
            </a:r>
            <a:r>
              <a:rPr lang="en-US" sz="2400" i="1" dirty="0">
                <a:solidFill>
                  <a:schemeClr val="bg1"/>
                </a:solidFill>
              </a:rPr>
              <a:t>y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125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0A0ADE6-652E-5562-82DD-7F9AD9341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CCB58F-698C-6B55-0B19-13044412C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EC3CF0-9DFE-0CBF-F072-1B368093C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250237-D8E3-6C86-CBB3-A45BD4D0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AB01C027-142F-C02E-DEFF-E0C5306321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692" y="850484"/>
            <a:ext cx="5303520" cy="52079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3E869E-F38B-22C8-04B5-3B4BEFDF241E}"/>
              </a:ext>
            </a:extLst>
          </p:cNvPr>
          <p:cNvSpPr txBox="1"/>
          <p:nvPr/>
        </p:nvSpPr>
        <p:spPr>
          <a:xfrm>
            <a:off x="472440" y="1188720"/>
            <a:ext cx="530352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Distribution of recoil electron p</a:t>
            </a:r>
            <a:r>
              <a:rPr lang="en-US" sz="2000" baseline="-25000" dirty="0">
                <a:solidFill>
                  <a:schemeClr val="bg1"/>
                </a:solidFill>
              </a:rPr>
              <a:t>T</a:t>
            </a:r>
            <a:r>
              <a:rPr lang="en-US" sz="2000" dirty="0">
                <a:solidFill>
                  <a:schemeClr val="bg1"/>
                </a:solidFill>
              </a:rPr>
              <a:t> for backgrounds (solid histograms) and dark matter signals with mediator masses of 0.001, 0.01, 0.1, and 1 GeV after all analysis selections.  Signal yields are scaled to the thermal freeze-out elastic scalar dark matter model, assuming α</a:t>
            </a:r>
            <a:r>
              <a:rPr lang="en-US" sz="2000" baseline="-25000" dirty="0">
                <a:solidFill>
                  <a:schemeClr val="bg1"/>
                </a:solidFill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 = 0.5 and </a:t>
            </a:r>
            <a:r>
              <a:rPr lang="en-US" sz="2000" dirty="0" err="1">
                <a:solidFill>
                  <a:schemeClr val="bg1"/>
                </a:solidFill>
              </a:rPr>
              <a:t>m</a:t>
            </a:r>
            <a:r>
              <a:rPr lang="en-US" sz="2000" baseline="-25000" dirty="0" err="1">
                <a:solidFill>
                  <a:schemeClr val="bg1"/>
                </a:solidFill>
              </a:rPr>
              <a:t>χ</a:t>
            </a:r>
            <a:r>
              <a:rPr lang="en-US" sz="2000" dirty="0">
                <a:solidFill>
                  <a:schemeClr val="bg1"/>
                </a:solidFill>
              </a:rPr>
              <a:t>=m</a:t>
            </a:r>
            <a:r>
              <a:rPr lang="en-US" sz="2000" baseline="-25000" dirty="0">
                <a:solidFill>
                  <a:schemeClr val="bg1"/>
                </a:solidFill>
              </a:rPr>
              <a:t>A’</a:t>
            </a:r>
            <a:r>
              <a:rPr lang="en-US" sz="2000" dirty="0">
                <a:solidFill>
                  <a:schemeClr val="bg1"/>
                </a:solidFill>
              </a:rPr>
              <a:t> = 1/3. </a:t>
            </a:r>
          </a:p>
        </p:txBody>
      </p:sp>
    </p:spTree>
    <p:extLst>
      <p:ext uri="{BB962C8B-B14F-4D97-AF65-F5344CB8AC3E}">
        <p14:creationId xmlns:p14="http://schemas.microsoft.com/office/powerpoint/2010/main" val="77657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8CADB53-0B35-F6EB-4C4B-562B07908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Knowing Transverse Momentum and Energy give Clue to A’ Mass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A9D666-7CE3-6757-70E5-556947E44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39377D-B2B4-541E-46CB-E4A647B0D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6A6F68-6D98-5853-E0AB-146B85F87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7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C8C1288-33F4-9A16-674D-FCFBBEC64C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20" y="1463040"/>
            <a:ext cx="6667680" cy="48155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AD924E-980E-7A0F-397F-3E6F0A74781C}"/>
              </a:ext>
            </a:extLst>
          </p:cNvPr>
          <p:cNvSpPr txBox="1"/>
          <p:nvPr/>
        </p:nvSpPr>
        <p:spPr>
          <a:xfrm>
            <a:off x="746760" y="777240"/>
            <a:ext cx="8869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Combine p</a:t>
            </a:r>
            <a:r>
              <a:rPr lang="en-US" sz="2400" baseline="-25000" dirty="0">
                <a:solidFill>
                  <a:schemeClr val="bg1"/>
                </a:solidFill>
              </a:rPr>
              <a:t>T</a:t>
            </a:r>
            <a:r>
              <a:rPr lang="en-US" sz="2400" dirty="0">
                <a:solidFill>
                  <a:schemeClr val="bg1"/>
                </a:solidFill>
              </a:rPr>
              <a:t> and E to get a handle on the mediator mass</a:t>
            </a:r>
          </a:p>
        </p:txBody>
      </p:sp>
    </p:spTree>
    <p:extLst>
      <p:ext uri="{BB962C8B-B14F-4D97-AF65-F5344CB8AC3E}">
        <p14:creationId xmlns:p14="http://schemas.microsoft.com/office/powerpoint/2010/main" val="86187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315FE-92D3-104C-4770-DA4B11901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 Present Limits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056A30-A0E7-D776-F683-A7A0F25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1083F-ACB9-BEEB-5573-6EAD8E27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 2022:  Light Dark Matter eXperiment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36239-ABF5-186D-1911-7728F2FD5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667CE0C-5519-B778-F6C3-751814703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Search Limits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61B960-8E22-9147-7BC8-64F220CF6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9E859B-BB2A-AA30-E0AB-F85D0EC26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IPA 2022:  Light Dark Matter eXperiment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E3E711-EB97-DA21-FA47-358FF18E9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40ED894D-41B7-2F03-BD7E-E15CBE6BF6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922" y="1051560"/>
            <a:ext cx="8219878" cy="498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64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63A8EF9-A05A-3214-3DFC-7B37AB204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 Backgrounds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3DAA3A-D19B-F6A3-CC4C-E75D3E3CF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187F9A-5A29-9281-1079-F7EC8D91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E5765-6E8F-3B87-88DD-30E2E8B63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15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3152776-10F4-7918-043B-199DE0C85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Kinematic Cut Efficiencies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C023C-5FCB-638E-5D78-E2CF196A2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1ACA42-D077-C5FA-B403-927F5670E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A4397F-B4DD-0E88-9241-36E234F89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F2F4158-8ACC-A1B8-E1FB-F54C558524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497746"/>
            <a:ext cx="9144000" cy="386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59A22E-1391-10EC-373D-641CEB5B7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578CC2-C01D-75AD-B063-963890DDE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0E676B-41D8-E225-8F78-10CEF2C96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6A0248-1C8C-46A5-E47A-E10F5E832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14064F-A7C6-9441-82A6-497FE51B61A2}"/>
              </a:ext>
            </a:extLst>
          </p:cNvPr>
          <p:cNvSpPr txBox="1"/>
          <p:nvPr/>
        </p:nvSpPr>
        <p:spPr>
          <a:xfrm>
            <a:off x="361406" y="777240"/>
            <a:ext cx="11430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Low energy beam electrons</a:t>
            </a:r>
          </a:p>
          <a:p>
            <a:pPr lvl="1"/>
            <a:r>
              <a:rPr lang="en-US" sz="2400" dirty="0">
                <a:solidFill>
                  <a:schemeClr val="bg1"/>
                </a:solidFill>
              </a:rPr>
              <a:t>Must repeatedly scatter to mimic beam energy (&lt; 1 x 10</a:t>
            </a:r>
            <a:r>
              <a:rPr lang="en-US" sz="2400" baseline="30000" dirty="0">
                <a:solidFill>
                  <a:schemeClr val="bg1"/>
                </a:solidFill>
              </a:rPr>
              <a:t>6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r>
              <a:rPr lang="en-US" sz="2400" dirty="0">
                <a:solidFill>
                  <a:schemeClr val="bg1"/>
                </a:solidFill>
              </a:rPr>
              <a:t>Electrons reconstructed with E &lt; 1.2 GeV</a:t>
            </a:r>
          </a:p>
          <a:p>
            <a:pPr lvl="1"/>
            <a:r>
              <a:rPr lang="en-US" sz="2400" dirty="0">
                <a:solidFill>
                  <a:schemeClr val="bg1"/>
                </a:solidFill>
              </a:rPr>
              <a:t>ECal alone: &lt; 1 x 10</a:t>
            </a:r>
            <a:r>
              <a:rPr lang="en-US" sz="2400" baseline="30000" dirty="0">
                <a:solidFill>
                  <a:schemeClr val="bg1"/>
                </a:solidFill>
              </a:rPr>
              <a:t>15</a:t>
            </a:r>
          </a:p>
          <a:p>
            <a:pPr lvl="1"/>
            <a:r>
              <a:rPr lang="en-US" sz="2400" dirty="0">
                <a:solidFill>
                  <a:schemeClr val="bg1"/>
                </a:solidFill>
              </a:rPr>
              <a:t>Recoil tracker: adds at least another 5 orders of magnitude</a:t>
            </a:r>
          </a:p>
          <a:p>
            <a:r>
              <a:rPr lang="en-US" sz="2400" dirty="0">
                <a:solidFill>
                  <a:schemeClr val="bg1"/>
                </a:solidFill>
              </a:rPr>
              <a:t>Electron undergoes a hard bremsstrahlung leaving electron with &lt; 1.2 GeV: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ECal fluctuations mismeasure the photon energy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4 x 10</a:t>
            </a:r>
            <a:r>
              <a:rPr lang="en-US" sz="2400" baseline="30000" dirty="0">
                <a:solidFill>
                  <a:schemeClr val="bg1"/>
                </a:solidFill>
              </a:rPr>
              <a:t>14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EoT</a:t>
            </a:r>
            <a:r>
              <a:rPr lang="en-US" sz="2400" dirty="0">
                <a:solidFill>
                  <a:schemeClr val="bg1"/>
                </a:solidFill>
              </a:rPr>
              <a:t>:  ~10</a:t>
            </a:r>
            <a:r>
              <a:rPr lang="en-US" sz="2400" baseline="30000" dirty="0">
                <a:solidFill>
                  <a:schemeClr val="bg1"/>
                </a:solidFill>
              </a:rPr>
              <a:t>-2</a:t>
            </a:r>
            <a:r>
              <a:rPr lang="en-US" sz="2400" dirty="0">
                <a:solidFill>
                  <a:schemeClr val="bg1"/>
                </a:solidFill>
              </a:rPr>
              <a:t> events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The photon converts into a </a:t>
            </a:r>
            <a:r>
              <a:rPr lang="en-US" sz="2400" dirty="0" err="1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2400" baseline="30000" dirty="0" err="1">
                <a:solidFill>
                  <a:schemeClr val="bg1"/>
                </a:solidFill>
                <a:latin typeface="Symbol" panose="05050102010706020507" pitchFamily="18" charset="2"/>
              </a:rPr>
              <a:t>+</a:t>
            </a:r>
            <a:r>
              <a:rPr lang="en-US" sz="2400" dirty="0" err="1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2400" baseline="30000" dirty="0">
                <a:solidFill>
                  <a:schemeClr val="bg1"/>
                </a:solidFill>
                <a:latin typeface="Symbol" panose="05050102010706020507" pitchFamily="18" charset="2"/>
              </a:rPr>
              <a:t>-</a:t>
            </a:r>
            <a:r>
              <a:rPr lang="en-US" sz="2400" dirty="0">
                <a:solidFill>
                  <a:schemeClr val="bg1"/>
                </a:solidFill>
              </a:rPr>
              <a:t> pair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6.6 x 10</a:t>
            </a:r>
            <a:r>
              <a:rPr lang="en-US" sz="2400" baseline="30000" dirty="0">
                <a:solidFill>
                  <a:schemeClr val="bg1"/>
                </a:solidFill>
              </a:rPr>
              <a:t>14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EoT</a:t>
            </a:r>
            <a:r>
              <a:rPr lang="en-US" sz="2400" dirty="0">
                <a:solidFill>
                  <a:schemeClr val="bg1"/>
                </a:solidFill>
              </a:rPr>
              <a:t>:  1 event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The photon undergoes a photo-nuclear or electro-nuclear interaction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Photo-nuclear – 4 x 10</a:t>
            </a:r>
            <a:r>
              <a:rPr lang="en-US" sz="2400" baseline="30000" dirty="0">
                <a:solidFill>
                  <a:schemeClr val="bg1"/>
                </a:solidFill>
              </a:rPr>
              <a:t>14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EoT</a:t>
            </a:r>
            <a:r>
              <a:rPr lang="en-US" sz="2400" dirty="0">
                <a:solidFill>
                  <a:schemeClr val="bg1"/>
                </a:solidFill>
              </a:rPr>
              <a:t>:  0.24 events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Electro-nuclear – 4 x 10</a:t>
            </a:r>
            <a:r>
              <a:rPr lang="en-US" sz="2400" baseline="30000" dirty="0">
                <a:solidFill>
                  <a:schemeClr val="bg1"/>
                </a:solidFill>
              </a:rPr>
              <a:t>14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EoT</a:t>
            </a:r>
            <a:r>
              <a:rPr lang="en-US" sz="2400" dirty="0">
                <a:solidFill>
                  <a:schemeClr val="bg1"/>
                </a:solidFill>
              </a:rPr>
              <a:t>:  0.013 events</a:t>
            </a:r>
          </a:p>
        </p:txBody>
      </p:sp>
    </p:spTree>
    <p:extLst>
      <p:ext uri="{BB962C8B-B14F-4D97-AF65-F5344CB8AC3E}">
        <p14:creationId xmlns:p14="http://schemas.microsoft.com/office/powerpoint/2010/main" val="28567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AD8F476-AA8D-0012-56FC-9C3E2B0A8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Backgrounds:  Low Momentum Beam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E6652D-0A76-97F3-DAFB-5826150C5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E3711A-56BC-32F2-8291-846792FC1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9CAA2E-F3A3-A435-BEB4-ED40ACFC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E91595-7E97-A794-072E-C2F69686D71B}"/>
              </a:ext>
            </a:extLst>
          </p:cNvPr>
          <p:cNvSpPr txBox="1"/>
          <p:nvPr/>
        </p:nvSpPr>
        <p:spPr>
          <a:xfrm>
            <a:off x="289560" y="1143000"/>
            <a:ext cx="7178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Most low-momentum particles are swept away by the spectrometer magnet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Must have large-angle (50 </a:t>
            </a:r>
            <a:r>
              <a:rPr lang="en-US" sz="2400" dirty="0" err="1">
                <a:solidFill>
                  <a:schemeClr val="bg1"/>
                </a:solidFill>
              </a:rPr>
              <a:t>mrad</a:t>
            </a:r>
            <a:r>
              <a:rPr lang="en-US" sz="2400" dirty="0">
                <a:solidFill>
                  <a:schemeClr val="bg1"/>
                </a:solidFill>
              </a:rPr>
              <a:t> each) multiple scattering in 6 tagging tracker stations</a:t>
            </a: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27AC521D-BFBE-58F2-0E2C-CB5F1EE50C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240" y="1569427"/>
            <a:ext cx="3663820" cy="4114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436A64-EABB-76A5-95D7-6F3264C4735E}"/>
              </a:ext>
            </a:extLst>
          </p:cNvPr>
          <p:cNvSpPr txBox="1"/>
          <p:nvPr/>
        </p:nvSpPr>
        <p:spPr>
          <a:xfrm>
            <a:off x="7940040" y="5753114"/>
            <a:ext cx="37400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10</a:t>
            </a:r>
            <a:r>
              <a:rPr lang="en-US" sz="1600" baseline="30000" dirty="0">
                <a:solidFill>
                  <a:schemeClr val="bg1"/>
                </a:solidFill>
              </a:rPr>
              <a:t>6</a:t>
            </a:r>
            <a:r>
              <a:rPr lang="en-US" sz="1600" dirty="0">
                <a:solidFill>
                  <a:schemeClr val="bg1"/>
                </a:solidFill>
              </a:rPr>
              <a:t> 1.2 GeV beam electrons reconstructed in tagging tracker.  None has momentum greater than 1.4 GeV</a:t>
            </a:r>
          </a:p>
        </p:txBody>
      </p:sp>
    </p:spTree>
    <p:extLst>
      <p:ext uri="{BB962C8B-B14F-4D97-AF65-F5344CB8AC3E}">
        <p14:creationId xmlns:p14="http://schemas.microsoft.com/office/powerpoint/2010/main" val="19343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AD8F476-AA8D-0012-56FC-9C3E2B0A8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Backgrounds:  Non-Interacting Electrons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E6652D-0A76-97F3-DAFB-5826150C5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E3711A-56BC-32F2-8291-846792FC1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9CAA2E-F3A3-A435-BEB4-ED40ACFC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E91595-7E97-A794-072E-C2F69686D71B}"/>
              </a:ext>
            </a:extLst>
          </p:cNvPr>
          <p:cNvSpPr txBox="1"/>
          <p:nvPr/>
        </p:nvSpPr>
        <p:spPr>
          <a:xfrm>
            <a:off x="127223" y="747138"/>
            <a:ext cx="78523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The combination of the recoil tracker and ECal must reject 4 GeV electrons reconstructed as having &lt; 1.2 GeV energy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Phase 1:  4 x 10</a:t>
            </a:r>
            <a:r>
              <a:rPr lang="en-US" sz="2400" baseline="30000" dirty="0">
                <a:solidFill>
                  <a:schemeClr val="bg1"/>
                </a:solidFill>
              </a:rPr>
              <a:t>14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Phase 2:  1 x 10</a:t>
            </a:r>
            <a:r>
              <a:rPr lang="en-US" sz="2400" baseline="30000" dirty="0">
                <a:solidFill>
                  <a:schemeClr val="bg1"/>
                </a:solidFill>
              </a:rPr>
              <a:t>16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ECal alone: &lt; 1 x 10</a:t>
            </a:r>
            <a:r>
              <a:rPr lang="en-US" sz="2400" baseline="30000" dirty="0">
                <a:solidFill>
                  <a:schemeClr val="bg1"/>
                </a:solidFill>
              </a:rPr>
              <a:t>15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Recoil tracker: adds at least another 5 orders of magnitude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aseline="30000" dirty="0">
              <a:solidFill>
                <a:schemeClr val="bg1"/>
              </a:solidFill>
            </a:endParaRPr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E0136E2D-DDAD-A91E-444A-44F8D17F9E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576" y="320040"/>
            <a:ext cx="3518356" cy="28047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4769EF-0653-2278-EE0F-7DFEA052A26D}"/>
              </a:ext>
            </a:extLst>
          </p:cNvPr>
          <p:cNvSpPr txBox="1"/>
          <p:nvPr/>
        </p:nvSpPr>
        <p:spPr>
          <a:xfrm>
            <a:off x="8146685" y="3124786"/>
            <a:ext cx="4074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Recoil tracker momentum for incoming 4 GeV electrons that lose little energy in target and trackers.</a:t>
            </a:r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0740BED1-E5F6-3920-E6EC-43348A5FED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" y="3200400"/>
            <a:ext cx="3788911" cy="329320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BF69398-44C9-0D6A-D3C3-5DA66B29FAF0}"/>
              </a:ext>
            </a:extLst>
          </p:cNvPr>
          <p:cNvSpPr txBox="1"/>
          <p:nvPr/>
        </p:nvSpPr>
        <p:spPr>
          <a:xfrm>
            <a:off x="5388924" y="4617720"/>
            <a:ext cx="2331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ECal reconstructed energy for 1.2 GeV e</a:t>
            </a:r>
            <a:r>
              <a:rPr lang="en-US" sz="1600" baseline="30000" dirty="0">
                <a:solidFill>
                  <a:schemeClr val="bg1"/>
                </a:solidFill>
              </a:rPr>
              <a:t>-</a:t>
            </a:r>
            <a:r>
              <a:rPr lang="en-US" sz="1600" dirty="0">
                <a:solidFill>
                  <a:schemeClr val="bg1"/>
                </a:solidFill>
              </a:rPr>
              <a:t> plus 2.8 GeV </a:t>
            </a:r>
            <a:r>
              <a:rPr lang="en-US" sz="1600" dirty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n-US" sz="1600" dirty="0">
                <a:solidFill>
                  <a:schemeClr val="bg1"/>
                </a:solidFill>
              </a:rPr>
              <a:t> (and A’ signal events)</a:t>
            </a:r>
          </a:p>
        </p:txBody>
      </p:sp>
    </p:spTree>
    <p:extLst>
      <p:ext uri="{BB962C8B-B14F-4D97-AF65-F5344CB8AC3E}">
        <p14:creationId xmlns:p14="http://schemas.microsoft.com/office/powerpoint/2010/main" val="141244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08A02B3-3510-19E2-EB98-CCF2921A8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Matter:  Accelerator Searches Landscape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4A81B7-431E-5684-1412-FFC2B89D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5BDA6E-4DAD-DD64-7AFD-225500ED2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CA4B2-B882-A4EF-C200-92D71A685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 descr="Timeline&#10;&#10;Description automatically generated">
            <a:extLst>
              <a:ext uri="{FF2B5EF4-FFF2-40B4-BE49-F238E27FC236}">
                <a16:creationId xmlns:a16="http://schemas.microsoft.com/office/drawing/2014/main" id="{0F43B6F9-7217-C7D2-61BD-A3FBCA2EAA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80" y="960120"/>
            <a:ext cx="9088676" cy="55778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C42D54-77A0-AED0-2264-BA346E5FA3A2}"/>
              </a:ext>
            </a:extLst>
          </p:cNvPr>
          <p:cNvSpPr txBox="1"/>
          <p:nvPr/>
        </p:nvSpPr>
        <p:spPr>
          <a:xfrm>
            <a:off x="60960" y="1280160"/>
            <a:ext cx="23774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Experiments and Facilities for Accelerator-Based Dark Sector Searches (arXiv.2206.0422)</a:t>
            </a:r>
          </a:p>
        </p:txBody>
      </p:sp>
    </p:spTree>
    <p:extLst>
      <p:ext uri="{BB962C8B-B14F-4D97-AF65-F5344CB8AC3E}">
        <p14:creationId xmlns:p14="http://schemas.microsoft.com/office/powerpoint/2010/main" val="203182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AD8F476-AA8D-0012-56FC-9C3E2B0A8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Backgrounds:  Hard Bremsstrahlung with Low Energy Deposit in ECal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E6652D-0A76-97F3-DAFB-5826150C5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E3711A-56BC-32F2-8291-846792FC1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9CAA2E-F3A3-A435-BEB4-ED40ACFC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E91595-7E97-A794-072E-C2F69686D71B}"/>
              </a:ext>
            </a:extLst>
          </p:cNvPr>
          <p:cNvSpPr txBox="1"/>
          <p:nvPr/>
        </p:nvSpPr>
        <p:spPr>
          <a:xfrm>
            <a:off x="106680" y="903496"/>
            <a:ext cx="62430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Simulated 1.2 GeV recoil e</a:t>
            </a:r>
            <a:r>
              <a:rPr lang="en-US" sz="2400" baseline="30000" dirty="0">
                <a:solidFill>
                  <a:schemeClr val="bg1"/>
                </a:solidFill>
              </a:rPr>
              <a:t>-</a:t>
            </a:r>
            <a:r>
              <a:rPr lang="en-US" sz="2400" dirty="0">
                <a:solidFill>
                  <a:schemeClr val="bg1"/>
                </a:solidFill>
              </a:rPr>
              <a:t> with 2.8 GeV </a:t>
            </a:r>
            <a:r>
              <a:rPr lang="en-US" sz="2400" dirty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 propagated collinearly into ECal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# events with &lt; 1.5 GeV in ECal with 1 x 10</a:t>
            </a:r>
            <a:r>
              <a:rPr lang="en-US" sz="2400" baseline="30000" dirty="0">
                <a:solidFill>
                  <a:schemeClr val="bg1"/>
                </a:solidFill>
              </a:rPr>
              <a:t>14 </a:t>
            </a:r>
            <a:r>
              <a:rPr lang="en-US" sz="2400" dirty="0">
                <a:solidFill>
                  <a:schemeClr val="bg1"/>
                </a:solidFill>
              </a:rPr>
              <a:t>EOT is ~ 0.01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aseline="30000" dirty="0">
              <a:solidFill>
                <a:schemeClr val="bg1"/>
              </a:solidFill>
            </a:endParaRPr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0740BED1-E5F6-3920-E6EC-43348A5FED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081" y="1016423"/>
            <a:ext cx="4707891" cy="409195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BF69398-44C9-0D6A-D3C3-5DA66B29FAF0}"/>
              </a:ext>
            </a:extLst>
          </p:cNvPr>
          <p:cNvSpPr txBox="1"/>
          <p:nvPr/>
        </p:nvSpPr>
        <p:spPr>
          <a:xfrm>
            <a:off x="6690360" y="5132365"/>
            <a:ext cx="4819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ECal reconstructed energy for 1.2 GeV e</a:t>
            </a:r>
            <a:r>
              <a:rPr lang="en-US" sz="1600" baseline="30000" dirty="0">
                <a:solidFill>
                  <a:schemeClr val="bg1"/>
                </a:solidFill>
              </a:rPr>
              <a:t>-</a:t>
            </a:r>
            <a:r>
              <a:rPr lang="en-US" sz="1600" dirty="0">
                <a:solidFill>
                  <a:schemeClr val="bg1"/>
                </a:solidFill>
              </a:rPr>
              <a:t> plus 2.8 GeV </a:t>
            </a:r>
            <a:r>
              <a:rPr lang="en-US" sz="1600" dirty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n-US" sz="1600" dirty="0">
                <a:solidFill>
                  <a:schemeClr val="bg1"/>
                </a:solidFill>
              </a:rPr>
              <a:t> (and A’ signal events)</a:t>
            </a:r>
          </a:p>
        </p:txBody>
      </p:sp>
    </p:spTree>
    <p:extLst>
      <p:ext uri="{BB962C8B-B14F-4D97-AF65-F5344CB8AC3E}">
        <p14:creationId xmlns:p14="http://schemas.microsoft.com/office/powerpoint/2010/main" val="54313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F755513-CC7E-32DA-9EE5-192D4B381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Backgrounds: Di-muon Production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80E41-0F5B-B49E-5B3B-D223261E2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1A563-63F6-D280-ADF4-A9D4527BD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040153-26C9-5646-FDF6-EA7C48030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12" name="Picture 11" descr="Schematic&#10;&#10;Description automatically generated with medium confidence">
            <a:extLst>
              <a:ext uri="{FF2B5EF4-FFF2-40B4-BE49-F238E27FC236}">
                <a16:creationId xmlns:a16="http://schemas.microsoft.com/office/drawing/2014/main" id="{6E52F5CA-7FD8-E443-9B68-CD4ED6C24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854" y="3068990"/>
            <a:ext cx="8623547" cy="28198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62F7085-1502-43CB-C09F-F2A2AA6C6B34}"/>
              </a:ext>
            </a:extLst>
          </p:cNvPr>
          <p:cNvSpPr txBox="1"/>
          <p:nvPr/>
        </p:nvSpPr>
        <p:spPr>
          <a:xfrm>
            <a:off x="374609" y="780418"/>
            <a:ext cx="6949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Muon pair conversion rate:  9.1 x 10</a:t>
            </a:r>
            <a:r>
              <a:rPr lang="en-US" sz="2400" baseline="30000" dirty="0">
                <a:solidFill>
                  <a:schemeClr val="bg1"/>
                </a:solidFill>
              </a:rPr>
              <a:t>-7</a:t>
            </a:r>
            <a:r>
              <a:rPr lang="en-US" sz="2400" dirty="0">
                <a:solidFill>
                  <a:schemeClr val="bg1"/>
                </a:solidFill>
              </a:rPr>
              <a:t> per electron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043D18-F0D9-EB14-08CF-94C04842F756}"/>
              </a:ext>
            </a:extLst>
          </p:cNvPr>
          <p:cNvSpPr txBox="1"/>
          <p:nvPr/>
        </p:nvSpPr>
        <p:spPr>
          <a:xfrm>
            <a:off x="7650480" y="5818443"/>
            <a:ext cx="2057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Bethe-</a:t>
            </a:r>
            <a:r>
              <a:rPr lang="en-US" sz="2400" dirty="0" err="1">
                <a:solidFill>
                  <a:schemeClr val="bg1"/>
                </a:solidFill>
              </a:rPr>
              <a:t>Heitler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59BF5-7559-DE36-78B7-140EEBA47AE8}"/>
              </a:ext>
            </a:extLst>
          </p:cNvPr>
          <p:cNvSpPr txBox="1"/>
          <p:nvPr/>
        </p:nvSpPr>
        <p:spPr>
          <a:xfrm>
            <a:off x="2818122" y="5888837"/>
            <a:ext cx="28981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Photoconversion</a:t>
            </a:r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13668508-0A10-5952-AAD2-8D72959E1C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830" y="934152"/>
            <a:ext cx="4764405" cy="199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2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925C6FC-78B4-95EB-8C03-CE7ACEDE0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Backgrounds:  Electro-Nuclear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FD1D25-82FE-2A3E-83EE-50BCDD26F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E5836-0A09-BAF8-1A6B-5D6A4E2EA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7C118-2F92-D936-6099-F8ED69CB7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C078ED30-361C-E37B-82C9-B6D7FEAD8F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965961"/>
            <a:ext cx="4327900" cy="423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4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925C6FC-78B4-95EB-8C03-CE7ACEDE0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Backgrounds:  Photo-Nuclear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FD1D25-82FE-2A3E-83EE-50BCDD26F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E5836-0A09-BAF8-1A6B-5D6A4E2EA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7C118-2F92-D936-6099-F8ED69CB7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1C0D9236-3BC3-F6A8-5837-78AB9475DA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86" y="3701557"/>
            <a:ext cx="5457586" cy="2607371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D7A9B633-5A9E-4830-CFA4-B378C5C38F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877" y="587326"/>
            <a:ext cx="5598563" cy="52876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68FEA56-2CE4-9F71-9A8A-DE5C0A11947C}"/>
              </a:ext>
            </a:extLst>
          </p:cNvPr>
          <p:cNvSpPr txBox="1"/>
          <p:nvPr/>
        </p:nvSpPr>
        <p:spPr>
          <a:xfrm>
            <a:off x="129786" y="1002126"/>
            <a:ext cx="584429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Tools: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Shower profile rejection using the ECal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Hadronic tails with a high efficiency, large angular coverage </a:t>
            </a:r>
            <a:r>
              <a:rPr lang="en-US" sz="2000" dirty="0" err="1">
                <a:solidFill>
                  <a:schemeClr val="bg1"/>
                </a:solidFill>
              </a:rPr>
              <a:t>HCal</a:t>
            </a:r>
            <a:r>
              <a:rPr lang="en-US" sz="2000" dirty="0">
                <a:solidFill>
                  <a:schemeClr val="bg1"/>
                </a:solidFill>
              </a:rPr>
              <a:t> veto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Track and hit multiplicity vetoes using the tagging and recoil trackers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9D5DAE-51B2-8ADC-126C-143A94B132D8}"/>
              </a:ext>
            </a:extLst>
          </p:cNvPr>
          <p:cNvSpPr txBox="1"/>
          <p:nvPr/>
        </p:nvSpPr>
        <p:spPr>
          <a:xfrm>
            <a:off x="6303876" y="5947508"/>
            <a:ext cx="5598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Photo-nuclear and signal energy in ECal for events where the recoil electron is in the ECal fiducial region</a:t>
            </a:r>
          </a:p>
        </p:txBody>
      </p:sp>
    </p:spTree>
    <p:extLst>
      <p:ext uri="{BB962C8B-B14F-4D97-AF65-F5344CB8AC3E}">
        <p14:creationId xmlns:p14="http://schemas.microsoft.com/office/powerpoint/2010/main" val="151029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925C6FC-78B4-95EB-8C03-CE7ACEDE0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Backgrounds:  Photo-Nuclear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FD1D25-82FE-2A3E-83EE-50BCDD26F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E5836-0A09-BAF8-1A6B-5D6A4E2EA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7C118-2F92-D936-6099-F8ED69CB7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8FEA56-2CE4-9F71-9A8A-DE5C0A11947C}"/>
              </a:ext>
            </a:extLst>
          </p:cNvPr>
          <p:cNvSpPr txBox="1"/>
          <p:nvPr/>
        </p:nvSpPr>
        <p:spPr>
          <a:xfrm>
            <a:off x="161249" y="718339"/>
            <a:ext cx="1091823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Tools: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Shower profile rejection using the ECal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Hadronic tails with a high efficiency, large angular coverage </a:t>
            </a:r>
            <a:r>
              <a:rPr lang="en-US" sz="2000" dirty="0" err="1">
                <a:solidFill>
                  <a:schemeClr val="bg1"/>
                </a:solidFill>
              </a:rPr>
              <a:t>HCal</a:t>
            </a:r>
            <a:r>
              <a:rPr lang="en-US" sz="2000" dirty="0">
                <a:solidFill>
                  <a:schemeClr val="bg1"/>
                </a:solidFill>
              </a:rPr>
              <a:t> veto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Track and hit multiplicity vetoes using the tagging and recoil trackers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9D5DAE-51B2-8ADC-126C-143A94B132D8}"/>
              </a:ext>
            </a:extLst>
          </p:cNvPr>
          <p:cNvSpPr txBox="1"/>
          <p:nvPr/>
        </p:nvSpPr>
        <p:spPr>
          <a:xfrm>
            <a:off x="1504688" y="5933620"/>
            <a:ext cx="4693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Max PE in a module in </a:t>
            </a:r>
            <a:r>
              <a:rPr lang="en-US" sz="1600" dirty="0" err="1">
                <a:solidFill>
                  <a:schemeClr val="bg1"/>
                </a:solidFill>
              </a:rPr>
              <a:t>HCal</a:t>
            </a:r>
            <a:r>
              <a:rPr lang="en-US" sz="1600" dirty="0">
                <a:solidFill>
                  <a:schemeClr val="bg1"/>
                </a:solidFill>
              </a:rPr>
              <a:t> per event for signal and target/ECal photo-nuclear events (orange/blue)</a:t>
            </a:r>
          </a:p>
        </p:txBody>
      </p:sp>
      <p:pic>
        <p:nvPicPr>
          <p:cNvPr id="8" name="Picture 7" descr="Chart&#10;&#10;Description automatically generated with medium confidence">
            <a:extLst>
              <a:ext uri="{FF2B5EF4-FFF2-40B4-BE49-F238E27FC236}">
                <a16:creationId xmlns:a16="http://schemas.microsoft.com/office/drawing/2014/main" id="{6C2DCDE1-3462-F87C-D268-76ADA794DC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742" y="2220550"/>
            <a:ext cx="4596178" cy="3713070"/>
          </a:xfrm>
          <a:prstGeom prst="rect">
            <a:avLst/>
          </a:prstGeom>
        </p:spPr>
      </p:pic>
      <p:pic>
        <p:nvPicPr>
          <p:cNvPr id="11" name="Picture 10" descr="Chart, box and whisker chart&#10;&#10;Description automatically generated">
            <a:extLst>
              <a:ext uri="{FF2B5EF4-FFF2-40B4-BE49-F238E27FC236}">
                <a16:creationId xmlns:a16="http://schemas.microsoft.com/office/drawing/2014/main" id="{7ECFEB34-1322-37EB-3982-74B7DC5CA1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247" y="327030"/>
            <a:ext cx="3463777" cy="258294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5E2047-FA74-E154-98A0-110C062B69E3}"/>
              </a:ext>
            </a:extLst>
          </p:cNvPr>
          <p:cNvSpPr txBox="1"/>
          <p:nvPr/>
        </p:nvSpPr>
        <p:spPr>
          <a:xfrm>
            <a:off x="8050669" y="2884182"/>
            <a:ext cx="4053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Number of hits if last tagging track plane for signal and target photo-nuclear events (blue)</a:t>
            </a:r>
          </a:p>
        </p:txBody>
      </p:sp>
      <p:pic>
        <p:nvPicPr>
          <p:cNvPr id="16" name="Picture 15" descr="Chart, bar chart&#10;&#10;Description automatically generated">
            <a:extLst>
              <a:ext uri="{FF2B5EF4-FFF2-40B4-BE49-F238E27FC236}">
                <a16:creationId xmlns:a16="http://schemas.microsoft.com/office/drawing/2014/main" id="{C8B6606E-2BAA-98D9-A56D-D7E9DCB1FC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247" y="3429000"/>
            <a:ext cx="3450789" cy="27797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24A71F0-8DCE-FDFA-65E0-29BA197990F2}"/>
              </a:ext>
            </a:extLst>
          </p:cNvPr>
          <p:cNvSpPr txBox="1"/>
          <p:nvPr/>
        </p:nvSpPr>
        <p:spPr>
          <a:xfrm>
            <a:off x="8029022" y="6170789"/>
            <a:ext cx="4053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Number of hits if last recoil track plane for signal and target photo-nuclear events (blue)</a:t>
            </a:r>
          </a:p>
        </p:txBody>
      </p:sp>
    </p:spTree>
    <p:extLst>
      <p:ext uri="{BB962C8B-B14F-4D97-AF65-F5344CB8AC3E}">
        <p14:creationId xmlns:p14="http://schemas.microsoft.com/office/powerpoint/2010/main" val="41171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AE3F483-AD5C-4074-EFEA-28E1CAD64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Backgrounds:  Neutrino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889246-80E5-F0BF-A0EC-0B0D942FD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13A55C-AE58-7701-F7B7-7FBA56F18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47F06E-5964-2C97-8E96-BD081B7B0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45</a:t>
            </a:fld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80DF896-B099-9BA5-D03E-C9F10F5DF2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997066"/>
              </p:ext>
            </p:extLst>
          </p:nvPr>
        </p:nvGraphicFramePr>
        <p:xfrm>
          <a:off x="5684520" y="704698"/>
          <a:ext cx="2697480" cy="57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52200" imgH="203040" progId="Equation.DSMT4">
                  <p:embed/>
                </p:oleObj>
              </mc:Choice>
              <mc:Fallback>
                <p:oleObj name="Equation" r:id="rId2" imgW="9522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684520" y="704698"/>
                        <a:ext cx="2697480" cy="575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7F7B3AF-7658-1069-84CE-73EC4D87F471}"/>
              </a:ext>
            </a:extLst>
          </p:cNvPr>
          <p:cNvSpPr txBox="1"/>
          <p:nvPr/>
        </p:nvSpPr>
        <p:spPr>
          <a:xfrm>
            <a:off x="655320" y="822960"/>
            <a:ext cx="97383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Neutrino trident processes: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irreducible background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~10</a:t>
            </a:r>
            <a:r>
              <a:rPr lang="en-US" sz="2400" baseline="30000" dirty="0">
                <a:solidFill>
                  <a:schemeClr val="bg1"/>
                </a:solidFill>
              </a:rPr>
              <a:t>-18</a:t>
            </a:r>
            <a:r>
              <a:rPr lang="en-US" sz="2400" dirty="0">
                <a:solidFill>
                  <a:schemeClr val="bg1"/>
                </a:solidFill>
              </a:rPr>
              <a:t> hard bremsstrahlung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chemeClr val="bg1"/>
                </a:solidFill>
              </a:rPr>
              <a:t>O</a:t>
            </a:r>
            <a:r>
              <a:rPr lang="en-US" sz="2400" dirty="0">
                <a:solidFill>
                  <a:schemeClr val="bg1"/>
                </a:solidFill>
              </a:rPr>
              <a:t>(10</a:t>
            </a:r>
            <a:r>
              <a:rPr lang="en-US" sz="2400" baseline="30000" dirty="0">
                <a:solidFill>
                  <a:schemeClr val="bg1"/>
                </a:solidFill>
              </a:rPr>
              <a:t>-5</a:t>
            </a:r>
            <a:r>
              <a:rPr lang="en-US" sz="2400" dirty="0">
                <a:solidFill>
                  <a:schemeClr val="bg1"/>
                </a:solidFill>
              </a:rPr>
              <a:t>) events (Phase 1)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Multiple interactions in target + charged-current scattering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Moller electron at O(100) MeV followed by the charged-current scattering of the incident electron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Soft bremsstrahlung by the incident electron with asymmetric conversion of the resulting photon, with low-energy positron absorbed in the target and high-energy electron escaping, and </a:t>
            </a:r>
            <a:r>
              <a:rPr lang="en-US" sz="2400" i="1" dirty="0">
                <a:solidFill>
                  <a:schemeClr val="bg1"/>
                </a:solidFill>
              </a:rPr>
              <a:t>O</a:t>
            </a:r>
            <a:r>
              <a:rPr lang="en-US" sz="2400" dirty="0">
                <a:solidFill>
                  <a:schemeClr val="bg1"/>
                </a:solidFill>
              </a:rPr>
              <a:t>(0.01) events (Phase 1)</a:t>
            </a:r>
          </a:p>
        </p:txBody>
      </p:sp>
    </p:spTree>
    <p:extLst>
      <p:ext uri="{BB962C8B-B14F-4D97-AF65-F5344CB8AC3E}">
        <p14:creationId xmlns:p14="http://schemas.microsoft.com/office/powerpoint/2010/main" val="6210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7A7C295-3149-3E54-83F4-37BE4AB83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 Apparatus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696728-A976-4655-99B8-299ED4184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A4DB2-9F6B-9EC2-26D1-03DAC3B61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8E16E4-A495-7726-AEC3-BCAA1EAAE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56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55174EC-8AF5-5A44-E3E6-50325B8E5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Apparatus:  Recoil Tracker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FA0D42-F8D0-1A08-79A1-AA6847D67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A3128C-0478-43CA-D9BD-0408EF213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4AAF5-0150-7DC9-BC5A-A8EE5516A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1D1E4645-761E-34EB-B79C-4D060581B9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492206"/>
            <a:ext cx="5037754" cy="4012582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AC4F061-AF02-662B-59A0-6B8282D103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40" y="868680"/>
            <a:ext cx="5783094" cy="13258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254D209-C9E0-4638-55A8-A608D4AF20A1}"/>
              </a:ext>
            </a:extLst>
          </p:cNvPr>
          <p:cNvSpPr txBox="1"/>
          <p:nvPr/>
        </p:nvSpPr>
        <p:spPr>
          <a:xfrm>
            <a:off x="1753448" y="3062999"/>
            <a:ext cx="2742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Upstream stereo layers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DCF28CA-A9B4-9806-0189-55AC53BF8548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4495800" y="3263054"/>
            <a:ext cx="1005840" cy="62748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B37E78-7523-6A90-1BD3-830300373642}"/>
              </a:ext>
            </a:extLst>
          </p:cNvPr>
          <p:cNvSpPr txBox="1"/>
          <p:nvPr/>
        </p:nvSpPr>
        <p:spPr>
          <a:xfrm>
            <a:off x="1615440" y="2492206"/>
            <a:ext cx="2926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Downstream layers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E53828D-EC6F-9EDE-DCF8-B231ACB45F10}"/>
              </a:ext>
            </a:extLst>
          </p:cNvPr>
          <p:cNvCxnSpPr>
            <a:cxnSpLocks/>
          </p:cNvCxnSpPr>
          <p:nvPr/>
        </p:nvCxnSpPr>
        <p:spPr>
          <a:xfrm>
            <a:off x="4267200" y="2692262"/>
            <a:ext cx="2423162" cy="44618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77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40DEF1F-0453-905F-AB62-CB32809FC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Tracker Resolution:  Transverse Momentum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61ABC2-9DC9-2FFE-86F7-4FF1942CD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AF81E2-8460-FD27-D475-40FCDFE3B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E6909-89A0-C8B1-B7CF-3F38BFD3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1B776873-FE63-8B22-FBB2-6B38D1F64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40" y="1325880"/>
            <a:ext cx="8930640" cy="48968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57717A-AA0A-41DB-0F5C-05C7EBEFAD46}"/>
              </a:ext>
            </a:extLst>
          </p:cNvPr>
          <p:cNvSpPr txBox="1"/>
          <p:nvPr/>
        </p:nvSpPr>
        <p:spPr>
          <a:xfrm>
            <a:off x="1158240" y="826891"/>
            <a:ext cx="4206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p</a:t>
            </a:r>
            <a:r>
              <a:rPr lang="en-US" sz="2400" baseline="-25000" dirty="0" err="1">
                <a:solidFill>
                  <a:schemeClr val="bg1"/>
                </a:solidFill>
              </a:rPr>
              <a:t>x</a:t>
            </a:r>
            <a:r>
              <a:rPr lang="en-US" sz="2400" dirty="0">
                <a:solidFill>
                  <a:schemeClr val="bg1"/>
                </a:solidFill>
              </a:rPr>
              <a:t> resolution (MeV)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554B22-4CAF-A5A5-D7C6-366407EF8267}"/>
              </a:ext>
            </a:extLst>
          </p:cNvPr>
          <p:cNvSpPr txBox="1"/>
          <p:nvPr/>
        </p:nvSpPr>
        <p:spPr>
          <a:xfrm>
            <a:off x="5623560" y="800080"/>
            <a:ext cx="4206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p</a:t>
            </a:r>
            <a:r>
              <a:rPr lang="en-US" sz="2400" baseline="-25000" dirty="0" err="1">
                <a:solidFill>
                  <a:schemeClr val="bg1"/>
                </a:solidFill>
              </a:rPr>
              <a:t>y</a:t>
            </a:r>
            <a:r>
              <a:rPr lang="en-US" sz="2400" dirty="0">
                <a:solidFill>
                  <a:schemeClr val="bg1"/>
                </a:solidFill>
              </a:rPr>
              <a:t> resolution (MeV)</a:t>
            </a:r>
          </a:p>
        </p:txBody>
      </p:sp>
    </p:spTree>
    <p:extLst>
      <p:ext uri="{BB962C8B-B14F-4D97-AF65-F5344CB8AC3E}">
        <p14:creationId xmlns:p14="http://schemas.microsoft.com/office/powerpoint/2010/main" val="153980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40DEF1F-0453-905F-AB62-CB32809FC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Tracker Resolution:  Impact Parameter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61ABC2-9DC9-2FFE-86F7-4FF1942CD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AF81E2-8460-FD27-D475-40FCDFE3B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E6909-89A0-C8B1-B7CF-3F38BFD3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57717A-AA0A-41DB-0F5C-05C7EBEFAD46}"/>
              </a:ext>
            </a:extLst>
          </p:cNvPr>
          <p:cNvSpPr txBox="1"/>
          <p:nvPr/>
        </p:nvSpPr>
        <p:spPr>
          <a:xfrm>
            <a:off x="1158240" y="826891"/>
            <a:ext cx="4206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Vtx</a:t>
            </a:r>
            <a:r>
              <a:rPr lang="en-US" sz="2400" baseline="-25000" dirty="0" err="1">
                <a:solidFill>
                  <a:schemeClr val="bg1"/>
                </a:solidFill>
              </a:rPr>
              <a:t>x</a:t>
            </a:r>
            <a:r>
              <a:rPr lang="en-US" sz="2400" dirty="0">
                <a:solidFill>
                  <a:schemeClr val="bg1"/>
                </a:solidFill>
              </a:rPr>
              <a:t> resolution (</a:t>
            </a:r>
            <a:r>
              <a:rPr lang="en-US" sz="24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2400" dirty="0">
                <a:solidFill>
                  <a:schemeClr val="bg1"/>
                </a:solidFill>
              </a:rPr>
              <a:t>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554B22-4CAF-A5A5-D7C6-366407EF8267}"/>
              </a:ext>
            </a:extLst>
          </p:cNvPr>
          <p:cNvSpPr txBox="1"/>
          <p:nvPr/>
        </p:nvSpPr>
        <p:spPr>
          <a:xfrm>
            <a:off x="5623560" y="800080"/>
            <a:ext cx="4206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Vtx</a:t>
            </a:r>
            <a:r>
              <a:rPr lang="en-US" sz="2400" baseline="-25000" dirty="0" err="1">
                <a:solidFill>
                  <a:schemeClr val="bg1"/>
                </a:solidFill>
              </a:rPr>
              <a:t>y</a:t>
            </a:r>
            <a:r>
              <a:rPr lang="en-US" sz="2400" dirty="0">
                <a:solidFill>
                  <a:schemeClr val="bg1"/>
                </a:solidFill>
              </a:rPr>
              <a:t> resolution (</a:t>
            </a:r>
            <a:r>
              <a:rPr lang="en-US" sz="24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2400" dirty="0">
                <a:solidFill>
                  <a:schemeClr val="bg1"/>
                </a:solidFill>
              </a:rPr>
              <a:t>m)</a:t>
            </a:r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F200D0D0-43F4-D9B9-FBF7-FB6F75935B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" y="1382083"/>
            <a:ext cx="8290560" cy="448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25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8A8EB3E-3CF7-4696-8EBD-0A3E78B7B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Exists: Gravitational Evidence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F1DCA-429B-4057-98F2-5710426E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76C37-DF71-45BE-8390-D7D7FC0D3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83F5D-65C4-403A-87EA-AB56E179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ADA001-43FF-4669-8B1F-A21A0CCCFA7E}"/>
              </a:ext>
            </a:extLst>
          </p:cNvPr>
          <p:cNvSpPr txBox="1"/>
          <p:nvPr/>
        </p:nvSpPr>
        <p:spPr>
          <a:xfrm>
            <a:off x="243840" y="838140"/>
            <a:ext cx="690372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Four sources on vastly different scales: galactic to universal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Galactic rotation curves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Gravitational lensing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Large scale structure of universe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Microwave background radiation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Best estimate: 85% of the mass of the universe is dark matter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Dark matter was present at the beginning of the universe</a:t>
            </a:r>
          </a:p>
          <a:p>
            <a:pPr>
              <a:spcAft>
                <a:spcPts val="600"/>
              </a:spcAft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Picture 9" descr="A picture containing sitting, screen&#10;&#10;Description automatically generated">
            <a:extLst>
              <a:ext uri="{FF2B5EF4-FFF2-40B4-BE49-F238E27FC236}">
                <a16:creationId xmlns:a16="http://schemas.microsoft.com/office/drawing/2014/main" id="{3B78C1A3-D019-421E-A13D-DEB736C73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80" y="747643"/>
            <a:ext cx="3977640" cy="2661674"/>
          </a:xfrm>
          <a:prstGeom prst="rect">
            <a:avLst/>
          </a:prstGeom>
        </p:spPr>
      </p:pic>
      <p:pic>
        <p:nvPicPr>
          <p:cNvPr id="12" name="Picture 11" descr="A picture containing water, sitting, table, blue&#10;&#10;Description automatically generated">
            <a:extLst>
              <a:ext uri="{FF2B5EF4-FFF2-40B4-BE49-F238E27FC236}">
                <a16:creationId xmlns:a16="http://schemas.microsoft.com/office/drawing/2014/main" id="{5285B3F1-C746-4829-9380-0A19F385C1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516" y="3546574"/>
            <a:ext cx="3977640" cy="2983230"/>
          </a:xfrm>
          <a:prstGeom prst="rect">
            <a:avLst/>
          </a:prstGeom>
        </p:spPr>
      </p:pic>
      <p:pic>
        <p:nvPicPr>
          <p:cNvPr id="14" name="Picture 13" descr="A picture containing sitting, table, screen, light&#10;&#10;Description automatically generated">
            <a:extLst>
              <a:ext uri="{FF2B5EF4-FFF2-40B4-BE49-F238E27FC236}">
                <a16:creationId xmlns:a16="http://schemas.microsoft.com/office/drawing/2014/main" id="{C02E18C2-A2CD-4BDD-8B66-E50833955D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060" y="3669963"/>
            <a:ext cx="3745892" cy="2809419"/>
          </a:xfrm>
          <a:prstGeom prst="rect">
            <a:avLst/>
          </a:prstGeom>
        </p:spPr>
      </p:pic>
      <p:pic>
        <p:nvPicPr>
          <p:cNvPr id="18" name="Picture 17" descr="A picture containing sitting, hat, large, blue&#10;&#10;Description automatically generated">
            <a:extLst>
              <a:ext uri="{FF2B5EF4-FFF2-40B4-BE49-F238E27FC236}">
                <a16:creationId xmlns:a16="http://schemas.microsoft.com/office/drawing/2014/main" id="{67F1C895-74C6-4387-854C-0850F50166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04" y="4372317"/>
            <a:ext cx="3745892" cy="210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5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AF71BBB-5AC1-79E9-574B-B20C62B03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Apparatus:  Electromagnetic Calorimeter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A53A60-D914-3831-CDA4-38A442BC8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BFD08C-6F16-1E19-4816-81D5E2531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56E39D-214A-656A-817C-1E383ACAB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396973-ED30-ED8F-512B-5E04EB8B87E7}"/>
              </a:ext>
            </a:extLst>
          </p:cNvPr>
          <p:cNvSpPr txBox="1"/>
          <p:nvPr/>
        </p:nvSpPr>
        <p:spPr>
          <a:xfrm>
            <a:off x="424302" y="947052"/>
            <a:ext cx="530593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Si-W sampling calorimeter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500 </a:t>
            </a:r>
            <a:r>
              <a:rPr lang="en-US" sz="20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2000" dirty="0">
                <a:solidFill>
                  <a:schemeClr val="bg1"/>
                </a:solidFill>
              </a:rPr>
              <a:t>m thick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3 x 10</a:t>
            </a:r>
            <a:r>
              <a:rPr lang="en-US" sz="2000" baseline="30000" dirty="0">
                <a:solidFill>
                  <a:schemeClr val="bg1"/>
                </a:solidFill>
              </a:rPr>
              <a:t>13</a:t>
            </a:r>
            <a:r>
              <a:rPr lang="en-US" sz="2000" dirty="0">
                <a:solidFill>
                  <a:schemeClr val="bg1"/>
                </a:solidFill>
              </a:rPr>
              <a:t> n/cm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 (1 MeV n-</a:t>
            </a:r>
            <a:r>
              <a:rPr lang="en-US" sz="2000" dirty="0" err="1">
                <a:solidFill>
                  <a:schemeClr val="bg1"/>
                </a:solidFill>
              </a:rPr>
              <a:t>equiv</a:t>
            </a:r>
            <a:r>
              <a:rPr lang="en-US" sz="2000" dirty="0">
                <a:solidFill>
                  <a:schemeClr val="bg1"/>
                </a:solidFill>
              </a:rPr>
              <a:t>) @ 10</a:t>
            </a:r>
            <a:r>
              <a:rPr lang="en-US" sz="2000" baseline="30000" dirty="0">
                <a:solidFill>
                  <a:schemeClr val="bg1"/>
                </a:solidFill>
              </a:rPr>
              <a:t>14</a:t>
            </a:r>
            <a:r>
              <a:rPr lang="en-US" sz="2000" dirty="0">
                <a:solidFill>
                  <a:schemeClr val="bg1"/>
                </a:solidFill>
              </a:rPr>
              <a:t> EOT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Readout: CMS HGCROC front-end chip</a:t>
            </a:r>
          </a:p>
        </p:txBody>
      </p:sp>
      <p:pic>
        <p:nvPicPr>
          <p:cNvPr id="9" name="Picture 8" descr="Chart, bar chart&#10;&#10;Description automatically generated">
            <a:extLst>
              <a:ext uri="{FF2B5EF4-FFF2-40B4-BE49-F238E27FC236}">
                <a16:creationId xmlns:a16="http://schemas.microsoft.com/office/drawing/2014/main" id="{956EBEA6-6CE7-119D-10C9-3A6A8DD284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920" y="863191"/>
            <a:ext cx="3492338" cy="30320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E8C7EA-DAF0-1413-42B4-B83D57CE40AB}"/>
              </a:ext>
            </a:extLst>
          </p:cNvPr>
          <p:cNvSpPr txBox="1"/>
          <p:nvPr/>
        </p:nvSpPr>
        <p:spPr>
          <a:xfrm>
            <a:off x="7040920" y="3963404"/>
            <a:ext cx="349233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Fluence at shower max (1 MeV n-</a:t>
            </a:r>
            <a:r>
              <a:rPr lang="en-US" dirty="0" err="1">
                <a:solidFill>
                  <a:schemeClr val="bg1"/>
                </a:solidFill>
              </a:rPr>
              <a:t>equiv</a:t>
            </a:r>
            <a:r>
              <a:rPr lang="en-US" dirty="0">
                <a:solidFill>
                  <a:schemeClr val="bg1"/>
                </a:solidFill>
              </a:rPr>
              <a:t>) with 10</a:t>
            </a:r>
            <a:r>
              <a:rPr lang="en-US" baseline="30000" dirty="0">
                <a:solidFill>
                  <a:schemeClr val="bg1"/>
                </a:solidFill>
              </a:rPr>
              <a:t>14</a:t>
            </a:r>
            <a:r>
              <a:rPr lang="en-US" dirty="0">
                <a:solidFill>
                  <a:schemeClr val="bg1"/>
                </a:solidFill>
              </a:rPr>
              <a:t> e</a:t>
            </a:r>
            <a:r>
              <a:rPr lang="en-US" baseline="30000" dirty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 with a </a:t>
            </a:r>
            <a:r>
              <a:rPr lang="en-US" dirty="0" err="1">
                <a:solidFill>
                  <a:schemeClr val="bg1"/>
                </a:solidFill>
              </a:rPr>
              <a:t>beamspot</a:t>
            </a:r>
            <a:r>
              <a:rPr lang="en-US" dirty="0">
                <a:solidFill>
                  <a:schemeClr val="bg1"/>
                </a:solidFill>
              </a:rPr>
              <a:t> area of 32 cm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7DD8C98-9623-A070-5C90-5758FA50B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765" y="2971800"/>
            <a:ext cx="4133446" cy="33348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F8A5450-A67C-6090-4B32-1E3CF82B8BF6}"/>
              </a:ext>
            </a:extLst>
          </p:cNvPr>
          <p:cNvSpPr txBox="1"/>
          <p:nvPr/>
        </p:nvSpPr>
        <p:spPr>
          <a:xfrm>
            <a:off x="2190219" y="3226716"/>
            <a:ext cx="731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ECal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E58B3F-9277-E05E-BC98-A5E72D35EDDD}"/>
              </a:ext>
            </a:extLst>
          </p:cNvPr>
          <p:cNvSpPr txBox="1"/>
          <p:nvPr/>
        </p:nvSpPr>
        <p:spPr>
          <a:xfrm>
            <a:off x="3196059" y="5680649"/>
            <a:ext cx="731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ECal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D54C0D-5BFB-36AF-0D28-93E5B066938E}"/>
              </a:ext>
            </a:extLst>
          </p:cNvPr>
          <p:cNvSpPr txBox="1"/>
          <p:nvPr/>
        </p:nvSpPr>
        <p:spPr>
          <a:xfrm>
            <a:off x="4247619" y="4354769"/>
            <a:ext cx="731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ECal</a:t>
            </a:r>
          </a:p>
        </p:txBody>
      </p:sp>
    </p:spTree>
    <p:extLst>
      <p:ext uri="{BB962C8B-B14F-4D97-AF65-F5344CB8AC3E}">
        <p14:creationId xmlns:p14="http://schemas.microsoft.com/office/powerpoint/2010/main" val="227945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4F09255-D87F-B4A7-421F-153824388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Electromagnetic Calorimeter:  Recoil Electron Distribution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F33632-3E28-EE49-C89D-64490A9EC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C393F9-8E24-5DA3-28EE-01719A796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9E65F8-979E-0B30-C619-CB11863FB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FBDFA1-C447-E3EB-DF83-7D242D9715DB}"/>
              </a:ext>
            </a:extLst>
          </p:cNvPr>
          <p:cNvSpPr txBox="1"/>
          <p:nvPr/>
        </p:nvSpPr>
        <p:spPr>
          <a:xfrm>
            <a:off x="518160" y="868680"/>
            <a:ext cx="9418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Recoil electron misses ECal for a significant fraction of signal events</a:t>
            </a:r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7293AE38-E8F9-AB81-D1D1-671AE3B1B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280" y="2033354"/>
            <a:ext cx="4466589" cy="4251960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AF6EDEE6-35B5-BDCA-F8C0-383E3F0B9D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40" y="1574770"/>
            <a:ext cx="6712300" cy="1031269"/>
          </a:xfrm>
          <a:prstGeom prst="rect">
            <a:avLst/>
          </a:prstGeom>
        </p:spPr>
      </p:pic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25DDB6D7-E3B5-50CC-5C54-34C84FB24A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" y="3429000"/>
            <a:ext cx="6466896" cy="304730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9B57B71-194B-2828-09D1-CB2064C038A0}"/>
              </a:ext>
            </a:extLst>
          </p:cNvPr>
          <p:cNvSpPr txBox="1"/>
          <p:nvPr/>
        </p:nvSpPr>
        <p:spPr>
          <a:xfrm>
            <a:off x="212245" y="2782669"/>
            <a:ext cx="6375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Total energy deposited in ECal for events where the recoil electron misses (left) and hits (right)</a:t>
            </a:r>
          </a:p>
        </p:txBody>
      </p:sp>
    </p:spTree>
    <p:extLst>
      <p:ext uri="{BB962C8B-B14F-4D97-AF65-F5344CB8AC3E}">
        <p14:creationId xmlns:p14="http://schemas.microsoft.com/office/powerpoint/2010/main" val="180629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52497E7-8AE1-F045-C519-933947004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Electromagnetic Calorimeter:  Signal vs Photo-nuclear Background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D0304E-E457-2376-6F3D-01BE22BD7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CAC67-3422-AAF5-4200-9A530A278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CEFC26-A00B-40D2-3425-C96EF0FA9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FCC54A3B-7566-C7BC-DC1C-5CBFD4C44F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160" y="769327"/>
            <a:ext cx="6047122" cy="5715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84ED2E-54E8-BEC2-F9A7-4131F169AACC}"/>
              </a:ext>
            </a:extLst>
          </p:cNvPr>
          <p:cNvSpPr txBox="1"/>
          <p:nvPr/>
        </p:nvSpPr>
        <p:spPr>
          <a:xfrm>
            <a:off x="243840" y="769327"/>
            <a:ext cx="448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 Boosted Decision Tree (BDT) is used to discriminate against phot-nuclear events</a:t>
            </a:r>
          </a:p>
        </p:txBody>
      </p:sp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FC4583A0-9116-985C-81CD-EF514D6240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" y="2114729"/>
            <a:ext cx="4520445" cy="427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33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484DD21-8E00-B4E6-AC29-5A8080915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Apparatus:  Hadronic Veto System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E584D-1CA0-01B9-4C9F-2695876B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7F4B68-FF53-DFE1-1B02-386D999AC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6454DD-FBB7-4915-073C-3FC5C786E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FAA927-3156-1CFC-E843-D42220E32325}"/>
              </a:ext>
            </a:extLst>
          </p:cNvPr>
          <p:cNvSpPr txBox="1"/>
          <p:nvPr/>
        </p:nvSpPr>
        <p:spPr>
          <a:xfrm>
            <a:off x="198120" y="936412"/>
            <a:ext cx="10378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 Purpose: detect neutral hadrons and neutrons produced in photonuclear reactions in ECal or target with high efficiency, EM showers escaping ECal, and minimum-ionizing particles (MIPs) such as muons</a:t>
            </a:r>
          </a:p>
        </p:txBody>
      </p:sp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2DB0C082-B708-EF03-B22D-F734544BE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440" y="2651760"/>
            <a:ext cx="4336732" cy="39085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730C4AF-37EC-7A6B-21E8-9E1BB1D1A4CB}"/>
              </a:ext>
            </a:extLst>
          </p:cNvPr>
          <p:cNvSpPr txBox="1"/>
          <p:nvPr/>
        </p:nvSpPr>
        <p:spPr>
          <a:xfrm>
            <a:off x="8548285" y="3598240"/>
            <a:ext cx="1097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HCal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DE4EC37B-D624-78B7-DCE8-FB64A9A2EB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37" y="3275486"/>
            <a:ext cx="4803907" cy="324305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FB6982C-82AD-6AF6-DD00-83D6C7F80263}"/>
              </a:ext>
            </a:extLst>
          </p:cNvPr>
          <p:cNvSpPr/>
          <p:nvPr/>
        </p:nvSpPr>
        <p:spPr>
          <a:xfrm>
            <a:off x="763937" y="2880360"/>
            <a:ext cx="4803907" cy="3951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Energy resolution for neutrons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E53F6F7-114C-4D91-46FF-028C983100C3}"/>
              </a:ext>
            </a:extLst>
          </p:cNvPr>
          <p:cNvCxnSpPr/>
          <p:nvPr/>
        </p:nvCxnSpPr>
        <p:spPr>
          <a:xfrm>
            <a:off x="3352800" y="3794760"/>
            <a:ext cx="6858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17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6C5991C-2224-CA62-50C7-C8DE65161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 Trigger &amp; DAQ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B3889B-AF7D-DB9E-5DA5-60F6A984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2734E4-50C8-8B98-0C1B-30C728F90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ECE585-4FA1-CECF-9C3F-272EBF621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09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5ABFFF6-78EF-CC59-2112-67F4A99F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Strategy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1B8834-5671-66E5-3AAD-C44037DAC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5919D0-334D-240B-8D3F-B8EF73F6E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5BB26D-138E-FA77-88DA-4219A2986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7F3B70-AD63-BB35-7602-954BE6480FA5}"/>
              </a:ext>
            </a:extLst>
          </p:cNvPr>
          <p:cNvSpPr txBox="1"/>
          <p:nvPr/>
        </p:nvSpPr>
        <p:spPr>
          <a:xfrm>
            <a:off x="243840" y="914400"/>
            <a:ext cx="115671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Uses information from:  trigger scintillator, </a:t>
            </a:r>
            <a:r>
              <a:rPr lang="en-US" sz="2400" dirty="0" err="1">
                <a:solidFill>
                  <a:schemeClr val="bg1"/>
                </a:solidFill>
              </a:rPr>
              <a:t>ECal</a:t>
            </a:r>
            <a:r>
              <a:rPr lang="en-US" sz="2400" dirty="0">
                <a:solidFill>
                  <a:schemeClr val="bg1"/>
                </a:solidFill>
              </a:rPr>
              <a:t> &amp; </a:t>
            </a:r>
            <a:r>
              <a:rPr lang="en-US" sz="2400" dirty="0" err="1">
                <a:solidFill>
                  <a:schemeClr val="bg1"/>
                </a:solidFill>
              </a:rPr>
              <a:t>Hcal</a:t>
            </a: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Substantial energy loss of incoming e</a:t>
            </a:r>
            <a:r>
              <a:rPr lang="en-US" sz="2400" baseline="30000" dirty="0">
                <a:solidFill>
                  <a:schemeClr val="bg1"/>
                </a:solidFill>
              </a:rPr>
              <a:t>-</a:t>
            </a:r>
            <a:r>
              <a:rPr lang="en-US" sz="2400" dirty="0">
                <a:solidFill>
                  <a:schemeClr val="bg1"/>
                </a:solidFill>
              </a:rPr>
              <a:t> &lt; 20% of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incidence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Absence of any additional visible final-state particles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Trigger scintillator strips count # of incident electrons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(strips above threshold)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Stray low-energy beam halo particles must be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rejected with high efficiency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40 MHz → 10 kHz (safety factor of 2.5X)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DAQ bandwidth: 25 kHz (tracker readout ASIC w 2x safety factor)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10 Gb/s DAQ 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3.5 </a:t>
            </a:r>
            <a:r>
              <a:rPr lang="en-US" sz="2400" dirty="0" err="1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2400" dirty="0" err="1">
                <a:solidFill>
                  <a:schemeClr val="bg1"/>
                </a:solidFill>
              </a:rPr>
              <a:t>s</a:t>
            </a:r>
            <a:r>
              <a:rPr lang="en-US" sz="2400" dirty="0">
                <a:solidFill>
                  <a:schemeClr val="bg1"/>
                </a:solidFill>
              </a:rPr>
              <a:t> latency to deliver trigger decision to front-end controllers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Trigger hardware:  ATCA-based </a:t>
            </a:r>
            <a:r>
              <a:rPr lang="en-US" sz="2400" dirty="0" err="1">
                <a:solidFill>
                  <a:schemeClr val="bg1"/>
                </a:solidFill>
              </a:rPr>
              <a:t>APx</a:t>
            </a:r>
            <a:r>
              <a:rPr lang="en-US" sz="2400" dirty="0">
                <a:solidFill>
                  <a:schemeClr val="bg1"/>
                </a:solidFill>
              </a:rPr>
              <a:t> board developed for CMS L1 Trigger </a:t>
            </a:r>
            <a:r>
              <a:rPr lang="en-US" sz="2400" dirty="0" err="1">
                <a:solidFill>
                  <a:schemeClr val="bg1"/>
                </a:solidFill>
              </a:rPr>
              <a:t>upgrad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A4F055-D1B1-6366-9053-3EC3E1C3C2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040" y="1012924"/>
            <a:ext cx="4537832" cy="296471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6670FB31-7FFB-F71C-15D6-DC156B61E2D8}"/>
              </a:ext>
            </a:extLst>
          </p:cNvPr>
          <p:cNvSpPr/>
          <p:nvPr/>
        </p:nvSpPr>
        <p:spPr>
          <a:xfrm>
            <a:off x="9666844" y="1463040"/>
            <a:ext cx="685800" cy="731520"/>
          </a:xfrm>
          <a:prstGeom prst="ellipse">
            <a:avLst/>
          </a:prstGeom>
          <a:solidFill>
            <a:srgbClr val="FFFF00">
              <a:alpha val="3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8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5ABFFF6-78EF-CC59-2112-67F4A99F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1B8834-5671-66E5-3AAD-C44037DAC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5919D0-334D-240B-8D3F-B8EF73F6E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5BB26D-138E-FA77-88DA-4219A2986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B08C7C88-F60B-A64C-3689-4635D34C5E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19" y="1006182"/>
            <a:ext cx="5111825" cy="2849652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AAD852F8-8FC1-BA95-C86B-113618ECE0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" y="4737997"/>
            <a:ext cx="7559041" cy="1789878"/>
          </a:xfrm>
          <a:prstGeom prst="rect">
            <a:avLst/>
          </a:prstGeom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A2BED63F-9F0B-B45A-A25A-B3EE26AC0F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205" y="557357"/>
            <a:ext cx="3999738" cy="36627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476B2D2-A1B3-E416-8E68-53B6FC28F031}"/>
              </a:ext>
            </a:extLst>
          </p:cNvPr>
          <p:cNvSpPr txBox="1"/>
          <p:nvPr/>
        </p:nvSpPr>
        <p:spPr>
          <a:xfrm>
            <a:off x="7917302" y="4230144"/>
            <a:ext cx="3794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Trigger efficiency for single beam electron vs missing energy threshold</a:t>
            </a:r>
          </a:p>
        </p:txBody>
      </p:sp>
    </p:spTree>
    <p:extLst>
      <p:ext uri="{BB962C8B-B14F-4D97-AF65-F5344CB8AC3E}">
        <p14:creationId xmlns:p14="http://schemas.microsoft.com/office/powerpoint/2010/main" val="256739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768A815-0AA1-5E9E-0149-DE92ECC31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Acquisition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849A05-C85D-6060-F318-48597053B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Craig Dukes / Virginia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058698-A8BE-4D15-DF0B-274A4DF63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D1D14-17EC-A58B-9CC6-3210E53AB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2DFBC2-018F-3FA1-B679-EC8CA64FF789}"/>
              </a:ext>
            </a:extLst>
          </p:cNvPr>
          <p:cNvSpPr txBox="1"/>
          <p:nvPr/>
        </p:nvSpPr>
        <p:spPr>
          <a:xfrm>
            <a:off x="229092" y="743289"/>
            <a:ext cx="5867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Off-detector trigger and readout electronics share a single ATCA crate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DAQ bandwidth 25 kHz (5X safety factor)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3.1 kB/event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77.6 </a:t>
            </a:r>
            <a:r>
              <a:rPr lang="en-US" sz="2400" dirty="0" err="1">
                <a:solidFill>
                  <a:schemeClr val="bg1"/>
                </a:solidFill>
              </a:rPr>
              <a:t>MBps</a:t>
            </a:r>
            <a:r>
              <a:rPr lang="en-US" sz="2400" dirty="0">
                <a:solidFill>
                  <a:schemeClr val="bg1"/>
                </a:solidFill>
              </a:rPr>
              <a:t> total bandwidth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Full sample of 2 x 10</a:t>
            </a:r>
            <a:r>
              <a:rPr lang="en-US" sz="2400" baseline="30000" dirty="0">
                <a:solidFill>
                  <a:schemeClr val="bg1"/>
                </a:solidFill>
              </a:rPr>
              <a:t>11</a:t>
            </a:r>
            <a:r>
              <a:rPr lang="en-US" sz="2400" dirty="0">
                <a:solidFill>
                  <a:schemeClr val="bg1"/>
                </a:solidFill>
              </a:rPr>
              <a:t> events requires 500 TB storage (no L3 trigger)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D68AA4DB-72BE-F35F-72BB-6BFB610382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479" y="313832"/>
            <a:ext cx="5658601" cy="3329648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C0873018-EA99-9652-27B8-1B747AE9B2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56" y="3716335"/>
            <a:ext cx="8839200" cy="282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14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water, outdoor, nature, ice&#10;&#10;Description automatically generated">
            <a:extLst>
              <a:ext uri="{FF2B5EF4-FFF2-40B4-BE49-F238E27FC236}">
                <a16:creationId xmlns:a16="http://schemas.microsoft.com/office/drawing/2014/main" id="{A88870BA-D879-397C-6D6B-B17487E55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" y="1217824"/>
            <a:ext cx="4855707" cy="504581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5B7E82E-409F-9EBC-A4E9-CB73BB933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Composition of Matter in Universe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0A8E7D-64B0-1746-F2B9-6B476333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8A2E90-A456-395A-572E-F6491FBC2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516B06-2D4A-472E-D7F1-8FBB18E03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A40DA3-F2C1-2B79-CD23-EA2194E8E56E}"/>
              </a:ext>
            </a:extLst>
          </p:cNvPr>
          <p:cNvSpPr txBox="1"/>
          <p:nvPr/>
        </p:nvSpPr>
        <p:spPr>
          <a:xfrm>
            <a:off x="1208178" y="2148840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SM Matter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F31665-9035-1808-B697-DD8C6FA0579F}"/>
              </a:ext>
            </a:extLst>
          </p:cNvPr>
          <p:cNvSpPr txBox="1"/>
          <p:nvPr/>
        </p:nvSpPr>
        <p:spPr>
          <a:xfrm>
            <a:off x="1208178" y="3264522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Dark Matter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04B7D1A-AC99-94B5-A61C-CB8548DE90AE}"/>
              </a:ext>
            </a:extLst>
          </p:cNvPr>
          <p:cNvSpPr/>
          <p:nvPr/>
        </p:nvSpPr>
        <p:spPr>
          <a:xfrm>
            <a:off x="3313533" y="2651760"/>
            <a:ext cx="685800" cy="356616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A895B6-8577-6318-3C9F-3ED9835D5944}"/>
              </a:ext>
            </a:extLst>
          </p:cNvPr>
          <p:cNvSpPr/>
          <p:nvPr/>
        </p:nvSpPr>
        <p:spPr>
          <a:xfrm>
            <a:off x="3307079" y="2174946"/>
            <a:ext cx="685800" cy="486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280698-2296-1716-5FCB-FC289ED76DFF}"/>
              </a:ext>
            </a:extLst>
          </p:cNvPr>
          <p:cNvSpPr/>
          <p:nvPr/>
        </p:nvSpPr>
        <p:spPr>
          <a:xfrm>
            <a:off x="3313533" y="1768903"/>
            <a:ext cx="685800" cy="411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5E3D62-46E3-1D0E-B8B5-E3B529DC508D}"/>
              </a:ext>
            </a:extLst>
          </p:cNvPr>
          <p:cNvSpPr/>
          <p:nvPr/>
        </p:nvSpPr>
        <p:spPr>
          <a:xfrm>
            <a:off x="3307079" y="1600200"/>
            <a:ext cx="685800" cy="1796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61FAD3-458A-DC30-E86D-8D5FF6F76D9F}"/>
              </a:ext>
            </a:extLst>
          </p:cNvPr>
          <p:cNvSpPr txBox="1"/>
          <p:nvPr/>
        </p:nvSpPr>
        <p:spPr>
          <a:xfrm>
            <a:off x="3427834" y="1515275"/>
            <a:ext cx="13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1%      Stars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89CC3F-9FF9-F679-D5E1-A75F6C89964A}"/>
              </a:ext>
            </a:extLst>
          </p:cNvPr>
          <p:cNvSpPr txBox="1"/>
          <p:nvPr/>
        </p:nvSpPr>
        <p:spPr>
          <a:xfrm>
            <a:off x="3421380" y="1807248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7%      Gas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609963-B1B2-E645-DA8D-9E4A43B46A1C}"/>
              </a:ext>
            </a:extLst>
          </p:cNvPr>
          <p:cNvSpPr txBox="1"/>
          <p:nvPr/>
        </p:nvSpPr>
        <p:spPr>
          <a:xfrm>
            <a:off x="3413760" y="2207827"/>
            <a:ext cx="1946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7%      Diffuse gas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112FEF-10B0-2C96-F74E-C77E512E4C06}"/>
              </a:ext>
            </a:extLst>
          </p:cNvPr>
          <p:cNvSpPr txBox="1"/>
          <p:nvPr/>
        </p:nvSpPr>
        <p:spPr>
          <a:xfrm>
            <a:off x="3398520" y="4160520"/>
            <a:ext cx="1926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85%    Dark Matter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67A28D-EB46-90CE-0B05-66ECAA7A1B39}"/>
              </a:ext>
            </a:extLst>
          </p:cNvPr>
          <p:cNvSpPr txBox="1"/>
          <p:nvPr/>
        </p:nvSpPr>
        <p:spPr>
          <a:xfrm>
            <a:off x="5470783" y="1259175"/>
            <a:ext cx="667512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DM density: ~0.3 GeV/cm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Flux: ~30,000/s∙cm</a:t>
            </a:r>
            <a:r>
              <a:rPr lang="en-US" sz="2400" baseline="30000" dirty="0">
                <a:solidFill>
                  <a:schemeClr val="bg1"/>
                </a:solidFill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 @100 km/s (if mass is 100 GeV)</a:t>
            </a:r>
          </a:p>
          <a:p>
            <a:pPr>
              <a:spcAft>
                <a:spcPts val="600"/>
              </a:spcAft>
            </a:pPr>
            <a:endParaRPr lang="en-US" sz="24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We know the DM was present in the early universe</a:t>
            </a:r>
          </a:p>
          <a:p>
            <a:pPr>
              <a:spcAft>
                <a:spcPts val="600"/>
              </a:spcAft>
            </a:pPr>
            <a:endParaRPr lang="en-US" sz="24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FFFF00"/>
                </a:solidFill>
              </a:rPr>
              <a:t>The fact that the densities of DM and SM are roughly the same suggest that they were perhaps coupled in the early universe</a:t>
            </a:r>
          </a:p>
          <a:p>
            <a:pPr>
              <a:spcAft>
                <a:spcPts val="600"/>
              </a:spcAft>
            </a:pP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25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482A4AA-74F4-A8E9-7B6A-AFB0FF514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Matter:  Thermal Relic Production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B9F449-09CE-BB0A-D8FA-5C206CD7D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AB41B1-E61F-7134-83A0-DD9648783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0EE7D-0982-7EC0-4997-5B5CC147D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" name="Picture 17" descr="A picture containing timeline&#10;&#10;Description automatically generated">
            <a:extLst>
              <a:ext uri="{FF2B5EF4-FFF2-40B4-BE49-F238E27FC236}">
                <a16:creationId xmlns:a16="http://schemas.microsoft.com/office/drawing/2014/main" id="{9689A074-65FE-FD5D-D4A7-DE40FA2981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2788920"/>
            <a:ext cx="8203533" cy="37529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1806BF-9A09-79C1-4D4D-597F17FA400E}"/>
              </a:ext>
            </a:extLst>
          </p:cNvPr>
          <p:cNvSpPr txBox="1"/>
          <p:nvPr/>
        </p:nvSpPr>
        <p:spPr>
          <a:xfrm>
            <a:off x="142076" y="742462"/>
            <a:ext cx="763524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Assume DM was in thermal equilibrium with SM in the very early universe: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Universe cooled to the point that DM pairs no longer produced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Universe kept cooling such that DM annihilations ceased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Present density: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11A790-1FB6-4975-8E43-DC13B011C139}"/>
              </a:ext>
            </a:extLst>
          </p:cNvPr>
          <p:cNvSpPr txBox="1"/>
          <p:nvPr/>
        </p:nvSpPr>
        <p:spPr>
          <a:xfrm>
            <a:off x="7777316" y="5138227"/>
            <a:ext cx="2570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WIMP thermal DM:</a:t>
            </a:r>
            <a:br>
              <a:rPr lang="en-US" sz="1600" i="1" dirty="0">
                <a:solidFill>
                  <a:schemeClr val="bg1"/>
                </a:solidFill>
              </a:rPr>
            </a:br>
            <a:r>
              <a:rPr lang="en-US" sz="1600" i="1" dirty="0">
                <a:solidFill>
                  <a:schemeClr val="bg1"/>
                </a:solidFill>
              </a:rPr>
              <a:t>M</a:t>
            </a:r>
            <a:r>
              <a:rPr lang="en-US" sz="1600" baseline="-25000" dirty="0">
                <a:solidFill>
                  <a:schemeClr val="bg1"/>
                </a:solidFill>
                <a:latin typeface="Symbol" panose="05050102010706020507" pitchFamily="18" charset="2"/>
              </a:rPr>
              <a:t>c</a:t>
            </a:r>
            <a:r>
              <a:rPr lang="en-US" sz="1600" dirty="0">
                <a:solidFill>
                  <a:schemeClr val="bg1"/>
                </a:solidFill>
              </a:rPr>
              <a:t> &lt; 2 GeV: early freeze out, too much DM</a:t>
            </a:r>
          </a:p>
          <a:p>
            <a:r>
              <a:rPr lang="en-US" sz="1600" dirty="0">
                <a:solidFill>
                  <a:schemeClr val="bg1"/>
                </a:solidFill>
              </a:rPr>
              <a:t>Region is being well explored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249CED-DE50-3734-39D2-04640837F2FC}"/>
              </a:ext>
            </a:extLst>
          </p:cNvPr>
          <p:cNvSpPr txBox="1"/>
          <p:nvPr/>
        </p:nvSpPr>
        <p:spPr>
          <a:xfrm>
            <a:off x="106680" y="5152975"/>
            <a:ext cx="1828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Sub-GeV DM:</a:t>
            </a:r>
          </a:p>
          <a:p>
            <a:r>
              <a:rPr lang="en-US" sz="1600" i="1" dirty="0">
                <a:solidFill>
                  <a:schemeClr val="bg1"/>
                </a:solidFill>
              </a:rPr>
              <a:t>M</a:t>
            </a:r>
            <a:r>
              <a:rPr lang="en-US" sz="1600" baseline="-25000" dirty="0">
                <a:solidFill>
                  <a:schemeClr val="bg1"/>
                </a:solidFill>
                <a:latin typeface="Symbol" panose="05050102010706020507" pitchFamily="18" charset="2"/>
              </a:rPr>
              <a:t>c</a:t>
            </a:r>
            <a:r>
              <a:rPr lang="en-US" sz="1600" dirty="0">
                <a:solidFill>
                  <a:schemeClr val="bg1"/>
                </a:solidFill>
              </a:rPr>
              <a:t> &lt; 10 MeV: early BBN problems comparatively under-explored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D1868AC6-69F0-2F32-4C36-DD4330986F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652483"/>
              </p:ext>
            </p:extLst>
          </p:nvPr>
        </p:nvGraphicFramePr>
        <p:xfrm>
          <a:off x="5405119" y="44450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05119" y="44450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1618D454-5E92-A08E-DDA0-EC40EE61F5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3757730"/>
              </p:ext>
            </p:extLst>
          </p:nvPr>
        </p:nvGraphicFramePr>
        <p:xfrm>
          <a:off x="2529840" y="2195892"/>
          <a:ext cx="4622800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311200" imgH="253800" progId="Equation.DSMT4">
                  <p:embed/>
                </p:oleObj>
              </mc:Choice>
              <mc:Fallback>
                <p:oleObj name="Equation" r:id="rId6" imgW="23112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29840" y="2195892"/>
                        <a:ext cx="4622800" cy="506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3936D69-E2D6-BFB0-C5F2-22A1C6C0C4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869927"/>
              </p:ext>
            </p:extLst>
          </p:nvPr>
        </p:nvGraphicFramePr>
        <p:xfrm>
          <a:off x="1608735" y="1062000"/>
          <a:ext cx="1110690" cy="355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34680" imgH="203040" progId="Equation.DSMT4">
                  <p:embed/>
                </p:oleObj>
              </mc:Choice>
              <mc:Fallback>
                <p:oleObj name="Equation" r:id="rId8" imgW="6346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08735" y="1062000"/>
                        <a:ext cx="1110690" cy="355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BE25638D-C8C6-05ED-1BC9-C431477DABA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9625" y="312127"/>
            <a:ext cx="3504669" cy="3405779"/>
          </a:xfrm>
          <a:prstGeom prst="rect">
            <a:avLst/>
          </a:prstGeom>
        </p:spPr>
      </p:pic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EC5AB352-FBE0-A941-C5AA-442041409E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8320362"/>
              </p:ext>
            </p:extLst>
          </p:nvPr>
        </p:nvGraphicFramePr>
        <p:xfrm>
          <a:off x="10606088" y="598488"/>
          <a:ext cx="731837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419040" imgH="164880" progId="Equation.DSMT4">
                  <p:embed/>
                </p:oleObj>
              </mc:Choice>
              <mc:Fallback>
                <p:oleObj name="Equation" r:id="rId11" imgW="419040" imgH="1648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A3936D69-E2D6-BFB0-C5F2-22A1C6C0C4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606088" y="598488"/>
                        <a:ext cx="731837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ACCF5C-3C60-5CD2-1B7C-821A83DA36B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610114" y="1654226"/>
            <a:ext cx="1108374" cy="354680"/>
          </a:xfrm>
          <a:prstGeom prst="rect">
            <a:avLst/>
          </a:prstGeom>
        </p:spPr>
      </p:pic>
      <p:pic>
        <p:nvPicPr>
          <p:cNvPr id="20" name="Picture 19" descr="Shape&#10;&#10;Description automatically generated with medium confidence">
            <a:extLst>
              <a:ext uri="{FF2B5EF4-FFF2-40B4-BE49-F238E27FC236}">
                <a16:creationId xmlns:a16="http://schemas.microsoft.com/office/drawing/2014/main" id="{F6987336-4435-982A-ED38-50414FC82E1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169220" y="1654226"/>
            <a:ext cx="1108374" cy="354680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F78CC0F-5358-B7DB-16E5-1D64A999D98B}"/>
              </a:ext>
            </a:extLst>
          </p:cNvPr>
          <p:cNvSpPr/>
          <p:nvPr/>
        </p:nvSpPr>
        <p:spPr>
          <a:xfrm>
            <a:off x="4452006" y="1932328"/>
            <a:ext cx="7406640" cy="117770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LDMX (Light Dark Matter eXperiment) goal is to probe this region with a sensitivity the encompasses the thermal target predictions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E0A24B5-96D0-B88F-39F1-1D36FB68EE06}"/>
              </a:ext>
            </a:extLst>
          </p:cNvPr>
          <p:cNvSpPr/>
          <p:nvPr/>
        </p:nvSpPr>
        <p:spPr>
          <a:xfrm>
            <a:off x="1158240" y="3352649"/>
            <a:ext cx="3474720" cy="165851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85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233597A-CC1A-B337-1DB3-DB437D72E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Production: Advantages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C6AE99-C5B5-8A8C-9594-89838C936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A3A1D-0A8B-E3C1-B9F0-F6C2C46F2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012D70-61E6-C3CB-EF8C-B9A01B734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81010D-6EB7-0663-7D39-E4D56B2A4793}"/>
              </a:ext>
            </a:extLst>
          </p:cNvPr>
          <p:cNvSpPr txBox="1"/>
          <p:nvPr/>
        </p:nvSpPr>
        <p:spPr>
          <a:xfrm>
            <a:off x="4175760" y="715460"/>
            <a:ext cx="486918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FFFF00"/>
                </a:solidFill>
              </a:rPr>
              <a:t>Direct Detection: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</a:rPr>
              <a:t>Strong velocity/spin dependence of scattering spreads out direct detection cross sections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00E4B860-1132-387C-403C-2BED6660CB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66" y="761379"/>
            <a:ext cx="3357169" cy="5730895"/>
          </a:xfrm>
          <a:prstGeom prst="rect">
            <a:avLst/>
          </a:prstGeom>
        </p:spPr>
      </p:pic>
      <p:pic>
        <p:nvPicPr>
          <p:cNvPr id="13" name="Picture 1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215433CB-F863-8310-5DEB-A1DA3D950F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654" y="2875902"/>
            <a:ext cx="2631466" cy="215531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F6CC654-51E4-9681-BA37-0A15B990B0E2}"/>
              </a:ext>
            </a:extLst>
          </p:cNvPr>
          <p:cNvSpPr txBox="1"/>
          <p:nvPr/>
        </p:nvSpPr>
        <p:spPr>
          <a:xfrm>
            <a:off x="8275320" y="2767280"/>
            <a:ext cx="3794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Accelerator Production:</a:t>
            </a:r>
          </a:p>
          <a:p>
            <a:r>
              <a:rPr lang="en-US" sz="2000" dirty="0">
                <a:solidFill>
                  <a:schemeClr val="bg1"/>
                </a:solidFill>
              </a:rPr>
              <a:t>Range of freeze-out interaction strengths much more compact:  spans factor of ~ 30 for a given DM mass</a:t>
            </a:r>
          </a:p>
          <a:p>
            <a:r>
              <a:rPr lang="en-US" sz="2000" dirty="0">
                <a:solidFill>
                  <a:schemeClr val="bg1"/>
                </a:solidFill>
              </a:rPr>
              <a:t>All thermal targets within reach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45F6314-5EF0-5BEC-2DD5-F9393C8CFFF9}"/>
              </a:ext>
            </a:extLst>
          </p:cNvPr>
          <p:cNvSpPr/>
          <p:nvPr/>
        </p:nvSpPr>
        <p:spPr>
          <a:xfrm>
            <a:off x="3548034" y="2461409"/>
            <a:ext cx="2471166" cy="1896798"/>
          </a:xfrm>
          <a:custGeom>
            <a:avLst/>
            <a:gdLst>
              <a:gd name="connsiteX0" fmla="*/ 15966 w 2471166"/>
              <a:gd name="connsiteY0" fmla="*/ 29791 h 1896798"/>
              <a:gd name="connsiteX1" fmla="*/ 87966 w 2471166"/>
              <a:gd name="connsiteY1" fmla="*/ 29791 h 1896798"/>
              <a:gd name="connsiteX2" fmla="*/ 692766 w 2471166"/>
              <a:gd name="connsiteY2" fmla="*/ 339391 h 1896798"/>
              <a:gd name="connsiteX3" fmla="*/ 966366 w 2471166"/>
              <a:gd name="connsiteY3" fmla="*/ 1023391 h 1896798"/>
              <a:gd name="connsiteX4" fmla="*/ 1131966 w 2471166"/>
              <a:gd name="connsiteY4" fmla="*/ 1541791 h 1896798"/>
              <a:gd name="connsiteX5" fmla="*/ 1477566 w 2471166"/>
              <a:gd name="connsiteY5" fmla="*/ 1887391 h 1896798"/>
              <a:gd name="connsiteX6" fmla="*/ 2471166 w 2471166"/>
              <a:gd name="connsiteY6" fmla="*/ 1764991 h 189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71166" h="1896798">
                <a:moveTo>
                  <a:pt x="15966" y="29791"/>
                </a:moveTo>
                <a:cubicBezTo>
                  <a:pt x="-4434" y="3991"/>
                  <a:pt x="-24834" y="-21809"/>
                  <a:pt x="87966" y="29791"/>
                </a:cubicBezTo>
                <a:cubicBezTo>
                  <a:pt x="200766" y="81391"/>
                  <a:pt x="546366" y="173791"/>
                  <a:pt x="692766" y="339391"/>
                </a:cubicBezTo>
                <a:cubicBezTo>
                  <a:pt x="839166" y="504991"/>
                  <a:pt x="893166" y="822991"/>
                  <a:pt x="966366" y="1023391"/>
                </a:cubicBezTo>
                <a:cubicBezTo>
                  <a:pt x="1039566" y="1223791"/>
                  <a:pt x="1046766" y="1397791"/>
                  <a:pt x="1131966" y="1541791"/>
                </a:cubicBezTo>
                <a:cubicBezTo>
                  <a:pt x="1217166" y="1685791"/>
                  <a:pt x="1254366" y="1850191"/>
                  <a:pt x="1477566" y="1887391"/>
                </a:cubicBezTo>
                <a:cubicBezTo>
                  <a:pt x="1700766" y="1924591"/>
                  <a:pt x="2085966" y="1844791"/>
                  <a:pt x="2471166" y="1764991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6D66672-5309-3696-16D6-C86A842C656E}"/>
              </a:ext>
            </a:extLst>
          </p:cNvPr>
          <p:cNvSpPr/>
          <p:nvPr/>
        </p:nvSpPr>
        <p:spPr>
          <a:xfrm>
            <a:off x="3549600" y="4478400"/>
            <a:ext cx="2433600" cy="1425600"/>
          </a:xfrm>
          <a:custGeom>
            <a:avLst/>
            <a:gdLst>
              <a:gd name="connsiteX0" fmla="*/ 0 w 2433600"/>
              <a:gd name="connsiteY0" fmla="*/ 1425600 h 1425600"/>
              <a:gd name="connsiteX1" fmla="*/ 842400 w 2433600"/>
              <a:gd name="connsiteY1" fmla="*/ 1281600 h 1425600"/>
              <a:gd name="connsiteX2" fmla="*/ 1404000 w 2433600"/>
              <a:gd name="connsiteY2" fmla="*/ 820800 h 1425600"/>
              <a:gd name="connsiteX3" fmla="*/ 1684800 w 2433600"/>
              <a:gd name="connsiteY3" fmla="*/ 410400 h 1425600"/>
              <a:gd name="connsiteX4" fmla="*/ 2433600 w 2433600"/>
              <a:gd name="connsiteY4" fmla="*/ 0 h 14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3600" h="1425600">
                <a:moveTo>
                  <a:pt x="0" y="1425600"/>
                </a:moveTo>
                <a:cubicBezTo>
                  <a:pt x="304200" y="1404000"/>
                  <a:pt x="608400" y="1382400"/>
                  <a:pt x="842400" y="1281600"/>
                </a:cubicBezTo>
                <a:cubicBezTo>
                  <a:pt x="1076400" y="1180800"/>
                  <a:pt x="1263600" y="966000"/>
                  <a:pt x="1404000" y="820800"/>
                </a:cubicBezTo>
                <a:cubicBezTo>
                  <a:pt x="1544400" y="675600"/>
                  <a:pt x="1513200" y="547200"/>
                  <a:pt x="1684800" y="410400"/>
                </a:cubicBezTo>
                <a:cubicBezTo>
                  <a:pt x="1856400" y="273600"/>
                  <a:pt x="2145000" y="136800"/>
                  <a:pt x="2433600" y="0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16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DA51F9D-94F0-4CD6-90A0-CC9A7D062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Searching for Dark Matter with Fixed-Target Experiments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FC6A38-DEAF-4926-A1B4-FEB44919E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Craig Dukes / Virginia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84D087-C802-435A-AD1D-74898859A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IPA 2022:  Light Dark Matter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25718A-8955-4F5D-B774-F452106F1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74CA32-93A4-ED46-1D0F-7BEF03F2D65C}"/>
              </a:ext>
            </a:extLst>
          </p:cNvPr>
          <p:cNvSpPr txBox="1"/>
          <p:nvPr/>
        </p:nvSpPr>
        <p:spPr>
          <a:xfrm>
            <a:off x="7833360" y="864536"/>
            <a:ext cx="4206249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92D050"/>
                </a:solidFill>
              </a:rPr>
              <a:t>Missing energy / momentum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C17E11-EABE-70B3-05C8-A723FA8C82DA}"/>
              </a:ext>
            </a:extLst>
          </p:cNvPr>
          <p:cNvSpPr txBox="1"/>
          <p:nvPr/>
        </p:nvSpPr>
        <p:spPr>
          <a:xfrm>
            <a:off x="2226038" y="814366"/>
            <a:ext cx="2883627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F0"/>
                </a:solidFill>
              </a:rPr>
              <a:t>Beam dump</a:t>
            </a: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EC0C522D-AF3B-ACB1-A703-E4804DEBD3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294707"/>
              </p:ext>
            </p:extLst>
          </p:nvPr>
        </p:nvGraphicFramePr>
        <p:xfrm>
          <a:off x="8782050" y="3921125"/>
          <a:ext cx="1447200" cy="60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82400" imgH="203040" progId="Equation.DSMT4">
                  <p:embed/>
                </p:oleObj>
              </mc:Choice>
              <mc:Fallback>
                <p:oleObj name="Equation" r:id="rId3" imgW="4824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82050" y="3921125"/>
                        <a:ext cx="1447200" cy="609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EEDC101E-3D5D-A0D6-87EE-674587D14D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942851"/>
              </p:ext>
            </p:extLst>
          </p:nvPr>
        </p:nvGraphicFramePr>
        <p:xfrm>
          <a:off x="2954973" y="3841656"/>
          <a:ext cx="1447200" cy="60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82400" imgH="203040" progId="Equation.DSMT4">
                  <p:embed/>
                </p:oleObj>
              </mc:Choice>
              <mc:Fallback>
                <p:oleObj name="Equation" r:id="rId5" imgW="482400" imgH="20304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EC0C522D-AF3B-ACB1-A703-E4804DEBD3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54973" y="3841656"/>
                        <a:ext cx="1447200" cy="609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87532699-509A-D42D-674D-CBBA37D18ED8}"/>
              </a:ext>
            </a:extLst>
          </p:cNvPr>
          <p:cNvSpPr txBox="1"/>
          <p:nvPr/>
        </p:nvSpPr>
        <p:spPr>
          <a:xfrm>
            <a:off x="7559040" y="4514722"/>
            <a:ext cx="4526280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92D050"/>
                </a:solidFill>
              </a:rPr>
              <a:t>Large yield, particularly for low mediator masses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92D050"/>
                </a:solidFill>
              </a:rPr>
              <a:t>No DM detection penalty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EB0D0FD-4AB0-3B61-9736-5807A4759DC8}"/>
              </a:ext>
            </a:extLst>
          </p:cNvPr>
          <p:cNvSpPr txBox="1"/>
          <p:nvPr/>
        </p:nvSpPr>
        <p:spPr>
          <a:xfrm>
            <a:off x="2209804" y="4502739"/>
            <a:ext cx="434154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00B0F0"/>
                </a:solidFill>
              </a:rPr>
              <a:t>Probes dark sector coupling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00B0F0"/>
                </a:solidFill>
              </a:rPr>
              <a:t>Suppressed by </a:t>
            </a:r>
            <a:r>
              <a:rPr lang="en-US" sz="2000" dirty="0">
                <a:solidFill>
                  <a:srgbClr val="00B0F0"/>
                </a:solidFill>
                <a:latin typeface="Symbol" panose="05050102010706020507" pitchFamily="18" charset="2"/>
              </a:rPr>
              <a:t>e</a:t>
            </a:r>
            <a:r>
              <a:rPr lang="en-US" sz="2000" baseline="30000" dirty="0">
                <a:solidFill>
                  <a:srgbClr val="00B0F0"/>
                </a:solidFill>
              </a:rPr>
              <a:t>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72361C-03CA-4F6D-0AC5-D2A8C65883EC}"/>
              </a:ext>
            </a:extLst>
          </p:cNvPr>
          <p:cNvSpPr txBox="1"/>
          <p:nvPr/>
        </p:nvSpPr>
        <p:spPr>
          <a:xfrm>
            <a:off x="7559040" y="5847695"/>
            <a:ext cx="3840480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LDMX has chosen this path</a:t>
            </a:r>
          </a:p>
        </p:txBody>
      </p:sp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7A3FE228-E3B1-EB11-C477-23581AE0657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02" y="1997638"/>
            <a:ext cx="3785799" cy="1391618"/>
          </a:xfrm>
          <a:prstGeom prst="rect">
            <a:avLst/>
          </a:prstGeom>
        </p:spPr>
      </p:pic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DB530BD1-0DF5-A0EC-72B8-6BDEAB80547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959" y="1937290"/>
            <a:ext cx="2311881" cy="1530032"/>
          </a:xfrm>
          <a:prstGeom prst="rect">
            <a:avLst/>
          </a:prstGeom>
        </p:spPr>
      </p:pic>
      <p:pic>
        <p:nvPicPr>
          <p:cNvPr id="15" name="Picture 14" descr="A picture containing diagram&#10;&#10;Description automatically generated">
            <a:extLst>
              <a:ext uri="{FF2B5EF4-FFF2-40B4-BE49-F238E27FC236}">
                <a16:creationId xmlns:a16="http://schemas.microsoft.com/office/drawing/2014/main" id="{2CC66D31-0144-698F-10E3-CAFB881126D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1993898"/>
            <a:ext cx="3785799" cy="13953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EB743D-4271-B866-A6C1-56850DCF3A9F}"/>
              </a:ext>
            </a:extLst>
          </p:cNvPr>
          <p:cNvSpPr txBox="1"/>
          <p:nvPr/>
        </p:nvSpPr>
        <p:spPr>
          <a:xfrm>
            <a:off x="3849260" y="2339504"/>
            <a:ext cx="644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9005F41C-D8EE-6DB0-6CD6-EDDCD23BF783}"/>
              </a:ext>
            </a:extLst>
          </p:cNvPr>
          <p:cNvSpPr/>
          <p:nvPr/>
        </p:nvSpPr>
        <p:spPr>
          <a:xfrm rot="16200000">
            <a:off x="3425854" y="-1892115"/>
            <a:ext cx="457199" cy="6912665"/>
          </a:xfrm>
          <a:prstGeom prst="rightBrac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68B6CC5B-ACB5-1A4A-53E5-8338BDD98677}"/>
              </a:ext>
            </a:extLst>
          </p:cNvPr>
          <p:cNvSpPr/>
          <p:nvPr/>
        </p:nvSpPr>
        <p:spPr>
          <a:xfrm rot="16200000">
            <a:off x="9589099" y="-516043"/>
            <a:ext cx="457200" cy="4160522"/>
          </a:xfrm>
          <a:prstGeom prst="rightBrac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95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plate_blue_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test</Template>
  <TotalTime>25439</TotalTime>
  <Words>3644</Words>
  <Application>Microsoft Office PowerPoint</Application>
  <PresentationFormat>Widescreen</PresentationFormat>
  <Paragraphs>517</Paragraphs>
  <Slides>57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5" baseType="lpstr">
      <vt:lpstr>Arial</vt:lpstr>
      <vt:lpstr>Stylus BT</vt:lpstr>
      <vt:lpstr>Century Gothic</vt:lpstr>
      <vt:lpstr>Calibri</vt:lpstr>
      <vt:lpstr>Symbol</vt:lpstr>
      <vt:lpstr>test</vt:lpstr>
      <vt:lpstr>template_blue_title</vt:lpstr>
      <vt:lpstr>Equation</vt:lpstr>
      <vt:lpstr>LDMX: A Search for Dark Matter Using  a High Intensity Electron Beam</vt:lpstr>
      <vt:lpstr>Dark Matter is Hot:  Snowmass 2022 Letters of Intents</vt:lpstr>
      <vt:lpstr>Dark Matter:  Accelerator Searches Landscape Keeps Growing</vt:lpstr>
      <vt:lpstr>Dark Matter:  Accelerator Searches Landscape</vt:lpstr>
      <vt:lpstr>Dark Matter Exists: Gravitational Evidence</vt:lpstr>
      <vt:lpstr>Composition of Matter in Universe</vt:lpstr>
      <vt:lpstr>Dark Matter:  Thermal Relic Production</vt:lpstr>
      <vt:lpstr>Accelerator Production: Advantages</vt:lpstr>
      <vt:lpstr>Searching for Dark Matter with Fixed-Target Experiments</vt:lpstr>
      <vt:lpstr>Experimental Technique in a Nutshell</vt:lpstr>
      <vt:lpstr>Electron Parameters: Signal &amp; Background</vt:lpstr>
      <vt:lpstr>Apparatus</vt:lpstr>
      <vt:lpstr>Apparatus:  Trigger Scintillator</vt:lpstr>
      <vt:lpstr>LDMX Apparatus:  Tagger &amp; Recoil Tracker</vt:lpstr>
      <vt:lpstr>LDMX Apparatus:  Electromagnetic Calorimeter</vt:lpstr>
      <vt:lpstr>LDMX Apparatus:  Hadronic Calorimeter</vt:lpstr>
      <vt:lpstr>LDMX Mounted SLAC Linac Coherent Light Source</vt:lpstr>
      <vt:lpstr>Backgrounds, Backgrounds, Backgrounds . . . </vt:lpstr>
      <vt:lpstr>Putting it all Together:  LDMX Dark Matter Reach</vt:lpstr>
      <vt:lpstr>Timeline</vt:lpstr>
      <vt:lpstr>LDMX Collaboration</vt:lpstr>
      <vt:lpstr>Backup Slides</vt:lpstr>
      <vt:lpstr>Signal vs Background:  Electron Recoil Energy Distribution</vt:lpstr>
      <vt:lpstr>Signal vs Background:  PT Distribution</vt:lpstr>
      <vt:lpstr>Signal vs Background:  Angular Distribution</vt:lpstr>
      <vt:lpstr>Effect of Beam Energy on Dark Matter Yield</vt:lpstr>
      <vt:lpstr>LDMX: Dependence on Dark Photon Mass</vt:lpstr>
      <vt:lpstr>Parameter Dependence:  mA’/mc</vt:lpstr>
      <vt:lpstr>Parameter Dependence:  mA’/mc</vt:lpstr>
      <vt:lpstr>Parameter Dependence:  aD</vt:lpstr>
      <vt:lpstr>Sensitivity</vt:lpstr>
      <vt:lpstr>Knowing Transverse Momentum and Energy give Clue to A’ Mass</vt:lpstr>
      <vt:lpstr>Backup:  Present Limits</vt:lpstr>
      <vt:lpstr>Direct Search Limits</vt:lpstr>
      <vt:lpstr>Backup:  Backgrounds</vt:lpstr>
      <vt:lpstr>Electron Kinematic Cut Efficiencies</vt:lpstr>
      <vt:lpstr>Backgrounds</vt:lpstr>
      <vt:lpstr>Backgrounds:  Low Momentum Beam Particles</vt:lpstr>
      <vt:lpstr>Backgrounds:  Non-Interacting Electrons</vt:lpstr>
      <vt:lpstr>Backgrounds:  Hard Bremsstrahlung with Low Energy Deposit in ECal</vt:lpstr>
      <vt:lpstr>Backgrounds: Di-muon Production</vt:lpstr>
      <vt:lpstr>Backgrounds:  Electro-Nuclear</vt:lpstr>
      <vt:lpstr>Backgrounds:  Photo-Nuclear</vt:lpstr>
      <vt:lpstr>Backgrounds:  Photo-Nuclear</vt:lpstr>
      <vt:lpstr>Backgrounds:  Neutrino</vt:lpstr>
      <vt:lpstr>Backup:  Apparatus</vt:lpstr>
      <vt:lpstr>Apparatus:  Recoil Tracker</vt:lpstr>
      <vt:lpstr>Tracker Resolution:  Transverse Momentum</vt:lpstr>
      <vt:lpstr>Tracker Resolution:  Impact Parameter</vt:lpstr>
      <vt:lpstr>Apparatus:  Electromagnetic Calorimeter</vt:lpstr>
      <vt:lpstr>Electromagnetic Calorimeter:  Recoil Electron Distribution</vt:lpstr>
      <vt:lpstr>Electromagnetic Calorimeter:  Signal vs Photo-nuclear Background</vt:lpstr>
      <vt:lpstr>Apparatus:  Hadronic Veto System</vt:lpstr>
      <vt:lpstr>Backup:  Trigger &amp; DAQ</vt:lpstr>
      <vt:lpstr>Trigger Strategy</vt:lpstr>
      <vt:lpstr>Triggers</vt:lpstr>
      <vt:lpstr>Data Acquisition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E = mc2 Using Rare Particle Decays to Probe the Energy Frontier</dc:title>
  <dc:creator>ecd3m</dc:creator>
  <cp:lastModifiedBy>Edmond Dukes</cp:lastModifiedBy>
  <cp:revision>661</cp:revision>
  <dcterms:created xsi:type="dcterms:W3CDTF">2011-05-28T00:25:55Z</dcterms:created>
  <dcterms:modified xsi:type="dcterms:W3CDTF">2022-09-09T06:16:55Z</dcterms:modified>
</cp:coreProperties>
</file>