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256" r:id="rId2"/>
    <p:sldId id="305" r:id="rId3"/>
    <p:sldId id="291" r:id="rId4"/>
    <p:sldId id="314" r:id="rId5"/>
    <p:sldId id="307" r:id="rId6"/>
    <p:sldId id="315" r:id="rId7"/>
    <p:sldId id="313" r:id="rId8"/>
    <p:sldId id="308" r:id="rId9"/>
    <p:sldId id="306" r:id="rId10"/>
    <p:sldId id="294" r:id="rId11"/>
    <p:sldId id="299" r:id="rId12"/>
    <p:sldId id="273" r:id="rId13"/>
    <p:sldId id="287" r:id="rId14"/>
    <p:sldId id="303" r:id="rId15"/>
    <p:sldId id="272" r:id="rId16"/>
    <p:sldId id="271" r:id="rId17"/>
    <p:sldId id="277" r:id="rId18"/>
    <p:sldId id="304" r:id="rId19"/>
    <p:sldId id="278" r:id="rId20"/>
    <p:sldId id="334" r:id="rId21"/>
    <p:sldId id="262" r:id="rId22"/>
    <p:sldId id="316" r:id="rId23"/>
    <p:sldId id="317" r:id="rId24"/>
    <p:sldId id="279" r:id="rId25"/>
    <p:sldId id="312" r:id="rId26"/>
    <p:sldId id="261" r:id="rId27"/>
    <p:sldId id="311" r:id="rId28"/>
    <p:sldId id="326" r:id="rId29"/>
    <p:sldId id="325" r:id="rId30"/>
    <p:sldId id="331" r:id="rId31"/>
    <p:sldId id="332" r:id="rId32"/>
    <p:sldId id="336" r:id="rId33"/>
    <p:sldId id="263" r:id="rId34"/>
    <p:sldId id="338" r:id="rId35"/>
    <p:sldId id="340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inaK" initials="C" lastIdx="1" clrIdx="0">
    <p:extLst>
      <p:ext uri="{19B8F6BF-5375-455C-9EA6-DF929625EA0E}">
        <p15:presenceInfo xmlns:p15="http://schemas.microsoft.com/office/powerpoint/2012/main" userId="1e494fdc280fc7a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5ED1"/>
    <a:srgbClr val="D88C39"/>
    <a:srgbClr val="27993A"/>
    <a:srgbClr val="C283EF"/>
    <a:srgbClr val="323B9D"/>
    <a:srgbClr val="C10E34"/>
    <a:srgbClr val="D75143"/>
    <a:srgbClr val="1B1BFF"/>
    <a:srgbClr val="5D80B5"/>
    <a:srgbClr val="D9D4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03" autoAdjust="0"/>
    <p:restoredTop sz="97972" autoAdjust="0"/>
  </p:normalViewPr>
  <p:slideViewPr>
    <p:cSldViewPr snapToGrid="0">
      <p:cViewPr varScale="1">
        <p:scale>
          <a:sx n="192" d="100"/>
          <a:sy n="192" d="100"/>
        </p:scale>
        <p:origin x="158" y="3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F469E6-B6ED-496A-8AB0-06CAA73049DD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1014C-39EC-45E0-B2AF-9C61DAD9B26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7813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3EA4F-FB3E-4D7E-941C-AE014C7D8052}" type="datetimeFigureOut">
              <a:rPr lang="en-GB" smtClean="0"/>
              <a:t>03/02/2023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C9F19-E1D0-4331-A750-BCA545EFF79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1285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8587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1173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6323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Which brings me to my quick </a:t>
            </a:r>
            <a:r>
              <a:rPr lang="en-GB" dirty="0" err="1" smtClean="0"/>
              <a:t>excurs</a:t>
            </a:r>
            <a:r>
              <a:rPr lang="en-GB" dirty="0" smtClean="0"/>
              <a:t> to quantum reflection.</a:t>
            </a:r>
          </a:p>
          <a:p>
            <a:endParaRPr lang="en-GB" dirty="0" smtClean="0"/>
          </a:p>
          <a:p>
            <a:r>
              <a:rPr lang="en-GB" dirty="0" smtClean="0"/>
              <a:t>The</a:t>
            </a:r>
            <a:r>
              <a:rPr lang="en-GB" baseline="0" dirty="0" smtClean="0"/>
              <a:t> CP potential is an attractive potential, so classically, one would expect a particle to be accelerated towards an attractive potential and to be reflected from it. </a:t>
            </a:r>
          </a:p>
          <a:p>
            <a:r>
              <a:rPr lang="en-GB" baseline="0" dirty="0" smtClean="0"/>
              <a:t>But according to the reciprocity theorem, quantum reflection occurs with the same probability when a particle moves towards a repulsive potential step as when a particle approaches an attractive potential valley, as indicated within the upper figures.</a:t>
            </a:r>
          </a:p>
          <a:p>
            <a:r>
              <a:rPr lang="en-GB" baseline="0" dirty="0" smtClean="0"/>
              <a:t>Another counter intuitive property of QR is, that it gets more and more efficient, the weaker the CP potential gets.</a:t>
            </a:r>
          </a:p>
          <a:p>
            <a:endParaRPr lang="en-GB" baseline="0" dirty="0" smtClean="0"/>
          </a:p>
          <a:p>
            <a:r>
              <a:rPr lang="en-GB" baseline="0" dirty="0" smtClean="0"/>
              <a:t>And as </a:t>
            </a:r>
            <a:r>
              <a:rPr lang="en-GB" baseline="0" dirty="0" err="1" smtClean="0"/>
              <a:t>th</a:t>
            </a:r>
            <a:r>
              <a:rPr lang="en-GB" baseline="0" dirty="0" smtClean="0"/>
              <a:t> CP potential is material dependent, also the probability of QR is material dependent. As you can see on the lower figure, helium 3 turns out to be most suitable.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But, </a:t>
            </a:r>
            <a:r>
              <a:rPr lang="en-GB" baseline="0" dirty="0" err="1" smtClean="0"/>
              <a:t>eventhough</a:t>
            </a:r>
            <a:r>
              <a:rPr lang="en-GB" baseline="0" dirty="0" smtClean="0"/>
              <a:t> QR works, the effect of the presence of the CP potential has to e taken into account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1179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Which leads me to my second part, the measurement of GQS with atomic Hydrogen.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71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region for the </a:t>
            </a:r>
            <a:r>
              <a:rPr lang="en-US" dirty="0" err="1" smtClean="0"/>
              <a:t>gqs</a:t>
            </a:r>
            <a:r>
              <a:rPr lang="en-US" dirty="0" smtClean="0"/>
              <a:t> measurement will consist of a Hydrogen-Mirror and an absorber. </a:t>
            </a:r>
          </a:p>
          <a:p>
            <a:r>
              <a:rPr lang="en-US" dirty="0" smtClean="0"/>
              <a:t>The mirror will</a:t>
            </a:r>
            <a:r>
              <a:rPr lang="en-US" baseline="0" dirty="0" smtClean="0"/>
              <a:t> reflect the Hydrogen atoms and the absorber will scatter the atoms that are high enough to reach it.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separated by the slit width delta z which is changed during the measurement.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 the presence of </a:t>
            </a:r>
            <a:r>
              <a:rPr lang="en-US" baseline="0" dirty="0" err="1" smtClean="0"/>
              <a:t>gqs</a:t>
            </a:r>
            <a:r>
              <a:rPr lang="en-US" baseline="0" dirty="0" smtClean="0"/>
              <a:t>, the mirror-absorber-system will only become transparent </a:t>
            </a:r>
          </a:p>
          <a:p>
            <a:r>
              <a:rPr lang="en-US" baseline="0" dirty="0" smtClean="0"/>
              <a:t>when the slit width reaches the height of the first </a:t>
            </a:r>
            <a:r>
              <a:rPr lang="en-US" baseline="0" dirty="0" err="1" smtClean="0"/>
              <a:t>gqs</a:t>
            </a:r>
            <a:r>
              <a:rPr lang="en-US" baseline="0" dirty="0" smtClean="0"/>
              <a:t>, so approximately 15 µm.</a:t>
            </a:r>
          </a:p>
          <a:p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Then, all of the atoms in the gravitational quantum </a:t>
            </a:r>
            <a:r>
              <a:rPr lang="en-US" baseline="0" dirty="0" err="1" smtClean="0"/>
              <a:t>groundstate</a:t>
            </a:r>
            <a:r>
              <a:rPr lang="en-US" baseline="0" dirty="0" smtClean="0"/>
              <a:t> will pass </a:t>
            </a:r>
          </a:p>
          <a:p>
            <a:r>
              <a:rPr lang="en-US" baseline="0" dirty="0" smtClean="0"/>
              <a:t>and all of the others will still be reflected. </a:t>
            </a:r>
          </a:p>
          <a:p>
            <a:r>
              <a:rPr lang="en-US" baseline="0" dirty="0" smtClean="0"/>
              <a:t>Until delta z reaches the height of the second state. Then, also the second state will pass, and so on.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Classically, a continuous dependence is expected.</a:t>
            </a:r>
          </a:p>
          <a:p>
            <a:r>
              <a:rPr lang="en-US" baseline="0" dirty="0" smtClean="0"/>
              <a:t>So if we measure this stepwise behavior predicted by </a:t>
            </a:r>
            <a:r>
              <a:rPr lang="en-US" baseline="0" dirty="0" err="1" smtClean="0"/>
              <a:t>gqs</a:t>
            </a:r>
            <a:r>
              <a:rPr lang="en-US" baseline="0" dirty="0" smtClean="0"/>
              <a:t>, we demonstrate </a:t>
            </a:r>
            <a:r>
              <a:rPr lang="en-US" baseline="0" dirty="0" err="1" smtClean="0"/>
              <a:t>gqs</a:t>
            </a:r>
            <a:r>
              <a:rPr lang="en-US" baseline="0" dirty="0" smtClean="0"/>
              <a:t> for hydrogen!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9876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9292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0411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5107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3532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But how do we now that we</a:t>
            </a:r>
            <a:r>
              <a:rPr lang="en-US" baseline="0" dirty="0" smtClean="0"/>
              <a:t> actually detect atomic hydrogen? </a:t>
            </a:r>
          </a:p>
          <a:p>
            <a:endParaRPr lang="en-US" baseline="0" dirty="0" smtClean="0"/>
          </a:p>
          <a:p>
            <a:r>
              <a:rPr lang="en-US" baseline="0" dirty="0" smtClean="0"/>
              <a:t>frequency sweep while measuring the signal.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able to observe the </a:t>
            </a:r>
            <a:r>
              <a:rPr lang="en-US" baseline="0" dirty="0" err="1" smtClean="0"/>
              <a:t>Hyperfinesplitting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The two peaks of the data point were fitted and their difference calculated. </a:t>
            </a:r>
          </a:p>
          <a:p>
            <a:r>
              <a:rPr lang="en-US" baseline="0" dirty="0" smtClean="0"/>
              <a:t>It corresponds to the difference of the </a:t>
            </a:r>
            <a:r>
              <a:rPr lang="en-US" baseline="0" dirty="0" err="1" smtClean="0"/>
              <a:t>groundstate</a:t>
            </a:r>
            <a:r>
              <a:rPr lang="en-US" baseline="0" dirty="0" smtClean="0"/>
              <a:t> hyperfine splitting and the </a:t>
            </a:r>
            <a:r>
              <a:rPr lang="en-US" baseline="0" dirty="0" err="1" smtClean="0"/>
              <a:t>hyperfinesplitting</a:t>
            </a:r>
            <a:r>
              <a:rPr lang="en-US" baseline="0" dirty="0" smtClean="0"/>
              <a:t> in the 2s state and </a:t>
            </a:r>
          </a:p>
          <a:p>
            <a:r>
              <a:rPr lang="en-US" baseline="0" dirty="0" smtClean="0"/>
              <a:t>agrees well with the theoretical value.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 it is save to say that we do detect atomic hydrogen!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073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6856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need </a:t>
            </a:r>
            <a:r>
              <a:rPr lang="en-US" baseline="0" dirty="0" smtClean="0"/>
              <a:t> a hydrogen beam with a sufficient amount of low velocity atoms. 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coldhead</a:t>
            </a:r>
            <a:r>
              <a:rPr lang="en-US" baseline="0" dirty="0" smtClean="0"/>
              <a:t> cools the beam down to 6.5 K </a:t>
            </a:r>
          </a:p>
          <a:p>
            <a:r>
              <a:rPr lang="en-US" baseline="0" dirty="0" smtClean="0"/>
              <a:t>in theory there should be atoms present with velocities below 50 m/s.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experimentally validate, we performed a delay measurement </a:t>
            </a:r>
          </a:p>
          <a:p>
            <a:r>
              <a:rPr lang="en-US" baseline="0" dirty="0" smtClean="0"/>
              <a:t>the time between the chopper opening and the firing of the laser, hence the detection, was varied. </a:t>
            </a:r>
          </a:p>
          <a:p>
            <a:r>
              <a:rPr lang="en-US" baseline="0" dirty="0" smtClean="0"/>
              <a:t>So a time of flight measurement.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recorded </a:t>
            </a:r>
            <a:r>
              <a:rPr lang="en-US" baseline="0" dirty="0" err="1" smtClean="0"/>
              <a:t>datapoints</a:t>
            </a:r>
            <a:r>
              <a:rPr lang="en-US" baseline="0" dirty="0" smtClean="0"/>
              <a:t> you can see on the lower plot. With a distance of 80 cm between the chopper and the detection, the time a 50 m/s atom would take is 16 </a:t>
            </a:r>
            <a:r>
              <a:rPr lang="en-US" baseline="0" dirty="0" err="1" smtClean="0"/>
              <a:t>ms.</a:t>
            </a:r>
            <a:r>
              <a:rPr lang="en-US" baseline="0" dirty="0" smtClean="0"/>
              <a:t> And as you can see, there is clear evidence of atoms with velocities less than 50 m/s.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4752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managed to </a:t>
            </a:r>
            <a:r>
              <a:rPr lang="en-US" baseline="0" dirty="0" smtClean="0"/>
              <a:t>detect hydrogen with a pulsed UV laser very </a:t>
            </a:r>
            <a:r>
              <a:rPr lang="en-US" dirty="0" smtClean="0"/>
              <a:t>efficiently.</a:t>
            </a:r>
          </a:p>
          <a:p>
            <a:r>
              <a:rPr lang="en-US" baseline="0" dirty="0" smtClean="0"/>
              <a:t>sufficient amount of 50 m/s atoms and lower present in the beam.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With our efficient detection scheme r</a:t>
            </a:r>
          </a:p>
          <a:p>
            <a:r>
              <a:rPr lang="en-US" baseline="0" dirty="0" smtClean="0"/>
              <a:t>rates of approximately 100 atoms per laser pulse are expected.</a:t>
            </a:r>
          </a:p>
          <a:p>
            <a:endParaRPr lang="en-US" baseline="0" dirty="0" smtClean="0"/>
          </a:p>
          <a:p>
            <a:r>
              <a:rPr lang="en-US" dirty="0" smtClean="0"/>
              <a:t>With these requirements met, our next step will be the installation of a GQS region</a:t>
            </a:r>
          </a:p>
          <a:p>
            <a:r>
              <a:rPr lang="en-US" baseline="0" dirty="0" smtClean="0"/>
              <a:t>The mirror will have a length of approximately 30 cm and a flatness of 0.5 µm.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With 50 m/s atoms this means that we have an </a:t>
            </a:r>
            <a:r>
              <a:rPr lang="en-US" baseline="0" dirty="0" err="1" smtClean="0"/>
              <a:t>observationtime</a:t>
            </a:r>
            <a:r>
              <a:rPr lang="en-US" baseline="0" dirty="0" smtClean="0"/>
              <a:t> of 6 </a:t>
            </a:r>
            <a:r>
              <a:rPr lang="en-US" baseline="0" dirty="0" err="1" smtClean="0"/>
              <a:t>ms</a:t>
            </a:r>
            <a:r>
              <a:rPr lang="en-US" baseline="0" dirty="0" smtClean="0"/>
              <a:t>!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3823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managed to </a:t>
            </a:r>
            <a:r>
              <a:rPr lang="en-US" baseline="0" dirty="0" smtClean="0"/>
              <a:t>detect hydrogen with a pulsed UV laser very </a:t>
            </a:r>
            <a:r>
              <a:rPr lang="en-US" dirty="0" smtClean="0"/>
              <a:t>efficiently.</a:t>
            </a:r>
          </a:p>
          <a:p>
            <a:r>
              <a:rPr lang="en-US" baseline="0" dirty="0" smtClean="0"/>
              <a:t>sufficient amount of 50 m/s atoms and lower present in the beam.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With our efficient detection scheme r</a:t>
            </a:r>
          </a:p>
          <a:p>
            <a:r>
              <a:rPr lang="en-US" baseline="0" dirty="0" smtClean="0"/>
              <a:t>rates of approximately 100 atoms per laser pulse are expected.</a:t>
            </a:r>
          </a:p>
          <a:p>
            <a:endParaRPr lang="en-US" baseline="0" dirty="0" smtClean="0"/>
          </a:p>
          <a:p>
            <a:r>
              <a:rPr lang="en-US" dirty="0" smtClean="0"/>
              <a:t>With these requirements met, our next step will be the installation of a GQS region</a:t>
            </a:r>
          </a:p>
          <a:p>
            <a:r>
              <a:rPr lang="en-US" baseline="0" dirty="0" smtClean="0"/>
              <a:t>The mirror will have a length of approximately 30 cm and a flatness of 0.5 µm.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With 50 m/s atoms this means that we have an </a:t>
            </a:r>
            <a:r>
              <a:rPr lang="en-US" baseline="0" dirty="0" err="1" smtClean="0"/>
              <a:t>observationtime</a:t>
            </a:r>
            <a:r>
              <a:rPr lang="en-US" baseline="0" dirty="0" smtClean="0"/>
              <a:t> of 6 </a:t>
            </a:r>
            <a:r>
              <a:rPr lang="en-US" baseline="0" dirty="0" err="1" smtClean="0"/>
              <a:t>ms</a:t>
            </a:r>
            <a:r>
              <a:rPr lang="en-US" baseline="0" dirty="0" smtClean="0"/>
              <a:t>!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0440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So, lets start with Gravitational</a:t>
            </a:r>
            <a:r>
              <a:rPr lang="en-US" baseline="0" dirty="0" smtClean="0"/>
              <a:t> Quantum States.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078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42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754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827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559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So, lets start with Gravitational</a:t>
            </a:r>
            <a:r>
              <a:rPr lang="en-US" baseline="0" dirty="0" smtClean="0"/>
              <a:t> Quantum States.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5637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C9F19-E1D0-4331-A750-BCA545EFF79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95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696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954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834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610600" y="6362700"/>
            <a:ext cx="27432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55880" y="6412229"/>
            <a:ext cx="472440" cy="365125"/>
          </a:xfrm>
        </p:spPr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340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151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</a:t>
            </a: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134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</a:t>
            </a:r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107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428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</a:t>
            </a:r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895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</a:t>
            </a: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3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5</a:t>
            </a: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350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5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0F7B0-ADB0-400F-B9C6-FDCAE063E5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721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1.png"/><Relationship Id="rId5" Type="http://schemas.openxmlformats.org/officeDocument/2006/relationships/image" Target="../media/image24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30.png"/><Relationship Id="rId21" Type="http://schemas.openxmlformats.org/officeDocument/2006/relationships/image" Target="../media/image140.png"/><Relationship Id="rId25" Type="http://schemas.openxmlformats.org/officeDocument/2006/relationships/image" Target="../media/image180.png"/><Relationship Id="rId2" Type="http://schemas.openxmlformats.org/officeDocument/2006/relationships/notesSlide" Target="../notesSlides/notesSlide14.xml"/><Relationship Id="rId20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170.png"/><Relationship Id="rId23" Type="http://schemas.openxmlformats.org/officeDocument/2006/relationships/image" Target="../media/image160.png"/><Relationship Id="rId22" Type="http://schemas.openxmlformats.org/officeDocument/2006/relationships/image" Target="../media/image150.png"/><Relationship Id="rId27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47.png"/><Relationship Id="rId10" Type="http://schemas.openxmlformats.org/officeDocument/2006/relationships/image" Target="../media/image46.png"/><Relationship Id="rId9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12" Type="http://schemas.openxmlformats.org/officeDocument/2006/relationships/image" Target="../media/image2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87.png"/><Relationship Id="rId4" Type="http://schemas.openxmlformats.org/officeDocument/2006/relationships/image" Target="../media/image20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2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0.png"/><Relationship Id="rId5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0.jp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png"/><Relationship Id="rId3" Type="http://schemas.openxmlformats.org/officeDocument/2006/relationships/image" Target="../media/image64.jpeg"/><Relationship Id="rId7" Type="http://schemas.openxmlformats.org/officeDocument/2006/relationships/image" Target="../media/image161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4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1.png"/><Relationship Id="rId3" Type="http://schemas.openxmlformats.org/officeDocument/2006/relationships/image" Target="../media/image79.jpeg"/><Relationship Id="rId7" Type="http://schemas.openxmlformats.org/officeDocument/2006/relationships/image" Target="../media/image16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5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26781" y="987815"/>
            <a:ext cx="9873343" cy="2387600"/>
          </a:xfrm>
        </p:spPr>
        <p:txBody>
          <a:bodyPr>
            <a:noAutofit/>
          </a:bodyPr>
          <a:lstStyle/>
          <a:p>
            <a:r>
              <a:rPr lang="en-GB" sz="4400" dirty="0"/>
              <a:t>Towards the first demonstration of gravitational quantum states of atoms with a cryogenic hydrogen </a:t>
            </a:r>
            <a:r>
              <a:rPr lang="en-GB" sz="4400" dirty="0" smtClean="0"/>
              <a:t>beam</a:t>
            </a:r>
            <a:endParaRPr lang="en-GB" sz="44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505221" y="3563019"/>
            <a:ext cx="7716461" cy="165576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03.02.2023</a:t>
            </a:r>
          </a:p>
          <a:p>
            <a:r>
              <a:rPr lang="en-GB" dirty="0" smtClean="0"/>
              <a:t>SMI Seminar</a:t>
            </a:r>
          </a:p>
          <a:p>
            <a:endParaRPr lang="en-GB" dirty="0" smtClean="0"/>
          </a:p>
          <a:p>
            <a:r>
              <a:rPr lang="en-GB" dirty="0" smtClean="0"/>
              <a:t>Carina Killian</a:t>
            </a:r>
            <a:endParaRPr lang="en-GB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02" y="5869791"/>
            <a:ext cx="3191744" cy="887992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1843" y="5900942"/>
            <a:ext cx="2610157" cy="95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72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Quantum bound states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74776" y="1887788"/>
            <a:ext cx="7511578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600" dirty="0" smtClean="0"/>
              <a:t> Particle trapped in potential well 			→ Settled in quantum bound state</a:t>
            </a:r>
          </a:p>
          <a:p>
            <a:pPr>
              <a:lnSpc>
                <a:spcPct val="150000"/>
              </a:lnSpc>
            </a:pPr>
            <a:r>
              <a:rPr lang="de-DE" sz="2600" dirty="0" smtClean="0"/>
              <a:t> </a:t>
            </a:r>
            <a:r>
              <a:rPr lang="de-DE" sz="2600" dirty="0" err="1" smtClean="0"/>
              <a:t>Examples</a:t>
            </a:r>
            <a:r>
              <a:rPr lang="de-DE" sz="2600" dirty="0" smtClean="0"/>
              <a:t>:</a:t>
            </a:r>
          </a:p>
          <a:p>
            <a:pPr marL="1257300" lvl="2" indent="-342900">
              <a:lnSpc>
                <a:spcPct val="150000"/>
              </a:lnSpc>
            </a:pPr>
            <a:r>
              <a:rPr lang="en-GB" sz="2200" dirty="0" smtClean="0"/>
              <a:t>Particle in a box (infinite wall, square well)</a:t>
            </a:r>
          </a:p>
          <a:p>
            <a:pPr marL="1257300" lvl="2" indent="-342900">
              <a:lnSpc>
                <a:spcPct val="150000"/>
              </a:lnSpc>
            </a:pPr>
            <a:r>
              <a:rPr lang="en-GB" sz="2200" dirty="0" smtClean="0"/>
              <a:t>Particle in a linear potential (triangular potential well) → Airy functions Ai</a:t>
            </a:r>
            <a:endParaRPr lang="en-US" sz="22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2713" y="1887788"/>
            <a:ext cx="1732472" cy="172284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2713" y="4107690"/>
            <a:ext cx="1728220" cy="1718619"/>
          </a:xfrm>
          <a:prstGeom prst="rect">
            <a:avLst/>
          </a:prstGeom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78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rafik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472" y="2359881"/>
            <a:ext cx="2993849" cy="297721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192" y="720000"/>
            <a:ext cx="10515600" cy="1325563"/>
          </a:xfrm>
        </p:spPr>
        <p:txBody>
          <a:bodyPr/>
          <a:lstStyle/>
          <a:p>
            <a:r>
              <a:rPr lang="en-US" dirty="0"/>
              <a:t>Gravitational Quantum States (GQS)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29248" y="2048825"/>
                <a:ext cx="7515224" cy="4295414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200" dirty="0" smtClean="0"/>
                  <a:t>Gravitational potential well  ↔ 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sz="2200" dirty="0"/>
                  <a:t>	</a:t>
                </a:r>
                <a:r>
                  <a:rPr lang="en-GB" sz="2200" dirty="0" smtClean="0"/>
                  <a:t>Gravity </a:t>
                </a:r>
                <a:r>
                  <a:rPr lang="en-GB" sz="2200" dirty="0"/>
                  <a:t>Potential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2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de-DE" sz="2200" i="1"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de-DE" sz="22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de-DE" sz="220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de-DE" sz="2200" i="1">
                        <a:latin typeface="Cambria Math" panose="02040503050406030204" pitchFamily="18" charset="0"/>
                      </a:rPr>
                      <m:t>)=</m:t>
                    </m:r>
                    <m:r>
                      <a:rPr lang="de-DE" sz="2200" i="1">
                        <a:latin typeface="Cambria Math" panose="02040503050406030204" pitchFamily="18" charset="0"/>
                      </a:rPr>
                      <m:t>𝑚𝑔𝑧</m:t>
                    </m:r>
                  </m:oMath>
                </a14:m>
                <a:r>
                  <a:rPr lang="en-GB" sz="2200" dirty="0" smtClean="0"/>
                  <a:t>) +</a:t>
                </a:r>
                <a:endParaRPr lang="en-GB" sz="22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sz="2200" dirty="0"/>
                  <a:t>	 Perfectly reflecting surface (“Mirror”) </a:t>
                </a:r>
                <a:endParaRPr lang="en-GB" sz="2200" dirty="0" smtClean="0"/>
              </a:p>
              <a:p>
                <a:pPr>
                  <a:lnSpc>
                    <a:spcPct val="150000"/>
                  </a:lnSpc>
                </a:pPr>
                <a:r>
                  <a:rPr lang="de-DE" sz="2200" dirty="0" err="1" smtClean="0"/>
                  <a:t>Particle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trapped</a:t>
                </a:r>
                <a:r>
                  <a:rPr lang="de-DE" sz="2200" dirty="0" smtClean="0"/>
                  <a:t> in  </a:t>
                </a:r>
                <a:r>
                  <a:rPr lang="de-DE" sz="2200" dirty="0" err="1" smtClean="0"/>
                  <a:t>gravitational</a:t>
                </a:r>
                <a:r>
                  <a:rPr lang="de-DE" sz="2200" dirty="0" smtClean="0"/>
                  <a:t> potential </a:t>
                </a:r>
                <a:r>
                  <a:rPr lang="de-DE" sz="2200" dirty="0" err="1" smtClean="0"/>
                  <a:t>well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is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settled</a:t>
                </a:r>
                <a:r>
                  <a:rPr lang="de-DE" sz="2200" dirty="0" smtClean="0"/>
                  <a:t> in </a:t>
                </a:r>
                <a:r>
                  <a:rPr lang="de-DE" sz="2200" dirty="0" err="1" smtClean="0"/>
                  <a:t>gravitationally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bound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quantum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states</a:t>
                </a:r>
                <a:endParaRPr lang="de-DE" sz="2200" dirty="0" smtClean="0"/>
              </a:p>
              <a:p>
                <a:pPr marL="228600" lvl="1">
                  <a:lnSpc>
                    <a:spcPct val="150000"/>
                  </a:lnSpc>
                  <a:spcBef>
                    <a:spcPts val="1000"/>
                  </a:spcBef>
                </a:pPr>
                <a:r>
                  <a:rPr lang="de-DE" sz="2200" dirty="0"/>
                  <a:t>Test </a:t>
                </a:r>
                <a:r>
                  <a:rPr lang="de-DE" sz="2200" dirty="0" err="1"/>
                  <a:t>masses</a:t>
                </a:r>
                <a:r>
                  <a:rPr lang="de-DE" sz="2200" dirty="0"/>
                  <a:t>: neutral &amp; light </a:t>
                </a:r>
                <a:r>
                  <a:rPr lang="de-DE" sz="2200" dirty="0" err="1"/>
                  <a:t>particles</a:t>
                </a:r>
                <a:r>
                  <a:rPr lang="de-DE" sz="2200" dirty="0"/>
                  <a:t> (Neutrons, Hydrogen </a:t>
                </a:r>
                <a:r>
                  <a:rPr lang="de-DE" sz="2200" dirty="0" smtClean="0"/>
                  <a:t>…)</a:t>
                </a:r>
              </a:p>
              <a:p>
                <a:pPr marL="228600" lvl="1">
                  <a:lnSpc>
                    <a:spcPct val="150000"/>
                  </a:lnSpc>
                  <a:spcBef>
                    <a:spcPts val="1000"/>
                  </a:spcBef>
                </a:pPr>
                <a:r>
                  <a:rPr lang="de-DE" sz="2200" dirty="0"/>
                  <a:t>2002: First </a:t>
                </a:r>
                <a:r>
                  <a:rPr lang="de-DE" sz="2200" dirty="0" err="1"/>
                  <a:t>demonstration</a:t>
                </a:r>
                <a:r>
                  <a:rPr lang="de-DE" sz="2200" dirty="0"/>
                  <a:t> </a:t>
                </a:r>
                <a:r>
                  <a:rPr lang="de-DE" sz="2200" dirty="0" err="1"/>
                  <a:t>of</a:t>
                </a:r>
                <a:r>
                  <a:rPr lang="de-DE" sz="2200" dirty="0"/>
                  <a:t> GQS </a:t>
                </a:r>
                <a:r>
                  <a:rPr lang="de-DE" sz="2200" dirty="0" err="1"/>
                  <a:t>with</a:t>
                </a:r>
                <a:r>
                  <a:rPr lang="de-DE" sz="2200" dirty="0"/>
                  <a:t> </a:t>
                </a:r>
                <a:r>
                  <a:rPr lang="de-DE" sz="2200" dirty="0" err="1"/>
                  <a:t>ultra</a:t>
                </a:r>
                <a:r>
                  <a:rPr lang="de-DE" sz="2200" dirty="0"/>
                  <a:t> </a:t>
                </a:r>
                <a:r>
                  <a:rPr lang="de-DE" sz="2200" dirty="0" err="1"/>
                  <a:t>cold</a:t>
                </a:r>
                <a:r>
                  <a:rPr lang="de-DE" sz="2200" dirty="0"/>
                  <a:t> </a:t>
                </a:r>
                <a:r>
                  <a:rPr lang="de-DE" sz="2200" dirty="0" err="1"/>
                  <a:t>neutrons</a:t>
                </a:r>
                <a:r>
                  <a:rPr lang="de-DE" sz="2200" dirty="0"/>
                  <a:t> </a:t>
                </a:r>
                <a:r>
                  <a:rPr lang="de-DE" sz="2200" dirty="0" smtClean="0"/>
                  <a:t>[2] </a:t>
                </a:r>
                <a:endParaRPr lang="en-GB" sz="2200" dirty="0"/>
              </a:p>
              <a:p>
                <a:pPr>
                  <a:lnSpc>
                    <a:spcPct val="150000"/>
                  </a:lnSpc>
                </a:pPr>
                <a:endParaRPr lang="en-US" sz="2200" b="1" dirty="0" smtClean="0"/>
              </a:p>
              <a:p>
                <a:pPr lvl="1">
                  <a:lnSpc>
                    <a:spcPct val="150000"/>
                  </a:lnSpc>
                </a:pPr>
                <a:endParaRPr lang="en-US" sz="2200" dirty="0" smtClean="0"/>
              </a:p>
              <a:p>
                <a:endParaRPr lang="en-US" sz="2200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9248" y="2048825"/>
                <a:ext cx="7515224" cy="4295414"/>
              </a:xfrm>
              <a:blipFill>
                <a:blip r:embed="rId4"/>
                <a:stretch>
                  <a:fillRect l="-892" b="-5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Fußzeilenplatzhalter 4"/>
          <p:cNvSpPr txBox="1">
            <a:spLocks/>
          </p:cNvSpPr>
          <p:nvPr/>
        </p:nvSpPr>
        <p:spPr>
          <a:xfrm>
            <a:off x="6237184" y="6501057"/>
            <a:ext cx="5954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 smtClean="0"/>
              <a:t>[2] </a:t>
            </a:r>
            <a:r>
              <a:rPr lang="en-GB" dirty="0"/>
              <a:t> V. </a:t>
            </a:r>
            <a:r>
              <a:rPr lang="en-GB" dirty="0" err="1" smtClean="0"/>
              <a:t>Nesvizhevsky</a:t>
            </a:r>
            <a:r>
              <a:rPr lang="en-GB" dirty="0" smtClean="0"/>
              <a:t> et </a:t>
            </a:r>
            <a:r>
              <a:rPr lang="en-GB" dirty="0"/>
              <a:t>al</a:t>
            </a:r>
            <a:r>
              <a:rPr lang="en-GB" dirty="0" smtClean="0"/>
              <a:t>., Quantum states of neutrons in the Earth's gravitational field. </a:t>
            </a:r>
            <a:r>
              <a:rPr lang="en-GB" i="1" dirty="0" smtClean="0"/>
              <a:t>Nature</a:t>
            </a:r>
            <a:r>
              <a:rPr lang="en-GB" dirty="0" smtClean="0"/>
              <a:t> </a:t>
            </a:r>
            <a:r>
              <a:rPr lang="en-GB" b="1" dirty="0" smtClean="0"/>
              <a:t>415, </a:t>
            </a:r>
            <a:r>
              <a:rPr lang="en-GB" dirty="0" smtClean="0"/>
              <a:t>297–299 (2002). https://doi.org/10.1038/415297a</a:t>
            </a:r>
            <a:endParaRPr lang="en-GB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5540980" y="2720109"/>
            <a:ext cx="4780656" cy="489413"/>
            <a:chOff x="5540980" y="2720109"/>
            <a:chExt cx="4780656" cy="489413"/>
          </a:xfrm>
        </p:grpSpPr>
        <p:sp>
          <p:nvSpPr>
            <p:cNvPr id="6" name="Textfeld 5"/>
            <p:cNvSpPr txBox="1"/>
            <p:nvPr/>
          </p:nvSpPr>
          <p:spPr>
            <a:xfrm>
              <a:off x="6072157" y="2840190"/>
              <a:ext cx="1662828" cy="36933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Linear potential</a:t>
              </a:r>
              <a:endParaRPr lang="en-US" dirty="0"/>
            </a:p>
          </p:txBody>
        </p:sp>
        <p:cxnSp>
          <p:nvCxnSpPr>
            <p:cNvPr id="7" name="Gerade Verbindung mit Pfeil 6"/>
            <p:cNvCxnSpPr>
              <a:stCxn id="6" idx="3"/>
            </p:cNvCxnSpPr>
            <p:nvPr/>
          </p:nvCxnSpPr>
          <p:spPr>
            <a:xfrm flipV="1">
              <a:off x="7734985" y="2720109"/>
              <a:ext cx="2586651" cy="3047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8" name="Pfeil nach rechts 7"/>
            <p:cNvSpPr/>
            <p:nvPr/>
          </p:nvSpPr>
          <p:spPr>
            <a:xfrm>
              <a:off x="5540980" y="2840190"/>
              <a:ext cx="446822" cy="33008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5408219" y="2453803"/>
            <a:ext cx="3197301" cy="1102861"/>
            <a:chOff x="5418379" y="2356619"/>
            <a:chExt cx="3197301" cy="110286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feld 8"/>
                <p:cNvSpPr txBox="1"/>
                <p:nvPr/>
              </p:nvSpPr>
              <p:spPr>
                <a:xfrm>
                  <a:off x="5418379" y="2356619"/>
                  <a:ext cx="2870786" cy="646331"/>
                </a:xfrm>
                <a:prstGeom prst="rect">
                  <a:avLst/>
                </a:prstGeom>
              </p:spPr>
              <p:style>
                <a:lnRef idx="2">
                  <a:schemeClr val="accent5"/>
                </a:lnRef>
                <a:fillRef idx="1">
                  <a:schemeClr val="lt1"/>
                </a:fillRef>
                <a:effectRef idx="0">
                  <a:schemeClr val="accent5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Infinite </a:t>
                  </a:r>
                  <a:r>
                    <a:rPr lang="en-US" dirty="0"/>
                    <a:t>potential </a:t>
                  </a:r>
                  <a:r>
                    <a:rPr lang="en-US" dirty="0" smtClean="0"/>
                    <a:t>wall ↔</a:t>
                  </a:r>
                  <a:endParaRPr lang="en-US" dirty="0"/>
                </a:p>
                <a:p>
                  <a:r>
                    <a:rPr lang="en-US" dirty="0" smtClean="0"/>
                    <a:t>Boundary condition at </a:t>
                  </a:r>
                  <a14:m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a14:m>
                  <a:endParaRPr lang="de-DE" b="0" dirty="0" smtClean="0"/>
                </a:p>
              </p:txBody>
            </p:sp>
          </mc:Choice>
          <mc:Fallback xmlns="">
            <p:sp>
              <p:nvSpPr>
                <p:cNvPr id="9" name="Textfeld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18379" y="2356619"/>
                  <a:ext cx="2870786" cy="646331"/>
                </a:xfrm>
                <a:prstGeom prst="rect">
                  <a:avLst/>
                </a:prstGeom>
                <a:blipFill>
                  <a:blip r:embed="rId5"/>
                  <a:stretch>
                    <a:fillRect l="-1480" t="-4630" b="-129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Pfeil nach rechts 9"/>
            <p:cNvSpPr/>
            <p:nvPr/>
          </p:nvSpPr>
          <p:spPr>
            <a:xfrm rot="18012376">
              <a:off x="5941850" y="3044928"/>
              <a:ext cx="419828" cy="34619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Gerade Verbindung mit Pfeil 11"/>
            <p:cNvCxnSpPr/>
            <p:nvPr/>
          </p:nvCxnSpPr>
          <p:spPr>
            <a:xfrm>
              <a:off x="8288978" y="2687121"/>
              <a:ext cx="326702" cy="77235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0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720000"/>
            <a:ext cx="10515600" cy="1325563"/>
          </a:xfrm>
        </p:spPr>
        <p:txBody>
          <a:bodyPr/>
          <a:lstStyle/>
          <a:p>
            <a:r>
              <a:rPr lang="en-US" dirty="0" smtClean="0"/>
              <a:t>GQS of atomic </a:t>
            </a:r>
            <a:r>
              <a:rPr lang="en-US" dirty="0" smtClean="0"/>
              <a:t>hydrogen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665393" y="2045563"/>
                <a:ext cx="7543306" cy="4351338"/>
              </a:xfrm>
            </p:spPr>
            <p:txBody>
              <a:bodyPr>
                <a:noAutofit/>
              </a:bodyPr>
              <a:lstStyle/>
              <a:p>
                <a:pPr marL="228600" lvl="1">
                  <a:lnSpc>
                    <a:spcPct val="150000"/>
                  </a:lnSpc>
                  <a:spcBef>
                    <a:spcPts val="1000"/>
                  </a:spcBef>
                </a:pPr>
                <a:r>
                  <a:rPr lang="de-DE" sz="2200" dirty="0" smtClean="0"/>
                  <a:t>Macroscopic </a:t>
                </a:r>
                <a:r>
                  <a:rPr lang="de-DE" sz="2200" dirty="0" err="1"/>
                  <a:t>spatial</a:t>
                </a:r>
                <a:r>
                  <a:rPr lang="de-DE" sz="2200" dirty="0"/>
                  <a:t> </a:t>
                </a:r>
                <a:r>
                  <a:rPr lang="de-DE" sz="2200" dirty="0" err="1"/>
                  <a:t>heights</a:t>
                </a:r>
                <a:r>
                  <a:rPr lang="de-DE" sz="22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2200" dirty="0" err="1"/>
                  <a:t>of</a:t>
                </a:r>
                <a:r>
                  <a:rPr lang="de-DE" sz="2200" dirty="0"/>
                  <a:t> </a:t>
                </a:r>
                <a:r>
                  <a:rPr lang="de-DE" sz="2200" dirty="0" err="1"/>
                  <a:t>the</a:t>
                </a:r>
                <a:r>
                  <a:rPr lang="de-DE" sz="2200" dirty="0"/>
                  <a:t> </a:t>
                </a:r>
                <a:r>
                  <a:rPr lang="de-DE" sz="2200" dirty="0" smtClean="0"/>
                  <a:t>GQS</a:t>
                </a:r>
              </a:p>
              <a:p>
                <a:pPr marL="228600" lvl="1">
                  <a:lnSpc>
                    <a:spcPct val="150000"/>
                  </a:lnSpc>
                  <a:spcBef>
                    <a:spcPts val="1000"/>
                  </a:spcBef>
                </a:pPr>
                <a:r>
                  <a:rPr lang="de-DE" sz="2200" dirty="0" err="1" smtClean="0"/>
                  <a:t>Eigenenergies</a:t>
                </a:r>
                <a:r>
                  <a:rPr lang="de-DE" sz="22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de-DE" sz="2200" dirty="0" smtClean="0"/>
                  <a:t> </a:t>
                </a:r>
                <a14:m>
                  <m:oMath xmlns:m="http://schemas.openxmlformats.org/officeDocument/2006/math"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de-DE" sz="22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peV</a:t>
                </a:r>
                <a:r>
                  <a:rPr lang="de-DE" sz="2200" dirty="0"/>
                  <a:t> </a:t>
                </a:r>
                <a:r>
                  <a:rPr lang="de-DE" sz="2200" dirty="0" smtClean="0"/>
                  <a:t>(</a:t>
                </a:r>
                <a14:m>
                  <m:oMath xmlns:m="http://schemas.openxmlformats.org/officeDocument/2006/math">
                    <m:r>
                      <a:rPr lang="de-DE" sz="2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de-DE" sz="22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2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22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−31</m:t>
                        </m:r>
                        <m:r>
                          <a:rPr lang="de-DE" sz="22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p>
                    </m:sSup>
                    <m:r>
                      <m:rPr>
                        <m:sty m:val="p"/>
                      </m:rPr>
                      <a:rPr lang="de-DE" sz="22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J</m:t>
                    </m:r>
                  </m:oMath>
                </a14:m>
                <a:r>
                  <a:rPr lang="de-DE" sz="2200" dirty="0" smtClean="0"/>
                  <a:t>)</a:t>
                </a:r>
                <a:endParaRPr lang="de-DE" sz="22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57200" lvl="1" indent="0">
                  <a:lnSpc>
                    <a:spcPct val="150000"/>
                  </a:lnSpc>
                  <a:buNone/>
                </a:pPr>
                <a:r>
                  <a:rPr lang="de-DE" sz="2000" dirty="0" err="1" smtClean="0"/>
                  <a:t>Heisenberg‘s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uncertainty</a:t>
                </a:r>
                <a:r>
                  <a:rPr lang="de-DE" sz="2000" dirty="0" smtClean="0"/>
                  <a:t>:  </a:t>
                </a:r>
                <a14:m>
                  <m:oMath xmlns:m="http://schemas.openxmlformats.org/officeDocument/2006/math">
                    <m:r>
                      <a:rPr lang="de-DE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f>
                      <m:fPr>
                        <m:ctrlPr>
                          <a:rPr lang="de-D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</m:num>
                      <m:den>
                        <m:r>
                          <a:rPr lang="de-D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DE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DE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de-DE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0.5</m:t>
                    </m:r>
                    <m:r>
                      <a:rPr lang="de-DE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DE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ms</m:t>
                    </m:r>
                  </m:oMath>
                </a14:m>
                <a:endParaRPr lang="de-DE" sz="2000" dirty="0" smtClean="0"/>
              </a:p>
              <a:p>
                <a:pPr marL="457200" lvl="1" indent="0">
                  <a:lnSpc>
                    <a:spcPct val="150000"/>
                  </a:lnSpc>
                  <a:buNone/>
                </a:pPr>
                <a:r>
                  <a:rPr lang="de-DE" sz="2000" dirty="0"/>
                  <a:t>→ </a:t>
                </a:r>
                <a:r>
                  <a:rPr lang="de-DE" sz="2000" dirty="0" smtClean="0"/>
                  <a:t>Long </a:t>
                </a:r>
                <a:r>
                  <a:rPr lang="de-DE" sz="2000" dirty="0" err="1" smtClean="0"/>
                  <a:t>observation</a:t>
                </a:r>
                <a:r>
                  <a:rPr lang="de-DE" sz="2000" dirty="0" smtClean="0"/>
                  <a:t> time </a:t>
                </a:r>
                <a:r>
                  <a:rPr lang="de-DE" sz="2000" dirty="0" err="1" smtClean="0"/>
                  <a:t>needed</a:t>
                </a:r>
                <a:r>
                  <a:rPr lang="de-DE" sz="2000" dirty="0" smtClean="0"/>
                  <a:t>!</a:t>
                </a:r>
                <a:endParaRPr lang="de-DE" sz="2000" dirty="0"/>
              </a:p>
              <a:p>
                <a:pPr marL="457200" lvl="1" indent="0">
                  <a:lnSpc>
                    <a:spcPct val="150000"/>
                  </a:lnSpc>
                  <a:buNone/>
                </a:pPr>
                <a:r>
                  <a:rPr lang="de-DE" sz="2000" dirty="0" smtClean="0"/>
                  <a:t>→ </a:t>
                </a:r>
                <a:r>
                  <a:rPr lang="de-DE" sz="2000" dirty="0" err="1" smtClean="0"/>
                  <a:t>Very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slow</a:t>
                </a:r>
                <a:r>
                  <a:rPr lang="de-DE" sz="2000" dirty="0" smtClean="0"/>
                  <a:t>/</a:t>
                </a:r>
                <a:r>
                  <a:rPr lang="de-DE" sz="2000" dirty="0" err="1" smtClean="0"/>
                  <a:t>cold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particles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or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long</a:t>
                </a:r>
                <a:r>
                  <a:rPr lang="de-DE" sz="2000" dirty="0" smtClean="0"/>
                  <a:t> experimental </a:t>
                </a:r>
                <a:r>
                  <a:rPr lang="de-DE" sz="2000" dirty="0" err="1" smtClean="0"/>
                  <a:t>setup</a:t>
                </a:r>
                <a:endParaRPr lang="de-DE" sz="2000" dirty="0"/>
              </a:p>
              <a:p>
                <a:pPr>
                  <a:lnSpc>
                    <a:spcPct val="150000"/>
                  </a:lnSpc>
                </a:pPr>
                <a:r>
                  <a:rPr lang="de-DE" sz="2200" dirty="0" err="1" smtClean="0"/>
                  <a:t>Reflection</a:t>
                </a:r>
                <a:r>
                  <a:rPr lang="de-DE" sz="2200" dirty="0" smtClean="0"/>
                  <a:t> </a:t>
                </a:r>
                <a:r>
                  <a:rPr lang="de-DE" sz="2200" dirty="0" err="1"/>
                  <a:t>from</a:t>
                </a:r>
                <a:r>
                  <a:rPr lang="de-DE" sz="2200" dirty="0"/>
                  <a:t> </a:t>
                </a:r>
                <a:r>
                  <a:rPr lang="de-DE" sz="2200" dirty="0" err="1"/>
                  <a:t>mirror</a:t>
                </a:r>
                <a:r>
                  <a:rPr lang="de-DE" sz="2200" dirty="0"/>
                  <a:t> </a:t>
                </a:r>
                <a:r>
                  <a:rPr lang="de-DE" sz="2200" dirty="0" err="1"/>
                  <a:t>surface</a:t>
                </a:r>
                <a:r>
                  <a:rPr lang="de-DE" sz="2200" dirty="0"/>
                  <a:t> </a:t>
                </a:r>
                <a:r>
                  <a:rPr lang="de-DE" sz="2200" dirty="0" err="1"/>
                  <a:t>governed</a:t>
                </a:r>
                <a:r>
                  <a:rPr lang="de-DE" sz="2200" dirty="0"/>
                  <a:t> </a:t>
                </a:r>
                <a:r>
                  <a:rPr lang="de-DE" sz="2200" dirty="0" err="1"/>
                  <a:t>by</a:t>
                </a:r>
                <a:r>
                  <a:rPr lang="de-DE" sz="2200" dirty="0"/>
                  <a:t> Casimir-Polder Potential (vs. Fermi-Pseudo-Potential </a:t>
                </a:r>
                <a:r>
                  <a:rPr lang="de-DE" sz="2200" dirty="0" err="1"/>
                  <a:t>for</a:t>
                </a:r>
                <a:r>
                  <a:rPr lang="de-DE" sz="2200" dirty="0"/>
                  <a:t> </a:t>
                </a:r>
                <a:r>
                  <a:rPr lang="de-DE" sz="2200" dirty="0" err="1"/>
                  <a:t>neutrons</a:t>
                </a:r>
                <a:r>
                  <a:rPr lang="de-DE" sz="2200" dirty="0"/>
                  <a:t>)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de-DE" sz="2200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5393" y="2045563"/>
                <a:ext cx="7543306" cy="4351338"/>
              </a:xfrm>
              <a:blipFill>
                <a:blip r:embed="rId3"/>
                <a:stretch>
                  <a:fillRect l="-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el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35443126"/>
                  </p:ext>
                </p:extLst>
              </p:nvPr>
            </p:nvGraphicFramePr>
            <p:xfrm>
              <a:off x="8138368" y="4750981"/>
              <a:ext cx="1570659" cy="164592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280094">
                      <a:extLst>
                        <a:ext uri="{9D8B030D-6E8A-4147-A177-3AD203B41FA5}">
                          <a16:colId xmlns:a16="http://schemas.microsoft.com/office/drawing/2014/main" val="960664634"/>
                        </a:ext>
                      </a:extLst>
                    </a:gridCol>
                    <a:gridCol w="685207">
                      <a:extLst>
                        <a:ext uri="{9D8B030D-6E8A-4147-A177-3AD203B41FA5}">
                          <a16:colId xmlns:a16="http://schemas.microsoft.com/office/drawing/2014/main" val="4169735919"/>
                        </a:ext>
                      </a:extLst>
                    </a:gridCol>
                    <a:gridCol w="605358">
                      <a:extLst>
                        <a:ext uri="{9D8B030D-6E8A-4147-A177-3AD203B41FA5}">
                          <a16:colId xmlns:a16="http://schemas.microsoft.com/office/drawing/2014/main" val="2067078448"/>
                        </a:ext>
                      </a:extLst>
                    </a:gridCol>
                  </a:tblGrid>
                  <a:tr h="251414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200" dirty="0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de-DE" sz="1200" dirty="0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dirty="0" err="1" smtClean="0">
                                    <a:latin typeface="Cambria Math" panose="02040503050406030204" pitchFamily="18" charset="0"/>
                                  </a:rPr>
                                  <m:t>peV</m:t>
                                </m:r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200" dirty="0" smtClean="0"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</m:e>
                                  <m:sub>
                                    <m:r>
                                      <a:rPr lang="de-DE" sz="1200" dirty="0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 [µ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1110987"/>
                      </a:ext>
                    </a:extLst>
                  </a:tr>
                  <a:tr h="251414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1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1.4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13.8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379704"/>
                      </a:ext>
                    </a:extLst>
                  </a:tr>
                  <a:tr h="251414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2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2.5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24.0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25274728"/>
                      </a:ext>
                    </a:extLst>
                  </a:tr>
                  <a:tr h="251414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3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3.3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32.4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59543555"/>
                      </a:ext>
                    </a:extLst>
                  </a:tr>
                  <a:tr h="251414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4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4.1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39.9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29908641"/>
                      </a:ext>
                    </a:extLst>
                  </a:tr>
                  <a:tr h="251414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5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4.8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46.6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32599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el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35443126"/>
                  </p:ext>
                </p:extLst>
              </p:nvPr>
            </p:nvGraphicFramePr>
            <p:xfrm>
              <a:off x="8138368" y="4750981"/>
              <a:ext cx="1570659" cy="1645920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280094">
                      <a:extLst>
                        <a:ext uri="{9D8B030D-6E8A-4147-A177-3AD203B41FA5}">
                          <a16:colId xmlns:a16="http://schemas.microsoft.com/office/drawing/2014/main" val="960664634"/>
                        </a:ext>
                      </a:extLst>
                    </a:gridCol>
                    <a:gridCol w="685207">
                      <a:extLst>
                        <a:ext uri="{9D8B030D-6E8A-4147-A177-3AD203B41FA5}">
                          <a16:colId xmlns:a16="http://schemas.microsoft.com/office/drawing/2014/main" val="4169735919"/>
                        </a:ext>
                      </a:extLst>
                    </a:gridCol>
                    <a:gridCol w="605358">
                      <a:extLst>
                        <a:ext uri="{9D8B030D-6E8A-4147-A177-3AD203B41FA5}">
                          <a16:colId xmlns:a16="http://schemas.microsoft.com/office/drawing/2014/main" val="2067078448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2222" r="-463043" b="-5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708" t="-2222" r="-88496" b="-5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60606" t="-2222" r="-1010" b="-517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51110987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1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1.4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13.8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379704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2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2.5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24.0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25274728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3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3.3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32.4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59543555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4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4.1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39.9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29908641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5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4.8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46.6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3259915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4" name="Gruppieren 13"/>
          <p:cNvGrpSpPr/>
          <p:nvPr/>
        </p:nvGrpSpPr>
        <p:grpSpPr>
          <a:xfrm>
            <a:off x="7507172" y="1309108"/>
            <a:ext cx="3846628" cy="3135897"/>
            <a:chOff x="8208699" y="1743217"/>
            <a:chExt cx="3846628" cy="3135897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8699" y="1743217"/>
              <a:ext cx="3846628" cy="3135897"/>
            </a:xfrm>
            <a:prstGeom prst="rect">
              <a:avLst/>
            </a:prstGeom>
          </p:spPr>
        </p:pic>
        <p:cxnSp>
          <p:nvCxnSpPr>
            <p:cNvPr id="8" name="Gerade Verbindung mit Pfeil 7"/>
            <p:cNvCxnSpPr/>
            <p:nvPr/>
          </p:nvCxnSpPr>
          <p:spPr>
            <a:xfrm flipH="1">
              <a:off x="8839895" y="2129011"/>
              <a:ext cx="1797" cy="957870"/>
            </a:xfrm>
            <a:prstGeom prst="straightConnector1">
              <a:avLst/>
            </a:prstGeom>
            <a:ln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feld 9"/>
                <p:cNvSpPr txBox="1"/>
                <p:nvPr/>
              </p:nvSpPr>
              <p:spPr>
                <a:xfrm>
                  <a:off x="8773332" y="2504580"/>
                  <a:ext cx="29527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⃑"/>
                            <m:ctrlPr>
                              <a:rPr lang="en-US" sz="120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de-DE" sz="1200" b="0" i="0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g</m:t>
                            </m:r>
                          </m:e>
                        </m:acc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0" name="Textfeld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73332" y="2504580"/>
                  <a:ext cx="295273" cy="276999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9790169" y="4899026"/>
                <a:ext cx="210573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smtClean="0"/>
                  <a:t>Eigenenergies </a:t>
                </a:r>
                <a:r>
                  <a:rPr lang="de-DE" sz="1200" dirty="0" err="1" smtClean="0"/>
                  <a:t>and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spatial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heights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of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the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first</a:t>
                </a:r>
                <a:r>
                  <a:rPr lang="de-DE" sz="1200" dirty="0" smtClean="0"/>
                  <a:t> 5 GQS </a:t>
                </a:r>
              </a:p>
              <a:p>
                <a:r>
                  <a:rPr lang="de-DE" sz="1200" dirty="0" err="1" smtClean="0"/>
                  <a:t>of</a:t>
                </a:r>
                <a:r>
                  <a:rPr lang="de-DE" sz="1200" dirty="0" smtClean="0"/>
                  <a:t> Hydrogen </a:t>
                </a:r>
                <a:r>
                  <a:rPr lang="de-DE" sz="1200" dirty="0" err="1" smtClean="0"/>
                  <a:t>with</a:t>
                </a:r>
                <a:r>
                  <a:rPr lang="de-DE" sz="1200" dirty="0" smtClean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de-DE" sz="1200" i="1">
                        <a:latin typeface="Cambria Math" panose="02040503050406030204" pitchFamily="18" charset="0"/>
                      </a:rPr>
                      <m:t>=1.6735575</m:t>
                    </m:r>
                    <m:r>
                      <a:rPr lang="de-DE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de-DE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−27</m:t>
                        </m:r>
                      </m:sup>
                    </m:sSup>
                  </m:oMath>
                </a14:m>
                <a:r>
                  <a:rPr lang="en-GB" sz="1200" dirty="0" smtClean="0"/>
                  <a:t>kg, </a:t>
                </a:r>
              </a:p>
              <a:p>
                <a14:m>
                  <m:oMath xmlns:m="http://schemas.openxmlformats.org/officeDocument/2006/math">
                    <m:r>
                      <a:rPr lang="de-DE" sz="12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de-DE" sz="1200" i="1">
                        <a:latin typeface="Cambria Math" panose="02040503050406030204" pitchFamily="18" charset="0"/>
                      </a:rPr>
                      <m:t>=9.81 </m:t>
                    </m:r>
                  </m:oMath>
                </a14:m>
                <a:r>
                  <a:rPr lang="en-GB" sz="1200" dirty="0" smtClean="0"/>
                  <a:t>m/s², </a:t>
                </a:r>
                <a:endParaRPr lang="en-GB" sz="12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DE" sz="1200" b="0" i="1" smtClean="0">
                              <a:latin typeface="Cambria Math" panose="02040503050406030204" pitchFamily="18" charset="0"/>
                            </a:rPr>
                            <m:t>𝑚𝑖𝑟𝑟</m:t>
                          </m:r>
                        </m:sub>
                      </m:sSub>
                      <m:r>
                        <a:rPr lang="de-DE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de-DE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de-DE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de-DE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0169" y="4899026"/>
                <a:ext cx="2105739" cy="1200329"/>
              </a:xfrm>
              <a:prstGeom prst="rect">
                <a:avLst/>
              </a:prstGeom>
              <a:blipFill>
                <a:blip r:embed="rId7"/>
                <a:stretch>
                  <a:fillRect l="-290" t="-508" b="-10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20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316" y="3467331"/>
            <a:ext cx="3449341" cy="224221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7943945" y="2973326"/>
            <a:ext cx="44138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Sticking probability of H on thick He film. </a:t>
            </a:r>
            <a:r>
              <a:rPr lang="de-DE" sz="1200" dirty="0" err="1" smtClean="0"/>
              <a:t>Taken</a:t>
            </a:r>
            <a:r>
              <a:rPr lang="de-DE" sz="1200" dirty="0" smtClean="0"/>
              <a:t> </a:t>
            </a:r>
            <a:r>
              <a:rPr lang="de-DE" sz="1200" dirty="0" err="1" smtClean="0"/>
              <a:t>from</a:t>
            </a:r>
            <a:r>
              <a:rPr lang="de-DE" sz="1200" dirty="0" smtClean="0"/>
              <a:t> [3].</a:t>
            </a:r>
            <a:endParaRPr lang="en-GB" sz="12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Quantum </a:t>
            </a:r>
            <a:r>
              <a:rPr lang="de-DE" dirty="0" err="1" smtClean="0"/>
              <a:t>Reflection</a:t>
            </a:r>
            <a:r>
              <a:rPr lang="de-DE" dirty="0" smtClean="0"/>
              <a:t> (QR)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611389" y="1807110"/>
                <a:ext cx="7332556" cy="4252254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de-DE" dirty="0" err="1" smtClean="0"/>
                  <a:t>At</a:t>
                </a:r>
                <a:r>
                  <a:rPr lang="de-DE" sz="2200" dirty="0" err="1" smtClean="0"/>
                  <a:t>tractive</a:t>
                </a:r>
                <a:r>
                  <a:rPr lang="de-DE" sz="2200" dirty="0" smtClean="0"/>
                  <a:t> Casimir-Polder (CP) Potential </a:t>
                </a:r>
                <a:endParaRPr lang="de-DE" sz="2200" dirty="0"/>
              </a:p>
              <a:p>
                <a:pPr>
                  <a:lnSpc>
                    <a:spcPct val="150000"/>
                  </a:lnSpc>
                </a:pPr>
                <a:r>
                  <a:rPr lang="de-DE" sz="2200" dirty="0" smtClean="0"/>
                  <a:t>Counter intuitive: 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GB" sz="1800" dirty="0" smtClean="0"/>
                  <a:t>QR </a:t>
                </a:r>
                <a:r>
                  <a:rPr lang="en-GB" sz="1800" dirty="0"/>
                  <a:t>occurs with same probability </a:t>
                </a:r>
                <a:r>
                  <a:rPr lang="en-GB" sz="1800" dirty="0" smtClean="0"/>
                  <a:t>for </a:t>
                </a:r>
                <a:r>
                  <a:rPr lang="en-GB" sz="1800" dirty="0"/>
                  <a:t>a particle </a:t>
                </a:r>
                <a:r>
                  <a:rPr lang="en-GB" sz="1800" dirty="0" smtClean="0"/>
                  <a:t>approaching an </a:t>
                </a:r>
                <a:r>
                  <a:rPr lang="en-GB" sz="1800" dirty="0"/>
                  <a:t>attractive valley </a:t>
                </a:r>
                <a:r>
                  <a:rPr lang="en-GB" sz="1800" dirty="0" smtClean="0"/>
                  <a:t>as a </a:t>
                </a:r>
                <a:r>
                  <a:rPr lang="en-GB" sz="1800" dirty="0"/>
                  <a:t>repulsive </a:t>
                </a:r>
                <a:r>
                  <a:rPr lang="en-GB" sz="1800" dirty="0" smtClean="0"/>
                  <a:t>step</a:t>
                </a:r>
                <a:r>
                  <a:rPr lang="en-GB" sz="1800" dirty="0"/>
                  <a:t> </a:t>
                </a:r>
                <a:endParaRPr lang="en-GB" sz="1800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en-GB" sz="1800" dirty="0" smtClean="0"/>
                  <a:t>QR becomes more efficient for weaker CP potentials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dirty="0" smtClean="0"/>
                  <a:t>Observed for </a:t>
                </a:r>
                <a:r>
                  <a:rPr lang="en-GB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H</a:t>
                </a:r>
                <a:r>
                  <a:rPr lang="en-GB" dirty="0" smtClean="0"/>
                  <a:t> atoms over liquid </a:t>
                </a:r>
                <a:r>
                  <a:rPr lang="en-GB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He-surface</a:t>
                </a:r>
                <a:r>
                  <a:rPr lang="en-GB" dirty="0" smtClean="0"/>
                  <a:t> in 1993 [3]</a:t>
                </a:r>
                <a:endParaRPr lang="en-GB" dirty="0"/>
              </a:p>
              <a:p>
                <a:pPr>
                  <a:lnSpc>
                    <a:spcPct val="150000"/>
                  </a:lnSpc>
                </a:pPr>
                <a:r>
                  <a:rPr lang="de-DE" sz="2200" dirty="0" err="1" smtClean="0"/>
                  <a:t>Suitable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materials</a:t>
                </a:r>
                <a:r>
                  <a:rPr lang="de-DE" sz="2200" dirty="0" smtClean="0"/>
                  <a:t>: </a:t>
                </a:r>
                <a:r>
                  <a:rPr lang="de-DE" sz="2200" dirty="0" err="1" smtClean="0"/>
                  <a:t>helium</a:t>
                </a:r>
                <a:r>
                  <a:rPr lang="de-DE" sz="2200" dirty="0" smtClean="0"/>
                  <a:t> (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de-DE" sz="2200" b="0" i="1" smtClean="0">
                            <a:solidFill>
                              <a:srgbClr val="8D8DFF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de-DE" sz="2200" b="0" i="0" smtClean="0">
                            <a:solidFill>
                              <a:srgbClr val="8D8DFF"/>
                            </a:solidFill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de-DE" sz="2200" b="0" i="0" smtClean="0">
                            <a:solidFill>
                              <a:srgbClr val="8D8DFF"/>
                            </a:solidFill>
                            <a:effectLst/>
                            <a:latin typeface="Cambria Math" panose="02040503050406030204" pitchFamily="18" charset="0"/>
                          </a:rPr>
                          <m:t>He</m:t>
                        </m:r>
                      </m:e>
                    </m:sPre>
                    <m:r>
                      <a:rPr lang="de-DE" sz="2200" b="0" i="0" smtClean="0">
                        <a:effectLst/>
                        <a:latin typeface="Cambria Math" panose="02040503050406030204" pitchFamily="18" charset="0"/>
                      </a:rPr>
                      <m:t>,</m:t>
                    </m:r>
                    <m:sPre>
                      <m:sPrePr>
                        <m:ctrlPr>
                          <a:rPr lang="de-DE" sz="2200" b="0" i="1" smtClean="0">
                            <a:solidFill>
                              <a:srgbClr val="1B1BFF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de-DE" sz="2200" b="0" i="0" smtClean="0">
                            <a:solidFill>
                              <a:srgbClr val="1B1BFF"/>
                            </a:solidFill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de-DE" sz="2200" b="0" i="0" smtClean="0">
                            <a:solidFill>
                              <a:srgbClr val="1B1BFF"/>
                            </a:solidFill>
                            <a:effectLst/>
                            <a:latin typeface="Cambria Math" panose="02040503050406030204" pitchFamily="18" charset="0"/>
                          </a:rPr>
                          <m:t>He</m:t>
                        </m:r>
                      </m:e>
                    </m:sPre>
                  </m:oMath>
                </a14:m>
                <a:r>
                  <a:rPr lang="de-DE" sz="2200" dirty="0" smtClean="0">
                    <a:effectLst/>
                  </a:rPr>
                  <a:t>), </a:t>
                </a:r>
                <a:r>
                  <a:rPr lang="de-DE" sz="2200" dirty="0" err="1" smtClean="0">
                    <a:solidFill>
                      <a:srgbClr val="FF1F1F"/>
                    </a:solidFill>
                    <a:effectLst/>
                  </a:rPr>
                  <a:t>silica</a:t>
                </a:r>
                <a:r>
                  <a:rPr lang="de-DE" sz="2200" dirty="0" smtClean="0">
                    <a:effectLst/>
                  </a:rPr>
                  <a:t>, </a:t>
                </a:r>
                <a:r>
                  <a:rPr lang="de-DE" sz="2200" dirty="0" err="1" smtClean="0">
                    <a:solidFill>
                      <a:srgbClr val="00A800"/>
                    </a:solidFill>
                    <a:effectLst/>
                  </a:rPr>
                  <a:t>silicon</a:t>
                </a:r>
                <a:r>
                  <a:rPr lang="de-DE" sz="2200" dirty="0" smtClean="0">
                    <a:effectLst/>
                  </a:rPr>
                  <a:t>, </a:t>
                </a:r>
                <a:r>
                  <a:rPr lang="de-DE" sz="2200" dirty="0" err="1" smtClean="0">
                    <a:solidFill>
                      <a:srgbClr val="F4D806"/>
                    </a:solidFill>
                    <a:effectLst/>
                  </a:rPr>
                  <a:t>gold</a:t>
                </a:r>
                <a:endParaRPr lang="de-DE" sz="2200" dirty="0" smtClean="0">
                  <a:solidFill>
                    <a:srgbClr val="F4D806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389" y="1807110"/>
                <a:ext cx="7332556" cy="4252254"/>
              </a:xfrm>
              <a:blipFill>
                <a:blip r:embed="rId4"/>
                <a:stretch>
                  <a:fillRect l="-9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ußzeilenplatzhalter 4"/>
          <p:cNvSpPr txBox="1">
            <a:spLocks/>
          </p:cNvSpPr>
          <p:nvPr/>
        </p:nvSpPr>
        <p:spPr>
          <a:xfrm>
            <a:off x="545403" y="6156658"/>
            <a:ext cx="60382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 smtClean="0"/>
              <a:t>[</a:t>
            </a:r>
            <a:r>
              <a:rPr lang="en-GB" dirty="0"/>
              <a:t>3] </a:t>
            </a:r>
            <a:r>
              <a:rPr lang="en-GB" dirty="0" err="1"/>
              <a:t>Ite</a:t>
            </a:r>
            <a:r>
              <a:rPr lang="en-GB" dirty="0"/>
              <a:t> A. Yu, John M. Doyle, Jon C. Sandberg, Claudio L. Cesar, Daniel </a:t>
            </a:r>
            <a:r>
              <a:rPr lang="en-GB" dirty="0" err="1"/>
              <a:t>Kleppner</a:t>
            </a:r>
            <a:r>
              <a:rPr lang="en-GB" dirty="0"/>
              <a:t>, </a:t>
            </a:r>
            <a:r>
              <a:rPr lang="en-GB" dirty="0" smtClean="0"/>
              <a:t>and Thomas </a:t>
            </a:r>
            <a:r>
              <a:rPr lang="en-GB" dirty="0"/>
              <a:t>J. </a:t>
            </a:r>
            <a:r>
              <a:rPr lang="en-GB" dirty="0" err="1"/>
              <a:t>Greytak</a:t>
            </a:r>
            <a:r>
              <a:rPr lang="en-GB" dirty="0"/>
              <a:t>. Evidence for universal quantum reflection of hydrogen from </a:t>
            </a:r>
            <a:r>
              <a:rPr lang="en-GB" dirty="0" smtClean="0"/>
              <a:t>liquid 4He</a:t>
            </a:r>
            <a:r>
              <a:rPr lang="en-GB" dirty="0"/>
              <a:t>. Phys. Rev. Lett., 71:1589–1592, Sep </a:t>
            </a:r>
            <a:r>
              <a:rPr lang="en-GB" dirty="0" smtClean="0"/>
              <a:t>1993.</a:t>
            </a:r>
          </a:p>
          <a:p>
            <a:pPr algn="l"/>
            <a:r>
              <a:rPr lang="en-GB" dirty="0" smtClean="0"/>
              <a:t>[4] </a:t>
            </a:r>
            <a:r>
              <a:rPr lang="en-GB" dirty="0" err="1"/>
              <a:t>Crépin</a:t>
            </a:r>
            <a:r>
              <a:rPr lang="en-GB" dirty="0"/>
              <a:t>, P.-P. and </a:t>
            </a:r>
            <a:r>
              <a:rPr lang="en-GB" dirty="0" err="1" smtClean="0"/>
              <a:t>Kupriyanova</a:t>
            </a:r>
            <a:r>
              <a:rPr lang="en-GB" dirty="0" smtClean="0"/>
              <a:t> </a:t>
            </a:r>
            <a:r>
              <a:rPr lang="en-GB" i="1" dirty="0" smtClean="0"/>
              <a:t>et al.</a:t>
            </a:r>
            <a:r>
              <a:rPr lang="en-GB" dirty="0" smtClean="0"/>
              <a:t> </a:t>
            </a:r>
            <a:r>
              <a:rPr lang="en-GB" dirty="0"/>
              <a:t>Quantum reflection of antihydrogen from a liquid helium film.</a:t>
            </a:r>
            <a:r>
              <a:rPr lang="en-GB" dirty="0" smtClean="0"/>
              <a:t> </a:t>
            </a:r>
            <a:r>
              <a:rPr lang="en-GB" i="1" dirty="0" smtClean="0"/>
              <a:t>EPL</a:t>
            </a:r>
            <a:r>
              <a:rPr lang="en-GB" dirty="0" smtClean="0"/>
              <a:t> </a:t>
            </a:r>
            <a:r>
              <a:rPr lang="en-GB" b="1" dirty="0" smtClean="0"/>
              <a:t>119, </a:t>
            </a:r>
            <a:r>
              <a:rPr lang="en-GB" dirty="0"/>
              <a:t>1286-4854 </a:t>
            </a:r>
            <a:r>
              <a:rPr lang="en-GB" dirty="0" smtClean="0"/>
              <a:t>(2017</a:t>
            </a:r>
            <a:r>
              <a:rPr lang="en-GB" dirty="0"/>
              <a:t>). http://dx.doi.org/10.1209/0295-5075/119/33001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13</a:t>
            </a:fld>
            <a:endParaRPr lang="en-GB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3543" y="1343610"/>
            <a:ext cx="3690257" cy="1629716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7943945" y="5825963"/>
            <a:ext cx="37429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Quantum reflection probability for antihydrogen </a:t>
            </a:r>
            <a:r>
              <a:rPr lang="en-GB" sz="1200" dirty="0"/>
              <a:t>as a function </a:t>
            </a:r>
            <a:r>
              <a:rPr lang="en-GB" sz="1200" dirty="0" smtClean="0"/>
              <a:t>of the </a:t>
            </a:r>
            <a:r>
              <a:rPr lang="en-GB" sz="1200" dirty="0"/>
              <a:t>free fall height of the atom h (</a:t>
            </a:r>
            <a:r>
              <a:rPr lang="en-GB" sz="1200" dirty="0" smtClean="0"/>
              <a:t>∝ energy E </a:t>
            </a:r>
            <a:r>
              <a:rPr lang="en-GB" sz="1200" dirty="0"/>
              <a:t>= </a:t>
            </a:r>
            <a:r>
              <a:rPr lang="en-GB" sz="1200" dirty="0" err="1" smtClean="0"/>
              <a:t>mgh</a:t>
            </a:r>
            <a:r>
              <a:rPr lang="en-GB" sz="1200" dirty="0" smtClean="0"/>
              <a:t>) for different materials:</a:t>
            </a:r>
            <a:r>
              <a:rPr lang="en-GB" sz="1200" dirty="0"/>
              <a:t> </a:t>
            </a:r>
            <a:r>
              <a:rPr lang="en-GB" sz="1200" dirty="0" smtClean="0"/>
              <a:t>3He </a:t>
            </a:r>
            <a:r>
              <a:rPr lang="en-GB" sz="1200" dirty="0"/>
              <a:t>(light blue), 4He (dark blue), silica (red), </a:t>
            </a:r>
            <a:r>
              <a:rPr lang="en-GB" sz="1200" dirty="0" smtClean="0"/>
              <a:t>silicon(green</a:t>
            </a:r>
            <a:r>
              <a:rPr lang="en-GB" sz="1200" dirty="0"/>
              <a:t>) and gold (yellow</a:t>
            </a:r>
            <a:r>
              <a:rPr lang="en-GB" sz="1200" dirty="0" smtClean="0"/>
              <a:t>).</a:t>
            </a:r>
          </a:p>
          <a:p>
            <a:r>
              <a:rPr lang="de-DE" sz="1200" dirty="0" err="1" smtClean="0"/>
              <a:t>Taken</a:t>
            </a:r>
            <a:r>
              <a:rPr lang="de-DE" sz="1200" dirty="0" smtClean="0"/>
              <a:t> </a:t>
            </a:r>
            <a:r>
              <a:rPr lang="de-DE" sz="1200" dirty="0" err="1" smtClean="0"/>
              <a:t>from</a:t>
            </a:r>
            <a:r>
              <a:rPr lang="de-DE" sz="1200" dirty="0" smtClean="0"/>
              <a:t> [4].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2292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2574471" y="1214438"/>
            <a:ext cx="7043057" cy="23876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Part III</a:t>
            </a:r>
            <a:br>
              <a:rPr lang="en-US" sz="5400" dirty="0" smtClean="0"/>
            </a:br>
            <a:r>
              <a:rPr lang="en-US" sz="5400" dirty="0" smtClean="0"/>
              <a:t> Measurement </a:t>
            </a:r>
            <a:r>
              <a:rPr lang="en-US" sz="5400" dirty="0"/>
              <a:t>of </a:t>
            </a:r>
            <a:r>
              <a:rPr lang="en-US" sz="5400" dirty="0" smtClean="0"/>
              <a:t>GQS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98410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ieren 12"/>
          <p:cNvGrpSpPr/>
          <p:nvPr/>
        </p:nvGrpSpPr>
        <p:grpSpPr>
          <a:xfrm>
            <a:off x="-690004" y="3887535"/>
            <a:ext cx="9680229" cy="5628218"/>
            <a:chOff x="-750964" y="3363299"/>
            <a:chExt cx="9680229" cy="5628218"/>
          </a:xfrm>
        </p:grpSpPr>
        <p:grpSp>
          <p:nvGrpSpPr>
            <p:cNvPr id="11" name="Gruppieren 10"/>
            <p:cNvGrpSpPr/>
            <p:nvPr/>
          </p:nvGrpSpPr>
          <p:grpSpPr>
            <a:xfrm>
              <a:off x="-750964" y="4609531"/>
              <a:ext cx="5935894" cy="4381986"/>
              <a:chOff x="-750964" y="4650171"/>
              <a:chExt cx="5935894" cy="4381986"/>
            </a:xfrm>
          </p:grpSpPr>
          <p:sp>
            <p:nvSpPr>
              <p:cNvPr id="508" name="Rechteck 507"/>
              <p:cNvSpPr/>
              <p:nvPr/>
            </p:nvSpPr>
            <p:spPr>
              <a:xfrm>
                <a:off x="1979544" y="5388865"/>
                <a:ext cx="2540761" cy="59185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Mirror</a:t>
                </a:r>
                <a:endParaRPr lang="en-US" dirty="0"/>
              </a:p>
            </p:txBody>
          </p:sp>
          <p:grpSp>
            <p:nvGrpSpPr>
              <p:cNvPr id="509" name="Gruppieren 508"/>
              <p:cNvGrpSpPr/>
              <p:nvPr/>
            </p:nvGrpSpPr>
            <p:grpSpPr>
              <a:xfrm>
                <a:off x="1995514" y="4673105"/>
                <a:ext cx="2540757" cy="624186"/>
                <a:chOff x="2746478" y="3019403"/>
                <a:chExt cx="2540757" cy="624186"/>
              </a:xfrm>
            </p:grpSpPr>
            <p:grpSp>
              <p:nvGrpSpPr>
                <p:cNvPr id="510" name="Gruppieren 509"/>
                <p:cNvGrpSpPr/>
                <p:nvPr/>
              </p:nvGrpSpPr>
              <p:grpSpPr>
                <a:xfrm>
                  <a:off x="2752376" y="3428849"/>
                  <a:ext cx="2486937" cy="214740"/>
                  <a:chOff x="1014933" y="3338749"/>
                  <a:chExt cx="3121145" cy="269503"/>
                </a:xfrm>
              </p:grpSpPr>
              <p:sp>
                <p:nvSpPr>
                  <p:cNvPr id="512" name="Flussdiagramm: Verzögerung 511"/>
                  <p:cNvSpPr/>
                  <p:nvPr/>
                </p:nvSpPr>
                <p:spPr>
                  <a:xfrm rot="5400000">
                    <a:off x="913595" y="3440087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3" name="Flussdiagramm: Verzögerung 512"/>
                  <p:cNvSpPr/>
                  <p:nvPr/>
                </p:nvSpPr>
                <p:spPr>
                  <a:xfrm rot="5400000">
                    <a:off x="952488" y="344660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4" name="Flussdiagramm: Verzögerung 513"/>
                  <p:cNvSpPr/>
                  <p:nvPr/>
                </p:nvSpPr>
                <p:spPr>
                  <a:xfrm rot="5400000">
                    <a:off x="991380" y="3446605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5" name="Flussdiagramm: Verzögerung 514"/>
                  <p:cNvSpPr/>
                  <p:nvPr/>
                </p:nvSpPr>
                <p:spPr>
                  <a:xfrm rot="5400000">
                    <a:off x="1030272" y="3440087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6" name="Flussdiagramm: Verzögerung 515"/>
                  <p:cNvSpPr/>
                  <p:nvPr/>
                </p:nvSpPr>
                <p:spPr>
                  <a:xfrm rot="5400000">
                    <a:off x="1068401" y="3462224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7" name="Flussdiagramm: Verzögerung 516"/>
                  <p:cNvSpPr/>
                  <p:nvPr/>
                </p:nvSpPr>
                <p:spPr>
                  <a:xfrm rot="5400000">
                    <a:off x="1107293" y="3468737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8" name="Flussdiagramm: Verzögerung 517"/>
                  <p:cNvSpPr/>
                  <p:nvPr/>
                </p:nvSpPr>
                <p:spPr>
                  <a:xfrm rot="5400000">
                    <a:off x="1146186" y="346874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9" name="Flussdiagramm: Verzögerung 518"/>
                  <p:cNvSpPr/>
                  <p:nvPr/>
                </p:nvSpPr>
                <p:spPr>
                  <a:xfrm rot="5400000">
                    <a:off x="1185078" y="3475258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0" name="Flussdiagramm: Verzögerung 519"/>
                  <p:cNvSpPr/>
                  <p:nvPr/>
                </p:nvSpPr>
                <p:spPr>
                  <a:xfrm rot="5400000">
                    <a:off x="1223206" y="3467435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1" name="Flussdiagramm: Verzögerung 520"/>
                  <p:cNvSpPr/>
                  <p:nvPr/>
                </p:nvSpPr>
                <p:spPr>
                  <a:xfrm rot="5400000">
                    <a:off x="1262099" y="3473948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2" name="Flussdiagramm: Verzögerung 521"/>
                  <p:cNvSpPr/>
                  <p:nvPr/>
                </p:nvSpPr>
                <p:spPr>
                  <a:xfrm rot="5400000">
                    <a:off x="1300991" y="3473951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3" name="Flussdiagramm: Verzögerung 522"/>
                  <p:cNvSpPr/>
                  <p:nvPr/>
                </p:nvSpPr>
                <p:spPr>
                  <a:xfrm rot="5400000">
                    <a:off x="1339883" y="348046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4" name="Flussdiagramm: Verzögerung 523"/>
                  <p:cNvSpPr/>
                  <p:nvPr/>
                </p:nvSpPr>
                <p:spPr>
                  <a:xfrm rot="5400000">
                    <a:off x="1369606" y="346222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5" name="Flussdiagramm: Verzögerung 524"/>
                  <p:cNvSpPr/>
                  <p:nvPr/>
                </p:nvSpPr>
                <p:spPr>
                  <a:xfrm rot="5400000">
                    <a:off x="1408498" y="3468742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6" name="Flussdiagramm: Verzögerung 525"/>
                  <p:cNvSpPr/>
                  <p:nvPr/>
                </p:nvSpPr>
                <p:spPr>
                  <a:xfrm rot="5400000">
                    <a:off x="1447391" y="3468745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7" name="Flussdiagramm: Verzögerung 526"/>
                  <p:cNvSpPr/>
                  <p:nvPr/>
                </p:nvSpPr>
                <p:spPr>
                  <a:xfrm rot="5400000">
                    <a:off x="1486283" y="3475263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8" name="Flussdiagramm: Verzögerung 527"/>
                  <p:cNvSpPr/>
                  <p:nvPr/>
                </p:nvSpPr>
                <p:spPr>
                  <a:xfrm rot="5400000">
                    <a:off x="1524336" y="348046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9" name="Flussdiagramm: Verzögerung 528"/>
                  <p:cNvSpPr/>
                  <p:nvPr/>
                </p:nvSpPr>
                <p:spPr>
                  <a:xfrm rot="5400000">
                    <a:off x="1559641" y="3450378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0" name="Flussdiagramm: Verzögerung 529"/>
                  <p:cNvSpPr/>
                  <p:nvPr/>
                </p:nvSpPr>
                <p:spPr>
                  <a:xfrm rot="5400000">
                    <a:off x="1598534" y="3456891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1" name="Flussdiagramm: Verzögerung 530"/>
                  <p:cNvSpPr/>
                  <p:nvPr/>
                </p:nvSpPr>
                <p:spPr>
                  <a:xfrm rot="5400000">
                    <a:off x="1637426" y="3456896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2" name="Flussdiagramm: Verzögerung 531"/>
                  <p:cNvSpPr/>
                  <p:nvPr/>
                </p:nvSpPr>
                <p:spPr>
                  <a:xfrm rot="5400000">
                    <a:off x="1676318" y="3450378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3" name="Flussdiagramm: Verzögerung 532"/>
                  <p:cNvSpPr/>
                  <p:nvPr/>
                </p:nvSpPr>
                <p:spPr>
                  <a:xfrm rot="5400000">
                    <a:off x="1714447" y="3472515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4" name="Flussdiagramm: Verzögerung 533"/>
                  <p:cNvSpPr/>
                  <p:nvPr/>
                </p:nvSpPr>
                <p:spPr>
                  <a:xfrm rot="5400000">
                    <a:off x="1753339" y="3479028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5" name="Flussdiagramm: Verzögerung 534"/>
                  <p:cNvSpPr/>
                  <p:nvPr/>
                </p:nvSpPr>
                <p:spPr>
                  <a:xfrm rot="5400000">
                    <a:off x="1792232" y="3479031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6" name="Flussdiagramm: Verzögerung 535"/>
                  <p:cNvSpPr/>
                  <p:nvPr/>
                </p:nvSpPr>
                <p:spPr>
                  <a:xfrm rot="5400000">
                    <a:off x="1831124" y="348554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7" name="Flussdiagramm: Verzögerung 536"/>
                  <p:cNvSpPr/>
                  <p:nvPr/>
                </p:nvSpPr>
                <p:spPr>
                  <a:xfrm rot="5400000">
                    <a:off x="1869252" y="3477726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8" name="Flussdiagramm: Verzögerung 537"/>
                  <p:cNvSpPr/>
                  <p:nvPr/>
                </p:nvSpPr>
                <p:spPr>
                  <a:xfrm rot="5400000">
                    <a:off x="1908145" y="348423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9" name="Flussdiagramm: Verzögerung 538"/>
                  <p:cNvSpPr/>
                  <p:nvPr/>
                </p:nvSpPr>
                <p:spPr>
                  <a:xfrm rot="5400000">
                    <a:off x="1947037" y="3484242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0" name="Flussdiagramm: Verzögerung 539"/>
                  <p:cNvSpPr/>
                  <p:nvPr/>
                </p:nvSpPr>
                <p:spPr>
                  <a:xfrm rot="5400000">
                    <a:off x="1985929" y="349076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1" name="Flussdiagramm: Verzögerung 540"/>
                  <p:cNvSpPr/>
                  <p:nvPr/>
                </p:nvSpPr>
                <p:spPr>
                  <a:xfrm rot="5400000">
                    <a:off x="2015652" y="347252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2" name="Flussdiagramm: Verzögerung 541"/>
                  <p:cNvSpPr/>
                  <p:nvPr/>
                </p:nvSpPr>
                <p:spPr>
                  <a:xfrm rot="5400000">
                    <a:off x="2054544" y="3479033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3" name="Flussdiagramm: Verzögerung 542"/>
                  <p:cNvSpPr/>
                  <p:nvPr/>
                </p:nvSpPr>
                <p:spPr>
                  <a:xfrm rot="5400000">
                    <a:off x="2093437" y="3479036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4" name="Flussdiagramm: Verzögerung 543"/>
                  <p:cNvSpPr/>
                  <p:nvPr/>
                </p:nvSpPr>
                <p:spPr>
                  <a:xfrm rot="5400000">
                    <a:off x="2132329" y="3485554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5" name="Flussdiagramm: Verzögerung 544"/>
                  <p:cNvSpPr/>
                  <p:nvPr/>
                </p:nvSpPr>
                <p:spPr>
                  <a:xfrm rot="5400000">
                    <a:off x="2170382" y="349076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6" name="Flussdiagramm: Verzögerung 545"/>
                  <p:cNvSpPr/>
                  <p:nvPr/>
                </p:nvSpPr>
                <p:spPr>
                  <a:xfrm rot="5400000">
                    <a:off x="2200511" y="3449846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7" name="Flussdiagramm: Verzögerung 546"/>
                  <p:cNvSpPr/>
                  <p:nvPr/>
                </p:nvSpPr>
                <p:spPr>
                  <a:xfrm rot="5400000">
                    <a:off x="2239404" y="345635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8" name="Flussdiagramm: Verzögerung 547"/>
                  <p:cNvSpPr/>
                  <p:nvPr/>
                </p:nvSpPr>
                <p:spPr>
                  <a:xfrm rot="5400000">
                    <a:off x="2278296" y="3456364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9" name="Flussdiagramm: Verzögerung 548"/>
                  <p:cNvSpPr/>
                  <p:nvPr/>
                </p:nvSpPr>
                <p:spPr>
                  <a:xfrm rot="5400000">
                    <a:off x="2317188" y="3449846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0" name="Flussdiagramm: Verzögerung 549"/>
                  <p:cNvSpPr/>
                  <p:nvPr/>
                </p:nvSpPr>
                <p:spPr>
                  <a:xfrm rot="5400000">
                    <a:off x="2355317" y="3471983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1" name="Flussdiagramm: Verzögerung 550"/>
                  <p:cNvSpPr/>
                  <p:nvPr/>
                </p:nvSpPr>
                <p:spPr>
                  <a:xfrm rot="5400000">
                    <a:off x="2394209" y="3478496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2" name="Flussdiagramm: Verzögerung 551"/>
                  <p:cNvSpPr/>
                  <p:nvPr/>
                </p:nvSpPr>
                <p:spPr>
                  <a:xfrm rot="5400000">
                    <a:off x="2433102" y="347849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3" name="Flussdiagramm: Verzögerung 552"/>
                  <p:cNvSpPr/>
                  <p:nvPr/>
                </p:nvSpPr>
                <p:spPr>
                  <a:xfrm rot="5400000">
                    <a:off x="2471994" y="3485017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4" name="Flussdiagramm: Verzögerung 553"/>
                  <p:cNvSpPr/>
                  <p:nvPr/>
                </p:nvSpPr>
                <p:spPr>
                  <a:xfrm rot="5400000">
                    <a:off x="2510122" y="3477194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5" name="Flussdiagramm: Verzögerung 554"/>
                  <p:cNvSpPr/>
                  <p:nvPr/>
                </p:nvSpPr>
                <p:spPr>
                  <a:xfrm rot="5400000">
                    <a:off x="2549015" y="3483707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6" name="Flussdiagramm: Verzögerung 555"/>
                  <p:cNvSpPr/>
                  <p:nvPr/>
                </p:nvSpPr>
                <p:spPr>
                  <a:xfrm rot="5400000">
                    <a:off x="2587907" y="348371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7" name="Flussdiagramm: Verzögerung 556"/>
                  <p:cNvSpPr/>
                  <p:nvPr/>
                </p:nvSpPr>
                <p:spPr>
                  <a:xfrm rot="5400000">
                    <a:off x="2626799" y="3490228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8" name="Flussdiagramm: Verzögerung 557"/>
                  <p:cNvSpPr/>
                  <p:nvPr/>
                </p:nvSpPr>
                <p:spPr>
                  <a:xfrm rot="5400000">
                    <a:off x="2656522" y="3471988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9" name="Flussdiagramm: Verzögerung 558"/>
                  <p:cNvSpPr/>
                  <p:nvPr/>
                </p:nvSpPr>
                <p:spPr>
                  <a:xfrm rot="5400000">
                    <a:off x="2695414" y="3478501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0" name="Flussdiagramm: Verzögerung 559"/>
                  <p:cNvSpPr/>
                  <p:nvPr/>
                </p:nvSpPr>
                <p:spPr>
                  <a:xfrm rot="5400000">
                    <a:off x="2734307" y="3478504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1" name="Flussdiagramm: Verzögerung 560"/>
                  <p:cNvSpPr/>
                  <p:nvPr/>
                </p:nvSpPr>
                <p:spPr>
                  <a:xfrm rot="5400000">
                    <a:off x="2773199" y="3485022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2" name="Flussdiagramm: Verzögerung 561"/>
                  <p:cNvSpPr/>
                  <p:nvPr/>
                </p:nvSpPr>
                <p:spPr>
                  <a:xfrm rot="5400000">
                    <a:off x="2811252" y="3490228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3" name="Flussdiagramm: Verzögerung 562"/>
                  <p:cNvSpPr/>
                  <p:nvPr/>
                </p:nvSpPr>
                <p:spPr>
                  <a:xfrm rot="5400000">
                    <a:off x="2845793" y="3450042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4" name="Flussdiagramm: Verzögerung 563"/>
                  <p:cNvSpPr/>
                  <p:nvPr/>
                </p:nvSpPr>
                <p:spPr>
                  <a:xfrm rot="5400000">
                    <a:off x="2884686" y="3456555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5" name="Flussdiagramm: Verzögerung 564"/>
                  <p:cNvSpPr/>
                  <p:nvPr/>
                </p:nvSpPr>
                <p:spPr>
                  <a:xfrm rot="5400000">
                    <a:off x="2923578" y="345656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6" name="Flussdiagramm: Verzögerung 565"/>
                  <p:cNvSpPr/>
                  <p:nvPr/>
                </p:nvSpPr>
                <p:spPr>
                  <a:xfrm rot="5400000">
                    <a:off x="2962470" y="3450042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7" name="Flussdiagramm: Verzögerung 566"/>
                  <p:cNvSpPr/>
                  <p:nvPr/>
                </p:nvSpPr>
                <p:spPr>
                  <a:xfrm rot="5400000">
                    <a:off x="3000599" y="347217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8" name="Flussdiagramm: Verzögerung 567"/>
                  <p:cNvSpPr/>
                  <p:nvPr/>
                </p:nvSpPr>
                <p:spPr>
                  <a:xfrm rot="5400000">
                    <a:off x="3039491" y="3478692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9" name="Flussdiagramm: Verzögerung 568"/>
                  <p:cNvSpPr/>
                  <p:nvPr/>
                </p:nvSpPr>
                <p:spPr>
                  <a:xfrm rot="5400000">
                    <a:off x="3078384" y="3478695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0" name="Flussdiagramm: Verzögerung 569"/>
                  <p:cNvSpPr/>
                  <p:nvPr/>
                </p:nvSpPr>
                <p:spPr>
                  <a:xfrm rot="5400000">
                    <a:off x="3117276" y="3485213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1" name="Flussdiagramm: Verzögerung 570"/>
                  <p:cNvSpPr/>
                  <p:nvPr/>
                </p:nvSpPr>
                <p:spPr>
                  <a:xfrm rot="5400000">
                    <a:off x="3155404" y="347739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2" name="Flussdiagramm: Verzögerung 571"/>
                  <p:cNvSpPr/>
                  <p:nvPr/>
                </p:nvSpPr>
                <p:spPr>
                  <a:xfrm rot="5400000">
                    <a:off x="3194297" y="3483903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3" name="Flussdiagramm: Verzögerung 572"/>
                  <p:cNvSpPr/>
                  <p:nvPr/>
                </p:nvSpPr>
                <p:spPr>
                  <a:xfrm rot="5400000">
                    <a:off x="3233189" y="3483906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4" name="Flussdiagramm: Verzögerung 573"/>
                  <p:cNvSpPr/>
                  <p:nvPr/>
                </p:nvSpPr>
                <p:spPr>
                  <a:xfrm rot="5400000">
                    <a:off x="3272081" y="3490424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5" name="Flussdiagramm: Verzögerung 574"/>
                  <p:cNvSpPr/>
                  <p:nvPr/>
                </p:nvSpPr>
                <p:spPr>
                  <a:xfrm rot="5400000">
                    <a:off x="3301804" y="3472184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6" name="Flussdiagramm: Verzögerung 575"/>
                  <p:cNvSpPr/>
                  <p:nvPr/>
                </p:nvSpPr>
                <p:spPr>
                  <a:xfrm rot="5400000">
                    <a:off x="3340696" y="3478697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7" name="Flussdiagramm: Verzögerung 576"/>
                  <p:cNvSpPr/>
                  <p:nvPr/>
                </p:nvSpPr>
                <p:spPr>
                  <a:xfrm rot="5400000">
                    <a:off x="3379589" y="347870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8" name="Flussdiagramm: Verzögerung 577"/>
                  <p:cNvSpPr/>
                  <p:nvPr/>
                </p:nvSpPr>
                <p:spPr>
                  <a:xfrm rot="5400000">
                    <a:off x="3456534" y="3490424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9" name="Flussdiagramm: Verzögerung 578"/>
                  <p:cNvSpPr/>
                  <p:nvPr/>
                </p:nvSpPr>
                <p:spPr>
                  <a:xfrm rot="5400000">
                    <a:off x="3407845" y="3440087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0" name="Flussdiagramm: Verzögerung 579"/>
                  <p:cNvSpPr/>
                  <p:nvPr/>
                </p:nvSpPr>
                <p:spPr>
                  <a:xfrm rot="5400000">
                    <a:off x="3446738" y="344660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1" name="Flussdiagramm: Verzögerung 580"/>
                  <p:cNvSpPr/>
                  <p:nvPr/>
                </p:nvSpPr>
                <p:spPr>
                  <a:xfrm rot="5400000">
                    <a:off x="3485630" y="3446605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2" name="Flussdiagramm: Verzögerung 581"/>
                  <p:cNvSpPr/>
                  <p:nvPr/>
                </p:nvSpPr>
                <p:spPr>
                  <a:xfrm rot="5400000">
                    <a:off x="3524522" y="3440087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3" name="Flussdiagramm: Verzögerung 582"/>
                  <p:cNvSpPr/>
                  <p:nvPr/>
                </p:nvSpPr>
                <p:spPr>
                  <a:xfrm rot="5400000">
                    <a:off x="3562651" y="3462224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4" name="Flussdiagramm: Verzögerung 583"/>
                  <p:cNvSpPr/>
                  <p:nvPr/>
                </p:nvSpPr>
                <p:spPr>
                  <a:xfrm rot="5400000">
                    <a:off x="3601543" y="3468737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5" name="Flussdiagramm: Verzögerung 584"/>
                  <p:cNvSpPr/>
                  <p:nvPr/>
                </p:nvSpPr>
                <p:spPr>
                  <a:xfrm rot="5400000">
                    <a:off x="3640436" y="3468740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6" name="Flussdiagramm: Verzögerung 585"/>
                  <p:cNvSpPr/>
                  <p:nvPr/>
                </p:nvSpPr>
                <p:spPr>
                  <a:xfrm rot="5400000">
                    <a:off x="3679328" y="3475258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7" name="Flussdiagramm: Verzögerung 586"/>
                  <p:cNvSpPr/>
                  <p:nvPr/>
                </p:nvSpPr>
                <p:spPr>
                  <a:xfrm rot="5400000">
                    <a:off x="3717456" y="3467435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8" name="Flussdiagramm: Verzögerung 587"/>
                  <p:cNvSpPr/>
                  <p:nvPr/>
                </p:nvSpPr>
                <p:spPr>
                  <a:xfrm rot="5400000">
                    <a:off x="3756349" y="3473948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89" name="Flussdiagramm: Verzögerung 588"/>
                  <p:cNvSpPr/>
                  <p:nvPr/>
                </p:nvSpPr>
                <p:spPr>
                  <a:xfrm rot="5400000">
                    <a:off x="3795241" y="3473951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0" name="Flussdiagramm: Verzögerung 589"/>
                  <p:cNvSpPr/>
                  <p:nvPr/>
                </p:nvSpPr>
                <p:spPr>
                  <a:xfrm rot="5400000">
                    <a:off x="3834133" y="348046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1" name="Flussdiagramm: Verzögerung 590"/>
                  <p:cNvSpPr/>
                  <p:nvPr/>
                </p:nvSpPr>
                <p:spPr>
                  <a:xfrm rot="5400000">
                    <a:off x="3863856" y="346222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2" name="Flussdiagramm: Verzögerung 591"/>
                  <p:cNvSpPr/>
                  <p:nvPr/>
                </p:nvSpPr>
                <p:spPr>
                  <a:xfrm rot="5400000">
                    <a:off x="3902748" y="3468742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3" name="Flussdiagramm: Verzögerung 592"/>
                  <p:cNvSpPr/>
                  <p:nvPr/>
                </p:nvSpPr>
                <p:spPr>
                  <a:xfrm rot="5400000">
                    <a:off x="3941641" y="3468745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4" name="Flussdiagramm: Verzögerung 593"/>
                  <p:cNvSpPr/>
                  <p:nvPr/>
                </p:nvSpPr>
                <p:spPr>
                  <a:xfrm rot="5400000">
                    <a:off x="3980533" y="3475263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5" name="Flussdiagramm: Verzögerung 594"/>
                  <p:cNvSpPr/>
                  <p:nvPr/>
                </p:nvSpPr>
                <p:spPr>
                  <a:xfrm rot="5400000">
                    <a:off x="4018586" y="3480469"/>
                    <a:ext cx="218830" cy="16154"/>
                  </a:xfrm>
                  <a:prstGeom prst="flowChartDelay">
                    <a:avLst/>
                  </a:prstGeom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511" name="Rechteck 510"/>
                <p:cNvSpPr/>
                <p:nvPr/>
              </p:nvSpPr>
              <p:spPr>
                <a:xfrm>
                  <a:off x="2746478" y="3019403"/>
                  <a:ext cx="2540757" cy="55968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Absorber</a:t>
                  </a:r>
                  <a:endParaRPr lang="en-US" dirty="0"/>
                </a:p>
              </p:txBody>
            </p:sp>
          </p:grpSp>
          <p:sp>
            <p:nvSpPr>
              <p:cNvPr id="441" name="Textfeld 440"/>
              <p:cNvSpPr txBox="1"/>
              <p:nvPr/>
            </p:nvSpPr>
            <p:spPr>
              <a:xfrm rot="20685482">
                <a:off x="764205" y="4650171"/>
                <a:ext cx="799882" cy="4659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D85ED1"/>
                    </a:solidFill>
                  </a:rPr>
                  <a:t>Cryogenic</a:t>
                </a:r>
              </a:p>
              <a:p>
                <a:r>
                  <a:rPr lang="en-US" sz="1600" dirty="0" smtClean="0">
                    <a:solidFill>
                      <a:srgbClr val="D85ED1"/>
                    </a:solidFill>
                  </a:rPr>
                  <a:t>H-Beam</a:t>
                </a:r>
                <a:endParaRPr lang="en-US" sz="1600" dirty="0">
                  <a:solidFill>
                    <a:srgbClr val="D85ED1"/>
                  </a:solidFill>
                </a:endParaRPr>
              </a:p>
            </p:txBody>
          </p:sp>
          <p:sp>
            <p:nvSpPr>
              <p:cNvPr id="442" name="Bogen 441"/>
              <p:cNvSpPr/>
              <p:nvPr/>
            </p:nvSpPr>
            <p:spPr>
              <a:xfrm rot="279418">
                <a:off x="661908" y="5185286"/>
                <a:ext cx="1631066" cy="1354036"/>
              </a:xfrm>
              <a:prstGeom prst="arc">
                <a:avLst>
                  <a:gd name="adj1" fmla="val 13652112"/>
                  <a:gd name="adj2" fmla="val 16345902"/>
                </a:avLst>
              </a:prstGeom>
              <a:ln>
                <a:solidFill>
                  <a:srgbClr val="D85ED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3" name="Bogen 442"/>
              <p:cNvSpPr/>
              <p:nvPr/>
            </p:nvSpPr>
            <p:spPr>
              <a:xfrm>
                <a:off x="-750964" y="5341952"/>
                <a:ext cx="5673605" cy="3690205"/>
              </a:xfrm>
              <a:prstGeom prst="arc">
                <a:avLst>
                  <a:gd name="adj1" fmla="val 13752181"/>
                  <a:gd name="adj2" fmla="val 16088507"/>
                </a:avLst>
              </a:prstGeom>
              <a:noFill/>
              <a:ln w="12700" cmpd="tri">
                <a:solidFill>
                  <a:srgbClr val="D85ED1">
                    <a:alpha val="67000"/>
                  </a:srgbClr>
                </a:solidFill>
                <a:prstDash val="solid"/>
              </a:ln>
              <a:effectLst>
                <a:glow rad="114300">
                  <a:srgbClr val="D85ED1">
                    <a:alpha val="71000"/>
                  </a:srgbClr>
                </a:glow>
                <a:softEdge rad="0"/>
              </a:effectLst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Kreis 6"/>
              <p:cNvSpPr/>
              <p:nvPr/>
            </p:nvSpPr>
            <p:spPr>
              <a:xfrm rot="16200000">
                <a:off x="4493701" y="5042184"/>
                <a:ext cx="732613" cy="649844"/>
              </a:xfrm>
              <a:prstGeom prst="pie">
                <a:avLst>
                  <a:gd name="adj1" fmla="val 0"/>
                  <a:gd name="adj2" fmla="val 10838833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Textfeld 7"/>
              <p:cNvSpPr txBox="1"/>
              <p:nvPr/>
            </p:nvSpPr>
            <p:spPr>
              <a:xfrm rot="16200000">
                <a:off x="4540726" y="5242953"/>
                <a:ext cx="81464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solidFill>
                      <a:schemeClr val="bg1"/>
                    </a:solidFill>
                  </a:rPr>
                  <a:t>H-Detection</a:t>
                </a:r>
                <a:endParaRPr lang="en-US" sz="1000" dirty="0">
                  <a:solidFill>
                    <a:schemeClr val="bg1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3" name="Textfeld 432"/>
                  <p:cNvSpPr txBox="1"/>
                  <p:nvPr/>
                </p:nvSpPr>
                <p:spPr>
                  <a:xfrm>
                    <a:off x="4556515" y="5057992"/>
                    <a:ext cx="244574" cy="22071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33" name="Textfeld 43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56515" y="5057992"/>
                    <a:ext cx="244574" cy="220714"/>
                  </a:xfrm>
                  <a:prstGeom prst="rect">
                    <a:avLst/>
                  </a:prstGeom>
                  <a:blipFill>
                    <a:blip r:embed="rId20"/>
                    <a:stretch>
                      <a:fillRect l="-31707" r="-24390" b="-36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07" name="Gerader Verbinder 506"/>
              <p:cNvCxnSpPr>
                <a:endCxn id="8" idx="0"/>
              </p:cNvCxnSpPr>
              <p:nvPr/>
            </p:nvCxnSpPr>
            <p:spPr>
              <a:xfrm>
                <a:off x="2026879" y="5350293"/>
                <a:ext cx="2798060" cy="15770"/>
              </a:xfrm>
              <a:prstGeom prst="line">
                <a:avLst/>
              </a:prstGeom>
              <a:ln w="12700">
                <a:solidFill>
                  <a:srgbClr val="D85ED1">
                    <a:alpha val="67000"/>
                  </a:srgbClr>
                </a:solidFill>
              </a:ln>
              <a:effectLst>
                <a:glow rad="114300">
                  <a:srgbClr val="D85ED1">
                    <a:alpha val="71000"/>
                  </a:srgb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Gerade Verbindung mit Pfeil 431"/>
              <p:cNvCxnSpPr/>
              <p:nvPr/>
            </p:nvCxnSpPr>
            <p:spPr>
              <a:xfrm flipH="1">
                <a:off x="4521103" y="5232787"/>
                <a:ext cx="152" cy="15708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uppieren 3"/>
            <p:cNvGrpSpPr/>
            <p:nvPr/>
          </p:nvGrpSpPr>
          <p:grpSpPr>
            <a:xfrm>
              <a:off x="5386592" y="3363299"/>
              <a:ext cx="3542673" cy="2745828"/>
              <a:chOff x="5386592" y="3363299"/>
              <a:chExt cx="3542673" cy="2745828"/>
            </a:xfrm>
          </p:grpSpPr>
          <p:grpSp>
            <p:nvGrpSpPr>
              <p:cNvPr id="424" name="Gruppieren 423"/>
              <p:cNvGrpSpPr/>
              <p:nvPr/>
            </p:nvGrpSpPr>
            <p:grpSpPr>
              <a:xfrm>
                <a:off x="6509358" y="3699268"/>
                <a:ext cx="245901" cy="1626629"/>
                <a:chOff x="8809530" y="1791028"/>
                <a:chExt cx="614364" cy="4064000"/>
              </a:xfrm>
            </p:grpSpPr>
            <p:sp>
              <p:nvSpPr>
                <p:cNvPr id="626" name="Freeform 8"/>
                <p:cNvSpPr>
                  <a:spLocks noEditPoints="1"/>
                </p:cNvSpPr>
                <p:nvPr/>
              </p:nvSpPr>
              <p:spPr bwMode="auto">
                <a:xfrm rot="16200000">
                  <a:off x="7084712" y="3515846"/>
                  <a:ext cx="4064000" cy="614363"/>
                </a:xfrm>
                <a:custGeom>
                  <a:avLst/>
                  <a:gdLst>
                    <a:gd name="T0" fmla="*/ 1047 w 5120"/>
                    <a:gd name="T1" fmla="*/ 600 h 773"/>
                    <a:gd name="T2" fmla="*/ 962 w 5120"/>
                    <a:gd name="T3" fmla="*/ 560 h 773"/>
                    <a:gd name="T4" fmla="*/ 914 w 5120"/>
                    <a:gd name="T5" fmla="*/ 465 h 773"/>
                    <a:gd name="T6" fmla="*/ 612 w 5120"/>
                    <a:gd name="T7" fmla="*/ 99 h 773"/>
                    <a:gd name="T8" fmla="*/ 596 w 5120"/>
                    <a:gd name="T9" fmla="*/ 45 h 773"/>
                    <a:gd name="T10" fmla="*/ 529 w 5120"/>
                    <a:gd name="T11" fmla="*/ 5 h 773"/>
                    <a:gd name="T12" fmla="*/ 570 w 5120"/>
                    <a:gd name="T13" fmla="*/ 26 h 773"/>
                    <a:gd name="T14" fmla="*/ 622 w 5120"/>
                    <a:gd name="T15" fmla="*/ 71 h 773"/>
                    <a:gd name="T16" fmla="*/ 655 w 5120"/>
                    <a:gd name="T17" fmla="*/ 109 h 773"/>
                    <a:gd name="T18" fmla="*/ 782 w 5120"/>
                    <a:gd name="T19" fmla="*/ 284 h 773"/>
                    <a:gd name="T20" fmla="*/ 855 w 5120"/>
                    <a:gd name="T21" fmla="*/ 390 h 773"/>
                    <a:gd name="T22" fmla="*/ 945 w 5120"/>
                    <a:gd name="T23" fmla="*/ 503 h 773"/>
                    <a:gd name="T24" fmla="*/ 1047 w 5120"/>
                    <a:gd name="T25" fmla="*/ 600 h 773"/>
                    <a:gd name="T26" fmla="*/ 1080 w 5120"/>
                    <a:gd name="T27" fmla="*/ 622 h 773"/>
                    <a:gd name="T28" fmla="*/ 1165 w 5120"/>
                    <a:gd name="T29" fmla="*/ 669 h 773"/>
                    <a:gd name="T30" fmla="*/ 1228 w 5120"/>
                    <a:gd name="T31" fmla="*/ 695 h 773"/>
                    <a:gd name="T32" fmla="*/ 1262 w 5120"/>
                    <a:gd name="T33" fmla="*/ 707 h 773"/>
                    <a:gd name="T34" fmla="*/ 1327 w 5120"/>
                    <a:gd name="T35" fmla="*/ 721 h 773"/>
                    <a:gd name="T36" fmla="*/ 1398 w 5120"/>
                    <a:gd name="T37" fmla="*/ 732 h 773"/>
                    <a:gd name="T38" fmla="*/ 1491 w 5120"/>
                    <a:gd name="T39" fmla="*/ 740 h 773"/>
                    <a:gd name="T40" fmla="*/ 5120 w 5120"/>
                    <a:gd name="T41" fmla="*/ 747 h 773"/>
                    <a:gd name="T42" fmla="*/ 1547 w 5120"/>
                    <a:gd name="T43" fmla="*/ 768 h 773"/>
                    <a:gd name="T44" fmla="*/ 1471 w 5120"/>
                    <a:gd name="T45" fmla="*/ 765 h 773"/>
                    <a:gd name="T46" fmla="*/ 1384 w 5120"/>
                    <a:gd name="T47" fmla="*/ 756 h 773"/>
                    <a:gd name="T48" fmla="*/ 1318 w 5120"/>
                    <a:gd name="T49" fmla="*/ 746 h 773"/>
                    <a:gd name="T50" fmla="*/ 1257 w 5120"/>
                    <a:gd name="T51" fmla="*/ 733 h 773"/>
                    <a:gd name="T52" fmla="*/ 1202 w 5120"/>
                    <a:gd name="T53" fmla="*/ 714 h 773"/>
                    <a:gd name="T54" fmla="*/ 1098 w 5120"/>
                    <a:gd name="T55" fmla="*/ 666 h 773"/>
                    <a:gd name="T56" fmla="*/ 1059 w 5120"/>
                    <a:gd name="T57" fmla="*/ 642 h 773"/>
                    <a:gd name="T58" fmla="*/ 1025 w 5120"/>
                    <a:gd name="T59" fmla="*/ 616 h 773"/>
                    <a:gd name="T60" fmla="*/ 902 w 5120"/>
                    <a:gd name="T61" fmla="*/ 492 h 773"/>
                    <a:gd name="T62" fmla="*/ 834 w 5120"/>
                    <a:gd name="T63" fmla="*/ 406 h 773"/>
                    <a:gd name="T64" fmla="*/ 761 w 5120"/>
                    <a:gd name="T65" fmla="*/ 302 h 773"/>
                    <a:gd name="T66" fmla="*/ 634 w 5120"/>
                    <a:gd name="T67" fmla="*/ 126 h 773"/>
                    <a:gd name="T68" fmla="*/ 567 w 5120"/>
                    <a:gd name="T69" fmla="*/ 55 h 773"/>
                    <a:gd name="T70" fmla="*/ 541 w 5120"/>
                    <a:gd name="T71" fmla="*/ 38 h 773"/>
                    <a:gd name="T72" fmla="*/ 485 w 5120"/>
                    <a:gd name="T73" fmla="*/ 27 h 773"/>
                    <a:gd name="T74" fmla="*/ 452 w 5120"/>
                    <a:gd name="T75" fmla="*/ 41 h 773"/>
                    <a:gd name="T76" fmla="*/ 425 w 5120"/>
                    <a:gd name="T77" fmla="*/ 62 h 773"/>
                    <a:gd name="T78" fmla="*/ 381 w 5120"/>
                    <a:gd name="T79" fmla="*/ 118 h 773"/>
                    <a:gd name="T80" fmla="*/ 326 w 5120"/>
                    <a:gd name="T81" fmla="*/ 216 h 773"/>
                    <a:gd name="T82" fmla="*/ 282 w 5120"/>
                    <a:gd name="T83" fmla="*/ 315 h 773"/>
                    <a:gd name="T84" fmla="*/ 216 w 5120"/>
                    <a:gd name="T85" fmla="*/ 475 h 773"/>
                    <a:gd name="T86" fmla="*/ 151 w 5120"/>
                    <a:gd name="T87" fmla="*/ 626 h 773"/>
                    <a:gd name="T88" fmla="*/ 119 w 5120"/>
                    <a:gd name="T89" fmla="*/ 683 h 773"/>
                    <a:gd name="T90" fmla="*/ 90 w 5120"/>
                    <a:gd name="T91" fmla="*/ 727 h 773"/>
                    <a:gd name="T92" fmla="*/ 72 w 5120"/>
                    <a:gd name="T93" fmla="*/ 746 h 773"/>
                    <a:gd name="T94" fmla="*/ 36 w 5120"/>
                    <a:gd name="T95" fmla="*/ 772 h 773"/>
                    <a:gd name="T96" fmla="*/ 31 w 5120"/>
                    <a:gd name="T97" fmla="*/ 744 h 773"/>
                    <a:gd name="T98" fmla="*/ 62 w 5120"/>
                    <a:gd name="T99" fmla="*/ 718 h 773"/>
                    <a:gd name="T100" fmla="*/ 83 w 5120"/>
                    <a:gd name="T101" fmla="*/ 692 h 773"/>
                    <a:gd name="T102" fmla="*/ 109 w 5120"/>
                    <a:gd name="T103" fmla="*/ 650 h 773"/>
                    <a:gd name="T104" fmla="*/ 137 w 5120"/>
                    <a:gd name="T105" fmla="*/ 593 h 773"/>
                    <a:gd name="T106" fmla="*/ 197 w 5120"/>
                    <a:gd name="T107" fmla="*/ 452 h 773"/>
                    <a:gd name="T108" fmla="*/ 258 w 5120"/>
                    <a:gd name="T109" fmla="*/ 305 h 773"/>
                    <a:gd name="T110" fmla="*/ 286 w 5120"/>
                    <a:gd name="T111" fmla="*/ 236 h 773"/>
                    <a:gd name="T112" fmla="*/ 327 w 5120"/>
                    <a:gd name="T113" fmla="*/ 158 h 773"/>
                    <a:gd name="T114" fmla="*/ 366 w 5120"/>
                    <a:gd name="T115" fmla="*/ 92 h 773"/>
                    <a:gd name="T116" fmla="*/ 407 w 5120"/>
                    <a:gd name="T117" fmla="*/ 41 h 773"/>
                    <a:gd name="T118" fmla="*/ 454 w 5120"/>
                    <a:gd name="T119" fmla="*/ 10 h 7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120" h="773">
                      <a:moveTo>
                        <a:pt x="1195" y="713"/>
                      </a:moveTo>
                      <a:lnTo>
                        <a:pt x="1196" y="713"/>
                      </a:lnTo>
                      <a:lnTo>
                        <a:pt x="1200" y="714"/>
                      </a:lnTo>
                      <a:lnTo>
                        <a:pt x="1195" y="713"/>
                      </a:lnTo>
                      <a:close/>
                      <a:moveTo>
                        <a:pt x="1191" y="681"/>
                      </a:moveTo>
                      <a:lnTo>
                        <a:pt x="1195" y="683"/>
                      </a:lnTo>
                      <a:lnTo>
                        <a:pt x="1193" y="683"/>
                      </a:lnTo>
                      <a:lnTo>
                        <a:pt x="1191" y="681"/>
                      </a:lnTo>
                      <a:close/>
                      <a:moveTo>
                        <a:pt x="1047" y="600"/>
                      </a:moveTo>
                      <a:lnTo>
                        <a:pt x="1047" y="600"/>
                      </a:lnTo>
                      <a:lnTo>
                        <a:pt x="1052" y="605"/>
                      </a:lnTo>
                      <a:lnTo>
                        <a:pt x="1047" y="600"/>
                      </a:lnTo>
                      <a:close/>
                      <a:moveTo>
                        <a:pt x="981" y="577"/>
                      </a:moveTo>
                      <a:lnTo>
                        <a:pt x="992" y="588"/>
                      </a:lnTo>
                      <a:lnTo>
                        <a:pt x="981" y="577"/>
                      </a:lnTo>
                      <a:close/>
                      <a:moveTo>
                        <a:pt x="959" y="557"/>
                      </a:moveTo>
                      <a:lnTo>
                        <a:pt x="961" y="558"/>
                      </a:lnTo>
                      <a:lnTo>
                        <a:pt x="962" y="560"/>
                      </a:lnTo>
                      <a:lnTo>
                        <a:pt x="974" y="572"/>
                      </a:lnTo>
                      <a:lnTo>
                        <a:pt x="959" y="557"/>
                      </a:lnTo>
                      <a:close/>
                      <a:moveTo>
                        <a:pt x="915" y="466"/>
                      </a:moveTo>
                      <a:lnTo>
                        <a:pt x="917" y="468"/>
                      </a:lnTo>
                      <a:lnTo>
                        <a:pt x="915" y="466"/>
                      </a:lnTo>
                      <a:close/>
                      <a:moveTo>
                        <a:pt x="914" y="465"/>
                      </a:moveTo>
                      <a:lnTo>
                        <a:pt x="915" y="466"/>
                      </a:lnTo>
                      <a:lnTo>
                        <a:pt x="915" y="466"/>
                      </a:lnTo>
                      <a:lnTo>
                        <a:pt x="914" y="465"/>
                      </a:lnTo>
                      <a:close/>
                      <a:moveTo>
                        <a:pt x="853" y="387"/>
                      </a:moveTo>
                      <a:lnTo>
                        <a:pt x="855" y="388"/>
                      </a:lnTo>
                      <a:lnTo>
                        <a:pt x="853" y="387"/>
                      </a:lnTo>
                      <a:lnTo>
                        <a:pt x="853" y="387"/>
                      </a:lnTo>
                      <a:close/>
                      <a:moveTo>
                        <a:pt x="336" y="138"/>
                      </a:moveTo>
                      <a:lnTo>
                        <a:pt x="336" y="140"/>
                      </a:lnTo>
                      <a:lnTo>
                        <a:pt x="334" y="142"/>
                      </a:lnTo>
                      <a:lnTo>
                        <a:pt x="336" y="138"/>
                      </a:lnTo>
                      <a:close/>
                      <a:moveTo>
                        <a:pt x="612" y="99"/>
                      </a:moveTo>
                      <a:lnTo>
                        <a:pt x="614" y="100"/>
                      </a:lnTo>
                      <a:lnTo>
                        <a:pt x="614" y="100"/>
                      </a:lnTo>
                      <a:lnTo>
                        <a:pt x="612" y="99"/>
                      </a:lnTo>
                      <a:close/>
                      <a:moveTo>
                        <a:pt x="567" y="55"/>
                      </a:moveTo>
                      <a:lnTo>
                        <a:pt x="567" y="55"/>
                      </a:lnTo>
                      <a:lnTo>
                        <a:pt x="570" y="59"/>
                      </a:lnTo>
                      <a:lnTo>
                        <a:pt x="567" y="55"/>
                      </a:lnTo>
                      <a:close/>
                      <a:moveTo>
                        <a:pt x="595" y="43"/>
                      </a:moveTo>
                      <a:lnTo>
                        <a:pt x="596" y="45"/>
                      </a:lnTo>
                      <a:lnTo>
                        <a:pt x="596" y="45"/>
                      </a:lnTo>
                      <a:lnTo>
                        <a:pt x="595" y="43"/>
                      </a:lnTo>
                      <a:close/>
                      <a:moveTo>
                        <a:pt x="489" y="0"/>
                      </a:moveTo>
                      <a:lnTo>
                        <a:pt x="501" y="0"/>
                      </a:lnTo>
                      <a:lnTo>
                        <a:pt x="504" y="1"/>
                      </a:lnTo>
                      <a:lnTo>
                        <a:pt x="518" y="1"/>
                      </a:lnTo>
                      <a:lnTo>
                        <a:pt x="523" y="3"/>
                      </a:lnTo>
                      <a:lnTo>
                        <a:pt x="527" y="3"/>
                      </a:lnTo>
                      <a:lnTo>
                        <a:pt x="529" y="5"/>
                      </a:lnTo>
                      <a:lnTo>
                        <a:pt x="530" y="5"/>
                      </a:lnTo>
                      <a:lnTo>
                        <a:pt x="536" y="7"/>
                      </a:lnTo>
                      <a:lnTo>
                        <a:pt x="539" y="8"/>
                      </a:lnTo>
                      <a:lnTo>
                        <a:pt x="544" y="10"/>
                      </a:lnTo>
                      <a:lnTo>
                        <a:pt x="546" y="12"/>
                      </a:lnTo>
                      <a:lnTo>
                        <a:pt x="553" y="15"/>
                      </a:lnTo>
                      <a:lnTo>
                        <a:pt x="558" y="19"/>
                      </a:lnTo>
                      <a:lnTo>
                        <a:pt x="562" y="20"/>
                      </a:lnTo>
                      <a:lnTo>
                        <a:pt x="570" y="26"/>
                      </a:lnTo>
                      <a:lnTo>
                        <a:pt x="572" y="26"/>
                      </a:lnTo>
                      <a:lnTo>
                        <a:pt x="575" y="29"/>
                      </a:lnTo>
                      <a:lnTo>
                        <a:pt x="575" y="29"/>
                      </a:lnTo>
                      <a:lnTo>
                        <a:pt x="582" y="33"/>
                      </a:lnTo>
                      <a:lnTo>
                        <a:pt x="589" y="40"/>
                      </a:lnTo>
                      <a:lnTo>
                        <a:pt x="589" y="40"/>
                      </a:lnTo>
                      <a:lnTo>
                        <a:pt x="596" y="45"/>
                      </a:lnTo>
                      <a:lnTo>
                        <a:pt x="622" y="71"/>
                      </a:lnTo>
                      <a:lnTo>
                        <a:pt x="622" y="71"/>
                      </a:lnTo>
                      <a:lnTo>
                        <a:pt x="624" y="73"/>
                      </a:lnTo>
                      <a:lnTo>
                        <a:pt x="628" y="76"/>
                      </a:lnTo>
                      <a:lnTo>
                        <a:pt x="631" y="79"/>
                      </a:lnTo>
                      <a:lnTo>
                        <a:pt x="631" y="79"/>
                      </a:lnTo>
                      <a:lnTo>
                        <a:pt x="640" y="88"/>
                      </a:lnTo>
                      <a:lnTo>
                        <a:pt x="638" y="86"/>
                      </a:lnTo>
                      <a:lnTo>
                        <a:pt x="640" y="90"/>
                      </a:lnTo>
                      <a:lnTo>
                        <a:pt x="654" y="109"/>
                      </a:lnTo>
                      <a:lnTo>
                        <a:pt x="655" y="109"/>
                      </a:lnTo>
                      <a:lnTo>
                        <a:pt x="655" y="109"/>
                      </a:lnTo>
                      <a:lnTo>
                        <a:pt x="657" y="111"/>
                      </a:lnTo>
                      <a:lnTo>
                        <a:pt x="659" y="111"/>
                      </a:lnTo>
                      <a:lnTo>
                        <a:pt x="660" y="114"/>
                      </a:lnTo>
                      <a:lnTo>
                        <a:pt x="671" y="130"/>
                      </a:lnTo>
                      <a:lnTo>
                        <a:pt x="718" y="192"/>
                      </a:lnTo>
                      <a:lnTo>
                        <a:pt x="778" y="281"/>
                      </a:lnTo>
                      <a:lnTo>
                        <a:pt x="778" y="281"/>
                      </a:lnTo>
                      <a:lnTo>
                        <a:pt x="782" y="284"/>
                      </a:lnTo>
                      <a:lnTo>
                        <a:pt x="785" y="291"/>
                      </a:lnTo>
                      <a:lnTo>
                        <a:pt x="785" y="291"/>
                      </a:lnTo>
                      <a:lnTo>
                        <a:pt x="796" y="307"/>
                      </a:lnTo>
                      <a:lnTo>
                        <a:pt x="813" y="331"/>
                      </a:lnTo>
                      <a:lnTo>
                        <a:pt x="846" y="378"/>
                      </a:lnTo>
                      <a:lnTo>
                        <a:pt x="848" y="380"/>
                      </a:lnTo>
                      <a:lnTo>
                        <a:pt x="850" y="383"/>
                      </a:lnTo>
                      <a:lnTo>
                        <a:pt x="853" y="387"/>
                      </a:lnTo>
                      <a:lnTo>
                        <a:pt x="855" y="390"/>
                      </a:lnTo>
                      <a:lnTo>
                        <a:pt x="863" y="402"/>
                      </a:lnTo>
                      <a:lnTo>
                        <a:pt x="879" y="423"/>
                      </a:lnTo>
                      <a:lnTo>
                        <a:pt x="910" y="463"/>
                      </a:lnTo>
                      <a:lnTo>
                        <a:pt x="915" y="466"/>
                      </a:lnTo>
                      <a:lnTo>
                        <a:pt x="921" y="473"/>
                      </a:lnTo>
                      <a:lnTo>
                        <a:pt x="921" y="473"/>
                      </a:lnTo>
                      <a:lnTo>
                        <a:pt x="929" y="484"/>
                      </a:lnTo>
                      <a:lnTo>
                        <a:pt x="929" y="485"/>
                      </a:lnTo>
                      <a:lnTo>
                        <a:pt x="945" y="503"/>
                      </a:lnTo>
                      <a:lnTo>
                        <a:pt x="945" y="503"/>
                      </a:lnTo>
                      <a:lnTo>
                        <a:pt x="978" y="537"/>
                      </a:lnTo>
                      <a:lnTo>
                        <a:pt x="980" y="539"/>
                      </a:lnTo>
                      <a:lnTo>
                        <a:pt x="983" y="541"/>
                      </a:lnTo>
                      <a:lnTo>
                        <a:pt x="1011" y="569"/>
                      </a:lnTo>
                      <a:lnTo>
                        <a:pt x="1009" y="569"/>
                      </a:lnTo>
                      <a:lnTo>
                        <a:pt x="1042" y="596"/>
                      </a:lnTo>
                      <a:lnTo>
                        <a:pt x="1046" y="598"/>
                      </a:lnTo>
                      <a:lnTo>
                        <a:pt x="1047" y="600"/>
                      </a:lnTo>
                      <a:lnTo>
                        <a:pt x="1044" y="596"/>
                      </a:lnTo>
                      <a:lnTo>
                        <a:pt x="1047" y="600"/>
                      </a:lnTo>
                      <a:lnTo>
                        <a:pt x="1049" y="600"/>
                      </a:lnTo>
                      <a:lnTo>
                        <a:pt x="1058" y="607"/>
                      </a:lnTo>
                      <a:lnTo>
                        <a:pt x="1058" y="607"/>
                      </a:lnTo>
                      <a:lnTo>
                        <a:pt x="1077" y="621"/>
                      </a:lnTo>
                      <a:lnTo>
                        <a:pt x="1075" y="619"/>
                      </a:lnTo>
                      <a:lnTo>
                        <a:pt x="1079" y="622"/>
                      </a:lnTo>
                      <a:lnTo>
                        <a:pt x="1080" y="622"/>
                      </a:lnTo>
                      <a:lnTo>
                        <a:pt x="1087" y="628"/>
                      </a:lnTo>
                      <a:lnTo>
                        <a:pt x="1087" y="628"/>
                      </a:lnTo>
                      <a:lnTo>
                        <a:pt x="1101" y="638"/>
                      </a:lnTo>
                      <a:lnTo>
                        <a:pt x="1105" y="640"/>
                      </a:lnTo>
                      <a:lnTo>
                        <a:pt x="1110" y="643"/>
                      </a:lnTo>
                      <a:lnTo>
                        <a:pt x="1117" y="647"/>
                      </a:lnTo>
                      <a:lnTo>
                        <a:pt x="1132" y="655"/>
                      </a:lnTo>
                      <a:lnTo>
                        <a:pt x="1160" y="669"/>
                      </a:lnTo>
                      <a:lnTo>
                        <a:pt x="1165" y="669"/>
                      </a:lnTo>
                      <a:lnTo>
                        <a:pt x="1169" y="673"/>
                      </a:lnTo>
                      <a:lnTo>
                        <a:pt x="1193" y="683"/>
                      </a:lnTo>
                      <a:lnTo>
                        <a:pt x="1196" y="685"/>
                      </a:lnTo>
                      <a:lnTo>
                        <a:pt x="1202" y="687"/>
                      </a:lnTo>
                      <a:lnTo>
                        <a:pt x="1202" y="687"/>
                      </a:lnTo>
                      <a:lnTo>
                        <a:pt x="1210" y="690"/>
                      </a:lnTo>
                      <a:lnTo>
                        <a:pt x="1210" y="690"/>
                      </a:lnTo>
                      <a:lnTo>
                        <a:pt x="1226" y="695"/>
                      </a:lnTo>
                      <a:lnTo>
                        <a:pt x="1228" y="695"/>
                      </a:lnTo>
                      <a:lnTo>
                        <a:pt x="1229" y="697"/>
                      </a:lnTo>
                      <a:lnTo>
                        <a:pt x="1231" y="697"/>
                      </a:lnTo>
                      <a:lnTo>
                        <a:pt x="1231" y="697"/>
                      </a:lnTo>
                      <a:lnTo>
                        <a:pt x="1236" y="699"/>
                      </a:lnTo>
                      <a:lnTo>
                        <a:pt x="1236" y="699"/>
                      </a:lnTo>
                      <a:lnTo>
                        <a:pt x="1242" y="701"/>
                      </a:lnTo>
                      <a:lnTo>
                        <a:pt x="1259" y="706"/>
                      </a:lnTo>
                      <a:lnTo>
                        <a:pt x="1261" y="706"/>
                      </a:lnTo>
                      <a:lnTo>
                        <a:pt x="1262" y="707"/>
                      </a:lnTo>
                      <a:lnTo>
                        <a:pt x="1268" y="707"/>
                      </a:lnTo>
                      <a:lnTo>
                        <a:pt x="1275" y="709"/>
                      </a:lnTo>
                      <a:lnTo>
                        <a:pt x="1292" y="714"/>
                      </a:lnTo>
                      <a:lnTo>
                        <a:pt x="1299" y="716"/>
                      </a:lnTo>
                      <a:lnTo>
                        <a:pt x="1307" y="718"/>
                      </a:lnTo>
                      <a:lnTo>
                        <a:pt x="1307" y="718"/>
                      </a:lnTo>
                      <a:lnTo>
                        <a:pt x="1321" y="720"/>
                      </a:lnTo>
                      <a:lnTo>
                        <a:pt x="1323" y="720"/>
                      </a:lnTo>
                      <a:lnTo>
                        <a:pt x="1327" y="721"/>
                      </a:lnTo>
                      <a:lnTo>
                        <a:pt x="1330" y="721"/>
                      </a:lnTo>
                      <a:lnTo>
                        <a:pt x="1339" y="723"/>
                      </a:lnTo>
                      <a:lnTo>
                        <a:pt x="1358" y="727"/>
                      </a:lnTo>
                      <a:lnTo>
                        <a:pt x="1358" y="727"/>
                      </a:lnTo>
                      <a:lnTo>
                        <a:pt x="1368" y="728"/>
                      </a:lnTo>
                      <a:lnTo>
                        <a:pt x="1384" y="730"/>
                      </a:lnTo>
                      <a:lnTo>
                        <a:pt x="1389" y="730"/>
                      </a:lnTo>
                      <a:lnTo>
                        <a:pt x="1392" y="732"/>
                      </a:lnTo>
                      <a:lnTo>
                        <a:pt x="1398" y="732"/>
                      </a:lnTo>
                      <a:lnTo>
                        <a:pt x="1413" y="733"/>
                      </a:lnTo>
                      <a:lnTo>
                        <a:pt x="1420" y="733"/>
                      </a:lnTo>
                      <a:lnTo>
                        <a:pt x="1424" y="735"/>
                      </a:lnTo>
                      <a:lnTo>
                        <a:pt x="1429" y="735"/>
                      </a:lnTo>
                      <a:lnTo>
                        <a:pt x="1444" y="737"/>
                      </a:lnTo>
                      <a:lnTo>
                        <a:pt x="1460" y="737"/>
                      </a:lnTo>
                      <a:lnTo>
                        <a:pt x="1474" y="739"/>
                      </a:lnTo>
                      <a:lnTo>
                        <a:pt x="1484" y="739"/>
                      </a:lnTo>
                      <a:lnTo>
                        <a:pt x="1491" y="740"/>
                      </a:lnTo>
                      <a:lnTo>
                        <a:pt x="1514" y="740"/>
                      </a:lnTo>
                      <a:lnTo>
                        <a:pt x="1523" y="742"/>
                      </a:lnTo>
                      <a:lnTo>
                        <a:pt x="1559" y="742"/>
                      </a:lnTo>
                      <a:lnTo>
                        <a:pt x="1561" y="744"/>
                      </a:lnTo>
                      <a:lnTo>
                        <a:pt x="1611" y="744"/>
                      </a:lnTo>
                      <a:lnTo>
                        <a:pt x="1620" y="746"/>
                      </a:lnTo>
                      <a:lnTo>
                        <a:pt x="1713" y="746"/>
                      </a:lnTo>
                      <a:lnTo>
                        <a:pt x="1729" y="747"/>
                      </a:lnTo>
                      <a:lnTo>
                        <a:pt x="5120" y="747"/>
                      </a:lnTo>
                      <a:lnTo>
                        <a:pt x="5120" y="773"/>
                      </a:lnTo>
                      <a:lnTo>
                        <a:pt x="1725" y="773"/>
                      </a:lnTo>
                      <a:lnTo>
                        <a:pt x="1710" y="772"/>
                      </a:lnTo>
                      <a:lnTo>
                        <a:pt x="1618" y="772"/>
                      </a:lnTo>
                      <a:lnTo>
                        <a:pt x="1614" y="770"/>
                      </a:lnTo>
                      <a:lnTo>
                        <a:pt x="1608" y="768"/>
                      </a:lnTo>
                      <a:lnTo>
                        <a:pt x="1608" y="770"/>
                      </a:lnTo>
                      <a:lnTo>
                        <a:pt x="1549" y="770"/>
                      </a:lnTo>
                      <a:lnTo>
                        <a:pt x="1547" y="768"/>
                      </a:lnTo>
                      <a:lnTo>
                        <a:pt x="1521" y="768"/>
                      </a:lnTo>
                      <a:lnTo>
                        <a:pt x="1517" y="766"/>
                      </a:lnTo>
                      <a:lnTo>
                        <a:pt x="1510" y="765"/>
                      </a:lnTo>
                      <a:lnTo>
                        <a:pt x="1510" y="766"/>
                      </a:lnTo>
                      <a:lnTo>
                        <a:pt x="1488" y="766"/>
                      </a:lnTo>
                      <a:lnTo>
                        <a:pt x="1484" y="765"/>
                      </a:lnTo>
                      <a:lnTo>
                        <a:pt x="1481" y="765"/>
                      </a:lnTo>
                      <a:lnTo>
                        <a:pt x="1481" y="765"/>
                      </a:lnTo>
                      <a:lnTo>
                        <a:pt x="1471" y="765"/>
                      </a:lnTo>
                      <a:lnTo>
                        <a:pt x="1457" y="763"/>
                      </a:lnTo>
                      <a:lnTo>
                        <a:pt x="1441" y="763"/>
                      </a:lnTo>
                      <a:lnTo>
                        <a:pt x="1425" y="761"/>
                      </a:lnTo>
                      <a:lnTo>
                        <a:pt x="1418" y="761"/>
                      </a:lnTo>
                      <a:lnTo>
                        <a:pt x="1415" y="760"/>
                      </a:lnTo>
                      <a:lnTo>
                        <a:pt x="1410" y="760"/>
                      </a:lnTo>
                      <a:lnTo>
                        <a:pt x="1394" y="758"/>
                      </a:lnTo>
                      <a:lnTo>
                        <a:pt x="1387" y="758"/>
                      </a:lnTo>
                      <a:lnTo>
                        <a:pt x="1384" y="756"/>
                      </a:lnTo>
                      <a:lnTo>
                        <a:pt x="1380" y="756"/>
                      </a:lnTo>
                      <a:lnTo>
                        <a:pt x="1365" y="754"/>
                      </a:lnTo>
                      <a:lnTo>
                        <a:pt x="1353" y="753"/>
                      </a:lnTo>
                      <a:lnTo>
                        <a:pt x="1372" y="754"/>
                      </a:lnTo>
                      <a:lnTo>
                        <a:pt x="1333" y="747"/>
                      </a:lnTo>
                      <a:lnTo>
                        <a:pt x="1327" y="746"/>
                      </a:lnTo>
                      <a:lnTo>
                        <a:pt x="1327" y="747"/>
                      </a:lnTo>
                      <a:lnTo>
                        <a:pt x="1321" y="747"/>
                      </a:lnTo>
                      <a:lnTo>
                        <a:pt x="1318" y="746"/>
                      </a:lnTo>
                      <a:lnTo>
                        <a:pt x="1302" y="744"/>
                      </a:lnTo>
                      <a:lnTo>
                        <a:pt x="1311" y="744"/>
                      </a:lnTo>
                      <a:lnTo>
                        <a:pt x="1294" y="740"/>
                      </a:lnTo>
                      <a:lnTo>
                        <a:pt x="1292" y="740"/>
                      </a:lnTo>
                      <a:lnTo>
                        <a:pt x="1285" y="739"/>
                      </a:lnTo>
                      <a:lnTo>
                        <a:pt x="1268" y="733"/>
                      </a:lnTo>
                      <a:lnTo>
                        <a:pt x="1264" y="733"/>
                      </a:lnTo>
                      <a:lnTo>
                        <a:pt x="1264" y="733"/>
                      </a:lnTo>
                      <a:lnTo>
                        <a:pt x="1257" y="733"/>
                      </a:lnTo>
                      <a:lnTo>
                        <a:pt x="1250" y="730"/>
                      </a:lnTo>
                      <a:lnTo>
                        <a:pt x="1250" y="730"/>
                      </a:lnTo>
                      <a:lnTo>
                        <a:pt x="1235" y="725"/>
                      </a:lnTo>
                      <a:lnTo>
                        <a:pt x="1228" y="723"/>
                      </a:lnTo>
                      <a:lnTo>
                        <a:pt x="1222" y="721"/>
                      </a:lnTo>
                      <a:lnTo>
                        <a:pt x="1221" y="721"/>
                      </a:lnTo>
                      <a:lnTo>
                        <a:pt x="1217" y="720"/>
                      </a:lnTo>
                      <a:lnTo>
                        <a:pt x="1217" y="720"/>
                      </a:lnTo>
                      <a:lnTo>
                        <a:pt x="1202" y="714"/>
                      </a:lnTo>
                      <a:lnTo>
                        <a:pt x="1196" y="713"/>
                      </a:lnTo>
                      <a:lnTo>
                        <a:pt x="1191" y="711"/>
                      </a:lnTo>
                      <a:lnTo>
                        <a:pt x="1184" y="707"/>
                      </a:lnTo>
                      <a:lnTo>
                        <a:pt x="1158" y="697"/>
                      </a:lnTo>
                      <a:lnTo>
                        <a:pt x="1155" y="695"/>
                      </a:lnTo>
                      <a:lnTo>
                        <a:pt x="1155" y="695"/>
                      </a:lnTo>
                      <a:lnTo>
                        <a:pt x="1120" y="678"/>
                      </a:lnTo>
                      <a:lnTo>
                        <a:pt x="1105" y="669"/>
                      </a:lnTo>
                      <a:lnTo>
                        <a:pt x="1098" y="666"/>
                      </a:lnTo>
                      <a:lnTo>
                        <a:pt x="1099" y="666"/>
                      </a:lnTo>
                      <a:lnTo>
                        <a:pt x="1096" y="664"/>
                      </a:lnTo>
                      <a:lnTo>
                        <a:pt x="1091" y="664"/>
                      </a:lnTo>
                      <a:lnTo>
                        <a:pt x="1085" y="659"/>
                      </a:lnTo>
                      <a:lnTo>
                        <a:pt x="1085" y="659"/>
                      </a:lnTo>
                      <a:lnTo>
                        <a:pt x="1072" y="648"/>
                      </a:lnTo>
                      <a:lnTo>
                        <a:pt x="1066" y="645"/>
                      </a:lnTo>
                      <a:lnTo>
                        <a:pt x="1066" y="645"/>
                      </a:lnTo>
                      <a:lnTo>
                        <a:pt x="1059" y="642"/>
                      </a:lnTo>
                      <a:lnTo>
                        <a:pt x="1056" y="638"/>
                      </a:lnTo>
                      <a:lnTo>
                        <a:pt x="1056" y="638"/>
                      </a:lnTo>
                      <a:lnTo>
                        <a:pt x="1037" y="624"/>
                      </a:lnTo>
                      <a:lnTo>
                        <a:pt x="1042" y="628"/>
                      </a:lnTo>
                      <a:lnTo>
                        <a:pt x="1035" y="622"/>
                      </a:lnTo>
                      <a:lnTo>
                        <a:pt x="1035" y="622"/>
                      </a:lnTo>
                      <a:lnTo>
                        <a:pt x="1028" y="619"/>
                      </a:lnTo>
                      <a:lnTo>
                        <a:pt x="1025" y="616"/>
                      </a:lnTo>
                      <a:lnTo>
                        <a:pt x="1025" y="616"/>
                      </a:lnTo>
                      <a:lnTo>
                        <a:pt x="994" y="588"/>
                      </a:lnTo>
                      <a:lnTo>
                        <a:pt x="981" y="577"/>
                      </a:lnTo>
                      <a:lnTo>
                        <a:pt x="964" y="560"/>
                      </a:lnTo>
                      <a:lnTo>
                        <a:pt x="962" y="560"/>
                      </a:lnTo>
                      <a:lnTo>
                        <a:pt x="959" y="555"/>
                      </a:lnTo>
                      <a:lnTo>
                        <a:pt x="926" y="520"/>
                      </a:lnTo>
                      <a:lnTo>
                        <a:pt x="910" y="501"/>
                      </a:lnTo>
                      <a:lnTo>
                        <a:pt x="902" y="491"/>
                      </a:lnTo>
                      <a:lnTo>
                        <a:pt x="902" y="492"/>
                      </a:lnTo>
                      <a:lnTo>
                        <a:pt x="900" y="489"/>
                      </a:lnTo>
                      <a:lnTo>
                        <a:pt x="898" y="487"/>
                      </a:lnTo>
                      <a:lnTo>
                        <a:pt x="898" y="487"/>
                      </a:lnTo>
                      <a:lnTo>
                        <a:pt x="896" y="485"/>
                      </a:lnTo>
                      <a:lnTo>
                        <a:pt x="893" y="484"/>
                      </a:lnTo>
                      <a:lnTo>
                        <a:pt x="891" y="482"/>
                      </a:lnTo>
                      <a:lnTo>
                        <a:pt x="858" y="439"/>
                      </a:lnTo>
                      <a:lnTo>
                        <a:pt x="843" y="418"/>
                      </a:lnTo>
                      <a:lnTo>
                        <a:pt x="834" y="406"/>
                      </a:lnTo>
                      <a:lnTo>
                        <a:pt x="830" y="402"/>
                      </a:lnTo>
                      <a:lnTo>
                        <a:pt x="825" y="392"/>
                      </a:lnTo>
                      <a:lnTo>
                        <a:pt x="792" y="347"/>
                      </a:lnTo>
                      <a:lnTo>
                        <a:pt x="792" y="347"/>
                      </a:lnTo>
                      <a:lnTo>
                        <a:pt x="775" y="322"/>
                      </a:lnTo>
                      <a:lnTo>
                        <a:pt x="775" y="321"/>
                      </a:lnTo>
                      <a:lnTo>
                        <a:pt x="763" y="303"/>
                      </a:lnTo>
                      <a:lnTo>
                        <a:pt x="759" y="300"/>
                      </a:lnTo>
                      <a:lnTo>
                        <a:pt x="761" y="302"/>
                      </a:lnTo>
                      <a:lnTo>
                        <a:pt x="758" y="296"/>
                      </a:lnTo>
                      <a:lnTo>
                        <a:pt x="697" y="208"/>
                      </a:lnTo>
                      <a:lnTo>
                        <a:pt x="697" y="208"/>
                      </a:lnTo>
                      <a:lnTo>
                        <a:pt x="650" y="145"/>
                      </a:lnTo>
                      <a:lnTo>
                        <a:pt x="655" y="152"/>
                      </a:lnTo>
                      <a:lnTo>
                        <a:pt x="650" y="144"/>
                      </a:lnTo>
                      <a:lnTo>
                        <a:pt x="643" y="131"/>
                      </a:lnTo>
                      <a:lnTo>
                        <a:pt x="638" y="130"/>
                      </a:lnTo>
                      <a:lnTo>
                        <a:pt x="634" y="126"/>
                      </a:lnTo>
                      <a:lnTo>
                        <a:pt x="619" y="105"/>
                      </a:lnTo>
                      <a:lnTo>
                        <a:pt x="619" y="105"/>
                      </a:lnTo>
                      <a:lnTo>
                        <a:pt x="614" y="100"/>
                      </a:lnTo>
                      <a:lnTo>
                        <a:pt x="608" y="92"/>
                      </a:lnTo>
                      <a:lnTo>
                        <a:pt x="600" y="86"/>
                      </a:lnTo>
                      <a:lnTo>
                        <a:pt x="603" y="90"/>
                      </a:lnTo>
                      <a:lnTo>
                        <a:pt x="575" y="62"/>
                      </a:lnTo>
                      <a:lnTo>
                        <a:pt x="575" y="62"/>
                      </a:lnTo>
                      <a:lnTo>
                        <a:pt x="567" y="55"/>
                      </a:lnTo>
                      <a:lnTo>
                        <a:pt x="563" y="52"/>
                      </a:lnTo>
                      <a:lnTo>
                        <a:pt x="556" y="48"/>
                      </a:lnTo>
                      <a:lnTo>
                        <a:pt x="548" y="43"/>
                      </a:lnTo>
                      <a:lnTo>
                        <a:pt x="548" y="43"/>
                      </a:lnTo>
                      <a:lnTo>
                        <a:pt x="546" y="41"/>
                      </a:lnTo>
                      <a:lnTo>
                        <a:pt x="548" y="41"/>
                      </a:lnTo>
                      <a:lnTo>
                        <a:pt x="544" y="40"/>
                      </a:lnTo>
                      <a:lnTo>
                        <a:pt x="541" y="38"/>
                      </a:lnTo>
                      <a:lnTo>
                        <a:pt x="541" y="38"/>
                      </a:lnTo>
                      <a:lnTo>
                        <a:pt x="534" y="34"/>
                      </a:lnTo>
                      <a:lnTo>
                        <a:pt x="534" y="34"/>
                      </a:lnTo>
                      <a:lnTo>
                        <a:pt x="534" y="34"/>
                      </a:lnTo>
                      <a:lnTo>
                        <a:pt x="534" y="34"/>
                      </a:lnTo>
                      <a:lnTo>
                        <a:pt x="527" y="34"/>
                      </a:lnTo>
                      <a:lnTo>
                        <a:pt x="523" y="31"/>
                      </a:lnTo>
                      <a:lnTo>
                        <a:pt x="517" y="31"/>
                      </a:lnTo>
                      <a:lnTo>
                        <a:pt x="513" y="27"/>
                      </a:lnTo>
                      <a:lnTo>
                        <a:pt x="485" y="27"/>
                      </a:lnTo>
                      <a:lnTo>
                        <a:pt x="484" y="29"/>
                      </a:lnTo>
                      <a:lnTo>
                        <a:pt x="478" y="29"/>
                      </a:lnTo>
                      <a:lnTo>
                        <a:pt x="477" y="31"/>
                      </a:lnTo>
                      <a:lnTo>
                        <a:pt x="471" y="31"/>
                      </a:lnTo>
                      <a:lnTo>
                        <a:pt x="468" y="33"/>
                      </a:lnTo>
                      <a:lnTo>
                        <a:pt x="466" y="33"/>
                      </a:lnTo>
                      <a:lnTo>
                        <a:pt x="459" y="36"/>
                      </a:lnTo>
                      <a:lnTo>
                        <a:pt x="454" y="41"/>
                      </a:lnTo>
                      <a:lnTo>
                        <a:pt x="452" y="41"/>
                      </a:lnTo>
                      <a:lnTo>
                        <a:pt x="449" y="45"/>
                      </a:lnTo>
                      <a:lnTo>
                        <a:pt x="445" y="45"/>
                      </a:lnTo>
                      <a:lnTo>
                        <a:pt x="438" y="52"/>
                      </a:lnTo>
                      <a:lnTo>
                        <a:pt x="437" y="52"/>
                      </a:lnTo>
                      <a:lnTo>
                        <a:pt x="433" y="55"/>
                      </a:lnTo>
                      <a:lnTo>
                        <a:pt x="435" y="52"/>
                      </a:lnTo>
                      <a:lnTo>
                        <a:pt x="432" y="55"/>
                      </a:lnTo>
                      <a:lnTo>
                        <a:pt x="425" y="62"/>
                      </a:lnTo>
                      <a:lnTo>
                        <a:pt x="425" y="62"/>
                      </a:lnTo>
                      <a:lnTo>
                        <a:pt x="421" y="66"/>
                      </a:lnTo>
                      <a:lnTo>
                        <a:pt x="419" y="69"/>
                      </a:lnTo>
                      <a:lnTo>
                        <a:pt x="406" y="83"/>
                      </a:lnTo>
                      <a:lnTo>
                        <a:pt x="404" y="86"/>
                      </a:lnTo>
                      <a:lnTo>
                        <a:pt x="402" y="88"/>
                      </a:lnTo>
                      <a:lnTo>
                        <a:pt x="402" y="88"/>
                      </a:lnTo>
                      <a:lnTo>
                        <a:pt x="388" y="105"/>
                      </a:lnTo>
                      <a:lnTo>
                        <a:pt x="388" y="105"/>
                      </a:lnTo>
                      <a:lnTo>
                        <a:pt x="381" y="118"/>
                      </a:lnTo>
                      <a:lnTo>
                        <a:pt x="378" y="121"/>
                      </a:lnTo>
                      <a:lnTo>
                        <a:pt x="379" y="121"/>
                      </a:lnTo>
                      <a:lnTo>
                        <a:pt x="374" y="126"/>
                      </a:lnTo>
                      <a:lnTo>
                        <a:pt x="373" y="130"/>
                      </a:lnTo>
                      <a:lnTo>
                        <a:pt x="357" y="156"/>
                      </a:lnTo>
                      <a:lnTo>
                        <a:pt x="350" y="170"/>
                      </a:lnTo>
                      <a:lnTo>
                        <a:pt x="343" y="182"/>
                      </a:lnTo>
                      <a:lnTo>
                        <a:pt x="326" y="216"/>
                      </a:lnTo>
                      <a:lnTo>
                        <a:pt x="326" y="216"/>
                      </a:lnTo>
                      <a:lnTo>
                        <a:pt x="319" y="230"/>
                      </a:lnTo>
                      <a:lnTo>
                        <a:pt x="315" y="239"/>
                      </a:lnTo>
                      <a:lnTo>
                        <a:pt x="315" y="241"/>
                      </a:lnTo>
                      <a:lnTo>
                        <a:pt x="310" y="249"/>
                      </a:lnTo>
                      <a:lnTo>
                        <a:pt x="310" y="249"/>
                      </a:lnTo>
                      <a:lnTo>
                        <a:pt x="294" y="282"/>
                      </a:lnTo>
                      <a:lnTo>
                        <a:pt x="288" y="302"/>
                      </a:lnTo>
                      <a:lnTo>
                        <a:pt x="284" y="310"/>
                      </a:lnTo>
                      <a:lnTo>
                        <a:pt x="282" y="315"/>
                      </a:lnTo>
                      <a:lnTo>
                        <a:pt x="281" y="319"/>
                      </a:lnTo>
                      <a:lnTo>
                        <a:pt x="281" y="321"/>
                      </a:lnTo>
                      <a:lnTo>
                        <a:pt x="277" y="324"/>
                      </a:lnTo>
                      <a:lnTo>
                        <a:pt x="277" y="324"/>
                      </a:lnTo>
                      <a:lnTo>
                        <a:pt x="246" y="400"/>
                      </a:lnTo>
                      <a:lnTo>
                        <a:pt x="230" y="442"/>
                      </a:lnTo>
                      <a:lnTo>
                        <a:pt x="223" y="461"/>
                      </a:lnTo>
                      <a:lnTo>
                        <a:pt x="222" y="465"/>
                      </a:lnTo>
                      <a:lnTo>
                        <a:pt x="216" y="475"/>
                      </a:lnTo>
                      <a:lnTo>
                        <a:pt x="216" y="475"/>
                      </a:lnTo>
                      <a:lnTo>
                        <a:pt x="213" y="484"/>
                      </a:lnTo>
                      <a:lnTo>
                        <a:pt x="183" y="555"/>
                      </a:lnTo>
                      <a:lnTo>
                        <a:pt x="180" y="563"/>
                      </a:lnTo>
                      <a:lnTo>
                        <a:pt x="163" y="600"/>
                      </a:lnTo>
                      <a:lnTo>
                        <a:pt x="163" y="600"/>
                      </a:lnTo>
                      <a:lnTo>
                        <a:pt x="156" y="616"/>
                      </a:lnTo>
                      <a:lnTo>
                        <a:pt x="156" y="617"/>
                      </a:lnTo>
                      <a:lnTo>
                        <a:pt x="151" y="626"/>
                      </a:lnTo>
                      <a:lnTo>
                        <a:pt x="151" y="626"/>
                      </a:lnTo>
                      <a:lnTo>
                        <a:pt x="149" y="629"/>
                      </a:lnTo>
                      <a:lnTo>
                        <a:pt x="149" y="631"/>
                      </a:lnTo>
                      <a:lnTo>
                        <a:pt x="147" y="635"/>
                      </a:lnTo>
                      <a:lnTo>
                        <a:pt x="131" y="664"/>
                      </a:lnTo>
                      <a:lnTo>
                        <a:pt x="123" y="678"/>
                      </a:lnTo>
                      <a:lnTo>
                        <a:pt x="135" y="657"/>
                      </a:lnTo>
                      <a:lnTo>
                        <a:pt x="118" y="683"/>
                      </a:lnTo>
                      <a:lnTo>
                        <a:pt x="119" y="683"/>
                      </a:lnTo>
                      <a:lnTo>
                        <a:pt x="116" y="690"/>
                      </a:lnTo>
                      <a:lnTo>
                        <a:pt x="109" y="702"/>
                      </a:lnTo>
                      <a:lnTo>
                        <a:pt x="105" y="706"/>
                      </a:lnTo>
                      <a:lnTo>
                        <a:pt x="107" y="706"/>
                      </a:lnTo>
                      <a:lnTo>
                        <a:pt x="102" y="711"/>
                      </a:lnTo>
                      <a:lnTo>
                        <a:pt x="100" y="714"/>
                      </a:lnTo>
                      <a:lnTo>
                        <a:pt x="98" y="716"/>
                      </a:lnTo>
                      <a:lnTo>
                        <a:pt x="97" y="714"/>
                      </a:lnTo>
                      <a:lnTo>
                        <a:pt x="90" y="727"/>
                      </a:lnTo>
                      <a:lnTo>
                        <a:pt x="90" y="727"/>
                      </a:lnTo>
                      <a:lnTo>
                        <a:pt x="90" y="728"/>
                      </a:lnTo>
                      <a:lnTo>
                        <a:pt x="92" y="727"/>
                      </a:lnTo>
                      <a:lnTo>
                        <a:pt x="88" y="730"/>
                      </a:lnTo>
                      <a:lnTo>
                        <a:pt x="88" y="730"/>
                      </a:lnTo>
                      <a:lnTo>
                        <a:pt x="86" y="733"/>
                      </a:lnTo>
                      <a:lnTo>
                        <a:pt x="81" y="737"/>
                      </a:lnTo>
                      <a:lnTo>
                        <a:pt x="76" y="742"/>
                      </a:lnTo>
                      <a:lnTo>
                        <a:pt x="72" y="746"/>
                      </a:lnTo>
                      <a:lnTo>
                        <a:pt x="76" y="744"/>
                      </a:lnTo>
                      <a:lnTo>
                        <a:pt x="69" y="751"/>
                      </a:lnTo>
                      <a:lnTo>
                        <a:pt x="71" y="747"/>
                      </a:lnTo>
                      <a:lnTo>
                        <a:pt x="62" y="754"/>
                      </a:lnTo>
                      <a:lnTo>
                        <a:pt x="62" y="754"/>
                      </a:lnTo>
                      <a:lnTo>
                        <a:pt x="53" y="763"/>
                      </a:lnTo>
                      <a:lnTo>
                        <a:pt x="50" y="763"/>
                      </a:lnTo>
                      <a:lnTo>
                        <a:pt x="40" y="768"/>
                      </a:lnTo>
                      <a:lnTo>
                        <a:pt x="36" y="772"/>
                      </a:lnTo>
                      <a:lnTo>
                        <a:pt x="33" y="772"/>
                      </a:lnTo>
                      <a:lnTo>
                        <a:pt x="31" y="773"/>
                      </a:lnTo>
                      <a:lnTo>
                        <a:pt x="0" y="773"/>
                      </a:lnTo>
                      <a:lnTo>
                        <a:pt x="0" y="747"/>
                      </a:lnTo>
                      <a:lnTo>
                        <a:pt x="19" y="747"/>
                      </a:lnTo>
                      <a:lnTo>
                        <a:pt x="20" y="746"/>
                      </a:lnTo>
                      <a:lnTo>
                        <a:pt x="24" y="746"/>
                      </a:lnTo>
                      <a:lnTo>
                        <a:pt x="26" y="744"/>
                      </a:lnTo>
                      <a:lnTo>
                        <a:pt x="31" y="744"/>
                      </a:lnTo>
                      <a:lnTo>
                        <a:pt x="34" y="742"/>
                      </a:lnTo>
                      <a:lnTo>
                        <a:pt x="40" y="737"/>
                      </a:lnTo>
                      <a:lnTo>
                        <a:pt x="41" y="737"/>
                      </a:lnTo>
                      <a:lnTo>
                        <a:pt x="46" y="732"/>
                      </a:lnTo>
                      <a:lnTo>
                        <a:pt x="50" y="732"/>
                      </a:lnTo>
                      <a:lnTo>
                        <a:pt x="52" y="730"/>
                      </a:lnTo>
                      <a:lnTo>
                        <a:pt x="55" y="727"/>
                      </a:lnTo>
                      <a:lnTo>
                        <a:pt x="55" y="727"/>
                      </a:lnTo>
                      <a:lnTo>
                        <a:pt x="62" y="718"/>
                      </a:lnTo>
                      <a:lnTo>
                        <a:pt x="64" y="714"/>
                      </a:lnTo>
                      <a:lnTo>
                        <a:pt x="67" y="714"/>
                      </a:lnTo>
                      <a:lnTo>
                        <a:pt x="67" y="714"/>
                      </a:lnTo>
                      <a:lnTo>
                        <a:pt x="69" y="711"/>
                      </a:lnTo>
                      <a:lnTo>
                        <a:pt x="71" y="709"/>
                      </a:lnTo>
                      <a:lnTo>
                        <a:pt x="81" y="694"/>
                      </a:lnTo>
                      <a:lnTo>
                        <a:pt x="79" y="697"/>
                      </a:lnTo>
                      <a:lnTo>
                        <a:pt x="81" y="695"/>
                      </a:lnTo>
                      <a:lnTo>
                        <a:pt x="83" y="692"/>
                      </a:lnTo>
                      <a:lnTo>
                        <a:pt x="88" y="687"/>
                      </a:lnTo>
                      <a:lnTo>
                        <a:pt x="88" y="687"/>
                      </a:lnTo>
                      <a:lnTo>
                        <a:pt x="93" y="678"/>
                      </a:lnTo>
                      <a:lnTo>
                        <a:pt x="97" y="671"/>
                      </a:lnTo>
                      <a:lnTo>
                        <a:pt x="95" y="673"/>
                      </a:lnTo>
                      <a:lnTo>
                        <a:pt x="97" y="669"/>
                      </a:lnTo>
                      <a:lnTo>
                        <a:pt x="100" y="664"/>
                      </a:lnTo>
                      <a:lnTo>
                        <a:pt x="109" y="650"/>
                      </a:lnTo>
                      <a:lnTo>
                        <a:pt x="109" y="650"/>
                      </a:lnTo>
                      <a:lnTo>
                        <a:pt x="125" y="622"/>
                      </a:lnTo>
                      <a:lnTo>
                        <a:pt x="125" y="621"/>
                      </a:lnTo>
                      <a:lnTo>
                        <a:pt x="125" y="621"/>
                      </a:lnTo>
                      <a:lnTo>
                        <a:pt x="126" y="616"/>
                      </a:lnTo>
                      <a:lnTo>
                        <a:pt x="128" y="612"/>
                      </a:lnTo>
                      <a:lnTo>
                        <a:pt x="131" y="605"/>
                      </a:lnTo>
                      <a:lnTo>
                        <a:pt x="131" y="605"/>
                      </a:lnTo>
                      <a:lnTo>
                        <a:pt x="138" y="588"/>
                      </a:lnTo>
                      <a:lnTo>
                        <a:pt x="137" y="593"/>
                      </a:lnTo>
                      <a:lnTo>
                        <a:pt x="140" y="588"/>
                      </a:lnTo>
                      <a:lnTo>
                        <a:pt x="157" y="551"/>
                      </a:lnTo>
                      <a:lnTo>
                        <a:pt x="156" y="551"/>
                      </a:lnTo>
                      <a:lnTo>
                        <a:pt x="189" y="473"/>
                      </a:lnTo>
                      <a:lnTo>
                        <a:pt x="189" y="473"/>
                      </a:lnTo>
                      <a:lnTo>
                        <a:pt x="192" y="465"/>
                      </a:lnTo>
                      <a:lnTo>
                        <a:pt x="194" y="463"/>
                      </a:lnTo>
                      <a:lnTo>
                        <a:pt x="199" y="452"/>
                      </a:lnTo>
                      <a:lnTo>
                        <a:pt x="197" y="452"/>
                      </a:lnTo>
                      <a:lnTo>
                        <a:pt x="206" y="432"/>
                      </a:lnTo>
                      <a:lnTo>
                        <a:pt x="206" y="432"/>
                      </a:lnTo>
                      <a:lnTo>
                        <a:pt x="222" y="392"/>
                      </a:lnTo>
                      <a:lnTo>
                        <a:pt x="227" y="380"/>
                      </a:lnTo>
                      <a:lnTo>
                        <a:pt x="222" y="390"/>
                      </a:lnTo>
                      <a:lnTo>
                        <a:pt x="255" y="308"/>
                      </a:lnTo>
                      <a:lnTo>
                        <a:pt x="256" y="305"/>
                      </a:lnTo>
                      <a:lnTo>
                        <a:pt x="258" y="305"/>
                      </a:lnTo>
                      <a:lnTo>
                        <a:pt x="258" y="305"/>
                      </a:lnTo>
                      <a:lnTo>
                        <a:pt x="262" y="296"/>
                      </a:lnTo>
                      <a:lnTo>
                        <a:pt x="260" y="300"/>
                      </a:lnTo>
                      <a:lnTo>
                        <a:pt x="263" y="291"/>
                      </a:lnTo>
                      <a:lnTo>
                        <a:pt x="263" y="291"/>
                      </a:lnTo>
                      <a:lnTo>
                        <a:pt x="270" y="274"/>
                      </a:lnTo>
                      <a:lnTo>
                        <a:pt x="272" y="269"/>
                      </a:lnTo>
                      <a:lnTo>
                        <a:pt x="270" y="272"/>
                      </a:lnTo>
                      <a:lnTo>
                        <a:pt x="286" y="237"/>
                      </a:lnTo>
                      <a:lnTo>
                        <a:pt x="286" y="236"/>
                      </a:lnTo>
                      <a:lnTo>
                        <a:pt x="288" y="236"/>
                      </a:lnTo>
                      <a:lnTo>
                        <a:pt x="291" y="229"/>
                      </a:lnTo>
                      <a:lnTo>
                        <a:pt x="291" y="229"/>
                      </a:lnTo>
                      <a:lnTo>
                        <a:pt x="294" y="220"/>
                      </a:lnTo>
                      <a:lnTo>
                        <a:pt x="301" y="204"/>
                      </a:lnTo>
                      <a:lnTo>
                        <a:pt x="298" y="213"/>
                      </a:lnTo>
                      <a:lnTo>
                        <a:pt x="303" y="204"/>
                      </a:lnTo>
                      <a:lnTo>
                        <a:pt x="321" y="170"/>
                      </a:lnTo>
                      <a:lnTo>
                        <a:pt x="327" y="158"/>
                      </a:lnTo>
                      <a:lnTo>
                        <a:pt x="334" y="144"/>
                      </a:lnTo>
                      <a:lnTo>
                        <a:pt x="336" y="140"/>
                      </a:lnTo>
                      <a:lnTo>
                        <a:pt x="350" y="116"/>
                      </a:lnTo>
                      <a:lnTo>
                        <a:pt x="350" y="116"/>
                      </a:lnTo>
                      <a:lnTo>
                        <a:pt x="355" y="107"/>
                      </a:lnTo>
                      <a:lnTo>
                        <a:pt x="360" y="102"/>
                      </a:lnTo>
                      <a:lnTo>
                        <a:pt x="360" y="102"/>
                      </a:lnTo>
                      <a:lnTo>
                        <a:pt x="366" y="93"/>
                      </a:lnTo>
                      <a:lnTo>
                        <a:pt x="366" y="92"/>
                      </a:lnTo>
                      <a:lnTo>
                        <a:pt x="381" y="71"/>
                      </a:lnTo>
                      <a:lnTo>
                        <a:pt x="385" y="67"/>
                      </a:lnTo>
                      <a:lnTo>
                        <a:pt x="386" y="64"/>
                      </a:lnTo>
                      <a:lnTo>
                        <a:pt x="400" y="50"/>
                      </a:lnTo>
                      <a:lnTo>
                        <a:pt x="400" y="50"/>
                      </a:lnTo>
                      <a:lnTo>
                        <a:pt x="402" y="46"/>
                      </a:lnTo>
                      <a:lnTo>
                        <a:pt x="406" y="43"/>
                      </a:lnTo>
                      <a:lnTo>
                        <a:pt x="402" y="45"/>
                      </a:lnTo>
                      <a:lnTo>
                        <a:pt x="407" y="41"/>
                      </a:lnTo>
                      <a:lnTo>
                        <a:pt x="416" y="34"/>
                      </a:lnTo>
                      <a:lnTo>
                        <a:pt x="425" y="26"/>
                      </a:lnTo>
                      <a:lnTo>
                        <a:pt x="426" y="26"/>
                      </a:lnTo>
                      <a:lnTo>
                        <a:pt x="433" y="19"/>
                      </a:lnTo>
                      <a:lnTo>
                        <a:pt x="437" y="19"/>
                      </a:lnTo>
                      <a:lnTo>
                        <a:pt x="440" y="15"/>
                      </a:lnTo>
                      <a:lnTo>
                        <a:pt x="444" y="15"/>
                      </a:lnTo>
                      <a:lnTo>
                        <a:pt x="449" y="10"/>
                      </a:lnTo>
                      <a:lnTo>
                        <a:pt x="454" y="10"/>
                      </a:lnTo>
                      <a:lnTo>
                        <a:pt x="461" y="7"/>
                      </a:lnTo>
                      <a:lnTo>
                        <a:pt x="463" y="7"/>
                      </a:lnTo>
                      <a:lnTo>
                        <a:pt x="463" y="7"/>
                      </a:lnTo>
                      <a:lnTo>
                        <a:pt x="466" y="3"/>
                      </a:lnTo>
                      <a:lnTo>
                        <a:pt x="471" y="3"/>
                      </a:lnTo>
                      <a:lnTo>
                        <a:pt x="473" y="1"/>
                      </a:lnTo>
                      <a:lnTo>
                        <a:pt x="487" y="1"/>
                      </a:lnTo>
                      <a:lnTo>
                        <a:pt x="489" y="0"/>
                      </a:lnTo>
                      <a:close/>
                    </a:path>
                  </a:pathLst>
                </a:custGeom>
                <a:solidFill>
                  <a:srgbClr val="CD35C4"/>
                </a:solidFill>
                <a:ln w="0">
                  <a:solidFill>
                    <a:srgbClr val="CD35C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7" name="Rectangle 9"/>
                <p:cNvSpPr>
                  <a:spLocks noChangeArrowheads="1"/>
                </p:cNvSpPr>
                <p:nvPr/>
              </p:nvSpPr>
              <p:spPr bwMode="auto">
                <a:xfrm rot="16200000">
                  <a:off x="7381575" y="3812709"/>
                  <a:ext cx="4064000" cy="20638"/>
                </a:xfrm>
                <a:prstGeom prst="rect">
                  <a:avLst/>
                </a:prstGeom>
                <a:solidFill>
                  <a:srgbClr val="CD35C4"/>
                </a:solidFill>
                <a:ln w="0">
                  <a:solidFill>
                    <a:srgbClr val="CD35C4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25" name="Gruppieren 424"/>
              <p:cNvGrpSpPr/>
              <p:nvPr/>
            </p:nvGrpSpPr>
            <p:grpSpPr>
              <a:xfrm>
                <a:off x="7351037" y="3702250"/>
                <a:ext cx="245901" cy="1626629"/>
                <a:chOff x="8809530" y="1791028"/>
                <a:chExt cx="614364" cy="4064000"/>
              </a:xfrm>
            </p:grpSpPr>
            <p:sp>
              <p:nvSpPr>
                <p:cNvPr id="624" name="Freeform 8"/>
                <p:cNvSpPr>
                  <a:spLocks noEditPoints="1"/>
                </p:cNvSpPr>
                <p:nvPr/>
              </p:nvSpPr>
              <p:spPr bwMode="auto">
                <a:xfrm rot="16200000">
                  <a:off x="7084712" y="3515846"/>
                  <a:ext cx="4064000" cy="614363"/>
                </a:xfrm>
                <a:custGeom>
                  <a:avLst/>
                  <a:gdLst>
                    <a:gd name="T0" fmla="*/ 1047 w 5120"/>
                    <a:gd name="T1" fmla="*/ 600 h 773"/>
                    <a:gd name="T2" fmla="*/ 962 w 5120"/>
                    <a:gd name="T3" fmla="*/ 560 h 773"/>
                    <a:gd name="T4" fmla="*/ 914 w 5120"/>
                    <a:gd name="T5" fmla="*/ 465 h 773"/>
                    <a:gd name="T6" fmla="*/ 612 w 5120"/>
                    <a:gd name="T7" fmla="*/ 99 h 773"/>
                    <a:gd name="T8" fmla="*/ 596 w 5120"/>
                    <a:gd name="T9" fmla="*/ 45 h 773"/>
                    <a:gd name="T10" fmla="*/ 529 w 5120"/>
                    <a:gd name="T11" fmla="*/ 5 h 773"/>
                    <a:gd name="T12" fmla="*/ 570 w 5120"/>
                    <a:gd name="T13" fmla="*/ 26 h 773"/>
                    <a:gd name="T14" fmla="*/ 622 w 5120"/>
                    <a:gd name="T15" fmla="*/ 71 h 773"/>
                    <a:gd name="T16" fmla="*/ 655 w 5120"/>
                    <a:gd name="T17" fmla="*/ 109 h 773"/>
                    <a:gd name="T18" fmla="*/ 782 w 5120"/>
                    <a:gd name="T19" fmla="*/ 284 h 773"/>
                    <a:gd name="T20" fmla="*/ 855 w 5120"/>
                    <a:gd name="T21" fmla="*/ 390 h 773"/>
                    <a:gd name="T22" fmla="*/ 945 w 5120"/>
                    <a:gd name="T23" fmla="*/ 503 h 773"/>
                    <a:gd name="T24" fmla="*/ 1047 w 5120"/>
                    <a:gd name="T25" fmla="*/ 600 h 773"/>
                    <a:gd name="T26" fmla="*/ 1080 w 5120"/>
                    <a:gd name="T27" fmla="*/ 622 h 773"/>
                    <a:gd name="T28" fmla="*/ 1165 w 5120"/>
                    <a:gd name="T29" fmla="*/ 669 h 773"/>
                    <a:gd name="T30" fmla="*/ 1228 w 5120"/>
                    <a:gd name="T31" fmla="*/ 695 h 773"/>
                    <a:gd name="T32" fmla="*/ 1262 w 5120"/>
                    <a:gd name="T33" fmla="*/ 707 h 773"/>
                    <a:gd name="T34" fmla="*/ 1327 w 5120"/>
                    <a:gd name="T35" fmla="*/ 721 h 773"/>
                    <a:gd name="T36" fmla="*/ 1398 w 5120"/>
                    <a:gd name="T37" fmla="*/ 732 h 773"/>
                    <a:gd name="T38" fmla="*/ 1491 w 5120"/>
                    <a:gd name="T39" fmla="*/ 740 h 773"/>
                    <a:gd name="T40" fmla="*/ 5120 w 5120"/>
                    <a:gd name="T41" fmla="*/ 747 h 773"/>
                    <a:gd name="T42" fmla="*/ 1547 w 5120"/>
                    <a:gd name="T43" fmla="*/ 768 h 773"/>
                    <a:gd name="T44" fmla="*/ 1471 w 5120"/>
                    <a:gd name="T45" fmla="*/ 765 h 773"/>
                    <a:gd name="T46" fmla="*/ 1384 w 5120"/>
                    <a:gd name="T47" fmla="*/ 756 h 773"/>
                    <a:gd name="T48" fmla="*/ 1318 w 5120"/>
                    <a:gd name="T49" fmla="*/ 746 h 773"/>
                    <a:gd name="T50" fmla="*/ 1257 w 5120"/>
                    <a:gd name="T51" fmla="*/ 733 h 773"/>
                    <a:gd name="T52" fmla="*/ 1202 w 5120"/>
                    <a:gd name="T53" fmla="*/ 714 h 773"/>
                    <a:gd name="T54" fmla="*/ 1098 w 5120"/>
                    <a:gd name="T55" fmla="*/ 666 h 773"/>
                    <a:gd name="T56" fmla="*/ 1059 w 5120"/>
                    <a:gd name="T57" fmla="*/ 642 h 773"/>
                    <a:gd name="T58" fmla="*/ 1025 w 5120"/>
                    <a:gd name="T59" fmla="*/ 616 h 773"/>
                    <a:gd name="T60" fmla="*/ 902 w 5120"/>
                    <a:gd name="T61" fmla="*/ 492 h 773"/>
                    <a:gd name="T62" fmla="*/ 834 w 5120"/>
                    <a:gd name="T63" fmla="*/ 406 h 773"/>
                    <a:gd name="T64" fmla="*/ 761 w 5120"/>
                    <a:gd name="T65" fmla="*/ 302 h 773"/>
                    <a:gd name="T66" fmla="*/ 634 w 5120"/>
                    <a:gd name="T67" fmla="*/ 126 h 773"/>
                    <a:gd name="T68" fmla="*/ 567 w 5120"/>
                    <a:gd name="T69" fmla="*/ 55 h 773"/>
                    <a:gd name="T70" fmla="*/ 541 w 5120"/>
                    <a:gd name="T71" fmla="*/ 38 h 773"/>
                    <a:gd name="T72" fmla="*/ 485 w 5120"/>
                    <a:gd name="T73" fmla="*/ 27 h 773"/>
                    <a:gd name="T74" fmla="*/ 452 w 5120"/>
                    <a:gd name="T75" fmla="*/ 41 h 773"/>
                    <a:gd name="T76" fmla="*/ 425 w 5120"/>
                    <a:gd name="T77" fmla="*/ 62 h 773"/>
                    <a:gd name="T78" fmla="*/ 381 w 5120"/>
                    <a:gd name="T79" fmla="*/ 118 h 773"/>
                    <a:gd name="T80" fmla="*/ 326 w 5120"/>
                    <a:gd name="T81" fmla="*/ 216 h 773"/>
                    <a:gd name="T82" fmla="*/ 282 w 5120"/>
                    <a:gd name="T83" fmla="*/ 315 h 773"/>
                    <a:gd name="T84" fmla="*/ 216 w 5120"/>
                    <a:gd name="T85" fmla="*/ 475 h 773"/>
                    <a:gd name="T86" fmla="*/ 151 w 5120"/>
                    <a:gd name="T87" fmla="*/ 626 h 773"/>
                    <a:gd name="T88" fmla="*/ 119 w 5120"/>
                    <a:gd name="T89" fmla="*/ 683 h 773"/>
                    <a:gd name="T90" fmla="*/ 90 w 5120"/>
                    <a:gd name="T91" fmla="*/ 727 h 773"/>
                    <a:gd name="T92" fmla="*/ 72 w 5120"/>
                    <a:gd name="T93" fmla="*/ 746 h 773"/>
                    <a:gd name="T94" fmla="*/ 36 w 5120"/>
                    <a:gd name="T95" fmla="*/ 772 h 773"/>
                    <a:gd name="T96" fmla="*/ 31 w 5120"/>
                    <a:gd name="T97" fmla="*/ 744 h 773"/>
                    <a:gd name="T98" fmla="*/ 62 w 5120"/>
                    <a:gd name="T99" fmla="*/ 718 h 773"/>
                    <a:gd name="T100" fmla="*/ 83 w 5120"/>
                    <a:gd name="T101" fmla="*/ 692 h 773"/>
                    <a:gd name="T102" fmla="*/ 109 w 5120"/>
                    <a:gd name="T103" fmla="*/ 650 h 773"/>
                    <a:gd name="T104" fmla="*/ 137 w 5120"/>
                    <a:gd name="T105" fmla="*/ 593 h 773"/>
                    <a:gd name="T106" fmla="*/ 197 w 5120"/>
                    <a:gd name="T107" fmla="*/ 452 h 773"/>
                    <a:gd name="T108" fmla="*/ 258 w 5120"/>
                    <a:gd name="T109" fmla="*/ 305 h 773"/>
                    <a:gd name="T110" fmla="*/ 286 w 5120"/>
                    <a:gd name="T111" fmla="*/ 236 h 773"/>
                    <a:gd name="T112" fmla="*/ 327 w 5120"/>
                    <a:gd name="T113" fmla="*/ 158 h 773"/>
                    <a:gd name="T114" fmla="*/ 366 w 5120"/>
                    <a:gd name="T115" fmla="*/ 92 h 773"/>
                    <a:gd name="T116" fmla="*/ 407 w 5120"/>
                    <a:gd name="T117" fmla="*/ 41 h 773"/>
                    <a:gd name="T118" fmla="*/ 454 w 5120"/>
                    <a:gd name="T119" fmla="*/ 10 h 7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120" h="773">
                      <a:moveTo>
                        <a:pt x="1195" y="713"/>
                      </a:moveTo>
                      <a:lnTo>
                        <a:pt x="1196" y="713"/>
                      </a:lnTo>
                      <a:lnTo>
                        <a:pt x="1200" y="714"/>
                      </a:lnTo>
                      <a:lnTo>
                        <a:pt x="1195" y="713"/>
                      </a:lnTo>
                      <a:close/>
                      <a:moveTo>
                        <a:pt x="1191" y="681"/>
                      </a:moveTo>
                      <a:lnTo>
                        <a:pt x="1195" y="683"/>
                      </a:lnTo>
                      <a:lnTo>
                        <a:pt x="1193" y="683"/>
                      </a:lnTo>
                      <a:lnTo>
                        <a:pt x="1191" y="681"/>
                      </a:lnTo>
                      <a:close/>
                      <a:moveTo>
                        <a:pt x="1047" y="600"/>
                      </a:moveTo>
                      <a:lnTo>
                        <a:pt x="1047" y="600"/>
                      </a:lnTo>
                      <a:lnTo>
                        <a:pt x="1052" y="605"/>
                      </a:lnTo>
                      <a:lnTo>
                        <a:pt x="1047" y="600"/>
                      </a:lnTo>
                      <a:close/>
                      <a:moveTo>
                        <a:pt x="981" y="577"/>
                      </a:moveTo>
                      <a:lnTo>
                        <a:pt x="992" y="588"/>
                      </a:lnTo>
                      <a:lnTo>
                        <a:pt x="981" y="577"/>
                      </a:lnTo>
                      <a:close/>
                      <a:moveTo>
                        <a:pt x="959" y="557"/>
                      </a:moveTo>
                      <a:lnTo>
                        <a:pt x="961" y="558"/>
                      </a:lnTo>
                      <a:lnTo>
                        <a:pt x="962" y="560"/>
                      </a:lnTo>
                      <a:lnTo>
                        <a:pt x="974" y="572"/>
                      </a:lnTo>
                      <a:lnTo>
                        <a:pt x="959" y="557"/>
                      </a:lnTo>
                      <a:close/>
                      <a:moveTo>
                        <a:pt x="915" y="466"/>
                      </a:moveTo>
                      <a:lnTo>
                        <a:pt x="917" y="468"/>
                      </a:lnTo>
                      <a:lnTo>
                        <a:pt x="915" y="466"/>
                      </a:lnTo>
                      <a:close/>
                      <a:moveTo>
                        <a:pt x="914" y="465"/>
                      </a:moveTo>
                      <a:lnTo>
                        <a:pt x="915" y="466"/>
                      </a:lnTo>
                      <a:lnTo>
                        <a:pt x="915" y="466"/>
                      </a:lnTo>
                      <a:lnTo>
                        <a:pt x="914" y="465"/>
                      </a:lnTo>
                      <a:close/>
                      <a:moveTo>
                        <a:pt x="853" y="387"/>
                      </a:moveTo>
                      <a:lnTo>
                        <a:pt x="855" y="388"/>
                      </a:lnTo>
                      <a:lnTo>
                        <a:pt x="853" y="387"/>
                      </a:lnTo>
                      <a:lnTo>
                        <a:pt x="853" y="387"/>
                      </a:lnTo>
                      <a:close/>
                      <a:moveTo>
                        <a:pt x="336" y="138"/>
                      </a:moveTo>
                      <a:lnTo>
                        <a:pt x="336" y="140"/>
                      </a:lnTo>
                      <a:lnTo>
                        <a:pt x="334" y="142"/>
                      </a:lnTo>
                      <a:lnTo>
                        <a:pt x="336" y="138"/>
                      </a:lnTo>
                      <a:close/>
                      <a:moveTo>
                        <a:pt x="612" y="99"/>
                      </a:moveTo>
                      <a:lnTo>
                        <a:pt x="614" y="100"/>
                      </a:lnTo>
                      <a:lnTo>
                        <a:pt x="614" y="100"/>
                      </a:lnTo>
                      <a:lnTo>
                        <a:pt x="612" y="99"/>
                      </a:lnTo>
                      <a:close/>
                      <a:moveTo>
                        <a:pt x="567" y="55"/>
                      </a:moveTo>
                      <a:lnTo>
                        <a:pt x="567" y="55"/>
                      </a:lnTo>
                      <a:lnTo>
                        <a:pt x="570" y="59"/>
                      </a:lnTo>
                      <a:lnTo>
                        <a:pt x="567" y="55"/>
                      </a:lnTo>
                      <a:close/>
                      <a:moveTo>
                        <a:pt x="595" y="43"/>
                      </a:moveTo>
                      <a:lnTo>
                        <a:pt x="596" y="45"/>
                      </a:lnTo>
                      <a:lnTo>
                        <a:pt x="596" y="45"/>
                      </a:lnTo>
                      <a:lnTo>
                        <a:pt x="595" y="43"/>
                      </a:lnTo>
                      <a:close/>
                      <a:moveTo>
                        <a:pt x="489" y="0"/>
                      </a:moveTo>
                      <a:lnTo>
                        <a:pt x="501" y="0"/>
                      </a:lnTo>
                      <a:lnTo>
                        <a:pt x="504" y="1"/>
                      </a:lnTo>
                      <a:lnTo>
                        <a:pt x="518" y="1"/>
                      </a:lnTo>
                      <a:lnTo>
                        <a:pt x="523" y="3"/>
                      </a:lnTo>
                      <a:lnTo>
                        <a:pt x="527" y="3"/>
                      </a:lnTo>
                      <a:lnTo>
                        <a:pt x="529" y="5"/>
                      </a:lnTo>
                      <a:lnTo>
                        <a:pt x="530" y="5"/>
                      </a:lnTo>
                      <a:lnTo>
                        <a:pt x="536" y="7"/>
                      </a:lnTo>
                      <a:lnTo>
                        <a:pt x="539" y="8"/>
                      </a:lnTo>
                      <a:lnTo>
                        <a:pt x="544" y="10"/>
                      </a:lnTo>
                      <a:lnTo>
                        <a:pt x="546" y="12"/>
                      </a:lnTo>
                      <a:lnTo>
                        <a:pt x="553" y="15"/>
                      </a:lnTo>
                      <a:lnTo>
                        <a:pt x="558" y="19"/>
                      </a:lnTo>
                      <a:lnTo>
                        <a:pt x="562" y="20"/>
                      </a:lnTo>
                      <a:lnTo>
                        <a:pt x="570" y="26"/>
                      </a:lnTo>
                      <a:lnTo>
                        <a:pt x="572" y="26"/>
                      </a:lnTo>
                      <a:lnTo>
                        <a:pt x="575" y="29"/>
                      </a:lnTo>
                      <a:lnTo>
                        <a:pt x="575" y="29"/>
                      </a:lnTo>
                      <a:lnTo>
                        <a:pt x="582" y="33"/>
                      </a:lnTo>
                      <a:lnTo>
                        <a:pt x="589" y="40"/>
                      </a:lnTo>
                      <a:lnTo>
                        <a:pt x="589" y="40"/>
                      </a:lnTo>
                      <a:lnTo>
                        <a:pt x="596" y="45"/>
                      </a:lnTo>
                      <a:lnTo>
                        <a:pt x="622" y="71"/>
                      </a:lnTo>
                      <a:lnTo>
                        <a:pt x="622" y="71"/>
                      </a:lnTo>
                      <a:lnTo>
                        <a:pt x="624" y="73"/>
                      </a:lnTo>
                      <a:lnTo>
                        <a:pt x="628" y="76"/>
                      </a:lnTo>
                      <a:lnTo>
                        <a:pt x="631" y="79"/>
                      </a:lnTo>
                      <a:lnTo>
                        <a:pt x="631" y="79"/>
                      </a:lnTo>
                      <a:lnTo>
                        <a:pt x="640" y="88"/>
                      </a:lnTo>
                      <a:lnTo>
                        <a:pt x="638" y="86"/>
                      </a:lnTo>
                      <a:lnTo>
                        <a:pt x="640" y="90"/>
                      </a:lnTo>
                      <a:lnTo>
                        <a:pt x="654" y="109"/>
                      </a:lnTo>
                      <a:lnTo>
                        <a:pt x="655" y="109"/>
                      </a:lnTo>
                      <a:lnTo>
                        <a:pt x="655" y="109"/>
                      </a:lnTo>
                      <a:lnTo>
                        <a:pt x="657" y="111"/>
                      </a:lnTo>
                      <a:lnTo>
                        <a:pt x="659" y="111"/>
                      </a:lnTo>
                      <a:lnTo>
                        <a:pt x="660" y="114"/>
                      </a:lnTo>
                      <a:lnTo>
                        <a:pt x="671" y="130"/>
                      </a:lnTo>
                      <a:lnTo>
                        <a:pt x="718" y="192"/>
                      </a:lnTo>
                      <a:lnTo>
                        <a:pt x="778" y="281"/>
                      </a:lnTo>
                      <a:lnTo>
                        <a:pt x="778" y="281"/>
                      </a:lnTo>
                      <a:lnTo>
                        <a:pt x="782" y="284"/>
                      </a:lnTo>
                      <a:lnTo>
                        <a:pt x="785" y="291"/>
                      </a:lnTo>
                      <a:lnTo>
                        <a:pt x="785" y="291"/>
                      </a:lnTo>
                      <a:lnTo>
                        <a:pt x="796" y="307"/>
                      </a:lnTo>
                      <a:lnTo>
                        <a:pt x="813" y="331"/>
                      </a:lnTo>
                      <a:lnTo>
                        <a:pt x="846" y="378"/>
                      </a:lnTo>
                      <a:lnTo>
                        <a:pt x="848" y="380"/>
                      </a:lnTo>
                      <a:lnTo>
                        <a:pt x="850" y="383"/>
                      </a:lnTo>
                      <a:lnTo>
                        <a:pt x="853" y="387"/>
                      </a:lnTo>
                      <a:lnTo>
                        <a:pt x="855" y="390"/>
                      </a:lnTo>
                      <a:lnTo>
                        <a:pt x="863" y="402"/>
                      </a:lnTo>
                      <a:lnTo>
                        <a:pt x="879" y="423"/>
                      </a:lnTo>
                      <a:lnTo>
                        <a:pt x="910" y="463"/>
                      </a:lnTo>
                      <a:lnTo>
                        <a:pt x="915" y="466"/>
                      </a:lnTo>
                      <a:lnTo>
                        <a:pt x="921" y="473"/>
                      </a:lnTo>
                      <a:lnTo>
                        <a:pt x="921" y="473"/>
                      </a:lnTo>
                      <a:lnTo>
                        <a:pt x="929" y="484"/>
                      </a:lnTo>
                      <a:lnTo>
                        <a:pt x="929" y="485"/>
                      </a:lnTo>
                      <a:lnTo>
                        <a:pt x="945" y="503"/>
                      </a:lnTo>
                      <a:lnTo>
                        <a:pt x="945" y="503"/>
                      </a:lnTo>
                      <a:lnTo>
                        <a:pt x="978" y="537"/>
                      </a:lnTo>
                      <a:lnTo>
                        <a:pt x="980" y="539"/>
                      </a:lnTo>
                      <a:lnTo>
                        <a:pt x="983" y="541"/>
                      </a:lnTo>
                      <a:lnTo>
                        <a:pt x="1011" y="569"/>
                      </a:lnTo>
                      <a:lnTo>
                        <a:pt x="1009" y="569"/>
                      </a:lnTo>
                      <a:lnTo>
                        <a:pt x="1042" y="596"/>
                      </a:lnTo>
                      <a:lnTo>
                        <a:pt x="1046" y="598"/>
                      </a:lnTo>
                      <a:lnTo>
                        <a:pt x="1047" y="600"/>
                      </a:lnTo>
                      <a:lnTo>
                        <a:pt x="1044" y="596"/>
                      </a:lnTo>
                      <a:lnTo>
                        <a:pt x="1047" y="600"/>
                      </a:lnTo>
                      <a:lnTo>
                        <a:pt x="1049" y="600"/>
                      </a:lnTo>
                      <a:lnTo>
                        <a:pt x="1058" y="607"/>
                      </a:lnTo>
                      <a:lnTo>
                        <a:pt x="1058" y="607"/>
                      </a:lnTo>
                      <a:lnTo>
                        <a:pt x="1077" y="621"/>
                      </a:lnTo>
                      <a:lnTo>
                        <a:pt x="1075" y="619"/>
                      </a:lnTo>
                      <a:lnTo>
                        <a:pt x="1079" y="622"/>
                      </a:lnTo>
                      <a:lnTo>
                        <a:pt x="1080" y="622"/>
                      </a:lnTo>
                      <a:lnTo>
                        <a:pt x="1087" y="628"/>
                      </a:lnTo>
                      <a:lnTo>
                        <a:pt x="1087" y="628"/>
                      </a:lnTo>
                      <a:lnTo>
                        <a:pt x="1101" y="638"/>
                      </a:lnTo>
                      <a:lnTo>
                        <a:pt x="1105" y="640"/>
                      </a:lnTo>
                      <a:lnTo>
                        <a:pt x="1110" y="643"/>
                      </a:lnTo>
                      <a:lnTo>
                        <a:pt x="1117" y="647"/>
                      </a:lnTo>
                      <a:lnTo>
                        <a:pt x="1132" y="655"/>
                      </a:lnTo>
                      <a:lnTo>
                        <a:pt x="1160" y="669"/>
                      </a:lnTo>
                      <a:lnTo>
                        <a:pt x="1165" y="669"/>
                      </a:lnTo>
                      <a:lnTo>
                        <a:pt x="1169" y="673"/>
                      </a:lnTo>
                      <a:lnTo>
                        <a:pt x="1193" y="683"/>
                      </a:lnTo>
                      <a:lnTo>
                        <a:pt x="1196" y="685"/>
                      </a:lnTo>
                      <a:lnTo>
                        <a:pt x="1202" y="687"/>
                      </a:lnTo>
                      <a:lnTo>
                        <a:pt x="1202" y="687"/>
                      </a:lnTo>
                      <a:lnTo>
                        <a:pt x="1210" y="690"/>
                      </a:lnTo>
                      <a:lnTo>
                        <a:pt x="1210" y="690"/>
                      </a:lnTo>
                      <a:lnTo>
                        <a:pt x="1226" y="695"/>
                      </a:lnTo>
                      <a:lnTo>
                        <a:pt x="1228" y="695"/>
                      </a:lnTo>
                      <a:lnTo>
                        <a:pt x="1229" y="697"/>
                      </a:lnTo>
                      <a:lnTo>
                        <a:pt x="1231" y="697"/>
                      </a:lnTo>
                      <a:lnTo>
                        <a:pt x="1231" y="697"/>
                      </a:lnTo>
                      <a:lnTo>
                        <a:pt x="1236" y="699"/>
                      </a:lnTo>
                      <a:lnTo>
                        <a:pt x="1236" y="699"/>
                      </a:lnTo>
                      <a:lnTo>
                        <a:pt x="1242" y="701"/>
                      </a:lnTo>
                      <a:lnTo>
                        <a:pt x="1259" y="706"/>
                      </a:lnTo>
                      <a:lnTo>
                        <a:pt x="1261" y="706"/>
                      </a:lnTo>
                      <a:lnTo>
                        <a:pt x="1262" y="707"/>
                      </a:lnTo>
                      <a:lnTo>
                        <a:pt x="1268" y="707"/>
                      </a:lnTo>
                      <a:lnTo>
                        <a:pt x="1275" y="709"/>
                      </a:lnTo>
                      <a:lnTo>
                        <a:pt x="1292" y="714"/>
                      </a:lnTo>
                      <a:lnTo>
                        <a:pt x="1299" y="716"/>
                      </a:lnTo>
                      <a:lnTo>
                        <a:pt x="1307" y="718"/>
                      </a:lnTo>
                      <a:lnTo>
                        <a:pt x="1307" y="718"/>
                      </a:lnTo>
                      <a:lnTo>
                        <a:pt x="1321" y="720"/>
                      </a:lnTo>
                      <a:lnTo>
                        <a:pt x="1323" y="720"/>
                      </a:lnTo>
                      <a:lnTo>
                        <a:pt x="1327" y="721"/>
                      </a:lnTo>
                      <a:lnTo>
                        <a:pt x="1330" y="721"/>
                      </a:lnTo>
                      <a:lnTo>
                        <a:pt x="1339" y="723"/>
                      </a:lnTo>
                      <a:lnTo>
                        <a:pt x="1358" y="727"/>
                      </a:lnTo>
                      <a:lnTo>
                        <a:pt x="1358" y="727"/>
                      </a:lnTo>
                      <a:lnTo>
                        <a:pt x="1368" y="728"/>
                      </a:lnTo>
                      <a:lnTo>
                        <a:pt x="1384" y="730"/>
                      </a:lnTo>
                      <a:lnTo>
                        <a:pt x="1389" y="730"/>
                      </a:lnTo>
                      <a:lnTo>
                        <a:pt x="1392" y="732"/>
                      </a:lnTo>
                      <a:lnTo>
                        <a:pt x="1398" y="732"/>
                      </a:lnTo>
                      <a:lnTo>
                        <a:pt x="1413" y="733"/>
                      </a:lnTo>
                      <a:lnTo>
                        <a:pt x="1420" y="733"/>
                      </a:lnTo>
                      <a:lnTo>
                        <a:pt x="1424" y="735"/>
                      </a:lnTo>
                      <a:lnTo>
                        <a:pt x="1429" y="735"/>
                      </a:lnTo>
                      <a:lnTo>
                        <a:pt x="1444" y="737"/>
                      </a:lnTo>
                      <a:lnTo>
                        <a:pt x="1460" y="737"/>
                      </a:lnTo>
                      <a:lnTo>
                        <a:pt x="1474" y="739"/>
                      </a:lnTo>
                      <a:lnTo>
                        <a:pt x="1484" y="739"/>
                      </a:lnTo>
                      <a:lnTo>
                        <a:pt x="1491" y="740"/>
                      </a:lnTo>
                      <a:lnTo>
                        <a:pt x="1514" y="740"/>
                      </a:lnTo>
                      <a:lnTo>
                        <a:pt x="1523" y="742"/>
                      </a:lnTo>
                      <a:lnTo>
                        <a:pt x="1559" y="742"/>
                      </a:lnTo>
                      <a:lnTo>
                        <a:pt x="1561" y="744"/>
                      </a:lnTo>
                      <a:lnTo>
                        <a:pt x="1611" y="744"/>
                      </a:lnTo>
                      <a:lnTo>
                        <a:pt x="1620" y="746"/>
                      </a:lnTo>
                      <a:lnTo>
                        <a:pt x="1713" y="746"/>
                      </a:lnTo>
                      <a:lnTo>
                        <a:pt x="1729" y="747"/>
                      </a:lnTo>
                      <a:lnTo>
                        <a:pt x="5120" y="747"/>
                      </a:lnTo>
                      <a:lnTo>
                        <a:pt x="5120" y="773"/>
                      </a:lnTo>
                      <a:lnTo>
                        <a:pt x="1725" y="773"/>
                      </a:lnTo>
                      <a:lnTo>
                        <a:pt x="1710" y="772"/>
                      </a:lnTo>
                      <a:lnTo>
                        <a:pt x="1618" y="772"/>
                      </a:lnTo>
                      <a:lnTo>
                        <a:pt x="1614" y="770"/>
                      </a:lnTo>
                      <a:lnTo>
                        <a:pt x="1608" y="768"/>
                      </a:lnTo>
                      <a:lnTo>
                        <a:pt x="1608" y="770"/>
                      </a:lnTo>
                      <a:lnTo>
                        <a:pt x="1549" y="770"/>
                      </a:lnTo>
                      <a:lnTo>
                        <a:pt x="1547" y="768"/>
                      </a:lnTo>
                      <a:lnTo>
                        <a:pt x="1521" y="768"/>
                      </a:lnTo>
                      <a:lnTo>
                        <a:pt x="1517" y="766"/>
                      </a:lnTo>
                      <a:lnTo>
                        <a:pt x="1510" y="765"/>
                      </a:lnTo>
                      <a:lnTo>
                        <a:pt x="1510" y="766"/>
                      </a:lnTo>
                      <a:lnTo>
                        <a:pt x="1488" y="766"/>
                      </a:lnTo>
                      <a:lnTo>
                        <a:pt x="1484" y="765"/>
                      </a:lnTo>
                      <a:lnTo>
                        <a:pt x="1481" y="765"/>
                      </a:lnTo>
                      <a:lnTo>
                        <a:pt x="1481" y="765"/>
                      </a:lnTo>
                      <a:lnTo>
                        <a:pt x="1471" y="765"/>
                      </a:lnTo>
                      <a:lnTo>
                        <a:pt x="1457" y="763"/>
                      </a:lnTo>
                      <a:lnTo>
                        <a:pt x="1441" y="763"/>
                      </a:lnTo>
                      <a:lnTo>
                        <a:pt x="1425" y="761"/>
                      </a:lnTo>
                      <a:lnTo>
                        <a:pt x="1418" y="761"/>
                      </a:lnTo>
                      <a:lnTo>
                        <a:pt x="1415" y="760"/>
                      </a:lnTo>
                      <a:lnTo>
                        <a:pt x="1410" y="760"/>
                      </a:lnTo>
                      <a:lnTo>
                        <a:pt x="1394" y="758"/>
                      </a:lnTo>
                      <a:lnTo>
                        <a:pt x="1387" y="758"/>
                      </a:lnTo>
                      <a:lnTo>
                        <a:pt x="1384" y="756"/>
                      </a:lnTo>
                      <a:lnTo>
                        <a:pt x="1380" y="756"/>
                      </a:lnTo>
                      <a:lnTo>
                        <a:pt x="1365" y="754"/>
                      </a:lnTo>
                      <a:lnTo>
                        <a:pt x="1353" y="753"/>
                      </a:lnTo>
                      <a:lnTo>
                        <a:pt x="1372" y="754"/>
                      </a:lnTo>
                      <a:lnTo>
                        <a:pt x="1333" y="747"/>
                      </a:lnTo>
                      <a:lnTo>
                        <a:pt x="1327" y="746"/>
                      </a:lnTo>
                      <a:lnTo>
                        <a:pt x="1327" y="747"/>
                      </a:lnTo>
                      <a:lnTo>
                        <a:pt x="1321" y="747"/>
                      </a:lnTo>
                      <a:lnTo>
                        <a:pt x="1318" y="746"/>
                      </a:lnTo>
                      <a:lnTo>
                        <a:pt x="1302" y="744"/>
                      </a:lnTo>
                      <a:lnTo>
                        <a:pt x="1311" y="744"/>
                      </a:lnTo>
                      <a:lnTo>
                        <a:pt x="1294" y="740"/>
                      </a:lnTo>
                      <a:lnTo>
                        <a:pt x="1292" y="740"/>
                      </a:lnTo>
                      <a:lnTo>
                        <a:pt x="1285" y="739"/>
                      </a:lnTo>
                      <a:lnTo>
                        <a:pt x="1268" y="733"/>
                      </a:lnTo>
                      <a:lnTo>
                        <a:pt x="1264" y="733"/>
                      </a:lnTo>
                      <a:lnTo>
                        <a:pt x="1264" y="733"/>
                      </a:lnTo>
                      <a:lnTo>
                        <a:pt x="1257" y="733"/>
                      </a:lnTo>
                      <a:lnTo>
                        <a:pt x="1250" y="730"/>
                      </a:lnTo>
                      <a:lnTo>
                        <a:pt x="1250" y="730"/>
                      </a:lnTo>
                      <a:lnTo>
                        <a:pt x="1235" y="725"/>
                      </a:lnTo>
                      <a:lnTo>
                        <a:pt x="1228" y="723"/>
                      </a:lnTo>
                      <a:lnTo>
                        <a:pt x="1222" y="721"/>
                      </a:lnTo>
                      <a:lnTo>
                        <a:pt x="1221" y="721"/>
                      </a:lnTo>
                      <a:lnTo>
                        <a:pt x="1217" y="720"/>
                      </a:lnTo>
                      <a:lnTo>
                        <a:pt x="1217" y="720"/>
                      </a:lnTo>
                      <a:lnTo>
                        <a:pt x="1202" y="714"/>
                      </a:lnTo>
                      <a:lnTo>
                        <a:pt x="1196" y="713"/>
                      </a:lnTo>
                      <a:lnTo>
                        <a:pt x="1191" y="711"/>
                      </a:lnTo>
                      <a:lnTo>
                        <a:pt x="1184" y="707"/>
                      </a:lnTo>
                      <a:lnTo>
                        <a:pt x="1158" y="697"/>
                      </a:lnTo>
                      <a:lnTo>
                        <a:pt x="1155" y="695"/>
                      </a:lnTo>
                      <a:lnTo>
                        <a:pt x="1155" y="695"/>
                      </a:lnTo>
                      <a:lnTo>
                        <a:pt x="1120" y="678"/>
                      </a:lnTo>
                      <a:lnTo>
                        <a:pt x="1105" y="669"/>
                      </a:lnTo>
                      <a:lnTo>
                        <a:pt x="1098" y="666"/>
                      </a:lnTo>
                      <a:lnTo>
                        <a:pt x="1099" y="666"/>
                      </a:lnTo>
                      <a:lnTo>
                        <a:pt x="1096" y="664"/>
                      </a:lnTo>
                      <a:lnTo>
                        <a:pt x="1091" y="664"/>
                      </a:lnTo>
                      <a:lnTo>
                        <a:pt x="1085" y="659"/>
                      </a:lnTo>
                      <a:lnTo>
                        <a:pt x="1085" y="659"/>
                      </a:lnTo>
                      <a:lnTo>
                        <a:pt x="1072" y="648"/>
                      </a:lnTo>
                      <a:lnTo>
                        <a:pt x="1066" y="645"/>
                      </a:lnTo>
                      <a:lnTo>
                        <a:pt x="1066" y="645"/>
                      </a:lnTo>
                      <a:lnTo>
                        <a:pt x="1059" y="642"/>
                      </a:lnTo>
                      <a:lnTo>
                        <a:pt x="1056" y="638"/>
                      </a:lnTo>
                      <a:lnTo>
                        <a:pt x="1056" y="638"/>
                      </a:lnTo>
                      <a:lnTo>
                        <a:pt x="1037" y="624"/>
                      </a:lnTo>
                      <a:lnTo>
                        <a:pt x="1042" y="628"/>
                      </a:lnTo>
                      <a:lnTo>
                        <a:pt x="1035" y="622"/>
                      </a:lnTo>
                      <a:lnTo>
                        <a:pt x="1035" y="622"/>
                      </a:lnTo>
                      <a:lnTo>
                        <a:pt x="1028" y="619"/>
                      </a:lnTo>
                      <a:lnTo>
                        <a:pt x="1025" y="616"/>
                      </a:lnTo>
                      <a:lnTo>
                        <a:pt x="1025" y="616"/>
                      </a:lnTo>
                      <a:lnTo>
                        <a:pt x="994" y="588"/>
                      </a:lnTo>
                      <a:lnTo>
                        <a:pt x="981" y="577"/>
                      </a:lnTo>
                      <a:lnTo>
                        <a:pt x="964" y="560"/>
                      </a:lnTo>
                      <a:lnTo>
                        <a:pt x="962" y="560"/>
                      </a:lnTo>
                      <a:lnTo>
                        <a:pt x="959" y="555"/>
                      </a:lnTo>
                      <a:lnTo>
                        <a:pt x="926" y="520"/>
                      </a:lnTo>
                      <a:lnTo>
                        <a:pt x="910" y="501"/>
                      </a:lnTo>
                      <a:lnTo>
                        <a:pt x="902" y="491"/>
                      </a:lnTo>
                      <a:lnTo>
                        <a:pt x="902" y="492"/>
                      </a:lnTo>
                      <a:lnTo>
                        <a:pt x="900" y="489"/>
                      </a:lnTo>
                      <a:lnTo>
                        <a:pt x="898" y="487"/>
                      </a:lnTo>
                      <a:lnTo>
                        <a:pt x="898" y="487"/>
                      </a:lnTo>
                      <a:lnTo>
                        <a:pt x="896" y="485"/>
                      </a:lnTo>
                      <a:lnTo>
                        <a:pt x="893" y="484"/>
                      </a:lnTo>
                      <a:lnTo>
                        <a:pt x="891" y="482"/>
                      </a:lnTo>
                      <a:lnTo>
                        <a:pt x="858" y="439"/>
                      </a:lnTo>
                      <a:lnTo>
                        <a:pt x="843" y="418"/>
                      </a:lnTo>
                      <a:lnTo>
                        <a:pt x="834" y="406"/>
                      </a:lnTo>
                      <a:lnTo>
                        <a:pt x="830" y="402"/>
                      </a:lnTo>
                      <a:lnTo>
                        <a:pt x="825" y="392"/>
                      </a:lnTo>
                      <a:lnTo>
                        <a:pt x="792" y="347"/>
                      </a:lnTo>
                      <a:lnTo>
                        <a:pt x="792" y="347"/>
                      </a:lnTo>
                      <a:lnTo>
                        <a:pt x="775" y="322"/>
                      </a:lnTo>
                      <a:lnTo>
                        <a:pt x="775" y="321"/>
                      </a:lnTo>
                      <a:lnTo>
                        <a:pt x="763" y="303"/>
                      </a:lnTo>
                      <a:lnTo>
                        <a:pt x="759" y="300"/>
                      </a:lnTo>
                      <a:lnTo>
                        <a:pt x="761" y="302"/>
                      </a:lnTo>
                      <a:lnTo>
                        <a:pt x="758" y="296"/>
                      </a:lnTo>
                      <a:lnTo>
                        <a:pt x="697" y="208"/>
                      </a:lnTo>
                      <a:lnTo>
                        <a:pt x="697" y="208"/>
                      </a:lnTo>
                      <a:lnTo>
                        <a:pt x="650" y="145"/>
                      </a:lnTo>
                      <a:lnTo>
                        <a:pt x="655" y="152"/>
                      </a:lnTo>
                      <a:lnTo>
                        <a:pt x="650" y="144"/>
                      </a:lnTo>
                      <a:lnTo>
                        <a:pt x="643" y="131"/>
                      </a:lnTo>
                      <a:lnTo>
                        <a:pt x="638" y="130"/>
                      </a:lnTo>
                      <a:lnTo>
                        <a:pt x="634" y="126"/>
                      </a:lnTo>
                      <a:lnTo>
                        <a:pt x="619" y="105"/>
                      </a:lnTo>
                      <a:lnTo>
                        <a:pt x="619" y="105"/>
                      </a:lnTo>
                      <a:lnTo>
                        <a:pt x="614" y="100"/>
                      </a:lnTo>
                      <a:lnTo>
                        <a:pt x="608" y="92"/>
                      </a:lnTo>
                      <a:lnTo>
                        <a:pt x="600" y="86"/>
                      </a:lnTo>
                      <a:lnTo>
                        <a:pt x="603" y="90"/>
                      </a:lnTo>
                      <a:lnTo>
                        <a:pt x="575" y="62"/>
                      </a:lnTo>
                      <a:lnTo>
                        <a:pt x="575" y="62"/>
                      </a:lnTo>
                      <a:lnTo>
                        <a:pt x="567" y="55"/>
                      </a:lnTo>
                      <a:lnTo>
                        <a:pt x="563" y="52"/>
                      </a:lnTo>
                      <a:lnTo>
                        <a:pt x="556" y="48"/>
                      </a:lnTo>
                      <a:lnTo>
                        <a:pt x="548" y="43"/>
                      </a:lnTo>
                      <a:lnTo>
                        <a:pt x="548" y="43"/>
                      </a:lnTo>
                      <a:lnTo>
                        <a:pt x="546" y="41"/>
                      </a:lnTo>
                      <a:lnTo>
                        <a:pt x="548" y="41"/>
                      </a:lnTo>
                      <a:lnTo>
                        <a:pt x="544" y="40"/>
                      </a:lnTo>
                      <a:lnTo>
                        <a:pt x="541" y="38"/>
                      </a:lnTo>
                      <a:lnTo>
                        <a:pt x="541" y="38"/>
                      </a:lnTo>
                      <a:lnTo>
                        <a:pt x="534" y="34"/>
                      </a:lnTo>
                      <a:lnTo>
                        <a:pt x="534" y="34"/>
                      </a:lnTo>
                      <a:lnTo>
                        <a:pt x="534" y="34"/>
                      </a:lnTo>
                      <a:lnTo>
                        <a:pt x="534" y="34"/>
                      </a:lnTo>
                      <a:lnTo>
                        <a:pt x="527" y="34"/>
                      </a:lnTo>
                      <a:lnTo>
                        <a:pt x="523" y="31"/>
                      </a:lnTo>
                      <a:lnTo>
                        <a:pt x="517" y="31"/>
                      </a:lnTo>
                      <a:lnTo>
                        <a:pt x="513" y="27"/>
                      </a:lnTo>
                      <a:lnTo>
                        <a:pt x="485" y="27"/>
                      </a:lnTo>
                      <a:lnTo>
                        <a:pt x="484" y="29"/>
                      </a:lnTo>
                      <a:lnTo>
                        <a:pt x="478" y="29"/>
                      </a:lnTo>
                      <a:lnTo>
                        <a:pt x="477" y="31"/>
                      </a:lnTo>
                      <a:lnTo>
                        <a:pt x="471" y="31"/>
                      </a:lnTo>
                      <a:lnTo>
                        <a:pt x="468" y="33"/>
                      </a:lnTo>
                      <a:lnTo>
                        <a:pt x="466" y="33"/>
                      </a:lnTo>
                      <a:lnTo>
                        <a:pt x="459" y="36"/>
                      </a:lnTo>
                      <a:lnTo>
                        <a:pt x="454" y="41"/>
                      </a:lnTo>
                      <a:lnTo>
                        <a:pt x="452" y="41"/>
                      </a:lnTo>
                      <a:lnTo>
                        <a:pt x="449" y="45"/>
                      </a:lnTo>
                      <a:lnTo>
                        <a:pt x="445" y="45"/>
                      </a:lnTo>
                      <a:lnTo>
                        <a:pt x="438" y="52"/>
                      </a:lnTo>
                      <a:lnTo>
                        <a:pt x="437" y="52"/>
                      </a:lnTo>
                      <a:lnTo>
                        <a:pt x="433" y="55"/>
                      </a:lnTo>
                      <a:lnTo>
                        <a:pt x="435" y="52"/>
                      </a:lnTo>
                      <a:lnTo>
                        <a:pt x="432" y="55"/>
                      </a:lnTo>
                      <a:lnTo>
                        <a:pt x="425" y="62"/>
                      </a:lnTo>
                      <a:lnTo>
                        <a:pt x="425" y="62"/>
                      </a:lnTo>
                      <a:lnTo>
                        <a:pt x="421" y="66"/>
                      </a:lnTo>
                      <a:lnTo>
                        <a:pt x="419" y="69"/>
                      </a:lnTo>
                      <a:lnTo>
                        <a:pt x="406" y="83"/>
                      </a:lnTo>
                      <a:lnTo>
                        <a:pt x="404" y="86"/>
                      </a:lnTo>
                      <a:lnTo>
                        <a:pt x="402" y="88"/>
                      </a:lnTo>
                      <a:lnTo>
                        <a:pt x="402" y="88"/>
                      </a:lnTo>
                      <a:lnTo>
                        <a:pt x="388" y="105"/>
                      </a:lnTo>
                      <a:lnTo>
                        <a:pt x="388" y="105"/>
                      </a:lnTo>
                      <a:lnTo>
                        <a:pt x="381" y="118"/>
                      </a:lnTo>
                      <a:lnTo>
                        <a:pt x="378" y="121"/>
                      </a:lnTo>
                      <a:lnTo>
                        <a:pt x="379" y="121"/>
                      </a:lnTo>
                      <a:lnTo>
                        <a:pt x="374" y="126"/>
                      </a:lnTo>
                      <a:lnTo>
                        <a:pt x="373" y="130"/>
                      </a:lnTo>
                      <a:lnTo>
                        <a:pt x="357" y="156"/>
                      </a:lnTo>
                      <a:lnTo>
                        <a:pt x="350" y="170"/>
                      </a:lnTo>
                      <a:lnTo>
                        <a:pt x="343" y="182"/>
                      </a:lnTo>
                      <a:lnTo>
                        <a:pt x="326" y="216"/>
                      </a:lnTo>
                      <a:lnTo>
                        <a:pt x="326" y="216"/>
                      </a:lnTo>
                      <a:lnTo>
                        <a:pt x="319" y="230"/>
                      </a:lnTo>
                      <a:lnTo>
                        <a:pt x="315" y="239"/>
                      </a:lnTo>
                      <a:lnTo>
                        <a:pt x="315" y="241"/>
                      </a:lnTo>
                      <a:lnTo>
                        <a:pt x="310" y="249"/>
                      </a:lnTo>
                      <a:lnTo>
                        <a:pt x="310" y="249"/>
                      </a:lnTo>
                      <a:lnTo>
                        <a:pt x="294" y="282"/>
                      </a:lnTo>
                      <a:lnTo>
                        <a:pt x="288" y="302"/>
                      </a:lnTo>
                      <a:lnTo>
                        <a:pt x="284" y="310"/>
                      </a:lnTo>
                      <a:lnTo>
                        <a:pt x="282" y="315"/>
                      </a:lnTo>
                      <a:lnTo>
                        <a:pt x="281" y="319"/>
                      </a:lnTo>
                      <a:lnTo>
                        <a:pt x="281" y="321"/>
                      </a:lnTo>
                      <a:lnTo>
                        <a:pt x="277" y="324"/>
                      </a:lnTo>
                      <a:lnTo>
                        <a:pt x="277" y="324"/>
                      </a:lnTo>
                      <a:lnTo>
                        <a:pt x="246" y="400"/>
                      </a:lnTo>
                      <a:lnTo>
                        <a:pt x="230" y="442"/>
                      </a:lnTo>
                      <a:lnTo>
                        <a:pt x="223" y="461"/>
                      </a:lnTo>
                      <a:lnTo>
                        <a:pt x="222" y="465"/>
                      </a:lnTo>
                      <a:lnTo>
                        <a:pt x="216" y="475"/>
                      </a:lnTo>
                      <a:lnTo>
                        <a:pt x="216" y="475"/>
                      </a:lnTo>
                      <a:lnTo>
                        <a:pt x="213" y="484"/>
                      </a:lnTo>
                      <a:lnTo>
                        <a:pt x="183" y="555"/>
                      </a:lnTo>
                      <a:lnTo>
                        <a:pt x="180" y="563"/>
                      </a:lnTo>
                      <a:lnTo>
                        <a:pt x="163" y="600"/>
                      </a:lnTo>
                      <a:lnTo>
                        <a:pt x="163" y="600"/>
                      </a:lnTo>
                      <a:lnTo>
                        <a:pt x="156" y="616"/>
                      </a:lnTo>
                      <a:lnTo>
                        <a:pt x="156" y="617"/>
                      </a:lnTo>
                      <a:lnTo>
                        <a:pt x="151" y="626"/>
                      </a:lnTo>
                      <a:lnTo>
                        <a:pt x="151" y="626"/>
                      </a:lnTo>
                      <a:lnTo>
                        <a:pt x="149" y="629"/>
                      </a:lnTo>
                      <a:lnTo>
                        <a:pt x="149" y="631"/>
                      </a:lnTo>
                      <a:lnTo>
                        <a:pt x="147" y="635"/>
                      </a:lnTo>
                      <a:lnTo>
                        <a:pt x="131" y="664"/>
                      </a:lnTo>
                      <a:lnTo>
                        <a:pt x="123" y="678"/>
                      </a:lnTo>
                      <a:lnTo>
                        <a:pt x="135" y="657"/>
                      </a:lnTo>
                      <a:lnTo>
                        <a:pt x="118" y="683"/>
                      </a:lnTo>
                      <a:lnTo>
                        <a:pt x="119" y="683"/>
                      </a:lnTo>
                      <a:lnTo>
                        <a:pt x="116" y="690"/>
                      </a:lnTo>
                      <a:lnTo>
                        <a:pt x="109" y="702"/>
                      </a:lnTo>
                      <a:lnTo>
                        <a:pt x="105" y="706"/>
                      </a:lnTo>
                      <a:lnTo>
                        <a:pt x="107" y="706"/>
                      </a:lnTo>
                      <a:lnTo>
                        <a:pt x="102" y="711"/>
                      </a:lnTo>
                      <a:lnTo>
                        <a:pt x="100" y="714"/>
                      </a:lnTo>
                      <a:lnTo>
                        <a:pt x="98" y="716"/>
                      </a:lnTo>
                      <a:lnTo>
                        <a:pt x="97" y="714"/>
                      </a:lnTo>
                      <a:lnTo>
                        <a:pt x="90" y="727"/>
                      </a:lnTo>
                      <a:lnTo>
                        <a:pt x="90" y="727"/>
                      </a:lnTo>
                      <a:lnTo>
                        <a:pt x="90" y="728"/>
                      </a:lnTo>
                      <a:lnTo>
                        <a:pt x="92" y="727"/>
                      </a:lnTo>
                      <a:lnTo>
                        <a:pt x="88" y="730"/>
                      </a:lnTo>
                      <a:lnTo>
                        <a:pt x="88" y="730"/>
                      </a:lnTo>
                      <a:lnTo>
                        <a:pt x="86" y="733"/>
                      </a:lnTo>
                      <a:lnTo>
                        <a:pt x="81" y="737"/>
                      </a:lnTo>
                      <a:lnTo>
                        <a:pt x="76" y="742"/>
                      </a:lnTo>
                      <a:lnTo>
                        <a:pt x="72" y="746"/>
                      </a:lnTo>
                      <a:lnTo>
                        <a:pt x="76" y="744"/>
                      </a:lnTo>
                      <a:lnTo>
                        <a:pt x="69" y="751"/>
                      </a:lnTo>
                      <a:lnTo>
                        <a:pt x="71" y="747"/>
                      </a:lnTo>
                      <a:lnTo>
                        <a:pt x="62" y="754"/>
                      </a:lnTo>
                      <a:lnTo>
                        <a:pt x="62" y="754"/>
                      </a:lnTo>
                      <a:lnTo>
                        <a:pt x="53" y="763"/>
                      </a:lnTo>
                      <a:lnTo>
                        <a:pt x="50" y="763"/>
                      </a:lnTo>
                      <a:lnTo>
                        <a:pt x="40" y="768"/>
                      </a:lnTo>
                      <a:lnTo>
                        <a:pt x="36" y="772"/>
                      </a:lnTo>
                      <a:lnTo>
                        <a:pt x="33" y="772"/>
                      </a:lnTo>
                      <a:lnTo>
                        <a:pt x="31" y="773"/>
                      </a:lnTo>
                      <a:lnTo>
                        <a:pt x="0" y="773"/>
                      </a:lnTo>
                      <a:lnTo>
                        <a:pt x="0" y="747"/>
                      </a:lnTo>
                      <a:lnTo>
                        <a:pt x="19" y="747"/>
                      </a:lnTo>
                      <a:lnTo>
                        <a:pt x="20" y="746"/>
                      </a:lnTo>
                      <a:lnTo>
                        <a:pt x="24" y="746"/>
                      </a:lnTo>
                      <a:lnTo>
                        <a:pt x="26" y="744"/>
                      </a:lnTo>
                      <a:lnTo>
                        <a:pt x="31" y="744"/>
                      </a:lnTo>
                      <a:lnTo>
                        <a:pt x="34" y="742"/>
                      </a:lnTo>
                      <a:lnTo>
                        <a:pt x="40" y="737"/>
                      </a:lnTo>
                      <a:lnTo>
                        <a:pt x="41" y="737"/>
                      </a:lnTo>
                      <a:lnTo>
                        <a:pt x="46" y="732"/>
                      </a:lnTo>
                      <a:lnTo>
                        <a:pt x="50" y="732"/>
                      </a:lnTo>
                      <a:lnTo>
                        <a:pt x="52" y="730"/>
                      </a:lnTo>
                      <a:lnTo>
                        <a:pt x="55" y="727"/>
                      </a:lnTo>
                      <a:lnTo>
                        <a:pt x="55" y="727"/>
                      </a:lnTo>
                      <a:lnTo>
                        <a:pt x="62" y="718"/>
                      </a:lnTo>
                      <a:lnTo>
                        <a:pt x="64" y="714"/>
                      </a:lnTo>
                      <a:lnTo>
                        <a:pt x="67" y="714"/>
                      </a:lnTo>
                      <a:lnTo>
                        <a:pt x="67" y="714"/>
                      </a:lnTo>
                      <a:lnTo>
                        <a:pt x="69" y="711"/>
                      </a:lnTo>
                      <a:lnTo>
                        <a:pt x="71" y="709"/>
                      </a:lnTo>
                      <a:lnTo>
                        <a:pt x="81" y="694"/>
                      </a:lnTo>
                      <a:lnTo>
                        <a:pt x="79" y="697"/>
                      </a:lnTo>
                      <a:lnTo>
                        <a:pt x="81" y="695"/>
                      </a:lnTo>
                      <a:lnTo>
                        <a:pt x="83" y="692"/>
                      </a:lnTo>
                      <a:lnTo>
                        <a:pt x="88" y="687"/>
                      </a:lnTo>
                      <a:lnTo>
                        <a:pt x="88" y="687"/>
                      </a:lnTo>
                      <a:lnTo>
                        <a:pt x="93" y="678"/>
                      </a:lnTo>
                      <a:lnTo>
                        <a:pt x="97" y="671"/>
                      </a:lnTo>
                      <a:lnTo>
                        <a:pt x="95" y="673"/>
                      </a:lnTo>
                      <a:lnTo>
                        <a:pt x="97" y="669"/>
                      </a:lnTo>
                      <a:lnTo>
                        <a:pt x="100" y="664"/>
                      </a:lnTo>
                      <a:lnTo>
                        <a:pt x="109" y="650"/>
                      </a:lnTo>
                      <a:lnTo>
                        <a:pt x="109" y="650"/>
                      </a:lnTo>
                      <a:lnTo>
                        <a:pt x="125" y="622"/>
                      </a:lnTo>
                      <a:lnTo>
                        <a:pt x="125" y="621"/>
                      </a:lnTo>
                      <a:lnTo>
                        <a:pt x="125" y="621"/>
                      </a:lnTo>
                      <a:lnTo>
                        <a:pt x="126" y="616"/>
                      </a:lnTo>
                      <a:lnTo>
                        <a:pt x="128" y="612"/>
                      </a:lnTo>
                      <a:lnTo>
                        <a:pt x="131" y="605"/>
                      </a:lnTo>
                      <a:lnTo>
                        <a:pt x="131" y="605"/>
                      </a:lnTo>
                      <a:lnTo>
                        <a:pt x="138" y="588"/>
                      </a:lnTo>
                      <a:lnTo>
                        <a:pt x="137" y="593"/>
                      </a:lnTo>
                      <a:lnTo>
                        <a:pt x="140" y="588"/>
                      </a:lnTo>
                      <a:lnTo>
                        <a:pt x="157" y="551"/>
                      </a:lnTo>
                      <a:lnTo>
                        <a:pt x="156" y="551"/>
                      </a:lnTo>
                      <a:lnTo>
                        <a:pt x="189" y="473"/>
                      </a:lnTo>
                      <a:lnTo>
                        <a:pt x="189" y="473"/>
                      </a:lnTo>
                      <a:lnTo>
                        <a:pt x="192" y="465"/>
                      </a:lnTo>
                      <a:lnTo>
                        <a:pt x="194" y="463"/>
                      </a:lnTo>
                      <a:lnTo>
                        <a:pt x="199" y="452"/>
                      </a:lnTo>
                      <a:lnTo>
                        <a:pt x="197" y="452"/>
                      </a:lnTo>
                      <a:lnTo>
                        <a:pt x="206" y="432"/>
                      </a:lnTo>
                      <a:lnTo>
                        <a:pt x="206" y="432"/>
                      </a:lnTo>
                      <a:lnTo>
                        <a:pt x="222" y="392"/>
                      </a:lnTo>
                      <a:lnTo>
                        <a:pt x="227" y="380"/>
                      </a:lnTo>
                      <a:lnTo>
                        <a:pt x="222" y="390"/>
                      </a:lnTo>
                      <a:lnTo>
                        <a:pt x="255" y="308"/>
                      </a:lnTo>
                      <a:lnTo>
                        <a:pt x="256" y="305"/>
                      </a:lnTo>
                      <a:lnTo>
                        <a:pt x="258" y="305"/>
                      </a:lnTo>
                      <a:lnTo>
                        <a:pt x="258" y="305"/>
                      </a:lnTo>
                      <a:lnTo>
                        <a:pt x="262" y="296"/>
                      </a:lnTo>
                      <a:lnTo>
                        <a:pt x="260" y="300"/>
                      </a:lnTo>
                      <a:lnTo>
                        <a:pt x="263" y="291"/>
                      </a:lnTo>
                      <a:lnTo>
                        <a:pt x="263" y="291"/>
                      </a:lnTo>
                      <a:lnTo>
                        <a:pt x="270" y="274"/>
                      </a:lnTo>
                      <a:lnTo>
                        <a:pt x="272" y="269"/>
                      </a:lnTo>
                      <a:lnTo>
                        <a:pt x="270" y="272"/>
                      </a:lnTo>
                      <a:lnTo>
                        <a:pt x="286" y="237"/>
                      </a:lnTo>
                      <a:lnTo>
                        <a:pt x="286" y="236"/>
                      </a:lnTo>
                      <a:lnTo>
                        <a:pt x="288" y="236"/>
                      </a:lnTo>
                      <a:lnTo>
                        <a:pt x="291" y="229"/>
                      </a:lnTo>
                      <a:lnTo>
                        <a:pt x="291" y="229"/>
                      </a:lnTo>
                      <a:lnTo>
                        <a:pt x="294" y="220"/>
                      </a:lnTo>
                      <a:lnTo>
                        <a:pt x="301" y="204"/>
                      </a:lnTo>
                      <a:lnTo>
                        <a:pt x="298" y="213"/>
                      </a:lnTo>
                      <a:lnTo>
                        <a:pt x="303" y="204"/>
                      </a:lnTo>
                      <a:lnTo>
                        <a:pt x="321" y="170"/>
                      </a:lnTo>
                      <a:lnTo>
                        <a:pt x="327" y="158"/>
                      </a:lnTo>
                      <a:lnTo>
                        <a:pt x="334" y="144"/>
                      </a:lnTo>
                      <a:lnTo>
                        <a:pt x="336" y="140"/>
                      </a:lnTo>
                      <a:lnTo>
                        <a:pt x="350" y="116"/>
                      </a:lnTo>
                      <a:lnTo>
                        <a:pt x="350" y="116"/>
                      </a:lnTo>
                      <a:lnTo>
                        <a:pt x="355" y="107"/>
                      </a:lnTo>
                      <a:lnTo>
                        <a:pt x="360" y="102"/>
                      </a:lnTo>
                      <a:lnTo>
                        <a:pt x="360" y="102"/>
                      </a:lnTo>
                      <a:lnTo>
                        <a:pt x="366" y="93"/>
                      </a:lnTo>
                      <a:lnTo>
                        <a:pt x="366" y="92"/>
                      </a:lnTo>
                      <a:lnTo>
                        <a:pt x="381" y="71"/>
                      </a:lnTo>
                      <a:lnTo>
                        <a:pt x="385" y="67"/>
                      </a:lnTo>
                      <a:lnTo>
                        <a:pt x="386" y="64"/>
                      </a:lnTo>
                      <a:lnTo>
                        <a:pt x="400" y="50"/>
                      </a:lnTo>
                      <a:lnTo>
                        <a:pt x="400" y="50"/>
                      </a:lnTo>
                      <a:lnTo>
                        <a:pt x="402" y="46"/>
                      </a:lnTo>
                      <a:lnTo>
                        <a:pt x="406" y="43"/>
                      </a:lnTo>
                      <a:lnTo>
                        <a:pt x="402" y="45"/>
                      </a:lnTo>
                      <a:lnTo>
                        <a:pt x="407" y="41"/>
                      </a:lnTo>
                      <a:lnTo>
                        <a:pt x="416" y="34"/>
                      </a:lnTo>
                      <a:lnTo>
                        <a:pt x="425" y="26"/>
                      </a:lnTo>
                      <a:lnTo>
                        <a:pt x="426" y="26"/>
                      </a:lnTo>
                      <a:lnTo>
                        <a:pt x="433" y="19"/>
                      </a:lnTo>
                      <a:lnTo>
                        <a:pt x="437" y="19"/>
                      </a:lnTo>
                      <a:lnTo>
                        <a:pt x="440" y="15"/>
                      </a:lnTo>
                      <a:lnTo>
                        <a:pt x="444" y="15"/>
                      </a:lnTo>
                      <a:lnTo>
                        <a:pt x="449" y="10"/>
                      </a:lnTo>
                      <a:lnTo>
                        <a:pt x="454" y="10"/>
                      </a:lnTo>
                      <a:lnTo>
                        <a:pt x="461" y="7"/>
                      </a:lnTo>
                      <a:lnTo>
                        <a:pt x="463" y="7"/>
                      </a:lnTo>
                      <a:lnTo>
                        <a:pt x="463" y="7"/>
                      </a:lnTo>
                      <a:lnTo>
                        <a:pt x="466" y="3"/>
                      </a:lnTo>
                      <a:lnTo>
                        <a:pt x="471" y="3"/>
                      </a:lnTo>
                      <a:lnTo>
                        <a:pt x="473" y="1"/>
                      </a:lnTo>
                      <a:lnTo>
                        <a:pt x="487" y="1"/>
                      </a:lnTo>
                      <a:lnTo>
                        <a:pt x="489" y="0"/>
                      </a:lnTo>
                      <a:close/>
                    </a:path>
                  </a:pathLst>
                </a:custGeom>
                <a:solidFill>
                  <a:srgbClr val="CD35C4"/>
                </a:solidFill>
                <a:ln w="0">
                  <a:solidFill>
                    <a:srgbClr val="CD35C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" name="Rectangle 9"/>
                <p:cNvSpPr>
                  <a:spLocks noChangeArrowheads="1"/>
                </p:cNvSpPr>
                <p:nvPr/>
              </p:nvSpPr>
              <p:spPr bwMode="auto">
                <a:xfrm rot="16200000">
                  <a:off x="7381575" y="3812709"/>
                  <a:ext cx="4064000" cy="20638"/>
                </a:xfrm>
                <a:prstGeom prst="rect">
                  <a:avLst/>
                </a:prstGeom>
                <a:solidFill>
                  <a:srgbClr val="CD35C4"/>
                </a:solidFill>
                <a:ln w="0">
                  <a:solidFill>
                    <a:srgbClr val="CD35C4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26" name="Gruppieren 425"/>
              <p:cNvGrpSpPr/>
              <p:nvPr/>
            </p:nvGrpSpPr>
            <p:grpSpPr>
              <a:xfrm>
                <a:off x="7196104" y="3697061"/>
                <a:ext cx="146778" cy="1626629"/>
                <a:chOff x="8335375" y="1791028"/>
                <a:chExt cx="366713" cy="4064000"/>
              </a:xfrm>
            </p:grpSpPr>
            <p:sp>
              <p:nvSpPr>
                <p:cNvPr id="622" name="Freeform 10"/>
                <p:cNvSpPr>
                  <a:spLocks noEditPoints="1"/>
                </p:cNvSpPr>
                <p:nvPr/>
              </p:nvSpPr>
              <p:spPr bwMode="auto">
                <a:xfrm rot="16200000">
                  <a:off x="6486732" y="3639671"/>
                  <a:ext cx="4064000" cy="366713"/>
                </a:xfrm>
                <a:custGeom>
                  <a:avLst/>
                  <a:gdLst>
                    <a:gd name="T0" fmla="*/ 510 w 5120"/>
                    <a:gd name="T1" fmla="*/ 366 h 461"/>
                    <a:gd name="T2" fmla="*/ 1609 w 5120"/>
                    <a:gd name="T3" fmla="*/ 338 h 461"/>
                    <a:gd name="T4" fmla="*/ 1472 w 5120"/>
                    <a:gd name="T5" fmla="*/ 243 h 461"/>
                    <a:gd name="T6" fmla="*/ 1047 w 5120"/>
                    <a:gd name="T7" fmla="*/ 57 h 461"/>
                    <a:gd name="T8" fmla="*/ 1155 w 5120"/>
                    <a:gd name="T9" fmla="*/ 1 h 461"/>
                    <a:gd name="T10" fmla="*/ 1210 w 5120"/>
                    <a:gd name="T11" fmla="*/ 14 h 461"/>
                    <a:gd name="T12" fmla="*/ 1271 w 5120"/>
                    <a:gd name="T13" fmla="*/ 46 h 461"/>
                    <a:gd name="T14" fmla="*/ 1429 w 5120"/>
                    <a:gd name="T15" fmla="*/ 171 h 461"/>
                    <a:gd name="T16" fmla="*/ 1542 w 5120"/>
                    <a:gd name="T17" fmla="*/ 262 h 461"/>
                    <a:gd name="T18" fmla="*/ 1670 w 5120"/>
                    <a:gd name="T19" fmla="*/ 340 h 461"/>
                    <a:gd name="T20" fmla="*/ 1738 w 5120"/>
                    <a:gd name="T21" fmla="*/ 369 h 461"/>
                    <a:gd name="T22" fmla="*/ 1826 w 5120"/>
                    <a:gd name="T23" fmla="*/ 395 h 461"/>
                    <a:gd name="T24" fmla="*/ 1941 w 5120"/>
                    <a:gd name="T25" fmla="*/ 416 h 461"/>
                    <a:gd name="T26" fmla="*/ 2085 w 5120"/>
                    <a:gd name="T27" fmla="*/ 428 h 461"/>
                    <a:gd name="T28" fmla="*/ 2456 w 5120"/>
                    <a:gd name="T29" fmla="*/ 459 h 461"/>
                    <a:gd name="T30" fmla="*/ 2001 w 5120"/>
                    <a:gd name="T31" fmla="*/ 449 h 461"/>
                    <a:gd name="T32" fmla="*/ 1939 w 5120"/>
                    <a:gd name="T33" fmla="*/ 442 h 461"/>
                    <a:gd name="T34" fmla="*/ 1863 w 5120"/>
                    <a:gd name="T35" fmla="*/ 430 h 461"/>
                    <a:gd name="T36" fmla="*/ 1739 w 5120"/>
                    <a:gd name="T37" fmla="*/ 395 h 461"/>
                    <a:gd name="T38" fmla="*/ 1660 w 5120"/>
                    <a:gd name="T39" fmla="*/ 364 h 461"/>
                    <a:gd name="T40" fmla="*/ 1543 w 5120"/>
                    <a:gd name="T41" fmla="*/ 295 h 461"/>
                    <a:gd name="T42" fmla="*/ 1436 w 5120"/>
                    <a:gd name="T43" fmla="*/ 211 h 461"/>
                    <a:gd name="T44" fmla="*/ 1342 w 5120"/>
                    <a:gd name="T45" fmla="*/ 133 h 461"/>
                    <a:gd name="T46" fmla="*/ 1231 w 5120"/>
                    <a:gd name="T47" fmla="*/ 53 h 461"/>
                    <a:gd name="T48" fmla="*/ 1202 w 5120"/>
                    <a:gd name="T49" fmla="*/ 38 h 461"/>
                    <a:gd name="T50" fmla="*/ 1141 w 5120"/>
                    <a:gd name="T51" fmla="*/ 26 h 461"/>
                    <a:gd name="T52" fmla="*/ 1084 w 5120"/>
                    <a:gd name="T53" fmla="*/ 38 h 461"/>
                    <a:gd name="T54" fmla="*/ 1021 w 5120"/>
                    <a:gd name="T55" fmla="*/ 78 h 461"/>
                    <a:gd name="T56" fmla="*/ 978 w 5120"/>
                    <a:gd name="T57" fmla="*/ 123 h 461"/>
                    <a:gd name="T58" fmla="*/ 921 w 5120"/>
                    <a:gd name="T59" fmla="*/ 196 h 461"/>
                    <a:gd name="T60" fmla="*/ 848 w 5120"/>
                    <a:gd name="T61" fmla="*/ 296 h 461"/>
                    <a:gd name="T62" fmla="*/ 756 w 5120"/>
                    <a:gd name="T63" fmla="*/ 413 h 461"/>
                    <a:gd name="T64" fmla="*/ 718 w 5120"/>
                    <a:gd name="T65" fmla="*/ 442 h 461"/>
                    <a:gd name="T66" fmla="*/ 667 w 5120"/>
                    <a:gd name="T67" fmla="*/ 461 h 461"/>
                    <a:gd name="T68" fmla="*/ 608 w 5120"/>
                    <a:gd name="T69" fmla="*/ 449 h 461"/>
                    <a:gd name="T70" fmla="*/ 544 w 5120"/>
                    <a:gd name="T71" fmla="*/ 404 h 461"/>
                    <a:gd name="T72" fmla="*/ 451 w 5120"/>
                    <a:gd name="T73" fmla="*/ 295 h 461"/>
                    <a:gd name="T74" fmla="*/ 392 w 5120"/>
                    <a:gd name="T75" fmla="*/ 229 h 461"/>
                    <a:gd name="T76" fmla="*/ 350 w 5120"/>
                    <a:gd name="T77" fmla="*/ 203 h 461"/>
                    <a:gd name="T78" fmla="*/ 282 w 5120"/>
                    <a:gd name="T79" fmla="*/ 206 h 461"/>
                    <a:gd name="T80" fmla="*/ 249 w 5120"/>
                    <a:gd name="T81" fmla="*/ 232 h 461"/>
                    <a:gd name="T82" fmla="*/ 192 w 5120"/>
                    <a:gd name="T83" fmla="*/ 296 h 461"/>
                    <a:gd name="T84" fmla="*/ 149 w 5120"/>
                    <a:gd name="T85" fmla="*/ 357 h 461"/>
                    <a:gd name="T86" fmla="*/ 88 w 5120"/>
                    <a:gd name="T87" fmla="*/ 426 h 461"/>
                    <a:gd name="T88" fmla="*/ 40 w 5120"/>
                    <a:gd name="T89" fmla="*/ 456 h 461"/>
                    <a:gd name="T90" fmla="*/ 36 w 5120"/>
                    <a:gd name="T91" fmla="*/ 430 h 461"/>
                    <a:gd name="T92" fmla="*/ 81 w 5120"/>
                    <a:gd name="T93" fmla="*/ 393 h 461"/>
                    <a:gd name="T94" fmla="*/ 157 w 5120"/>
                    <a:gd name="T95" fmla="*/ 302 h 461"/>
                    <a:gd name="T96" fmla="*/ 227 w 5120"/>
                    <a:gd name="T97" fmla="*/ 215 h 461"/>
                    <a:gd name="T98" fmla="*/ 267 w 5120"/>
                    <a:gd name="T99" fmla="*/ 185 h 461"/>
                    <a:gd name="T100" fmla="*/ 314 w 5120"/>
                    <a:gd name="T101" fmla="*/ 170 h 461"/>
                    <a:gd name="T102" fmla="*/ 374 w 5120"/>
                    <a:gd name="T103" fmla="*/ 184 h 461"/>
                    <a:gd name="T104" fmla="*/ 419 w 5120"/>
                    <a:gd name="T105" fmla="*/ 218 h 461"/>
                    <a:gd name="T106" fmla="*/ 478 w 5120"/>
                    <a:gd name="T107" fmla="*/ 286 h 461"/>
                    <a:gd name="T108" fmla="*/ 588 w 5120"/>
                    <a:gd name="T109" fmla="*/ 407 h 461"/>
                    <a:gd name="T110" fmla="*/ 629 w 5120"/>
                    <a:gd name="T111" fmla="*/ 430 h 461"/>
                    <a:gd name="T112" fmla="*/ 687 w 5120"/>
                    <a:gd name="T113" fmla="*/ 428 h 461"/>
                    <a:gd name="T114" fmla="*/ 723 w 5120"/>
                    <a:gd name="T115" fmla="*/ 406 h 461"/>
                    <a:gd name="T116" fmla="*/ 825 w 5120"/>
                    <a:gd name="T117" fmla="*/ 286 h 461"/>
                    <a:gd name="T118" fmla="*/ 924 w 5120"/>
                    <a:gd name="T119" fmla="*/ 147 h 461"/>
                    <a:gd name="T120" fmla="*/ 976 w 5120"/>
                    <a:gd name="T121" fmla="*/ 86 h 461"/>
                    <a:gd name="T122" fmla="*/ 1033 w 5120"/>
                    <a:gd name="T123" fmla="*/ 34 h 461"/>
                    <a:gd name="T124" fmla="*/ 1089 w 5120"/>
                    <a:gd name="T125" fmla="*/ 8 h 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120" h="461">
                      <a:moveTo>
                        <a:pt x="555" y="414"/>
                      </a:moveTo>
                      <a:lnTo>
                        <a:pt x="555" y="414"/>
                      </a:lnTo>
                      <a:lnTo>
                        <a:pt x="558" y="418"/>
                      </a:lnTo>
                      <a:lnTo>
                        <a:pt x="555" y="414"/>
                      </a:lnTo>
                      <a:close/>
                      <a:moveTo>
                        <a:pt x="582" y="402"/>
                      </a:moveTo>
                      <a:lnTo>
                        <a:pt x="584" y="404"/>
                      </a:lnTo>
                      <a:lnTo>
                        <a:pt x="584" y="404"/>
                      </a:lnTo>
                      <a:lnTo>
                        <a:pt x="582" y="402"/>
                      </a:lnTo>
                      <a:close/>
                      <a:moveTo>
                        <a:pt x="130" y="383"/>
                      </a:moveTo>
                      <a:lnTo>
                        <a:pt x="128" y="385"/>
                      </a:lnTo>
                      <a:lnTo>
                        <a:pt x="128" y="385"/>
                      </a:lnTo>
                      <a:lnTo>
                        <a:pt x="130" y="383"/>
                      </a:lnTo>
                      <a:close/>
                      <a:moveTo>
                        <a:pt x="510" y="366"/>
                      </a:moveTo>
                      <a:lnTo>
                        <a:pt x="511" y="367"/>
                      </a:lnTo>
                      <a:lnTo>
                        <a:pt x="510" y="366"/>
                      </a:lnTo>
                      <a:lnTo>
                        <a:pt x="510" y="366"/>
                      </a:lnTo>
                      <a:close/>
                      <a:moveTo>
                        <a:pt x="504" y="360"/>
                      </a:moveTo>
                      <a:lnTo>
                        <a:pt x="510" y="366"/>
                      </a:lnTo>
                      <a:lnTo>
                        <a:pt x="510" y="366"/>
                      </a:lnTo>
                      <a:lnTo>
                        <a:pt x="504" y="360"/>
                      </a:lnTo>
                      <a:close/>
                      <a:moveTo>
                        <a:pt x="525" y="343"/>
                      </a:moveTo>
                      <a:lnTo>
                        <a:pt x="529" y="347"/>
                      </a:lnTo>
                      <a:lnTo>
                        <a:pt x="525" y="343"/>
                      </a:lnTo>
                      <a:lnTo>
                        <a:pt x="525" y="343"/>
                      </a:lnTo>
                      <a:close/>
                      <a:moveTo>
                        <a:pt x="1601" y="333"/>
                      </a:moveTo>
                      <a:lnTo>
                        <a:pt x="1609" y="338"/>
                      </a:lnTo>
                      <a:lnTo>
                        <a:pt x="1601" y="333"/>
                      </a:lnTo>
                      <a:lnTo>
                        <a:pt x="1601" y="333"/>
                      </a:lnTo>
                      <a:close/>
                      <a:moveTo>
                        <a:pt x="1599" y="331"/>
                      </a:moveTo>
                      <a:lnTo>
                        <a:pt x="1601" y="333"/>
                      </a:lnTo>
                      <a:lnTo>
                        <a:pt x="1601" y="333"/>
                      </a:lnTo>
                      <a:lnTo>
                        <a:pt x="1599" y="331"/>
                      </a:lnTo>
                      <a:close/>
                      <a:moveTo>
                        <a:pt x="1559" y="307"/>
                      </a:moveTo>
                      <a:lnTo>
                        <a:pt x="1580" y="321"/>
                      </a:lnTo>
                      <a:lnTo>
                        <a:pt x="1583" y="322"/>
                      </a:lnTo>
                      <a:lnTo>
                        <a:pt x="1559" y="307"/>
                      </a:lnTo>
                      <a:close/>
                      <a:moveTo>
                        <a:pt x="1471" y="241"/>
                      </a:moveTo>
                      <a:lnTo>
                        <a:pt x="1471" y="241"/>
                      </a:lnTo>
                      <a:lnTo>
                        <a:pt x="1472" y="243"/>
                      </a:lnTo>
                      <a:lnTo>
                        <a:pt x="1471" y="241"/>
                      </a:lnTo>
                      <a:close/>
                      <a:moveTo>
                        <a:pt x="367" y="210"/>
                      </a:moveTo>
                      <a:lnTo>
                        <a:pt x="369" y="211"/>
                      </a:lnTo>
                      <a:lnTo>
                        <a:pt x="369" y="211"/>
                      </a:lnTo>
                      <a:lnTo>
                        <a:pt x="367" y="210"/>
                      </a:lnTo>
                      <a:close/>
                      <a:moveTo>
                        <a:pt x="1313" y="74"/>
                      </a:moveTo>
                      <a:lnTo>
                        <a:pt x="1321" y="81"/>
                      </a:lnTo>
                      <a:lnTo>
                        <a:pt x="1318" y="79"/>
                      </a:lnTo>
                      <a:lnTo>
                        <a:pt x="1313" y="74"/>
                      </a:lnTo>
                      <a:close/>
                      <a:moveTo>
                        <a:pt x="1047" y="57"/>
                      </a:moveTo>
                      <a:lnTo>
                        <a:pt x="1046" y="59"/>
                      </a:lnTo>
                      <a:lnTo>
                        <a:pt x="1046" y="59"/>
                      </a:lnTo>
                      <a:lnTo>
                        <a:pt x="1047" y="57"/>
                      </a:lnTo>
                      <a:lnTo>
                        <a:pt x="1047" y="57"/>
                      </a:lnTo>
                      <a:lnTo>
                        <a:pt x="1047" y="57"/>
                      </a:lnTo>
                      <a:close/>
                      <a:moveTo>
                        <a:pt x="1051" y="53"/>
                      </a:moveTo>
                      <a:lnTo>
                        <a:pt x="1049" y="53"/>
                      </a:lnTo>
                      <a:lnTo>
                        <a:pt x="1051" y="55"/>
                      </a:lnTo>
                      <a:lnTo>
                        <a:pt x="1051" y="53"/>
                      </a:lnTo>
                      <a:close/>
                      <a:moveTo>
                        <a:pt x="1042" y="29"/>
                      </a:moveTo>
                      <a:lnTo>
                        <a:pt x="1040" y="31"/>
                      </a:lnTo>
                      <a:lnTo>
                        <a:pt x="1039" y="31"/>
                      </a:lnTo>
                      <a:lnTo>
                        <a:pt x="1042" y="29"/>
                      </a:lnTo>
                      <a:close/>
                      <a:moveTo>
                        <a:pt x="1124" y="0"/>
                      </a:moveTo>
                      <a:lnTo>
                        <a:pt x="1153" y="0"/>
                      </a:lnTo>
                      <a:lnTo>
                        <a:pt x="1155" y="1"/>
                      </a:lnTo>
                      <a:lnTo>
                        <a:pt x="1169" y="1"/>
                      </a:lnTo>
                      <a:lnTo>
                        <a:pt x="1170" y="3"/>
                      </a:lnTo>
                      <a:lnTo>
                        <a:pt x="1172" y="3"/>
                      </a:lnTo>
                      <a:lnTo>
                        <a:pt x="1176" y="5"/>
                      </a:lnTo>
                      <a:lnTo>
                        <a:pt x="1177" y="5"/>
                      </a:lnTo>
                      <a:lnTo>
                        <a:pt x="1184" y="7"/>
                      </a:lnTo>
                      <a:lnTo>
                        <a:pt x="1188" y="7"/>
                      </a:lnTo>
                      <a:lnTo>
                        <a:pt x="1195" y="8"/>
                      </a:lnTo>
                      <a:lnTo>
                        <a:pt x="1200" y="10"/>
                      </a:lnTo>
                      <a:lnTo>
                        <a:pt x="1202" y="12"/>
                      </a:lnTo>
                      <a:lnTo>
                        <a:pt x="1209" y="14"/>
                      </a:lnTo>
                      <a:lnTo>
                        <a:pt x="1212" y="15"/>
                      </a:lnTo>
                      <a:lnTo>
                        <a:pt x="1210" y="14"/>
                      </a:lnTo>
                      <a:lnTo>
                        <a:pt x="1216" y="15"/>
                      </a:lnTo>
                      <a:lnTo>
                        <a:pt x="1217" y="17"/>
                      </a:lnTo>
                      <a:lnTo>
                        <a:pt x="1221" y="19"/>
                      </a:lnTo>
                      <a:lnTo>
                        <a:pt x="1229" y="24"/>
                      </a:lnTo>
                      <a:lnTo>
                        <a:pt x="1231" y="24"/>
                      </a:lnTo>
                      <a:lnTo>
                        <a:pt x="1231" y="24"/>
                      </a:lnTo>
                      <a:lnTo>
                        <a:pt x="1236" y="26"/>
                      </a:lnTo>
                      <a:lnTo>
                        <a:pt x="1238" y="27"/>
                      </a:lnTo>
                      <a:lnTo>
                        <a:pt x="1245" y="31"/>
                      </a:lnTo>
                      <a:lnTo>
                        <a:pt x="1262" y="41"/>
                      </a:lnTo>
                      <a:lnTo>
                        <a:pt x="1264" y="41"/>
                      </a:lnTo>
                      <a:lnTo>
                        <a:pt x="1266" y="43"/>
                      </a:lnTo>
                      <a:lnTo>
                        <a:pt x="1271" y="46"/>
                      </a:lnTo>
                      <a:lnTo>
                        <a:pt x="1280" y="52"/>
                      </a:lnTo>
                      <a:lnTo>
                        <a:pt x="1280" y="52"/>
                      </a:lnTo>
                      <a:lnTo>
                        <a:pt x="1295" y="64"/>
                      </a:lnTo>
                      <a:lnTo>
                        <a:pt x="1299" y="66"/>
                      </a:lnTo>
                      <a:lnTo>
                        <a:pt x="1311" y="74"/>
                      </a:lnTo>
                      <a:lnTo>
                        <a:pt x="1318" y="79"/>
                      </a:lnTo>
                      <a:lnTo>
                        <a:pt x="1328" y="88"/>
                      </a:lnTo>
                      <a:lnTo>
                        <a:pt x="1360" y="114"/>
                      </a:lnTo>
                      <a:lnTo>
                        <a:pt x="1418" y="164"/>
                      </a:lnTo>
                      <a:lnTo>
                        <a:pt x="1418" y="164"/>
                      </a:lnTo>
                      <a:lnTo>
                        <a:pt x="1429" y="171"/>
                      </a:lnTo>
                      <a:lnTo>
                        <a:pt x="1427" y="170"/>
                      </a:lnTo>
                      <a:lnTo>
                        <a:pt x="1429" y="171"/>
                      </a:lnTo>
                      <a:lnTo>
                        <a:pt x="1436" y="177"/>
                      </a:lnTo>
                      <a:lnTo>
                        <a:pt x="1434" y="177"/>
                      </a:lnTo>
                      <a:lnTo>
                        <a:pt x="1436" y="178"/>
                      </a:lnTo>
                      <a:lnTo>
                        <a:pt x="1451" y="192"/>
                      </a:lnTo>
                      <a:lnTo>
                        <a:pt x="1451" y="190"/>
                      </a:lnTo>
                      <a:lnTo>
                        <a:pt x="1481" y="215"/>
                      </a:lnTo>
                      <a:lnTo>
                        <a:pt x="1481" y="215"/>
                      </a:lnTo>
                      <a:lnTo>
                        <a:pt x="1486" y="218"/>
                      </a:lnTo>
                      <a:lnTo>
                        <a:pt x="1490" y="222"/>
                      </a:lnTo>
                      <a:lnTo>
                        <a:pt x="1497" y="227"/>
                      </a:lnTo>
                      <a:lnTo>
                        <a:pt x="1512" y="239"/>
                      </a:lnTo>
                      <a:lnTo>
                        <a:pt x="1542" y="262"/>
                      </a:lnTo>
                      <a:lnTo>
                        <a:pt x="1542" y="262"/>
                      </a:lnTo>
                      <a:lnTo>
                        <a:pt x="1545" y="265"/>
                      </a:lnTo>
                      <a:lnTo>
                        <a:pt x="1549" y="267"/>
                      </a:lnTo>
                      <a:lnTo>
                        <a:pt x="1550" y="267"/>
                      </a:lnTo>
                      <a:lnTo>
                        <a:pt x="1559" y="274"/>
                      </a:lnTo>
                      <a:lnTo>
                        <a:pt x="1559" y="274"/>
                      </a:lnTo>
                      <a:lnTo>
                        <a:pt x="1573" y="284"/>
                      </a:lnTo>
                      <a:lnTo>
                        <a:pt x="1606" y="305"/>
                      </a:lnTo>
                      <a:lnTo>
                        <a:pt x="1611" y="308"/>
                      </a:lnTo>
                      <a:lnTo>
                        <a:pt x="1614" y="310"/>
                      </a:lnTo>
                      <a:lnTo>
                        <a:pt x="1623" y="315"/>
                      </a:lnTo>
                      <a:lnTo>
                        <a:pt x="1639" y="324"/>
                      </a:lnTo>
                      <a:lnTo>
                        <a:pt x="1670" y="340"/>
                      </a:lnTo>
                      <a:lnTo>
                        <a:pt x="1670" y="340"/>
                      </a:lnTo>
                      <a:lnTo>
                        <a:pt x="1675" y="341"/>
                      </a:lnTo>
                      <a:lnTo>
                        <a:pt x="1677" y="343"/>
                      </a:lnTo>
                      <a:lnTo>
                        <a:pt x="1686" y="347"/>
                      </a:lnTo>
                      <a:lnTo>
                        <a:pt x="1686" y="347"/>
                      </a:lnTo>
                      <a:lnTo>
                        <a:pt x="1701" y="354"/>
                      </a:lnTo>
                      <a:lnTo>
                        <a:pt x="1705" y="355"/>
                      </a:lnTo>
                      <a:lnTo>
                        <a:pt x="1706" y="357"/>
                      </a:lnTo>
                      <a:lnTo>
                        <a:pt x="1708" y="357"/>
                      </a:lnTo>
                      <a:lnTo>
                        <a:pt x="1708" y="357"/>
                      </a:lnTo>
                      <a:lnTo>
                        <a:pt x="1717" y="360"/>
                      </a:lnTo>
                      <a:lnTo>
                        <a:pt x="1732" y="366"/>
                      </a:lnTo>
                      <a:lnTo>
                        <a:pt x="1736" y="367"/>
                      </a:lnTo>
                      <a:lnTo>
                        <a:pt x="1738" y="369"/>
                      </a:lnTo>
                      <a:lnTo>
                        <a:pt x="1738" y="369"/>
                      </a:lnTo>
                      <a:lnTo>
                        <a:pt x="1738" y="369"/>
                      </a:lnTo>
                      <a:lnTo>
                        <a:pt x="1746" y="371"/>
                      </a:lnTo>
                      <a:lnTo>
                        <a:pt x="1748" y="371"/>
                      </a:lnTo>
                      <a:lnTo>
                        <a:pt x="1762" y="376"/>
                      </a:lnTo>
                      <a:lnTo>
                        <a:pt x="1793" y="387"/>
                      </a:lnTo>
                      <a:lnTo>
                        <a:pt x="1797" y="387"/>
                      </a:lnTo>
                      <a:lnTo>
                        <a:pt x="1800" y="388"/>
                      </a:lnTo>
                      <a:lnTo>
                        <a:pt x="1800" y="388"/>
                      </a:lnTo>
                      <a:lnTo>
                        <a:pt x="1809" y="390"/>
                      </a:lnTo>
                      <a:lnTo>
                        <a:pt x="1812" y="392"/>
                      </a:lnTo>
                      <a:lnTo>
                        <a:pt x="1810" y="390"/>
                      </a:lnTo>
                      <a:lnTo>
                        <a:pt x="1826" y="395"/>
                      </a:lnTo>
                      <a:lnTo>
                        <a:pt x="1830" y="395"/>
                      </a:lnTo>
                      <a:lnTo>
                        <a:pt x="1833" y="397"/>
                      </a:lnTo>
                      <a:lnTo>
                        <a:pt x="1859" y="402"/>
                      </a:lnTo>
                      <a:lnTo>
                        <a:pt x="1864" y="402"/>
                      </a:lnTo>
                      <a:lnTo>
                        <a:pt x="1866" y="404"/>
                      </a:lnTo>
                      <a:lnTo>
                        <a:pt x="1866" y="404"/>
                      </a:lnTo>
                      <a:lnTo>
                        <a:pt x="1892" y="409"/>
                      </a:lnTo>
                      <a:lnTo>
                        <a:pt x="1901" y="409"/>
                      </a:lnTo>
                      <a:lnTo>
                        <a:pt x="1908" y="411"/>
                      </a:lnTo>
                      <a:lnTo>
                        <a:pt x="1925" y="414"/>
                      </a:lnTo>
                      <a:lnTo>
                        <a:pt x="1934" y="414"/>
                      </a:lnTo>
                      <a:lnTo>
                        <a:pt x="1941" y="416"/>
                      </a:lnTo>
                      <a:lnTo>
                        <a:pt x="1941" y="416"/>
                      </a:lnTo>
                      <a:lnTo>
                        <a:pt x="1956" y="418"/>
                      </a:lnTo>
                      <a:lnTo>
                        <a:pt x="1963" y="418"/>
                      </a:lnTo>
                      <a:lnTo>
                        <a:pt x="1968" y="419"/>
                      </a:lnTo>
                      <a:lnTo>
                        <a:pt x="1968" y="419"/>
                      </a:lnTo>
                      <a:lnTo>
                        <a:pt x="1989" y="421"/>
                      </a:lnTo>
                      <a:lnTo>
                        <a:pt x="1998" y="421"/>
                      </a:lnTo>
                      <a:lnTo>
                        <a:pt x="2006" y="423"/>
                      </a:lnTo>
                      <a:lnTo>
                        <a:pt x="2006" y="423"/>
                      </a:lnTo>
                      <a:lnTo>
                        <a:pt x="2022" y="425"/>
                      </a:lnTo>
                      <a:lnTo>
                        <a:pt x="2038" y="425"/>
                      </a:lnTo>
                      <a:lnTo>
                        <a:pt x="2053" y="426"/>
                      </a:lnTo>
                      <a:lnTo>
                        <a:pt x="2069" y="426"/>
                      </a:lnTo>
                      <a:lnTo>
                        <a:pt x="2085" y="428"/>
                      </a:lnTo>
                      <a:lnTo>
                        <a:pt x="2100" y="428"/>
                      </a:lnTo>
                      <a:lnTo>
                        <a:pt x="2116" y="430"/>
                      </a:lnTo>
                      <a:lnTo>
                        <a:pt x="2149" y="430"/>
                      </a:lnTo>
                      <a:lnTo>
                        <a:pt x="2161" y="432"/>
                      </a:lnTo>
                      <a:lnTo>
                        <a:pt x="2225" y="432"/>
                      </a:lnTo>
                      <a:lnTo>
                        <a:pt x="2242" y="433"/>
                      </a:lnTo>
                      <a:lnTo>
                        <a:pt x="2459" y="433"/>
                      </a:lnTo>
                      <a:lnTo>
                        <a:pt x="2466" y="435"/>
                      </a:lnTo>
                      <a:lnTo>
                        <a:pt x="5120" y="435"/>
                      </a:lnTo>
                      <a:lnTo>
                        <a:pt x="5120" y="461"/>
                      </a:lnTo>
                      <a:lnTo>
                        <a:pt x="2463" y="461"/>
                      </a:lnTo>
                      <a:lnTo>
                        <a:pt x="2459" y="459"/>
                      </a:lnTo>
                      <a:lnTo>
                        <a:pt x="2456" y="459"/>
                      </a:lnTo>
                      <a:lnTo>
                        <a:pt x="2456" y="459"/>
                      </a:lnTo>
                      <a:lnTo>
                        <a:pt x="2239" y="459"/>
                      </a:lnTo>
                      <a:lnTo>
                        <a:pt x="2222" y="458"/>
                      </a:lnTo>
                      <a:lnTo>
                        <a:pt x="2157" y="458"/>
                      </a:lnTo>
                      <a:lnTo>
                        <a:pt x="2145" y="456"/>
                      </a:lnTo>
                      <a:lnTo>
                        <a:pt x="2112" y="456"/>
                      </a:lnTo>
                      <a:lnTo>
                        <a:pt x="2097" y="454"/>
                      </a:lnTo>
                      <a:lnTo>
                        <a:pt x="2081" y="454"/>
                      </a:lnTo>
                      <a:lnTo>
                        <a:pt x="2065" y="452"/>
                      </a:lnTo>
                      <a:lnTo>
                        <a:pt x="2050" y="452"/>
                      </a:lnTo>
                      <a:lnTo>
                        <a:pt x="2034" y="451"/>
                      </a:lnTo>
                      <a:lnTo>
                        <a:pt x="2019" y="451"/>
                      </a:lnTo>
                      <a:lnTo>
                        <a:pt x="2001" y="449"/>
                      </a:lnTo>
                      <a:lnTo>
                        <a:pt x="2008" y="449"/>
                      </a:lnTo>
                      <a:lnTo>
                        <a:pt x="2001" y="447"/>
                      </a:lnTo>
                      <a:lnTo>
                        <a:pt x="1994" y="445"/>
                      </a:lnTo>
                      <a:lnTo>
                        <a:pt x="1994" y="447"/>
                      </a:lnTo>
                      <a:lnTo>
                        <a:pt x="1987" y="447"/>
                      </a:lnTo>
                      <a:lnTo>
                        <a:pt x="1963" y="445"/>
                      </a:lnTo>
                      <a:lnTo>
                        <a:pt x="1961" y="444"/>
                      </a:lnTo>
                      <a:lnTo>
                        <a:pt x="1960" y="444"/>
                      </a:lnTo>
                      <a:lnTo>
                        <a:pt x="1958" y="444"/>
                      </a:lnTo>
                      <a:lnTo>
                        <a:pt x="1958" y="444"/>
                      </a:lnTo>
                      <a:lnTo>
                        <a:pt x="1953" y="444"/>
                      </a:lnTo>
                      <a:lnTo>
                        <a:pt x="1935" y="442"/>
                      </a:lnTo>
                      <a:lnTo>
                        <a:pt x="1939" y="442"/>
                      </a:lnTo>
                      <a:lnTo>
                        <a:pt x="1934" y="440"/>
                      </a:lnTo>
                      <a:lnTo>
                        <a:pt x="1930" y="440"/>
                      </a:lnTo>
                      <a:lnTo>
                        <a:pt x="1930" y="440"/>
                      </a:lnTo>
                      <a:lnTo>
                        <a:pt x="1923" y="440"/>
                      </a:lnTo>
                      <a:lnTo>
                        <a:pt x="1920" y="439"/>
                      </a:lnTo>
                      <a:lnTo>
                        <a:pt x="1902" y="435"/>
                      </a:lnTo>
                      <a:lnTo>
                        <a:pt x="1901" y="435"/>
                      </a:lnTo>
                      <a:lnTo>
                        <a:pt x="1897" y="435"/>
                      </a:lnTo>
                      <a:lnTo>
                        <a:pt x="1897" y="435"/>
                      </a:lnTo>
                      <a:lnTo>
                        <a:pt x="1890" y="435"/>
                      </a:lnTo>
                      <a:lnTo>
                        <a:pt x="1887" y="433"/>
                      </a:lnTo>
                      <a:lnTo>
                        <a:pt x="1863" y="428"/>
                      </a:lnTo>
                      <a:lnTo>
                        <a:pt x="1863" y="430"/>
                      </a:lnTo>
                      <a:lnTo>
                        <a:pt x="1854" y="430"/>
                      </a:lnTo>
                      <a:lnTo>
                        <a:pt x="1850" y="425"/>
                      </a:lnTo>
                      <a:lnTo>
                        <a:pt x="1828" y="421"/>
                      </a:lnTo>
                      <a:lnTo>
                        <a:pt x="1819" y="421"/>
                      </a:lnTo>
                      <a:lnTo>
                        <a:pt x="1817" y="419"/>
                      </a:lnTo>
                      <a:lnTo>
                        <a:pt x="1802" y="414"/>
                      </a:lnTo>
                      <a:lnTo>
                        <a:pt x="1802" y="414"/>
                      </a:lnTo>
                      <a:lnTo>
                        <a:pt x="1795" y="413"/>
                      </a:lnTo>
                      <a:lnTo>
                        <a:pt x="1786" y="413"/>
                      </a:lnTo>
                      <a:lnTo>
                        <a:pt x="1784" y="411"/>
                      </a:lnTo>
                      <a:lnTo>
                        <a:pt x="1753" y="400"/>
                      </a:lnTo>
                      <a:lnTo>
                        <a:pt x="1739" y="395"/>
                      </a:lnTo>
                      <a:lnTo>
                        <a:pt x="1739" y="395"/>
                      </a:lnTo>
                      <a:lnTo>
                        <a:pt x="1732" y="393"/>
                      </a:lnTo>
                      <a:lnTo>
                        <a:pt x="1724" y="393"/>
                      </a:lnTo>
                      <a:lnTo>
                        <a:pt x="1719" y="388"/>
                      </a:lnTo>
                      <a:lnTo>
                        <a:pt x="1703" y="383"/>
                      </a:lnTo>
                      <a:lnTo>
                        <a:pt x="1706" y="385"/>
                      </a:lnTo>
                      <a:lnTo>
                        <a:pt x="1698" y="381"/>
                      </a:lnTo>
                      <a:lnTo>
                        <a:pt x="1693" y="381"/>
                      </a:lnTo>
                      <a:lnTo>
                        <a:pt x="1687" y="376"/>
                      </a:lnTo>
                      <a:lnTo>
                        <a:pt x="1675" y="371"/>
                      </a:lnTo>
                      <a:lnTo>
                        <a:pt x="1665" y="366"/>
                      </a:lnTo>
                      <a:lnTo>
                        <a:pt x="1665" y="366"/>
                      </a:lnTo>
                      <a:lnTo>
                        <a:pt x="1661" y="364"/>
                      </a:lnTo>
                      <a:lnTo>
                        <a:pt x="1660" y="364"/>
                      </a:lnTo>
                      <a:lnTo>
                        <a:pt x="1627" y="347"/>
                      </a:lnTo>
                      <a:lnTo>
                        <a:pt x="1611" y="338"/>
                      </a:lnTo>
                      <a:lnTo>
                        <a:pt x="1601" y="333"/>
                      </a:lnTo>
                      <a:lnTo>
                        <a:pt x="1601" y="333"/>
                      </a:lnTo>
                      <a:lnTo>
                        <a:pt x="1599" y="331"/>
                      </a:lnTo>
                      <a:lnTo>
                        <a:pt x="1601" y="331"/>
                      </a:lnTo>
                      <a:lnTo>
                        <a:pt x="1597" y="329"/>
                      </a:lnTo>
                      <a:lnTo>
                        <a:pt x="1592" y="326"/>
                      </a:lnTo>
                      <a:lnTo>
                        <a:pt x="1592" y="328"/>
                      </a:lnTo>
                      <a:lnTo>
                        <a:pt x="1580" y="321"/>
                      </a:lnTo>
                      <a:lnTo>
                        <a:pt x="1559" y="305"/>
                      </a:lnTo>
                      <a:lnTo>
                        <a:pt x="1538" y="291"/>
                      </a:lnTo>
                      <a:lnTo>
                        <a:pt x="1543" y="295"/>
                      </a:lnTo>
                      <a:lnTo>
                        <a:pt x="1536" y="289"/>
                      </a:lnTo>
                      <a:lnTo>
                        <a:pt x="1536" y="289"/>
                      </a:lnTo>
                      <a:lnTo>
                        <a:pt x="1533" y="288"/>
                      </a:lnTo>
                      <a:lnTo>
                        <a:pt x="1535" y="288"/>
                      </a:lnTo>
                      <a:lnTo>
                        <a:pt x="1531" y="286"/>
                      </a:lnTo>
                      <a:lnTo>
                        <a:pt x="1526" y="282"/>
                      </a:lnTo>
                      <a:lnTo>
                        <a:pt x="1497" y="260"/>
                      </a:lnTo>
                      <a:lnTo>
                        <a:pt x="1481" y="248"/>
                      </a:lnTo>
                      <a:lnTo>
                        <a:pt x="1474" y="243"/>
                      </a:lnTo>
                      <a:lnTo>
                        <a:pt x="1471" y="241"/>
                      </a:lnTo>
                      <a:lnTo>
                        <a:pt x="1467" y="237"/>
                      </a:lnTo>
                      <a:lnTo>
                        <a:pt x="1465" y="236"/>
                      </a:lnTo>
                      <a:lnTo>
                        <a:pt x="1436" y="211"/>
                      </a:lnTo>
                      <a:lnTo>
                        <a:pt x="1436" y="213"/>
                      </a:lnTo>
                      <a:lnTo>
                        <a:pt x="1434" y="211"/>
                      </a:lnTo>
                      <a:lnTo>
                        <a:pt x="1418" y="197"/>
                      </a:lnTo>
                      <a:lnTo>
                        <a:pt x="1418" y="197"/>
                      </a:lnTo>
                      <a:lnTo>
                        <a:pt x="1413" y="192"/>
                      </a:lnTo>
                      <a:lnTo>
                        <a:pt x="1410" y="190"/>
                      </a:lnTo>
                      <a:lnTo>
                        <a:pt x="1412" y="192"/>
                      </a:lnTo>
                      <a:lnTo>
                        <a:pt x="1408" y="189"/>
                      </a:lnTo>
                      <a:lnTo>
                        <a:pt x="1408" y="189"/>
                      </a:lnTo>
                      <a:lnTo>
                        <a:pt x="1405" y="185"/>
                      </a:lnTo>
                      <a:lnTo>
                        <a:pt x="1401" y="184"/>
                      </a:lnTo>
                      <a:lnTo>
                        <a:pt x="1403" y="185"/>
                      </a:lnTo>
                      <a:lnTo>
                        <a:pt x="1342" y="133"/>
                      </a:lnTo>
                      <a:lnTo>
                        <a:pt x="1342" y="133"/>
                      </a:lnTo>
                      <a:lnTo>
                        <a:pt x="1313" y="107"/>
                      </a:lnTo>
                      <a:lnTo>
                        <a:pt x="1297" y="95"/>
                      </a:lnTo>
                      <a:lnTo>
                        <a:pt x="1287" y="88"/>
                      </a:lnTo>
                      <a:lnTo>
                        <a:pt x="1287" y="88"/>
                      </a:lnTo>
                      <a:lnTo>
                        <a:pt x="1283" y="86"/>
                      </a:lnTo>
                      <a:lnTo>
                        <a:pt x="1281" y="85"/>
                      </a:lnTo>
                      <a:lnTo>
                        <a:pt x="1264" y="72"/>
                      </a:lnTo>
                      <a:lnTo>
                        <a:pt x="1257" y="67"/>
                      </a:lnTo>
                      <a:lnTo>
                        <a:pt x="1252" y="67"/>
                      </a:lnTo>
                      <a:lnTo>
                        <a:pt x="1248" y="64"/>
                      </a:lnTo>
                      <a:lnTo>
                        <a:pt x="1231" y="53"/>
                      </a:lnTo>
                      <a:lnTo>
                        <a:pt x="1231" y="53"/>
                      </a:lnTo>
                      <a:lnTo>
                        <a:pt x="1226" y="50"/>
                      </a:lnTo>
                      <a:lnTo>
                        <a:pt x="1226" y="50"/>
                      </a:lnTo>
                      <a:lnTo>
                        <a:pt x="1222" y="48"/>
                      </a:lnTo>
                      <a:lnTo>
                        <a:pt x="1221" y="48"/>
                      </a:lnTo>
                      <a:lnTo>
                        <a:pt x="1217" y="46"/>
                      </a:lnTo>
                      <a:lnTo>
                        <a:pt x="1212" y="43"/>
                      </a:lnTo>
                      <a:lnTo>
                        <a:pt x="1216" y="46"/>
                      </a:lnTo>
                      <a:lnTo>
                        <a:pt x="1207" y="41"/>
                      </a:lnTo>
                      <a:lnTo>
                        <a:pt x="1207" y="41"/>
                      </a:lnTo>
                      <a:lnTo>
                        <a:pt x="1205" y="40"/>
                      </a:lnTo>
                      <a:lnTo>
                        <a:pt x="1205" y="40"/>
                      </a:lnTo>
                      <a:lnTo>
                        <a:pt x="1202" y="38"/>
                      </a:lnTo>
                      <a:lnTo>
                        <a:pt x="1202" y="38"/>
                      </a:lnTo>
                      <a:lnTo>
                        <a:pt x="1195" y="36"/>
                      </a:lnTo>
                      <a:lnTo>
                        <a:pt x="1191" y="36"/>
                      </a:lnTo>
                      <a:lnTo>
                        <a:pt x="1184" y="33"/>
                      </a:lnTo>
                      <a:lnTo>
                        <a:pt x="1181" y="33"/>
                      </a:lnTo>
                      <a:lnTo>
                        <a:pt x="1177" y="31"/>
                      </a:lnTo>
                      <a:lnTo>
                        <a:pt x="1174" y="31"/>
                      </a:lnTo>
                      <a:lnTo>
                        <a:pt x="1174" y="31"/>
                      </a:lnTo>
                      <a:lnTo>
                        <a:pt x="1170" y="31"/>
                      </a:lnTo>
                      <a:lnTo>
                        <a:pt x="1167" y="29"/>
                      </a:lnTo>
                      <a:lnTo>
                        <a:pt x="1158" y="29"/>
                      </a:lnTo>
                      <a:lnTo>
                        <a:pt x="1157" y="27"/>
                      </a:lnTo>
                      <a:lnTo>
                        <a:pt x="1143" y="27"/>
                      </a:lnTo>
                      <a:lnTo>
                        <a:pt x="1141" y="26"/>
                      </a:lnTo>
                      <a:lnTo>
                        <a:pt x="1136" y="26"/>
                      </a:lnTo>
                      <a:lnTo>
                        <a:pt x="1134" y="27"/>
                      </a:lnTo>
                      <a:lnTo>
                        <a:pt x="1120" y="27"/>
                      </a:lnTo>
                      <a:lnTo>
                        <a:pt x="1118" y="29"/>
                      </a:lnTo>
                      <a:lnTo>
                        <a:pt x="1110" y="29"/>
                      </a:lnTo>
                      <a:lnTo>
                        <a:pt x="1106" y="31"/>
                      </a:lnTo>
                      <a:lnTo>
                        <a:pt x="1105" y="31"/>
                      </a:lnTo>
                      <a:lnTo>
                        <a:pt x="1103" y="33"/>
                      </a:lnTo>
                      <a:lnTo>
                        <a:pt x="1098" y="33"/>
                      </a:lnTo>
                      <a:lnTo>
                        <a:pt x="1094" y="34"/>
                      </a:lnTo>
                      <a:lnTo>
                        <a:pt x="1092" y="34"/>
                      </a:lnTo>
                      <a:lnTo>
                        <a:pt x="1089" y="38"/>
                      </a:lnTo>
                      <a:lnTo>
                        <a:pt x="1084" y="38"/>
                      </a:lnTo>
                      <a:lnTo>
                        <a:pt x="1080" y="41"/>
                      </a:lnTo>
                      <a:lnTo>
                        <a:pt x="1077" y="41"/>
                      </a:lnTo>
                      <a:lnTo>
                        <a:pt x="1073" y="45"/>
                      </a:lnTo>
                      <a:lnTo>
                        <a:pt x="1068" y="45"/>
                      </a:lnTo>
                      <a:lnTo>
                        <a:pt x="1063" y="48"/>
                      </a:lnTo>
                      <a:lnTo>
                        <a:pt x="1056" y="52"/>
                      </a:lnTo>
                      <a:lnTo>
                        <a:pt x="1051" y="55"/>
                      </a:lnTo>
                      <a:lnTo>
                        <a:pt x="1051" y="55"/>
                      </a:lnTo>
                      <a:lnTo>
                        <a:pt x="1044" y="62"/>
                      </a:lnTo>
                      <a:lnTo>
                        <a:pt x="1040" y="62"/>
                      </a:lnTo>
                      <a:lnTo>
                        <a:pt x="1026" y="74"/>
                      </a:lnTo>
                      <a:lnTo>
                        <a:pt x="1018" y="81"/>
                      </a:lnTo>
                      <a:lnTo>
                        <a:pt x="1021" y="78"/>
                      </a:lnTo>
                      <a:lnTo>
                        <a:pt x="1013" y="83"/>
                      </a:lnTo>
                      <a:lnTo>
                        <a:pt x="1014" y="85"/>
                      </a:lnTo>
                      <a:lnTo>
                        <a:pt x="1011" y="88"/>
                      </a:lnTo>
                      <a:lnTo>
                        <a:pt x="1011" y="88"/>
                      </a:lnTo>
                      <a:lnTo>
                        <a:pt x="995" y="104"/>
                      </a:lnTo>
                      <a:lnTo>
                        <a:pt x="987" y="112"/>
                      </a:lnTo>
                      <a:lnTo>
                        <a:pt x="995" y="105"/>
                      </a:lnTo>
                      <a:lnTo>
                        <a:pt x="987" y="114"/>
                      </a:lnTo>
                      <a:lnTo>
                        <a:pt x="985" y="112"/>
                      </a:lnTo>
                      <a:lnTo>
                        <a:pt x="983" y="116"/>
                      </a:lnTo>
                      <a:lnTo>
                        <a:pt x="981" y="119"/>
                      </a:lnTo>
                      <a:lnTo>
                        <a:pt x="980" y="121"/>
                      </a:lnTo>
                      <a:lnTo>
                        <a:pt x="978" y="123"/>
                      </a:lnTo>
                      <a:lnTo>
                        <a:pt x="978" y="123"/>
                      </a:lnTo>
                      <a:lnTo>
                        <a:pt x="976" y="123"/>
                      </a:lnTo>
                      <a:lnTo>
                        <a:pt x="962" y="142"/>
                      </a:lnTo>
                      <a:lnTo>
                        <a:pt x="961" y="145"/>
                      </a:lnTo>
                      <a:lnTo>
                        <a:pt x="962" y="144"/>
                      </a:lnTo>
                      <a:lnTo>
                        <a:pt x="954" y="152"/>
                      </a:lnTo>
                      <a:lnTo>
                        <a:pt x="954" y="152"/>
                      </a:lnTo>
                      <a:lnTo>
                        <a:pt x="950" y="159"/>
                      </a:lnTo>
                      <a:lnTo>
                        <a:pt x="945" y="164"/>
                      </a:lnTo>
                      <a:lnTo>
                        <a:pt x="945" y="164"/>
                      </a:lnTo>
                      <a:lnTo>
                        <a:pt x="929" y="184"/>
                      </a:lnTo>
                      <a:lnTo>
                        <a:pt x="921" y="196"/>
                      </a:lnTo>
                      <a:lnTo>
                        <a:pt x="921" y="196"/>
                      </a:lnTo>
                      <a:lnTo>
                        <a:pt x="914" y="204"/>
                      </a:lnTo>
                      <a:lnTo>
                        <a:pt x="917" y="203"/>
                      </a:lnTo>
                      <a:lnTo>
                        <a:pt x="912" y="208"/>
                      </a:lnTo>
                      <a:lnTo>
                        <a:pt x="910" y="206"/>
                      </a:lnTo>
                      <a:lnTo>
                        <a:pt x="879" y="253"/>
                      </a:lnTo>
                      <a:lnTo>
                        <a:pt x="863" y="277"/>
                      </a:lnTo>
                      <a:lnTo>
                        <a:pt x="858" y="286"/>
                      </a:lnTo>
                      <a:lnTo>
                        <a:pt x="863" y="279"/>
                      </a:lnTo>
                      <a:lnTo>
                        <a:pt x="855" y="291"/>
                      </a:lnTo>
                      <a:lnTo>
                        <a:pt x="853" y="293"/>
                      </a:lnTo>
                      <a:lnTo>
                        <a:pt x="855" y="293"/>
                      </a:lnTo>
                      <a:lnTo>
                        <a:pt x="850" y="298"/>
                      </a:lnTo>
                      <a:lnTo>
                        <a:pt x="848" y="296"/>
                      </a:lnTo>
                      <a:lnTo>
                        <a:pt x="839" y="310"/>
                      </a:lnTo>
                      <a:lnTo>
                        <a:pt x="846" y="302"/>
                      </a:lnTo>
                      <a:lnTo>
                        <a:pt x="813" y="347"/>
                      </a:lnTo>
                      <a:lnTo>
                        <a:pt x="787" y="378"/>
                      </a:lnTo>
                      <a:lnTo>
                        <a:pt x="787" y="378"/>
                      </a:lnTo>
                      <a:lnTo>
                        <a:pt x="780" y="387"/>
                      </a:lnTo>
                      <a:lnTo>
                        <a:pt x="784" y="385"/>
                      </a:lnTo>
                      <a:lnTo>
                        <a:pt x="778" y="390"/>
                      </a:lnTo>
                      <a:lnTo>
                        <a:pt x="778" y="390"/>
                      </a:lnTo>
                      <a:lnTo>
                        <a:pt x="765" y="404"/>
                      </a:lnTo>
                      <a:lnTo>
                        <a:pt x="763" y="406"/>
                      </a:lnTo>
                      <a:lnTo>
                        <a:pt x="756" y="413"/>
                      </a:lnTo>
                      <a:lnTo>
                        <a:pt x="756" y="413"/>
                      </a:lnTo>
                      <a:lnTo>
                        <a:pt x="749" y="419"/>
                      </a:lnTo>
                      <a:lnTo>
                        <a:pt x="751" y="416"/>
                      </a:lnTo>
                      <a:lnTo>
                        <a:pt x="747" y="419"/>
                      </a:lnTo>
                      <a:lnTo>
                        <a:pt x="739" y="426"/>
                      </a:lnTo>
                      <a:lnTo>
                        <a:pt x="737" y="428"/>
                      </a:lnTo>
                      <a:lnTo>
                        <a:pt x="733" y="432"/>
                      </a:lnTo>
                      <a:lnTo>
                        <a:pt x="732" y="432"/>
                      </a:lnTo>
                      <a:lnTo>
                        <a:pt x="730" y="433"/>
                      </a:lnTo>
                      <a:lnTo>
                        <a:pt x="721" y="439"/>
                      </a:lnTo>
                      <a:lnTo>
                        <a:pt x="721" y="437"/>
                      </a:lnTo>
                      <a:lnTo>
                        <a:pt x="718" y="439"/>
                      </a:lnTo>
                      <a:lnTo>
                        <a:pt x="719" y="440"/>
                      </a:lnTo>
                      <a:lnTo>
                        <a:pt x="718" y="442"/>
                      </a:lnTo>
                      <a:lnTo>
                        <a:pt x="716" y="442"/>
                      </a:lnTo>
                      <a:lnTo>
                        <a:pt x="713" y="444"/>
                      </a:lnTo>
                      <a:lnTo>
                        <a:pt x="706" y="447"/>
                      </a:lnTo>
                      <a:lnTo>
                        <a:pt x="706" y="447"/>
                      </a:lnTo>
                      <a:lnTo>
                        <a:pt x="700" y="452"/>
                      </a:lnTo>
                      <a:lnTo>
                        <a:pt x="695" y="452"/>
                      </a:lnTo>
                      <a:lnTo>
                        <a:pt x="695" y="452"/>
                      </a:lnTo>
                      <a:lnTo>
                        <a:pt x="692" y="456"/>
                      </a:lnTo>
                      <a:lnTo>
                        <a:pt x="685" y="456"/>
                      </a:lnTo>
                      <a:lnTo>
                        <a:pt x="681" y="458"/>
                      </a:lnTo>
                      <a:lnTo>
                        <a:pt x="680" y="459"/>
                      </a:lnTo>
                      <a:lnTo>
                        <a:pt x="669" y="459"/>
                      </a:lnTo>
                      <a:lnTo>
                        <a:pt x="667" y="461"/>
                      </a:lnTo>
                      <a:lnTo>
                        <a:pt x="641" y="461"/>
                      </a:lnTo>
                      <a:lnTo>
                        <a:pt x="640" y="459"/>
                      </a:lnTo>
                      <a:lnTo>
                        <a:pt x="636" y="459"/>
                      </a:lnTo>
                      <a:lnTo>
                        <a:pt x="634" y="458"/>
                      </a:lnTo>
                      <a:lnTo>
                        <a:pt x="633" y="458"/>
                      </a:lnTo>
                      <a:lnTo>
                        <a:pt x="633" y="458"/>
                      </a:lnTo>
                      <a:lnTo>
                        <a:pt x="628" y="458"/>
                      </a:lnTo>
                      <a:lnTo>
                        <a:pt x="626" y="456"/>
                      </a:lnTo>
                      <a:lnTo>
                        <a:pt x="624" y="456"/>
                      </a:lnTo>
                      <a:lnTo>
                        <a:pt x="624" y="456"/>
                      </a:lnTo>
                      <a:lnTo>
                        <a:pt x="621" y="456"/>
                      </a:lnTo>
                      <a:lnTo>
                        <a:pt x="610" y="451"/>
                      </a:lnTo>
                      <a:lnTo>
                        <a:pt x="608" y="449"/>
                      </a:lnTo>
                      <a:lnTo>
                        <a:pt x="607" y="449"/>
                      </a:lnTo>
                      <a:lnTo>
                        <a:pt x="600" y="445"/>
                      </a:lnTo>
                      <a:lnTo>
                        <a:pt x="600" y="445"/>
                      </a:lnTo>
                      <a:lnTo>
                        <a:pt x="591" y="442"/>
                      </a:lnTo>
                      <a:lnTo>
                        <a:pt x="588" y="439"/>
                      </a:lnTo>
                      <a:lnTo>
                        <a:pt x="582" y="437"/>
                      </a:lnTo>
                      <a:lnTo>
                        <a:pt x="577" y="432"/>
                      </a:lnTo>
                      <a:lnTo>
                        <a:pt x="574" y="432"/>
                      </a:lnTo>
                      <a:lnTo>
                        <a:pt x="563" y="421"/>
                      </a:lnTo>
                      <a:lnTo>
                        <a:pt x="563" y="421"/>
                      </a:lnTo>
                      <a:lnTo>
                        <a:pt x="555" y="414"/>
                      </a:lnTo>
                      <a:lnTo>
                        <a:pt x="537" y="397"/>
                      </a:lnTo>
                      <a:lnTo>
                        <a:pt x="544" y="404"/>
                      </a:lnTo>
                      <a:lnTo>
                        <a:pt x="537" y="395"/>
                      </a:lnTo>
                      <a:lnTo>
                        <a:pt x="522" y="378"/>
                      </a:lnTo>
                      <a:lnTo>
                        <a:pt x="522" y="380"/>
                      </a:lnTo>
                      <a:lnTo>
                        <a:pt x="513" y="371"/>
                      </a:lnTo>
                      <a:lnTo>
                        <a:pt x="515" y="373"/>
                      </a:lnTo>
                      <a:lnTo>
                        <a:pt x="511" y="367"/>
                      </a:lnTo>
                      <a:lnTo>
                        <a:pt x="510" y="366"/>
                      </a:lnTo>
                      <a:lnTo>
                        <a:pt x="510" y="366"/>
                      </a:lnTo>
                      <a:lnTo>
                        <a:pt x="504" y="359"/>
                      </a:lnTo>
                      <a:lnTo>
                        <a:pt x="475" y="322"/>
                      </a:lnTo>
                      <a:lnTo>
                        <a:pt x="459" y="303"/>
                      </a:lnTo>
                      <a:lnTo>
                        <a:pt x="451" y="293"/>
                      </a:lnTo>
                      <a:lnTo>
                        <a:pt x="451" y="295"/>
                      </a:lnTo>
                      <a:lnTo>
                        <a:pt x="449" y="293"/>
                      </a:lnTo>
                      <a:lnTo>
                        <a:pt x="442" y="282"/>
                      </a:lnTo>
                      <a:lnTo>
                        <a:pt x="442" y="282"/>
                      </a:lnTo>
                      <a:lnTo>
                        <a:pt x="428" y="267"/>
                      </a:lnTo>
                      <a:lnTo>
                        <a:pt x="426" y="265"/>
                      </a:lnTo>
                      <a:lnTo>
                        <a:pt x="426" y="267"/>
                      </a:lnTo>
                      <a:lnTo>
                        <a:pt x="419" y="258"/>
                      </a:lnTo>
                      <a:lnTo>
                        <a:pt x="423" y="262"/>
                      </a:lnTo>
                      <a:lnTo>
                        <a:pt x="418" y="255"/>
                      </a:lnTo>
                      <a:lnTo>
                        <a:pt x="418" y="255"/>
                      </a:lnTo>
                      <a:lnTo>
                        <a:pt x="399" y="236"/>
                      </a:lnTo>
                      <a:lnTo>
                        <a:pt x="399" y="236"/>
                      </a:lnTo>
                      <a:lnTo>
                        <a:pt x="392" y="229"/>
                      </a:lnTo>
                      <a:lnTo>
                        <a:pt x="386" y="225"/>
                      </a:lnTo>
                      <a:lnTo>
                        <a:pt x="390" y="229"/>
                      </a:lnTo>
                      <a:lnTo>
                        <a:pt x="383" y="222"/>
                      </a:lnTo>
                      <a:lnTo>
                        <a:pt x="383" y="222"/>
                      </a:lnTo>
                      <a:lnTo>
                        <a:pt x="378" y="216"/>
                      </a:lnTo>
                      <a:lnTo>
                        <a:pt x="374" y="215"/>
                      </a:lnTo>
                      <a:lnTo>
                        <a:pt x="373" y="215"/>
                      </a:lnTo>
                      <a:lnTo>
                        <a:pt x="371" y="213"/>
                      </a:lnTo>
                      <a:lnTo>
                        <a:pt x="369" y="211"/>
                      </a:lnTo>
                      <a:lnTo>
                        <a:pt x="364" y="208"/>
                      </a:lnTo>
                      <a:lnTo>
                        <a:pt x="355" y="204"/>
                      </a:lnTo>
                      <a:lnTo>
                        <a:pt x="353" y="203"/>
                      </a:lnTo>
                      <a:lnTo>
                        <a:pt x="350" y="203"/>
                      </a:lnTo>
                      <a:lnTo>
                        <a:pt x="348" y="201"/>
                      </a:lnTo>
                      <a:lnTo>
                        <a:pt x="343" y="201"/>
                      </a:lnTo>
                      <a:lnTo>
                        <a:pt x="340" y="197"/>
                      </a:lnTo>
                      <a:lnTo>
                        <a:pt x="338" y="197"/>
                      </a:lnTo>
                      <a:lnTo>
                        <a:pt x="334" y="196"/>
                      </a:lnTo>
                      <a:lnTo>
                        <a:pt x="307" y="196"/>
                      </a:lnTo>
                      <a:lnTo>
                        <a:pt x="303" y="199"/>
                      </a:lnTo>
                      <a:lnTo>
                        <a:pt x="300" y="199"/>
                      </a:lnTo>
                      <a:lnTo>
                        <a:pt x="298" y="201"/>
                      </a:lnTo>
                      <a:lnTo>
                        <a:pt x="293" y="201"/>
                      </a:lnTo>
                      <a:lnTo>
                        <a:pt x="289" y="203"/>
                      </a:lnTo>
                      <a:lnTo>
                        <a:pt x="289" y="203"/>
                      </a:lnTo>
                      <a:lnTo>
                        <a:pt x="282" y="206"/>
                      </a:lnTo>
                      <a:lnTo>
                        <a:pt x="281" y="208"/>
                      </a:lnTo>
                      <a:lnTo>
                        <a:pt x="274" y="211"/>
                      </a:lnTo>
                      <a:lnTo>
                        <a:pt x="274" y="211"/>
                      </a:lnTo>
                      <a:lnTo>
                        <a:pt x="274" y="211"/>
                      </a:lnTo>
                      <a:lnTo>
                        <a:pt x="267" y="215"/>
                      </a:lnTo>
                      <a:lnTo>
                        <a:pt x="263" y="216"/>
                      </a:lnTo>
                      <a:lnTo>
                        <a:pt x="265" y="218"/>
                      </a:lnTo>
                      <a:lnTo>
                        <a:pt x="262" y="222"/>
                      </a:lnTo>
                      <a:lnTo>
                        <a:pt x="263" y="218"/>
                      </a:lnTo>
                      <a:lnTo>
                        <a:pt x="260" y="222"/>
                      </a:lnTo>
                      <a:lnTo>
                        <a:pt x="253" y="229"/>
                      </a:lnTo>
                      <a:lnTo>
                        <a:pt x="253" y="229"/>
                      </a:lnTo>
                      <a:lnTo>
                        <a:pt x="249" y="232"/>
                      </a:lnTo>
                      <a:lnTo>
                        <a:pt x="246" y="234"/>
                      </a:lnTo>
                      <a:lnTo>
                        <a:pt x="244" y="237"/>
                      </a:lnTo>
                      <a:lnTo>
                        <a:pt x="232" y="249"/>
                      </a:lnTo>
                      <a:lnTo>
                        <a:pt x="230" y="253"/>
                      </a:lnTo>
                      <a:lnTo>
                        <a:pt x="229" y="255"/>
                      </a:lnTo>
                      <a:lnTo>
                        <a:pt x="229" y="255"/>
                      </a:lnTo>
                      <a:lnTo>
                        <a:pt x="220" y="263"/>
                      </a:lnTo>
                      <a:lnTo>
                        <a:pt x="215" y="269"/>
                      </a:lnTo>
                      <a:lnTo>
                        <a:pt x="220" y="265"/>
                      </a:lnTo>
                      <a:lnTo>
                        <a:pt x="211" y="274"/>
                      </a:lnTo>
                      <a:lnTo>
                        <a:pt x="210" y="272"/>
                      </a:lnTo>
                      <a:lnTo>
                        <a:pt x="196" y="293"/>
                      </a:lnTo>
                      <a:lnTo>
                        <a:pt x="192" y="296"/>
                      </a:lnTo>
                      <a:lnTo>
                        <a:pt x="196" y="295"/>
                      </a:lnTo>
                      <a:lnTo>
                        <a:pt x="187" y="305"/>
                      </a:lnTo>
                      <a:lnTo>
                        <a:pt x="183" y="308"/>
                      </a:lnTo>
                      <a:lnTo>
                        <a:pt x="183" y="310"/>
                      </a:lnTo>
                      <a:lnTo>
                        <a:pt x="187" y="307"/>
                      </a:lnTo>
                      <a:lnTo>
                        <a:pt x="182" y="312"/>
                      </a:lnTo>
                      <a:lnTo>
                        <a:pt x="180" y="315"/>
                      </a:lnTo>
                      <a:lnTo>
                        <a:pt x="178" y="317"/>
                      </a:lnTo>
                      <a:lnTo>
                        <a:pt x="161" y="340"/>
                      </a:lnTo>
                      <a:lnTo>
                        <a:pt x="161" y="340"/>
                      </a:lnTo>
                      <a:lnTo>
                        <a:pt x="151" y="354"/>
                      </a:lnTo>
                      <a:lnTo>
                        <a:pt x="154" y="352"/>
                      </a:lnTo>
                      <a:lnTo>
                        <a:pt x="149" y="357"/>
                      </a:lnTo>
                      <a:lnTo>
                        <a:pt x="147" y="360"/>
                      </a:lnTo>
                      <a:lnTo>
                        <a:pt x="145" y="362"/>
                      </a:lnTo>
                      <a:lnTo>
                        <a:pt x="145" y="362"/>
                      </a:lnTo>
                      <a:lnTo>
                        <a:pt x="130" y="381"/>
                      </a:lnTo>
                      <a:lnTo>
                        <a:pt x="128" y="385"/>
                      </a:lnTo>
                      <a:lnTo>
                        <a:pt x="121" y="392"/>
                      </a:lnTo>
                      <a:lnTo>
                        <a:pt x="119" y="390"/>
                      </a:lnTo>
                      <a:lnTo>
                        <a:pt x="114" y="399"/>
                      </a:lnTo>
                      <a:lnTo>
                        <a:pt x="118" y="397"/>
                      </a:lnTo>
                      <a:lnTo>
                        <a:pt x="98" y="416"/>
                      </a:lnTo>
                      <a:lnTo>
                        <a:pt x="98" y="416"/>
                      </a:lnTo>
                      <a:lnTo>
                        <a:pt x="92" y="423"/>
                      </a:lnTo>
                      <a:lnTo>
                        <a:pt x="88" y="426"/>
                      </a:lnTo>
                      <a:lnTo>
                        <a:pt x="92" y="425"/>
                      </a:lnTo>
                      <a:lnTo>
                        <a:pt x="86" y="430"/>
                      </a:lnTo>
                      <a:lnTo>
                        <a:pt x="79" y="433"/>
                      </a:lnTo>
                      <a:lnTo>
                        <a:pt x="79" y="433"/>
                      </a:lnTo>
                      <a:lnTo>
                        <a:pt x="76" y="437"/>
                      </a:lnTo>
                      <a:lnTo>
                        <a:pt x="76" y="437"/>
                      </a:lnTo>
                      <a:lnTo>
                        <a:pt x="69" y="444"/>
                      </a:lnTo>
                      <a:lnTo>
                        <a:pt x="64" y="444"/>
                      </a:lnTo>
                      <a:lnTo>
                        <a:pt x="60" y="447"/>
                      </a:lnTo>
                      <a:lnTo>
                        <a:pt x="53" y="451"/>
                      </a:lnTo>
                      <a:lnTo>
                        <a:pt x="53" y="451"/>
                      </a:lnTo>
                      <a:lnTo>
                        <a:pt x="43" y="456"/>
                      </a:lnTo>
                      <a:lnTo>
                        <a:pt x="40" y="456"/>
                      </a:lnTo>
                      <a:lnTo>
                        <a:pt x="36" y="458"/>
                      </a:lnTo>
                      <a:lnTo>
                        <a:pt x="34" y="459"/>
                      </a:lnTo>
                      <a:lnTo>
                        <a:pt x="26" y="459"/>
                      </a:lnTo>
                      <a:lnTo>
                        <a:pt x="24" y="461"/>
                      </a:lnTo>
                      <a:lnTo>
                        <a:pt x="0" y="461"/>
                      </a:lnTo>
                      <a:lnTo>
                        <a:pt x="0" y="435"/>
                      </a:lnTo>
                      <a:lnTo>
                        <a:pt x="12" y="435"/>
                      </a:lnTo>
                      <a:lnTo>
                        <a:pt x="13" y="433"/>
                      </a:lnTo>
                      <a:lnTo>
                        <a:pt x="22" y="433"/>
                      </a:lnTo>
                      <a:lnTo>
                        <a:pt x="24" y="432"/>
                      </a:lnTo>
                      <a:lnTo>
                        <a:pt x="31" y="432"/>
                      </a:lnTo>
                      <a:lnTo>
                        <a:pt x="34" y="430"/>
                      </a:lnTo>
                      <a:lnTo>
                        <a:pt x="36" y="430"/>
                      </a:lnTo>
                      <a:lnTo>
                        <a:pt x="40" y="426"/>
                      </a:lnTo>
                      <a:lnTo>
                        <a:pt x="43" y="426"/>
                      </a:lnTo>
                      <a:lnTo>
                        <a:pt x="45" y="425"/>
                      </a:lnTo>
                      <a:lnTo>
                        <a:pt x="45" y="423"/>
                      </a:lnTo>
                      <a:lnTo>
                        <a:pt x="52" y="421"/>
                      </a:lnTo>
                      <a:lnTo>
                        <a:pt x="55" y="418"/>
                      </a:lnTo>
                      <a:lnTo>
                        <a:pt x="57" y="418"/>
                      </a:lnTo>
                      <a:lnTo>
                        <a:pt x="59" y="416"/>
                      </a:lnTo>
                      <a:lnTo>
                        <a:pt x="66" y="411"/>
                      </a:lnTo>
                      <a:lnTo>
                        <a:pt x="67" y="411"/>
                      </a:lnTo>
                      <a:lnTo>
                        <a:pt x="71" y="407"/>
                      </a:lnTo>
                      <a:lnTo>
                        <a:pt x="78" y="399"/>
                      </a:lnTo>
                      <a:lnTo>
                        <a:pt x="81" y="393"/>
                      </a:lnTo>
                      <a:lnTo>
                        <a:pt x="79" y="397"/>
                      </a:lnTo>
                      <a:lnTo>
                        <a:pt x="97" y="380"/>
                      </a:lnTo>
                      <a:lnTo>
                        <a:pt x="104" y="369"/>
                      </a:lnTo>
                      <a:lnTo>
                        <a:pt x="102" y="373"/>
                      </a:lnTo>
                      <a:lnTo>
                        <a:pt x="109" y="366"/>
                      </a:lnTo>
                      <a:lnTo>
                        <a:pt x="125" y="345"/>
                      </a:lnTo>
                      <a:lnTo>
                        <a:pt x="128" y="341"/>
                      </a:lnTo>
                      <a:lnTo>
                        <a:pt x="130" y="338"/>
                      </a:lnTo>
                      <a:lnTo>
                        <a:pt x="133" y="334"/>
                      </a:lnTo>
                      <a:lnTo>
                        <a:pt x="133" y="334"/>
                      </a:lnTo>
                      <a:lnTo>
                        <a:pt x="140" y="324"/>
                      </a:lnTo>
                      <a:lnTo>
                        <a:pt x="157" y="302"/>
                      </a:lnTo>
                      <a:lnTo>
                        <a:pt x="157" y="302"/>
                      </a:lnTo>
                      <a:lnTo>
                        <a:pt x="163" y="293"/>
                      </a:lnTo>
                      <a:lnTo>
                        <a:pt x="168" y="288"/>
                      </a:lnTo>
                      <a:lnTo>
                        <a:pt x="175" y="279"/>
                      </a:lnTo>
                      <a:lnTo>
                        <a:pt x="175" y="279"/>
                      </a:lnTo>
                      <a:lnTo>
                        <a:pt x="190" y="256"/>
                      </a:lnTo>
                      <a:lnTo>
                        <a:pt x="194" y="251"/>
                      </a:lnTo>
                      <a:lnTo>
                        <a:pt x="192" y="255"/>
                      </a:lnTo>
                      <a:lnTo>
                        <a:pt x="201" y="246"/>
                      </a:lnTo>
                      <a:lnTo>
                        <a:pt x="210" y="236"/>
                      </a:lnTo>
                      <a:lnTo>
                        <a:pt x="211" y="234"/>
                      </a:lnTo>
                      <a:lnTo>
                        <a:pt x="213" y="230"/>
                      </a:lnTo>
                      <a:lnTo>
                        <a:pt x="225" y="218"/>
                      </a:lnTo>
                      <a:lnTo>
                        <a:pt x="227" y="215"/>
                      </a:lnTo>
                      <a:lnTo>
                        <a:pt x="230" y="213"/>
                      </a:lnTo>
                      <a:lnTo>
                        <a:pt x="234" y="210"/>
                      </a:lnTo>
                      <a:lnTo>
                        <a:pt x="230" y="211"/>
                      </a:lnTo>
                      <a:lnTo>
                        <a:pt x="236" y="208"/>
                      </a:lnTo>
                      <a:lnTo>
                        <a:pt x="244" y="201"/>
                      </a:lnTo>
                      <a:lnTo>
                        <a:pt x="244" y="201"/>
                      </a:lnTo>
                      <a:lnTo>
                        <a:pt x="246" y="199"/>
                      </a:lnTo>
                      <a:lnTo>
                        <a:pt x="242" y="201"/>
                      </a:lnTo>
                      <a:lnTo>
                        <a:pt x="253" y="194"/>
                      </a:lnTo>
                      <a:lnTo>
                        <a:pt x="260" y="189"/>
                      </a:lnTo>
                      <a:lnTo>
                        <a:pt x="262" y="189"/>
                      </a:lnTo>
                      <a:lnTo>
                        <a:pt x="263" y="187"/>
                      </a:lnTo>
                      <a:lnTo>
                        <a:pt x="267" y="185"/>
                      </a:lnTo>
                      <a:lnTo>
                        <a:pt x="267" y="185"/>
                      </a:lnTo>
                      <a:lnTo>
                        <a:pt x="272" y="180"/>
                      </a:lnTo>
                      <a:lnTo>
                        <a:pt x="277" y="180"/>
                      </a:lnTo>
                      <a:lnTo>
                        <a:pt x="279" y="178"/>
                      </a:lnTo>
                      <a:lnTo>
                        <a:pt x="281" y="178"/>
                      </a:lnTo>
                      <a:lnTo>
                        <a:pt x="284" y="175"/>
                      </a:lnTo>
                      <a:lnTo>
                        <a:pt x="286" y="175"/>
                      </a:lnTo>
                      <a:lnTo>
                        <a:pt x="288" y="173"/>
                      </a:lnTo>
                      <a:lnTo>
                        <a:pt x="291" y="173"/>
                      </a:lnTo>
                      <a:lnTo>
                        <a:pt x="293" y="171"/>
                      </a:lnTo>
                      <a:lnTo>
                        <a:pt x="296" y="171"/>
                      </a:lnTo>
                      <a:lnTo>
                        <a:pt x="301" y="170"/>
                      </a:lnTo>
                      <a:lnTo>
                        <a:pt x="314" y="170"/>
                      </a:lnTo>
                      <a:lnTo>
                        <a:pt x="317" y="168"/>
                      </a:lnTo>
                      <a:lnTo>
                        <a:pt x="329" y="168"/>
                      </a:lnTo>
                      <a:lnTo>
                        <a:pt x="331" y="170"/>
                      </a:lnTo>
                      <a:lnTo>
                        <a:pt x="340" y="170"/>
                      </a:lnTo>
                      <a:lnTo>
                        <a:pt x="343" y="171"/>
                      </a:lnTo>
                      <a:lnTo>
                        <a:pt x="345" y="171"/>
                      </a:lnTo>
                      <a:lnTo>
                        <a:pt x="348" y="173"/>
                      </a:lnTo>
                      <a:lnTo>
                        <a:pt x="353" y="173"/>
                      </a:lnTo>
                      <a:lnTo>
                        <a:pt x="355" y="175"/>
                      </a:lnTo>
                      <a:lnTo>
                        <a:pt x="360" y="175"/>
                      </a:lnTo>
                      <a:lnTo>
                        <a:pt x="364" y="178"/>
                      </a:lnTo>
                      <a:lnTo>
                        <a:pt x="369" y="182"/>
                      </a:lnTo>
                      <a:lnTo>
                        <a:pt x="374" y="184"/>
                      </a:lnTo>
                      <a:lnTo>
                        <a:pt x="376" y="184"/>
                      </a:lnTo>
                      <a:lnTo>
                        <a:pt x="378" y="185"/>
                      </a:lnTo>
                      <a:lnTo>
                        <a:pt x="383" y="189"/>
                      </a:lnTo>
                      <a:lnTo>
                        <a:pt x="385" y="189"/>
                      </a:lnTo>
                      <a:lnTo>
                        <a:pt x="390" y="194"/>
                      </a:lnTo>
                      <a:lnTo>
                        <a:pt x="390" y="194"/>
                      </a:lnTo>
                      <a:lnTo>
                        <a:pt x="392" y="196"/>
                      </a:lnTo>
                      <a:lnTo>
                        <a:pt x="400" y="201"/>
                      </a:lnTo>
                      <a:lnTo>
                        <a:pt x="404" y="204"/>
                      </a:lnTo>
                      <a:lnTo>
                        <a:pt x="402" y="203"/>
                      </a:lnTo>
                      <a:lnTo>
                        <a:pt x="407" y="208"/>
                      </a:lnTo>
                      <a:lnTo>
                        <a:pt x="416" y="215"/>
                      </a:lnTo>
                      <a:lnTo>
                        <a:pt x="419" y="218"/>
                      </a:lnTo>
                      <a:lnTo>
                        <a:pt x="418" y="216"/>
                      </a:lnTo>
                      <a:lnTo>
                        <a:pt x="437" y="236"/>
                      </a:lnTo>
                      <a:lnTo>
                        <a:pt x="433" y="232"/>
                      </a:lnTo>
                      <a:lnTo>
                        <a:pt x="440" y="243"/>
                      </a:lnTo>
                      <a:lnTo>
                        <a:pt x="447" y="249"/>
                      </a:lnTo>
                      <a:lnTo>
                        <a:pt x="447" y="249"/>
                      </a:lnTo>
                      <a:lnTo>
                        <a:pt x="463" y="267"/>
                      </a:lnTo>
                      <a:lnTo>
                        <a:pt x="461" y="265"/>
                      </a:lnTo>
                      <a:lnTo>
                        <a:pt x="463" y="269"/>
                      </a:lnTo>
                      <a:lnTo>
                        <a:pt x="466" y="272"/>
                      </a:lnTo>
                      <a:lnTo>
                        <a:pt x="466" y="272"/>
                      </a:lnTo>
                      <a:lnTo>
                        <a:pt x="470" y="275"/>
                      </a:lnTo>
                      <a:lnTo>
                        <a:pt x="478" y="286"/>
                      </a:lnTo>
                      <a:lnTo>
                        <a:pt x="478" y="288"/>
                      </a:lnTo>
                      <a:lnTo>
                        <a:pt x="494" y="307"/>
                      </a:lnTo>
                      <a:lnTo>
                        <a:pt x="523" y="341"/>
                      </a:lnTo>
                      <a:lnTo>
                        <a:pt x="523" y="341"/>
                      </a:lnTo>
                      <a:lnTo>
                        <a:pt x="525" y="343"/>
                      </a:lnTo>
                      <a:lnTo>
                        <a:pt x="532" y="352"/>
                      </a:lnTo>
                      <a:lnTo>
                        <a:pt x="532" y="352"/>
                      </a:lnTo>
                      <a:lnTo>
                        <a:pt x="541" y="360"/>
                      </a:lnTo>
                      <a:lnTo>
                        <a:pt x="556" y="378"/>
                      </a:lnTo>
                      <a:lnTo>
                        <a:pt x="577" y="399"/>
                      </a:lnTo>
                      <a:lnTo>
                        <a:pt x="577" y="399"/>
                      </a:lnTo>
                      <a:lnTo>
                        <a:pt x="584" y="404"/>
                      </a:lnTo>
                      <a:lnTo>
                        <a:pt x="588" y="407"/>
                      </a:lnTo>
                      <a:lnTo>
                        <a:pt x="595" y="411"/>
                      </a:lnTo>
                      <a:lnTo>
                        <a:pt x="600" y="416"/>
                      </a:lnTo>
                      <a:lnTo>
                        <a:pt x="602" y="416"/>
                      </a:lnTo>
                      <a:lnTo>
                        <a:pt x="605" y="418"/>
                      </a:lnTo>
                      <a:lnTo>
                        <a:pt x="608" y="421"/>
                      </a:lnTo>
                      <a:lnTo>
                        <a:pt x="610" y="421"/>
                      </a:lnTo>
                      <a:lnTo>
                        <a:pt x="612" y="423"/>
                      </a:lnTo>
                      <a:lnTo>
                        <a:pt x="617" y="425"/>
                      </a:lnTo>
                      <a:lnTo>
                        <a:pt x="617" y="425"/>
                      </a:lnTo>
                      <a:lnTo>
                        <a:pt x="622" y="426"/>
                      </a:lnTo>
                      <a:lnTo>
                        <a:pt x="626" y="428"/>
                      </a:lnTo>
                      <a:lnTo>
                        <a:pt x="628" y="430"/>
                      </a:lnTo>
                      <a:lnTo>
                        <a:pt x="629" y="430"/>
                      </a:lnTo>
                      <a:lnTo>
                        <a:pt x="634" y="432"/>
                      </a:lnTo>
                      <a:lnTo>
                        <a:pt x="638" y="432"/>
                      </a:lnTo>
                      <a:lnTo>
                        <a:pt x="643" y="433"/>
                      </a:lnTo>
                      <a:lnTo>
                        <a:pt x="652" y="433"/>
                      </a:lnTo>
                      <a:lnTo>
                        <a:pt x="654" y="435"/>
                      </a:lnTo>
                      <a:lnTo>
                        <a:pt x="655" y="435"/>
                      </a:lnTo>
                      <a:lnTo>
                        <a:pt x="657" y="433"/>
                      </a:lnTo>
                      <a:lnTo>
                        <a:pt x="667" y="433"/>
                      </a:lnTo>
                      <a:lnTo>
                        <a:pt x="669" y="432"/>
                      </a:lnTo>
                      <a:lnTo>
                        <a:pt x="676" y="432"/>
                      </a:lnTo>
                      <a:lnTo>
                        <a:pt x="680" y="430"/>
                      </a:lnTo>
                      <a:lnTo>
                        <a:pt x="681" y="428"/>
                      </a:lnTo>
                      <a:lnTo>
                        <a:pt x="687" y="428"/>
                      </a:lnTo>
                      <a:lnTo>
                        <a:pt x="688" y="426"/>
                      </a:lnTo>
                      <a:lnTo>
                        <a:pt x="690" y="426"/>
                      </a:lnTo>
                      <a:lnTo>
                        <a:pt x="693" y="425"/>
                      </a:lnTo>
                      <a:lnTo>
                        <a:pt x="699" y="421"/>
                      </a:lnTo>
                      <a:lnTo>
                        <a:pt x="693" y="423"/>
                      </a:lnTo>
                      <a:lnTo>
                        <a:pt x="702" y="419"/>
                      </a:lnTo>
                      <a:lnTo>
                        <a:pt x="707" y="416"/>
                      </a:lnTo>
                      <a:lnTo>
                        <a:pt x="716" y="411"/>
                      </a:lnTo>
                      <a:lnTo>
                        <a:pt x="716" y="411"/>
                      </a:lnTo>
                      <a:lnTo>
                        <a:pt x="718" y="409"/>
                      </a:lnTo>
                      <a:lnTo>
                        <a:pt x="721" y="407"/>
                      </a:lnTo>
                      <a:lnTo>
                        <a:pt x="723" y="406"/>
                      </a:lnTo>
                      <a:lnTo>
                        <a:pt x="723" y="406"/>
                      </a:lnTo>
                      <a:lnTo>
                        <a:pt x="732" y="399"/>
                      </a:lnTo>
                      <a:lnTo>
                        <a:pt x="737" y="393"/>
                      </a:lnTo>
                      <a:lnTo>
                        <a:pt x="733" y="395"/>
                      </a:lnTo>
                      <a:lnTo>
                        <a:pt x="739" y="392"/>
                      </a:lnTo>
                      <a:lnTo>
                        <a:pt x="747" y="385"/>
                      </a:lnTo>
                      <a:lnTo>
                        <a:pt x="759" y="371"/>
                      </a:lnTo>
                      <a:lnTo>
                        <a:pt x="763" y="367"/>
                      </a:lnTo>
                      <a:lnTo>
                        <a:pt x="766" y="362"/>
                      </a:lnTo>
                      <a:lnTo>
                        <a:pt x="768" y="359"/>
                      </a:lnTo>
                      <a:lnTo>
                        <a:pt x="768" y="360"/>
                      </a:lnTo>
                      <a:lnTo>
                        <a:pt x="792" y="331"/>
                      </a:lnTo>
                      <a:lnTo>
                        <a:pt x="792" y="331"/>
                      </a:lnTo>
                      <a:lnTo>
                        <a:pt x="825" y="286"/>
                      </a:lnTo>
                      <a:lnTo>
                        <a:pt x="832" y="275"/>
                      </a:lnTo>
                      <a:lnTo>
                        <a:pt x="830" y="279"/>
                      </a:lnTo>
                      <a:lnTo>
                        <a:pt x="834" y="275"/>
                      </a:lnTo>
                      <a:lnTo>
                        <a:pt x="843" y="263"/>
                      </a:lnTo>
                      <a:lnTo>
                        <a:pt x="858" y="239"/>
                      </a:lnTo>
                      <a:lnTo>
                        <a:pt x="891" y="190"/>
                      </a:lnTo>
                      <a:lnTo>
                        <a:pt x="895" y="185"/>
                      </a:lnTo>
                      <a:lnTo>
                        <a:pt x="893" y="189"/>
                      </a:lnTo>
                      <a:lnTo>
                        <a:pt x="896" y="185"/>
                      </a:lnTo>
                      <a:lnTo>
                        <a:pt x="896" y="185"/>
                      </a:lnTo>
                      <a:lnTo>
                        <a:pt x="900" y="180"/>
                      </a:lnTo>
                      <a:lnTo>
                        <a:pt x="909" y="168"/>
                      </a:lnTo>
                      <a:lnTo>
                        <a:pt x="924" y="147"/>
                      </a:lnTo>
                      <a:lnTo>
                        <a:pt x="926" y="145"/>
                      </a:lnTo>
                      <a:lnTo>
                        <a:pt x="931" y="140"/>
                      </a:lnTo>
                      <a:lnTo>
                        <a:pt x="931" y="140"/>
                      </a:lnTo>
                      <a:lnTo>
                        <a:pt x="935" y="133"/>
                      </a:lnTo>
                      <a:lnTo>
                        <a:pt x="941" y="126"/>
                      </a:lnTo>
                      <a:lnTo>
                        <a:pt x="941" y="126"/>
                      </a:lnTo>
                      <a:lnTo>
                        <a:pt x="957" y="105"/>
                      </a:lnTo>
                      <a:lnTo>
                        <a:pt x="959" y="104"/>
                      </a:lnTo>
                      <a:lnTo>
                        <a:pt x="961" y="102"/>
                      </a:lnTo>
                      <a:lnTo>
                        <a:pt x="962" y="100"/>
                      </a:lnTo>
                      <a:lnTo>
                        <a:pt x="969" y="92"/>
                      </a:lnTo>
                      <a:lnTo>
                        <a:pt x="967" y="95"/>
                      </a:lnTo>
                      <a:lnTo>
                        <a:pt x="976" y="86"/>
                      </a:lnTo>
                      <a:lnTo>
                        <a:pt x="992" y="69"/>
                      </a:lnTo>
                      <a:lnTo>
                        <a:pt x="995" y="66"/>
                      </a:lnTo>
                      <a:lnTo>
                        <a:pt x="994" y="66"/>
                      </a:lnTo>
                      <a:lnTo>
                        <a:pt x="992" y="67"/>
                      </a:lnTo>
                      <a:lnTo>
                        <a:pt x="995" y="66"/>
                      </a:lnTo>
                      <a:lnTo>
                        <a:pt x="1002" y="60"/>
                      </a:lnTo>
                      <a:lnTo>
                        <a:pt x="1011" y="53"/>
                      </a:lnTo>
                      <a:lnTo>
                        <a:pt x="1011" y="53"/>
                      </a:lnTo>
                      <a:lnTo>
                        <a:pt x="1025" y="41"/>
                      </a:lnTo>
                      <a:lnTo>
                        <a:pt x="1030" y="36"/>
                      </a:lnTo>
                      <a:lnTo>
                        <a:pt x="1032" y="36"/>
                      </a:lnTo>
                      <a:lnTo>
                        <a:pt x="1032" y="34"/>
                      </a:lnTo>
                      <a:lnTo>
                        <a:pt x="1033" y="34"/>
                      </a:lnTo>
                      <a:lnTo>
                        <a:pt x="1040" y="31"/>
                      </a:lnTo>
                      <a:lnTo>
                        <a:pt x="1044" y="29"/>
                      </a:lnTo>
                      <a:lnTo>
                        <a:pt x="1049" y="26"/>
                      </a:lnTo>
                      <a:lnTo>
                        <a:pt x="1049" y="26"/>
                      </a:lnTo>
                      <a:lnTo>
                        <a:pt x="1058" y="20"/>
                      </a:lnTo>
                      <a:lnTo>
                        <a:pt x="1061" y="19"/>
                      </a:lnTo>
                      <a:lnTo>
                        <a:pt x="1063" y="19"/>
                      </a:lnTo>
                      <a:lnTo>
                        <a:pt x="1066" y="17"/>
                      </a:lnTo>
                      <a:lnTo>
                        <a:pt x="1066" y="17"/>
                      </a:lnTo>
                      <a:lnTo>
                        <a:pt x="1077" y="12"/>
                      </a:lnTo>
                      <a:lnTo>
                        <a:pt x="1079" y="12"/>
                      </a:lnTo>
                      <a:lnTo>
                        <a:pt x="1085" y="8"/>
                      </a:lnTo>
                      <a:lnTo>
                        <a:pt x="1089" y="8"/>
                      </a:lnTo>
                      <a:lnTo>
                        <a:pt x="1089" y="8"/>
                      </a:lnTo>
                      <a:lnTo>
                        <a:pt x="1092" y="5"/>
                      </a:lnTo>
                      <a:lnTo>
                        <a:pt x="1101" y="5"/>
                      </a:lnTo>
                      <a:lnTo>
                        <a:pt x="1105" y="3"/>
                      </a:lnTo>
                      <a:lnTo>
                        <a:pt x="1106" y="3"/>
                      </a:lnTo>
                      <a:lnTo>
                        <a:pt x="1108" y="1"/>
                      </a:lnTo>
                      <a:lnTo>
                        <a:pt x="1122" y="1"/>
                      </a:lnTo>
                      <a:lnTo>
                        <a:pt x="1124" y="0"/>
                      </a:lnTo>
                      <a:close/>
                    </a:path>
                  </a:pathLst>
                </a:custGeom>
                <a:solidFill>
                  <a:srgbClr val="D75143"/>
                </a:solidFill>
                <a:ln w="0">
                  <a:solidFill>
                    <a:srgbClr val="D7514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3" name="Rectangle 11"/>
                <p:cNvSpPr>
                  <a:spLocks noChangeArrowheads="1"/>
                </p:cNvSpPr>
                <p:nvPr/>
              </p:nvSpPr>
              <p:spPr bwMode="auto">
                <a:xfrm rot="16200000">
                  <a:off x="6656087" y="3812709"/>
                  <a:ext cx="4064000" cy="20638"/>
                </a:xfrm>
                <a:prstGeom prst="rect">
                  <a:avLst/>
                </a:prstGeom>
                <a:solidFill>
                  <a:srgbClr val="D75143"/>
                </a:solidFill>
                <a:ln w="0">
                  <a:solidFill>
                    <a:srgbClr val="D75143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27" name="Gruppieren 426"/>
              <p:cNvGrpSpPr/>
              <p:nvPr/>
            </p:nvGrpSpPr>
            <p:grpSpPr>
              <a:xfrm>
                <a:off x="7885810" y="3713837"/>
                <a:ext cx="110560" cy="1626629"/>
                <a:chOff x="7826867" y="1791028"/>
                <a:chExt cx="276227" cy="4064000"/>
              </a:xfrm>
            </p:grpSpPr>
            <p:sp>
              <p:nvSpPr>
                <p:cNvPr id="620" name="Freeform 12"/>
                <p:cNvSpPr>
                  <a:spLocks noEditPoints="1"/>
                </p:cNvSpPr>
                <p:nvPr/>
              </p:nvSpPr>
              <p:spPr bwMode="auto">
                <a:xfrm rot="16200000">
                  <a:off x="5932980" y="3684915"/>
                  <a:ext cx="4064000" cy="276225"/>
                </a:xfrm>
                <a:custGeom>
                  <a:avLst/>
                  <a:gdLst>
                    <a:gd name="T0" fmla="*/ 1079 w 5120"/>
                    <a:gd name="T1" fmla="*/ 281 h 349"/>
                    <a:gd name="T2" fmla="*/ 409 w 5120"/>
                    <a:gd name="T3" fmla="*/ 241 h 349"/>
                    <a:gd name="T4" fmla="*/ 1519 w 5120"/>
                    <a:gd name="T5" fmla="*/ 83 h 349"/>
                    <a:gd name="T6" fmla="*/ 1684 w 5120"/>
                    <a:gd name="T7" fmla="*/ 0 h 349"/>
                    <a:gd name="T8" fmla="*/ 1760 w 5120"/>
                    <a:gd name="T9" fmla="*/ 19 h 349"/>
                    <a:gd name="T10" fmla="*/ 1935 w 5120"/>
                    <a:gd name="T11" fmla="*/ 114 h 349"/>
                    <a:gd name="T12" fmla="*/ 2067 w 5120"/>
                    <a:gd name="T13" fmla="*/ 194 h 349"/>
                    <a:gd name="T14" fmla="*/ 2187 w 5120"/>
                    <a:gd name="T15" fmla="*/ 248 h 349"/>
                    <a:gd name="T16" fmla="*/ 2260 w 5120"/>
                    <a:gd name="T17" fmla="*/ 272 h 349"/>
                    <a:gd name="T18" fmla="*/ 2400 w 5120"/>
                    <a:gd name="T19" fmla="*/ 300 h 349"/>
                    <a:gd name="T20" fmla="*/ 2549 w 5120"/>
                    <a:gd name="T21" fmla="*/ 314 h 349"/>
                    <a:gd name="T22" fmla="*/ 2893 w 5120"/>
                    <a:gd name="T23" fmla="*/ 347 h 349"/>
                    <a:gd name="T24" fmla="*/ 2471 w 5120"/>
                    <a:gd name="T25" fmla="*/ 335 h 349"/>
                    <a:gd name="T26" fmla="*/ 2367 w 5120"/>
                    <a:gd name="T27" fmla="*/ 321 h 349"/>
                    <a:gd name="T28" fmla="*/ 2246 w 5120"/>
                    <a:gd name="T29" fmla="*/ 295 h 349"/>
                    <a:gd name="T30" fmla="*/ 2170 w 5120"/>
                    <a:gd name="T31" fmla="*/ 271 h 349"/>
                    <a:gd name="T32" fmla="*/ 2013 w 5120"/>
                    <a:gd name="T33" fmla="*/ 194 h 349"/>
                    <a:gd name="T34" fmla="*/ 1916 w 5120"/>
                    <a:gd name="T35" fmla="*/ 135 h 349"/>
                    <a:gd name="T36" fmla="*/ 1741 w 5120"/>
                    <a:gd name="T37" fmla="*/ 42 h 349"/>
                    <a:gd name="T38" fmla="*/ 1642 w 5120"/>
                    <a:gd name="T39" fmla="*/ 28 h 349"/>
                    <a:gd name="T40" fmla="*/ 1588 w 5120"/>
                    <a:gd name="T41" fmla="*/ 42 h 349"/>
                    <a:gd name="T42" fmla="*/ 1543 w 5120"/>
                    <a:gd name="T43" fmla="*/ 66 h 349"/>
                    <a:gd name="T44" fmla="*/ 1460 w 5120"/>
                    <a:gd name="T45" fmla="*/ 137 h 349"/>
                    <a:gd name="T46" fmla="*/ 1306 w 5120"/>
                    <a:gd name="T47" fmla="*/ 293 h 349"/>
                    <a:gd name="T48" fmla="*/ 1252 w 5120"/>
                    <a:gd name="T49" fmla="*/ 330 h 349"/>
                    <a:gd name="T50" fmla="*/ 1193 w 5120"/>
                    <a:gd name="T51" fmla="*/ 349 h 349"/>
                    <a:gd name="T52" fmla="*/ 1106 w 5120"/>
                    <a:gd name="T53" fmla="*/ 330 h 349"/>
                    <a:gd name="T54" fmla="*/ 1056 w 5120"/>
                    <a:gd name="T55" fmla="*/ 295 h 349"/>
                    <a:gd name="T56" fmla="*/ 921 w 5120"/>
                    <a:gd name="T57" fmla="*/ 177 h 349"/>
                    <a:gd name="T58" fmla="*/ 886 w 5120"/>
                    <a:gd name="T59" fmla="*/ 158 h 349"/>
                    <a:gd name="T60" fmla="*/ 829 w 5120"/>
                    <a:gd name="T61" fmla="*/ 154 h 349"/>
                    <a:gd name="T62" fmla="*/ 782 w 5120"/>
                    <a:gd name="T63" fmla="*/ 173 h 349"/>
                    <a:gd name="T64" fmla="*/ 629 w 5120"/>
                    <a:gd name="T65" fmla="*/ 310 h 349"/>
                    <a:gd name="T66" fmla="*/ 586 w 5120"/>
                    <a:gd name="T67" fmla="*/ 336 h 349"/>
                    <a:gd name="T68" fmla="*/ 499 w 5120"/>
                    <a:gd name="T69" fmla="*/ 342 h 349"/>
                    <a:gd name="T70" fmla="*/ 444 w 5120"/>
                    <a:gd name="T71" fmla="*/ 309 h 349"/>
                    <a:gd name="T72" fmla="*/ 360 w 5120"/>
                    <a:gd name="T73" fmla="*/ 232 h 349"/>
                    <a:gd name="T74" fmla="*/ 305 w 5120"/>
                    <a:gd name="T75" fmla="*/ 194 h 349"/>
                    <a:gd name="T76" fmla="*/ 242 w 5120"/>
                    <a:gd name="T77" fmla="*/ 191 h 349"/>
                    <a:gd name="T78" fmla="*/ 196 w 5120"/>
                    <a:gd name="T79" fmla="*/ 220 h 349"/>
                    <a:gd name="T80" fmla="*/ 144 w 5120"/>
                    <a:gd name="T81" fmla="*/ 269 h 349"/>
                    <a:gd name="T82" fmla="*/ 46 w 5120"/>
                    <a:gd name="T83" fmla="*/ 342 h 349"/>
                    <a:gd name="T84" fmla="*/ 45 w 5120"/>
                    <a:gd name="T85" fmla="*/ 314 h 349"/>
                    <a:gd name="T86" fmla="*/ 126 w 5120"/>
                    <a:gd name="T87" fmla="*/ 250 h 349"/>
                    <a:gd name="T88" fmla="*/ 185 w 5120"/>
                    <a:gd name="T89" fmla="*/ 192 h 349"/>
                    <a:gd name="T90" fmla="*/ 244 w 5120"/>
                    <a:gd name="T91" fmla="*/ 163 h 349"/>
                    <a:gd name="T92" fmla="*/ 326 w 5120"/>
                    <a:gd name="T93" fmla="*/ 175 h 349"/>
                    <a:gd name="T94" fmla="*/ 385 w 5120"/>
                    <a:gd name="T95" fmla="*/ 220 h 349"/>
                    <a:gd name="T96" fmla="*/ 482 w 5120"/>
                    <a:gd name="T97" fmla="*/ 304 h 349"/>
                    <a:gd name="T98" fmla="*/ 548 w 5120"/>
                    <a:gd name="T99" fmla="*/ 321 h 349"/>
                    <a:gd name="T100" fmla="*/ 595 w 5120"/>
                    <a:gd name="T101" fmla="*/ 304 h 349"/>
                    <a:gd name="T102" fmla="*/ 730 w 5120"/>
                    <a:gd name="T103" fmla="*/ 180 h 349"/>
                    <a:gd name="T104" fmla="*/ 799 w 5120"/>
                    <a:gd name="T105" fmla="*/ 134 h 349"/>
                    <a:gd name="T106" fmla="*/ 884 w 5120"/>
                    <a:gd name="T107" fmla="*/ 130 h 349"/>
                    <a:gd name="T108" fmla="*/ 943 w 5120"/>
                    <a:gd name="T109" fmla="*/ 161 h 349"/>
                    <a:gd name="T110" fmla="*/ 1042 w 5120"/>
                    <a:gd name="T111" fmla="*/ 250 h 349"/>
                    <a:gd name="T112" fmla="*/ 1106 w 5120"/>
                    <a:gd name="T113" fmla="*/ 298 h 349"/>
                    <a:gd name="T114" fmla="*/ 1148 w 5120"/>
                    <a:gd name="T115" fmla="*/ 317 h 349"/>
                    <a:gd name="T116" fmla="*/ 1222 w 5120"/>
                    <a:gd name="T117" fmla="*/ 314 h 349"/>
                    <a:gd name="T118" fmla="*/ 1287 w 5120"/>
                    <a:gd name="T119" fmla="*/ 274 h 349"/>
                    <a:gd name="T120" fmla="*/ 1438 w 5120"/>
                    <a:gd name="T121" fmla="*/ 120 h 349"/>
                    <a:gd name="T122" fmla="*/ 1533 w 5120"/>
                    <a:gd name="T123" fmla="*/ 42 h 349"/>
                    <a:gd name="T124" fmla="*/ 1583 w 5120"/>
                    <a:gd name="T125" fmla="*/ 16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120" h="349">
                      <a:moveTo>
                        <a:pt x="589" y="305"/>
                      </a:moveTo>
                      <a:lnTo>
                        <a:pt x="588" y="307"/>
                      </a:lnTo>
                      <a:lnTo>
                        <a:pt x="586" y="307"/>
                      </a:lnTo>
                      <a:lnTo>
                        <a:pt x="589" y="305"/>
                      </a:lnTo>
                      <a:close/>
                      <a:moveTo>
                        <a:pt x="425" y="293"/>
                      </a:moveTo>
                      <a:lnTo>
                        <a:pt x="425" y="293"/>
                      </a:lnTo>
                      <a:lnTo>
                        <a:pt x="428" y="297"/>
                      </a:lnTo>
                      <a:lnTo>
                        <a:pt x="425" y="293"/>
                      </a:lnTo>
                      <a:close/>
                      <a:moveTo>
                        <a:pt x="1080" y="281"/>
                      </a:moveTo>
                      <a:lnTo>
                        <a:pt x="1080" y="283"/>
                      </a:lnTo>
                      <a:lnTo>
                        <a:pt x="1082" y="283"/>
                      </a:lnTo>
                      <a:lnTo>
                        <a:pt x="1080" y="281"/>
                      </a:lnTo>
                      <a:close/>
                      <a:moveTo>
                        <a:pt x="1077" y="278"/>
                      </a:moveTo>
                      <a:lnTo>
                        <a:pt x="1077" y="278"/>
                      </a:lnTo>
                      <a:lnTo>
                        <a:pt x="1079" y="281"/>
                      </a:lnTo>
                      <a:lnTo>
                        <a:pt x="1080" y="281"/>
                      </a:lnTo>
                      <a:lnTo>
                        <a:pt x="1077" y="278"/>
                      </a:lnTo>
                      <a:close/>
                      <a:moveTo>
                        <a:pt x="2180" y="274"/>
                      </a:moveTo>
                      <a:lnTo>
                        <a:pt x="2182" y="274"/>
                      </a:lnTo>
                      <a:lnTo>
                        <a:pt x="2185" y="276"/>
                      </a:lnTo>
                      <a:lnTo>
                        <a:pt x="2180" y="274"/>
                      </a:lnTo>
                      <a:close/>
                      <a:moveTo>
                        <a:pt x="1051" y="257"/>
                      </a:moveTo>
                      <a:lnTo>
                        <a:pt x="1052" y="258"/>
                      </a:lnTo>
                      <a:lnTo>
                        <a:pt x="1051" y="257"/>
                      </a:lnTo>
                      <a:lnTo>
                        <a:pt x="1051" y="257"/>
                      </a:lnTo>
                      <a:close/>
                      <a:moveTo>
                        <a:pt x="1044" y="250"/>
                      </a:moveTo>
                      <a:lnTo>
                        <a:pt x="1051" y="257"/>
                      </a:lnTo>
                      <a:lnTo>
                        <a:pt x="1044" y="250"/>
                      </a:lnTo>
                      <a:close/>
                      <a:moveTo>
                        <a:pt x="402" y="234"/>
                      </a:moveTo>
                      <a:lnTo>
                        <a:pt x="409" y="241"/>
                      </a:lnTo>
                      <a:lnTo>
                        <a:pt x="404" y="238"/>
                      </a:lnTo>
                      <a:lnTo>
                        <a:pt x="402" y="234"/>
                      </a:lnTo>
                      <a:close/>
                      <a:moveTo>
                        <a:pt x="2081" y="201"/>
                      </a:moveTo>
                      <a:lnTo>
                        <a:pt x="2088" y="205"/>
                      </a:lnTo>
                      <a:lnTo>
                        <a:pt x="2083" y="203"/>
                      </a:lnTo>
                      <a:lnTo>
                        <a:pt x="2081" y="201"/>
                      </a:lnTo>
                      <a:close/>
                      <a:moveTo>
                        <a:pt x="980" y="191"/>
                      </a:moveTo>
                      <a:lnTo>
                        <a:pt x="980" y="191"/>
                      </a:lnTo>
                      <a:lnTo>
                        <a:pt x="985" y="196"/>
                      </a:lnTo>
                      <a:lnTo>
                        <a:pt x="980" y="191"/>
                      </a:lnTo>
                      <a:close/>
                      <a:moveTo>
                        <a:pt x="1519" y="83"/>
                      </a:moveTo>
                      <a:lnTo>
                        <a:pt x="1516" y="87"/>
                      </a:lnTo>
                      <a:lnTo>
                        <a:pt x="1516" y="87"/>
                      </a:lnTo>
                      <a:lnTo>
                        <a:pt x="1519" y="83"/>
                      </a:lnTo>
                      <a:lnTo>
                        <a:pt x="1519" y="83"/>
                      </a:lnTo>
                      <a:lnTo>
                        <a:pt x="1519" y="83"/>
                      </a:lnTo>
                      <a:close/>
                      <a:moveTo>
                        <a:pt x="1521" y="81"/>
                      </a:moveTo>
                      <a:lnTo>
                        <a:pt x="1519" y="81"/>
                      </a:lnTo>
                      <a:lnTo>
                        <a:pt x="1521" y="83"/>
                      </a:lnTo>
                      <a:lnTo>
                        <a:pt x="1521" y="81"/>
                      </a:lnTo>
                      <a:close/>
                      <a:moveTo>
                        <a:pt x="1585" y="43"/>
                      </a:moveTo>
                      <a:lnTo>
                        <a:pt x="1580" y="45"/>
                      </a:lnTo>
                      <a:lnTo>
                        <a:pt x="1580" y="45"/>
                      </a:lnTo>
                      <a:lnTo>
                        <a:pt x="1585" y="43"/>
                      </a:lnTo>
                      <a:close/>
                      <a:moveTo>
                        <a:pt x="1807" y="38"/>
                      </a:moveTo>
                      <a:lnTo>
                        <a:pt x="1810" y="40"/>
                      </a:lnTo>
                      <a:lnTo>
                        <a:pt x="1809" y="38"/>
                      </a:lnTo>
                      <a:lnTo>
                        <a:pt x="1807" y="38"/>
                      </a:lnTo>
                      <a:close/>
                      <a:moveTo>
                        <a:pt x="1646" y="0"/>
                      </a:moveTo>
                      <a:lnTo>
                        <a:pt x="1684" y="0"/>
                      </a:lnTo>
                      <a:lnTo>
                        <a:pt x="1687" y="2"/>
                      </a:lnTo>
                      <a:lnTo>
                        <a:pt x="1699" y="2"/>
                      </a:lnTo>
                      <a:lnTo>
                        <a:pt x="1703" y="3"/>
                      </a:lnTo>
                      <a:lnTo>
                        <a:pt x="1712" y="3"/>
                      </a:lnTo>
                      <a:lnTo>
                        <a:pt x="1715" y="5"/>
                      </a:lnTo>
                      <a:lnTo>
                        <a:pt x="1719" y="5"/>
                      </a:lnTo>
                      <a:lnTo>
                        <a:pt x="1722" y="7"/>
                      </a:lnTo>
                      <a:lnTo>
                        <a:pt x="1731" y="9"/>
                      </a:lnTo>
                      <a:lnTo>
                        <a:pt x="1736" y="9"/>
                      </a:lnTo>
                      <a:lnTo>
                        <a:pt x="1738" y="10"/>
                      </a:lnTo>
                      <a:lnTo>
                        <a:pt x="1739" y="10"/>
                      </a:lnTo>
                      <a:lnTo>
                        <a:pt x="1748" y="14"/>
                      </a:lnTo>
                      <a:lnTo>
                        <a:pt x="1752" y="14"/>
                      </a:lnTo>
                      <a:lnTo>
                        <a:pt x="1753" y="16"/>
                      </a:lnTo>
                      <a:lnTo>
                        <a:pt x="1760" y="19"/>
                      </a:lnTo>
                      <a:lnTo>
                        <a:pt x="1767" y="19"/>
                      </a:lnTo>
                      <a:lnTo>
                        <a:pt x="1772" y="24"/>
                      </a:lnTo>
                      <a:lnTo>
                        <a:pt x="1778" y="26"/>
                      </a:lnTo>
                      <a:lnTo>
                        <a:pt x="1778" y="26"/>
                      </a:lnTo>
                      <a:lnTo>
                        <a:pt x="1793" y="33"/>
                      </a:lnTo>
                      <a:lnTo>
                        <a:pt x="1798" y="35"/>
                      </a:lnTo>
                      <a:lnTo>
                        <a:pt x="1798" y="35"/>
                      </a:lnTo>
                      <a:lnTo>
                        <a:pt x="1809" y="38"/>
                      </a:lnTo>
                      <a:lnTo>
                        <a:pt x="1812" y="42"/>
                      </a:lnTo>
                      <a:lnTo>
                        <a:pt x="1828" y="50"/>
                      </a:lnTo>
                      <a:lnTo>
                        <a:pt x="1863" y="69"/>
                      </a:lnTo>
                      <a:lnTo>
                        <a:pt x="1928" y="111"/>
                      </a:lnTo>
                      <a:lnTo>
                        <a:pt x="1930" y="111"/>
                      </a:lnTo>
                      <a:lnTo>
                        <a:pt x="1934" y="114"/>
                      </a:lnTo>
                      <a:lnTo>
                        <a:pt x="1935" y="114"/>
                      </a:lnTo>
                      <a:lnTo>
                        <a:pt x="1937" y="114"/>
                      </a:lnTo>
                      <a:lnTo>
                        <a:pt x="1939" y="116"/>
                      </a:lnTo>
                      <a:lnTo>
                        <a:pt x="1946" y="121"/>
                      </a:lnTo>
                      <a:lnTo>
                        <a:pt x="1946" y="121"/>
                      </a:lnTo>
                      <a:lnTo>
                        <a:pt x="1961" y="132"/>
                      </a:lnTo>
                      <a:lnTo>
                        <a:pt x="1994" y="153"/>
                      </a:lnTo>
                      <a:lnTo>
                        <a:pt x="1998" y="153"/>
                      </a:lnTo>
                      <a:lnTo>
                        <a:pt x="2005" y="160"/>
                      </a:lnTo>
                      <a:lnTo>
                        <a:pt x="2005" y="160"/>
                      </a:lnTo>
                      <a:lnTo>
                        <a:pt x="2010" y="163"/>
                      </a:lnTo>
                      <a:lnTo>
                        <a:pt x="2031" y="173"/>
                      </a:lnTo>
                      <a:lnTo>
                        <a:pt x="2027" y="172"/>
                      </a:lnTo>
                      <a:lnTo>
                        <a:pt x="2055" y="189"/>
                      </a:lnTo>
                      <a:lnTo>
                        <a:pt x="2057" y="189"/>
                      </a:lnTo>
                      <a:lnTo>
                        <a:pt x="2067" y="194"/>
                      </a:lnTo>
                      <a:lnTo>
                        <a:pt x="2069" y="194"/>
                      </a:lnTo>
                      <a:lnTo>
                        <a:pt x="2076" y="199"/>
                      </a:lnTo>
                      <a:lnTo>
                        <a:pt x="2083" y="203"/>
                      </a:lnTo>
                      <a:lnTo>
                        <a:pt x="2090" y="206"/>
                      </a:lnTo>
                      <a:lnTo>
                        <a:pt x="2118" y="220"/>
                      </a:lnTo>
                      <a:lnTo>
                        <a:pt x="2123" y="220"/>
                      </a:lnTo>
                      <a:lnTo>
                        <a:pt x="2128" y="225"/>
                      </a:lnTo>
                      <a:lnTo>
                        <a:pt x="2128" y="225"/>
                      </a:lnTo>
                      <a:lnTo>
                        <a:pt x="2133" y="227"/>
                      </a:lnTo>
                      <a:lnTo>
                        <a:pt x="2133" y="227"/>
                      </a:lnTo>
                      <a:lnTo>
                        <a:pt x="2149" y="232"/>
                      </a:lnTo>
                      <a:lnTo>
                        <a:pt x="2180" y="246"/>
                      </a:lnTo>
                      <a:lnTo>
                        <a:pt x="2182" y="246"/>
                      </a:lnTo>
                      <a:lnTo>
                        <a:pt x="2187" y="248"/>
                      </a:lnTo>
                      <a:lnTo>
                        <a:pt x="2187" y="248"/>
                      </a:lnTo>
                      <a:lnTo>
                        <a:pt x="2196" y="251"/>
                      </a:lnTo>
                      <a:lnTo>
                        <a:pt x="2196" y="251"/>
                      </a:lnTo>
                      <a:lnTo>
                        <a:pt x="2211" y="257"/>
                      </a:lnTo>
                      <a:lnTo>
                        <a:pt x="2213" y="257"/>
                      </a:lnTo>
                      <a:lnTo>
                        <a:pt x="2215" y="258"/>
                      </a:lnTo>
                      <a:lnTo>
                        <a:pt x="2216" y="258"/>
                      </a:lnTo>
                      <a:lnTo>
                        <a:pt x="2216" y="258"/>
                      </a:lnTo>
                      <a:lnTo>
                        <a:pt x="2222" y="260"/>
                      </a:lnTo>
                      <a:lnTo>
                        <a:pt x="2222" y="260"/>
                      </a:lnTo>
                      <a:lnTo>
                        <a:pt x="2227" y="262"/>
                      </a:lnTo>
                      <a:lnTo>
                        <a:pt x="2244" y="267"/>
                      </a:lnTo>
                      <a:lnTo>
                        <a:pt x="2249" y="269"/>
                      </a:lnTo>
                      <a:lnTo>
                        <a:pt x="2255" y="271"/>
                      </a:lnTo>
                      <a:lnTo>
                        <a:pt x="2255" y="271"/>
                      </a:lnTo>
                      <a:lnTo>
                        <a:pt x="2260" y="272"/>
                      </a:lnTo>
                      <a:lnTo>
                        <a:pt x="2277" y="278"/>
                      </a:lnTo>
                      <a:lnTo>
                        <a:pt x="2310" y="284"/>
                      </a:lnTo>
                      <a:lnTo>
                        <a:pt x="2315" y="284"/>
                      </a:lnTo>
                      <a:lnTo>
                        <a:pt x="2317" y="286"/>
                      </a:lnTo>
                      <a:lnTo>
                        <a:pt x="2317" y="286"/>
                      </a:lnTo>
                      <a:lnTo>
                        <a:pt x="2326" y="288"/>
                      </a:lnTo>
                      <a:lnTo>
                        <a:pt x="2341" y="291"/>
                      </a:lnTo>
                      <a:lnTo>
                        <a:pt x="2345" y="291"/>
                      </a:lnTo>
                      <a:lnTo>
                        <a:pt x="2348" y="293"/>
                      </a:lnTo>
                      <a:lnTo>
                        <a:pt x="2357" y="293"/>
                      </a:lnTo>
                      <a:lnTo>
                        <a:pt x="2372" y="297"/>
                      </a:lnTo>
                      <a:lnTo>
                        <a:pt x="2376" y="297"/>
                      </a:lnTo>
                      <a:lnTo>
                        <a:pt x="2379" y="298"/>
                      </a:lnTo>
                      <a:lnTo>
                        <a:pt x="2385" y="298"/>
                      </a:lnTo>
                      <a:lnTo>
                        <a:pt x="2400" y="300"/>
                      </a:lnTo>
                      <a:lnTo>
                        <a:pt x="2405" y="300"/>
                      </a:lnTo>
                      <a:lnTo>
                        <a:pt x="2407" y="302"/>
                      </a:lnTo>
                      <a:lnTo>
                        <a:pt x="2416" y="304"/>
                      </a:lnTo>
                      <a:lnTo>
                        <a:pt x="2431" y="305"/>
                      </a:lnTo>
                      <a:lnTo>
                        <a:pt x="2442" y="305"/>
                      </a:lnTo>
                      <a:lnTo>
                        <a:pt x="2451" y="307"/>
                      </a:lnTo>
                      <a:lnTo>
                        <a:pt x="2451" y="307"/>
                      </a:lnTo>
                      <a:lnTo>
                        <a:pt x="2464" y="309"/>
                      </a:lnTo>
                      <a:lnTo>
                        <a:pt x="2473" y="309"/>
                      </a:lnTo>
                      <a:lnTo>
                        <a:pt x="2499" y="310"/>
                      </a:lnTo>
                      <a:lnTo>
                        <a:pt x="2506" y="310"/>
                      </a:lnTo>
                      <a:lnTo>
                        <a:pt x="2508" y="312"/>
                      </a:lnTo>
                      <a:lnTo>
                        <a:pt x="2515" y="312"/>
                      </a:lnTo>
                      <a:lnTo>
                        <a:pt x="2532" y="314"/>
                      </a:lnTo>
                      <a:lnTo>
                        <a:pt x="2549" y="314"/>
                      </a:lnTo>
                      <a:lnTo>
                        <a:pt x="2565" y="316"/>
                      </a:lnTo>
                      <a:lnTo>
                        <a:pt x="2582" y="316"/>
                      </a:lnTo>
                      <a:lnTo>
                        <a:pt x="2598" y="317"/>
                      </a:lnTo>
                      <a:lnTo>
                        <a:pt x="2641" y="317"/>
                      </a:lnTo>
                      <a:lnTo>
                        <a:pt x="2650" y="319"/>
                      </a:lnTo>
                      <a:lnTo>
                        <a:pt x="2712" y="319"/>
                      </a:lnTo>
                      <a:lnTo>
                        <a:pt x="2728" y="321"/>
                      </a:lnTo>
                      <a:lnTo>
                        <a:pt x="2896" y="321"/>
                      </a:lnTo>
                      <a:lnTo>
                        <a:pt x="2905" y="323"/>
                      </a:lnTo>
                      <a:lnTo>
                        <a:pt x="5120" y="323"/>
                      </a:lnTo>
                      <a:lnTo>
                        <a:pt x="5120" y="349"/>
                      </a:lnTo>
                      <a:lnTo>
                        <a:pt x="2903" y="349"/>
                      </a:lnTo>
                      <a:lnTo>
                        <a:pt x="2900" y="347"/>
                      </a:lnTo>
                      <a:lnTo>
                        <a:pt x="2893" y="345"/>
                      </a:lnTo>
                      <a:lnTo>
                        <a:pt x="2893" y="347"/>
                      </a:lnTo>
                      <a:lnTo>
                        <a:pt x="2725" y="347"/>
                      </a:lnTo>
                      <a:lnTo>
                        <a:pt x="2709" y="345"/>
                      </a:lnTo>
                      <a:lnTo>
                        <a:pt x="2648" y="345"/>
                      </a:lnTo>
                      <a:lnTo>
                        <a:pt x="2645" y="343"/>
                      </a:lnTo>
                      <a:lnTo>
                        <a:pt x="2638" y="342"/>
                      </a:lnTo>
                      <a:lnTo>
                        <a:pt x="2638" y="343"/>
                      </a:lnTo>
                      <a:lnTo>
                        <a:pt x="2595" y="343"/>
                      </a:lnTo>
                      <a:lnTo>
                        <a:pt x="2579" y="342"/>
                      </a:lnTo>
                      <a:lnTo>
                        <a:pt x="2562" y="342"/>
                      </a:lnTo>
                      <a:lnTo>
                        <a:pt x="2546" y="340"/>
                      </a:lnTo>
                      <a:lnTo>
                        <a:pt x="2529" y="340"/>
                      </a:lnTo>
                      <a:lnTo>
                        <a:pt x="2511" y="338"/>
                      </a:lnTo>
                      <a:lnTo>
                        <a:pt x="2496" y="338"/>
                      </a:lnTo>
                      <a:lnTo>
                        <a:pt x="2494" y="336"/>
                      </a:lnTo>
                      <a:lnTo>
                        <a:pt x="2471" y="335"/>
                      </a:lnTo>
                      <a:lnTo>
                        <a:pt x="2461" y="335"/>
                      </a:lnTo>
                      <a:lnTo>
                        <a:pt x="2445" y="333"/>
                      </a:lnTo>
                      <a:lnTo>
                        <a:pt x="2454" y="333"/>
                      </a:lnTo>
                      <a:lnTo>
                        <a:pt x="2438" y="330"/>
                      </a:lnTo>
                      <a:lnTo>
                        <a:pt x="2438" y="331"/>
                      </a:lnTo>
                      <a:lnTo>
                        <a:pt x="2428" y="331"/>
                      </a:lnTo>
                      <a:lnTo>
                        <a:pt x="2412" y="330"/>
                      </a:lnTo>
                      <a:lnTo>
                        <a:pt x="2398" y="328"/>
                      </a:lnTo>
                      <a:lnTo>
                        <a:pt x="2393" y="326"/>
                      </a:lnTo>
                      <a:lnTo>
                        <a:pt x="2393" y="326"/>
                      </a:lnTo>
                      <a:lnTo>
                        <a:pt x="2381" y="324"/>
                      </a:lnTo>
                      <a:lnTo>
                        <a:pt x="2374" y="324"/>
                      </a:lnTo>
                      <a:lnTo>
                        <a:pt x="2371" y="323"/>
                      </a:lnTo>
                      <a:lnTo>
                        <a:pt x="2371" y="323"/>
                      </a:lnTo>
                      <a:lnTo>
                        <a:pt x="2367" y="321"/>
                      </a:lnTo>
                      <a:lnTo>
                        <a:pt x="2353" y="317"/>
                      </a:lnTo>
                      <a:lnTo>
                        <a:pt x="2353" y="319"/>
                      </a:lnTo>
                      <a:lnTo>
                        <a:pt x="2343" y="319"/>
                      </a:lnTo>
                      <a:lnTo>
                        <a:pt x="2340" y="317"/>
                      </a:lnTo>
                      <a:lnTo>
                        <a:pt x="2340" y="317"/>
                      </a:lnTo>
                      <a:lnTo>
                        <a:pt x="2336" y="316"/>
                      </a:lnTo>
                      <a:lnTo>
                        <a:pt x="2320" y="312"/>
                      </a:lnTo>
                      <a:lnTo>
                        <a:pt x="2314" y="310"/>
                      </a:lnTo>
                      <a:lnTo>
                        <a:pt x="2314" y="312"/>
                      </a:lnTo>
                      <a:lnTo>
                        <a:pt x="2305" y="312"/>
                      </a:lnTo>
                      <a:lnTo>
                        <a:pt x="2300" y="307"/>
                      </a:lnTo>
                      <a:lnTo>
                        <a:pt x="2272" y="302"/>
                      </a:lnTo>
                      <a:lnTo>
                        <a:pt x="2270" y="302"/>
                      </a:lnTo>
                      <a:lnTo>
                        <a:pt x="2253" y="297"/>
                      </a:lnTo>
                      <a:lnTo>
                        <a:pt x="2246" y="295"/>
                      </a:lnTo>
                      <a:lnTo>
                        <a:pt x="2244" y="295"/>
                      </a:lnTo>
                      <a:lnTo>
                        <a:pt x="2244" y="295"/>
                      </a:lnTo>
                      <a:lnTo>
                        <a:pt x="2237" y="295"/>
                      </a:lnTo>
                      <a:lnTo>
                        <a:pt x="2232" y="290"/>
                      </a:lnTo>
                      <a:lnTo>
                        <a:pt x="2220" y="286"/>
                      </a:lnTo>
                      <a:lnTo>
                        <a:pt x="2213" y="284"/>
                      </a:lnTo>
                      <a:lnTo>
                        <a:pt x="2208" y="283"/>
                      </a:lnTo>
                      <a:lnTo>
                        <a:pt x="2206" y="283"/>
                      </a:lnTo>
                      <a:lnTo>
                        <a:pt x="2202" y="281"/>
                      </a:lnTo>
                      <a:lnTo>
                        <a:pt x="2202" y="281"/>
                      </a:lnTo>
                      <a:lnTo>
                        <a:pt x="2187" y="276"/>
                      </a:lnTo>
                      <a:lnTo>
                        <a:pt x="2182" y="274"/>
                      </a:lnTo>
                      <a:lnTo>
                        <a:pt x="2176" y="272"/>
                      </a:lnTo>
                      <a:lnTo>
                        <a:pt x="2171" y="272"/>
                      </a:lnTo>
                      <a:lnTo>
                        <a:pt x="2170" y="271"/>
                      </a:lnTo>
                      <a:lnTo>
                        <a:pt x="2138" y="257"/>
                      </a:lnTo>
                      <a:lnTo>
                        <a:pt x="2138" y="257"/>
                      </a:lnTo>
                      <a:lnTo>
                        <a:pt x="2124" y="251"/>
                      </a:lnTo>
                      <a:lnTo>
                        <a:pt x="2123" y="251"/>
                      </a:lnTo>
                      <a:lnTo>
                        <a:pt x="2109" y="245"/>
                      </a:lnTo>
                      <a:lnTo>
                        <a:pt x="2109" y="245"/>
                      </a:lnTo>
                      <a:lnTo>
                        <a:pt x="2078" y="229"/>
                      </a:lnTo>
                      <a:lnTo>
                        <a:pt x="2062" y="222"/>
                      </a:lnTo>
                      <a:lnTo>
                        <a:pt x="2060" y="220"/>
                      </a:lnTo>
                      <a:lnTo>
                        <a:pt x="2055" y="217"/>
                      </a:lnTo>
                      <a:lnTo>
                        <a:pt x="2055" y="217"/>
                      </a:lnTo>
                      <a:lnTo>
                        <a:pt x="2052" y="215"/>
                      </a:lnTo>
                      <a:lnTo>
                        <a:pt x="2048" y="215"/>
                      </a:lnTo>
                      <a:lnTo>
                        <a:pt x="2045" y="213"/>
                      </a:lnTo>
                      <a:lnTo>
                        <a:pt x="2013" y="194"/>
                      </a:lnTo>
                      <a:lnTo>
                        <a:pt x="2013" y="194"/>
                      </a:lnTo>
                      <a:lnTo>
                        <a:pt x="1998" y="186"/>
                      </a:lnTo>
                      <a:lnTo>
                        <a:pt x="1993" y="182"/>
                      </a:lnTo>
                      <a:lnTo>
                        <a:pt x="1996" y="186"/>
                      </a:lnTo>
                      <a:lnTo>
                        <a:pt x="1987" y="180"/>
                      </a:lnTo>
                      <a:lnTo>
                        <a:pt x="1986" y="179"/>
                      </a:lnTo>
                      <a:lnTo>
                        <a:pt x="1984" y="179"/>
                      </a:lnTo>
                      <a:lnTo>
                        <a:pt x="1980" y="175"/>
                      </a:lnTo>
                      <a:lnTo>
                        <a:pt x="1980" y="175"/>
                      </a:lnTo>
                      <a:lnTo>
                        <a:pt x="1948" y="154"/>
                      </a:lnTo>
                      <a:lnTo>
                        <a:pt x="1930" y="144"/>
                      </a:lnTo>
                      <a:lnTo>
                        <a:pt x="1932" y="144"/>
                      </a:lnTo>
                      <a:lnTo>
                        <a:pt x="1930" y="142"/>
                      </a:lnTo>
                      <a:lnTo>
                        <a:pt x="1925" y="139"/>
                      </a:lnTo>
                      <a:lnTo>
                        <a:pt x="1916" y="135"/>
                      </a:lnTo>
                      <a:lnTo>
                        <a:pt x="1915" y="134"/>
                      </a:lnTo>
                      <a:lnTo>
                        <a:pt x="1849" y="92"/>
                      </a:lnTo>
                      <a:lnTo>
                        <a:pt x="1849" y="92"/>
                      </a:lnTo>
                      <a:lnTo>
                        <a:pt x="1816" y="73"/>
                      </a:lnTo>
                      <a:lnTo>
                        <a:pt x="1800" y="64"/>
                      </a:lnTo>
                      <a:lnTo>
                        <a:pt x="1788" y="59"/>
                      </a:lnTo>
                      <a:lnTo>
                        <a:pt x="1795" y="62"/>
                      </a:lnTo>
                      <a:lnTo>
                        <a:pt x="1788" y="59"/>
                      </a:lnTo>
                      <a:lnTo>
                        <a:pt x="1784" y="59"/>
                      </a:lnTo>
                      <a:lnTo>
                        <a:pt x="1783" y="57"/>
                      </a:lnTo>
                      <a:lnTo>
                        <a:pt x="1767" y="50"/>
                      </a:lnTo>
                      <a:lnTo>
                        <a:pt x="1757" y="45"/>
                      </a:lnTo>
                      <a:lnTo>
                        <a:pt x="1755" y="45"/>
                      </a:lnTo>
                      <a:lnTo>
                        <a:pt x="1748" y="42"/>
                      </a:lnTo>
                      <a:lnTo>
                        <a:pt x="1741" y="42"/>
                      </a:lnTo>
                      <a:lnTo>
                        <a:pt x="1738" y="38"/>
                      </a:lnTo>
                      <a:lnTo>
                        <a:pt x="1734" y="36"/>
                      </a:lnTo>
                      <a:lnTo>
                        <a:pt x="1725" y="36"/>
                      </a:lnTo>
                      <a:lnTo>
                        <a:pt x="1722" y="33"/>
                      </a:lnTo>
                      <a:lnTo>
                        <a:pt x="1717" y="31"/>
                      </a:lnTo>
                      <a:lnTo>
                        <a:pt x="1710" y="31"/>
                      </a:lnTo>
                      <a:lnTo>
                        <a:pt x="1706" y="29"/>
                      </a:lnTo>
                      <a:lnTo>
                        <a:pt x="1698" y="29"/>
                      </a:lnTo>
                      <a:lnTo>
                        <a:pt x="1694" y="28"/>
                      </a:lnTo>
                      <a:lnTo>
                        <a:pt x="1682" y="28"/>
                      </a:lnTo>
                      <a:lnTo>
                        <a:pt x="1679" y="26"/>
                      </a:lnTo>
                      <a:lnTo>
                        <a:pt x="1649" y="26"/>
                      </a:lnTo>
                      <a:lnTo>
                        <a:pt x="1649" y="26"/>
                      </a:lnTo>
                      <a:lnTo>
                        <a:pt x="1646" y="26"/>
                      </a:lnTo>
                      <a:lnTo>
                        <a:pt x="1642" y="28"/>
                      </a:lnTo>
                      <a:lnTo>
                        <a:pt x="1635" y="28"/>
                      </a:lnTo>
                      <a:lnTo>
                        <a:pt x="1632" y="29"/>
                      </a:lnTo>
                      <a:lnTo>
                        <a:pt x="1625" y="29"/>
                      </a:lnTo>
                      <a:lnTo>
                        <a:pt x="1621" y="31"/>
                      </a:lnTo>
                      <a:lnTo>
                        <a:pt x="1616" y="31"/>
                      </a:lnTo>
                      <a:lnTo>
                        <a:pt x="1613" y="33"/>
                      </a:lnTo>
                      <a:lnTo>
                        <a:pt x="1609" y="33"/>
                      </a:lnTo>
                      <a:lnTo>
                        <a:pt x="1606" y="36"/>
                      </a:lnTo>
                      <a:lnTo>
                        <a:pt x="1602" y="36"/>
                      </a:lnTo>
                      <a:lnTo>
                        <a:pt x="1599" y="38"/>
                      </a:lnTo>
                      <a:lnTo>
                        <a:pt x="1597" y="38"/>
                      </a:lnTo>
                      <a:lnTo>
                        <a:pt x="1595" y="40"/>
                      </a:lnTo>
                      <a:lnTo>
                        <a:pt x="1594" y="40"/>
                      </a:lnTo>
                      <a:lnTo>
                        <a:pt x="1592" y="40"/>
                      </a:lnTo>
                      <a:lnTo>
                        <a:pt x="1588" y="42"/>
                      </a:lnTo>
                      <a:lnTo>
                        <a:pt x="1580" y="45"/>
                      </a:lnTo>
                      <a:lnTo>
                        <a:pt x="1576" y="47"/>
                      </a:lnTo>
                      <a:lnTo>
                        <a:pt x="1576" y="47"/>
                      </a:lnTo>
                      <a:lnTo>
                        <a:pt x="1566" y="52"/>
                      </a:lnTo>
                      <a:lnTo>
                        <a:pt x="1566" y="50"/>
                      </a:lnTo>
                      <a:lnTo>
                        <a:pt x="1562" y="54"/>
                      </a:lnTo>
                      <a:lnTo>
                        <a:pt x="1562" y="54"/>
                      </a:lnTo>
                      <a:lnTo>
                        <a:pt x="1561" y="55"/>
                      </a:lnTo>
                      <a:lnTo>
                        <a:pt x="1559" y="55"/>
                      </a:lnTo>
                      <a:lnTo>
                        <a:pt x="1557" y="57"/>
                      </a:lnTo>
                      <a:lnTo>
                        <a:pt x="1552" y="61"/>
                      </a:lnTo>
                      <a:lnTo>
                        <a:pt x="1552" y="61"/>
                      </a:lnTo>
                      <a:lnTo>
                        <a:pt x="1549" y="64"/>
                      </a:lnTo>
                      <a:lnTo>
                        <a:pt x="1547" y="64"/>
                      </a:lnTo>
                      <a:lnTo>
                        <a:pt x="1543" y="66"/>
                      </a:lnTo>
                      <a:lnTo>
                        <a:pt x="1540" y="68"/>
                      </a:lnTo>
                      <a:lnTo>
                        <a:pt x="1528" y="76"/>
                      </a:lnTo>
                      <a:lnTo>
                        <a:pt x="1521" y="83"/>
                      </a:lnTo>
                      <a:lnTo>
                        <a:pt x="1521" y="83"/>
                      </a:lnTo>
                      <a:lnTo>
                        <a:pt x="1514" y="90"/>
                      </a:lnTo>
                      <a:lnTo>
                        <a:pt x="1510" y="90"/>
                      </a:lnTo>
                      <a:lnTo>
                        <a:pt x="1498" y="102"/>
                      </a:lnTo>
                      <a:lnTo>
                        <a:pt x="1498" y="102"/>
                      </a:lnTo>
                      <a:lnTo>
                        <a:pt x="1486" y="114"/>
                      </a:lnTo>
                      <a:lnTo>
                        <a:pt x="1483" y="116"/>
                      </a:lnTo>
                      <a:lnTo>
                        <a:pt x="1469" y="130"/>
                      </a:lnTo>
                      <a:lnTo>
                        <a:pt x="1471" y="127"/>
                      </a:lnTo>
                      <a:lnTo>
                        <a:pt x="1467" y="130"/>
                      </a:lnTo>
                      <a:lnTo>
                        <a:pt x="1460" y="137"/>
                      </a:lnTo>
                      <a:lnTo>
                        <a:pt x="1460" y="137"/>
                      </a:lnTo>
                      <a:lnTo>
                        <a:pt x="1457" y="140"/>
                      </a:lnTo>
                      <a:lnTo>
                        <a:pt x="1455" y="144"/>
                      </a:lnTo>
                      <a:lnTo>
                        <a:pt x="1431" y="168"/>
                      </a:lnTo>
                      <a:lnTo>
                        <a:pt x="1429" y="166"/>
                      </a:lnTo>
                      <a:lnTo>
                        <a:pt x="1424" y="175"/>
                      </a:lnTo>
                      <a:lnTo>
                        <a:pt x="1427" y="173"/>
                      </a:lnTo>
                      <a:lnTo>
                        <a:pt x="1425" y="175"/>
                      </a:lnTo>
                      <a:lnTo>
                        <a:pt x="1418" y="179"/>
                      </a:lnTo>
                      <a:lnTo>
                        <a:pt x="1361" y="241"/>
                      </a:lnTo>
                      <a:lnTo>
                        <a:pt x="1360" y="241"/>
                      </a:lnTo>
                      <a:lnTo>
                        <a:pt x="1360" y="243"/>
                      </a:lnTo>
                      <a:lnTo>
                        <a:pt x="1328" y="272"/>
                      </a:lnTo>
                      <a:lnTo>
                        <a:pt x="1313" y="286"/>
                      </a:lnTo>
                      <a:lnTo>
                        <a:pt x="1306" y="293"/>
                      </a:lnTo>
                      <a:lnTo>
                        <a:pt x="1306" y="293"/>
                      </a:lnTo>
                      <a:lnTo>
                        <a:pt x="1299" y="300"/>
                      </a:lnTo>
                      <a:lnTo>
                        <a:pt x="1301" y="297"/>
                      </a:lnTo>
                      <a:lnTo>
                        <a:pt x="1295" y="300"/>
                      </a:lnTo>
                      <a:lnTo>
                        <a:pt x="1280" y="312"/>
                      </a:lnTo>
                      <a:lnTo>
                        <a:pt x="1280" y="312"/>
                      </a:lnTo>
                      <a:lnTo>
                        <a:pt x="1273" y="317"/>
                      </a:lnTo>
                      <a:lnTo>
                        <a:pt x="1271" y="319"/>
                      </a:lnTo>
                      <a:lnTo>
                        <a:pt x="1269" y="319"/>
                      </a:lnTo>
                      <a:lnTo>
                        <a:pt x="1266" y="323"/>
                      </a:lnTo>
                      <a:lnTo>
                        <a:pt x="1264" y="323"/>
                      </a:lnTo>
                      <a:lnTo>
                        <a:pt x="1261" y="324"/>
                      </a:lnTo>
                      <a:lnTo>
                        <a:pt x="1257" y="326"/>
                      </a:lnTo>
                      <a:lnTo>
                        <a:pt x="1257" y="326"/>
                      </a:lnTo>
                      <a:lnTo>
                        <a:pt x="1254" y="330"/>
                      </a:lnTo>
                      <a:lnTo>
                        <a:pt x="1252" y="330"/>
                      </a:lnTo>
                      <a:lnTo>
                        <a:pt x="1248" y="331"/>
                      </a:lnTo>
                      <a:lnTo>
                        <a:pt x="1245" y="333"/>
                      </a:lnTo>
                      <a:lnTo>
                        <a:pt x="1245" y="333"/>
                      </a:lnTo>
                      <a:lnTo>
                        <a:pt x="1238" y="336"/>
                      </a:lnTo>
                      <a:lnTo>
                        <a:pt x="1236" y="336"/>
                      </a:lnTo>
                      <a:lnTo>
                        <a:pt x="1231" y="338"/>
                      </a:lnTo>
                      <a:lnTo>
                        <a:pt x="1228" y="340"/>
                      </a:lnTo>
                      <a:lnTo>
                        <a:pt x="1226" y="340"/>
                      </a:lnTo>
                      <a:lnTo>
                        <a:pt x="1222" y="343"/>
                      </a:lnTo>
                      <a:lnTo>
                        <a:pt x="1217" y="343"/>
                      </a:lnTo>
                      <a:lnTo>
                        <a:pt x="1214" y="345"/>
                      </a:lnTo>
                      <a:lnTo>
                        <a:pt x="1210" y="345"/>
                      </a:lnTo>
                      <a:lnTo>
                        <a:pt x="1209" y="347"/>
                      </a:lnTo>
                      <a:lnTo>
                        <a:pt x="1196" y="347"/>
                      </a:lnTo>
                      <a:lnTo>
                        <a:pt x="1193" y="349"/>
                      </a:lnTo>
                      <a:lnTo>
                        <a:pt x="1169" y="349"/>
                      </a:lnTo>
                      <a:lnTo>
                        <a:pt x="1165" y="347"/>
                      </a:lnTo>
                      <a:lnTo>
                        <a:pt x="1153" y="347"/>
                      </a:lnTo>
                      <a:lnTo>
                        <a:pt x="1151" y="345"/>
                      </a:lnTo>
                      <a:lnTo>
                        <a:pt x="1144" y="345"/>
                      </a:lnTo>
                      <a:lnTo>
                        <a:pt x="1143" y="343"/>
                      </a:lnTo>
                      <a:lnTo>
                        <a:pt x="1137" y="343"/>
                      </a:lnTo>
                      <a:lnTo>
                        <a:pt x="1134" y="340"/>
                      </a:lnTo>
                      <a:lnTo>
                        <a:pt x="1131" y="340"/>
                      </a:lnTo>
                      <a:lnTo>
                        <a:pt x="1120" y="335"/>
                      </a:lnTo>
                      <a:lnTo>
                        <a:pt x="1120" y="335"/>
                      </a:lnTo>
                      <a:lnTo>
                        <a:pt x="1113" y="331"/>
                      </a:lnTo>
                      <a:lnTo>
                        <a:pt x="1113" y="331"/>
                      </a:lnTo>
                      <a:lnTo>
                        <a:pt x="1110" y="330"/>
                      </a:lnTo>
                      <a:lnTo>
                        <a:pt x="1106" y="330"/>
                      </a:lnTo>
                      <a:lnTo>
                        <a:pt x="1105" y="328"/>
                      </a:lnTo>
                      <a:lnTo>
                        <a:pt x="1105" y="328"/>
                      </a:lnTo>
                      <a:lnTo>
                        <a:pt x="1103" y="326"/>
                      </a:lnTo>
                      <a:lnTo>
                        <a:pt x="1098" y="323"/>
                      </a:lnTo>
                      <a:lnTo>
                        <a:pt x="1089" y="319"/>
                      </a:lnTo>
                      <a:lnTo>
                        <a:pt x="1085" y="316"/>
                      </a:lnTo>
                      <a:lnTo>
                        <a:pt x="1085" y="316"/>
                      </a:lnTo>
                      <a:lnTo>
                        <a:pt x="1072" y="305"/>
                      </a:lnTo>
                      <a:lnTo>
                        <a:pt x="1065" y="300"/>
                      </a:lnTo>
                      <a:lnTo>
                        <a:pt x="1063" y="300"/>
                      </a:lnTo>
                      <a:lnTo>
                        <a:pt x="1061" y="298"/>
                      </a:lnTo>
                      <a:lnTo>
                        <a:pt x="1061" y="298"/>
                      </a:lnTo>
                      <a:lnTo>
                        <a:pt x="1063" y="300"/>
                      </a:lnTo>
                      <a:lnTo>
                        <a:pt x="1061" y="300"/>
                      </a:lnTo>
                      <a:lnTo>
                        <a:pt x="1056" y="295"/>
                      </a:lnTo>
                      <a:lnTo>
                        <a:pt x="1042" y="283"/>
                      </a:lnTo>
                      <a:lnTo>
                        <a:pt x="1042" y="283"/>
                      </a:lnTo>
                      <a:lnTo>
                        <a:pt x="1033" y="278"/>
                      </a:lnTo>
                      <a:lnTo>
                        <a:pt x="1025" y="269"/>
                      </a:lnTo>
                      <a:lnTo>
                        <a:pt x="992" y="238"/>
                      </a:lnTo>
                      <a:lnTo>
                        <a:pt x="976" y="224"/>
                      </a:lnTo>
                      <a:lnTo>
                        <a:pt x="964" y="212"/>
                      </a:lnTo>
                      <a:lnTo>
                        <a:pt x="961" y="210"/>
                      </a:lnTo>
                      <a:lnTo>
                        <a:pt x="959" y="208"/>
                      </a:lnTo>
                      <a:lnTo>
                        <a:pt x="945" y="196"/>
                      </a:lnTo>
                      <a:lnTo>
                        <a:pt x="945" y="196"/>
                      </a:lnTo>
                      <a:lnTo>
                        <a:pt x="936" y="191"/>
                      </a:lnTo>
                      <a:lnTo>
                        <a:pt x="929" y="184"/>
                      </a:lnTo>
                      <a:lnTo>
                        <a:pt x="928" y="182"/>
                      </a:lnTo>
                      <a:lnTo>
                        <a:pt x="921" y="177"/>
                      </a:lnTo>
                      <a:lnTo>
                        <a:pt x="917" y="175"/>
                      </a:lnTo>
                      <a:lnTo>
                        <a:pt x="917" y="175"/>
                      </a:lnTo>
                      <a:lnTo>
                        <a:pt x="914" y="173"/>
                      </a:lnTo>
                      <a:lnTo>
                        <a:pt x="909" y="170"/>
                      </a:lnTo>
                      <a:lnTo>
                        <a:pt x="912" y="173"/>
                      </a:lnTo>
                      <a:lnTo>
                        <a:pt x="903" y="168"/>
                      </a:lnTo>
                      <a:lnTo>
                        <a:pt x="903" y="168"/>
                      </a:lnTo>
                      <a:lnTo>
                        <a:pt x="902" y="166"/>
                      </a:lnTo>
                      <a:lnTo>
                        <a:pt x="903" y="166"/>
                      </a:lnTo>
                      <a:lnTo>
                        <a:pt x="900" y="165"/>
                      </a:lnTo>
                      <a:lnTo>
                        <a:pt x="896" y="163"/>
                      </a:lnTo>
                      <a:lnTo>
                        <a:pt x="896" y="163"/>
                      </a:lnTo>
                      <a:lnTo>
                        <a:pt x="889" y="160"/>
                      </a:lnTo>
                      <a:lnTo>
                        <a:pt x="889" y="160"/>
                      </a:lnTo>
                      <a:lnTo>
                        <a:pt x="886" y="158"/>
                      </a:lnTo>
                      <a:lnTo>
                        <a:pt x="884" y="158"/>
                      </a:lnTo>
                      <a:lnTo>
                        <a:pt x="881" y="156"/>
                      </a:lnTo>
                      <a:lnTo>
                        <a:pt x="881" y="156"/>
                      </a:lnTo>
                      <a:lnTo>
                        <a:pt x="881" y="156"/>
                      </a:lnTo>
                      <a:lnTo>
                        <a:pt x="881" y="156"/>
                      </a:lnTo>
                      <a:lnTo>
                        <a:pt x="872" y="156"/>
                      </a:lnTo>
                      <a:lnTo>
                        <a:pt x="870" y="154"/>
                      </a:lnTo>
                      <a:lnTo>
                        <a:pt x="865" y="154"/>
                      </a:lnTo>
                      <a:lnTo>
                        <a:pt x="863" y="153"/>
                      </a:lnTo>
                      <a:lnTo>
                        <a:pt x="855" y="153"/>
                      </a:lnTo>
                      <a:lnTo>
                        <a:pt x="853" y="151"/>
                      </a:lnTo>
                      <a:lnTo>
                        <a:pt x="841" y="151"/>
                      </a:lnTo>
                      <a:lnTo>
                        <a:pt x="839" y="153"/>
                      </a:lnTo>
                      <a:lnTo>
                        <a:pt x="830" y="153"/>
                      </a:lnTo>
                      <a:lnTo>
                        <a:pt x="829" y="154"/>
                      </a:lnTo>
                      <a:lnTo>
                        <a:pt x="822" y="154"/>
                      </a:lnTo>
                      <a:lnTo>
                        <a:pt x="818" y="156"/>
                      </a:lnTo>
                      <a:lnTo>
                        <a:pt x="817" y="156"/>
                      </a:lnTo>
                      <a:lnTo>
                        <a:pt x="815" y="158"/>
                      </a:lnTo>
                      <a:lnTo>
                        <a:pt x="813" y="158"/>
                      </a:lnTo>
                      <a:lnTo>
                        <a:pt x="811" y="160"/>
                      </a:lnTo>
                      <a:lnTo>
                        <a:pt x="806" y="160"/>
                      </a:lnTo>
                      <a:lnTo>
                        <a:pt x="803" y="163"/>
                      </a:lnTo>
                      <a:lnTo>
                        <a:pt x="796" y="163"/>
                      </a:lnTo>
                      <a:lnTo>
                        <a:pt x="794" y="165"/>
                      </a:lnTo>
                      <a:lnTo>
                        <a:pt x="796" y="165"/>
                      </a:lnTo>
                      <a:lnTo>
                        <a:pt x="789" y="168"/>
                      </a:lnTo>
                      <a:lnTo>
                        <a:pt x="787" y="170"/>
                      </a:lnTo>
                      <a:lnTo>
                        <a:pt x="784" y="172"/>
                      </a:lnTo>
                      <a:lnTo>
                        <a:pt x="782" y="173"/>
                      </a:lnTo>
                      <a:lnTo>
                        <a:pt x="775" y="177"/>
                      </a:lnTo>
                      <a:lnTo>
                        <a:pt x="775" y="177"/>
                      </a:lnTo>
                      <a:lnTo>
                        <a:pt x="763" y="186"/>
                      </a:lnTo>
                      <a:lnTo>
                        <a:pt x="756" y="192"/>
                      </a:lnTo>
                      <a:lnTo>
                        <a:pt x="756" y="192"/>
                      </a:lnTo>
                      <a:lnTo>
                        <a:pt x="747" y="199"/>
                      </a:lnTo>
                      <a:lnTo>
                        <a:pt x="732" y="213"/>
                      </a:lnTo>
                      <a:lnTo>
                        <a:pt x="725" y="220"/>
                      </a:lnTo>
                      <a:lnTo>
                        <a:pt x="725" y="220"/>
                      </a:lnTo>
                      <a:lnTo>
                        <a:pt x="660" y="284"/>
                      </a:lnTo>
                      <a:lnTo>
                        <a:pt x="657" y="286"/>
                      </a:lnTo>
                      <a:lnTo>
                        <a:pt x="640" y="304"/>
                      </a:lnTo>
                      <a:lnTo>
                        <a:pt x="641" y="300"/>
                      </a:lnTo>
                      <a:lnTo>
                        <a:pt x="638" y="304"/>
                      </a:lnTo>
                      <a:lnTo>
                        <a:pt x="629" y="310"/>
                      </a:lnTo>
                      <a:lnTo>
                        <a:pt x="633" y="307"/>
                      </a:lnTo>
                      <a:lnTo>
                        <a:pt x="622" y="314"/>
                      </a:lnTo>
                      <a:lnTo>
                        <a:pt x="622" y="316"/>
                      </a:lnTo>
                      <a:lnTo>
                        <a:pt x="622" y="316"/>
                      </a:lnTo>
                      <a:lnTo>
                        <a:pt x="615" y="323"/>
                      </a:lnTo>
                      <a:lnTo>
                        <a:pt x="614" y="323"/>
                      </a:lnTo>
                      <a:lnTo>
                        <a:pt x="610" y="324"/>
                      </a:lnTo>
                      <a:lnTo>
                        <a:pt x="607" y="326"/>
                      </a:lnTo>
                      <a:lnTo>
                        <a:pt x="607" y="326"/>
                      </a:lnTo>
                      <a:lnTo>
                        <a:pt x="603" y="328"/>
                      </a:lnTo>
                      <a:lnTo>
                        <a:pt x="595" y="333"/>
                      </a:lnTo>
                      <a:lnTo>
                        <a:pt x="591" y="335"/>
                      </a:lnTo>
                      <a:lnTo>
                        <a:pt x="589" y="335"/>
                      </a:lnTo>
                      <a:lnTo>
                        <a:pt x="586" y="336"/>
                      </a:lnTo>
                      <a:lnTo>
                        <a:pt x="586" y="336"/>
                      </a:lnTo>
                      <a:lnTo>
                        <a:pt x="581" y="342"/>
                      </a:lnTo>
                      <a:lnTo>
                        <a:pt x="572" y="342"/>
                      </a:lnTo>
                      <a:lnTo>
                        <a:pt x="569" y="343"/>
                      </a:lnTo>
                      <a:lnTo>
                        <a:pt x="569" y="343"/>
                      </a:lnTo>
                      <a:lnTo>
                        <a:pt x="565" y="345"/>
                      </a:lnTo>
                      <a:lnTo>
                        <a:pt x="563" y="347"/>
                      </a:lnTo>
                      <a:lnTo>
                        <a:pt x="551" y="347"/>
                      </a:lnTo>
                      <a:lnTo>
                        <a:pt x="548" y="349"/>
                      </a:lnTo>
                      <a:lnTo>
                        <a:pt x="525" y="349"/>
                      </a:lnTo>
                      <a:lnTo>
                        <a:pt x="523" y="347"/>
                      </a:lnTo>
                      <a:lnTo>
                        <a:pt x="517" y="347"/>
                      </a:lnTo>
                      <a:lnTo>
                        <a:pt x="515" y="345"/>
                      </a:lnTo>
                      <a:lnTo>
                        <a:pt x="510" y="343"/>
                      </a:lnTo>
                      <a:lnTo>
                        <a:pt x="501" y="343"/>
                      </a:lnTo>
                      <a:lnTo>
                        <a:pt x="499" y="342"/>
                      </a:lnTo>
                      <a:lnTo>
                        <a:pt x="497" y="342"/>
                      </a:lnTo>
                      <a:lnTo>
                        <a:pt x="496" y="340"/>
                      </a:lnTo>
                      <a:lnTo>
                        <a:pt x="492" y="338"/>
                      </a:lnTo>
                      <a:lnTo>
                        <a:pt x="487" y="338"/>
                      </a:lnTo>
                      <a:lnTo>
                        <a:pt x="482" y="333"/>
                      </a:lnTo>
                      <a:lnTo>
                        <a:pt x="480" y="333"/>
                      </a:lnTo>
                      <a:lnTo>
                        <a:pt x="477" y="331"/>
                      </a:lnTo>
                      <a:lnTo>
                        <a:pt x="468" y="326"/>
                      </a:lnTo>
                      <a:lnTo>
                        <a:pt x="468" y="326"/>
                      </a:lnTo>
                      <a:lnTo>
                        <a:pt x="463" y="323"/>
                      </a:lnTo>
                      <a:lnTo>
                        <a:pt x="461" y="321"/>
                      </a:lnTo>
                      <a:lnTo>
                        <a:pt x="452" y="316"/>
                      </a:lnTo>
                      <a:lnTo>
                        <a:pt x="452" y="316"/>
                      </a:lnTo>
                      <a:lnTo>
                        <a:pt x="447" y="312"/>
                      </a:lnTo>
                      <a:lnTo>
                        <a:pt x="444" y="309"/>
                      </a:lnTo>
                      <a:lnTo>
                        <a:pt x="444" y="309"/>
                      </a:lnTo>
                      <a:lnTo>
                        <a:pt x="430" y="297"/>
                      </a:lnTo>
                      <a:lnTo>
                        <a:pt x="425" y="293"/>
                      </a:lnTo>
                      <a:lnTo>
                        <a:pt x="414" y="283"/>
                      </a:lnTo>
                      <a:lnTo>
                        <a:pt x="399" y="269"/>
                      </a:lnTo>
                      <a:lnTo>
                        <a:pt x="399" y="269"/>
                      </a:lnTo>
                      <a:lnTo>
                        <a:pt x="392" y="262"/>
                      </a:lnTo>
                      <a:lnTo>
                        <a:pt x="390" y="262"/>
                      </a:lnTo>
                      <a:lnTo>
                        <a:pt x="388" y="258"/>
                      </a:lnTo>
                      <a:lnTo>
                        <a:pt x="386" y="257"/>
                      </a:lnTo>
                      <a:lnTo>
                        <a:pt x="386" y="257"/>
                      </a:lnTo>
                      <a:lnTo>
                        <a:pt x="383" y="253"/>
                      </a:lnTo>
                      <a:lnTo>
                        <a:pt x="367" y="239"/>
                      </a:lnTo>
                      <a:lnTo>
                        <a:pt x="360" y="232"/>
                      </a:lnTo>
                      <a:lnTo>
                        <a:pt x="360" y="232"/>
                      </a:lnTo>
                      <a:lnTo>
                        <a:pt x="352" y="225"/>
                      </a:lnTo>
                      <a:lnTo>
                        <a:pt x="352" y="225"/>
                      </a:lnTo>
                      <a:lnTo>
                        <a:pt x="338" y="213"/>
                      </a:lnTo>
                      <a:lnTo>
                        <a:pt x="331" y="208"/>
                      </a:lnTo>
                      <a:lnTo>
                        <a:pt x="327" y="206"/>
                      </a:lnTo>
                      <a:lnTo>
                        <a:pt x="327" y="206"/>
                      </a:lnTo>
                      <a:lnTo>
                        <a:pt x="324" y="205"/>
                      </a:lnTo>
                      <a:lnTo>
                        <a:pt x="322" y="203"/>
                      </a:lnTo>
                      <a:lnTo>
                        <a:pt x="317" y="199"/>
                      </a:lnTo>
                      <a:lnTo>
                        <a:pt x="317" y="199"/>
                      </a:lnTo>
                      <a:lnTo>
                        <a:pt x="314" y="198"/>
                      </a:lnTo>
                      <a:lnTo>
                        <a:pt x="314" y="198"/>
                      </a:lnTo>
                      <a:lnTo>
                        <a:pt x="310" y="196"/>
                      </a:lnTo>
                      <a:lnTo>
                        <a:pt x="308" y="196"/>
                      </a:lnTo>
                      <a:lnTo>
                        <a:pt x="305" y="194"/>
                      </a:lnTo>
                      <a:lnTo>
                        <a:pt x="305" y="194"/>
                      </a:lnTo>
                      <a:lnTo>
                        <a:pt x="294" y="189"/>
                      </a:lnTo>
                      <a:lnTo>
                        <a:pt x="294" y="189"/>
                      </a:lnTo>
                      <a:lnTo>
                        <a:pt x="294" y="189"/>
                      </a:lnTo>
                      <a:lnTo>
                        <a:pt x="294" y="189"/>
                      </a:lnTo>
                      <a:lnTo>
                        <a:pt x="289" y="189"/>
                      </a:lnTo>
                      <a:lnTo>
                        <a:pt x="286" y="187"/>
                      </a:lnTo>
                      <a:lnTo>
                        <a:pt x="275" y="187"/>
                      </a:lnTo>
                      <a:lnTo>
                        <a:pt x="274" y="186"/>
                      </a:lnTo>
                      <a:lnTo>
                        <a:pt x="263" y="186"/>
                      </a:lnTo>
                      <a:lnTo>
                        <a:pt x="262" y="187"/>
                      </a:lnTo>
                      <a:lnTo>
                        <a:pt x="253" y="187"/>
                      </a:lnTo>
                      <a:lnTo>
                        <a:pt x="249" y="189"/>
                      </a:lnTo>
                      <a:lnTo>
                        <a:pt x="248" y="191"/>
                      </a:lnTo>
                      <a:lnTo>
                        <a:pt x="242" y="191"/>
                      </a:lnTo>
                      <a:lnTo>
                        <a:pt x="239" y="192"/>
                      </a:lnTo>
                      <a:lnTo>
                        <a:pt x="236" y="196"/>
                      </a:lnTo>
                      <a:lnTo>
                        <a:pt x="230" y="196"/>
                      </a:lnTo>
                      <a:lnTo>
                        <a:pt x="229" y="198"/>
                      </a:lnTo>
                      <a:lnTo>
                        <a:pt x="227" y="198"/>
                      </a:lnTo>
                      <a:lnTo>
                        <a:pt x="223" y="199"/>
                      </a:lnTo>
                      <a:lnTo>
                        <a:pt x="220" y="203"/>
                      </a:lnTo>
                      <a:lnTo>
                        <a:pt x="218" y="203"/>
                      </a:lnTo>
                      <a:lnTo>
                        <a:pt x="215" y="205"/>
                      </a:lnTo>
                      <a:lnTo>
                        <a:pt x="211" y="208"/>
                      </a:lnTo>
                      <a:lnTo>
                        <a:pt x="210" y="208"/>
                      </a:lnTo>
                      <a:lnTo>
                        <a:pt x="208" y="210"/>
                      </a:lnTo>
                      <a:lnTo>
                        <a:pt x="203" y="213"/>
                      </a:lnTo>
                      <a:lnTo>
                        <a:pt x="203" y="213"/>
                      </a:lnTo>
                      <a:lnTo>
                        <a:pt x="196" y="220"/>
                      </a:lnTo>
                      <a:lnTo>
                        <a:pt x="197" y="217"/>
                      </a:lnTo>
                      <a:lnTo>
                        <a:pt x="194" y="220"/>
                      </a:lnTo>
                      <a:lnTo>
                        <a:pt x="187" y="227"/>
                      </a:lnTo>
                      <a:lnTo>
                        <a:pt x="187" y="227"/>
                      </a:lnTo>
                      <a:lnTo>
                        <a:pt x="178" y="236"/>
                      </a:lnTo>
                      <a:lnTo>
                        <a:pt x="185" y="227"/>
                      </a:lnTo>
                      <a:lnTo>
                        <a:pt x="177" y="236"/>
                      </a:lnTo>
                      <a:lnTo>
                        <a:pt x="161" y="250"/>
                      </a:lnTo>
                      <a:lnTo>
                        <a:pt x="154" y="258"/>
                      </a:lnTo>
                      <a:lnTo>
                        <a:pt x="151" y="260"/>
                      </a:lnTo>
                      <a:lnTo>
                        <a:pt x="149" y="262"/>
                      </a:lnTo>
                      <a:lnTo>
                        <a:pt x="149" y="262"/>
                      </a:lnTo>
                      <a:lnTo>
                        <a:pt x="149" y="264"/>
                      </a:lnTo>
                      <a:lnTo>
                        <a:pt x="149" y="264"/>
                      </a:lnTo>
                      <a:lnTo>
                        <a:pt x="144" y="269"/>
                      </a:lnTo>
                      <a:lnTo>
                        <a:pt x="112" y="298"/>
                      </a:lnTo>
                      <a:lnTo>
                        <a:pt x="98" y="310"/>
                      </a:lnTo>
                      <a:lnTo>
                        <a:pt x="98" y="310"/>
                      </a:lnTo>
                      <a:lnTo>
                        <a:pt x="92" y="317"/>
                      </a:lnTo>
                      <a:lnTo>
                        <a:pt x="88" y="319"/>
                      </a:lnTo>
                      <a:lnTo>
                        <a:pt x="86" y="321"/>
                      </a:lnTo>
                      <a:lnTo>
                        <a:pt x="79" y="324"/>
                      </a:lnTo>
                      <a:lnTo>
                        <a:pt x="79" y="324"/>
                      </a:lnTo>
                      <a:lnTo>
                        <a:pt x="74" y="328"/>
                      </a:lnTo>
                      <a:lnTo>
                        <a:pt x="72" y="330"/>
                      </a:lnTo>
                      <a:lnTo>
                        <a:pt x="66" y="333"/>
                      </a:lnTo>
                      <a:lnTo>
                        <a:pt x="64" y="333"/>
                      </a:lnTo>
                      <a:lnTo>
                        <a:pt x="60" y="336"/>
                      </a:lnTo>
                      <a:lnTo>
                        <a:pt x="50" y="342"/>
                      </a:lnTo>
                      <a:lnTo>
                        <a:pt x="46" y="342"/>
                      </a:lnTo>
                      <a:lnTo>
                        <a:pt x="40" y="345"/>
                      </a:lnTo>
                      <a:lnTo>
                        <a:pt x="38" y="345"/>
                      </a:lnTo>
                      <a:lnTo>
                        <a:pt x="36" y="347"/>
                      </a:lnTo>
                      <a:lnTo>
                        <a:pt x="26" y="347"/>
                      </a:lnTo>
                      <a:lnTo>
                        <a:pt x="22" y="349"/>
                      </a:lnTo>
                      <a:lnTo>
                        <a:pt x="0" y="349"/>
                      </a:lnTo>
                      <a:lnTo>
                        <a:pt x="0" y="323"/>
                      </a:lnTo>
                      <a:lnTo>
                        <a:pt x="17" y="323"/>
                      </a:lnTo>
                      <a:lnTo>
                        <a:pt x="20" y="321"/>
                      </a:lnTo>
                      <a:lnTo>
                        <a:pt x="24" y="321"/>
                      </a:lnTo>
                      <a:lnTo>
                        <a:pt x="26" y="319"/>
                      </a:lnTo>
                      <a:lnTo>
                        <a:pt x="34" y="319"/>
                      </a:lnTo>
                      <a:lnTo>
                        <a:pt x="41" y="316"/>
                      </a:lnTo>
                      <a:lnTo>
                        <a:pt x="43" y="316"/>
                      </a:lnTo>
                      <a:lnTo>
                        <a:pt x="45" y="314"/>
                      </a:lnTo>
                      <a:lnTo>
                        <a:pt x="45" y="312"/>
                      </a:lnTo>
                      <a:lnTo>
                        <a:pt x="55" y="309"/>
                      </a:lnTo>
                      <a:lnTo>
                        <a:pt x="55" y="309"/>
                      </a:lnTo>
                      <a:lnTo>
                        <a:pt x="59" y="307"/>
                      </a:lnTo>
                      <a:lnTo>
                        <a:pt x="59" y="307"/>
                      </a:lnTo>
                      <a:lnTo>
                        <a:pt x="66" y="302"/>
                      </a:lnTo>
                      <a:lnTo>
                        <a:pt x="67" y="302"/>
                      </a:lnTo>
                      <a:lnTo>
                        <a:pt x="69" y="300"/>
                      </a:lnTo>
                      <a:lnTo>
                        <a:pt x="72" y="298"/>
                      </a:lnTo>
                      <a:lnTo>
                        <a:pt x="79" y="291"/>
                      </a:lnTo>
                      <a:lnTo>
                        <a:pt x="76" y="293"/>
                      </a:lnTo>
                      <a:lnTo>
                        <a:pt x="81" y="290"/>
                      </a:lnTo>
                      <a:lnTo>
                        <a:pt x="97" y="278"/>
                      </a:lnTo>
                      <a:lnTo>
                        <a:pt x="97" y="278"/>
                      </a:lnTo>
                      <a:lnTo>
                        <a:pt x="126" y="250"/>
                      </a:lnTo>
                      <a:lnTo>
                        <a:pt x="128" y="246"/>
                      </a:lnTo>
                      <a:lnTo>
                        <a:pt x="130" y="245"/>
                      </a:lnTo>
                      <a:lnTo>
                        <a:pt x="126" y="246"/>
                      </a:lnTo>
                      <a:lnTo>
                        <a:pt x="135" y="241"/>
                      </a:lnTo>
                      <a:lnTo>
                        <a:pt x="140" y="234"/>
                      </a:lnTo>
                      <a:lnTo>
                        <a:pt x="140" y="232"/>
                      </a:lnTo>
                      <a:lnTo>
                        <a:pt x="142" y="232"/>
                      </a:lnTo>
                      <a:lnTo>
                        <a:pt x="159" y="217"/>
                      </a:lnTo>
                      <a:lnTo>
                        <a:pt x="168" y="208"/>
                      </a:lnTo>
                      <a:lnTo>
                        <a:pt x="164" y="210"/>
                      </a:lnTo>
                      <a:lnTo>
                        <a:pt x="170" y="206"/>
                      </a:lnTo>
                      <a:lnTo>
                        <a:pt x="178" y="199"/>
                      </a:lnTo>
                      <a:lnTo>
                        <a:pt x="183" y="194"/>
                      </a:lnTo>
                      <a:lnTo>
                        <a:pt x="183" y="192"/>
                      </a:lnTo>
                      <a:lnTo>
                        <a:pt x="185" y="192"/>
                      </a:lnTo>
                      <a:lnTo>
                        <a:pt x="194" y="187"/>
                      </a:lnTo>
                      <a:lnTo>
                        <a:pt x="194" y="187"/>
                      </a:lnTo>
                      <a:lnTo>
                        <a:pt x="196" y="186"/>
                      </a:lnTo>
                      <a:lnTo>
                        <a:pt x="196" y="184"/>
                      </a:lnTo>
                      <a:lnTo>
                        <a:pt x="204" y="182"/>
                      </a:lnTo>
                      <a:lnTo>
                        <a:pt x="204" y="180"/>
                      </a:lnTo>
                      <a:lnTo>
                        <a:pt x="204" y="179"/>
                      </a:lnTo>
                      <a:lnTo>
                        <a:pt x="211" y="177"/>
                      </a:lnTo>
                      <a:lnTo>
                        <a:pt x="213" y="175"/>
                      </a:lnTo>
                      <a:lnTo>
                        <a:pt x="223" y="170"/>
                      </a:lnTo>
                      <a:lnTo>
                        <a:pt x="225" y="170"/>
                      </a:lnTo>
                      <a:lnTo>
                        <a:pt x="232" y="166"/>
                      </a:lnTo>
                      <a:lnTo>
                        <a:pt x="234" y="166"/>
                      </a:lnTo>
                      <a:lnTo>
                        <a:pt x="237" y="163"/>
                      </a:lnTo>
                      <a:lnTo>
                        <a:pt x="244" y="163"/>
                      </a:lnTo>
                      <a:lnTo>
                        <a:pt x="248" y="161"/>
                      </a:lnTo>
                      <a:lnTo>
                        <a:pt x="249" y="161"/>
                      </a:lnTo>
                      <a:lnTo>
                        <a:pt x="251" y="160"/>
                      </a:lnTo>
                      <a:lnTo>
                        <a:pt x="286" y="160"/>
                      </a:lnTo>
                      <a:lnTo>
                        <a:pt x="288" y="161"/>
                      </a:lnTo>
                      <a:lnTo>
                        <a:pt x="291" y="161"/>
                      </a:lnTo>
                      <a:lnTo>
                        <a:pt x="294" y="163"/>
                      </a:lnTo>
                      <a:lnTo>
                        <a:pt x="300" y="163"/>
                      </a:lnTo>
                      <a:lnTo>
                        <a:pt x="305" y="165"/>
                      </a:lnTo>
                      <a:lnTo>
                        <a:pt x="307" y="166"/>
                      </a:lnTo>
                      <a:lnTo>
                        <a:pt x="310" y="168"/>
                      </a:lnTo>
                      <a:lnTo>
                        <a:pt x="315" y="168"/>
                      </a:lnTo>
                      <a:lnTo>
                        <a:pt x="319" y="172"/>
                      </a:lnTo>
                      <a:lnTo>
                        <a:pt x="324" y="173"/>
                      </a:lnTo>
                      <a:lnTo>
                        <a:pt x="326" y="175"/>
                      </a:lnTo>
                      <a:lnTo>
                        <a:pt x="329" y="177"/>
                      </a:lnTo>
                      <a:lnTo>
                        <a:pt x="331" y="177"/>
                      </a:lnTo>
                      <a:lnTo>
                        <a:pt x="338" y="182"/>
                      </a:lnTo>
                      <a:lnTo>
                        <a:pt x="338" y="182"/>
                      </a:lnTo>
                      <a:lnTo>
                        <a:pt x="340" y="184"/>
                      </a:lnTo>
                      <a:lnTo>
                        <a:pt x="345" y="187"/>
                      </a:lnTo>
                      <a:lnTo>
                        <a:pt x="353" y="192"/>
                      </a:lnTo>
                      <a:lnTo>
                        <a:pt x="369" y="205"/>
                      </a:lnTo>
                      <a:lnTo>
                        <a:pt x="371" y="206"/>
                      </a:lnTo>
                      <a:lnTo>
                        <a:pt x="374" y="210"/>
                      </a:lnTo>
                      <a:lnTo>
                        <a:pt x="374" y="210"/>
                      </a:lnTo>
                      <a:lnTo>
                        <a:pt x="381" y="215"/>
                      </a:lnTo>
                      <a:lnTo>
                        <a:pt x="379" y="213"/>
                      </a:lnTo>
                      <a:lnTo>
                        <a:pt x="386" y="220"/>
                      </a:lnTo>
                      <a:lnTo>
                        <a:pt x="385" y="220"/>
                      </a:lnTo>
                      <a:lnTo>
                        <a:pt x="400" y="234"/>
                      </a:lnTo>
                      <a:lnTo>
                        <a:pt x="404" y="238"/>
                      </a:lnTo>
                      <a:lnTo>
                        <a:pt x="407" y="241"/>
                      </a:lnTo>
                      <a:lnTo>
                        <a:pt x="407" y="241"/>
                      </a:lnTo>
                      <a:lnTo>
                        <a:pt x="416" y="248"/>
                      </a:lnTo>
                      <a:lnTo>
                        <a:pt x="414" y="248"/>
                      </a:lnTo>
                      <a:lnTo>
                        <a:pt x="416" y="250"/>
                      </a:lnTo>
                      <a:lnTo>
                        <a:pt x="432" y="264"/>
                      </a:lnTo>
                      <a:lnTo>
                        <a:pt x="440" y="271"/>
                      </a:lnTo>
                      <a:lnTo>
                        <a:pt x="445" y="276"/>
                      </a:lnTo>
                      <a:lnTo>
                        <a:pt x="461" y="288"/>
                      </a:lnTo>
                      <a:lnTo>
                        <a:pt x="466" y="293"/>
                      </a:lnTo>
                      <a:lnTo>
                        <a:pt x="475" y="298"/>
                      </a:lnTo>
                      <a:lnTo>
                        <a:pt x="477" y="298"/>
                      </a:lnTo>
                      <a:lnTo>
                        <a:pt x="482" y="304"/>
                      </a:lnTo>
                      <a:lnTo>
                        <a:pt x="487" y="307"/>
                      </a:lnTo>
                      <a:lnTo>
                        <a:pt x="492" y="307"/>
                      </a:lnTo>
                      <a:lnTo>
                        <a:pt x="497" y="312"/>
                      </a:lnTo>
                      <a:lnTo>
                        <a:pt x="501" y="314"/>
                      </a:lnTo>
                      <a:lnTo>
                        <a:pt x="508" y="314"/>
                      </a:lnTo>
                      <a:lnTo>
                        <a:pt x="510" y="316"/>
                      </a:lnTo>
                      <a:lnTo>
                        <a:pt x="511" y="316"/>
                      </a:lnTo>
                      <a:lnTo>
                        <a:pt x="513" y="317"/>
                      </a:lnTo>
                      <a:lnTo>
                        <a:pt x="518" y="319"/>
                      </a:lnTo>
                      <a:lnTo>
                        <a:pt x="518" y="319"/>
                      </a:lnTo>
                      <a:lnTo>
                        <a:pt x="523" y="321"/>
                      </a:lnTo>
                      <a:lnTo>
                        <a:pt x="536" y="321"/>
                      </a:lnTo>
                      <a:lnTo>
                        <a:pt x="537" y="323"/>
                      </a:lnTo>
                      <a:lnTo>
                        <a:pt x="543" y="323"/>
                      </a:lnTo>
                      <a:lnTo>
                        <a:pt x="548" y="321"/>
                      </a:lnTo>
                      <a:lnTo>
                        <a:pt x="551" y="321"/>
                      </a:lnTo>
                      <a:lnTo>
                        <a:pt x="553" y="319"/>
                      </a:lnTo>
                      <a:lnTo>
                        <a:pt x="560" y="319"/>
                      </a:lnTo>
                      <a:lnTo>
                        <a:pt x="563" y="317"/>
                      </a:lnTo>
                      <a:lnTo>
                        <a:pt x="569" y="316"/>
                      </a:lnTo>
                      <a:lnTo>
                        <a:pt x="570" y="316"/>
                      </a:lnTo>
                      <a:lnTo>
                        <a:pt x="574" y="314"/>
                      </a:lnTo>
                      <a:lnTo>
                        <a:pt x="575" y="312"/>
                      </a:lnTo>
                      <a:lnTo>
                        <a:pt x="581" y="310"/>
                      </a:lnTo>
                      <a:lnTo>
                        <a:pt x="581" y="310"/>
                      </a:lnTo>
                      <a:lnTo>
                        <a:pt x="581" y="310"/>
                      </a:lnTo>
                      <a:lnTo>
                        <a:pt x="581" y="310"/>
                      </a:lnTo>
                      <a:lnTo>
                        <a:pt x="588" y="307"/>
                      </a:lnTo>
                      <a:lnTo>
                        <a:pt x="591" y="305"/>
                      </a:lnTo>
                      <a:lnTo>
                        <a:pt x="595" y="304"/>
                      </a:lnTo>
                      <a:lnTo>
                        <a:pt x="596" y="302"/>
                      </a:lnTo>
                      <a:lnTo>
                        <a:pt x="600" y="302"/>
                      </a:lnTo>
                      <a:lnTo>
                        <a:pt x="603" y="297"/>
                      </a:lnTo>
                      <a:lnTo>
                        <a:pt x="608" y="293"/>
                      </a:lnTo>
                      <a:lnTo>
                        <a:pt x="608" y="293"/>
                      </a:lnTo>
                      <a:lnTo>
                        <a:pt x="614" y="290"/>
                      </a:lnTo>
                      <a:lnTo>
                        <a:pt x="622" y="283"/>
                      </a:lnTo>
                      <a:lnTo>
                        <a:pt x="638" y="267"/>
                      </a:lnTo>
                      <a:lnTo>
                        <a:pt x="641" y="265"/>
                      </a:lnTo>
                      <a:lnTo>
                        <a:pt x="706" y="201"/>
                      </a:lnTo>
                      <a:lnTo>
                        <a:pt x="702" y="203"/>
                      </a:lnTo>
                      <a:lnTo>
                        <a:pt x="707" y="199"/>
                      </a:lnTo>
                      <a:lnTo>
                        <a:pt x="716" y="192"/>
                      </a:lnTo>
                      <a:lnTo>
                        <a:pt x="716" y="192"/>
                      </a:lnTo>
                      <a:lnTo>
                        <a:pt x="730" y="180"/>
                      </a:lnTo>
                      <a:lnTo>
                        <a:pt x="737" y="173"/>
                      </a:lnTo>
                      <a:lnTo>
                        <a:pt x="733" y="175"/>
                      </a:lnTo>
                      <a:lnTo>
                        <a:pt x="739" y="172"/>
                      </a:lnTo>
                      <a:lnTo>
                        <a:pt x="747" y="165"/>
                      </a:lnTo>
                      <a:lnTo>
                        <a:pt x="761" y="154"/>
                      </a:lnTo>
                      <a:lnTo>
                        <a:pt x="763" y="154"/>
                      </a:lnTo>
                      <a:lnTo>
                        <a:pt x="765" y="153"/>
                      </a:lnTo>
                      <a:lnTo>
                        <a:pt x="768" y="151"/>
                      </a:lnTo>
                      <a:lnTo>
                        <a:pt x="770" y="149"/>
                      </a:lnTo>
                      <a:lnTo>
                        <a:pt x="782" y="142"/>
                      </a:lnTo>
                      <a:lnTo>
                        <a:pt x="782" y="142"/>
                      </a:lnTo>
                      <a:lnTo>
                        <a:pt x="787" y="139"/>
                      </a:lnTo>
                      <a:lnTo>
                        <a:pt x="789" y="139"/>
                      </a:lnTo>
                      <a:lnTo>
                        <a:pt x="789" y="137"/>
                      </a:lnTo>
                      <a:lnTo>
                        <a:pt x="799" y="134"/>
                      </a:lnTo>
                      <a:lnTo>
                        <a:pt x="801" y="132"/>
                      </a:lnTo>
                      <a:lnTo>
                        <a:pt x="803" y="132"/>
                      </a:lnTo>
                      <a:lnTo>
                        <a:pt x="804" y="130"/>
                      </a:lnTo>
                      <a:lnTo>
                        <a:pt x="813" y="130"/>
                      </a:lnTo>
                      <a:lnTo>
                        <a:pt x="817" y="128"/>
                      </a:lnTo>
                      <a:lnTo>
                        <a:pt x="817" y="128"/>
                      </a:lnTo>
                      <a:lnTo>
                        <a:pt x="818" y="127"/>
                      </a:lnTo>
                      <a:lnTo>
                        <a:pt x="827" y="127"/>
                      </a:lnTo>
                      <a:lnTo>
                        <a:pt x="829" y="125"/>
                      </a:lnTo>
                      <a:lnTo>
                        <a:pt x="865" y="125"/>
                      </a:lnTo>
                      <a:lnTo>
                        <a:pt x="867" y="127"/>
                      </a:lnTo>
                      <a:lnTo>
                        <a:pt x="876" y="127"/>
                      </a:lnTo>
                      <a:lnTo>
                        <a:pt x="877" y="128"/>
                      </a:lnTo>
                      <a:lnTo>
                        <a:pt x="883" y="128"/>
                      </a:lnTo>
                      <a:lnTo>
                        <a:pt x="884" y="130"/>
                      </a:lnTo>
                      <a:lnTo>
                        <a:pt x="886" y="130"/>
                      </a:lnTo>
                      <a:lnTo>
                        <a:pt x="891" y="132"/>
                      </a:lnTo>
                      <a:lnTo>
                        <a:pt x="893" y="134"/>
                      </a:lnTo>
                      <a:lnTo>
                        <a:pt x="895" y="134"/>
                      </a:lnTo>
                      <a:lnTo>
                        <a:pt x="895" y="134"/>
                      </a:lnTo>
                      <a:lnTo>
                        <a:pt x="900" y="135"/>
                      </a:lnTo>
                      <a:lnTo>
                        <a:pt x="902" y="137"/>
                      </a:lnTo>
                      <a:lnTo>
                        <a:pt x="909" y="140"/>
                      </a:lnTo>
                      <a:lnTo>
                        <a:pt x="914" y="144"/>
                      </a:lnTo>
                      <a:lnTo>
                        <a:pt x="917" y="146"/>
                      </a:lnTo>
                      <a:lnTo>
                        <a:pt x="926" y="151"/>
                      </a:lnTo>
                      <a:lnTo>
                        <a:pt x="929" y="153"/>
                      </a:lnTo>
                      <a:lnTo>
                        <a:pt x="935" y="156"/>
                      </a:lnTo>
                      <a:lnTo>
                        <a:pt x="943" y="161"/>
                      </a:lnTo>
                      <a:lnTo>
                        <a:pt x="943" y="161"/>
                      </a:lnTo>
                      <a:lnTo>
                        <a:pt x="948" y="165"/>
                      </a:lnTo>
                      <a:lnTo>
                        <a:pt x="954" y="170"/>
                      </a:lnTo>
                      <a:lnTo>
                        <a:pt x="954" y="170"/>
                      </a:lnTo>
                      <a:lnTo>
                        <a:pt x="959" y="173"/>
                      </a:lnTo>
                      <a:lnTo>
                        <a:pt x="959" y="172"/>
                      </a:lnTo>
                      <a:lnTo>
                        <a:pt x="961" y="175"/>
                      </a:lnTo>
                      <a:lnTo>
                        <a:pt x="976" y="189"/>
                      </a:lnTo>
                      <a:lnTo>
                        <a:pt x="980" y="191"/>
                      </a:lnTo>
                      <a:lnTo>
                        <a:pt x="978" y="189"/>
                      </a:lnTo>
                      <a:lnTo>
                        <a:pt x="980" y="191"/>
                      </a:lnTo>
                      <a:lnTo>
                        <a:pt x="983" y="192"/>
                      </a:lnTo>
                      <a:lnTo>
                        <a:pt x="995" y="205"/>
                      </a:lnTo>
                      <a:lnTo>
                        <a:pt x="994" y="205"/>
                      </a:lnTo>
                      <a:lnTo>
                        <a:pt x="1009" y="219"/>
                      </a:lnTo>
                      <a:lnTo>
                        <a:pt x="1042" y="250"/>
                      </a:lnTo>
                      <a:lnTo>
                        <a:pt x="1049" y="257"/>
                      </a:lnTo>
                      <a:lnTo>
                        <a:pt x="1051" y="257"/>
                      </a:lnTo>
                      <a:lnTo>
                        <a:pt x="1051" y="257"/>
                      </a:lnTo>
                      <a:lnTo>
                        <a:pt x="1059" y="265"/>
                      </a:lnTo>
                      <a:lnTo>
                        <a:pt x="1052" y="258"/>
                      </a:lnTo>
                      <a:lnTo>
                        <a:pt x="1056" y="260"/>
                      </a:lnTo>
                      <a:lnTo>
                        <a:pt x="1056" y="258"/>
                      </a:lnTo>
                      <a:lnTo>
                        <a:pt x="1058" y="262"/>
                      </a:lnTo>
                      <a:lnTo>
                        <a:pt x="1072" y="274"/>
                      </a:lnTo>
                      <a:lnTo>
                        <a:pt x="1075" y="274"/>
                      </a:lnTo>
                      <a:lnTo>
                        <a:pt x="1080" y="279"/>
                      </a:lnTo>
                      <a:lnTo>
                        <a:pt x="1087" y="284"/>
                      </a:lnTo>
                      <a:lnTo>
                        <a:pt x="1087" y="284"/>
                      </a:lnTo>
                      <a:lnTo>
                        <a:pt x="1105" y="297"/>
                      </a:lnTo>
                      <a:lnTo>
                        <a:pt x="1106" y="298"/>
                      </a:lnTo>
                      <a:lnTo>
                        <a:pt x="1105" y="297"/>
                      </a:lnTo>
                      <a:lnTo>
                        <a:pt x="1106" y="298"/>
                      </a:lnTo>
                      <a:lnTo>
                        <a:pt x="1108" y="298"/>
                      </a:lnTo>
                      <a:lnTo>
                        <a:pt x="1110" y="298"/>
                      </a:lnTo>
                      <a:lnTo>
                        <a:pt x="1111" y="300"/>
                      </a:lnTo>
                      <a:lnTo>
                        <a:pt x="1117" y="304"/>
                      </a:lnTo>
                      <a:lnTo>
                        <a:pt x="1118" y="304"/>
                      </a:lnTo>
                      <a:lnTo>
                        <a:pt x="1122" y="307"/>
                      </a:lnTo>
                      <a:lnTo>
                        <a:pt x="1124" y="307"/>
                      </a:lnTo>
                      <a:lnTo>
                        <a:pt x="1125" y="309"/>
                      </a:lnTo>
                      <a:lnTo>
                        <a:pt x="1129" y="310"/>
                      </a:lnTo>
                      <a:lnTo>
                        <a:pt x="1134" y="310"/>
                      </a:lnTo>
                      <a:lnTo>
                        <a:pt x="1137" y="314"/>
                      </a:lnTo>
                      <a:lnTo>
                        <a:pt x="1141" y="314"/>
                      </a:lnTo>
                      <a:lnTo>
                        <a:pt x="1148" y="317"/>
                      </a:lnTo>
                      <a:lnTo>
                        <a:pt x="1155" y="317"/>
                      </a:lnTo>
                      <a:lnTo>
                        <a:pt x="1157" y="319"/>
                      </a:lnTo>
                      <a:lnTo>
                        <a:pt x="1164" y="319"/>
                      </a:lnTo>
                      <a:lnTo>
                        <a:pt x="1165" y="321"/>
                      </a:lnTo>
                      <a:lnTo>
                        <a:pt x="1170" y="321"/>
                      </a:lnTo>
                      <a:lnTo>
                        <a:pt x="1174" y="323"/>
                      </a:lnTo>
                      <a:lnTo>
                        <a:pt x="1188" y="323"/>
                      </a:lnTo>
                      <a:lnTo>
                        <a:pt x="1191" y="321"/>
                      </a:lnTo>
                      <a:lnTo>
                        <a:pt x="1196" y="321"/>
                      </a:lnTo>
                      <a:lnTo>
                        <a:pt x="1198" y="319"/>
                      </a:lnTo>
                      <a:lnTo>
                        <a:pt x="1209" y="319"/>
                      </a:lnTo>
                      <a:lnTo>
                        <a:pt x="1209" y="317"/>
                      </a:lnTo>
                      <a:lnTo>
                        <a:pt x="1214" y="316"/>
                      </a:lnTo>
                      <a:lnTo>
                        <a:pt x="1221" y="314"/>
                      </a:lnTo>
                      <a:lnTo>
                        <a:pt x="1222" y="314"/>
                      </a:lnTo>
                      <a:lnTo>
                        <a:pt x="1228" y="312"/>
                      </a:lnTo>
                      <a:lnTo>
                        <a:pt x="1228" y="312"/>
                      </a:lnTo>
                      <a:lnTo>
                        <a:pt x="1233" y="310"/>
                      </a:lnTo>
                      <a:lnTo>
                        <a:pt x="1235" y="309"/>
                      </a:lnTo>
                      <a:lnTo>
                        <a:pt x="1238" y="309"/>
                      </a:lnTo>
                      <a:lnTo>
                        <a:pt x="1238" y="307"/>
                      </a:lnTo>
                      <a:lnTo>
                        <a:pt x="1238" y="305"/>
                      </a:lnTo>
                      <a:lnTo>
                        <a:pt x="1242" y="304"/>
                      </a:lnTo>
                      <a:lnTo>
                        <a:pt x="1250" y="300"/>
                      </a:lnTo>
                      <a:lnTo>
                        <a:pt x="1250" y="298"/>
                      </a:lnTo>
                      <a:lnTo>
                        <a:pt x="1257" y="297"/>
                      </a:lnTo>
                      <a:lnTo>
                        <a:pt x="1259" y="295"/>
                      </a:lnTo>
                      <a:lnTo>
                        <a:pt x="1264" y="291"/>
                      </a:lnTo>
                      <a:lnTo>
                        <a:pt x="1281" y="279"/>
                      </a:lnTo>
                      <a:lnTo>
                        <a:pt x="1287" y="274"/>
                      </a:lnTo>
                      <a:lnTo>
                        <a:pt x="1283" y="276"/>
                      </a:lnTo>
                      <a:lnTo>
                        <a:pt x="1288" y="272"/>
                      </a:lnTo>
                      <a:lnTo>
                        <a:pt x="1297" y="265"/>
                      </a:lnTo>
                      <a:lnTo>
                        <a:pt x="1297" y="265"/>
                      </a:lnTo>
                      <a:lnTo>
                        <a:pt x="1311" y="253"/>
                      </a:lnTo>
                      <a:lnTo>
                        <a:pt x="1342" y="224"/>
                      </a:lnTo>
                      <a:lnTo>
                        <a:pt x="1403" y="158"/>
                      </a:lnTo>
                      <a:lnTo>
                        <a:pt x="1403" y="156"/>
                      </a:lnTo>
                      <a:lnTo>
                        <a:pt x="1406" y="156"/>
                      </a:lnTo>
                      <a:lnTo>
                        <a:pt x="1413" y="146"/>
                      </a:lnTo>
                      <a:lnTo>
                        <a:pt x="1412" y="149"/>
                      </a:lnTo>
                      <a:lnTo>
                        <a:pt x="1436" y="125"/>
                      </a:lnTo>
                      <a:lnTo>
                        <a:pt x="1438" y="121"/>
                      </a:lnTo>
                      <a:lnTo>
                        <a:pt x="1441" y="118"/>
                      </a:lnTo>
                      <a:lnTo>
                        <a:pt x="1438" y="120"/>
                      </a:lnTo>
                      <a:lnTo>
                        <a:pt x="1443" y="116"/>
                      </a:lnTo>
                      <a:lnTo>
                        <a:pt x="1451" y="109"/>
                      </a:lnTo>
                      <a:lnTo>
                        <a:pt x="1464" y="97"/>
                      </a:lnTo>
                      <a:lnTo>
                        <a:pt x="1467" y="95"/>
                      </a:lnTo>
                      <a:lnTo>
                        <a:pt x="1479" y="83"/>
                      </a:lnTo>
                      <a:lnTo>
                        <a:pt x="1495" y="69"/>
                      </a:lnTo>
                      <a:lnTo>
                        <a:pt x="1500" y="64"/>
                      </a:lnTo>
                      <a:lnTo>
                        <a:pt x="1502" y="64"/>
                      </a:lnTo>
                      <a:lnTo>
                        <a:pt x="1503" y="62"/>
                      </a:lnTo>
                      <a:lnTo>
                        <a:pt x="1512" y="55"/>
                      </a:lnTo>
                      <a:lnTo>
                        <a:pt x="1526" y="45"/>
                      </a:lnTo>
                      <a:lnTo>
                        <a:pt x="1526" y="43"/>
                      </a:lnTo>
                      <a:lnTo>
                        <a:pt x="1529" y="43"/>
                      </a:lnTo>
                      <a:lnTo>
                        <a:pt x="1533" y="43"/>
                      </a:lnTo>
                      <a:lnTo>
                        <a:pt x="1533" y="42"/>
                      </a:lnTo>
                      <a:lnTo>
                        <a:pt x="1533" y="40"/>
                      </a:lnTo>
                      <a:lnTo>
                        <a:pt x="1535" y="40"/>
                      </a:lnTo>
                      <a:lnTo>
                        <a:pt x="1543" y="35"/>
                      </a:lnTo>
                      <a:lnTo>
                        <a:pt x="1547" y="31"/>
                      </a:lnTo>
                      <a:lnTo>
                        <a:pt x="1550" y="31"/>
                      </a:lnTo>
                      <a:lnTo>
                        <a:pt x="1552" y="29"/>
                      </a:lnTo>
                      <a:lnTo>
                        <a:pt x="1556" y="28"/>
                      </a:lnTo>
                      <a:lnTo>
                        <a:pt x="1554" y="29"/>
                      </a:lnTo>
                      <a:lnTo>
                        <a:pt x="1564" y="24"/>
                      </a:lnTo>
                      <a:lnTo>
                        <a:pt x="1566" y="22"/>
                      </a:lnTo>
                      <a:lnTo>
                        <a:pt x="1569" y="21"/>
                      </a:lnTo>
                      <a:lnTo>
                        <a:pt x="1569" y="21"/>
                      </a:lnTo>
                      <a:lnTo>
                        <a:pt x="1578" y="17"/>
                      </a:lnTo>
                      <a:lnTo>
                        <a:pt x="1580" y="16"/>
                      </a:lnTo>
                      <a:lnTo>
                        <a:pt x="1583" y="16"/>
                      </a:lnTo>
                      <a:lnTo>
                        <a:pt x="1588" y="14"/>
                      </a:lnTo>
                      <a:lnTo>
                        <a:pt x="1588" y="14"/>
                      </a:lnTo>
                      <a:lnTo>
                        <a:pt x="1597" y="10"/>
                      </a:lnTo>
                      <a:lnTo>
                        <a:pt x="1599" y="10"/>
                      </a:lnTo>
                      <a:lnTo>
                        <a:pt x="1601" y="9"/>
                      </a:lnTo>
                      <a:lnTo>
                        <a:pt x="1604" y="7"/>
                      </a:lnTo>
                      <a:lnTo>
                        <a:pt x="1608" y="7"/>
                      </a:lnTo>
                      <a:lnTo>
                        <a:pt x="1613" y="5"/>
                      </a:lnTo>
                      <a:lnTo>
                        <a:pt x="1616" y="5"/>
                      </a:lnTo>
                      <a:lnTo>
                        <a:pt x="1621" y="3"/>
                      </a:lnTo>
                      <a:lnTo>
                        <a:pt x="1627" y="3"/>
                      </a:lnTo>
                      <a:lnTo>
                        <a:pt x="1630" y="2"/>
                      </a:lnTo>
                      <a:lnTo>
                        <a:pt x="1639" y="2"/>
                      </a:lnTo>
                      <a:lnTo>
                        <a:pt x="1646" y="0"/>
                      </a:lnTo>
                      <a:close/>
                    </a:path>
                  </a:pathLst>
                </a:custGeom>
                <a:solidFill>
                  <a:srgbClr val="C86E47"/>
                </a:solidFill>
                <a:ln w="0">
                  <a:solidFill>
                    <a:srgbClr val="C86E4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1" name="Rectangle 13"/>
                <p:cNvSpPr>
                  <a:spLocks noChangeArrowheads="1"/>
                </p:cNvSpPr>
                <p:nvPr/>
              </p:nvSpPr>
              <p:spPr bwMode="auto">
                <a:xfrm rot="16200000">
                  <a:off x="6060775" y="3812709"/>
                  <a:ext cx="4064000" cy="20638"/>
                </a:xfrm>
                <a:prstGeom prst="rect">
                  <a:avLst/>
                </a:prstGeom>
                <a:solidFill>
                  <a:srgbClr val="C86E47"/>
                </a:solidFill>
                <a:ln w="0">
                  <a:solidFill>
                    <a:srgbClr val="C86E47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28" name="Gruppieren 427"/>
              <p:cNvGrpSpPr/>
              <p:nvPr/>
            </p:nvGrpSpPr>
            <p:grpSpPr>
              <a:xfrm>
                <a:off x="8027012" y="3713838"/>
                <a:ext cx="146778" cy="1626629"/>
                <a:chOff x="8335370" y="1791027"/>
                <a:chExt cx="366713" cy="4064001"/>
              </a:xfrm>
            </p:grpSpPr>
            <p:sp>
              <p:nvSpPr>
                <p:cNvPr id="618" name="Freeform 10"/>
                <p:cNvSpPr>
                  <a:spLocks noEditPoints="1"/>
                </p:cNvSpPr>
                <p:nvPr/>
              </p:nvSpPr>
              <p:spPr bwMode="auto">
                <a:xfrm rot="16200000">
                  <a:off x="6486727" y="3639670"/>
                  <a:ext cx="4063999" cy="366713"/>
                </a:xfrm>
                <a:custGeom>
                  <a:avLst/>
                  <a:gdLst>
                    <a:gd name="T0" fmla="*/ 510 w 5120"/>
                    <a:gd name="T1" fmla="*/ 366 h 461"/>
                    <a:gd name="T2" fmla="*/ 1609 w 5120"/>
                    <a:gd name="T3" fmla="*/ 338 h 461"/>
                    <a:gd name="T4" fmla="*/ 1472 w 5120"/>
                    <a:gd name="T5" fmla="*/ 243 h 461"/>
                    <a:gd name="T6" fmla="*/ 1047 w 5120"/>
                    <a:gd name="T7" fmla="*/ 57 h 461"/>
                    <a:gd name="T8" fmla="*/ 1155 w 5120"/>
                    <a:gd name="T9" fmla="*/ 1 h 461"/>
                    <a:gd name="T10" fmla="*/ 1210 w 5120"/>
                    <a:gd name="T11" fmla="*/ 14 h 461"/>
                    <a:gd name="T12" fmla="*/ 1271 w 5120"/>
                    <a:gd name="T13" fmla="*/ 46 h 461"/>
                    <a:gd name="T14" fmla="*/ 1429 w 5120"/>
                    <a:gd name="T15" fmla="*/ 171 h 461"/>
                    <a:gd name="T16" fmla="*/ 1542 w 5120"/>
                    <a:gd name="T17" fmla="*/ 262 h 461"/>
                    <a:gd name="T18" fmla="*/ 1670 w 5120"/>
                    <a:gd name="T19" fmla="*/ 340 h 461"/>
                    <a:gd name="T20" fmla="*/ 1738 w 5120"/>
                    <a:gd name="T21" fmla="*/ 369 h 461"/>
                    <a:gd name="T22" fmla="*/ 1826 w 5120"/>
                    <a:gd name="T23" fmla="*/ 395 h 461"/>
                    <a:gd name="T24" fmla="*/ 1941 w 5120"/>
                    <a:gd name="T25" fmla="*/ 416 h 461"/>
                    <a:gd name="T26" fmla="*/ 2085 w 5120"/>
                    <a:gd name="T27" fmla="*/ 428 h 461"/>
                    <a:gd name="T28" fmla="*/ 2456 w 5120"/>
                    <a:gd name="T29" fmla="*/ 459 h 461"/>
                    <a:gd name="T30" fmla="*/ 2001 w 5120"/>
                    <a:gd name="T31" fmla="*/ 449 h 461"/>
                    <a:gd name="T32" fmla="*/ 1939 w 5120"/>
                    <a:gd name="T33" fmla="*/ 442 h 461"/>
                    <a:gd name="T34" fmla="*/ 1863 w 5120"/>
                    <a:gd name="T35" fmla="*/ 430 h 461"/>
                    <a:gd name="T36" fmla="*/ 1739 w 5120"/>
                    <a:gd name="T37" fmla="*/ 395 h 461"/>
                    <a:gd name="T38" fmla="*/ 1660 w 5120"/>
                    <a:gd name="T39" fmla="*/ 364 h 461"/>
                    <a:gd name="T40" fmla="*/ 1543 w 5120"/>
                    <a:gd name="T41" fmla="*/ 295 h 461"/>
                    <a:gd name="T42" fmla="*/ 1436 w 5120"/>
                    <a:gd name="T43" fmla="*/ 211 h 461"/>
                    <a:gd name="T44" fmla="*/ 1342 w 5120"/>
                    <a:gd name="T45" fmla="*/ 133 h 461"/>
                    <a:gd name="T46" fmla="*/ 1231 w 5120"/>
                    <a:gd name="T47" fmla="*/ 53 h 461"/>
                    <a:gd name="T48" fmla="*/ 1202 w 5120"/>
                    <a:gd name="T49" fmla="*/ 38 h 461"/>
                    <a:gd name="T50" fmla="*/ 1141 w 5120"/>
                    <a:gd name="T51" fmla="*/ 26 h 461"/>
                    <a:gd name="T52" fmla="*/ 1084 w 5120"/>
                    <a:gd name="T53" fmla="*/ 38 h 461"/>
                    <a:gd name="T54" fmla="*/ 1021 w 5120"/>
                    <a:gd name="T55" fmla="*/ 78 h 461"/>
                    <a:gd name="T56" fmla="*/ 978 w 5120"/>
                    <a:gd name="T57" fmla="*/ 123 h 461"/>
                    <a:gd name="T58" fmla="*/ 921 w 5120"/>
                    <a:gd name="T59" fmla="*/ 196 h 461"/>
                    <a:gd name="T60" fmla="*/ 848 w 5120"/>
                    <a:gd name="T61" fmla="*/ 296 h 461"/>
                    <a:gd name="T62" fmla="*/ 756 w 5120"/>
                    <a:gd name="T63" fmla="*/ 413 h 461"/>
                    <a:gd name="T64" fmla="*/ 718 w 5120"/>
                    <a:gd name="T65" fmla="*/ 442 h 461"/>
                    <a:gd name="T66" fmla="*/ 667 w 5120"/>
                    <a:gd name="T67" fmla="*/ 461 h 461"/>
                    <a:gd name="T68" fmla="*/ 608 w 5120"/>
                    <a:gd name="T69" fmla="*/ 449 h 461"/>
                    <a:gd name="T70" fmla="*/ 544 w 5120"/>
                    <a:gd name="T71" fmla="*/ 404 h 461"/>
                    <a:gd name="T72" fmla="*/ 451 w 5120"/>
                    <a:gd name="T73" fmla="*/ 295 h 461"/>
                    <a:gd name="T74" fmla="*/ 392 w 5120"/>
                    <a:gd name="T75" fmla="*/ 229 h 461"/>
                    <a:gd name="T76" fmla="*/ 350 w 5120"/>
                    <a:gd name="T77" fmla="*/ 203 h 461"/>
                    <a:gd name="T78" fmla="*/ 282 w 5120"/>
                    <a:gd name="T79" fmla="*/ 206 h 461"/>
                    <a:gd name="T80" fmla="*/ 249 w 5120"/>
                    <a:gd name="T81" fmla="*/ 232 h 461"/>
                    <a:gd name="T82" fmla="*/ 192 w 5120"/>
                    <a:gd name="T83" fmla="*/ 296 h 461"/>
                    <a:gd name="T84" fmla="*/ 149 w 5120"/>
                    <a:gd name="T85" fmla="*/ 357 h 461"/>
                    <a:gd name="T86" fmla="*/ 88 w 5120"/>
                    <a:gd name="T87" fmla="*/ 426 h 461"/>
                    <a:gd name="T88" fmla="*/ 40 w 5120"/>
                    <a:gd name="T89" fmla="*/ 456 h 461"/>
                    <a:gd name="T90" fmla="*/ 36 w 5120"/>
                    <a:gd name="T91" fmla="*/ 430 h 461"/>
                    <a:gd name="T92" fmla="*/ 81 w 5120"/>
                    <a:gd name="T93" fmla="*/ 393 h 461"/>
                    <a:gd name="T94" fmla="*/ 157 w 5120"/>
                    <a:gd name="T95" fmla="*/ 302 h 461"/>
                    <a:gd name="T96" fmla="*/ 227 w 5120"/>
                    <a:gd name="T97" fmla="*/ 215 h 461"/>
                    <a:gd name="T98" fmla="*/ 267 w 5120"/>
                    <a:gd name="T99" fmla="*/ 185 h 461"/>
                    <a:gd name="T100" fmla="*/ 314 w 5120"/>
                    <a:gd name="T101" fmla="*/ 170 h 461"/>
                    <a:gd name="T102" fmla="*/ 374 w 5120"/>
                    <a:gd name="T103" fmla="*/ 184 h 461"/>
                    <a:gd name="T104" fmla="*/ 419 w 5120"/>
                    <a:gd name="T105" fmla="*/ 218 h 461"/>
                    <a:gd name="T106" fmla="*/ 478 w 5120"/>
                    <a:gd name="T107" fmla="*/ 286 h 461"/>
                    <a:gd name="T108" fmla="*/ 588 w 5120"/>
                    <a:gd name="T109" fmla="*/ 407 h 461"/>
                    <a:gd name="T110" fmla="*/ 629 w 5120"/>
                    <a:gd name="T111" fmla="*/ 430 h 461"/>
                    <a:gd name="T112" fmla="*/ 687 w 5120"/>
                    <a:gd name="T113" fmla="*/ 428 h 461"/>
                    <a:gd name="T114" fmla="*/ 723 w 5120"/>
                    <a:gd name="T115" fmla="*/ 406 h 461"/>
                    <a:gd name="T116" fmla="*/ 825 w 5120"/>
                    <a:gd name="T117" fmla="*/ 286 h 461"/>
                    <a:gd name="T118" fmla="*/ 924 w 5120"/>
                    <a:gd name="T119" fmla="*/ 147 h 461"/>
                    <a:gd name="T120" fmla="*/ 976 w 5120"/>
                    <a:gd name="T121" fmla="*/ 86 h 461"/>
                    <a:gd name="T122" fmla="*/ 1033 w 5120"/>
                    <a:gd name="T123" fmla="*/ 34 h 461"/>
                    <a:gd name="T124" fmla="*/ 1089 w 5120"/>
                    <a:gd name="T125" fmla="*/ 8 h 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120" h="461">
                      <a:moveTo>
                        <a:pt x="555" y="414"/>
                      </a:moveTo>
                      <a:lnTo>
                        <a:pt x="555" y="414"/>
                      </a:lnTo>
                      <a:lnTo>
                        <a:pt x="558" y="418"/>
                      </a:lnTo>
                      <a:lnTo>
                        <a:pt x="555" y="414"/>
                      </a:lnTo>
                      <a:close/>
                      <a:moveTo>
                        <a:pt x="582" y="402"/>
                      </a:moveTo>
                      <a:lnTo>
                        <a:pt x="584" y="404"/>
                      </a:lnTo>
                      <a:lnTo>
                        <a:pt x="584" y="404"/>
                      </a:lnTo>
                      <a:lnTo>
                        <a:pt x="582" y="402"/>
                      </a:lnTo>
                      <a:close/>
                      <a:moveTo>
                        <a:pt x="130" y="383"/>
                      </a:moveTo>
                      <a:lnTo>
                        <a:pt x="128" y="385"/>
                      </a:lnTo>
                      <a:lnTo>
                        <a:pt x="128" y="385"/>
                      </a:lnTo>
                      <a:lnTo>
                        <a:pt x="130" y="383"/>
                      </a:lnTo>
                      <a:close/>
                      <a:moveTo>
                        <a:pt x="510" y="366"/>
                      </a:moveTo>
                      <a:lnTo>
                        <a:pt x="511" y="367"/>
                      </a:lnTo>
                      <a:lnTo>
                        <a:pt x="510" y="366"/>
                      </a:lnTo>
                      <a:lnTo>
                        <a:pt x="510" y="366"/>
                      </a:lnTo>
                      <a:close/>
                      <a:moveTo>
                        <a:pt x="504" y="360"/>
                      </a:moveTo>
                      <a:lnTo>
                        <a:pt x="510" y="366"/>
                      </a:lnTo>
                      <a:lnTo>
                        <a:pt x="510" y="366"/>
                      </a:lnTo>
                      <a:lnTo>
                        <a:pt x="504" y="360"/>
                      </a:lnTo>
                      <a:close/>
                      <a:moveTo>
                        <a:pt x="525" y="343"/>
                      </a:moveTo>
                      <a:lnTo>
                        <a:pt x="529" y="347"/>
                      </a:lnTo>
                      <a:lnTo>
                        <a:pt x="525" y="343"/>
                      </a:lnTo>
                      <a:lnTo>
                        <a:pt x="525" y="343"/>
                      </a:lnTo>
                      <a:close/>
                      <a:moveTo>
                        <a:pt x="1601" y="333"/>
                      </a:moveTo>
                      <a:lnTo>
                        <a:pt x="1609" y="338"/>
                      </a:lnTo>
                      <a:lnTo>
                        <a:pt x="1601" y="333"/>
                      </a:lnTo>
                      <a:lnTo>
                        <a:pt x="1601" y="333"/>
                      </a:lnTo>
                      <a:close/>
                      <a:moveTo>
                        <a:pt x="1599" y="331"/>
                      </a:moveTo>
                      <a:lnTo>
                        <a:pt x="1601" y="333"/>
                      </a:lnTo>
                      <a:lnTo>
                        <a:pt x="1601" y="333"/>
                      </a:lnTo>
                      <a:lnTo>
                        <a:pt x="1599" y="331"/>
                      </a:lnTo>
                      <a:close/>
                      <a:moveTo>
                        <a:pt x="1559" y="307"/>
                      </a:moveTo>
                      <a:lnTo>
                        <a:pt x="1580" y="321"/>
                      </a:lnTo>
                      <a:lnTo>
                        <a:pt x="1583" y="322"/>
                      </a:lnTo>
                      <a:lnTo>
                        <a:pt x="1559" y="307"/>
                      </a:lnTo>
                      <a:close/>
                      <a:moveTo>
                        <a:pt x="1471" y="241"/>
                      </a:moveTo>
                      <a:lnTo>
                        <a:pt x="1471" y="241"/>
                      </a:lnTo>
                      <a:lnTo>
                        <a:pt x="1472" y="243"/>
                      </a:lnTo>
                      <a:lnTo>
                        <a:pt x="1471" y="241"/>
                      </a:lnTo>
                      <a:close/>
                      <a:moveTo>
                        <a:pt x="367" y="210"/>
                      </a:moveTo>
                      <a:lnTo>
                        <a:pt x="369" y="211"/>
                      </a:lnTo>
                      <a:lnTo>
                        <a:pt x="369" y="211"/>
                      </a:lnTo>
                      <a:lnTo>
                        <a:pt x="367" y="210"/>
                      </a:lnTo>
                      <a:close/>
                      <a:moveTo>
                        <a:pt x="1313" y="74"/>
                      </a:moveTo>
                      <a:lnTo>
                        <a:pt x="1321" y="81"/>
                      </a:lnTo>
                      <a:lnTo>
                        <a:pt x="1318" y="79"/>
                      </a:lnTo>
                      <a:lnTo>
                        <a:pt x="1313" y="74"/>
                      </a:lnTo>
                      <a:close/>
                      <a:moveTo>
                        <a:pt x="1047" y="57"/>
                      </a:moveTo>
                      <a:lnTo>
                        <a:pt x="1046" y="59"/>
                      </a:lnTo>
                      <a:lnTo>
                        <a:pt x="1046" y="59"/>
                      </a:lnTo>
                      <a:lnTo>
                        <a:pt x="1047" y="57"/>
                      </a:lnTo>
                      <a:lnTo>
                        <a:pt x="1047" y="57"/>
                      </a:lnTo>
                      <a:lnTo>
                        <a:pt x="1047" y="57"/>
                      </a:lnTo>
                      <a:close/>
                      <a:moveTo>
                        <a:pt x="1051" y="53"/>
                      </a:moveTo>
                      <a:lnTo>
                        <a:pt x="1049" y="53"/>
                      </a:lnTo>
                      <a:lnTo>
                        <a:pt x="1051" y="55"/>
                      </a:lnTo>
                      <a:lnTo>
                        <a:pt x="1051" y="53"/>
                      </a:lnTo>
                      <a:close/>
                      <a:moveTo>
                        <a:pt x="1042" y="29"/>
                      </a:moveTo>
                      <a:lnTo>
                        <a:pt x="1040" y="31"/>
                      </a:lnTo>
                      <a:lnTo>
                        <a:pt x="1039" y="31"/>
                      </a:lnTo>
                      <a:lnTo>
                        <a:pt x="1042" y="29"/>
                      </a:lnTo>
                      <a:close/>
                      <a:moveTo>
                        <a:pt x="1124" y="0"/>
                      </a:moveTo>
                      <a:lnTo>
                        <a:pt x="1153" y="0"/>
                      </a:lnTo>
                      <a:lnTo>
                        <a:pt x="1155" y="1"/>
                      </a:lnTo>
                      <a:lnTo>
                        <a:pt x="1169" y="1"/>
                      </a:lnTo>
                      <a:lnTo>
                        <a:pt x="1170" y="3"/>
                      </a:lnTo>
                      <a:lnTo>
                        <a:pt x="1172" y="3"/>
                      </a:lnTo>
                      <a:lnTo>
                        <a:pt x="1176" y="5"/>
                      </a:lnTo>
                      <a:lnTo>
                        <a:pt x="1177" y="5"/>
                      </a:lnTo>
                      <a:lnTo>
                        <a:pt x="1184" y="7"/>
                      </a:lnTo>
                      <a:lnTo>
                        <a:pt x="1188" y="7"/>
                      </a:lnTo>
                      <a:lnTo>
                        <a:pt x="1195" y="8"/>
                      </a:lnTo>
                      <a:lnTo>
                        <a:pt x="1200" y="10"/>
                      </a:lnTo>
                      <a:lnTo>
                        <a:pt x="1202" y="12"/>
                      </a:lnTo>
                      <a:lnTo>
                        <a:pt x="1209" y="14"/>
                      </a:lnTo>
                      <a:lnTo>
                        <a:pt x="1212" y="15"/>
                      </a:lnTo>
                      <a:lnTo>
                        <a:pt x="1210" y="14"/>
                      </a:lnTo>
                      <a:lnTo>
                        <a:pt x="1216" y="15"/>
                      </a:lnTo>
                      <a:lnTo>
                        <a:pt x="1217" y="17"/>
                      </a:lnTo>
                      <a:lnTo>
                        <a:pt x="1221" y="19"/>
                      </a:lnTo>
                      <a:lnTo>
                        <a:pt x="1229" y="24"/>
                      </a:lnTo>
                      <a:lnTo>
                        <a:pt x="1231" y="24"/>
                      </a:lnTo>
                      <a:lnTo>
                        <a:pt x="1231" y="24"/>
                      </a:lnTo>
                      <a:lnTo>
                        <a:pt x="1236" y="26"/>
                      </a:lnTo>
                      <a:lnTo>
                        <a:pt x="1238" y="27"/>
                      </a:lnTo>
                      <a:lnTo>
                        <a:pt x="1245" y="31"/>
                      </a:lnTo>
                      <a:lnTo>
                        <a:pt x="1262" y="41"/>
                      </a:lnTo>
                      <a:lnTo>
                        <a:pt x="1264" y="41"/>
                      </a:lnTo>
                      <a:lnTo>
                        <a:pt x="1266" y="43"/>
                      </a:lnTo>
                      <a:lnTo>
                        <a:pt x="1271" y="46"/>
                      </a:lnTo>
                      <a:lnTo>
                        <a:pt x="1280" y="52"/>
                      </a:lnTo>
                      <a:lnTo>
                        <a:pt x="1280" y="52"/>
                      </a:lnTo>
                      <a:lnTo>
                        <a:pt x="1295" y="64"/>
                      </a:lnTo>
                      <a:lnTo>
                        <a:pt x="1299" y="66"/>
                      </a:lnTo>
                      <a:lnTo>
                        <a:pt x="1311" y="74"/>
                      </a:lnTo>
                      <a:lnTo>
                        <a:pt x="1318" y="79"/>
                      </a:lnTo>
                      <a:lnTo>
                        <a:pt x="1328" y="88"/>
                      </a:lnTo>
                      <a:lnTo>
                        <a:pt x="1360" y="114"/>
                      </a:lnTo>
                      <a:lnTo>
                        <a:pt x="1418" y="164"/>
                      </a:lnTo>
                      <a:lnTo>
                        <a:pt x="1418" y="164"/>
                      </a:lnTo>
                      <a:lnTo>
                        <a:pt x="1429" y="171"/>
                      </a:lnTo>
                      <a:lnTo>
                        <a:pt x="1427" y="170"/>
                      </a:lnTo>
                      <a:lnTo>
                        <a:pt x="1429" y="171"/>
                      </a:lnTo>
                      <a:lnTo>
                        <a:pt x="1436" y="177"/>
                      </a:lnTo>
                      <a:lnTo>
                        <a:pt x="1434" y="177"/>
                      </a:lnTo>
                      <a:lnTo>
                        <a:pt x="1436" y="178"/>
                      </a:lnTo>
                      <a:lnTo>
                        <a:pt x="1451" y="192"/>
                      </a:lnTo>
                      <a:lnTo>
                        <a:pt x="1451" y="190"/>
                      </a:lnTo>
                      <a:lnTo>
                        <a:pt x="1481" y="215"/>
                      </a:lnTo>
                      <a:lnTo>
                        <a:pt x="1481" y="215"/>
                      </a:lnTo>
                      <a:lnTo>
                        <a:pt x="1486" y="218"/>
                      </a:lnTo>
                      <a:lnTo>
                        <a:pt x="1490" y="222"/>
                      </a:lnTo>
                      <a:lnTo>
                        <a:pt x="1497" y="227"/>
                      </a:lnTo>
                      <a:lnTo>
                        <a:pt x="1512" y="239"/>
                      </a:lnTo>
                      <a:lnTo>
                        <a:pt x="1542" y="262"/>
                      </a:lnTo>
                      <a:lnTo>
                        <a:pt x="1542" y="262"/>
                      </a:lnTo>
                      <a:lnTo>
                        <a:pt x="1545" y="265"/>
                      </a:lnTo>
                      <a:lnTo>
                        <a:pt x="1549" y="267"/>
                      </a:lnTo>
                      <a:lnTo>
                        <a:pt x="1550" y="267"/>
                      </a:lnTo>
                      <a:lnTo>
                        <a:pt x="1559" y="274"/>
                      </a:lnTo>
                      <a:lnTo>
                        <a:pt x="1559" y="274"/>
                      </a:lnTo>
                      <a:lnTo>
                        <a:pt x="1573" y="284"/>
                      </a:lnTo>
                      <a:lnTo>
                        <a:pt x="1606" y="305"/>
                      </a:lnTo>
                      <a:lnTo>
                        <a:pt x="1611" y="308"/>
                      </a:lnTo>
                      <a:lnTo>
                        <a:pt x="1614" y="310"/>
                      </a:lnTo>
                      <a:lnTo>
                        <a:pt x="1623" y="315"/>
                      </a:lnTo>
                      <a:lnTo>
                        <a:pt x="1639" y="324"/>
                      </a:lnTo>
                      <a:lnTo>
                        <a:pt x="1670" y="340"/>
                      </a:lnTo>
                      <a:lnTo>
                        <a:pt x="1670" y="340"/>
                      </a:lnTo>
                      <a:lnTo>
                        <a:pt x="1675" y="341"/>
                      </a:lnTo>
                      <a:lnTo>
                        <a:pt x="1677" y="343"/>
                      </a:lnTo>
                      <a:lnTo>
                        <a:pt x="1686" y="347"/>
                      </a:lnTo>
                      <a:lnTo>
                        <a:pt x="1686" y="347"/>
                      </a:lnTo>
                      <a:lnTo>
                        <a:pt x="1701" y="354"/>
                      </a:lnTo>
                      <a:lnTo>
                        <a:pt x="1705" y="355"/>
                      </a:lnTo>
                      <a:lnTo>
                        <a:pt x="1706" y="357"/>
                      </a:lnTo>
                      <a:lnTo>
                        <a:pt x="1708" y="357"/>
                      </a:lnTo>
                      <a:lnTo>
                        <a:pt x="1708" y="357"/>
                      </a:lnTo>
                      <a:lnTo>
                        <a:pt x="1717" y="360"/>
                      </a:lnTo>
                      <a:lnTo>
                        <a:pt x="1732" y="366"/>
                      </a:lnTo>
                      <a:lnTo>
                        <a:pt x="1736" y="367"/>
                      </a:lnTo>
                      <a:lnTo>
                        <a:pt x="1738" y="369"/>
                      </a:lnTo>
                      <a:lnTo>
                        <a:pt x="1738" y="369"/>
                      </a:lnTo>
                      <a:lnTo>
                        <a:pt x="1738" y="369"/>
                      </a:lnTo>
                      <a:lnTo>
                        <a:pt x="1746" y="371"/>
                      </a:lnTo>
                      <a:lnTo>
                        <a:pt x="1748" y="371"/>
                      </a:lnTo>
                      <a:lnTo>
                        <a:pt x="1762" y="376"/>
                      </a:lnTo>
                      <a:lnTo>
                        <a:pt x="1793" y="387"/>
                      </a:lnTo>
                      <a:lnTo>
                        <a:pt x="1797" y="387"/>
                      </a:lnTo>
                      <a:lnTo>
                        <a:pt x="1800" y="388"/>
                      </a:lnTo>
                      <a:lnTo>
                        <a:pt x="1800" y="388"/>
                      </a:lnTo>
                      <a:lnTo>
                        <a:pt x="1809" y="390"/>
                      </a:lnTo>
                      <a:lnTo>
                        <a:pt x="1812" y="392"/>
                      </a:lnTo>
                      <a:lnTo>
                        <a:pt x="1810" y="390"/>
                      </a:lnTo>
                      <a:lnTo>
                        <a:pt x="1826" y="395"/>
                      </a:lnTo>
                      <a:lnTo>
                        <a:pt x="1830" y="395"/>
                      </a:lnTo>
                      <a:lnTo>
                        <a:pt x="1833" y="397"/>
                      </a:lnTo>
                      <a:lnTo>
                        <a:pt x="1859" y="402"/>
                      </a:lnTo>
                      <a:lnTo>
                        <a:pt x="1864" y="402"/>
                      </a:lnTo>
                      <a:lnTo>
                        <a:pt x="1866" y="404"/>
                      </a:lnTo>
                      <a:lnTo>
                        <a:pt x="1866" y="404"/>
                      </a:lnTo>
                      <a:lnTo>
                        <a:pt x="1892" y="409"/>
                      </a:lnTo>
                      <a:lnTo>
                        <a:pt x="1901" y="409"/>
                      </a:lnTo>
                      <a:lnTo>
                        <a:pt x="1908" y="411"/>
                      </a:lnTo>
                      <a:lnTo>
                        <a:pt x="1925" y="414"/>
                      </a:lnTo>
                      <a:lnTo>
                        <a:pt x="1934" y="414"/>
                      </a:lnTo>
                      <a:lnTo>
                        <a:pt x="1941" y="416"/>
                      </a:lnTo>
                      <a:lnTo>
                        <a:pt x="1941" y="416"/>
                      </a:lnTo>
                      <a:lnTo>
                        <a:pt x="1956" y="418"/>
                      </a:lnTo>
                      <a:lnTo>
                        <a:pt x="1963" y="418"/>
                      </a:lnTo>
                      <a:lnTo>
                        <a:pt x="1968" y="419"/>
                      </a:lnTo>
                      <a:lnTo>
                        <a:pt x="1968" y="419"/>
                      </a:lnTo>
                      <a:lnTo>
                        <a:pt x="1989" y="421"/>
                      </a:lnTo>
                      <a:lnTo>
                        <a:pt x="1998" y="421"/>
                      </a:lnTo>
                      <a:lnTo>
                        <a:pt x="2006" y="423"/>
                      </a:lnTo>
                      <a:lnTo>
                        <a:pt x="2006" y="423"/>
                      </a:lnTo>
                      <a:lnTo>
                        <a:pt x="2022" y="425"/>
                      </a:lnTo>
                      <a:lnTo>
                        <a:pt x="2038" y="425"/>
                      </a:lnTo>
                      <a:lnTo>
                        <a:pt x="2053" y="426"/>
                      </a:lnTo>
                      <a:lnTo>
                        <a:pt x="2069" y="426"/>
                      </a:lnTo>
                      <a:lnTo>
                        <a:pt x="2085" y="428"/>
                      </a:lnTo>
                      <a:lnTo>
                        <a:pt x="2100" y="428"/>
                      </a:lnTo>
                      <a:lnTo>
                        <a:pt x="2116" y="430"/>
                      </a:lnTo>
                      <a:lnTo>
                        <a:pt x="2149" y="430"/>
                      </a:lnTo>
                      <a:lnTo>
                        <a:pt x="2161" y="432"/>
                      </a:lnTo>
                      <a:lnTo>
                        <a:pt x="2225" y="432"/>
                      </a:lnTo>
                      <a:lnTo>
                        <a:pt x="2242" y="433"/>
                      </a:lnTo>
                      <a:lnTo>
                        <a:pt x="2459" y="433"/>
                      </a:lnTo>
                      <a:lnTo>
                        <a:pt x="2466" y="435"/>
                      </a:lnTo>
                      <a:lnTo>
                        <a:pt x="5120" y="435"/>
                      </a:lnTo>
                      <a:lnTo>
                        <a:pt x="5120" y="461"/>
                      </a:lnTo>
                      <a:lnTo>
                        <a:pt x="2463" y="461"/>
                      </a:lnTo>
                      <a:lnTo>
                        <a:pt x="2459" y="459"/>
                      </a:lnTo>
                      <a:lnTo>
                        <a:pt x="2456" y="459"/>
                      </a:lnTo>
                      <a:lnTo>
                        <a:pt x="2456" y="459"/>
                      </a:lnTo>
                      <a:lnTo>
                        <a:pt x="2239" y="459"/>
                      </a:lnTo>
                      <a:lnTo>
                        <a:pt x="2222" y="458"/>
                      </a:lnTo>
                      <a:lnTo>
                        <a:pt x="2157" y="458"/>
                      </a:lnTo>
                      <a:lnTo>
                        <a:pt x="2145" y="456"/>
                      </a:lnTo>
                      <a:lnTo>
                        <a:pt x="2112" y="456"/>
                      </a:lnTo>
                      <a:lnTo>
                        <a:pt x="2097" y="454"/>
                      </a:lnTo>
                      <a:lnTo>
                        <a:pt x="2081" y="454"/>
                      </a:lnTo>
                      <a:lnTo>
                        <a:pt x="2065" y="452"/>
                      </a:lnTo>
                      <a:lnTo>
                        <a:pt x="2050" y="452"/>
                      </a:lnTo>
                      <a:lnTo>
                        <a:pt x="2034" y="451"/>
                      </a:lnTo>
                      <a:lnTo>
                        <a:pt x="2019" y="451"/>
                      </a:lnTo>
                      <a:lnTo>
                        <a:pt x="2001" y="449"/>
                      </a:lnTo>
                      <a:lnTo>
                        <a:pt x="2008" y="449"/>
                      </a:lnTo>
                      <a:lnTo>
                        <a:pt x="2001" y="447"/>
                      </a:lnTo>
                      <a:lnTo>
                        <a:pt x="1994" y="445"/>
                      </a:lnTo>
                      <a:lnTo>
                        <a:pt x="1994" y="447"/>
                      </a:lnTo>
                      <a:lnTo>
                        <a:pt x="1987" y="447"/>
                      </a:lnTo>
                      <a:lnTo>
                        <a:pt x="1963" y="445"/>
                      </a:lnTo>
                      <a:lnTo>
                        <a:pt x="1961" y="444"/>
                      </a:lnTo>
                      <a:lnTo>
                        <a:pt x="1960" y="444"/>
                      </a:lnTo>
                      <a:lnTo>
                        <a:pt x="1958" y="444"/>
                      </a:lnTo>
                      <a:lnTo>
                        <a:pt x="1958" y="444"/>
                      </a:lnTo>
                      <a:lnTo>
                        <a:pt x="1953" y="444"/>
                      </a:lnTo>
                      <a:lnTo>
                        <a:pt x="1935" y="442"/>
                      </a:lnTo>
                      <a:lnTo>
                        <a:pt x="1939" y="442"/>
                      </a:lnTo>
                      <a:lnTo>
                        <a:pt x="1934" y="440"/>
                      </a:lnTo>
                      <a:lnTo>
                        <a:pt x="1930" y="440"/>
                      </a:lnTo>
                      <a:lnTo>
                        <a:pt x="1930" y="440"/>
                      </a:lnTo>
                      <a:lnTo>
                        <a:pt x="1923" y="440"/>
                      </a:lnTo>
                      <a:lnTo>
                        <a:pt x="1920" y="439"/>
                      </a:lnTo>
                      <a:lnTo>
                        <a:pt x="1902" y="435"/>
                      </a:lnTo>
                      <a:lnTo>
                        <a:pt x="1901" y="435"/>
                      </a:lnTo>
                      <a:lnTo>
                        <a:pt x="1897" y="435"/>
                      </a:lnTo>
                      <a:lnTo>
                        <a:pt x="1897" y="435"/>
                      </a:lnTo>
                      <a:lnTo>
                        <a:pt x="1890" y="435"/>
                      </a:lnTo>
                      <a:lnTo>
                        <a:pt x="1887" y="433"/>
                      </a:lnTo>
                      <a:lnTo>
                        <a:pt x="1863" y="428"/>
                      </a:lnTo>
                      <a:lnTo>
                        <a:pt x="1863" y="430"/>
                      </a:lnTo>
                      <a:lnTo>
                        <a:pt x="1854" y="430"/>
                      </a:lnTo>
                      <a:lnTo>
                        <a:pt x="1850" y="425"/>
                      </a:lnTo>
                      <a:lnTo>
                        <a:pt x="1828" y="421"/>
                      </a:lnTo>
                      <a:lnTo>
                        <a:pt x="1819" y="421"/>
                      </a:lnTo>
                      <a:lnTo>
                        <a:pt x="1817" y="419"/>
                      </a:lnTo>
                      <a:lnTo>
                        <a:pt x="1802" y="414"/>
                      </a:lnTo>
                      <a:lnTo>
                        <a:pt x="1802" y="414"/>
                      </a:lnTo>
                      <a:lnTo>
                        <a:pt x="1795" y="413"/>
                      </a:lnTo>
                      <a:lnTo>
                        <a:pt x="1786" y="413"/>
                      </a:lnTo>
                      <a:lnTo>
                        <a:pt x="1784" y="411"/>
                      </a:lnTo>
                      <a:lnTo>
                        <a:pt x="1753" y="400"/>
                      </a:lnTo>
                      <a:lnTo>
                        <a:pt x="1739" y="395"/>
                      </a:lnTo>
                      <a:lnTo>
                        <a:pt x="1739" y="395"/>
                      </a:lnTo>
                      <a:lnTo>
                        <a:pt x="1732" y="393"/>
                      </a:lnTo>
                      <a:lnTo>
                        <a:pt x="1724" y="393"/>
                      </a:lnTo>
                      <a:lnTo>
                        <a:pt x="1719" y="388"/>
                      </a:lnTo>
                      <a:lnTo>
                        <a:pt x="1703" y="383"/>
                      </a:lnTo>
                      <a:lnTo>
                        <a:pt x="1706" y="385"/>
                      </a:lnTo>
                      <a:lnTo>
                        <a:pt x="1698" y="381"/>
                      </a:lnTo>
                      <a:lnTo>
                        <a:pt x="1693" y="381"/>
                      </a:lnTo>
                      <a:lnTo>
                        <a:pt x="1687" y="376"/>
                      </a:lnTo>
                      <a:lnTo>
                        <a:pt x="1675" y="371"/>
                      </a:lnTo>
                      <a:lnTo>
                        <a:pt x="1665" y="366"/>
                      </a:lnTo>
                      <a:lnTo>
                        <a:pt x="1665" y="366"/>
                      </a:lnTo>
                      <a:lnTo>
                        <a:pt x="1661" y="364"/>
                      </a:lnTo>
                      <a:lnTo>
                        <a:pt x="1660" y="364"/>
                      </a:lnTo>
                      <a:lnTo>
                        <a:pt x="1627" y="347"/>
                      </a:lnTo>
                      <a:lnTo>
                        <a:pt x="1611" y="338"/>
                      </a:lnTo>
                      <a:lnTo>
                        <a:pt x="1601" y="333"/>
                      </a:lnTo>
                      <a:lnTo>
                        <a:pt x="1601" y="333"/>
                      </a:lnTo>
                      <a:lnTo>
                        <a:pt x="1599" y="331"/>
                      </a:lnTo>
                      <a:lnTo>
                        <a:pt x="1601" y="331"/>
                      </a:lnTo>
                      <a:lnTo>
                        <a:pt x="1597" y="329"/>
                      </a:lnTo>
                      <a:lnTo>
                        <a:pt x="1592" y="326"/>
                      </a:lnTo>
                      <a:lnTo>
                        <a:pt x="1592" y="328"/>
                      </a:lnTo>
                      <a:lnTo>
                        <a:pt x="1580" y="321"/>
                      </a:lnTo>
                      <a:lnTo>
                        <a:pt x="1559" y="305"/>
                      </a:lnTo>
                      <a:lnTo>
                        <a:pt x="1538" y="291"/>
                      </a:lnTo>
                      <a:lnTo>
                        <a:pt x="1543" y="295"/>
                      </a:lnTo>
                      <a:lnTo>
                        <a:pt x="1536" y="289"/>
                      </a:lnTo>
                      <a:lnTo>
                        <a:pt x="1536" y="289"/>
                      </a:lnTo>
                      <a:lnTo>
                        <a:pt x="1533" y="288"/>
                      </a:lnTo>
                      <a:lnTo>
                        <a:pt x="1535" y="288"/>
                      </a:lnTo>
                      <a:lnTo>
                        <a:pt x="1531" y="286"/>
                      </a:lnTo>
                      <a:lnTo>
                        <a:pt x="1526" y="282"/>
                      </a:lnTo>
                      <a:lnTo>
                        <a:pt x="1497" y="260"/>
                      </a:lnTo>
                      <a:lnTo>
                        <a:pt x="1481" y="248"/>
                      </a:lnTo>
                      <a:lnTo>
                        <a:pt x="1474" y="243"/>
                      </a:lnTo>
                      <a:lnTo>
                        <a:pt x="1471" y="241"/>
                      </a:lnTo>
                      <a:lnTo>
                        <a:pt x="1467" y="237"/>
                      </a:lnTo>
                      <a:lnTo>
                        <a:pt x="1465" y="236"/>
                      </a:lnTo>
                      <a:lnTo>
                        <a:pt x="1436" y="211"/>
                      </a:lnTo>
                      <a:lnTo>
                        <a:pt x="1436" y="213"/>
                      </a:lnTo>
                      <a:lnTo>
                        <a:pt x="1434" y="211"/>
                      </a:lnTo>
                      <a:lnTo>
                        <a:pt x="1418" y="197"/>
                      </a:lnTo>
                      <a:lnTo>
                        <a:pt x="1418" y="197"/>
                      </a:lnTo>
                      <a:lnTo>
                        <a:pt x="1413" y="192"/>
                      </a:lnTo>
                      <a:lnTo>
                        <a:pt x="1410" y="190"/>
                      </a:lnTo>
                      <a:lnTo>
                        <a:pt x="1412" y="192"/>
                      </a:lnTo>
                      <a:lnTo>
                        <a:pt x="1408" y="189"/>
                      </a:lnTo>
                      <a:lnTo>
                        <a:pt x="1408" y="189"/>
                      </a:lnTo>
                      <a:lnTo>
                        <a:pt x="1405" y="185"/>
                      </a:lnTo>
                      <a:lnTo>
                        <a:pt x="1401" y="184"/>
                      </a:lnTo>
                      <a:lnTo>
                        <a:pt x="1403" y="185"/>
                      </a:lnTo>
                      <a:lnTo>
                        <a:pt x="1342" y="133"/>
                      </a:lnTo>
                      <a:lnTo>
                        <a:pt x="1342" y="133"/>
                      </a:lnTo>
                      <a:lnTo>
                        <a:pt x="1313" y="107"/>
                      </a:lnTo>
                      <a:lnTo>
                        <a:pt x="1297" y="95"/>
                      </a:lnTo>
                      <a:lnTo>
                        <a:pt x="1287" y="88"/>
                      </a:lnTo>
                      <a:lnTo>
                        <a:pt x="1287" y="88"/>
                      </a:lnTo>
                      <a:lnTo>
                        <a:pt x="1283" y="86"/>
                      </a:lnTo>
                      <a:lnTo>
                        <a:pt x="1281" y="85"/>
                      </a:lnTo>
                      <a:lnTo>
                        <a:pt x="1264" y="72"/>
                      </a:lnTo>
                      <a:lnTo>
                        <a:pt x="1257" y="67"/>
                      </a:lnTo>
                      <a:lnTo>
                        <a:pt x="1252" y="67"/>
                      </a:lnTo>
                      <a:lnTo>
                        <a:pt x="1248" y="64"/>
                      </a:lnTo>
                      <a:lnTo>
                        <a:pt x="1231" y="53"/>
                      </a:lnTo>
                      <a:lnTo>
                        <a:pt x="1231" y="53"/>
                      </a:lnTo>
                      <a:lnTo>
                        <a:pt x="1226" y="50"/>
                      </a:lnTo>
                      <a:lnTo>
                        <a:pt x="1226" y="50"/>
                      </a:lnTo>
                      <a:lnTo>
                        <a:pt x="1222" y="48"/>
                      </a:lnTo>
                      <a:lnTo>
                        <a:pt x="1221" y="48"/>
                      </a:lnTo>
                      <a:lnTo>
                        <a:pt x="1217" y="46"/>
                      </a:lnTo>
                      <a:lnTo>
                        <a:pt x="1212" y="43"/>
                      </a:lnTo>
                      <a:lnTo>
                        <a:pt x="1216" y="46"/>
                      </a:lnTo>
                      <a:lnTo>
                        <a:pt x="1207" y="41"/>
                      </a:lnTo>
                      <a:lnTo>
                        <a:pt x="1207" y="41"/>
                      </a:lnTo>
                      <a:lnTo>
                        <a:pt x="1205" y="40"/>
                      </a:lnTo>
                      <a:lnTo>
                        <a:pt x="1205" y="40"/>
                      </a:lnTo>
                      <a:lnTo>
                        <a:pt x="1202" y="38"/>
                      </a:lnTo>
                      <a:lnTo>
                        <a:pt x="1202" y="38"/>
                      </a:lnTo>
                      <a:lnTo>
                        <a:pt x="1195" y="36"/>
                      </a:lnTo>
                      <a:lnTo>
                        <a:pt x="1191" y="36"/>
                      </a:lnTo>
                      <a:lnTo>
                        <a:pt x="1184" y="33"/>
                      </a:lnTo>
                      <a:lnTo>
                        <a:pt x="1181" y="33"/>
                      </a:lnTo>
                      <a:lnTo>
                        <a:pt x="1177" y="31"/>
                      </a:lnTo>
                      <a:lnTo>
                        <a:pt x="1174" y="31"/>
                      </a:lnTo>
                      <a:lnTo>
                        <a:pt x="1174" y="31"/>
                      </a:lnTo>
                      <a:lnTo>
                        <a:pt x="1170" y="31"/>
                      </a:lnTo>
                      <a:lnTo>
                        <a:pt x="1167" y="29"/>
                      </a:lnTo>
                      <a:lnTo>
                        <a:pt x="1158" y="29"/>
                      </a:lnTo>
                      <a:lnTo>
                        <a:pt x="1157" y="27"/>
                      </a:lnTo>
                      <a:lnTo>
                        <a:pt x="1143" y="27"/>
                      </a:lnTo>
                      <a:lnTo>
                        <a:pt x="1141" y="26"/>
                      </a:lnTo>
                      <a:lnTo>
                        <a:pt x="1136" y="26"/>
                      </a:lnTo>
                      <a:lnTo>
                        <a:pt x="1134" y="27"/>
                      </a:lnTo>
                      <a:lnTo>
                        <a:pt x="1120" y="27"/>
                      </a:lnTo>
                      <a:lnTo>
                        <a:pt x="1118" y="29"/>
                      </a:lnTo>
                      <a:lnTo>
                        <a:pt x="1110" y="29"/>
                      </a:lnTo>
                      <a:lnTo>
                        <a:pt x="1106" y="31"/>
                      </a:lnTo>
                      <a:lnTo>
                        <a:pt x="1105" y="31"/>
                      </a:lnTo>
                      <a:lnTo>
                        <a:pt x="1103" y="33"/>
                      </a:lnTo>
                      <a:lnTo>
                        <a:pt x="1098" y="33"/>
                      </a:lnTo>
                      <a:lnTo>
                        <a:pt x="1094" y="34"/>
                      </a:lnTo>
                      <a:lnTo>
                        <a:pt x="1092" y="34"/>
                      </a:lnTo>
                      <a:lnTo>
                        <a:pt x="1089" y="38"/>
                      </a:lnTo>
                      <a:lnTo>
                        <a:pt x="1084" y="38"/>
                      </a:lnTo>
                      <a:lnTo>
                        <a:pt x="1080" y="41"/>
                      </a:lnTo>
                      <a:lnTo>
                        <a:pt x="1077" y="41"/>
                      </a:lnTo>
                      <a:lnTo>
                        <a:pt x="1073" y="45"/>
                      </a:lnTo>
                      <a:lnTo>
                        <a:pt x="1068" y="45"/>
                      </a:lnTo>
                      <a:lnTo>
                        <a:pt x="1063" y="48"/>
                      </a:lnTo>
                      <a:lnTo>
                        <a:pt x="1056" y="52"/>
                      </a:lnTo>
                      <a:lnTo>
                        <a:pt x="1051" y="55"/>
                      </a:lnTo>
                      <a:lnTo>
                        <a:pt x="1051" y="55"/>
                      </a:lnTo>
                      <a:lnTo>
                        <a:pt x="1044" y="62"/>
                      </a:lnTo>
                      <a:lnTo>
                        <a:pt x="1040" y="62"/>
                      </a:lnTo>
                      <a:lnTo>
                        <a:pt x="1026" y="74"/>
                      </a:lnTo>
                      <a:lnTo>
                        <a:pt x="1018" y="81"/>
                      </a:lnTo>
                      <a:lnTo>
                        <a:pt x="1021" y="78"/>
                      </a:lnTo>
                      <a:lnTo>
                        <a:pt x="1013" y="83"/>
                      </a:lnTo>
                      <a:lnTo>
                        <a:pt x="1014" y="85"/>
                      </a:lnTo>
                      <a:lnTo>
                        <a:pt x="1011" y="88"/>
                      </a:lnTo>
                      <a:lnTo>
                        <a:pt x="1011" y="88"/>
                      </a:lnTo>
                      <a:lnTo>
                        <a:pt x="995" y="104"/>
                      </a:lnTo>
                      <a:lnTo>
                        <a:pt x="987" y="112"/>
                      </a:lnTo>
                      <a:lnTo>
                        <a:pt x="995" y="105"/>
                      </a:lnTo>
                      <a:lnTo>
                        <a:pt x="987" y="114"/>
                      </a:lnTo>
                      <a:lnTo>
                        <a:pt x="985" y="112"/>
                      </a:lnTo>
                      <a:lnTo>
                        <a:pt x="983" y="116"/>
                      </a:lnTo>
                      <a:lnTo>
                        <a:pt x="981" y="119"/>
                      </a:lnTo>
                      <a:lnTo>
                        <a:pt x="980" y="121"/>
                      </a:lnTo>
                      <a:lnTo>
                        <a:pt x="978" y="123"/>
                      </a:lnTo>
                      <a:lnTo>
                        <a:pt x="978" y="123"/>
                      </a:lnTo>
                      <a:lnTo>
                        <a:pt x="976" y="123"/>
                      </a:lnTo>
                      <a:lnTo>
                        <a:pt x="962" y="142"/>
                      </a:lnTo>
                      <a:lnTo>
                        <a:pt x="961" y="145"/>
                      </a:lnTo>
                      <a:lnTo>
                        <a:pt x="962" y="144"/>
                      </a:lnTo>
                      <a:lnTo>
                        <a:pt x="954" y="152"/>
                      </a:lnTo>
                      <a:lnTo>
                        <a:pt x="954" y="152"/>
                      </a:lnTo>
                      <a:lnTo>
                        <a:pt x="950" y="159"/>
                      </a:lnTo>
                      <a:lnTo>
                        <a:pt x="945" y="164"/>
                      </a:lnTo>
                      <a:lnTo>
                        <a:pt x="945" y="164"/>
                      </a:lnTo>
                      <a:lnTo>
                        <a:pt x="929" y="184"/>
                      </a:lnTo>
                      <a:lnTo>
                        <a:pt x="921" y="196"/>
                      </a:lnTo>
                      <a:lnTo>
                        <a:pt x="921" y="196"/>
                      </a:lnTo>
                      <a:lnTo>
                        <a:pt x="914" y="204"/>
                      </a:lnTo>
                      <a:lnTo>
                        <a:pt x="917" y="203"/>
                      </a:lnTo>
                      <a:lnTo>
                        <a:pt x="912" y="208"/>
                      </a:lnTo>
                      <a:lnTo>
                        <a:pt x="910" y="206"/>
                      </a:lnTo>
                      <a:lnTo>
                        <a:pt x="879" y="253"/>
                      </a:lnTo>
                      <a:lnTo>
                        <a:pt x="863" y="277"/>
                      </a:lnTo>
                      <a:lnTo>
                        <a:pt x="858" y="286"/>
                      </a:lnTo>
                      <a:lnTo>
                        <a:pt x="863" y="279"/>
                      </a:lnTo>
                      <a:lnTo>
                        <a:pt x="855" y="291"/>
                      </a:lnTo>
                      <a:lnTo>
                        <a:pt x="853" y="293"/>
                      </a:lnTo>
                      <a:lnTo>
                        <a:pt x="855" y="293"/>
                      </a:lnTo>
                      <a:lnTo>
                        <a:pt x="850" y="298"/>
                      </a:lnTo>
                      <a:lnTo>
                        <a:pt x="848" y="296"/>
                      </a:lnTo>
                      <a:lnTo>
                        <a:pt x="839" y="310"/>
                      </a:lnTo>
                      <a:lnTo>
                        <a:pt x="846" y="302"/>
                      </a:lnTo>
                      <a:lnTo>
                        <a:pt x="813" y="347"/>
                      </a:lnTo>
                      <a:lnTo>
                        <a:pt x="787" y="378"/>
                      </a:lnTo>
                      <a:lnTo>
                        <a:pt x="787" y="378"/>
                      </a:lnTo>
                      <a:lnTo>
                        <a:pt x="780" y="387"/>
                      </a:lnTo>
                      <a:lnTo>
                        <a:pt x="784" y="385"/>
                      </a:lnTo>
                      <a:lnTo>
                        <a:pt x="778" y="390"/>
                      </a:lnTo>
                      <a:lnTo>
                        <a:pt x="778" y="390"/>
                      </a:lnTo>
                      <a:lnTo>
                        <a:pt x="765" y="404"/>
                      </a:lnTo>
                      <a:lnTo>
                        <a:pt x="763" y="406"/>
                      </a:lnTo>
                      <a:lnTo>
                        <a:pt x="756" y="413"/>
                      </a:lnTo>
                      <a:lnTo>
                        <a:pt x="756" y="413"/>
                      </a:lnTo>
                      <a:lnTo>
                        <a:pt x="749" y="419"/>
                      </a:lnTo>
                      <a:lnTo>
                        <a:pt x="751" y="416"/>
                      </a:lnTo>
                      <a:lnTo>
                        <a:pt x="747" y="419"/>
                      </a:lnTo>
                      <a:lnTo>
                        <a:pt x="739" y="426"/>
                      </a:lnTo>
                      <a:lnTo>
                        <a:pt x="737" y="428"/>
                      </a:lnTo>
                      <a:lnTo>
                        <a:pt x="733" y="432"/>
                      </a:lnTo>
                      <a:lnTo>
                        <a:pt x="732" y="432"/>
                      </a:lnTo>
                      <a:lnTo>
                        <a:pt x="730" y="433"/>
                      </a:lnTo>
                      <a:lnTo>
                        <a:pt x="721" y="439"/>
                      </a:lnTo>
                      <a:lnTo>
                        <a:pt x="721" y="437"/>
                      </a:lnTo>
                      <a:lnTo>
                        <a:pt x="718" y="439"/>
                      </a:lnTo>
                      <a:lnTo>
                        <a:pt x="719" y="440"/>
                      </a:lnTo>
                      <a:lnTo>
                        <a:pt x="718" y="442"/>
                      </a:lnTo>
                      <a:lnTo>
                        <a:pt x="716" y="442"/>
                      </a:lnTo>
                      <a:lnTo>
                        <a:pt x="713" y="444"/>
                      </a:lnTo>
                      <a:lnTo>
                        <a:pt x="706" y="447"/>
                      </a:lnTo>
                      <a:lnTo>
                        <a:pt x="706" y="447"/>
                      </a:lnTo>
                      <a:lnTo>
                        <a:pt x="700" y="452"/>
                      </a:lnTo>
                      <a:lnTo>
                        <a:pt x="695" y="452"/>
                      </a:lnTo>
                      <a:lnTo>
                        <a:pt x="695" y="452"/>
                      </a:lnTo>
                      <a:lnTo>
                        <a:pt x="692" y="456"/>
                      </a:lnTo>
                      <a:lnTo>
                        <a:pt x="685" y="456"/>
                      </a:lnTo>
                      <a:lnTo>
                        <a:pt x="681" y="458"/>
                      </a:lnTo>
                      <a:lnTo>
                        <a:pt x="680" y="459"/>
                      </a:lnTo>
                      <a:lnTo>
                        <a:pt x="669" y="459"/>
                      </a:lnTo>
                      <a:lnTo>
                        <a:pt x="667" y="461"/>
                      </a:lnTo>
                      <a:lnTo>
                        <a:pt x="641" y="461"/>
                      </a:lnTo>
                      <a:lnTo>
                        <a:pt x="640" y="459"/>
                      </a:lnTo>
                      <a:lnTo>
                        <a:pt x="636" y="459"/>
                      </a:lnTo>
                      <a:lnTo>
                        <a:pt x="634" y="458"/>
                      </a:lnTo>
                      <a:lnTo>
                        <a:pt x="633" y="458"/>
                      </a:lnTo>
                      <a:lnTo>
                        <a:pt x="633" y="458"/>
                      </a:lnTo>
                      <a:lnTo>
                        <a:pt x="628" y="458"/>
                      </a:lnTo>
                      <a:lnTo>
                        <a:pt x="626" y="456"/>
                      </a:lnTo>
                      <a:lnTo>
                        <a:pt x="624" y="456"/>
                      </a:lnTo>
                      <a:lnTo>
                        <a:pt x="624" y="456"/>
                      </a:lnTo>
                      <a:lnTo>
                        <a:pt x="621" y="456"/>
                      </a:lnTo>
                      <a:lnTo>
                        <a:pt x="610" y="451"/>
                      </a:lnTo>
                      <a:lnTo>
                        <a:pt x="608" y="449"/>
                      </a:lnTo>
                      <a:lnTo>
                        <a:pt x="607" y="449"/>
                      </a:lnTo>
                      <a:lnTo>
                        <a:pt x="600" y="445"/>
                      </a:lnTo>
                      <a:lnTo>
                        <a:pt x="600" y="445"/>
                      </a:lnTo>
                      <a:lnTo>
                        <a:pt x="591" y="442"/>
                      </a:lnTo>
                      <a:lnTo>
                        <a:pt x="588" y="439"/>
                      </a:lnTo>
                      <a:lnTo>
                        <a:pt x="582" y="437"/>
                      </a:lnTo>
                      <a:lnTo>
                        <a:pt x="577" y="432"/>
                      </a:lnTo>
                      <a:lnTo>
                        <a:pt x="574" y="432"/>
                      </a:lnTo>
                      <a:lnTo>
                        <a:pt x="563" y="421"/>
                      </a:lnTo>
                      <a:lnTo>
                        <a:pt x="563" y="421"/>
                      </a:lnTo>
                      <a:lnTo>
                        <a:pt x="555" y="414"/>
                      </a:lnTo>
                      <a:lnTo>
                        <a:pt x="537" y="397"/>
                      </a:lnTo>
                      <a:lnTo>
                        <a:pt x="544" y="404"/>
                      </a:lnTo>
                      <a:lnTo>
                        <a:pt x="537" y="395"/>
                      </a:lnTo>
                      <a:lnTo>
                        <a:pt x="522" y="378"/>
                      </a:lnTo>
                      <a:lnTo>
                        <a:pt x="522" y="380"/>
                      </a:lnTo>
                      <a:lnTo>
                        <a:pt x="513" y="371"/>
                      </a:lnTo>
                      <a:lnTo>
                        <a:pt x="515" y="373"/>
                      </a:lnTo>
                      <a:lnTo>
                        <a:pt x="511" y="367"/>
                      </a:lnTo>
                      <a:lnTo>
                        <a:pt x="510" y="366"/>
                      </a:lnTo>
                      <a:lnTo>
                        <a:pt x="510" y="366"/>
                      </a:lnTo>
                      <a:lnTo>
                        <a:pt x="504" y="359"/>
                      </a:lnTo>
                      <a:lnTo>
                        <a:pt x="475" y="322"/>
                      </a:lnTo>
                      <a:lnTo>
                        <a:pt x="459" y="303"/>
                      </a:lnTo>
                      <a:lnTo>
                        <a:pt x="451" y="293"/>
                      </a:lnTo>
                      <a:lnTo>
                        <a:pt x="451" y="295"/>
                      </a:lnTo>
                      <a:lnTo>
                        <a:pt x="449" y="293"/>
                      </a:lnTo>
                      <a:lnTo>
                        <a:pt x="442" y="282"/>
                      </a:lnTo>
                      <a:lnTo>
                        <a:pt x="442" y="282"/>
                      </a:lnTo>
                      <a:lnTo>
                        <a:pt x="428" y="267"/>
                      </a:lnTo>
                      <a:lnTo>
                        <a:pt x="426" y="265"/>
                      </a:lnTo>
                      <a:lnTo>
                        <a:pt x="426" y="267"/>
                      </a:lnTo>
                      <a:lnTo>
                        <a:pt x="419" y="258"/>
                      </a:lnTo>
                      <a:lnTo>
                        <a:pt x="423" y="262"/>
                      </a:lnTo>
                      <a:lnTo>
                        <a:pt x="418" y="255"/>
                      </a:lnTo>
                      <a:lnTo>
                        <a:pt x="418" y="255"/>
                      </a:lnTo>
                      <a:lnTo>
                        <a:pt x="399" y="236"/>
                      </a:lnTo>
                      <a:lnTo>
                        <a:pt x="399" y="236"/>
                      </a:lnTo>
                      <a:lnTo>
                        <a:pt x="392" y="229"/>
                      </a:lnTo>
                      <a:lnTo>
                        <a:pt x="386" y="225"/>
                      </a:lnTo>
                      <a:lnTo>
                        <a:pt x="390" y="229"/>
                      </a:lnTo>
                      <a:lnTo>
                        <a:pt x="383" y="222"/>
                      </a:lnTo>
                      <a:lnTo>
                        <a:pt x="383" y="222"/>
                      </a:lnTo>
                      <a:lnTo>
                        <a:pt x="378" y="216"/>
                      </a:lnTo>
                      <a:lnTo>
                        <a:pt x="374" y="215"/>
                      </a:lnTo>
                      <a:lnTo>
                        <a:pt x="373" y="215"/>
                      </a:lnTo>
                      <a:lnTo>
                        <a:pt x="371" y="213"/>
                      </a:lnTo>
                      <a:lnTo>
                        <a:pt x="369" y="211"/>
                      </a:lnTo>
                      <a:lnTo>
                        <a:pt x="364" y="208"/>
                      </a:lnTo>
                      <a:lnTo>
                        <a:pt x="355" y="204"/>
                      </a:lnTo>
                      <a:lnTo>
                        <a:pt x="353" y="203"/>
                      </a:lnTo>
                      <a:lnTo>
                        <a:pt x="350" y="203"/>
                      </a:lnTo>
                      <a:lnTo>
                        <a:pt x="348" y="201"/>
                      </a:lnTo>
                      <a:lnTo>
                        <a:pt x="343" y="201"/>
                      </a:lnTo>
                      <a:lnTo>
                        <a:pt x="340" y="197"/>
                      </a:lnTo>
                      <a:lnTo>
                        <a:pt x="338" y="197"/>
                      </a:lnTo>
                      <a:lnTo>
                        <a:pt x="334" y="196"/>
                      </a:lnTo>
                      <a:lnTo>
                        <a:pt x="307" y="196"/>
                      </a:lnTo>
                      <a:lnTo>
                        <a:pt x="303" y="199"/>
                      </a:lnTo>
                      <a:lnTo>
                        <a:pt x="300" y="199"/>
                      </a:lnTo>
                      <a:lnTo>
                        <a:pt x="298" y="201"/>
                      </a:lnTo>
                      <a:lnTo>
                        <a:pt x="293" y="201"/>
                      </a:lnTo>
                      <a:lnTo>
                        <a:pt x="289" y="203"/>
                      </a:lnTo>
                      <a:lnTo>
                        <a:pt x="289" y="203"/>
                      </a:lnTo>
                      <a:lnTo>
                        <a:pt x="282" y="206"/>
                      </a:lnTo>
                      <a:lnTo>
                        <a:pt x="281" y="208"/>
                      </a:lnTo>
                      <a:lnTo>
                        <a:pt x="274" y="211"/>
                      </a:lnTo>
                      <a:lnTo>
                        <a:pt x="274" y="211"/>
                      </a:lnTo>
                      <a:lnTo>
                        <a:pt x="274" y="211"/>
                      </a:lnTo>
                      <a:lnTo>
                        <a:pt x="267" y="215"/>
                      </a:lnTo>
                      <a:lnTo>
                        <a:pt x="263" y="216"/>
                      </a:lnTo>
                      <a:lnTo>
                        <a:pt x="265" y="218"/>
                      </a:lnTo>
                      <a:lnTo>
                        <a:pt x="262" y="222"/>
                      </a:lnTo>
                      <a:lnTo>
                        <a:pt x="263" y="218"/>
                      </a:lnTo>
                      <a:lnTo>
                        <a:pt x="260" y="222"/>
                      </a:lnTo>
                      <a:lnTo>
                        <a:pt x="253" y="229"/>
                      </a:lnTo>
                      <a:lnTo>
                        <a:pt x="253" y="229"/>
                      </a:lnTo>
                      <a:lnTo>
                        <a:pt x="249" y="232"/>
                      </a:lnTo>
                      <a:lnTo>
                        <a:pt x="246" y="234"/>
                      </a:lnTo>
                      <a:lnTo>
                        <a:pt x="244" y="237"/>
                      </a:lnTo>
                      <a:lnTo>
                        <a:pt x="232" y="249"/>
                      </a:lnTo>
                      <a:lnTo>
                        <a:pt x="230" y="253"/>
                      </a:lnTo>
                      <a:lnTo>
                        <a:pt x="229" y="255"/>
                      </a:lnTo>
                      <a:lnTo>
                        <a:pt x="229" y="255"/>
                      </a:lnTo>
                      <a:lnTo>
                        <a:pt x="220" y="263"/>
                      </a:lnTo>
                      <a:lnTo>
                        <a:pt x="215" y="269"/>
                      </a:lnTo>
                      <a:lnTo>
                        <a:pt x="220" y="265"/>
                      </a:lnTo>
                      <a:lnTo>
                        <a:pt x="211" y="274"/>
                      </a:lnTo>
                      <a:lnTo>
                        <a:pt x="210" y="272"/>
                      </a:lnTo>
                      <a:lnTo>
                        <a:pt x="196" y="293"/>
                      </a:lnTo>
                      <a:lnTo>
                        <a:pt x="192" y="296"/>
                      </a:lnTo>
                      <a:lnTo>
                        <a:pt x="196" y="295"/>
                      </a:lnTo>
                      <a:lnTo>
                        <a:pt x="187" y="305"/>
                      </a:lnTo>
                      <a:lnTo>
                        <a:pt x="183" y="308"/>
                      </a:lnTo>
                      <a:lnTo>
                        <a:pt x="183" y="310"/>
                      </a:lnTo>
                      <a:lnTo>
                        <a:pt x="187" y="307"/>
                      </a:lnTo>
                      <a:lnTo>
                        <a:pt x="182" y="312"/>
                      </a:lnTo>
                      <a:lnTo>
                        <a:pt x="180" y="315"/>
                      </a:lnTo>
                      <a:lnTo>
                        <a:pt x="178" y="317"/>
                      </a:lnTo>
                      <a:lnTo>
                        <a:pt x="161" y="340"/>
                      </a:lnTo>
                      <a:lnTo>
                        <a:pt x="161" y="340"/>
                      </a:lnTo>
                      <a:lnTo>
                        <a:pt x="151" y="354"/>
                      </a:lnTo>
                      <a:lnTo>
                        <a:pt x="154" y="352"/>
                      </a:lnTo>
                      <a:lnTo>
                        <a:pt x="149" y="357"/>
                      </a:lnTo>
                      <a:lnTo>
                        <a:pt x="147" y="360"/>
                      </a:lnTo>
                      <a:lnTo>
                        <a:pt x="145" y="362"/>
                      </a:lnTo>
                      <a:lnTo>
                        <a:pt x="145" y="362"/>
                      </a:lnTo>
                      <a:lnTo>
                        <a:pt x="130" y="381"/>
                      </a:lnTo>
                      <a:lnTo>
                        <a:pt x="128" y="385"/>
                      </a:lnTo>
                      <a:lnTo>
                        <a:pt x="121" y="392"/>
                      </a:lnTo>
                      <a:lnTo>
                        <a:pt x="119" y="390"/>
                      </a:lnTo>
                      <a:lnTo>
                        <a:pt x="114" y="399"/>
                      </a:lnTo>
                      <a:lnTo>
                        <a:pt x="118" y="397"/>
                      </a:lnTo>
                      <a:lnTo>
                        <a:pt x="98" y="416"/>
                      </a:lnTo>
                      <a:lnTo>
                        <a:pt x="98" y="416"/>
                      </a:lnTo>
                      <a:lnTo>
                        <a:pt x="92" y="423"/>
                      </a:lnTo>
                      <a:lnTo>
                        <a:pt x="88" y="426"/>
                      </a:lnTo>
                      <a:lnTo>
                        <a:pt x="92" y="425"/>
                      </a:lnTo>
                      <a:lnTo>
                        <a:pt x="86" y="430"/>
                      </a:lnTo>
                      <a:lnTo>
                        <a:pt x="79" y="433"/>
                      </a:lnTo>
                      <a:lnTo>
                        <a:pt x="79" y="433"/>
                      </a:lnTo>
                      <a:lnTo>
                        <a:pt x="76" y="437"/>
                      </a:lnTo>
                      <a:lnTo>
                        <a:pt x="76" y="437"/>
                      </a:lnTo>
                      <a:lnTo>
                        <a:pt x="69" y="444"/>
                      </a:lnTo>
                      <a:lnTo>
                        <a:pt x="64" y="444"/>
                      </a:lnTo>
                      <a:lnTo>
                        <a:pt x="60" y="447"/>
                      </a:lnTo>
                      <a:lnTo>
                        <a:pt x="53" y="451"/>
                      </a:lnTo>
                      <a:lnTo>
                        <a:pt x="53" y="451"/>
                      </a:lnTo>
                      <a:lnTo>
                        <a:pt x="43" y="456"/>
                      </a:lnTo>
                      <a:lnTo>
                        <a:pt x="40" y="456"/>
                      </a:lnTo>
                      <a:lnTo>
                        <a:pt x="36" y="458"/>
                      </a:lnTo>
                      <a:lnTo>
                        <a:pt x="34" y="459"/>
                      </a:lnTo>
                      <a:lnTo>
                        <a:pt x="26" y="459"/>
                      </a:lnTo>
                      <a:lnTo>
                        <a:pt x="24" y="461"/>
                      </a:lnTo>
                      <a:lnTo>
                        <a:pt x="0" y="461"/>
                      </a:lnTo>
                      <a:lnTo>
                        <a:pt x="0" y="435"/>
                      </a:lnTo>
                      <a:lnTo>
                        <a:pt x="12" y="435"/>
                      </a:lnTo>
                      <a:lnTo>
                        <a:pt x="13" y="433"/>
                      </a:lnTo>
                      <a:lnTo>
                        <a:pt x="22" y="433"/>
                      </a:lnTo>
                      <a:lnTo>
                        <a:pt x="24" y="432"/>
                      </a:lnTo>
                      <a:lnTo>
                        <a:pt x="31" y="432"/>
                      </a:lnTo>
                      <a:lnTo>
                        <a:pt x="34" y="430"/>
                      </a:lnTo>
                      <a:lnTo>
                        <a:pt x="36" y="430"/>
                      </a:lnTo>
                      <a:lnTo>
                        <a:pt x="40" y="426"/>
                      </a:lnTo>
                      <a:lnTo>
                        <a:pt x="43" y="426"/>
                      </a:lnTo>
                      <a:lnTo>
                        <a:pt x="45" y="425"/>
                      </a:lnTo>
                      <a:lnTo>
                        <a:pt x="45" y="423"/>
                      </a:lnTo>
                      <a:lnTo>
                        <a:pt x="52" y="421"/>
                      </a:lnTo>
                      <a:lnTo>
                        <a:pt x="55" y="418"/>
                      </a:lnTo>
                      <a:lnTo>
                        <a:pt x="57" y="418"/>
                      </a:lnTo>
                      <a:lnTo>
                        <a:pt x="59" y="416"/>
                      </a:lnTo>
                      <a:lnTo>
                        <a:pt x="66" y="411"/>
                      </a:lnTo>
                      <a:lnTo>
                        <a:pt x="67" y="411"/>
                      </a:lnTo>
                      <a:lnTo>
                        <a:pt x="71" y="407"/>
                      </a:lnTo>
                      <a:lnTo>
                        <a:pt x="78" y="399"/>
                      </a:lnTo>
                      <a:lnTo>
                        <a:pt x="81" y="393"/>
                      </a:lnTo>
                      <a:lnTo>
                        <a:pt x="79" y="397"/>
                      </a:lnTo>
                      <a:lnTo>
                        <a:pt x="97" y="380"/>
                      </a:lnTo>
                      <a:lnTo>
                        <a:pt x="104" y="369"/>
                      </a:lnTo>
                      <a:lnTo>
                        <a:pt x="102" y="373"/>
                      </a:lnTo>
                      <a:lnTo>
                        <a:pt x="109" y="366"/>
                      </a:lnTo>
                      <a:lnTo>
                        <a:pt x="125" y="345"/>
                      </a:lnTo>
                      <a:lnTo>
                        <a:pt x="128" y="341"/>
                      </a:lnTo>
                      <a:lnTo>
                        <a:pt x="130" y="338"/>
                      </a:lnTo>
                      <a:lnTo>
                        <a:pt x="133" y="334"/>
                      </a:lnTo>
                      <a:lnTo>
                        <a:pt x="133" y="334"/>
                      </a:lnTo>
                      <a:lnTo>
                        <a:pt x="140" y="324"/>
                      </a:lnTo>
                      <a:lnTo>
                        <a:pt x="157" y="302"/>
                      </a:lnTo>
                      <a:lnTo>
                        <a:pt x="157" y="302"/>
                      </a:lnTo>
                      <a:lnTo>
                        <a:pt x="163" y="293"/>
                      </a:lnTo>
                      <a:lnTo>
                        <a:pt x="168" y="288"/>
                      </a:lnTo>
                      <a:lnTo>
                        <a:pt x="175" y="279"/>
                      </a:lnTo>
                      <a:lnTo>
                        <a:pt x="175" y="279"/>
                      </a:lnTo>
                      <a:lnTo>
                        <a:pt x="190" y="256"/>
                      </a:lnTo>
                      <a:lnTo>
                        <a:pt x="194" y="251"/>
                      </a:lnTo>
                      <a:lnTo>
                        <a:pt x="192" y="255"/>
                      </a:lnTo>
                      <a:lnTo>
                        <a:pt x="201" y="246"/>
                      </a:lnTo>
                      <a:lnTo>
                        <a:pt x="210" y="236"/>
                      </a:lnTo>
                      <a:lnTo>
                        <a:pt x="211" y="234"/>
                      </a:lnTo>
                      <a:lnTo>
                        <a:pt x="213" y="230"/>
                      </a:lnTo>
                      <a:lnTo>
                        <a:pt x="225" y="218"/>
                      </a:lnTo>
                      <a:lnTo>
                        <a:pt x="227" y="215"/>
                      </a:lnTo>
                      <a:lnTo>
                        <a:pt x="230" y="213"/>
                      </a:lnTo>
                      <a:lnTo>
                        <a:pt x="234" y="210"/>
                      </a:lnTo>
                      <a:lnTo>
                        <a:pt x="230" y="211"/>
                      </a:lnTo>
                      <a:lnTo>
                        <a:pt x="236" y="208"/>
                      </a:lnTo>
                      <a:lnTo>
                        <a:pt x="244" y="201"/>
                      </a:lnTo>
                      <a:lnTo>
                        <a:pt x="244" y="201"/>
                      </a:lnTo>
                      <a:lnTo>
                        <a:pt x="246" y="199"/>
                      </a:lnTo>
                      <a:lnTo>
                        <a:pt x="242" y="201"/>
                      </a:lnTo>
                      <a:lnTo>
                        <a:pt x="253" y="194"/>
                      </a:lnTo>
                      <a:lnTo>
                        <a:pt x="260" y="189"/>
                      </a:lnTo>
                      <a:lnTo>
                        <a:pt x="262" y="189"/>
                      </a:lnTo>
                      <a:lnTo>
                        <a:pt x="263" y="187"/>
                      </a:lnTo>
                      <a:lnTo>
                        <a:pt x="267" y="185"/>
                      </a:lnTo>
                      <a:lnTo>
                        <a:pt x="267" y="185"/>
                      </a:lnTo>
                      <a:lnTo>
                        <a:pt x="272" y="180"/>
                      </a:lnTo>
                      <a:lnTo>
                        <a:pt x="277" y="180"/>
                      </a:lnTo>
                      <a:lnTo>
                        <a:pt x="279" y="178"/>
                      </a:lnTo>
                      <a:lnTo>
                        <a:pt x="281" y="178"/>
                      </a:lnTo>
                      <a:lnTo>
                        <a:pt x="284" y="175"/>
                      </a:lnTo>
                      <a:lnTo>
                        <a:pt x="286" y="175"/>
                      </a:lnTo>
                      <a:lnTo>
                        <a:pt x="288" y="173"/>
                      </a:lnTo>
                      <a:lnTo>
                        <a:pt x="291" y="173"/>
                      </a:lnTo>
                      <a:lnTo>
                        <a:pt x="293" y="171"/>
                      </a:lnTo>
                      <a:lnTo>
                        <a:pt x="296" y="171"/>
                      </a:lnTo>
                      <a:lnTo>
                        <a:pt x="301" y="170"/>
                      </a:lnTo>
                      <a:lnTo>
                        <a:pt x="314" y="170"/>
                      </a:lnTo>
                      <a:lnTo>
                        <a:pt x="317" y="168"/>
                      </a:lnTo>
                      <a:lnTo>
                        <a:pt x="329" y="168"/>
                      </a:lnTo>
                      <a:lnTo>
                        <a:pt x="331" y="170"/>
                      </a:lnTo>
                      <a:lnTo>
                        <a:pt x="340" y="170"/>
                      </a:lnTo>
                      <a:lnTo>
                        <a:pt x="343" y="171"/>
                      </a:lnTo>
                      <a:lnTo>
                        <a:pt x="345" y="171"/>
                      </a:lnTo>
                      <a:lnTo>
                        <a:pt x="348" y="173"/>
                      </a:lnTo>
                      <a:lnTo>
                        <a:pt x="353" y="173"/>
                      </a:lnTo>
                      <a:lnTo>
                        <a:pt x="355" y="175"/>
                      </a:lnTo>
                      <a:lnTo>
                        <a:pt x="360" y="175"/>
                      </a:lnTo>
                      <a:lnTo>
                        <a:pt x="364" y="178"/>
                      </a:lnTo>
                      <a:lnTo>
                        <a:pt x="369" y="182"/>
                      </a:lnTo>
                      <a:lnTo>
                        <a:pt x="374" y="184"/>
                      </a:lnTo>
                      <a:lnTo>
                        <a:pt x="376" y="184"/>
                      </a:lnTo>
                      <a:lnTo>
                        <a:pt x="378" y="185"/>
                      </a:lnTo>
                      <a:lnTo>
                        <a:pt x="383" y="189"/>
                      </a:lnTo>
                      <a:lnTo>
                        <a:pt x="385" y="189"/>
                      </a:lnTo>
                      <a:lnTo>
                        <a:pt x="390" y="194"/>
                      </a:lnTo>
                      <a:lnTo>
                        <a:pt x="390" y="194"/>
                      </a:lnTo>
                      <a:lnTo>
                        <a:pt x="392" y="196"/>
                      </a:lnTo>
                      <a:lnTo>
                        <a:pt x="400" y="201"/>
                      </a:lnTo>
                      <a:lnTo>
                        <a:pt x="404" y="204"/>
                      </a:lnTo>
                      <a:lnTo>
                        <a:pt x="402" y="203"/>
                      </a:lnTo>
                      <a:lnTo>
                        <a:pt x="407" y="208"/>
                      </a:lnTo>
                      <a:lnTo>
                        <a:pt x="416" y="215"/>
                      </a:lnTo>
                      <a:lnTo>
                        <a:pt x="419" y="218"/>
                      </a:lnTo>
                      <a:lnTo>
                        <a:pt x="418" y="216"/>
                      </a:lnTo>
                      <a:lnTo>
                        <a:pt x="437" y="236"/>
                      </a:lnTo>
                      <a:lnTo>
                        <a:pt x="433" y="232"/>
                      </a:lnTo>
                      <a:lnTo>
                        <a:pt x="440" y="243"/>
                      </a:lnTo>
                      <a:lnTo>
                        <a:pt x="447" y="249"/>
                      </a:lnTo>
                      <a:lnTo>
                        <a:pt x="447" y="249"/>
                      </a:lnTo>
                      <a:lnTo>
                        <a:pt x="463" y="267"/>
                      </a:lnTo>
                      <a:lnTo>
                        <a:pt x="461" y="265"/>
                      </a:lnTo>
                      <a:lnTo>
                        <a:pt x="463" y="269"/>
                      </a:lnTo>
                      <a:lnTo>
                        <a:pt x="466" y="272"/>
                      </a:lnTo>
                      <a:lnTo>
                        <a:pt x="466" y="272"/>
                      </a:lnTo>
                      <a:lnTo>
                        <a:pt x="470" y="275"/>
                      </a:lnTo>
                      <a:lnTo>
                        <a:pt x="478" y="286"/>
                      </a:lnTo>
                      <a:lnTo>
                        <a:pt x="478" y="288"/>
                      </a:lnTo>
                      <a:lnTo>
                        <a:pt x="494" y="307"/>
                      </a:lnTo>
                      <a:lnTo>
                        <a:pt x="523" y="341"/>
                      </a:lnTo>
                      <a:lnTo>
                        <a:pt x="523" y="341"/>
                      </a:lnTo>
                      <a:lnTo>
                        <a:pt x="525" y="343"/>
                      </a:lnTo>
                      <a:lnTo>
                        <a:pt x="532" y="352"/>
                      </a:lnTo>
                      <a:lnTo>
                        <a:pt x="532" y="352"/>
                      </a:lnTo>
                      <a:lnTo>
                        <a:pt x="541" y="360"/>
                      </a:lnTo>
                      <a:lnTo>
                        <a:pt x="556" y="378"/>
                      </a:lnTo>
                      <a:lnTo>
                        <a:pt x="577" y="399"/>
                      </a:lnTo>
                      <a:lnTo>
                        <a:pt x="577" y="399"/>
                      </a:lnTo>
                      <a:lnTo>
                        <a:pt x="584" y="404"/>
                      </a:lnTo>
                      <a:lnTo>
                        <a:pt x="588" y="407"/>
                      </a:lnTo>
                      <a:lnTo>
                        <a:pt x="595" y="411"/>
                      </a:lnTo>
                      <a:lnTo>
                        <a:pt x="600" y="416"/>
                      </a:lnTo>
                      <a:lnTo>
                        <a:pt x="602" y="416"/>
                      </a:lnTo>
                      <a:lnTo>
                        <a:pt x="605" y="418"/>
                      </a:lnTo>
                      <a:lnTo>
                        <a:pt x="608" y="421"/>
                      </a:lnTo>
                      <a:lnTo>
                        <a:pt x="610" y="421"/>
                      </a:lnTo>
                      <a:lnTo>
                        <a:pt x="612" y="423"/>
                      </a:lnTo>
                      <a:lnTo>
                        <a:pt x="617" y="425"/>
                      </a:lnTo>
                      <a:lnTo>
                        <a:pt x="617" y="425"/>
                      </a:lnTo>
                      <a:lnTo>
                        <a:pt x="622" y="426"/>
                      </a:lnTo>
                      <a:lnTo>
                        <a:pt x="626" y="428"/>
                      </a:lnTo>
                      <a:lnTo>
                        <a:pt x="628" y="430"/>
                      </a:lnTo>
                      <a:lnTo>
                        <a:pt x="629" y="430"/>
                      </a:lnTo>
                      <a:lnTo>
                        <a:pt x="634" y="432"/>
                      </a:lnTo>
                      <a:lnTo>
                        <a:pt x="638" y="432"/>
                      </a:lnTo>
                      <a:lnTo>
                        <a:pt x="643" y="433"/>
                      </a:lnTo>
                      <a:lnTo>
                        <a:pt x="652" y="433"/>
                      </a:lnTo>
                      <a:lnTo>
                        <a:pt x="654" y="435"/>
                      </a:lnTo>
                      <a:lnTo>
                        <a:pt x="655" y="435"/>
                      </a:lnTo>
                      <a:lnTo>
                        <a:pt x="657" y="433"/>
                      </a:lnTo>
                      <a:lnTo>
                        <a:pt x="667" y="433"/>
                      </a:lnTo>
                      <a:lnTo>
                        <a:pt x="669" y="432"/>
                      </a:lnTo>
                      <a:lnTo>
                        <a:pt x="676" y="432"/>
                      </a:lnTo>
                      <a:lnTo>
                        <a:pt x="680" y="430"/>
                      </a:lnTo>
                      <a:lnTo>
                        <a:pt x="681" y="428"/>
                      </a:lnTo>
                      <a:lnTo>
                        <a:pt x="687" y="428"/>
                      </a:lnTo>
                      <a:lnTo>
                        <a:pt x="688" y="426"/>
                      </a:lnTo>
                      <a:lnTo>
                        <a:pt x="690" y="426"/>
                      </a:lnTo>
                      <a:lnTo>
                        <a:pt x="693" y="425"/>
                      </a:lnTo>
                      <a:lnTo>
                        <a:pt x="699" y="421"/>
                      </a:lnTo>
                      <a:lnTo>
                        <a:pt x="693" y="423"/>
                      </a:lnTo>
                      <a:lnTo>
                        <a:pt x="702" y="419"/>
                      </a:lnTo>
                      <a:lnTo>
                        <a:pt x="707" y="416"/>
                      </a:lnTo>
                      <a:lnTo>
                        <a:pt x="716" y="411"/>
                      </a:lnTo>
                      <a:lnTo>
                        <a:pt x="716" y="411"/>
                      </a:lnTo>
                      <a:lnTo>
                        <a:pt x="718" y="409"/>
                      </a:lnTo>
                      <a:lnTo>
                        <a:pt x="721" y="407"/>
                      </a:lnTo>
                      <a:lnTo>
                        <a:pt x="723" y="406"/>
                      </a:lnTo>
                      <a:lnTo>
                        <a:pt x="723" y="406"/>
                      </a:lnTo>
                      <a:lnTo>
                        <a:pt x="732" y="399"/>
                      </a:lnTo>
                      <a:lnTo>
                        <a:pt x="737" y="393"/>
                      </a:lnTo>
                      <a:lnTo>
                        <a:pt x="733" y="395"/>
                      </a:lnTo>
                      <a:lnTo>
                        <a:pt x="739" y="392"/>
                      </a:lnTo>
                      <a:lnTo>
                        <a:pt x="747" y="385"/>
                      </a:lnTo>
                      <a:lnTo>
                        <a:pt x="759" y="371"/>
                      </a:lnTo>
                      <a:lnTo>
                        <a:pt x="763" y="367"/>
                      </a:lnTo>
                      <a:lnTo>
                        <a:pt x="766" y="362"/>
                      </a:lnTo>
                      <a:lnTo>
                        <a:pt x="768" y="359"/>
                      </a:lnTo>
                      <a:lnTo>
                        <a:pt x="768" y="360"/>
                      </a:lnTo>
                      <a:lnTo>
                        <a:pt x="792" y="331"/>
                      </a:lnTo>
                      <a:lnTo>
                        <a:pt x="792" y="331"/>
                      </a:lnTo>
                      <a:lnTo>
                        <a:pt x="825" y="286"/>
                      </a:lnTo>
                      <a:lnTo>
                        <a:pt x="832" y="275"/>
                      </a:lnTo>
                      <a:lnTo>
                        <a:pt x="830" y="279"/>
                      </a:lnTo>
                      <a:lnTo>
                        <a:pt x="834" y="275"/>
                      </a:lnTo>
                      <a:lnTo>
                        <a:pt x="843" y="263"/>
                      </a:lnTo>
                      <a:lnTo>
                        <a:pt x="858" y="239"/>
                      </a:lnTo>
                      <a:lnTo>
                        <a:pt x="891" y="190"/>
                      </a:lnTo>
                      <a:lnTo>
                        <a:pt x="895" y="185"/>
                      </a:lnTo>
                      <a:lnTo>
                        <a:pt x="893" y="189"/>
                      </a:lnTo>
                      <a:lnTo>
                        <a:pt x="896" y="185"/>
                      </a:lnTo>
                      <a:lnTo>
                        <a:pt x="896" y="185"/>
                      </a:lnTo>
                      <a:lnTo>
                        <a:pt x="900" y="180"/>
                      </a:lnTo>
                      <a:lnTo>
                        <a:pt x="909" y="168"/>
                      </a:lnTo>
                      <a:lnTo>
                        <a:pt x="924" y="147"/>
                      </a:lnTo>
                      <a:lnTo>
                        <a:pt x="926" y="145"/>
                      </a:lnTo>
                      <a:lnTo>
                        <a:pt x="931" y="140"/>
                      </a:lnTo>
                      <a:lnTo>
                        <a:pt x="931" y="140"/>
                      </a:lnTo>
                      <a:lnTo>
                        <a:pt x="935" y="133"/>
                      </a:lnTo>
                      <a:lnTo>
                        <a:pt x="941" y="126"/>
                      </a:lnTo>
                      <a:lnTo>
                        <a:pt x="941" y="126"/>
                      </a:lnTo>
                      <a:lnTo>
                        <a:pt x="957" y="105"/>
                      </a:lnTo>
                      <a:lnTo>
                        <a:pt x="959" y="104"/>
                      </a:lnTo>
                      <a:lnTo>
                        <a:pt x="961" y="102"/>
                      </a:lnTo>
                      <a:lnTo>
                        <a:pt x="962" y="100"/>
                      </a:lnTo>
                      <a:lnTo>
                        <a:pt x="969" y="92"/>
                      </a:lnTo>
                      <a:lnTo>
                        <a:pt x="967" y="95"/>
                      </a:lnTo>
                      <a:lnTo>
                        <a:pt x="976" y="86"/>
                      </a:lnTo>
                      <a:lnTo>
                        <a:pt x="992" y="69"/>
                      </a:lnTo>
                      <a:lnTo>
                        <a:pt x="995" y="66"/>
                      </a:lnTo>
                      <a:lnTo>
                        <a:pt x="994" y="66"/>
                      </a:lnTo>
                      <a:lnTo>
                        <a:pt x="992" y="67"/>
                      </a:lnTo>
                      <a:lnTo>
                        <a:pt x="995" y="66"/>
                      </a:lnTo>
                      <a:lnTo>
                        <a:pt x="1002" y="60"/>
                      </a:lnTo>
                      <a:lnTo>
                        <a:pt x="1011" y="53"/>
                      </a:lnTo>
                      <a:lnTo>
                        <a:pt x="1011" y="53"/>
                      </a:lnTo>
                      <a:lnTo>
                        <a:pt x="1025" y="41"/>
                      </a:lnTo>
                      <a:lnTo>
                        <a:pt x="1030" y="36"/>
                      </a:lnTo>
                      <a:lnTo>
                        <a:pt x="1032" y="36"/>
                      </a:lnTo>
                      <a:lnTo>
                        <a:pt x="1032" y="34"/>
                      </a:lnTo>
                      <a:lnTo>
                        <a:pt x="1033" y="34"/>
                      </a:lnTo>
                      <a:lnTo>
                        <a:pt x="1040" y="31"/>
                      </a:lnTo>
                      <a:lnTo>
                        <a:pt x="1044" y="29"/>
                      </a:lnTo>
                      <a:lnTo>
                        <a:pt x="1049" y="26"/>
                      </a:lnTo>
                      <a:lnTo>
                        <a:pt x="1049" y="26"/>
                      </a:lnTo>
                      <a:lnTo>
                        <a:pt x="1058" y="20"/>
                      </a:lnTo>
                      <a:lnTo>
                        <a:pt x="1061" y="19"/>
                      </a:lnTo>
                      <a:lnTo>
                        <a:pt x="1063" y="19"/>
                      </a:lnTo>
                      <a:lnTo>
                        <a:pt x="1066" y="17"/>
                      </a:lnTo>
                      <a:lnTo>
                        <a:pt x="1066" y="17"/>
                      </a:lnTo>
                      <a:lnTo>
                        <a:pt x="1077" y="12"/>
                      </a:lnTo>
                      <a:lnTo>
                        <a:pt x="1079" y="12"/>
                      </a:lnTo>
                      <a:lnTo>
                        <a:pt x="1085" y="8"/>
                      </a:lnTo>
                      <a:lnTo>
                        <a:pt x="1089" y="8"/>
                      </a:lnTo>
                      <a:lnTo>
                        <a:pt x="1089" y="8"/>
                      </a:lnTo>
                      <a:lnTo>
                        <a:pt x="1092" y="5"/>
                      </a:lnTo>
                      <a:lnTo>
                        <a:pt x="1101" y="5"/>
                      </a:lnTo>
                      <a:lnTo>
                        <a:pt x="1105" y="3"/>
                      </a:lnTo>
                      <a:lnTo>
                        <a:pt x="1106" y="3"/>
                      </a:lnTo>
                      <a:lnTo>
                        <a:pt x="1108" y="1"/>
                      </a:lnTo>
                      <a:lnTo>
                        <a:pt x="1122" y="1"/>
                      </a:lnTo>
                      <a:lnTo>
                        <a:pt x="1124" y="0"/>
                      </a:lnTo>
                      <a:close/>
                    </a:path>
                  </a:pathLst>
                </a:custGeom>
                <a:solidFill>
                  <a:srgbClr val="D75143"/>
                </a:solidFill>
                <a:ln w="0">
                  <a:solidFill>
                    <a:srgbClr val="D7514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9" name="Rectangle 11"/>
                <p:cNvSpPr>
                  <a:spLocks noChangeArrowheads="1"/>
                </p:cNvSpPr>
                <p:nvPr/>
              </p:nvSpPr>
              <p:spPr bwMode="auto">
                <a:xfrm rot="16200000">
                  <a:off x="6656087" y="3812709"/>
                  <a:ext cx="4064000" cy="20638"/>
                </a:xfrm>
                <a:prstGeom prst="rect">
                  <a:avLst/>
                </a:prstGeom>
                <a:solidFill>
                  <a:srgbClr val="D75143"/>
                </a:solidFill>
                <a:ln w="0">
                  <a:solidFill>
                    <a:srgbClr val="D75143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29" name="Gruppieren 428"/>
              <p:cNvGrpSpPr/>
              <p:nvPr/>
            </p:nvGrpSpPr>
            <p:grpSpPr>
              <a:xfrm>
                <a:off x="8170748" y="3725068"/>
                <a:ext cx="245901" cy="1626629"/>
                <a:chOff x="8809530" y="1791028"/>
                <a:chExt cx="614364" cy="4064000"/>
              </a:xfrm>
            </p:grpSpPr>
            <p:sp>
              <p:nvSpPr>
                <p:cNvPr id="616" name="Freeform 8"/>
                <p:cNvSpPr>
                  <a:spLocks noEditPoints="1"/>
                </p:cNvSpPr>
                <p:nvPr/>
              </p:nvSpPr>
              <p:spPr bwMode="auto">
                <a:xfrm rot="16200000">
                  <a:off x="7084712" y="3515846"/>
                  <a:ext cx="4064000" cy="614363"/>
                </a:xfrm>
                <a:custGeom>
                  <a:avLst/>
                  <a:gdLst>
                    <a:gd name="T0" fmla="*/ 1047 w 5120"/>
                    <a:gd name="T1" fmla="*/ 600 h 773"/>
                    <a:gd name="T2" fmla="*/ 962 w 5120"/>
                    <a:gd name="T3" fmla="*/ 560 h 773"/>
                    <a:gd name="T4" fmla="*/ 914 w 5120"/>
                    <a:gd name="T5" fmla="*/ 465 h 773"/>
                    <a:gd name="T6" fmla="*/ 612 w 5120"/>
                    <a:gd name="T7" fmla="*/ 99 h 773"/>
                    <a:gd name="T8" fmla="*/ 596 w 5120"/>
                    <a:gd name="T9" fmla="*/ 45 h 773"/>
                    <a:gd name="T10" fmla="*/ 529 w 5120"/>
                    <a:gd name="T11" fmla="*/ 5 h 773"/>
                    <a:gd name="T12" fmla="*/ 570 w 5120"/>
                    <a:gd name="T13" fmla="*/ 26 h 773"/>
                    <a:gd name="T14" fmla="*/ 622 w 5120"/>
                    <a:gd name="T15" fmla="*/ 71 h 773"/>
                    <a:gd name="T16" fmla="*/ 655 w 5120"/>
                    <a:gd name="T17" fmla="*/ 109 h 773"/>
                    <a:gd name="T18" fmla="*/ 782 w 5120"/>
                    <a:gd name="T19" fmla="*/ 284 h 773"/>
                    <a:gd name="T20" fmla="*/ 855 w 5120"/>
                    <a:gd name="T21" fmla="*/ 390 h 773"/>
                    <a:gd name="T22" fmla="*/ 945 w 5120"/>
                    <a:gd name="T23" fmla="*/ 503 h 773"/>
                    <a:gd name="T24" fmla="*/ 1047 w 5120"/>
                    <a:gd name="T25" fmla="*/ 600 h 773"/>
                    <a:gd name="T26" fmla="*/ 1080 w 5120"/>
                    <a:gd name="T27" fmla="*/ 622 h 773"/>
                    <a:gd name="T28" fmla="*/ 1165 w 5120"/>
                    <a:gd name="T29" fmla="*/ 669 h 773"/>
                    <a:gd name="T30" fmla="*/ 1228 w 5120"/>
                    <a:gd name="T31" fmla="*/ 695 h 773"/>
                    <a:gd name="T32" fmla="*/ 1262 w 5120"/>
                    <a:gd name="T33" fmla="*/ 707 h 773"/>
                    <a:gd name="T34" fmla="*/ 1327 w 5120"/>
                    <a:gd name="T35" fmla="*/ 721 h 773"/>
                    <a:gd name="T36" fmla="*/ 1398 w 5120"/>
                    <a:gd name="T37" fmla="*/ 732 h 773"/>
                    <a:gd name="T38" fmla="*/ 1491 w 5120"/>
                    <a:gd name="T39" fmla="*/ 740 h 773"/>
                    <a:gd name="T40" fmla="*/ 5120 w 5120"/>
                    <a:gd name="T41" fmla="*/ 747 h 773"/>
                    <a:gd name="T42" fmla="*/ 1547 w 5120"/>
                    <a:gd name="T43" fmla="*/ 768 h 773"/>
                    <a:gd name="T44" fmla="*/ 1471 w 5120"/>
                    <a:gd name="T45" fmla="*/ 765 h 773"/>
                    <a:gd name="T46" fmla="*/ 1384 w 5120"/>
                    <a:gd name="T47" fmla="*/ 756 h 773"/>
                    <a:gd name="T48" fmla="*/ 1318 w 5120"/>
                    <a:gd name="T49" fmla="*/ 746 h 773"/>
                    <a:gd name="T50" fmla="*/ 1257 w 5120"/>
                    <a:gd name="T51" fmla="*/ 733 h 773"/>
                    <a:gd name="T52" fmla="*/ 1202 w 5120"/>
                    <a:gd name="T53" fmla="*/ 714 h 773"/>
                    <a:gd name="T54" fmla="*/ 1098 w 5120"/>
                    <a:gd name="T55" fmla="*/ 666 h 773"/>
                    <a:gd name="T56" fmla="*/ 1059 w 5120"/>
                    <a:gd name="T57" fmla="*/ 642 h 773"/>
                    <a:gd name="T58" fmla="*/ 1025 w 5120"/>
                    <a:gd name="T59" fmla="*/ 616 h 773"/>
                    <a:gd name="T60" fmla="*/ 902 w 5120"/>
                    <a:gd name="T61" fmla="*/ 492 h 773"/>
                    <a:gd name="T62" fmla="*/ 834 w 5120"/>
                    <a:gd name="T63" fmla="*/ 406 h 773"/>
                    <a:gd name="T64" fmla="*/ 761 w 5120"/>
                    <a:gd name="T65" fmla="*/ 302 h 773"/>
                    <a:gd name="T66" fmla="*/ 634 w 5120"/>
                    <a:gd name="T67" fmla="*/ 126 h 773"/>
                    <a:gd name="T68" fmla="*/ 567 w 5120"/>
                    <a:gd name="T69" fmla="*/ 55 h 773"/>
                    <a:gd name="T70" fmla="*/ 541 w 5120"/>
                    <a:gd name="T71" fmla="*/ 38 h 773"/>
                    <a:gd name="T72" fmla="*/ 485 w 5120"/>
                    <a:gd name="T73" fmla="*/ 27 h 773"/>
                    <a:gd name="T74" fmla="*/ 452 w 5120"/>
                    <a:gd name="T75" fmla="*/ 41 h 773"/>
                    <a:gd name="T76" fmla="*/ 425 w 5120"/>
                    <a:gd name="T77" fmla="*/ 62 h 773"/>
                    <a:gd name="T78" fmla="*/ 381 w 5120"/>
                    <a:gd name="T79" fmla="*/ 118 h 773"/>
                    <a:gd name="T80" fmla="*/ 326 w 5120"/>
                    <a:gd name="T81" fmla="*/ 216 h 773"/>
                    <a:gd name="T82" fmla="*/ 282 w 5120"/>
                    <a:gd name="T83" fmla="*/ 315 h 773"/>
                    <a:gd name="T84" fmla="*/ 216 w 5120"/>
                    <a:gd name="T85" fmla="*/ 475 h 773"/>
                    <a:gd name="T86" fmla="*/ 151 w 5120"/>
                    <a:gd name="T87" fmla="*/ 626 h 773"/>
                    <a:gd name="T88" fmla="*/ 119 w 5120"/>
                    <a:gd name="T89" fmla="*/ 683 h 773"/>
                    <a:gd name="T90" fmla="*/ 90 w 5120"/>
                    <a:gd name="T91" fmla="*/ 727 h 773"/>
                    <a:gd name="T92" fmla="*/ 72 w 5120"/>
                    <a:gd name="T93" fmla="*/ 746 h 773"/>
                    <a:gd name="T94" fmla="*/ 36 w 5120"/>
                    <a:gd name="T95" fmla="*/ 772 h 773"/>
                    <a:gd name="T96" fmla="*/ 31 w 5120"/>
                    <a:gd name="T97" fmla="*/ 744 h 773"/>
                    <a:gd name="T98" fmla="*/ 62 w 5120"/>
                    <a:gd name="T99" fmla="*/ 718 h 773"/>
                    <a:gd name="T100" fmla="*/ 83 w 5120"/>
                    <a:gd name="T101" fmla="*/ 692 h 773"/>
                    <a:gd name="T102" fmla="*/ 109 w 5120"/>
                    <a:gd name="T103" fmla="*/ 650 h 773"/>
                    <a:gd name="T104" fmla="*/ 137 w 5120"/>
                    <a:gd name="T105" fmla="*/ 593 h 773"/>
                    <a:gd name="T106" fmla="*/ 197 w 5120"/>
                    <a:gd name="T107" fmla="*/ 452 h 773"/>
                    <a:gd name="T108" fmla="*/ 258 w 5120"/>
                    <a:gd name="T109" fmla="*/ 305 h 773"/>
                    <a:gd name="T110" fmla="*/ 286 w 5120"/>
                    <a:gd name="T111" fmla="*/ 236 h 773"/>
                    <a:gd name="T112" fmla="*/ 327 w 5120"/>
                    <a:gd name="T113" fmla="*/ 158 h 773"/>
                    <a:gd name="T114" fmla="*/ 366 w 5120"/>
                    <a:gd name="T115" fmla="*/ 92 h 773"/>
                    <a:gd name="T116" fmla="*/ 407 w 5120"/>
                    <a:gd name="T117" fmla="*/ 41 h 773"/>
                    <a:gd name="T118" fmla="*/ 454 w 5120"/>
                    <a:gd name="T119" fmla="*/ 10 h 7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120" h="773">
                      <a:moveTo>
                        <a:pt x="1195" y="713"/>
                      </a:moveTo>
                      <a:lnTo>
                        <a:pt x="1196" y="713"/>
                      </a:lnTo>
                      <a:lnTo>
                        <a:pt x="1200" y="714"/>
                      </a:lnTo>
                      <a:lnTo>
                        <a:pt x="1195" y="713"/>
                      </a:lnTo>
                      <a:close/>
                      <a:moveTo>
                        <a:pt x="1191" y="681"/>
                      </a:moveTo>
                      <a:lnTo>
                        <a:pt x="1195" y="683"/>
                      </a:lnTo>
                      <a:lnTo>
                        <a:pt x="1193" y="683"/>
                      </a:lnTo>
                      <a:lnTo>
                        <a:pt x="1191" y="681"/>
                      </a:lnTo>
                      <a:close/>
                      <a:moveTo>
                        <a:pt x="1047" y="600"/>
                      </a:moveTo>
                      <a:lnTo>
                        <a:pt x="1047" y="600"/>
                      </a:lnTo>
                      <a:lnTo>
                        <a:pt x="1052" y="605"/>
                      </a:lnTo>
                      <a:lnTo>
                        <a:pt x="1047" y="600"/>
                      </a:lnTo>
                      <a:close/>
                      <a:moveTo>
                        <a:pt x="981" y="577"/>
                      </a:moveTo>
                      <a:lnTo>
                        <a:pt x="992" y="588"/>
                      </a:lnTo>
                      <a:lnTo>
                        <a:pt x="981" y="577"/>
                      </a:lnTo>
                      <a:close/>
                      <a:moveTo>
                        <a:pt x="959" y="557"/>
                      </a:moveTo>
                      <a:lnTo>
                        <a:pt x="961" y="558"/>
                      </a:lnTo>
                      <a:lnTo>
                        <a:pt x="962" y="560"/>
                      </a:lnTo>
                      <a:lnTo>
                        <a:pt x="974" y="572"/>
                      </a:lnTo>
                      <a:lnTo>
                        <a:pt x="959" y="557"/>
                      </a:lnTo>
                      <a:close/>
                      <a:moveTo>
                        <a:pt x="915" y="466"/>
                      </a:moveTo>
                      <a:lnTo>
                        <a:pt x="917" y="468"/>
                      </a:lnTo>
                      <a:lnTo>
                        <a:pt x="915" y="466"/>
                      </a:lnTo>
                      <a:close/>
                      <a:moveTo>
                        <a:pt x="914" y="465"/>
                      </a:moveTo>
                      <a:lnTo>
                        <a:pt x="915" y="466"/>
                      </a:lnTo>
                      <a:lnTo>
                        <a:pt x="915" y="466"/>
                      </a:lnTo>
                      <a:lnTo>
                        <a:pt x="914" y="465"/>
                      </a:lnTo>
                      <a:close/>
                      <a:moveTo>
                        <a:pt x="853" y="387"/>
                      </a:moveTo>
                      <a:lnTo>
                        <a:pt x="855" y="388"/>
                      </a:lnTo>
                      <a:lnTo>
                        <a:pt x="853" y="387"/>
                      </a:lnTo>
                      <a:lnTo>
                        <a:pt x="853" y="387"/>
                      </a:lnTo>
                      <a:close/>
                      <a:moveTo>
                        <a:pt x="336" y="138"/>
                      </a:moveTo>
                      <a:lnTo>
                        <a:pt x="336" y="140"/>
                      </a:lnTo>
                      <a:lnTo>
                        <a:pt x="334" y="142"/>
                      </a:lnTo>
                      <a:lnTo>
                        <a:pt x="336" y="138"/>
                      </a:lnTo>
                      <a:close/>
                      <a:moveTo>
                        <a:pt x="612" y="99"/>
                      </a:moveTo>
                      <a:lnTo>
                        <a:pt x="614" y="100"/>
                      </a:lnTo>
                      <a:lnTo>
                        <a:pt x="614" y="100"/>
                      </a:lnTo>
                      <a:lnTo>
                        <a:pt x="612" y="99"/>
                      </a:lnTo>
                      <a:close/>
                      <a:moveTo>
                        <a:pt x="567" y="55"/>
                      </a:moveTo>
                      <a:lnTo>
                        <a:pt x="567" y="55"/>
                      </a:lnTo>
                      <a:lnTo>
                        <a:pt x="570" y="59"/>
                      </a:lnTo>
                      <a:lnTo>
                        <a:pt x="567" y="55"/>
                      </a:lnTo>
                      <a:close/>
                      <a:moveTo>
                        <a:pt x="595" y="43"/>
                      </a:moveTo>
                      <a:lnTo>
                        <a:pt x="596" y="45"/>
                      </a:lnTo>
                      <a:lnTo>
                        <a:pt x="596" y="45"/>
                      </a:lnTo>
                      <a:lnTo>
                        <a:pt x="595" y="43"/>
                      </a:lnTo>
                      <a:close/>
                      <a:moveTo>
                        <a:pt x="489" y="0"/>
                      </a:moveTo>
                      <a:lnTo>
                        <a:pt x="501" y="0"/>
                      </a:lnTo>
                      <a:lnTo>
                        <a:pt x="504" y="1"/>
                      </a:lnTo>
                      <a:lnTo>
                        <a:pt x="518" y="1"/>
                      </a:lnTo>
                      <a:lnTo>
                        <a:pt x="523" y="3"/>
                      </a:lnTo>
                      <a:lnTo>
                        <a:pt x="527" y="3"/>
                      </a:lnTo>
                      <a:lnTo>
                        <a:pt x="529" y="5"/>
                      </a:lnTo>
                      <a:lnTo>
                        <a:pt x="530" y="5"/>
                      </a:lnTo>
                      <a:lnTo>
                        <a:pt x="536" y="7"/>
                      </a:lnTo>
                      <a:lnTo>
                        <a:pt x="539" y="8"/>
                      </a:lnTo>
                      <a:lnTo>
                        <a:pt x="544" y="10"/>
                      </a:lnTo>
                      <a:lnTo>
                        <a:pt x="546" y="12"/>
                      </a:lnTo>
                      <a:lnTo>
                        <a:pt x="553" y="15"/>
                      </a:lnTo>
                      <a:lnTo>
                        <a:pt x="558" y="19"/>
                      </a:lnTo>
                      <a:lnTo>
                        <a:pt x="562" y="20"/>
                      </a:lnTo>
                      <a:lnTo>
                        <a:pt x="570" y="26"/>
                      </a:lnTo>
                      <a:lnTo>
                        <a:pt x="572" y="26"/>
                      </a:lnTo>
                      <a:lnTo>
                        <a:pt x="575" y="29"/>
                      </a:lnTo>
                      <a:lnTo>
                        <a:pt x="575" y="29"/>
                      </a:lnTo>
                      <a:lnTo>
                        <a:pt x="582" y="33"/>
                      </a:lnTo>
                      <a:lnTo>
                        <a:pt x="589" y="40"/>
                      </a:lnTo>
                      <a:lnTo>
                        <a:pt x="589" y="40"/>
                      </a:lnTo>
                      <a:lnTo>
                        <a:pt x="596" y="45"/>
                      </a:lnTo>
                      <a:lnTo>
                        <a:pt x="622" y="71"/>
                      </a:lnTo>
                      <a:lnTo>
                        <a:pt x="622" y="71"/>
                      </a:lnTo>
                      <a:lnTo>
                        <a:pt x="624" y="73"/>
                      </a:lnTo>
                      <a:lnTo>
                        <a:pt x="628" y="76"/>
                      </a:lnTo>
                      <a:lnTo>
                        <a:pt x="631" y="79"/>
                      </a:lnTo>
                      <a:lnTo>
                        <a:pt x="631" y="79"/>
                      </a:lnTo>
                      <a:lnTo>
                        <a:pt x="640" y="88"/>
                      </a:lnTo>
                      <a:lnTo>
                        <a:pt x="638" y="86"/>
                      </a:lnTo>
                      <a:lnTo>
                        <a:pt x="640" y="90"/>
                      </a:lnTo>
                      <a:lnTo>
                        <a:pt x="654" y="109"/>
                      </a:lnTo>
                      <a:lnTo>
                        <a:pt x="655" y="109"/>
                      </a:lnTo>
                      <a:lnTo>
                        <a:pt x="655" y="109"/>
                      </a:lnTo>
                      <a:lnTo>
                        <a:pt x="657" y="111"/>
                      </a:lnTo>
                      <a:lnTo>
                        <a:pt x="659" y="111"/>
                      </a:lnTo>
                      <a:lnTo>
                        <a:pt x="660" y="114"/>
                      </a:lnTo>
                      <a:lnTo>
                        <a:pt x="671" y="130"/>
                      </a:lnTo>
                      <a:lnTo>
                        <a:pt x="718" y="192"/>
                      </a:lnTo>
                      <a:lnTo>
                        <a:pt x="778" y="281"/>
                      </a:lnTo>
                      <a:lnTo>
                        <a:pt x="778" y="281"/>
                      </a:lnTo>
                      <a:lnTo>
                        <a:pt x="782" y="284"/>
                      </a:lnTo>
                      <a:lnTo>
                        <a:pt x="785" y="291"/>
                      </a:lnTo>
                      <a:lnTo>
                        <a:pt x="785" y="291"/>
                      </a:lnTo>
                      <a:lnTo>
                        <a:pt x="796" y="307"/>
                      </a:lnTo>
                      <a:lnTo>
                        <a:pt x="813" y="331"/>
                      </a:lnTo>
                      <a:lnTo>
                        <a:pt x="846" y="378"/>
                      </a:lnTo>
                      <a:lnTo>
                        <a:pt x="848" y="380"/>
                      </a:lnTo>
                      <a:lnTo>
                        <a:pt x="850" y="383"/>
                      </a:lnTo>
                      <a:lnTo>
                        <a:pt x="853" y="387"/>
                      </a:lnTo>
                      <a:lnTo>
                        <a:pt x="855" y="390"/>
                      </a:lnTo>
                      <a:lnTo>
                        <a:pt x="863" y="402"/>
                      </a:lnTo>
                      <a:lnTo>
                        <a:pt x="879" y="423"/>
                      </a:lnTo>
                      <a:lnTo>
                        <a:pt x="910" y="463"/>
                      </a:lnTo>
                      <a:lnTo>
                        <a:pt x="915" y="466"/>
                      </a:lnTo>
                      <a:lnTo>
                        <a:pt x="921" y="473"/>
                      </a:lnTo>
                      <a:lnTo>
                        <a:pt x="921" y="473"/>
                      </a:lnTo>
                      <a:lnTo>
                        <a:pt x="929" y="484"/>
                      </a:lnTo>
                      <a:lnTo>
                        <a:pt x="929" y="485"/>
                      </a:lnTo>
                      <a:lnTo>
                        <a:pt x="945" y="503"/>
                      </a:lnTo>
                      <a:lnTo>
                        <a:pt x="945" y="503"/>
                      </a:lnTo>
                      <a:lnTo>
                        <a:pt x="978" y="537"/>
                      </a:lnTo>
                      <a:lnTo>
                        <a:pt x="980" y="539"/>
                      </a:lnTo>
                      <a:lnTo>
                        <a:pt x="983" y="541"/>
                      </a:lnTo>
                      <a:lnTo>
                        <a:pt x="1011" y="569"/>
                      </a:lnTo>
                      <a:lnTo>
                        <a:pt x="1009" y="569"/>
                      </a:lnTo>
                      <a:lnTo>
                        <a:pt x="1042" y="596"/>
                      </a:lnTo>
                      <a:lnTo>
                        <a:pt x="1046" y="598"/>
                      </a:lnTo>
                      <a:lnTo>
                        <a:pt x="1047" y="600"/>
                      </a:lnTo>
                      <a:lnTo>
                        <a:pt x="1044" y="596"/>
                      </a:lnTo>
                      <a:lnTo>
                        <a:pt x="1047" y="600"/>
                      </a:lnTo>
                      <a:lnTo>
                        <a:pt x="1049" y="600"/>
                      </a:lnTo>
                      <a:lnTo>
                        <a:pt x="1058" y="607"/>
                      </a:lnTo>
                      <a:lnTo>
                        <a:pt x="1058" y="607"/>
                      </a:lnTo>
                      <a:lnTo>
                        <a:pt x="1077" y="621"/>
                      </a:lnTo>
                      <a:lnTo>
                        <a:pt x="1075" y="619"/>
                      </a:lnTo>
                      <a:lnTo>
                        <a:pt x="1079" y="622"/>
                      </a:lnTo>
                      <a:lnTo>
                        <a:pt x="1080" y="622"/>
                      </a:lnTo>
                      <a:lnTo>
                        <a:pt x="1087" y="628"/>
                      </a:lnTo>
                      <a:lnTo>
                        <a:pt x="1087" y="628"/>
                      </a:lnTo>
                      <a:lnTo>
                        <a:pt x="1101" y="638"/>
                      </a:lnTo>
                      <a:lnTo>
                        <a:pt x="1105" y="640"/>
                      </a:lnTo>
                      <a:lnTo>
                        <a:pt x="1110" y="643"/>
                      </a:lnTo>
                      <a:lnTo>
                        <a:pt x="1117" y="647"/>
                      </a:lnTo>
                      <a:lnTo>
                        <a:pt x="1132" y="655"/>
                      </a:lnTo>
                      <a:lnTo>
                        <a:pt x="1160" y="669"/>
                      </a:lnTo>
                      <a:lnTo>
                        <a:pt x="1165" y="669"/>
                      </a:lnTo>
                      <a:lnTo>
                        <a:pt x="1169" y="673"/>
                      </a:lnTo>
                      <a:lnTo>
                        <a:pt x="1193" y="683"/>
                      </a:lnTo>
                      <a:lnTo>
                        <a:pt x="1196" y="685"/>
                      </a:lnTo>
                      <a:lnTo>
                        <a:pt x="1202" y="687"/>
                      </a:lnTo>
                      <a:lnTo>
                        <a:pt x="1202" y="687"/>
                      </a:lnTo>
                      <a:lnTo>
                        <a:pt x="1210" y="690"/>
                      </a:lnTo>
                      <a:lnTo>
                        <a:pt x="1210" y="690"/>
                      </a:lnTo>
                      <a:lnTo>
                        <a:pt x="1226" y="695"/>
                      </a:lnTo>
                      <a:lnTo>
                        <a:pt x="1228" y="695"/>
                      </a:lnTo>
                      <a:lnTo>
                        <a:pt x="1229" y="697"/>
                      </a:lnTo>
                      <a:lnTo>
                        <a:pt x="1231" y="697"/>
                      </a:lnTo>
                      <a:lnTo>
                        <a:pt x="1231" y="697"/>
                      </a:lnTo>
                      <a:lnTo>
                        <a:pt x="1236" y="699"/>
                      </a:lnTo>
                      <a:lnTo>
                        <a:pt x="1236" y="699"/>
                      </a:lnTo>
                      <a:lnTo>
                        <a:pt x="1242" y="701"/>
                      </a:lnTo>
                      <a:lnTo>
                        <a:pt x="1259" y="706"/>
                      </a:lnTo>
                      <a:lnTo>
                        <a:pt x="1261" y="706"/>
                      </a:lnTo>
                      <a:lnTo>
                        <a:pt x="1262" y="707"/>
                      </a:lnTo>
                      <a:lnTo>
                        <a:pt x="1268" y="707"/>
                      </a:lnTo>
                      <a:lnTo>
                        <a:pt x="1275" y="709"/>
                      </a:lnTo>
                      <a:lnTo>
                        <a:pt x="1292" y="714"/>
                      </a:lnTo>
                      <a:lnTo>
                        <a:pt x="1299" y="716"/>
                      </a:lnTo>
                      <a:lnTo>
                        <a:pt x="1307" y="718"/>
                      </a:lnTo>
                      <a:lnTo>
                        <a:pt x="1307" y="718"/>
                      </a:lnTo>
                      <a:lnTo>
                        <a:pt x="1321" y="720"/>
                      </a:lnTo>
                      <a:lnTo>
                        <a:pt x="1323" y="720"/>
                      </a:lnTo>
                      <a:lnTo>
                        <a:pt x="1327" y="721"/>
                      </a:lnTo>
                      <a:lnTo>
                        <a:pt x="1330" y="721"/>
                      </a:lnTo>
                      <a:lnTo>
                        <a:pt x="1339" y="723"/>
                      </a:lnTo>
                      <a:lnTo>
                        <a:pt x="1358" y="727"/>
                      </a:lnTo>
                      <a:lnTo>
                        <a:pt x="1358" y="727"/>
                      </a:lnTo>
                      <a:lnTo>
                        <a:pt x="1368" y="728"/>
                      </a:lnTo>
                      <a:lnTo>
                        <a:pt x="1384" y="730"/>
                      </a:lnTo>
                      <a:lnTo>
                        <a:pt x="1389" y="730"/>
                      </a:lnTo>
                      <a:lnTo>
                        <a:pt x="1392" y="732"/>
                      </a:lnTo>
                      <a:lnTo>
                        <a:pt x="1398" y="732"/>
                      </a:lnTo>
                      <a:lnTo>
                        <a:pt x="1413" y="733"/>
                      </a:lnTo>
                      <a:lnTo>
                        <a:pt x="1420" y="733"/>
                      </a:lnTo>
                      <a:lnTo>
                        <a:pt x="1424" y="735"/>
                      </a:lnTo>
                      <a:lnTo>
                        <a:pt x="1429" y="735"/>
                      </a:lnTo>
                      <a:lnTo>
                        <a:pt x="1444" y="737"/>
                      </a:lnTo>
                      <a:lnTo>
                        <a:pt x="1460" y="737"/>
                      </a:lnTo>
                      <a:lnTo>
                        <a:pt x="1474" y="739"/>
                      </a:lnTo>
                      <a:lnTo>
                        <a:pt x="1484" y="739"/>
                      </a:lnTo>
                      <a:lnTo>
                        <a:pt x="1491" y="740"/>
                      </a:lnTo>
                      <a:lnTo>
                        <a:pt x="1514" y="740"/>
                      </a:lnTo>
                      <a:lnTo>
                        <a:pt x="1523" y="742"/>
                      </a:lnTo>
                      <a:lnTo>
                        <a:pt x="1559" y="742"/>
                      </a:lnTo>
                      <a:lnTo>
                        <a:pt x="1561" y="744"/>
                      </a:lnTo>
                      <a:lnTo>
                        <a:pt x="1611" y="744"/>
                      </a:lnTo>
                      <a:lnTo>
                        <a:pt x="1620" y="746"/>
                      </a:lnTo>
                      <a:lnTo>
                        <a:pt x="1713" y="746"/>
                      </a:lnTo>
                      <a:lnTo>
                        <a:pt x="1729" y="747"/>
                      </a:lnTo>
                      <a:lnTo>
                        <a:pt x="5120" y="747"/>
                      </a:lnTo>
                      <a:lnTo>
                        <a:pt x="5120" y="773"/>
                      </a:lnTo>
                      <a:lnTo>
                        <a:pt x="1725" y="773"/>
                      </a:lnTo>
                      <a:lnTo>
                        <a:pt x="1710" y="772"/>
                      </a:lnTo>
                      <a:lnTo>
                        <a:pt x="1618" y="772"/>
                      </a:lnTo>
                      <a:lnTo>
                        <a:pt x="1614" y="770"/>
                      </a:lnTo>
                      <a:lnTo>
                        <a:pt x="1608" y="768"/>
                      </a:lnTo>
                      <a:lnTo>
                        <a:pt x="1608" y="770"/>
                      </a:lnTo>
                      <a:lnTo>
                        <a:pt x="1549" y="770"/>
                      </a:lnTo>
                      <a:lnTo>
                        <a:pt x="1547" y="768"/>
                      </a:lnTo>
                      <a:lnTo>
                        <a:pt x="1521" y="768"/>
                      </a:lnTo>
                      <a:lnTo>
                        <a:pt x="1517" y="766"/>
                      </a:lnTo>
                      <a:lnTo>
                        <a:pt x="1510" y="765"/>
                      </a:lnTo>
                      <a:lnTo>
                        <a:pt x="1510" y="766"/>
                      </a:lnTo>
                      <a:lnTo>
                        <a:pt x="1488" y="766"/>
                      </a:lnTo>
                      <a:lnTo>
                        <a:pt x="1484" y="765"/>
                      </a:lnTo>
                      <a:lnTo>
                        <a:pt x="1481" y="765"/>
                      </a:lnTo>
                      <a:lnTo>
                        <a:pt x="1481" y="765"/>
                      </a:lnTo>
                      <a:lnTo>
                        <a:pt x="1471" y="765"/>
                      </a:lnTo>
                      <a:lnTo>
                        <a:pt x="1457" y="763"/>
                      </a:lnTo>
                      <a:lnTo>
                        <a:pt x="1441" y="763"/>
                      </a:lnTo>
                      <a:lnTo>
                        <a:pt x="1425" y="761"/>
                      </a:lnTo>
                      <a:lnTo>
                        <a:pt x="1418" y="761"/>
                      </a:lnTo>
                      <a:lnTo>
                        <a:pt x="1415" y="760"/>
                      </a:lnTo>
                      <a:lnTo>
                        <a:pt x="1410" y="760"/>
                      </a:lnTo>
                      <a:lnTo>
                        <a:pt x="1394" y="758"/>
                      </a:lnTo>
                      <a:lnTo>
                        <a:pt x="1387" y="758"/>
                      </a:lnTo>
                      <a:lnTo>
                        <a:pt x="1384" y="756"/>
                      </a:lnTo>
                      <a:lnTo>
                        <a:pt x="1380" y="756"/>
                      </a:lnTo>
                      <a:lnTo>
                        <a:pt x="1365" y="754"/>
                      </a:lnTo>
                      <a:lnTo>
                        <a:pt x="1353" y="753"/>
                      </a:lnTo>
                      <a:lnTo>
                        <a:pt x="1372" y="754"/>
                      </a:lnTo>
                      <a:lnTo>
                        <a:pt x="1333" y="747"/>
                      </a:lnTo>
                      <a:lnTo>
                        <a:pt x="1327" y="746"/>
                      </a:lnTo>
                      <a:lnTo>
                        <a:pt x="1327" y="747"/>
                      </a:lnTo>
                      <a:lnTo>
                        <a:pt x="1321" y="747"/>
                      </a:lnTo>
                      <a:lnTo>
                        <a:pt x="1318" y="746"/>
                      </a:lnTo>
                      <a:lnTo>
                        <a:pt x="1302" y="744"/>
                      </a:lnTo>
                      <a:lnTo>
                        <a:pt x="1311" y="744"/>
                      </a:lnTo>
                      <a:lnTo>
                        <a:pt x="1294" y="740"/>
                      </a:lnTo>
                      <a:lnTo>
                        <a:pt x="1292" y="740"/>
                      </a:lnTo>
                      <a:lnTo>
                        <a:pt x="1285" y="739"/>
                      </a:lnTo>
                      <a:lnTo>
                        <a:pt x="1268" y="733"/>
                      </a:lnTo>
                      <a:lnTo>
                        <a:pt x="1264" y="733"/>
                      </a:lnTo>
                      <a:lnTo>
                        <a:pt x="1264" y="733"/>
                      </a:lnTo>
                      <a:lnTo>
                        <a:pt x="1257" y="733"/>
                      </a:lnTo>
                      <a:lnTo>
                        <a:pt x="1250" y="730"/>
                      </a:lnTo>
                      <a:lnTo>
                        <a:pt x="1250" y="730"/>
                      </a:lnTo>
                      <a:lnTo>
                        <a:pt x="1235" y="725"/>
                      </a:lnTo>
                      <a:lnTo>
                        <a:pt x="1228" y="723"/>
                      </a:lnTo>
                      <a:lnTo>
                        <a:pt x="1222" y="721"/>
                      </a:lnTo>
                      <a:lnTo>
                        <a:pt x="1221" y="721"/>
                      </a:lnTo>
                      <a:lnTo>
                        <a:pt x="1217" y="720"/>
                      </a:lnTo>
                      <a:lnTo>
                        <a:pt x="1217" y="720"/>
                      </a:lnTo>
                      <a:lnTo>
                        <a:pt x="1202" y="714"/>
                      </a:lnTo>
                      <a:lnTo>
                        <a:pt x="1196" y="713"/>
                      </a:lnTo>
                      <a:lnTo>
                        <a:pt x="1191" y="711"/>
                      </a:lnTo>
                      <a:lnTo>
                        <a:pt x="1184" y="707"/>
                      </a:lnTo>
                      <a:lnTo>
                        <a:pt x="1158" y="697"/>
                      </a:lnTo>
                      <a:lnTo>
                        <a:pt x="1155" y="695"/>
                      </a:lnTo>
                      <a:lnTo>
                        <a:pt x="1155" y="695"/>
                      </a:lnTo>
                      <a:lnTo>
                        <a:pt x="1120" y="678"/>
                      </a:lnTo>
                      <a:lnTo>
                        <a:pt x="1105" y="669"/>
                      </a:lnTo>
                      <a:lnTo>
                        <a:pt x="1098" y="666"/>
                      </a:lnTo>
                      <a:lnTo>
                        <a:pt x="1099" y="666"/>
                      </a:lnTo>
                      <a:lnTo>
                        <a:pt x="1096" y="664"/>
                      </a:lnTo>
                      <a:lnTo>
                        <a:pt x="1091" y="664"/>
                      </a:lnTo>
                      <a:lnTo>
                        <a:pt x="1085" y="659"/>
                      </a:lnTo>
                      <a:lnTo>
                        <a:pt x="1085" y="659"/>
                      </a:lnTo>
                      <a:lnTo>
                        <a:pt x="1072" y="648"/>
                      </a:lnTo>
                      <a:lnTo>
                        <a:pt x="1066" y="645"/>
                      </a:lnTo>
                      <a:lnTo>
                        <a:pt x="1066" y="645"/>
                      </a:lnTo>
                      <a:lnTo>
                        <a:pt x="1059" y="642"/>
                      </a:lnTo>
                      <a:lnTo>
                        <a:pt x="1056" y="638"/>
                      </a:lnTo>
                      <a:lnTo>
                        <a:pt x="1056" y="638"/>
                      </a:lnTo>
                      <a:lnTo>
                        <a:pt x="1037" y="624"/>
                      </a:lnTo>
                      <a:lnTo>
                        <a:pt x="1042" y="628"/>
                      </a:lnTo>
                      <a:lnTo>
                        <a:pt x="1035" y="622"/>
                      </a:lnTo>
                      <a:lnTo>
                        <a:pt x="1035" y="622"/>
                      </a:lnTo>
                      <a:lnTo>
                        <a:pt x="1028" y="619"/>
                      </a:lnTo>
                      <a:lnTo>
                        <a:pt x="1025" y="616"/>
                      </a:lnTo>
                      <a:lnTo>
                        <a:pt x="1025" y="616"/>
                      </a:lnTo>
                      <a:lnTo>
                        <a:pt x="994" y="588"/>
                      </a:lnTo>
                      <a:lnTo>
                        <a:pt x="981" y="577"/>
                      </a:lnTo>
                      <a:lnTo>
                        <a:pt x="964" y="560"/>
                      </a:lnTo>
                      <a:lnTo>
                        <a:pt x="962" y="560"/>
                      </a:lnTo>
                      <a:lnTo>
                        <a:pt x="959" y="555"/>
                      </a:lnTo>
                      <a:lnTo>
                        <a:pt x="926" y="520"/>
                      </a:lnTo>
                      <a:lnTo>
                        <a:pt x="910" y="501"/>
                      </a:lnTo>
                      <a:lnTo>
                        <a:pt x="902" y="491"/>
                      </a:lnTo>
                      <a:lnTo>
                        <a:pt x="902" y="492"/>
                      </a:lnTo>
                      <a:lnTo>
                        <a:pt x="900" y="489"/>
                      </a:lnTo>
                      <a:lnTo>
                        <a:pt x="898" y="487"/>
                      </a:lnTo>
                      <a:lnTo>
                        <a:pt x="898" y="487"/>
                      </a:lnTo>
                      <a:lnTo>
                        <a:pt x="896" y="485"/>
                      </a:lnTo>
                      <a:lnTo>
                        <a:pt x="893" y="484"/>
                      </a:lnTo>
                      <a:lnTo>
                        <a:pt x="891" y="482"/>
                      </a:lnTo>
                      <a:lnTo>
                        <a:pt x="858" y="439"/>
                      </a:lnTo>
                      <a:lnTo>
                        <a:pt x="843" y="418"/>
                      </a:lnTo>
                      <a:lnTo>
                        <a:pt x="834" y="406"/>
                      </a:lnTo>
                      <a:lnTo>
                        <a:pt x="830" y="402"/>
                      </a:lnTo>
                      <a:lnTo>
                        <a:pt x="825" y="392"/>
                      </a:lnTo>
                      <a:lnTo>
                        <a:pt x="792" y="347"/>
                      </a:lnTo>
                      <a:lnTo>
                        <a:pt x="792" y="347"/>
                      </a:lnTo>
                      <a:lnTo>
                        <a:pt x="775" y="322"/>
                      </a:lnTo>
                      <a:lnTo>
                        <a:pt x="775" y="321"/>
                      </a:lnTo>
                      <a:lnTo>
                        <a:pt x="763" y="303"/>
                      </a:lnTo>
                      <a:lnTo>
                        <a:pt x="759" y="300"/>
                      </a:lnTo>
                      <a:lnTo>
                        <a:pt x="761" y="302"/>
                      </a:lnTo>
                      <a:lnTo>
                        <a:pt x="758" y="296"/>
                      </a:lnTo>
                      <a:lnTo>
                        <a:pt x="697" y="208"/>
                      </a:lnTo>
                      <a:lnTo>
                        <a:pt x="697" y="208"/>
                      </a:lnTo>
                      <a:lnTo>
                        <a:pt x="650" y="145"/>
                      </a:lnTo>
                      <a:lnTo>
                        <a:pt x="655" y="152"/>
                      </a:lnTo>
                      <a:lnTo>
                        <a:pt x="650" y="144"/>
                      </a:lnTo>
                      <a:lnTo>
                        <a:pt x="643" y="131"/>
                      </a:lnTo>
                      <a:lnTo>
                        <a:pt x="638" y="130"/>
                      </a:lnTo>
                      <a:lnTo>
                        <a:pt x="634" y="126"/>
                      </a:lnTo>
                      <a:lnTo>
                        <a:pt x="619" y="105"/>
                      </a:lnTo>
                      <a:lnTo>
                        <a:pt x="619" y="105"/>
                      </a:lnTo>
                      <a:lnTo>
                        <a:pt x="614" y="100"/>
                      </a:lnTo>
                      <a:lnTo>
                        <a:pt x="608" y="92"/>
                      </a:lnTo>
                      <a:lnTo>
                        <a:pt x="600" y="86"/>
                      </a:lnTo>
                      <a:lnTo>
                        <a:pt x="603" y="90"/>
                      </a:lnTo>
                      <a:lnTo>
                        <a:pt x="575" y="62"/>
                      </a:lnTo>
                      <a:lnTo>
                        <a:pt x="575" y="62"/>
                      </a:lnTo>
                      <a:lnTo>
                        <a:pt x="567" y="55"/>
                      </a:lnTo>
                      <a:lnTo>
                        <a:pt x="563" y="52"/>
                      </a:lnTo>
                      <a:lnTo>
                        <a:pt x="556" y="48"/>
                      </a:lnTo>
                      <a:lnTo>
                        <a:pt x="548" y="43"/>
                      </a:lnTo>
                      <a:lnTo>
                        <a:pt x="548" y="43"/>
                      </a:lnTo>
                      <a:lnTo>
                        <a:pt x="546" y="41"/>
                      </a:lnTo>
                      <a:lnTo>
                        <a:pt x="548" y="41"/>
                      </a:lnTo>
                      <a:lnTo>
                        <a:pt x="544" y="40"/>
                      </a:lnTo>
                      <a:lnTo>
                        <a:pt x="541" y="38"/>
                      </a:lnTo>
                      <a:lnTo>
                        <a:pt x="541" y="38"/>
                      </a:lnTo>
                      <a:lnTo>
                        <a:pt x="534" y="34"/>
                      </a:lnTo>
                      <a:lnTo>
                        <a:pt x="534" y="34"/>
                      </a:lnTo>
                      <a:lnTo>
                        <a:pt x="534" y="34"/>
                      </a:lnTo>
                      <a:lnTo>
                        <a:pt x="534" y="34"/>
                      </a:lnTo>
                      <a:lnTo>
                        <a:pt x="527" y="34"/>
                      </a:lnTo>
                      <a:lnTo>
                        <a:pt x="523" y="31"/>
                      </a:lnTo>
                      <a:lnTo>
                        <a:pt x="517" y="31"/>
                      </a:lnTo>
                      <a:lnTo>
                        <a:pt x="513" y="27"/>
                      </a:lnTo>
                      <a:lnTo>
                        <a:pt x="485" y="27"/>
                      </a:lnTo>
                      <a:lnTo>
                        <a:pt x="484" y="29"/>
                      </a:lnTo>
                      <a:lnTo>
                        <a:pt x="478" y="29"/>
                      </a:lnTo>
                      <a:lnTo>
                        <a:pt x="477" y="31"/>
                      </a:lnTo>
                      <a:lnTo>
                        <a:pt x="471" y="31"/>
                      </a:lnTo>
                      <a:lnTo>
                        <a:pt x="468" y="33"/>
                      </a:lnTo>
                      <a:lnTo>
                        <a:pt x="466" y="33"/>
                      </a:lnTo>
                      <a:lnTo>
                        <a:pt x="459" y="36"/>
                      </a:lnTo>
                      <a:lnTo>
                        <a:pt x="454" y="41"/>
                      </a:lnTo>
                      <a:lnTo>
                        <a:pt x="452" y="41"/>
                      </a:lnTo>
                      <a:lnTo>
                        <a:pt x="449" y="45"/>
                      </a:lnTo>
                      <a:lnTo>
                        <a:pt x="445" y="45"/>
                      </a:lnTo>
                      <a:lnTo>
                        <a:pt x="438" y="52"/>
                      </a:lnTo>
                      <a:lnTo>
                        <a:pt x="437" y="52"/>
                      </a:lnTo>
                      <a:lnTo>
                        <a:pt x="433" y="55"/>
                      </a:lnTo>
                      <a:lnTo>
                        <a:pt x="435" y="52"/>
                      </a:lnTo>
                      <a:lnTo>
                        <a:pt x="432" y="55"/>
                      </a:lnTo>
                      <a:lnTo>
                        <a:pt x="425" y="62"/>
                      </a:lnTo>
                      <a:lnTo>
                        <a:pt x="425" y="62"/>
                      </a:lnTo>
                      <a:lnTo>
                        <a:pt x="421" y="66"/>
                      </a:lnTo>
                      <a:lnTo>
                        <a:pt x="419" y="69"/>
                      </a:lnTo>
                      <a:lnTo>
                        <a:pt x="406" y="83"/>
                      </a:lnTo>
                      <a:lnTo>
                        <a:pt x="404" y="86"/>
                      </a:lnTo>
                      <a:lnTo>
                        <a:pt x="402" y="88"/>
                      </a:lnTo>
                      <a:lnTo>
                        <a:pt x="402" y="88"/>
                      </a:lnTo>
                      <a:lnTo>
                        <a:pt x="388" y="105"/>
                      </a:lnTo>
                      <a:lnTo>
                        <a:pt x="388" y="105"/>
                      </a:lnTo>
                      <a:lnTo>
                        <a:pt x="381" y="118"/>
                      </a:lnTo>
                      <a:lnTo>
                        <a:pt x="378" y="121"/>
                      </a:lnTo>
                      <a:lnTo>
                        <a:pt x="379" y="121"/>
                      </a:lnTo>
                      <a:lnTo>
                        <a:pt x="374" y="126"/>
                      </a:lnTo>
                      <a:lnTo>
                        <a:pt x="373" y="130"/>
                      </a:lnTo>
                      <a:lnTo>
                        <a:pt x="357" y="156"/>
                      </a:lnTo>
                      <a:lnTo>
                        <a:pt x="350" y="170"/>
                      </a:lnTo>
                      <a:lnTo>
                        <a:pt x="343" y="182"/>
                      </a:lnTo>
                      <a:lnTo>
                        <a:pt x="326" y="216"/>
                      </a:lnTo>
                      <a:lnTo>
                        <a:pt x="326" y="216"/>
                      </a:lnTo>
                      <a:lnTo>
                        <a:pt x="319" y="230"/>
                      </a:lnTo>
                      <a:lnTo>
                        <a:pt x="315" y="239"/>
                      </a:lnTo>
                      <a:lnTo>
                        <a:pt x="315" y="241"/>
                      </a:lnTo>
                      <a:lnTo>
                        <a:pt x="310" y="249"/>
                      </a:lnTo>
                      <a:lnTo>
                        <a:pt x="310" y="249"/>
                      </a:lnTo>
                      <a:lnTo>
                        <a:pt x="294" y="282"/>
                      </a:lnTo>
                      <a:lnTo>
                        <a:pt x="288" y="302"/>
                      </a:lnTo>
                      <a:lnTo>
                        <a:pt x="284" y="310"/>
                      </a:lnTo>
                      <a:lnTo>
                        <a:pt x="282" y="315"/>
                      </a:lnTo>
                      <a:lnTo>
                        <a:pt x="281" y="319"/>
                      </a:lnTo>
                      <a:lnTo>
                        <a:pt x="281" y="321"/>
                      </a:lnTo>
                      <a:lnTo>
                        <a:pt x="277" y="324"/>
                      </a:lnTo>
                      <a:lnTo>
                        <a:pt x="277" y="324"/>
                      </a:lnTo>
                      <a:lnTo>
                        <a:pt x="246" y="400"/>
                      </a:lnTo>
                      <a:lnTo>
                        <a:pt x="230" y="442"/>
                      </a:lnTo>
                      <a:lnTo>
                        <a:pt x="223" y="461"/>
                      </a:lnTo>
                      <a:lnTo>
                        <a:pt x="222" y="465"/>
                      </a:lnTo>
                      <a:lnTo>
                        <a:pt x="216" y="475"/>
                      </a:lnTo>
                      <a:lnTo>
                        <a:pt x="216" y="475"/>
                      </a:lnTo>
                      <a:lnTo>
                        <a:pt x="213" y="484"/>
                      </a:lnTo>
                      <a:lnTo>
                        <a:pt x="183" y="555"/>
                      </a:lnTo>
                      <a:lnTo>
                        <a:pt x="180" y="563"/>
                      </a:lnTo>
                      <a:lnTo>
                        <a:pt x="163" y="600"/>
                      </a:lnTo>
                      <a:lnTo>
                        <a:pt x="163" y="600"/>
                      </a:lnTo>
                      <a:lnTo>
                        <a:pt x="156" y="616"/>
                      </a:lnTo>
                      <a:lnTo>
                        <a:pt x="156" y="617"/>
                      </a:lnTo>
                      <a:lnTo>
                        <a:pt x="151" y="626"/>
                      </a:lnTo>
                      <a:lnTo>
                        <a:pt x="151" y="626"/>
                      </a:lnTo>
                      <a:lnTo>
                        <a:pt x="149" y="629"/>
                      </a:lnTo>
                      <a:lnTo>
                        <a:pt x="149" y="631"/>
                      </a:lnTo>
                      <a:lnTo>
                        <a:pt x="147" y="635"/>
                      </a:lnTo>
                      <a:lnTo>
                        <a:pt x="131" y="664"/>
                      </a:lnTo>
                      <a:lnTo>
                        <a:pt x="123" y="678"/>
                      </a:lnTo>
                      <a:lnTo>
                        <a:pt x="135" y="657"/>
                      </a:lnTo>
                      <a:lnTo>
                        <a:pt x="118" y="683"/>
                      </a:lnTo>
                      <a:lnTo>
                        <a:pt x="119" y="683"/>
                      </a:lnTo>
                      <a:lnTo>
                        <a:pt x="116" y="690"/>
                      </a:lnTo>
                      <a:lnTo>
                        <a:pt x="109" y="702"/>
                      </a:lnTo>
                      <a:lnTo>
                        <a:pt x="105" y="706"/>
                      </a:lnTo>
                      <a:lnTo>
                        <a:pt x="107" y="706"/>
                      </a:lnTo>
                      <a:lnTo>
                        <a:pt x="102" y="711"/>
                      </a:lnTo>
                      <a:lnTo>
                        <a:pt x="100" y="714"/>
                      </a:lnTo>
                      <a:lnTo>
                        <a:pt x="98" y="716"/>
                      </a:lnTo>
                      <a:lnTo>
                        <a:pt x="97" y="714"/>
                      </a:lnTo>
                      <a:lnTo>
                        <a:pt x="90" y="727"/>
                      </a:lnTo>
                      <a:lnTo>
                        <a:pt x="90" y="727"/>
                      </a:lnTo>
                      <a:lnTo>
                        <a:pt x="90" y="728"/>
                      </a:lnTo>
                      <a:lnTo>
                        <a:pt x="92" y="727"/>
                      </a:lnTo>
                      <a:lnTo>
                        <a:pt x="88" y="730"/>
                      </a:lnTo>
                      <a:lnTo>
                        <a:pt x="88" y="730"/>
                      </a:lnTo>
                      <a:lnTo>
                        <a:pt x="86" y="733"/>
                      </a:lnTo>
                      <a:lnTo>
                        <a:pt x="81" y="737"/>
                      </a:lnTo>
                      <a:lnTo>
                        <a:pt x="76" y="742"/>
                      </a:lnTo>
                      <a:lnTo>
                        <a:pt x="72" y="746"/>
                      </a:lnTo>
                      <a:lnTo>
                        <a:pt x="76" y="744"/>
                      </a:lnTo>
                      <a:lnTo>
                        <a:pt x="69" y="751"/>
                      </a:lnTo>
                      <a:lnTo>
                        <a:pt x="71" y="747"/>
                      </a:lnTo>
                      <a:lnTo>
                        <a:pt x="62" y="754"/>
                      </a:lnTo>
                      <a:lnTo>
                        <a:pt x="62" y="754"/>
                      </a:lnTo>
                      <a:lnTo>
                        <a:pt x="53" y="763"/>
                      </a:lnTo>
                      <a:lnTo>
                        <a:pt x="50" y="763"/>
                      </a:lnTo>
                      <a:lnTo>
                        <a:pt x="40" y="768"/>
                      </a:lnTo>
                      <a:lnTo>
                        <a:pt x="36" y="772"/>
                      </a:lnTo>
                      <a:lnTo>
                        <a:pt x="33" y="772"/>
                      </a:lnTo>
                      <a:lnTo>
                        <a:pt x="31" y="773"/>
                      </a:lnTo>
                      <a:lnTo>
                        <a:pt x="0" y="773"/>
                      </a:lnTo>
                      <a:lnTo>
                        <a:pt x="0" y="747"/>
                      </a:lnTo>
                      <a:lnTo>
                        <a:pt x="19" y="747"/>
                      </a:lnTo>
                      <a:lnTo>
                        <a:pt x="20" y="746"/>
                      </a:lnTo>
                      <a:lnTo>
                        <a:pt x="24" y="746"/>
                      </a:lnTo>
                      <a:lnTo>
                        <a:pt x="26" y="744"/>
                      </a:lnTo>
                      <a:lnTo>
                        <a:pt x="31" y="744"/>
                      </a:lnTo>
                      <a:lnTo>
                        <a:pt x="34" y="742"/>
                      </a:lnTo>
                      <a:lnTo>
                        <a:pt x="40" y="737"/>
                      </a:lnTo>
                      <a:lnTo>
                        <a:pt x="41" y="737"/>
                      </a:lnTo>
                      <a:lnTo>
                        <a:pt x="46" y="732"/>
                      </a:lnTo>
                      <a:lnTo>
                        <a:pt x="50" y="732"/>
                      </a:lnTo>
                      <a:lnTo>
                        <a:pt x="52" y="730"/>
                      </a:lnTo>
                      <a:lnTo>
                        <a:pt x="55" y="727"/>
                      </a:lnTo>
                      <a:lnTo>
                        <a:pt x="55" y="727"/>
                      </a:lnTo>
                      <a:lnTo>
                        <a:pt x="62" y="718"/>
                      </a:lnTo>
                      <a:lnTo>
                        <a:pt x="64" y="714"/>
                      </a:lnTo>
                      <a:lnTo>
                        <a:pt x="67" y="714"/>
                      </a:lnTo>
                      <a:lnTo>
                        <a:pt x="67" y="714"/>
                      </a:lnTo>
                      <a:lnTo>
                        <a:pt x="69" y="711"/>
                      </a:lnTo>
                      <a:lnTo>
                        <a:pt x="71" y="709"/>
                      </a:lnTo>
                      <a:lnTo>
                        <a:pt x="81" y="694"/>
                      </a:lnTo>
                      <a:lnTo>
                        <a:pt x="79" y="697"/>
                      </a:lnTo>
                      <a:lnTo>
                        <a:pt x="81" y="695"/>
                      </a:lnTo>
                      <a:lnTo>
                        <a:pt x="83" y="692"/>
                      </a:lnTo>
                      <a:lnTo>
                        <a:pt x="88" y="687"/>
                      </a:lnTo>
                      <a:lnTo>
                        <a:pt x="88" y="687"/>
                      </a:lnTo>
                      <a:lnTo>
                        <a:pt x="93" y="678"/>
                      </a:lnTo>
                      <a:lnTo>
                        <a:pt x="97" y="671"/>
                      </a:lnTo>
                      <a:lnTo>
                        <a:pt x="95" y="673"/>
                      </a:lnTo>
                      <a:lnTo>
                        <a:pt x="97" y="669"/>
                      </a:lnTo>
                      <a:lnTo>
                        <a:pt x="100" y="664"/>
                      </a:lnTo>
                      <a:lnTo>
                        <a:pt x="109" y="650"/>
                      </a:lnTo>
                      <a:lnTo>
                        <a:pt x="109" y="650"/>
                      </a:lnTo>
                      <a:lnTo>
                        <a:pt x="125" y="622"/>
                      </a:lnTo>
                      <a:lnTo>
                        <a:pt x="125" y="621"/>
                      </a:lnTo>
                      <a:lnTo>
                        <a:pt x="125" y="621"/>
                      </a:lnTo>
                      <a:lnTo>
                        <a:pt x="126" y="616"/>
                      </a:lnTo>
                      <a:lnTo>
                        <a:pt x="128" y="612"/>
                      </a:lnTo>
                      <a:lnTo>
                        <a:pt x="131" y="605"/>
                      </a:lnTo>
                      <a:lnTo>
                        <a:pt x="131" y="605"/>
                      </a:lnTo>
                      <a:lnTo>
                        <a:pt x="138" y="588"/>
                      </a:lnTo>
                      <a:lnTo>
                        <a:pt x="137" y="593"/>
                      </a:lnTo>
                      <a:lnTo>
                        <a:pt x="140" y="588"/>
                      </a:lnTo>
                      <a:lnTo>
                        <a:pt x="157" y="551"/>
                      </a:lnTo>
                      <a:lnTo>
                        <a:pt x="156" y="551"/>
                      </a:lnTo>
                      <a:lnTo>
                        <a:pt x="189" y="473"/>
                      </a:lnTo>
                      <a:lnTo>
                        <a:pt x="189" y="473"/>
                      </a:lnTo>
                      <a:lnTo>
                        <a:pt x="192" y="465"/>
                      </a:lnTo>
                      <a:lnTo>
                        <a:pt x="194" y="463"/>
                      </a:lnTo>
                      <a:lnTo>
                        <a:pt x="199" y="452"/>
                      </a:lnTo>
                      <a:lnTo>
                        <a:pt x="197" y="452"/>
                      </a:lnTo>
                      <a:lnTo>
                        <a:pt x="206" y="432"/>
                      </a:lnTo>
                      <a:lnTo>
                        <a:pt x="206" y="432"/>
                      </a:lnTo>
                      <a:lnTo>
                        <a:pt x="222" y="392"/>
                      </a:lnTo>
                      <a:lnTo>
                        <a:pt x="227" y="380"/>
                      </a:lnTo>
                      <a:lnTo>
                        <a:pt x="222" y="390"/>
                      </a:lnTo>
                      <a:lnTo>
                        <a:pt x="255" y="308"/>
                      </a:lnTo>
                      <a:lnTo>
                        <a:pt x="256" y="305"/>
                      </a:lnTo>
                      <a:lnTo>
                        <a:pt x="258" y="305"/>
                      </a:lnTo>
                      <a:lnTo>
                        <a:pt x="258" y="305"/>
                      </a:lnTo>
                      <a:lnTo>
                        <a:pt x="262" y="296"/>
                      </a:lnTo>
                      <a:lnTo>
                        <a:pt x="260" y="300"/>
                      </a:lnTo>
                      <a:lnTo>
                        <a:pt x="263" y="291"/>
                      </a:lnTo>
                      <a:lnTo>
                        <a:pt x="263" y="291"/>
                      </a:lnTo>
                      <a:lnTo>
                        <a:pt x="270" y="274"/>
                      </a:lnTo>
                      <a:lnTo>
                        <a:pt x="272" y="269"/>
                      </a:lnTo>
                      <a:lnTo>
                        <a:pt x="270" y="272"/>
                      </a:lnTo>
                      <a:lnTo>
                        <a:pt x="286" y="237"/>
                      </a:lnTo>
                      <a:lnTo>
                        <a:pt x="286" y="236"/>
                      </a:lnTo>
                      <a:lnTo>
                        <a:pt x="288" y="236"/>
                      </a:lnTo>
                      <a:lnTo>
                        <a:pt x="291" y="229"/>
                      </a:lnTo>
                      <a:lnTo>
                        <a:pt x="291" y="229"/>
                      </a:lnTo>
                      <a:lnTo>
                        <a:pt x="294" y="220"/>
                      </a:lnTo>
                      <a:lnTo>
                        <a:pt x="301" y="204"/>
                      </a:lnTo>
                      <a:lnTo>
                        <a:pt x="298" y="213"/>
                      </a:lnTo>
                      <a:lnTo>
                        <a:pt x="303" y="204"/>
                      </a:lnTo>
                      <a:lnTo>
                        <a:pt x="321" y="170"/>
                      </a:lnTo>
                      <a:lnTo>
                        <a:pt x="327" y="158"/>
                      </a:lnTo>
                      <a:lnTo>
                        <a:pt x="334" y="144"/>
                      </a:lnTo>
                      <a:lnTo>
                        <a:pt x="336" y="140"/>
                      </a:lnTo>
                      <a:lnTo>
                        <a:pt x="350" y="116"/>
                      </a:lnTo>
                      <a:lnTo>
                        <a:pt x="350" y="116"/>
                      </a:lnTo>
                      <a:lnTo>
                        <a:pt x="355" y="107"/>
                      </a:lnTo>
                      <a:lnTo>
                        <a:pt x="360" y="102"/>
                      </a:lnTo>
                      <a:lnTo>
                        <a:pt x="360" y="102"/>
                      </a:lnTo>
                      <a:lnTo>
                        <a:pt x="366" y="93"/>
                      </a:lnTo>
                      <a:lnTo>
                        <a:pt x="366" y="92"/>
                      </a:lnTo>
                      <a:lnTo>
                        <a:pt x="381" y="71"/>
                      </a:lnTo>
                      <a:lnTo>
                        <a:pt x="385" y="67"/>
                      </a:lnTo>
                      <a:lnTo>
                        <a:pt x="386" y="64"/>
                      </a:lnTo>
                      <a:lnTo>
                        <a:pt x="400" y="50"/>
                      </a:lnTo>
                      <a:lnTo>
                        <a:pt x="400" y="50"/>
                      </a:lnTo>
                      <a:lnTo>
                        <a:pt x="402" y="46"/>
                      </a:lnTo>
                      <a:lnTo>
                        <a:pt x="406" y="43"/>
                      </a:lnTo>
                      <a:lnTo>
                        <a:pt x="402" y="45"/>
                      </a:lnTo>
                      <a:lnTo>
                        <a:pt x="407" y="41"/>
                      </a:lnTo>
                      <a:lnTo>
                        <a:pt x="416" y="34"/>
                      </a:lnTo>
                      <a:lnTo>
                        <a:pt x="425" y="26"/>
                      </a:lnTo>
                      <a:lnTo>
                        <a:pt x="426" y="26"/>
                      </a:lnTo>
                      <a:lnTo>
                        <a:pt x="433" y="19"/>
                      </a:lnTo>
                      <a:lnTo>
                        <a:pt x="437" y="19"/>
                      </a:lnTo>
                      <a:lnTo>
                        <a:pt x="440" y="15"/>
                      </a:lnTo>
                      <a:lnTo>
                        <a:pt x="444" y="15"/>
                      </a:lnTo>
                      <a:lnTo>
                        <a:pt x="449" y="10"/>
                      </a:lnTo>
                      <a:lnTo>
                        <a:pt x="454" y="10"/>
                      </a:lnTo>
                      <a:lnTo>
                        <a:pt x="461" y="7"/>
                      </a:lnTo>
                      <a:lnTo>
                        <a:pt x="463" y="7"/>
                      </a:lnTo>
                      <a:lnTo>
                        <a:pt x="463" y="7"/>
                      </a:lnTo>
                      <a:lnTo>
                        <a:pt x="466" y="3"/>
                      </a:lnTo>
                      <a:lnTo>
                        <a:pt x="471" y="3"/>
                      </a:lnTo>
                      <a:lnTo>
                        <a:pt x="473" y="1"/>
                      </a:lnTo>
                      <a:lnTo>
                        <a:pt x="487" y="1"/>
                      </a:lnTo>
                      <a:lnTo>
                        <a:pt x="489" y="0"/>
                      </a:lnTo>
                      <a:close/>
                    </a:path>
                  </a:pathLst>
                </a:custGeom>
                <a:solidFill>
                  <a:srgbClr val="CD35C4"/>
                </a:solidFill>
                <a:ln w="0">
                  <a:solidFill>
                    <a:srgbClr val="CD35C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7" name="Rectangle 9"/>
                <p:cNvSpPr>
                  <a:spLocks noChangeArrowheads="1"/>
                </p:cNvSpPr>
                <p:nvPr/>
              </p:nvSpPr>
              <p:spPr bwMode="auto">
                <a:xfrm rot="16200000">
                  <a:off x="7381575" y="3812709"/>
                  <a:ext cx="4064000" cy="20638"/>
                </a:xfrm>
                <a:prstGeom prst="rect">
                  <a:avLst/>
                </a:prstGeom>
                <a:solidFill>
                  <a:srgbClr val="CD35C4"/>
                </a:solidFill>
                <a:ln w="0">
                  <a:solidFill>
                    <a:srgbClr val="CD35C4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30" name="Rechteck 429"/>
              <p:cNvSpPr/>
              <p:nvPr/>
            </p:nvSpPr>
            <p:spPr>
              <a:xfrm>
                <a:off x="6129989" y="3363299"/>
                <a:ext cx="2799276" cy="11422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1" name="Rechteck 430"/>
              <p:cNvSpPr/>
              <p:nvPr/>
            </p:nvSpPr>
            <p:spPr>
              <a:xfrm>
                <a:off x="8831749" y="5187617"/>
                <a:ext cx="56222" cy="5622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34" name="Gruppieren 433"/>
              <p:cNvGrpSpPr/>
              <p:nvPr/>
            </p:nvGrpSpPr>
            <p:grpSpPr>
              <a:xfrm>
                <a:off x="6396827" y="4368658"/>
                <a:ext cx="550082" cy="1566928"/>
                <a:chOff x="4776134" y="2766236"/>
                <a:chExt cx="690362" cy="1966520"/>
              </a:xfrm>
            </p:grpSpPr>
            <p:grpSp>
              <p:nvGrpSpPr>
                <p:cNvPr id="596" name="Gruppieren 595"/>
                <p:cNvGrpSpPr/>
                <p:nvPr/>
              </p:nvGrpSpPr>
              <p:grpSpPr>
                <a:xfrm>
                  <a:off x="4784167" y="2766236"/>
                  <a:ext cx="682329" cy="792927"/>
                  <a:chOff x="4784167" y="2766236"/>
                  <a:chExt cx="682329" cy="792927"/>
                </a:xfrm>
              </p:grpSpPr>
              <p:sp>
                <p:nvSpPr>
                  <p:cNvPr id="598" name="Flussdiagramm: Verzögerung 597"/>
                  <p:cNvSpPr/>
                  <p:nvPr/>
                </p:nvSpPr>
                <p:spPr>
                  <a:xfrm rot="5400000">
                    <a:off x="4703207" y="340128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9" name="Flussdiagramm: Verzögerung 598"/>
                  <p:cNvSpPr/>
                  <p:nvPr/>
                </p:nvSpPr>
                <p:spPr>
                  <a:xfrm rot="5400000">
                    <a:off x="4742100" y="3407802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0" name="Flussdiagramm: Verzögerung 599"/>
                  <p:cNvSpPr/>
                  <p:nvPr/>
                </p:nvSpPr>
                <p:spPr>
                  <a:xfrm rot="5400000">
                    <a:off x="4780992" y="340780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1" name="Flussdiagramm: Verzögerung 600"/>
                  <p:cNvSpPr/>
                  <p:nvPr/>
                </p:nvSpPr>
                <p:spPr>
                  <a:xfrm rot="5400000">
                    <a:off x="4819884" y="340128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2" name="Flussdiagramm: Verzögerung 601"/>
                  <p:cNvSpPr/>
                  <p:nvPr/>
                </p:nvSpPr>
                <p:spPr>
                  <a:xfrm rot="5400000">
                    <a:off x="4858013" y="3423426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3" name="Flussdiagramm: Verzögerung 602"/>
                  <p:cNvSpPr/>
                  <p:nvPr/>
                </p:nvSpPr>
                <p:spPr>
                  <a:xfrm rot="5400000">
                    <a:off x="4896905" y="342993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4" name="Flussdiagramm: Verzögerung 603"/>
                  <p:cNvSpPr/>
                  <p:nvPr/>
                </p:nvSpPr>
                <p:spPr>
                  <a:xfrm rot="5400000">
                    <a:off x="4935798" y="3429942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5" name="Flussdiagramm: Verzögerung 604"/>
                  <p:cNvSpPr/>
                  <p:nvPr/>
                </p:nvSpPr>
                <p:spPr>
                  <a:xfrm rot="5400000">
                    <a:off x="4974690" y="3436460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6" name="Flussdiagramm: Verzögerung 605"/>
                  <p:cNvSpPr/>
                  <p:nvPr/>
                </p:nvSpPr>
                <p:spPr>
                  <a:xfrm rot="5400000">
                    <a:off x="5012818" y="342863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7" name="Flussdiagramm: Verzögerung 606"/>
                  <p:cNvSpPr/>
                  <p:nvPr/>
                </p:nvSpPr>
                <p:spPr>
                  <a:xfrm rot="5400000">
                    <a:off x="5051711" y="3435150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8" name="Flussdiagramm: Verzögerung 607"/>
                  <p:cNvSpPr/>
                  <p:nvPr/>
                </p:nvSpPr>
                <p:spPr>
                  <a:xfrm rot="5400000">
                    <a:off x="5090603" y="3435153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09" name="Flussdiagramm: Verzögerung 608"/>
                  <p:cNvSpPr/>
                  <p:nvPr/>
                </p:nvSpPr>
                <p:spPr>
                  <a:xfrm rot="5400000">
                    <a:off x="5129495" y="344167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0" name="Flussdiagramm: Verzögerung 609"/>
                  <p:cNvSpPr/>
                  <p:nvPr/>
                </p:nvSpPr>
                <p:spPr>
                  <a:xfrm rot="5400000">
                    <a:off x="5159218" y="342343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1" name="Flussdiagramm: Verzögerung 610"/>
                  <p:cNvSpPr/>
                  <p:nvPr/>
                </p:nvSpPr>
                <p:spPr>
                  <a:xfrm rot="5400000">
                    <a:off x="5198110" y="3429944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2" name="Flussdiagramm: Verzögerung 611"/>
                  <p:cNvSpPr/>
                  <p:nvPr/>
                </p:nvSpPr>
                <p:spPr>
                  <a:xfrm rot="5400000">
                    <a:off x="5237003" y="342994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3" name="Flussdiagramm: Verzögerung 612"/>
                  <p:cNvSpPr/>
                  <p:nvPr/>
                </p:nvSpPr>
                <p:spPr>
                  <a:xfrm rot="5400000">
                    <a:off x="5275895" y="3436465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4" name="Flussdiagramm: Verzögerung 613"/>
                  <p:cNvSpPr/>
                  <p:nvPr/>
                </p:nvSpPr>
                <p:spPr>
                  <a:xfrm rot="5400000">
                    <a:off x="5313948" y="344167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5" name="Rechteck 614"/>
                  <p:cNvSpPr/>
                  <p:nvPr/>
                </p:nvSpPr>
                <p:spPr>
                  <a:xfrm>
                    <a:off x="4784167" y="2766236"/>
                    <a:ext cx="682329" cy="681653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597" name="Rechteck 596"/>
                <p:cNvSpPr/>
                <p:nvPr/>
              </p:nvSpPr>
              <p:spPr>
                <a:xfrm>
                  <a:off x="4776134" y="3988117"/>
                  <a:ext cx="682330" cy="74463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436" name="Gruppieren 435"/>
              <p:cNvGrpSpPr/>
              <p:nvPr/>
            </p:nvGrpSpPr>
            <p:grpSpPr>
              <a:xfrm>
                <a:off x="7147883" y="4091236"/>
                <a:ext cx="552587" cy="1837864"/>
                <a:chOff x="4772991" y="2766236"/>
                <a:chExt cx="693505" cy="2306549"/>
              </a:xfrm>
            </p:grpSpPr>
            <p:grpSp>
              <p:nvGrpSpPr>
                <p:cNvPr id="487" name="Gruppieren 486"/>
                <p:cNvGrpSpPr/>
                <p:nvPr/>
              </p:nvGrpSpPr>
              <p:grpSpPr>
                <a:xfrm>
                  <a:off x="4784167" y="2766236"/>
                  <a:ext cx="682329" cy="792927"/>
                  <a:chOff x="4784167" y="2766236"/>
                  <a:chExt cx="682329" cy="792927"/>
                </a:xfrm>
              </p:grpSpPr>
              <p:sp>
                <p:nvSpPr>
                  <p:cNvPr id="489" name="Flussdiagramm: Verzögerung 488"/>
                  <p:cNvSpPr/>
                  <p:nvPr/>
                </p:nvSpPr>
                <p:spPr>
                  <a:xfrm rot="5400000">
                    <a:off x="4703207" y="340128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0" name="Flussdiagramm: Verzögerung 489"/>
                  <p:cNvSpPr/>
                  <p:nvPr/>
                </p:nvSpPr>
                <p:spPr>
                  <a:xfrm rot="5400000">
                    <a:off x="4742100" y="3407802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1" name="Flussdiagramm: Verzögerung 490"/>
                  <p:cNvSpPr/>
                  <p:nvPr/>
                </p:nvSpPr>
                <p:spPr>
                  <a:xfrm rot="5400000">
                    <a:off x="4780992" y="340780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2" name="Flussdiagramm: Verzögerung 491"/>
                  <p:cNvSpPr/>
                  <p:nvPr/>
                </p:nvSpPr>
                <p:spPr>
                  <a:xfrm rot="5400000">
                    <a:off x="4819884" y="340128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3" name="Flussdiagramm: Verzögerung 492"/>
                  <p:cNvSpPr/>
                  <p:nvPr/>
                </p:nvSpPr>
                <p:spPr>
                  <a:xfrm rot="5400000">
                    <a:off x="4858013" y="3423426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4" name="Flussdiagramm: Verzögerung 493"/>
                  <p:cNvSpPr/>
                  <p:nvPr/>
                </p:nvSpPr>
                <p:spPr>
                  <a:xfrm rot="5400000">
                    <a:off x="4896905" y="342993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5" name="Flussdiagramm: Verzögerung 494"/>
                  <p:cNvSpPr/>
                  <p:nvPr/>
                </p:nvSpPr>
                <p:spPr>
                  <a:xfrm rot="5400000">
                    <a:off x="4935798" y="3429942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6" name="Flussdiagramm: Verzögerung 495"/>
                  <p:cNvSpPr/>
                  <p:nvPr/>
                </p:nvSpPr>
                <p:spPr>
                  <a:xfrm rot="5400000">
                    <a:off x="4974690" y="3436460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7" name="Flussdiagramm: Verzögerung 496"/>
                  <p:cNvSpPr/>
                  <p:nvPr/>
                </p:nvSpPr>
                <p:spPr>
                  <a:xfrm rot="5400000">
                    <a:off x="5012818" y="342863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8" name="Flussdiagramm: Verzögerung 497"/>
                  <p:cNvSpPr/>
                  <p:nvPr/>
                </p:nvSpPr>
                <p:spPr>
                  <a:xfrm rot="5400000">
                    <a:off x="5051711" y="3435150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9" name="Flussdiagramm: Verzögerung 498"/>
                  <p:cNvSpPr/>
                  <p:nvPr/>
                </p:nvSpPr>
                <p:spPr>
                  <a:xfrm rot="5400000">
                    <a:off x="5090603" y="3435153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0" name="Flussdiagramm: Verzögerung 499"/>
                  <p:cNvSpPr/>
                  <p:nvPr/>
                </p:nvSpPr>
                <p:spPr>
                  <a:xfrm rot="5400000">
                    <a:off x="5129495" y="344167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1" name="Flussdiagramm: Verzögerung 500"/>
                  <p:cNvSpPr/>
                  <p:nvPr/>
                </p:nvSpPr>
                <p:spPr>
                  <a:xfrm rot="5400000">
                    <a:off x="5159218" y="342343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2" name="Flussdiagramm: Verzögerung 501"/>
                  <p:cNvSpPr/>
                  <p:nvPr/>
                </p:nvSpPr>
                <p:spPr>
                  <a:xfrm rot="5400000">
                    <a:off x="5198110" y="3429944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3" name="Flussdiagramm: Verzögerung 502"/>
                  <p:cNvSpPr/>
                  <p:nvPr/>
                </p:nvSpPr>
                <p:spPr>
                  <a:xfrm rot="5400000">
                    <a:off x="5237003" y="342994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4" name="Flussdiagramm: Verzögerung 503"/>
                  <p:cNvSpPr/>
                  <p:nvPr/>
                </p:nvSpPr>
                <p:spPr>
                  <a:xfrm rot="5400000">
                    <a:off x="5275895" y="3436465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5" name="Flussdiagramm: Verzögerung 504"/>
                  <p:cNvSpPr/>
                  <p:nvPr/>
                </p:nvSpPr>
                <p:spPr>
                  <a:xfrm rot="5400000">
                    <a:off x="5313948" y="344167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06" name="Rechteck 505"/>
                  <p:cNvSpPr/>
                  <p:nvPr/>
                </p:nvSpPr>
                <p:spPr>
                  <a:xfrm>
                    <a:off x="4784167" y="2766236"/>
                    <a:ext cx="682329" cy="681653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488" name="Rechteck 487"/>
                <p:cNvSpPr/>
                <p:nvPr/>
              </p:nvSpPr>
              <p:spPr>
                <a:xfrm>
                  <a:off x="4772991" y="4330070"/>
                  <a:ext cx="682330" cy="74271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437" name="Gruppieren 436"/>
              <p:cNvGrpSpPr/>
              <p:nvPr/>
            </p:nvGrpSpPr>
            <p:grpSpPr>
              <a:xfrm>
                <a:off x="7893444" y="3987724"/>
                <a:ext cx="546850" cy="1949274"/>
                <a:chOff x="4784167" y="2766236"/>
                <a:chExt cx="686306" cy="2446370"/>
              </a:xfrm>
            </p:grpSpPr>
            <p:grpSp>
              <p:nvGrpSpPr>
                <p:cNvPr id="467" name="Gruppieren 466"/>
                <p:cNvGrpSpPr/>
                <p:nvPr/>
              </p:nvGrpSpPr>
              <p:grpSpPr>
                <a:xfrm>
                  <a:off x="4784167" y="2766236"/>
                  <a:ext cx="682329" cy="792927"/>
                  <a:chOff x="4784167" y="2766236"/>
                  <a:chExt cx="682329" cy="792927"/>
                </a:xfrm>
              </p:grpSpPr>
              <p:sp>
                <p:nvSpPr>
                  <p:cNvPr id="469" name="Flussdiagramm: Verzögerung 468"/>
                  <p:cNvSpPr/>
                  <p:nvPr/>
                </p:nvSpPr>
                <p:spPr>
                  <a:xfrm rot="5400000">
                    <a:off x="4703207" y="340128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0" name="Flussdiagramm: Verzögerung 469"/>
                  <p:cNvSpPr/>
                  <p:nvPr/>
                </p:nvSpPr>
                <p:spPr>
                  <a:xfrm rot="5400000">
                    <a:off x="4742100" y="3407802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1" name="Flussdiagramm: Verzögerung 470"/>
                  <p:cNvSpPr/>
                  <p:nvPr/>
                </p:nvSpPr>
                <p:spPr>
                  <a:xfrm rot="5400000">
                    <a:off x="4780992" y="340780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2" name="Flussdiagramm: Verzögerung 471"/>
                  <p:cNvSpPr/>
                  <p:nvPr/>
                </p:nvSpPr>
                <p:spPr>
                  <a:xfrm rot="5400000">
                    <a:off x="4819884" y="340128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3" name="Flussdiagramm: Verzögerung 472"/>
                  <p:cNvSpPr/>
                  <p:nvPr/>
                </p:nvSpPr>
                <p:spPr>
                  <a:xfrm rot="5400000">
                    <a:off x="4858013" y="3423426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4" name="Flussdiagramm: Verzögerung 473"/>
                  <p:cNvSpPr/>
                  <p:nvPr/>
                </p:nvSpPr>
                <p:spPr>
                  <a:xfrm rot="5400000">
                    <a:off x="4896905" y="342993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5" name="Flussdiagramm: Verzögerung 474"/>
                  <p:cNvSpPr/>
                  <p:nvPr/>
                </p:nvSpPr>
                <p:spPr>
                  <a:xfrm rot="5400000">
                    <a:off x="4935798" y="3429942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6" name="Flussdiagramm: Verzögerung 475"/>
                  <p:cNvSpPr/>
                  <p:nvPr/>
                </p:nvSpPr>
                <p:spPr>
                  <a:xfrm rot="5400000">
                    <a:off x="4974690" y="3436460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7" name="Flussdiagramm: Verzögerung 476"/>
                  <p:cNvSpPr/>
                  <p:nvPr/>
                </p:nvSpPr>
                <p:spPr>
                  <a:xfrm rot="5400000">
                    <a:off x="5012818" y="342863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8" name="Flussdiagramm: Verzögerung 477"/>
                  <p:cNvSpPr/>
                  <p:nvPr/>
                </p:nvSpPr>
                <p:spPr>
                  <a:xfrm rot="5400000">
                    <a:off x="5051711" y="3435150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9" name="Flussdiagramm: Verzögerung 478"/>
                  <p:cNvSpPr/>
                  <p:nvPr/>
                </p:nvSpPr>
                <p:spPr>
                  <a:xfrm rot="5400000">
                    <a:off x="5090603" y="3435153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0" name="Flussdiagramm: Verzögerung 479"/>
                  <p:cNvSpPr/>
                  <p:nvPr/>
                </p:nvSpPr>
                <p:spPr>
                  <a:xfrm rot="5400000">
                    <a:off x="5129495" y="344167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1" name="Flussdiagramm: Verzögerung 480"/>
                  <p:cNvSpPr/>
                  <p:nvPr/>
                </p:nvSpPr>
                <p:spPr>
                  <a:xfrm rot="5400000">
                    <a:off x="5159218" y="342343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2" name="Flussdiagramm: Verzögerung 481"/>
                  <p:cNvSpPr/>
                  <p:nvPr/>
                </p:nvSpPr>
                <p:spPr>
                  <a:xfrm rot="5400000">
                    <a:off x="5198110" y="3429944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3" name="Flussdiagramm: Verzögerung 482"/>
                  <p:cNvSpPr/>
                  <p:nvPr/>
                </p:nvSpPr>
                <p:spPr>
                  <a:xfrm rot="5400000">
                    <a:off x="5237003" y="342994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4" name="Flussdiagramm: Verzögerung 483"/>
                  <p:cNvSpPr/>
                  <p:nvPr/>
                </p:nvSpPr>
                <p:spPr>
                  <a:xfrm rot="5400000">
                    <a:off x="5275895" y="3436465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5" name="Flussdiagramm: Verzögerung 484"/>
                  <p:cNvSpPr/>
                  <p:nvPr/>
                </p:nvSpPr>
                <p:spPr>
                  <a:xfrm rot="5400000">
                    <a:off x="5313948" y="344167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6" name="Rechteck 485"/>
                  <p:cNvSpPr/>
                  <p:nvPr/>
                </p:nvSpPr>
                <p:spPr>
                  <a:xfrm>
                    <a:off x="4784167" y="2766236"/>
                    <a:ext cx="682329" cy="681653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468" name="Rechteck 467"/>
                <p:cNvSpPr/>
                <p:nvPr/>
              </p:nvSpPr>
              <p:spPr>
                <a:xfrm>
                  <a:off x="4788143" y="4469891"/>
                  <a:ext cx="682330" cy="74271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8" name="Textfeld 437"/>
                  <p:cNvSpPr txBox="1"/>
                  <p:nvPr/>
                </p:nvSpPr>
                <p:spPr>
                  <a:xfrm>
                    <a:off x="6402283" y="4524220"/>
                    <a:ext cx="542456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de-DE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de-DE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12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38" name="Textfeld 43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02283" y="4524220"/>
                    <a:ext cx="542456" cy="184666"/>
                  </a:xfrm>
                  <a:prstGeom prst="rect">
                    <a:avLst/>
                  </a:prstGeom>
                  <a:blipFill>
                    <a:blip r:embed="rId21"/>
                    <a:stretch>
                      <a:fillRect l="-6742" r="-1124"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9" name="Textfeld 438"/>
                  <p:cNvSpPr txBox="1"/>
                  <p:nvPr/>
                </p:nvSpPr>
                <p:spPr>
                  <a:xfrm>
                    <a:off x="7154930" y="4246798"/>
                    <a:ext cx="546047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de-DE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de-DE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sz="12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39" name="Textfeld 43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154930" y="4246798"/>
                    <a:ext cx="546047" cy="184666"/>
                  </a:xfrm>
                  <a:prstGeom prst="rect">
                    <a:avLst/>
                  </a:prstGeom>
                  <a:blipFill>
                    <a:blip r:embed="rId22"/>
                    <a:stretch>
                      <a:fillRect l="-6742" r="-1124"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0" name="Textfeld 439"/>
                  <p:cNvSpPr txBox="1"/>
                  <p:nvPr/>
                </p:nvSpPr>
                <p:spPr>
                  <a:xfrm>
                    <a:off x="7893444" y="4150043"/>
                    <a:ext cx="546047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de-DE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de-DE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en-US" sz="12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40" name="Textfeld 43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893444" y="4150043"/>
                    <a:ext cx="546047" cy="184666"/>
                  </a:xfrm>
                  <a:prstGeom prst="rect">
                    <a:avLst/>
                  </a:prstGeom>
                  <a:blipFill>
                    <a:blip r:embed="rId23"/>
                    <a:stretch>
                      <a:fillRect l="-6742" r="-1124"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4" name="Textfeld 443"/>
                  <p:cNvSpPr txBox="1"/>
                  <p:nvPr/>
                </p:nvSpPr>
                <p:spPr>
                  <a:xfrm>
                    <a:off x="5624890" y="4675425"/>
                    <a:ext cx="528857" cy="171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de-DE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de-DE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&lt;</m:t>
                          </m:r>
                          <m:sSub>
                            <m:sSubPr>
                              <m:ctrlPr>
                                <a:rPr lang="de-DE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de-DE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14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44" name="Textfeld 44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24890" y="4675425"/>
                    <a:ext cx="528857" cy="171666"/>
                  </a:xfrm>
                  <a:prstGeom prst="rect">
                    <a:avLst/>
                  </a:prstGeom>
                  <a:blipFill>
                    <a:blip r:embed="rId24"/>
                    <a:stretch>
                      <a:fillRect b="-16785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445" name="Gruppieren 444"/>
              <p:cNvGrpSpPr/>
              <p:nvPr/>
            </p:nvGrpSpPr>
            <p:grpSpPr>
              <a:xfrm>
                <a:off x="5624896" y="4482698"/>
                <a:ext cx="550083" cy="1454166"/>
                <a:chOff x="4776131" y="2766237"/>
                <a:chExt cx="690362" cy="1825002"/>
              </a:xfrm>
            </p:grpSpPr>
            <p:grpSp>
              <p:nvGrpSpPr>
                <p:cNvPr id="447" name="Gruppieren 446"/>
                <p:cNvGrpSpPr/>
                <p:nvPr/>
              </p:nvGrpSpPr>
              <p:grpSpPr>
                <a:xfrm>
                  <a:off x="4784164" y="2766237"/>
                  <a:ext cx="682329" cy="792927"/>
                  <a:chOff x="4784167" y="2766236"/>
                  <a:chExt cx="682329" cy="792927"/>
                </a:xfrm>
              </p:grpSpPr>
              <p:sp>
                <p:nvSpPr>
                  <p:cNvPr id="449" name="Flussdiagramm: Verzögerung 448"/>
                  <p:cNvSpPr/>
                  <p:nvPr/>
                </p:nvSpPr>
                <p:spPr>
                  <a:xfrm rot="5400000">
                    <a:off x="4703207" y="340128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0" name="Flussdiagramm: Verzögerung 449"/>
                  <p:cNvSpPr/>
                  <p:nvPr/>
                </p:nvSpPr>
                <p:spPr>
                  <a:xfrm rot="5400000">
                    <a:off x="4742100" y="3407802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1" name="Flussdiagramm: Verzögerung 450"/>
                  <p:cNvSpPr/>
                  <p:nvPr/>
                </p:nvSpPr>
                <p:spPr>
                  <a:xfrm rot="5400000">
                    <a:off x="4780992" y="340780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2" name="Flussdiagramm: Verzögerung 451"/>
                  <p:cNvSpPr/>
                  <p:nvPr/>
                </p:nvSpPr>
                <p:spPr>
                  <a:xfrm rot="5400000">
                    <a:off x="4819884" y="340128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3" name="Flussdiagramm: Verzögerung 452"/>
                  <p:cNvSpPr/>
                  <p:nvPr/>
                </p:nvSpPr>
                <p:spPr>
                  <a:xfrm rot="5400000">
                    <a:off x="4858013" y="3423426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4" name="Flussdiagramm: Verzögerung 453"/>
                  <p:cNvSpPr/>
                  <p:nvPr/>
                </p:nvSpPr>
                <p:spPr>
                  <a:xfrm rot="5400000">
                    <a:off x="4896905" y="3429939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5" name="Flussdiagramm: Verzögerung 454"/>
                  <p:cNvSpPr/>
                  <p:nvPr/>
                </p:nvSpPr>
                <p:spPr>
                  <a:xfrm rot="5400000">
                    <a:off x="4935798" y="3429942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6" name="Flussdiagramm: Verzögerung 455"/>
                  <p:cNvSpPr/>
                  <p:nvPr/>
                </p:nvSpPr>
                <p:spPr>
                  <a:xfrm rot="5400000">
                    <a:off x="4974690" y="3436460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7" name="Flussdiagramm: Verzögerung 456"/>
                  <p:cNvSpPr/>
                  <p:nvPr/>
                </p:nvSpPr>
                <p:spPr>
                  <a:xfrm rot="5400000">
                    <a:off x="5012818" y="342863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8" name="Flussdiagramm: Verzögerung 457"/>
                  <p:cNvSpPr/>
                  <p:nvPr/>
                </p:nvSpPr>
                <p:spPr>
                  <a:xfrm rot="5400000">
                    <a:off x="5051711" y="3435150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59" name="Flussdiagramm: Verzögerung 458"/>
                  <p:cNvSpPr/>
                  <p:nvPr/>
                </p:nvSpPr>
                <p:spPr>
                  <a:xfrm rot="5400000">
                    <a:off x="5090603" y="3435153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0" name="Flussdiagramm: Verzögerung 459"/>
                  <p:cNvSpPr/>
                  <p:nvPr/>
                </p:nvSpPr>
                <p:spPr>
                  <a:xfrm rot="5400000">
                    <a:off x="5129495" y="344167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1" name="Flussdiagramm: Verzögerung 460"/>
                  <p:cNvSpPr/>
                  <p:nvPr/>
                </p:nvSpPr>
                <p:spPr>
                  <a:xfrm rot="5400000">
                    <a:off x="5159218" y="342343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2" name="Flussdiagramm: Verzögerung 461"/>
                  <p:cNvSpPr/>
                  <p:nvPr/>
                </p:nvSpPr>
                <p:spPr>
                  <a:xfrm rot="5400000">
                    <a:off x="5198110" y="3429944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3" name="Flussdiagramm: Verzögerung 462"/>
                  <p:cNvSpPr/>
                  <p:nvPr/>
                </p:nvSpPr>
                <p:spPr>
                  <a:xfrm rot="5400000">
                    <a:off x="5237003" y="3429947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4" name="Flussdiagramm: Verzögerung 463"/>
                  <p:cNvSpPr/>
                  <p:nvPr/>
                </p:nvSpPr>
                <p:spPr>
                  <a:xfrm rot="5400000">
                    <a:off x="5275895" y="3436465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5" name="Flussdiagramm: Verzögerung 464"/>
                  <p:cNvSpPr/>
                  <p:nvPr/>
                </p:nvSpPr>
                <p:spPr>
                  <a:xfrm rot="5400000">
                    <a:off x="5313948" y="3441671"/>
                    <a:ext cx="218830" cy="16154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6" name="Rechteck 465"/>
                  <p:cNvSpPr/>
                  <p:nvPr/>
                </p:nvSpPr>
                <p:spPr>
                  <a:xfrm>
                    <a:off x="4784167" y="2766236"/>
                    <a:ext cx="682329" cy="681653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448" name="Rechteck 447"/>
                <p:cNvSpPr/>
                <p:nvPr/>
              </p:nvSpPr>
              <p:spPr>
                <a:xfrm>
                  <a:off x="4776131" y="3846600"/>
                  <a:ext cx="682330" cy="74463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6" name="Textfeld 445"/>
                  <p:cNvSpPr txBox="1"/>
                  <p:nvPr/>
                </p:nvSpPr>
                <p:spPr>
                  <a:xfrm>
                    <a:off x="5647535" y="4643973"/>
                    <a:ext cx="542456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de-DE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  <m:r>
                            <a:rPr lang="de-DE" sz="1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&lt;</m:t>
                          </m:r>
                          <m:sSub>
                            <m:sSubPr>
                              <m:ctrlP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de-DE" sz="1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en-US" sz="12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46" name="Textfeld 44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47535" y="4643973"/>
                    <a:ext cx="542456" cy="184666"/>
                  </a:xfrm>
                  <a:prstGeom prst="rect">
                    <a:avLst/>
                  </a:prstGeom>
                  <a:blipFill>
                    <a:blip r:embed="rId25"/>
                    <a:stretch>
                      <a:fillRect l="-6742" r="-1124"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2" name="Abgerundetes Rechteck 11"/>
              <p:cNvSpPr/>
              <p:nvPr/>
            </p:nvSpPr>
            <p:spPr>
              <a:xfrm>
                <a:off x="5386592" y="3896721"/>
                <a:ext cx="3341011" cy="2212406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4" name="Gerader Verbinder 13"/>
            <p:cNvCxnSpPr/>
            <p:nvPr/>
          </p:nvCxnSpPr>
          <p:spPr>
            <a:xfrm flipV="1">
              <a:off x="3976513" y="3967356"/>
              <a:ext cx="1558302" cy="1222761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20" name="Gerader Verbinder 219"/>
            <p:cNvCxnSpPr/>
            <p:nvPr/>
          </p:nvCxnSpPr>
          <p:spPr>
            <a:xfrm>
              <a:off x="3962292" y="5354451"/>
              <a:ext cx="1667644" cy="736015"/>
            </a:xfrm>
            <a:prstGeom prst="line">
              <a:avLst/>
            </a:prstGeom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720000"/>
            <a:ext cx="10515600" cy="1325563"/>
          </a:xfrm>
        </p:spPr>
        <p:txBody>
          <a:bodyPr/>
          <a:lstStyle/>
          <a:p>
            <a:r>
              <a:rPr lang="de-DE" dirty="0"/>
              <a:t>Measurement </a:t>
            </a:r>
            <a:r>
              <a:rPr lang="de-DE" dirty="0" err="1" smtClean="0"/>
              <a:t>Principle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93615"/>
                <a:ext cx="10858068" cy="2311250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200" dirty="0"/>
                  <a:t>GQS </a:t>
                </a:r>
                <a:r>
                  <a:rPr lang="en-GB" sz="2200" dirty="0" smtClean="0"/>
                  <a:t>Region: Mirror </a:t>
                </a:r>
                <a:r>
                  <a:rPr lang="en-GB" sz="2200" dirty="0"/>
                  <a:t>and Absorber separated by a slit (</a:t>
                </a:r>
                <a14:m>
                  <m:oMath xmlns:m="http://schemas.openxmlformats.org/officeDocument/2006/math"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GB" sz="2200" dirty="0"/>
                  <a:t>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200" dirty="0" smtClean="0"/>
                  <a:t>Variation of the slit width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</m:oMath>
                </a14:m>
                <a:endParaRPr lang="en-US" sz="2200" dirty="0" smtClean="0"/>
              </a:p>
              <a:p>
                <a:pPr>
                  <a:lnSpc>
                    <a:spcPct val="150000"/>
                  </a:lnSpc>
                </a:pPr>
                <a:r>
                  <a:rPr lang="en-US" sz="2200" dirty="0" smtClean="0"/>
                  <a:t>Measurement of the Hydrogen count rate </a:t>
                </a:r>
                <a14:m>
                  <m:oMath xmlns:m="http://schemas.openxmlformats.org/officeDocument/2006/math">
                    <m:r>
                      <a:rPr lang="de-DE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200" dirty="0" smtClean="0"/>
                  <a:t> as a function of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</m:oMath>
                </a14:m>
                <a:endParaRPr lang="de-DE" sz="2200" dirty="0" smtClean="0">
                  <a:ea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2200" dirty="0"/>
                  <a:t>W</a:t>
                </a:r>
                <a:r>
                  <a:rPr lang="en-US" sz="2200" dirty="0" smtClean="0"/>
                  <a:t>hen stepwise increase of </a:t>
                </a:r>
                <a14:m>
                  <m:oMath xmlns:m="http://schemas.openxmlformats.org/officeDocument/2006/math"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2200" dirty="0" smtClean="0"/>
                  <a:t> is measured → </a:t>
                </a:r>
                <a:r>
                  <a:rPr lang="en-US" sz="2200" b="1" dirty="0" smtClean="0"/>
                  <a:t>Demonstration of GQS</a:t>
                </a:r>
                <a:endParaRPr lang="en-US" sz="2200" b="1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93615"/>
                <a:ext cx="10858068" cy="2311250"/>
              </a:xfrm>
              <a:blipFill>
                <a:blip r:embed="rId26"/>
                <a:stretch>
                  <a:fillRect l="-674" b="-105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fik 4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9077463" y="4728838"/>
            <a:ext cx="2089621" cy="1846045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23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8000" y="720000"/>
            <a:ext cx="10752023" cy="1325563"/>
          </a:xfrm>
        </p:spPr>
        <p:txBody>
          <a:bodyPr/>
          <a:lstStyle/>
          <a:p>
            <a:r>
              <a:rPr lang="de-DE" dirty="0" smtClean="0"/>
              <a:t>Measurement </a:t>
            </a:r>
            <a:r>
              <a:rPr lang="de-DE" dirty="0" err="1" smtClean="0"/>
              <a:t>of</a:t>
            </a:r>
            <a:r>
              <a:rPr lang="de-DE" dirty="0" smtClean="0"/>
              <a:t> GQS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ultra</a:t>
            </a:r>
            <a:r>
              <a:rPr lang="de-DE" dirty="0" smtClean="0"/>
              <a:t> </a:t>
            </a:r>
            <a:r>
              <a:rPr lang="de-DE" dirty="0" err="1" smtClean="0"/>
              <a:t>cold</a:t>
            </a:r>
            <a:r>
              <a:rPr lang="de-DE" dirty="0" smtClean="0"/>
              <a:t> </a:t>
            </a:r>
            <a:r>
              <a:rPr lang="de-DE" dirty="0" err="1" smtClean="0"/>
              <a:t>neutrons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25778" y="2299294"/>
                <a:ext cx="7121011" cy="3461150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60000"/>
                  </a:lnSpc>
                  <a:buNone/>
                </a:pPr>
                <a:r>
                  <a:rPr lang="de-DE" sz="2200" dirty="0" smtClean="0"/>
                  <a:t>2002</a:t>
                </a:r>
                <a:r>
                  <a:rPr lang="de-DE" sz="2200" dirty="0"/>
                  <a:t>: </a:t>
                </a:r>
                <a:r>
                  <a:rPr lang="de-DE" sz="2200" dirty="0" smtClean="0"/>
                  <a:t>First </a:t>
                </a:r>
                <a:r>
                  <a:rPr lang="de-DE" sz="2200" dirty="0" err="1" smtClean="0"/>
                  <a:t>demonstration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of</a:t>
                </a:r>
                <a:r>
                  <a:rPr lang="de-DE" sz="2200" dirty="0" smtClean="0"/>
                  <a:t> GQS </a:t>
                </a:r>
                <a:r>
                  <a:rPr lang="de-DE" sz="2200" dirty="0" err="1" smtClean="0"/>
                  <a:t>with</a:t>
                </a:r>
                <a:r>
                  <a:rPr lang="de-DE" sz="2200" dirty="0" smtClean="0"/>
                  <a:t> </a:t>
                </a:r>
                <a:r>
                  <a:rPr lang="de-DE" sz="2200" dirty="0" err="1"/>
                  <a:t>ultra</a:t>
                </a:r>
                <a:r>
                  <a:rPr lang="de-DE" sz="2200" dirty="0"/>
                  <a:t> </a:t>
                </a:r>
                <a:r>
                  <a:rPr lang="de-DE" sz="2200" dirty="0" err="1"/>
                  <a:t>cold</a:t>
                </a:r>
                <a:r>
                  <a:rPr lang="de-DE" sz="2200" dirty="0"/>
                  <a:t> </a:t>
                </a:r>
                <a:r>
                  <a:rPr lang="de-DE" sz="2200" dirty="0" err="1" smtClean="0"/>
                  <a:t>neutrons</a:t>
                </a:r>
                <a:r>
                  <a:rPr lang="de-DE" sz="2200" dirty="0" smtClean="0"/>
                  <a:t> (UCNs) [2]</a:t>
                </a:r>
              </a:p>
              <a:p>
                <a:pPr>
                  <a:lnSpc>
                    <a:spcPct val="160000"/>
                  </a:lnSpc>
                </a:pPr>
                <a:r>
                  <a:rPr lang="de-DE" sz="2200" dirty="0" smtClean="0"/>
                  <a:t>UCNs pass </a:t>
                </a:r>
                <a:r>
                  <a:rPr lang="de-DE" sz="2200" dirty="0" err="1" smtClean="0"/>
                  <a:t>through</a:t>
                </a:r>
                <a:r>
                  <a:rPr lang="de-DE" dirty="0"/>
                  <a:t> </a:t>
                </a:r>
                <a:r>
                  <a:rPr lang="de-DE" dirty="0" err="1"/>
                  <a:t>slit</a:t>
                </a:r>
                <a:r>
                  <a:rPr lang="de-DE" dirty="0"/>
                  <a:t> </a:t>
                </a:r>
                <a:r>
                  <a:rPr lang="el-GR" dirty="0"/>
                  <a:t>Δ</a:t>
                </a:r>
                <a:r>
                  <a:rPr lang="el-GR" dirty="0" smtClean="0"/>
                  <a:t>𝑧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between</a:t>
                </a:r>
                <a:r>
                  <a:rPr lang="de-DE" dirty="0" smtClean="0"/>
                  <a:t> </a:t>
                </a:r>
                <a:r>
                  <a:rPr lang="de-DE" sz="2200" dirty="0" err="1" smtClean="0"/>
                  <a:t>mirror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and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absorber</a:t>
                </a:r>
                <a:r>
                  <a:rPr lang="de-DE" sz="2200" dirty="0" smtClean="0"/>
                  <a:t> </a:t>
                </a:r>
              </a:p>
              <a:p>
                <a:pPr>
                  <a:lnSpc>
                    <a:spcPct val="160000"/>
                  </a:lnSpc>
                </a:pPr>
                <a:r>
                  <a:rPr lang="de-DE" sz="2200" dirty="0" smtClean="0"/>
                  <a:t>Measurement </a:t>
                </a:r>
                <a:r>
                  <a:rPr lang="de-DE" sz="2200" dirty="0" err="1" smtClean="0"/>
                  <a:t>of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neutron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transmission</a:t>
                </a:r>
                <a:r>
                  <a:rPr lang="de-DE" sz="220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200" dirty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de-DE" sz="2200" dirty="0" smtClean="0"/>
                  <a:t> </a:t>
                </a:r>
                <a:r>
                  <a:rPr lang="de-DE" sz="2200" dirty="0" err="1" smtClean="0"/>
                  <a:t>as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function</a:t>
                </a:r>
                <a:r>
                  <a:rPr lang="de-DE" sz="2200" dirty="0" smtClean="0"/>
                  <a:t> </a:t>
                </a:r>
                <a:r>
                  <a:rPr lang="de-DE" sz="2200" dirty="0" err="1" smtClean="0"/>
                  <a:t>of</a:t>
                </a:r>
                <a:r>
                  <a:rPr lang="de-DE" sz="2200" dirty="0" smtClean="0"/>
                  <a:t> </a:t>
                </a:r>
                <a:r>
                  <a:rPr lang="el-GR" sz="2200" dirty="0"/>
                  <a:t>Δ</a:t>
                </a:r>
                <a:r>
                  <a:rPr lang="el-GR" sz="2200" dirty="0" smtClean="0"/>
                  <a:t>𝑧</a:t>
                </a:r>
                <a:endParaRPr lang="de-DE" sz="2200" dirty="0" smtClean="0"/>
              </a:p>
              <a:p>
                <a:pPr lvl="1">
                  <a:lnSpc>
                    <a:spcPct val="160000"/>
                  </a:lnSpc>
                </a:pPr>
                <a:r>
                  <a:rPr lang="de-DE" sz="2000" dirty="0" err="1" smtClean="0"/>
                  <a:t>Stepwise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increase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predicted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for</a:t>
                </a:r>
                <a:r>
                  <a:rPr lang="de-DE" sz="2000" dirty="0" smtClean="0"/>
                  <a:t> GQS (</a:t>
                </a:r>
                <a:r>
                  <a:rPr lang="de-DE" sz="2000" dirty="0" err="1" smtClean="0"/>
                  <a:t>steps</a:t>
                </a:r>
                <a:r>
                  <a:rPr lang="de-DE" sz="2000" dirty="0" smtClean="0"/>
                  <a:t> at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de-DE" sz="2000" dirty="0" smtClean="0"/>
                  <a:t>)</a:t>
                </a:r>
              </a:p>
              <a:p>
                <a:pPr lvl="1">
                  <a:lnSpc>
                    <a:spcPct val="160000"/>
                  </a:lnSpc>
                </a:pPr>
                <a:r>
                  <a:rPr lang="de-DE" sz="2000" dirty="0" err="1" smtClean="0"/>
                  <a:t>Slit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only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becomes</a:t>
                </a:r>
                <a:r>
                  <a:rPr lang="de-DE" sz="2000" dirty="0" smtClean="0"/>
                  <a:t> transparent, </a:t>
                </a:r>
                <a:r>
                  <a:rPr lang="de-DE" sz="2000" dirty="0" err="1" smtClean="0"/>
                  <a:t>when</a:t>
                </a:r>
                <a:r>
                  <a:rPr lang="de-DE" sz="200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l-GR" sz="2000" i="1" dirty="0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l-GR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de-DE" sz="2000" dirty="0" smtClean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5778" y="2299294"/>
                <a:ext cx="7121011" cy="3461150"/>
              </a:xfrm>
              <a:blipFill>
                <a:blip r:embed="rId3"/>
                <a:stretch>
                  <a:fillRect l="-1112" b="-54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feld 10"/>
          <p:cNvSpPr txBox="1"/>
          <p:nvPr/>
        </p:nvSpPr>
        <p:spPr>
          <a:xfrm>
            <a:off x="8691366" y="5760444"/>
            <a:ext cx="32833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First demonstration of GQS </a:t>
            </a:r>
            <a:r>
              <a:rPr lang="en-US" sz="1200" dirty="0" err="1" smtClean="0"/>
              <a:t>ith</a:t>
            </a:r>
            <a:r>
              <a:rPr lang="en-US" sz="1200" dirty="0" smtClean="0"/>
              <a:t> UCNs: </a:t>
            </a:r>
            <a:r>
              <a:rPr lang="en-GB" sz="1200" dirty="0"/>
              <a:t>The neutron throughput </a:t>
            </a:r>
            <a:r>
              <a:rPr lang="en-GB" sz="1200" dirty="0" smtClean="0"/>
              <a:t>vs. </a:t>
            </a:r>
            <a:r>
              <a:rPr lang="en-GB" sz="1200" dirty="0"/>
              <a:t>the absorber height </a:t>
            </a:r>
            <a:r>
              <a:rPr lang="el-GR" sz="1200" dirty="0" smtClean="0"/>
              <a:t>Δ𝑧</a:t>
            </a:r>
            <a:r>
              <a:rPr lang="de-DE" sz="1200" dirty="0" smtClean="0"/>
              <a:t> </a:t>
            </a:r>
            <a:r>
              <a:rPr lang="de-DE" sz="1200" dirty="0" err="1" smtClean="0"/>
              <a:t>and</a:t>
            </a:r>
            <a:r>
              <a:rPr lang="de-DE" sz="1200" dirty="0" smtClean="0"/>
              <a:t> experimental </a:t>
            </a:r>
            <a:r>
              <a:rPr lang="de-DE" sz="1200" dirty="0" err="1" smtClean="0"/>
              <a:t>setup</a:t>
            </a:r>
            <a:r>
              <a:rPr lang="de-DE" sz="1200" dirty="0" smtClean="0"/>
              <a:t>. </a:t>
            </a:r>
            <a:r>
              <a:rPr lang="en-GB" sz="1200" dirty="0" smtClean="0"/>
              <a:t>Figures </a:t>
            </a:r>
            <a:r>
              <a:rPr lang="en-GB" sz="1200" dirty="0"/>
              <a:t>taken from </a:t>
            </a:r>
            <a:r>
              <a:rPr lang="en-GB" sz="1200" dirty="0" smtClean="0"/>
              <a:t>[2].</a:t>
            </a:r>
            <a:endParaRPr lang="en-GB" sz="1200" dirty="0"/>
          </a:p>
          <a:p>
            <a:endParaRPr lang="en-GB" sz="1200" dirty="0" smtClean="0"/>
          </a:p>
        </p:txBody>
      </p:sp>
      <p:grpSp>
        <p:nvGrpSpPr>
          <p:cNvPr id="2235" name="Gruppieren 2234"/>
          <p:cNvGrpSpPr/>
          <p:nvPr/>
        </p:nvGrpSpPr>
        <p:grpSpPr>
          <a:xfrm>
            <a:off x="8758624" y="2066829"/>
            <a:ext cx="3216125" cy="1376472"/>
            <a:chOff x="9809293" y="3450533"/>
            <a:chExt cx="2280495" cy="961524"/>
          </a:xfrm>
        </p:grpSpPr>
        <p:grpSp>
          <p:nvGrpSpPr>
            <p:cNvPr id="2233" name="Gruppieren 2232"/>
            <p:cNvGrpSpPr/>
            <p:nvPr/>
          </p:nvGrpSpPr>
          <p:grpSpPr>
            <a:xfrm>
              <a:off x="9809293" y="3450533"/>
              <a:ext cx="2280495" cy="961524"/>
              <a:chOff x="4533900" y="2838450"/>
              <a:chExt cx="3125661" cy="1317870"/>
            </a:xfrm>
          </p:grpSpPr>
          <p:sp>
            <p:nvSpPr>
              <p:cNvPr id="1957" name="AutoShape 1945"/>
              <p:cNvSpPr>
                <a:spLocks noChangeAspect="1" noChangeArrowheads="1" noTextEdit="1"/>
              </p:cNvSpPr>
              <p:nvPr/>
            </p:nvSpPr>
            <p:spPr bwMode="auto">
              <a:xfrm>
                <a:off x="4533900" y="2838450"/>
                <a:ext cx="3124200" cy="1181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958" name="Group 2147"/>
              <p:cNvGrpSpPr>
                <a:grpSpLocks/>
              </p:cNvGrpSpPr>
              <p:nvPr/>
            </p:nvGrpSpPr>
            <p:grpSpPr bwMode="auto">
              <a:xfrm>
                <a:off x="4536948" y="2838450"/>
                <a:ext cx="3122613" cy="839788"/>
                <a:chOff x="2856" y="1788"/>
                <a:chExt cx="1967" cy="529"/>
              </a:xfrm>
            </p:grpSpPr>
            <p:sp>
              <p:nvSpPr>
                <p:cNvPr id="2033" name="Rectangle 1947"/>
                <p:cNvSpPr>
                  <a:spLocks noChangeArrowheads="1"/>
                </p:cNvSpPr>
                <p:nvPr/>
              </p:nvSpPr>
              <p:spPr bwMode="auto">
                <a:xfrm>
                  <a:off x="2856" y="1788"/>
                  <a:ext cx="1967" cy="527"/>
                </a:xfrm>
                <a:prstGeom prst="rect">
                  <a:avLst/>
                </a:prstGeom>
                <a:no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5" name="Rectangle 1949"/>
                <p:cNvSpPr>
                  <a:spLocks noChangeArrowheads="1"/>
                </p:cNvSpPr>
                <p:nvPr/>
              </p:nvSpPr>
              <p:spPr bwMode="auto">
                <a:xfrm>
                  <a:off x="2886" y="2273"/>
                  <a:ext cx="1826" cy="44"/>
                </a:xfrm>
                <a:prstGeom prst="rect">
                  <a:avLst/>
                </a:prstGeom>
                <a:solidFill>
                  <a:srgbClr val="333333"/>
                </a:solidFill>
                <a:ln w="0">
                  <a:solidFill>
                    <a:srgbClr val="333333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6" name="Line 1950"/>
                <p:cNvSpPr>
                  <a:spLocks noChangeShapeType="1"/>
                </p:cNvSpPr>
                <p:nvPr/>
              </p:nvSpPr>
              <p:spPr bwMode="auto">
                <a:xfrm>
                  <a:off x="2886" y="2273"/>
                  <a:ext cx="1826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7" name="Line 1951"/>
                <p:cNvSpPr>
                  <a:spLocks noChangeShapeType="1"/>
                </p:cNvSpPr>
                <p:nvPr/>
              </p:nvSpPr>
              <p:spPr bwMode="auto">
                <a:xfrm>
                  <a:off x="4712" y="2273"/>
                  <a:ext cx="0" cy="4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8" name="Line 1952"/>
                <p:cNvSpPr>
                  <a:spLocks noChangeShapeType="1"/>
                </p:cNvSpPr>
                <p:nvPr/>
              </p:nvSpPr>
              <p:spPr bwMode="auto">
                <a:xfrm flipH="1">
                  <a:off x="2886" y="2317"/>
                  <a:ext cx="1826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9" name="Line 1953"/>
                <p:cNvSpPr>
                  <a:spLocks noChangeShapeType="1"/>
                </p:cNvSpPr>
                <p:nvPr/>
              </p:nvSpPr>
              <p:spPr bwMode="auto">
                <a:xfrm flipV="1">
                  <a:off x="2886" y="2273"/>
                  <a:ext cx="0" cy="4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0" name="Rectangle 1954"/>
                <p:cNvSpPr>
                  <a:spLocks noChangeArrowheads="1"/>
                </p:cNvSpPr>
                <p:nvPr/>
              </p:nvSpPr>
              <p:spPr bwMode="auto">
                <a:xfrm>
                  <a:off x="3016" y="2106"/>
                  <a:ext cx="27" cy="167"/>
                </a:xfrm>
                <a:prstGeom prst="rect">
                  <a:avLst/>
                </a:prstGeom>
                <a:solidFill>
                  <a:srgbClr val="333333"/>
                </a:solidFill>
                <a:ln w="0">
                  <a:solidFill>
                    <a:srgbClr val="333333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1" name="Line 1955"/>
                <p:cNvSpPr>
                  <a:spLocks noChangeShapeType="1"/>
                </p:cNvSpPr>
                <p:nvPr/>
              </p:nvSpPr>
              <p:spPr bwMode="auto">
                <a:xfrm>
                  <a:off x="3016" y="2106"/>
                  <a:ext cx="27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2" name="Line 1956"/>
                <p:cNvSpPr>
                  <a:spLocks noChangeShapeType="1"/>
                </p:cNvSpPr>
                <p:nvPr/>
              </p:nvSpPr>
              <p:spPr bwMode="auto">
                <a:xfrm>
                  <a:off x="3043" y="2106"/>
                  <a:ext cx="0" cy="167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3" name="Line 1957"/>
                <p:cNvSpPr>
                  <a:spLocks noChangeShapeType="1"/>
                </p:cNvSpPr>
                <p:nvPr/>
              </p:nvSpPr>
              <p:spPr bwMode="auto">
                <a:xfrm flipH="1">
                  <a:off x="3016" y="2273"/>
                  <a:ext cx="27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4" name="Line 1958"/>
                <p:cNvSpPr>
                  <a:spLocks noChangeShapeType="1"/>
                </p:cNvSpPr>
                <p:nvPr/>
              </p:nvSpPr>
              <p:spPr bwMode="auto">
                <a:xfrm flipV="1">
                  <a:off x="3016" y="2106"/>
                  <a:ext cx="0" cy="167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5" name="Rectangle 1959"/>
                <p:cNvSpPr>
                  <a:spLocks noChangeArrowheads="1"/>
                </p:cNvSpPr>
                <p:nvPr/>
              </p:nvSpPr>
              <p:spPr bwMode="auto">
                <a:xfrm>
                  <a:off x="3016" y="1819"/>
                  <a:ext cx="27" cy="183"/>
                </a:xfrm>
                <a:prstGeom prst="rect">
                  <a:avLst/>
                </a:prstGeom>
                <a:solidFill>
                  <a:srgbClr val="333333"/>
                </a:solidFill>
                <a:ln w="0">
                  <a:solidFill>
                    <a:srgbClr val="333333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6" name="Line 1960"/>
                <p:cNvSpPr>
                  <a:spLocks noChangeShapeType="1"/>
                </p:cNvSpPr>
                <p:nvPr/>
              </p:nvSpPr>
              <p:spPr bwMode="auto">
                <a:xfrm>
                  <a:off x="3016" y="1819"/>
                  <a:ext cx="27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7" name="Line 1961"/>
                <p:cNvSpPr>
                  <a:spLocks noChangeShapeType="1"/>
                </p:cNvSpPr>
                <p:nvPr/>
              </p:nvSpPr>
              <p:spPr bwMode="auto">
                <a:xfrm>
                  <a:off x="3043" y="1819"/>
                  <a:ext cx="0" cy="183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8" name="Line 1962"/>
                <p:cNvSpPr>
                  <a:spLocks noChangeShapeType="1"/>
                </p:cNvSpPr>
                <p:nvPr/>
              </p:nvSpPr>
              <p:spPr bwMode="auto">
                <a:xfrm flipH="1">
                  <a:off x="3016" y="2002"/>
                  <a:ext cx="27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9" name="Line 1963"/>
                <p:cNvSpPr>
                  <a:spLocks noChangeShapeType="1"/>
                </p:cNvSpPr>
                <p:nvPr/>
              </p:nvSpPr>
              <p:spPr bwMode="auto">
                <a:xfrm flipV="1">
                  <a:off x="3016" y="1819"/>
                  <a:ext cx="0" cy="183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0" name="Line 1964"/>
                <p:cNvSpPr>
                  <a:spLocks noChangeShapeType="1"/>
                </p:cNvSpPr>
                <p:nvPr/>
              </p:nvSpPr>
              <p:spPr bwMode="auto">
                <a:xfrm>
                  <a:off x="3491" y="2079"/>
                  <a:ext cx="814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1" name="Line 1965"/>
                <p:cNvSpPr>
                  <a:spLocks noChangeShapeType="1"/>
                </p:cNvSpPr>
                <p:nvPr/>
              </p:nvSpPr>
              <p:spPr bwMode="auto">
                <a:xfrm>
                  <a:off x="4305" y="2079"/>
                  <a:ext cx="0" cy="19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2" name="Line 1966"/>
                <p:cNvSpPr>
                  <a:spLocks noChangeShapeType="1"/>
                </p:cNvSpPr>
                <p:nvPr/>
              </p:nvSpPr>
              <p:spPr bwMode="auto">
                <a:xfrm flipH="1">
                  <a:off x="3491" y="2273"/>
                  <a:ext cx="814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3" name="Line 1967"/>
                <p:cNvSpPr>
                  <a:spLocks noChangeShapeType="1"/>
                </p:cNvSpPr>
                <p:nvPr/>
              </p:nvSpPr>
              <p:spPr bwMode="auto">
                <a:xfrm flipV="1">
                  <a:off x="3491" y="2079"/>
                  <a:ext cx="0" cy="19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4" name="Line 1968"/>
                <p:cNvSpPr>
                  <a:spLocks noChangeShapeType="1"/>
                </p:cNvSpPr>
                <p:nvPr/>
              </p:nvSpPr>
              <p:spPr bwMode="auto">
                <a:xfrm>
                  <a:off x="3352" y="1805"/>
                  <a:ext cx="80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5" name="Line 1969"/>
                <p:cNvSpPr>
                  <a:spLocks noChangeShapeType="1"/>
                </p:cNvSpPr>
                <p:nvPr/>
              </p:nvSpPr>
              <p:spPr bwMode="auto">
                <a:xfrm>
                  <a:off x="4152" y="1805"/>
                  <a:ext cx="0" cy="18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6" name="Line 1970"/>
                <p:cNvSpPr>
                  <a:spLocks noChangeShapeType="1"/>
                </p:cNvSpPr>
                <p:nvPr/>
              </p:nvSpPr>
              <p:spPr bwMode="auto">
                <a:xfrm flipH="1">
                  <a:off x="3352" y="1988"/>
                  <a:ext cx="80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7" name="Line 1971"/>
                <p:cNvSpPr>
                  <a:spLocks noChangeShapeType="1"/>
                </p:cNvSpPr>
                <p:nvPr/>
              </p:nvSpPr>
              <p:spPr bwMode="auto">
                <a:xfrm>
                  <a:off x="4305" y="2109"/>
                  <a:ext cx="168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8" name="Line 1972"/>
                <p:cNvSpPr>
                  <a:spLocks noChangeShapeType="1"/>
                </p:cNvSpPr>
                <p:nvPr/>
              </p:nvSpPr>
              <p:spPr bwMode="auto">
                <a:xfrm>
                  <a:off x="4473" y="2109"/>
                  <a:ext cx="0" cy="16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9" name="Line 1973"/>
                <p:cNvSpPr>
                  <a:spLocks noChangeShapeType="1"/>
                </p:cNvSpPr>
                <p:nvPr/>
              </p:nvSpPr>
              <p:spPr bwMode="auto">
                <a:xfrm flipH="1">
                  <a:off x="4305" y="2273"/>
                  <a:ext cx="168" cy="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0" name="Line 1974"/>
                <p:cNvSpPr>
                  <a:spLocks noChangeShapeType="1"/>
                </p:cNvSpPr>
                <p:nvPr/>
              </p:nvSpPr>
              <p:spPr bwMode="auto">
                <a:xfrm flipV="1">
                  <a:off x="4305" y="2109"/>
                  <a:ext cx="0" cy="16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1" name="Freeform 1975"/>
                <p:cNvSpPr>
                  <a:spLocks/>
                </p:cNvSpPr>
                <p:nvPr/>
              </p:nvSpPr>
              <p:spPr bwMode="auto">
                <a:xfrm>
                  <a:off x="4308" y="1941"/>
                  <a:ext cx="167" cy="167"/>
                </a:xfrm>
                <a:custGeom>
                  <a:avLst/>
                  <a:gdLst>
                    <a:gd name="T0" fmla="*/ 166 w 334"/>
                    <a:gd name="T1" fmla="*/ 0 h 336"/>
                    <a:gd name="T2" fmla="*/ 199 w 334"/>
                    <a:gd name="T3" fmla="*/ 4 h 336"/>
                    <a:gd name="T4" fmla="*/ 232 w 334"/>
                    <a:gd name="T5" fmla="*/ 14 h 336"/>
                    <a:gd name="T6" fmla="*/ 260 w 334"/>
                    <a:gd name="T7" fmla="*/ 29 h 336"/>
                    <a:gd name="T8" fmla="*/ 285 w 334"/>
                    <a:gd name="T9" fmla="*/ 49 h 336"/>
                    <a:gd name="T10" fmla="*/ 306 w 334"/>
                    <a:gd name="T11" fmla="*/ 74 h 336"/>
                    <a:gd name="T12" fmla="*/ 321 w 334"/>
                    <a:gd name="T13" fmla="*/ 103 h 336"/>
                    <a:gd name="T14" fmla="*/ 331 w 334"/>
                    <a:gd name="T15" fmla="*/ 135 h 336"/>
                    <a:gd name="T16" fmla="*/ 334 w 334"/>
                    <a:gd name="T17" fmla="*/ 170 h 336"/>
                    <a:gd name="T18" fmla="*/ 331 w 334"/>
                    <a:gd name="T19" fmla="*/ 203 h 336"/>
                    <a:gd name="T20" fmla="*/ 321 w 334"/>
                    <a:gd name="T21" fmla="*/ 234 h 336"/>
                    <a:gd name="T22" fmla="*/ 306 w 334"/>
                    <a:gd name="T23" fmla="*/ 262 h 336"/>
                    <a:gd name="T24" fmla="*/ 285 w 334"/>
                    <a:gd name="T25" fmla="*/ 287 h 336"/>
                    <a:gd name="T26" fmla="*/ 260 w 334"/>
                    <a:gd name="T27" fmla="*/ 307 h 336"/>
                    <a:gd name="T28" fmla="*/ 232 w 334"/>
                    <a:gd name="T29" fmla="*/ 323 h 336"/>
                    <a:gd name="T30" fmla="*/ 199 w 334"/>
                    <a:gd name="T31" fmla="*/ 332 h 336"/>
                    <a:gd name="T32" fmla="*/ 166 w 334"/>
                    <a:gd name="T33" fmla="*/ 336 h 336"/>
                    <a:gd name="T34" fmla="*/ 133 w 334"/>
                    <a:gd name="T35" fmla="*/ 332 h 336"/>
                    <a:gd name="T36" fmla="*/ 102 w 334"/>
                    <a:gd name="T37" fmla="*/ 323 h 336"/>
                    <a:gd name="T38" fmla="*/ 73 w 334"/>
                    <a:gd name="T39" fmla="*/ 307 h 336"/>
                    <a:gd name="T40" fmla="*/ 48 w 334"/>
                    <a:gd name="T41" fmla="*/ 287 h 336"/>
                    <a:gd name="T42" fmla="*/ 28 w 334"/>
                    <a:gd name="T43" fmla="*/ 262 h 336"/>
                    <a:gd name="T44" fmla="*/ 13 w 334"/>
                    <a:gd name="T45" fmla="*/ 234 h 336"/>
                    <a:gd name="T46" fmla="*/ 4 w 334"/>
                    <a:gd name="T47" fmla="*/ 203 h 336"/>
                    <a:gd name="T48" fmla="*/ 0 w 334"/>
                    <a:gd name="T49" fmla="*/ 170 h 336"/>
                    <a:gd name="T50" fmla="*/ 4 w 334"/>
                    <a:gd name="T51" fmla="*/ 135 h 336"/>
                    <a:gd name="T52" fmla="*/ 13 w 334"/>
                    <a:gd name="T53" fmla="*/ 103 h 336"/>
                    <a:gd name="T54" fmla="*/ 28 w 334"/>
                    <a:gd name="T55" fmla="*/ 74 h 336"/>
                    <a:gd name="T56" fmla="*/ 48 w 334"/>
                    <a:gd name="T57" fmla="*/ 49 h 336"/>
                    <a:gd name="T58" fmla="*/ 73 w 334"/>
                    <a:gd name="T59" fmla="*/ 29 h 336"/>
                    <a:gd name="T60" fmla="*/ 102 w 334"/>
                    <a:gd name="T61" fmla="*/ 14 h 336"/>
                    <a:gd name="T62" fmla="*/ 133 w 334"/>
                    <a:gd name="T63" fmla="*/ 4 h 336"/>
                    <a:gd name="T64" fmla="*/ 166 w 334"/>
                    <a:gd name="T65" fmla="*/ 0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34" h="336">
                      <a:moveTo>
                        <a:pt x="166" y="0"/>
                      </a:moveTo>
                      <a:lnTo>
                        <a:pt x="199" y="4"/>
                      </a:lnTo>
                      <a:lnTo>
                        <a:pt x="232" y="14"/>
                      </a:lnTo>
                      <a:lnTo>
                        <a:pt x="260" y="29"/>
                      </a:lnTo>
                      <a:lnTo>
                        <a:pt x="285" y="49"/>
                      </a:lnTo>
                      <a:lnTo>
                        <a:pt x="306" y="74"/>
                      </a:lnTo>
                      <a:lnTo>
                        <a:pt x="321" y="103"/>
                      </a:lnTo>
                      <a:lnTo>
                        <a:pt x="331" y="135"/>
                      </a:lnTo>
                      <a:lnTo>
                        <a:pt x="334" y="170"/>
                      </a:lnTo>
                      <a:lnTo>
                        <a:pt x="331" y="203"/>
                      </a:lnTo>
                      <a:lnTo>
                        <a:pt x="321" y="234"/>
                      </a:lnTo>
                      <a:lnTo>
                        <a:pt x="306" y="262"/>
                      </a:lnTo>
                      <a:lnTo>
                        <a:pt x="285" y="287"/>
                      </a:lnTo>
                      <a:lnTo>
                        <a:pt x="260" y="307"/>
                      </a:lnTo>
                      <a:lnTo>
                        <a:pt x="232" y="323"/>
                      </a:lnTo>
                      <a:lnTo>
                        <a:pt x="199" y="332"/>
                      </a:lnTo>
                      <a:lnTo>
                        <a:pt x="166" y="336"/>
                      </a:lnTo>
                      <a:lnTo>
                        <a:pt x="133" y="332"/>
                      </a:lnTo>
                      <a:lnTo>
                        <a:pt x="102" y="323"/>
                      </a:lnTo>
                      <a:lnTo>
                        <a:pt x="73" y="307"/>
                      </a:lnTo>
                      <a:lnTo>
                        <a:pt x="48" y="287"/>
                      </a:lnTo>
                      <a:lnTo>
                        <a:pt x="28" y="262"/>
                      </a:lnTo>
                      <a:lnTo>
                        <a:pt x="13" y="234"/>
                      </a:lnTo>
                      <a:lnTo>
                        <a:pt x="4" y="203"/>
                      </a:lnTo>
                      <a:lnTo>
                        <a:pt x="0" y="170"/>
                      </a:lnTo>
                      <a:lnTo>
                        <a:pt x="4" y="135"/>
                      </a:lnTo>
                      <a:lnTo>
                        <a:pt x="13" y="103"/>
                      </a:lnTo>
                      <a:lnTo>
                        <a:pt x="28" y="74"/>
                      </a:lnTo>
                      <a:lnTo>
                        <a:pt x="48" y="49"/>
                      </a:lnTo>
                      <a:lnTo>
                        <a:pt x="73" y="29"/>
                      </a:lnTo>
                      <a:lnTo>
                        <a:pt x="102" y="14"/>
                      </a:lnTo>
                      <a:lnTo>
                        <a:pt x="133" y="4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2" name="Line 1976"/>
                <p:cNvSpPr>
                  <a:spLocks noChangeShapeType="1"/>
                </p:cNvSpPr>
                <p:nvPr/>
              </p:nvSpPr>
              <p:spPr bwMode="auto">
                <a:xfrm flipH="1" flipV="1">
                  <a:off x="4473" y="2008"/>
                  <a:ext cx="2" cy="17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3" name="Line 1977"/>
                <p:cNvSpPr>
                  <a:spLocks noChangeShapeType="1"/>
                </p:cNvSpPr>
                <p:nvPr/>
              </p:nvSpPr>
              <p:spPr bwMode="auto">
                <a:xfrm flipH="1" flipV="1">
                  <a:off x="4469" y="1992"/>
                  <a:ext cx="4" cy="16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4" name="Line 1978"/>
                <p:cNvSpPr>
                  <a:spLocks noChangeShapeType="1"/>
                </p:cNvSpPr>
                <p:nvPr/>
              </p:nvSpPr>
              <p:spPr bwMode="auto">
                <a:xfrm flipH="1" flipV="1">
                  <a:off x="4461" y="1978"/>
                  <a:ext cx="8" cy="1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5" name="Line 1979"/>
                <p:cNvSpPr>
                  <a:spLocks noChangeShapeType="1"/>
                </p:cNvSpPr>
                <p:nvPr/>
              </p:nvSpPr>
              <p:spPr bwMode="auto">
                <a:xfrm flipH="1" flipV="1">
                  <a:off x="4451" y="1965"/>
                  <a:ext cx="10" cy="1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6" name="Line 1980"/>
                <p:cNvSpPr>
                  <a:spLocks noChangeShapeType="1"/>
                </p:cNvSpPr>
                <p:nvPr/>
              </p:nvSpPr>
              <p:spPr bwMode="auto">
                <a:xfrm flipH="1" flipV="1">
                  <a:off x="4438" y="1955"/>
                  <a:ext cx="13" cy="1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7" name="Line 1981"/>
                <p:cNvSpPr>
                  <a:spLocks noChangeShapeType="1"/>
                </p:cNvSpPr>
                <p:nvPr/>
              </p:nvSpPr>
              <p:spPr bwMode="auto">
                <a:xfrm flipH="1" flipV="1">
                  <a:off x="4424" y="1947"/>
                  <a:ext cx="14" cy="8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8" name="Line 1982"/>
                <p:cNvSpPr>
                  <a:spLocks noChangeShapeType="1"/>
                </p:cNvSpPr>
                <p:nvPr/>
              </p:nvSpPr>
              <p:spPr bwMode="auto">
                <a:xfrm flipH="1" flipV="1">
                  <a:off x="4408" y="1943"/>
                  <a:ext cx="16" cy="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9" name="Line 1983"/>
                <p:cNvSpPr>
                  <a:spLocks noChangeShapeType="1"/>
                </p:cNvSpPr>
                <p:nvPr/>
              </p:nvSpPr>
              <p:spPr bwMode="auto">
                <a:xfrm flipH="1" flipV="1">
                  <a:off x="4391" y="1941"/>
                  <a:ext cx="17" cy="2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0" name="Line 1984"/>
                <p:cNvSpPr>
                  <a:spLocks noChangeShapeType="1"/>
                </p:cNvSpPr>
                <p:nvPr/>
              </p:nvSpPr>
              <p:spPr bwMode="auto">
                <a:xfrm flipH="1">
                  <a:off x="4374" y="1941"/>
                  <a:ext cx="17" cy="2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1" name="Line 1985"/>
                <p:cNvSpPr>
                  <a:spLocks noChangeShapeType="1"/>
                </p:cNvSpPr>
                <p:nvPr/>
              </p:nvSpPr>
              <p:spPr bwMode="auto">
                <a:xfrm flipH="1">
                  <a:off x="4359" y="1943"/>
                  <a:ext cx="15" cy="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2" name="Line 1986"/>
                <p:cNvSpPr>
                  <a:spLocks noChangeShapeType="1"/>
                </p:cNvSpPr>
                <p:nvPr/>
              </p:nvSpPr>
              <p:spPr bwMode="auto">
                <a:xfrm flipH="1">
                  <a:off x="4345" y="1947"/>
                  <a:ext cx="14" cy="8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3" name="Line 1987"/>
                <p:cNvSpPr>
                  <a:spLocks noChangeShapeType="1"/>
                </p:cNvSpPr>
                <p:nvPr/>
              </p:nvSpPr>
              <p:spPr bwMode="auto">
                <a:xfrm flipH="1">
                  <a:off x="4332" y="1955"/>
                  <a:ext cx="13" cy="1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4" name="Line 1988"/>
                <p:cNvSpPr>
                  <a:spLocks noChangeShapeType="1"/>
                </p:cNvSpPr>
                <p:nvPr/>
              </p:nvSpPr>
              <p:spPr bwMode="auto">
                <a:xfrm flipH="1">
                  <a:off x="4322" y="1965"/>
                  <a:ext cx="10" cy="1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5" name="Line 1989"/>
                <p:cNvSpPr>
                  <a:spLocks noChangeShapeType="1"/>
                </p:cNvSpPr>
                <p:nvPr/>
              </p:nvSpPr>
              <p:spPr bwMode="auto">
                <a:xfrm flipH="1">
                  <a:off x="4315" y="1978"/>
                  <a:ext cx="7" cy="1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6" name="Line 1990"/>
                <p:cNvSpPr>
                  <a:spLocks noChangeShapeType="1"/>
                </p:cNvSpPr>
                <p:nvPr/>
              </p:nvSpPr>
              <p:spPr bwMode="auto">
                <a:xfrm flipH="1">
                  <a:off x="4310" y="1992"/>
                  <a:ext cx="5" cy="16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7" name="Line 1991"/>
                <p:cNvSpPr>
                  <a:spLocks noChangeShapeType="1"/>
                </p:cNvSpPr>
                <p:nvPr/>
              </p:nvSpPr>
              <p:spPr bwMode="auto">
                <a:xfrm flipH="1">
                  <a:off x="4308" y="2008"/>
                  <a:ext cx="2" cy="17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8" name="Line 1992"/>
                <p:cNvSpPr>
                  <a:spLocks noChangeShapeType="1"/>
                </p:cNvSpPr>
                <p:nvPr/>
              </p:nvSpPr>
              <p:spPr bwMode="auto">
                <a:xfrm>
                  <a:off x="4308" y="2025"/>
                  <a:ext cx="2" cy="17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9" name="Line 1993"/>
                <p:cNvSpPr>
                  <a:spLocks noChangeShapeType="1"/>
                </p:cNvSpPr>
                <p:nvPr/>
              </p:nvSpPr>
              <p:spPr bwMode="auto">
                <a:xfrm>
                  <a:off x="4310" y="2042"/>
                  <a:ext cx="5" cy="16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0" name="Line 1994"/>
                <p:cNvSpPr>
                  <a:spLocks noChangeShapeType="1"/>
                </p:cNvSpPr>
                <p:nvPr/>
              </p:nvSpPr>
              <p:spPr bwMode="auto">
                <a:xfrm>
                  <a:off x="4315" y="2058"/>
                  <a:ext cx="7" cy="1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1" name="Line 1995"/>
                <p:cNvSpPr>
                  <a:spLocks noChangeShapeType="1"/>
                </p:cNvSpPr>
                <p:nvPr/>
              </p:nvSpPr>
              <p:spPr bwMode="auto">
                <a:xfrm>
                  <a:off x="4322" y="2071"/>
                  <a:ext cx="10" cy="1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2" name="Line 1996"/>
                <p:cNvSpPr>
                  <a:spLocks noChangeShapeType="1"/>
                </p:cNvSpPr>
                <p:nvPr/>
              </p:nvSpPr>
              <p:spPr bwMode="auto">
                <a:xfrm>
                  <a:off x="4332" y="2084"/>
                  <a:ext cx="13" cy="1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3" name="Line 1997"/>
                <p:cNvSpPr>
                  <a:spLocks noChangeShapeType="1"/>
                </p:cNvSpPr>
                <p:nvPr/>
              </p:nvSpPr>
              <p:spPr bwMode="auto">
                <a:xfrm>
                  <a:off x="4345" y="2094"/>
                  <a:ext cx="14" cy="8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4" name="Line 1998"/>
                <p:cNvSpPr>
                  <a:spLocks noChangeShapeType="1"/>
                </p:cNvSpPr>
                <p:nvPr/>
              </p:nvSpPr>
              <p:spPr bwMode="auto">
                <a:xfrm>
                  <a:off x="4359" y="2102"/>
                  <a:ext cx="15" cy="5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5" name="Line 1999"/>
                <p:cNvSpPr>
                  <a:spLocks noChangeShapeType="1"/>
                </p:cNvSpPr>
                <p:nvPr/>
              </p:nvSpPr>
              <p:spPr bwMode="auto">
                <a:xfrm>
                  <a:off x="4374" y="2107"/>
                  <a:ext cx="17" cy="1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6" name="Line 2000"/>
                <p:cNvSpPr>
                  <a:spLocks noChangeShapeType="1"/>
                </p:cNvSpPr>
                <p:nvPr/>
              </p:nvSpPr>
              <p:spPr bwMode="auto">
                <a:xfrm flipV="1">
                  <a:off x="4391" y="2107"/>
                  <a:ext cx="17" cy="1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7" name="Line 2001"/>
                <p:cNvSpPr>
                  <a:spLocks noChangeShapeType="1"/>
                </p:cNvSpPr>
                <p:nvPr/>
              </p:nvSpPr>
              <p:spPr bwMode="auto">
                <a:xfrm flipV="1">
                  <a:off x="4408" y="2102"/>
                  <a:ext cx="16" cy="5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8" name="Line 2002"/>
                <p:cNvSpPr>
                  <a:spLocks noChangeShapeType="1"/>
                </p:cNvSpPr>
                <p:nvPr/>
              </p:nvSpPr>
              <p:spPr bwMode="auto">
                <a:xfrm flipV="1">
                  <a:off x="4424" y="2094"/>
                  <a:ext cx="14" cy="8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9" name="Line 2003"/>
                <p:cNvSpPr>
                  <a:spLocks noChangeShapeType="1"/>
                </p:cNvSpPr>
                <p:nvPr/>
              </p:nvSpPr>
              <p:spPr bwMode="auto">
                <a:xfrm flipV="1">
                  <a:off x="4438" y="2084"/>
                  <a:ext cx="13" cy="1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0" name="Line 2004"/>
                <p:cNvSpPr>
                  <a:spLocks noChangeShapeType="1"/>
                </p:cNvSpPr>
                <p:nvPr/>
              </p:nvSpPr>
              <p:spPr bwMode="auto">
                <a:xfrm flipV="1">
                  <a:off x="4451" y="2071"/>
                  <a:ext cx="10" cy="1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1" name="Line 2005"/>
                <p:cNvSpPr>
                  <a:spLocks noChangeShapeType="1"/>
                </p:cNvSpPr>
                <p:nvPr/>
              </p:nvSpPr>
              <p:spPr bwMode="auto">
                <a:xfrm flipV="1">
                  <a:off x="4461" y="2058"/>
                  <a:ext cx="8" cy="1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2" name="Line 2006"/>
                <p:cNvSpPr>
                  <a:spLocks noChangeShapeType="1"/>
                </p:cNvSpPr>
                <p:nvPr/>
              </p:nvSpPr>
              <p:spPr bwMode="auto">
                <a:xfrm flipV="1">
                  <a:off x="4469" y="2042"/>
                  <a:ext cx="4" cy="16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3" name="Line 2007"/>
                <p:cNvSpPr>
                  <a:spLocks noChangeShapeType="1"/>
                </p:cNvSpPr>
                <p:nvPr/>
              </p:nvSpPr>
              <p:spPr bwMode="auto">
                <a:xfrm flipV="1">
                  <a:off x="4473" y="2025"/>
                  <a:ext cx="2" cy="17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4" name="Line 2008"/>
                <p:cNvSpPr>
                  <a:spLocks noChangeShapeType="1"/>
                </p:cNvSpPr>
                <p:nvPr/>
              </p:nvSpPr>
              <p:spPr bwMode="auto">
                <a:xfrm flipH="1" flipV="1">
                  <a:off x="3672" y="2042"/>
                  <a:ext cx="45" cy="6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5" name="Line 2009"/>
                <p:cNvSpPr>
                  <a:spLocks noChangeShapeType="1"/>
                </p:cNvSpPr>
                <p:nvPr/>
              </p:nvSpPr>
              <p:spPr bwMode="auto">
                <a:xfrm flipH="1" flipV="1">
                  <a:off x="3627" y="2039"/>
                  <a:ext cx="45" cy="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6" name="Line 2010"/>
                <p:cNvSpPr>
                  <a:spLocks noChangeShapeType="1"/>
                </p:cNvSpPr>
                <p:nvPr/>
              </p:nvSpPr>
              <p:spPr bwMode="auto">
                <a:xfrm flipH="1" flipV="1">
                  <a:off x="3581" y="2036"/>
                  <a:ext cx="46" cy="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7" name="Line 2011"/>
                <p:cNvSpPr>
                  <a:spLocks noChangeShapeType="1"/>
                </p:cNvSpPr>
                <p:nvPr/>
              </p:nvSpPr>
              <p:spPr bwMode="auto">
                <a:xfrm flipH="1" flipV="1">
                  <a:off x="3534" y="2034"/>
                  <a:ext cx="47" cy="2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8" name="Line 2012"/>
                <p:cNvSpPr>
                  <a:spLocks noChangeShapeType="1"/>
                </p:cNvSpPr>
                <p:nvPr/>
              </p:nvSpPr>
              <p:spPr bwMode="auto">
                <a:xfrm flipH="1" flipV="1">
                  <a:off x="3487" y="2034"/>
                  <a:ext cx="47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9" name="Line 2013"/>
                <p:cNvSpPr>
                  <a:spLocks noChangeShapeType="1"/>
                </p:cNvSpPr>
                <p:nvPr/>
              </p:nvSpPr>
              <p:spPr bwMode="auto">
                <a:xfrm flipH="1">
                  <a:off x="3436" y="2034"/>
                  <a:ext cx="5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0" name="Line 2014"/>
                <p:cNvSpPr>
                  <a:spLocks noChangeShapeType="1"/>
                </p:cNvSpPr>
                <p:nvPr/>
              </p:nvSpPr>
              <p:spPr bwMode="auto">
                <a:xfrm flipH="1">
                  <a:off x="3386" y="2034"/>
                  <a:ext cx="50" cy="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1" name="Line 2015"/>
                <p:cNvSpPr>
                  <a:spLocks noChangeShapeType="1"/>
                </p:cNvSpPr>
                <p:nvPr/>
              </p:nvSpPr>
              <p:spPr bwMode="auto">
                <a:xfrm flipH="1">
                  <a:off x="3336" y="2037"/>
                  <a:ext cx="50" cy="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2" name="Line 2016"/>
                <p:cNvSpPr>
                  <a:spLocks noChangeShapeType="1"/>
                </p:cNvSpPr>
                <p:nvPr/>
              </p:nvSpPr>
              <p:spPr bwMode="auto">
                <a:xfrm flipH="1">
                  <a:off x="3288" y="2040"/>
                  <a:ext cx="48" cy="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3" name="Line 2017"/>
                <p:cNvSpPr>
                  <a:spLocks noChangeShapeType="1"/>
                </p:cNvSpPr>
                <p:nvPr/>
              </p:nvSpPr>
              <p:spPr bwMode="auto">
                <a:xfrm flipH="1">
                  <a:off x="3242" y="2044"/>
                  <a:ext cx="46" cy="5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4" name="Line 2018"/>
                <p:cNvSpPr>
                  <a:spLocks noChangeShapeType="1"/>
                </p:cNvSpPr>
                <p:nvPr/>
              </p:nvSpPr>
              <p:spPr bwMode="auto">
                <a:xfrm flipH="1">
                  <a:off x="3198" y="2049"/>
                  <a:ext cx="44" cy="7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5" name="Line 2019"/>
                <p:cNvSpPr>
                  <a:spLocks noChangeShapeType="1"/>
                </p:cNvSpPr>
                <p:nvPr/>
              </p:nvSpPr>
              <p:spPr bwMode="auto">
                <a:xfrm flipH="1">
                  <a:off x="3155" y="2056"/>
                  <a:ext cx="43" cy="8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6" name="Line 2020"/>
                <p:cNvSpPr>
                  <a:spLocks noChangeShapeType="1"/>
                </p:cNvSpPr>
                <p:nvPr/>
              </p:nvSpPr>
              <p:spPr bwMode="auto">
                <a:xfrm flipH="1">
                  <a:off x="3115" y="2064"/>
                  <a:ext cx="40" cy="9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7" name="Line 2021"/>
                <p:cNvSpPr>
                  <a:spLocks noChangeShapeType="1"/>
                </p:cNvSpPr>
                <p:nvPr/>
              </p:nvSpPr>
              <p:spPr bwMode="auto">
                <a:xfrm flipH="1">
                  <a:off x="3078" y="2073"/>
                  <a:ext cx="37" cy="9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8" name="Line 2022"/>
                <p:cNvSpPr>
                  <a:spLocks noChangeShapeType="1"/>
                </p:cNvSpPr>
                <p:nvPr/>
              </p:nvSpPr>
              <p:spPr bwMode="auto">
                <a:xfrm flipH="1">
                  <a:off x="3043" y="2082"/>
                  <a:ext cx="35" cy="1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9" name="Line 2023"/>
                <p:cNvSpPr>
                  <a:spLocks noChangeShapeType="1"/>
                </p:cNvSpPr>
                <p:nvPr/>
              </p:nvSpPr>
              <p:spPr bwMode="auto">
                <a:xfrm flipH="1">
                  <a:off x="3012" y="2092"/>
                  <a:ext cx="31" cy="12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0" name="Line 2024"/>
                <p:cNvSpPr>
                  <a:spLocks noChangeShapeType="1"/>
                </p:cNvSpPr>
                <p:nvPr/>
              </p:nvSpPr>
              <p:spPr bwMode="auto">
                <a:xfrm flipH="1">
                  <a:off x="2984" y="2104"/>
                  <a:ext cx="28" cy="12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1" name="Line 2025"/>
                <p:cNvSpPr>
                  <a:spLocks noChangeShapeType="1"/>
                </p:cNvSpPr>
                <p:nvPr/>
              </p:nvSpPr>
              <p:spPr bwMode="auto">
                <a:xfrm flipH="1">
                  <a:off x="2959" y="2116"/>
                  <a:ext cx="25" cy="1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2" name="Freeform 2026"/>
                <p:cNvSpPr>
                  <a:spLocks/>
                </p:cNvSpPr>
                <p:nvPr/>
              </p:nvSpPr>
              <p:spPr bwMode="auto">
                <a:xfrm>
                  <a:off x="3717" y="2024"/>
                  <a:ext cx="37" cy="50"/>
                </a:xfrm>
                <a:custGeom>
                  <a:avLst/>
                  <a:gdLst>
                    <a:gd name="T0" fmla="*/ 3 w 74"/>
                    <a:gd name="T1" fmla="*/ 0 h 102"/>
                    <a:gd name="T2" fmla="*/ 74 w 74"/>
                    <a:gd name="T3" fmla="*/ 61 h 102"/>
                    <a:gd name="T4" fmla="*/ 0 w 74"/>
                    <a:gd name="T5" fmla="*/ 102 h 102"/>
                    <a:gd name="T6" fmla="*/ 3 w 74"/>
                    <a:gd name="T7" fmla="*/ 0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4" h="102">
                      <a:moveTo>
                        <a:pt x="3" y="0"/>
                      </a:moveTo>
                      <a:lnTo>
                        <a:pt x="74" y="61"/>
                      </a:lnTo>
                      <a:lnTo>
                        <a:pt x="0" y="102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3" name="Line 2027"/>
                <p:cNvSpPr>
                  <a:spLocks noChangeShapeType="1"/>
                </p:cNvSpPr>
                <p:nvPr/>
              </p:nvSpPr>
              <p:spPr bwMode="auto">
                <a:xfrm flipH="1" flipV="1">
                  <a:off x="3442" y="2033"/>
                  <a:ext cx="28" cy="8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4" name="Line 2028"/>
                <p:cNvSpPr>
                  <a:spLocks noChangeShapeType="1"/>
                </p:cNvSpPr>
                <p:nvPr/>
              </p:nvSpPr>
              <p:spPr bwMode="auto">
                <a:xfrm flipH="1" flipV="1">
                  <a:off x="3411" y="2027"/>
                  <a:ext cx="31" cy="6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5" name="Line 2029"/>
                <p:cNvSpPr>
                  <a:spLocks noChangeShapeType="1"/>
                </p:cNvSpPr>
                <p:nvPr/>
              </p:nvSpPr>
              <p:spPr bwMode="auto">
                <a:xfrm flipH="1" flipV="1">
                  <a:off x="3379" y="2022"/>
                  <a:ext cx="32" cy="5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6" name="Line 2030"/>
                <p:cNvSpPr>
                  <a:spLocks noChangeShapeType="1"/>
                </p:cNvSpPr>
                <p:nvPr/>
              </p:nvSpPr>
              <p:spPr bwMode="auto">
                <a:xfrm flipH="1" flipV="1">
                  <a:off x="3345" y="2018"/>
                  <a:ext cx="34" cy="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7" name="Line 2031"/>
                <p:cNvSpPr>
                  <a:spLocks noChangeShapeType="1"/>
                </p:cNvSpPr>
                <p:nvPr/>
              </p:nvSpPr>
              <p:spPr bwMode="auto">
                <a:xfrm flipH="1" flipV="1">
                  <a:off x="3310" y="2015"/>
                  <a:ext cx="35" cy="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8" name="Line 2032"/>
                <p:cNvSpPr>
                  <a:spLocks noChangeShapeType="1"/>
                </p:cNvSpPr>
                <p:nvPr/>
              </p:nvSpPr>
              <p:spPr bwMode="auto">
                <a:xfrm flipH="1" flipV="1">
                  <a:off x="3274" y="2014"/>
                  <a:ext cx="36" cy="1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9" name="Line 2033"/>
                <p:cNvSpPr>
                  <a:spLocks noChangeShapeType="1"/>
                </p:cNvSpPr>
                <p:nvPr/>
              </p:nvSpPr>
              <p:spPr bwMode="auto">
                <a:xfrm flipH="1" flipV="1">
                  <a:off x="3237" y="2014"/>
                  <a:ext cx="37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0" name="Line 2034"/>
                <p:cNvSpPr>
                  <a:spLocks noChangeShapeType="1"/>
                </p:cNvSpPr>
                <p:nvPr/>
              </p:nvSpPr>
              <p:spPr bwMode="auto">
                <a:xfrm flipH="1">
                  <a:off x="3201" y="2014"/>
                  <a:ext cx="36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1" name="Line 2035"/>
                <p:cNvSpPr>
                  <a:spLocks noChangeShapeType="1"/>
                </p:cNvSpPr>
                <p:nvPr/>
              </p:nvSpPr>
              <p:spPr bwMode="auto">
                <a:xfrm flipH="1">
                  <a:off x="3165" y="2014"/>
                  <a:ext cx="36" cy="2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2" name="Line 2036"/>
                <p:cNvSpPr>
                  <a:spLocks noChangeShapeType="1"/>
                </p:cNvSpPr>
                <p:nvPr/>
              </p:nvSpPr>
              <p:spPr bwMode="auto">
                <a:xfrm flipH="1">
                  <a:off x="3130" y="2016"/>
                  <a:ext cx="35" cy="3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3" name="Line 2037"/>
                <p:cNvSpPr>
                  <a:spLocks noChangeShapeType="1"/>
                </p:cNvSpPr>
                <p:nvPr/>
              </p:nvSpPr>
              <p:spPr bwMode="auto">
                <a:xfrm flipH="1">
                  <a:off x="3096" y="2019"/>
                  <a:ext cx="34" cy="4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4" name="Line 2038"/>
                <p:cNvSpPr>
                  <a:spLocks noChangeShapeType="1"/>
                </p:cNvSpPr>
                <p:nvPr/>
              </p:nvSpPr>
              <p:spPr bwMode="auto">
                <a:xfrm flipH="1">
                  <a:off x="3064" y="2023"/>
                  <a:ext cx="32" cy="5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5" name="Line 2039"/>
                <p:cNvSpPr>
                  <a:spLocks noChangeShapeType="1"/>
                </p:cNvSpPr>
                <p:nvPr/>
              </p:nvSpPr>
              <p:spPr bwMode="auto">
                <a:xfrm flipH="1">
                  <a:off x="3034" y="2028"/>
                  <a:ext cx="30" cy="6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6" name="Line 2040"/>
                <p:cNvSpPr>
                  <a:spLocks noChangeShapeType="1"/>
                </p:cNvSpPr>
                <p:nvPr/>
              </p:nvSpPr>
              <p:spPr bwMode="auto">
                <a:xfrm flipH="1">
                  <a:off x="3006" y="2034"/>
                  <a:ext cx="28" cy="7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7" name="Line 2041"/>
                <p:cNvSpPr>
                  <a:spLocks noChangeShapeType="1"/>
                </p:cNvSpPr>
                <p:nvPr/>
              </p:nvSpPr>
              <p:spPr bwMode="auto">
                <a:xfrm flipH="1">
                  <a:off x="2979" y="2041"/>
                  <a:ext cx="27" cy="8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8" name="Line 2042"/>
                <p:cNvSpPr>
                  <a:spLocks noChangeShapeType="1"/>
                </p:cNvSpPr>
                <p:nvPr/>
              </p:nvSpPr>
              <p:spPr bwMode="auto">
                <a:xfrm flipH="1">
                  <a:off x="2956" y="2049"/>
                  <a:ext cx="23" cy="9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9" name="Line 2043"/>
                <p:cNvSpPr>
                  <a:spLocks noChangeShapeType="1"/>
                </p:cNvSpPr>
                <p:nvPr/>
              </p:nvSpPr>
              <p:spPr bwMode="auto">
                <a:xfrm flipH="1">
                  <a:off x="2935" y="2058"/>
                  <a:ext cx="21" cy="9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0" name="Line 2044"/>
                <p:cNvSpPr>
                  <a:spLocks noChangeShapeType="1"/>
                </p:cNvSpPr>
                <p:nvPr/>
              </p:nvSpPr>
              <p:spPr bwMode="auto">
                <a:xfrm flipH="1">
                  <a:off x="2916" y="2067"/>
                  <a:ext cx="19" cy="11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1" name="Freeform 2045"/>
                <p:cNvSpPr>
                  <a:spLocks/>
                </p:cNvSpPr>
                <p:nvPr/>
              </p:nvSpPr>
              <p:spPr bwMode="auto">
                <a:xfrm>
                  <a:off x="3468" y="2017"/>
                  <a:ext cx="39" cy="47"/>
                </a:xfrm>
                <a:custGeom>
                  <a:avLst/>
                  <a:gdLst>
                    <a:gd name="T0" fmla="*/ 7 w 77"/>
                    <a:gd name="T1" fmla="*/ 0 h 94"/>
                    <a:gd name="T2" fmla="*/ 77 w 77"/>
                    <a:gd name="T3" fmla="*/ 68 h 94"/>
                    <a:gd name="T4" fmla="*/ 0 w 77"/>
                    <a:gd name="T5" fmla="*/ 94 h 94"/>
                    <a:gd name="T6" fmla="*/ 7 w 77"/>
                    <a:gd name="T7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7" h="94">
                      <a:moveTo>
                        <a:pt x="7" y="0"/>
                      </a:moveTo>
                      <a:lnTo>
                        <a:pt x="77" y="68"/>
                      </a:lnTo>
                      <a:lnTo>
                        <a:pt x="0" y="9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2" name="Line 2046"/>
                <p:cNvSpPr>
                  <a:spLocks noChangeShapeType="1"/>
                </p:cNvSpPr>
                <p:nvPr/>
              </p:nvSpPr>
              <p:spPr bwMode="auto">
                <a:xfrm flipH="1">
                  <a:off x="3544" y="2031"/>
                  <a:ext cx="19" cy="8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3" name="Line 2047"/>
                <p:cNvSpPr>
                  <a:spLocks noChangeShapeType="1"/>
                </p:cNvSpPr>
                <p:nvPr/>
              </p:nvSpPr>
              <p:spPr bwMode="auto">
                <a:xfrm flipH="1">
                  <a:off x="3527" y="2039"/>
                  <a:ext cx="17" cy="9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4" name="Line 2048"/>
                <p:cNvSpPr>
                  <a:spLocks noChangeShapeType="1"/>
                </p:cNvSpPr>
                <p:nvPr/>
              </p:nvSpPr>
              <p:spPr bwMode="auto">
                <a:xfrm flipH="1">
                  <a:off x="3513" y="2048"/>
                  <a:ext cx="14" cy="1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5" name="Freeform 2049"/>
                <p:cNvSpPr>
                  <a:spLocks/>
                </p:cNvSpPr>
                <p:nvPr/>
              </p:nvSpPr>
              <p:spPr bwMode="auto">
                <a:xfrm>
                  <a:off x="3563" y="2007"/>
                  <a:ext cx="39" cy="51"/>
                </a:xfrm>
                <a:custGeom>
                  <a:avLst/>
                  <a:gdLst>
                    <a:gd name="T0" fmla="*/ 0 w 77"/>
                    <a:gd name="T1" fmla="*/ 0 h 101"/>
                    <a:gd name="T2" fmla="*/ 77 w 77"/>
                    <a:gd name="T3" fmla="*/ 20 h 101"/>
                    <a:gd name="T4" fmla="*/ 7 w 77"/>
                    <a:gd name="T5" fmla="*/ 101 h 101"/>
                    <a:gd name="T6" fmla="*/ 0 w 77"/>
                    <a:gd name="T7" fmla="*/ 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7" h="101">
                      <a:moveTo>
                        <a:pt x="0" y="0"/>
                      </a:moveTo>
                      <a:lnTo>
                        <a:pt x="77" y="20"/>
                      </a:lnTo>
                      <a:lnTo>
                        <a:pt x="7" y="10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6" name="Line 2050"/>
                <p:cNvSpPr>
                  <a:spLocks noChangeShapeType="1"/>
                </p:cNvSpPr>
                <p:nvPr/>
              </p:nvSpPr>
              <p:spPr bwMode="auto">
                <a:xfrm flipH="1">
                  <a:off x="4222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7" name="Line 2051"/>
                <p:cNvSpPr>
                  <a:spLocks noChangeShapeType="1"/>
                </p:cNvSpPr>
                <p:nvPr/>
              </p:nvSpPr>
              <p:spPr bwMode="auto">
                <a:xfrm flipH="1">
                  <a:off x="4203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8" name="Line 2052"/>
                <p:cNvSpPr>
                  <a:spLocks noChangeShapeType="1"/>
                </p:cNvSpPr>
                <p:nvPr/>
              </p:nvSpPr>
              <p:spPr bwMode="auto">
                <a:xfrm flipH="1">
                  <a:off x="4186" y="2014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9" name="Line 2053"/>
                <p:cNvSpPr>
                  <a:spLocks noChangeShapeType="1"/>
                </p:cNvSpPr>
                <p:nvPr/>
              </p:nvSpPr>
              <p:spPr bwMode="auto">
                <a:xfrm flipH="1">
                  <a:off x="4168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0" name="Line 2054"/>
                <p:cNvSpPr>
                  <a:spLocks noChangeShapeType="1"/>
                </p:cNvSpPr>
                <p:nvPr/>
              </p:nvSpPr>
              <p:spPr bwMode="auto">
                <a:xfrm flipH="1">
                  <a:off x="4151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1" name="Line 2055"/>
                <p:cNvSpPr>
                  <a:spLocks noChangeShapeType="1"/>
                </p:cNvSpPr>
                <p:nvPr/>
              </p:nvSpPr>
              <p:spPr bwMode="auto">
                <a:xfrm flipH="1">
                  <a:off x="4132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2" name="Line 2056"/>
                <p:cNvSpPr>
                  <a:spLocks noChangeShapeType="1"/>
                </p:cNvSpPr>
                <p:nvPr/>
              </p:nvSpPr>
              <p:spPr bwMode="auto">
                <a:xfrm flipH="1">
                  <a:off x="4116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3" name="Line 2057"/>
                <p:cNvSpPr>
                  <a:spLocks noChangeShapeType="1"/>
                </p:cNvSpPr>
                <p:nvPr/>
              </p:nvSpPr>
              <p:spPr bwMode="auto">
                <a:xfrm flipH="1">
                  <a:off x="4097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4" name="Line 2058"/>
                <p:cNvSpPr>
                  <a:spLocks noChangeShapeType="1"/>
                </p:cNvSpPr>
                <p:nvPr/>
              </p:nvSpPr>
              <p:spPr bwMode="auto">
                <a:xfrm flipH="1">
                  <a:off x="4080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5" name="Line 2059"/>
                <p:cNvSpPr>
                  <a:spLocks noChangeShapeType="1"/>
                </p:cNvSpPr>
                <p:nvPr/>
              </p:nvSpPr>
              <p:spPr bwMode="auto">
                <a:xfrm flipH="1">
                  <a:off x="4061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6" name="Line 2060"/>
                <p:cNvSpPr>
                  <a:spLocks noChangeShapeType="1"/>
                </p:cNvSpPr>
                <p:nvPr/>
              </p:nvSpPr>
              <p:spPr bwMode="auto">
                <a:xfrm flipH="1">
                  <a:off x="4045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7" name="Line 2061"/>
                <p:cNvSpPr>
                  <a:spLocks noChangeShapeType="1"/>
                </p:cNvSpPr>
                <p:nvPr/>
              </p:nvSpPr>
              <p:spPr bwMode="auto">
                <a:xfrm flipH="1">
                  <a:off x="4026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8" name="Line 2062"/>
                <p:cNvSpPr>
                  <a:spLocks noChangeShapeType="1"/>
                </p:cNvSpPr>
                <p:nvPr/>
              </p:nvSpPr>
              <p:spPr bwMode="auto">
                <a:xfrm flipH="1">
                  <a:off x="4009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9" name="Line 2063"/>
                <p:cNvSpPr>
                  <a:spLocks noChangeShapeType="1"/>
                </p:cNvSpPr>
                <p:nvPr/>
              </p:nvSpPr>
              <p:spPr bwMode="auto">
                <a:xfrm flipH="1">
                  <a:off x="3990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0" name="Line 2064"/>
                <p:cNvSpPr>
                  <a:spLocks noChangeShapeType="1"/>
                </p:cNvSpPr>
                <p:nvPr/>
              </p:nvSpPr>
              <p:spPr bwMode="auto">
                <a:xfrm flipH="1">
                  <a:off x="3974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1" name="Line 2065"/>
                <p:cNvSpPr>
                  <a:spLocks noChangeShapeType="1"/>
                </p:cNvSpPr>
                <p:nvPr/>
              </p:nvSpPr>
              <p:spPr bwMode="auto">
                <a:xfrm flipH="1">
                  <a:off x="3955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2" name="Line 2066"/>
                <p:cNvSpPr>
                  <a:spLocks noChangeShapeType="1"/>
                </p:cNvSpPr>
                <p:nvPr/>
              </p:nvSpPr>
              <p:spPr bwMode="auto">
                <a:xfrm flipH="1">
                  <a:off x="3938" y="2014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3" name="Line 2067"/>
                <p:cNvSpPr>
                  <a:spLocks noChangeShapeType="1"/>
                </p:cNvSpPr>
                <p:nvPr/>
              </p:nvSpPr>
              <p:spPr bwMode="auto">
                <a:xfrm flipH="1">
                  <a:off x="3919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4" name="Line 2068"/>
                <p:cNvSpPr>
                  <a:spLocks noChangeShapeType="1"/>
                </p:cNvSpPr>
                <p:nvPr/>
              </p:nvSpPr>
              <p:spPr bwMode="auto">
                <a:xfrm flipH="1">
                  <a:off x="3903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5" name="Line 2069"/>
                <p:cNvSpPr>
                  <a:spLocks noChangeShapeType="1"/>
                </p:cNvSpPr>
                <p:nvPr/>
              </p:nvSpPr>
              <p:spPr bwMode="auto">
                <a:xfrm flipH="1">
                  <a:off x="3884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6" name="Line 2070"/>
                <p:cNvSpPr>
                  <a:spLocks noChangeShapeType="1"/>
                </p:cNvSpPr>
                <p:nvPr/>
              </p:nvSpPr>
              <p:spPr bwMode="auto">
                <a:xfrm flipH="1">
                  <a:off x="3867" y="2014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7" name="Line 2071"/>
                <p:cNvSpPr>
                  <a:spLocks noChangeShapeType="1"/>
                </p:cNvSpPr>
                <p:nvPr/>
              </p:nvSpPr>
              <p:spPr bwMode="auto">
                <a:xfrm flipH="1">
                  <a:off x="3848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8" name="Line 2072"/>
                <p:cNvSpPr>
                  <a:spLocks noChangeShapeType="1"/>
                </p:cNvSpPr>
                <p:nvPr/>
              </p:nvSpPr>
              <p:spPr bwMode="auto">
                <a:xfrm flipH="1">
                  <a:off x="3832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9" name="Line 2073"/>
                <p:cNvSpPr>
                  <a:spLocks noChangeShapeType="1"/>
                </p:cNvSpPr>
                <p:nvPr/>
              </p:nvSpPr>
              <p:spPr bwMode="auto">
                <a:xfrm flipH="1">
                  <a:off x="3813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0" name="Line 2074"/>
                <p:cNvSpPr>
                  <a:spLocks noChangeShapeType="1"/>
                </p:cNvSpPr>
                <p:nvPr/>
              </p:nvSpPr>
              <p:spPr bwMode="auto">
                <a:xfrm flipH="1">
                  <a:off x="3796" y="2014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1" name="Line 2075"/>
                <p:cNvSpPr>
                  <a:spLocks noChangeShapeType="1"/>
                </p:cNvSpPr>
                <p:nvPr/>
              </p:nvSpPr>
              <p:spPr bwMode="auto">
                <a:xfrm flipH="1">
                  <a:off x="3778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2" name="Line 2076"/>
                <p:cNvSpPr>
                  <a:spLocks noChangeShapeType="1"/>
                </p:cNvSpPr>
                <p:nvPr/>
              </p:nvSpPr>
              <p:spPr bwMode="auto">
                <a:xfrm flipH="1">
                  <a:off x="3761" y="201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3" name="Line 2077"/>
                <p:cNvSpPr>
                  <a:spLocks noChangeShapeType="1"/>
                </p:cNvSpPr>
                <p:nvPr/>
              </p:nvSpPr>
              <p:spPr bwMode="auto">
                <a:xfrm flipH="1">
                  <a:off x="3749" y="2014"/>
                  <a:ext cx="3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4" name="Freeform 2078"/>
                <p:cNvSpPr>
                  <a:spLocks/>
                </p:cNvSpPr>
                <p:nvPr/>
              </p:nvSpPr>
              <p:spPr bwMode="auto">
                <a:xfrm>
                  <a:off x="4230" y="1993"/>
                  <a:ext cx="20" cy="41"/>
                </a:xfrm>
                <a:custGeom>
                  <a:avLst/>
                  <a:gdLst>
                    <a:gd name="T0" fmla="*/ 0 w 41"/>
                    <a:gd name="T1" fmla="*/ 0 h 82"/>
                    <a:gd name="T2" fmla="*/ 41 w 41"/>
                    <a:gd name="T3" fmla="*/ 41 h 82"/>
                    <a:gd name="T4" fmla="*/ 0 w 41"/>
                    <a:gd name="T5" fmla="*/ 82 h 82"/>
                    <a:gd name="T6" fmla="*/ 0 w 41"/>
                    <a:gd name="T7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82">
                      <a:moveTo>
                        <a:pt x="0" y="0"/>
                      </a:moveTo>
                      <a:lnTo>
                        <a:pt x="41" y="41"/>
                      </a:lnTo>
                      <a:lnTo>
                        <a:pt x="0" y="8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8" name="Line 2082"/>
                <p:cNvSpPr>
                  <a:spLocks noChangeShapeType="1"/>
                </p:cNvSpPr>
                <p:nvPr/>
              </p:nvSpPr>
              <p:spPr bwMode="auto">
                <a:xfrm flipH="1">
                  <a:off x="4222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9" name="Line 2083"/>
                <p:cNvSpPr>
                  <a:spLocks noChangeShapeType="1"/>
                </p:cNvSpPr>
                <p:nvPr/>
              </p:nvSpPr>
              <p:spPr bwMode="auto">
                <a:xfrm flipH="1">
                  <a:off x="4203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0" name="Line 2084"/>
                <p:cNvSpPr>
                  <a:spLocks noChangeShapeType="1"/>
                </p:cNvSpPr>
                <p:nvPr/>
              </p:nvSpPr>
              <p:spPr bwMode="auto">
                <a:xfrm flipH="1">
                  <a:off x="4186" y="2041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1" name="Line 2085"/>
                <p:cNvSpPr>
                  <a:spLocks noChangeShapeType="1"/>
                </p:cNvSpPr>
                <p:nvPr/>
              </p:nvSpPr>
              <p:spPr bwMode="auto">
                <a:xfrm flipH="1">
                  <a:off x="4168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2" name="Line 2086"/>
                <p:cNvSpPr>
                  <a:spLocks noChangeShapeType="1"/>
                </p:cNvSpPr>
                <p:nvPr/>
              </p:nvSpPr>
              <p:spPr bwMode="auto">
                <a:xfrm flipH="1">
                  <a:off x="4151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3" name="Line 2087"/>
                <p:cNvSpPr>
                  <a:spLocks noChangeShapeType="1"/>
                </p:cNvSpPr>
                <p:nvPr/>
              </p:nvSpPr>
              <p:spPr bwMode="auto">
                <a:xfrm flipH="1">
                  <a:off x="4132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4" name="Line 2088"/>
                <p:cNvSpPr>
                  <a:spLocks noChangeShapeType="1"/>
                </p:cNvSpPr>
                <p:nvPr/>
              </p:nvSpPr>
              <p:spPr bwMode="auto">
                <a:xfrm flipH="1">
                  <a:off x="4116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5" name="Line 2089"/>
                <p:cNvSpPr>
                  <a:spLocks noChangeShapeType="1"/>
                </p:cNvSpPr>
                <p:nvPr/>
              </p:nvSpPr>
              <p:spPr bwMode="auto">
                <a:xfrm flipH="1">
                  <a:off x="4097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6" name="Line 2090"/>
                <p:cNvSpPr>
                  <a:spLocks noChangeShapeType="1"/>
                </p:cNvSpPr>
                <p:nvPr/>
              </p:nvSpPr>
              <p:spPr bwMode="auto">
                <a:xfrm flipH="1">
                  <a:off x="4080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7" name="Line 2091"/>
                <p:cNvSpPr>
                  <a:spLocks noChangeShapeType="1"/>
                </p:cNvSpPr>
                <p:nvPr/>
              </p:nvSpPr>
              <p:spPr bwMode="auto">
                <a:xfrm flipH="1">
                  <a:off x="4061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8" name="Line 2092"/>
                <p:cNvSpPr>
                  <a:spLocks noChangeShapeType="1"/>
                </p:cNvSpPr>
                <p:nvPr/>
              </p:nvSpPr>
              <p:spPr bwMode="auto">
                <a:xfrm flipH="1">
                  <a:off x="4045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9" name="Line 2093"/>
                <p:cNvSpPr>
                  <a:spLocks noChangeShapeType="1"/>
                </p:cNvSpPr>
                <p:nvPr/>
              </p:nvSpPr>
              <p:spPr bwMode="auto">
                <a:xfrm flipH="1">
                  <a:off x="4026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0" name="Line 2094"/>
                <p:cNvSpPr>
                  <a:spLocks noChangeShapeType="1"/>
                </p:cNvSpPr>
                <p:nvPr/>
              </p:nvSpPr>
              <p:spPr bwMode="auto">
                <a:xfrm flipH="1">
                  <a:off x="4009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1" name="Line 2095"/>
                <p:cNvSpPr>
                  <a:spLocks noChangeShapeType="1"/>
                </p:cNvSpPr>
                <p:nvPr/>
              </p:nvSpPr>
              <p:spPr bwMode="auto">
                <a:xfrm flipH="1">
                  <a:off x="3990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2" name="Line 2096"/>
                <p:cNvSpPr>
                  <a:spLocks noChangeShapeType="1"/>
                </p:cNvSpPr>
                <p:nvPr/>
              </p:nvSpPr>
              <p:spPr bwMode="auto">
                <a:xfrm flipH="1">
                  <a:off x="3974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3" name="Line 2097"/>
                <p:cNvSpPr>
                  <a:spLocks noChangeShapeType="1"/>
                </p:cNvSpPr>
                <p:nvPr/>
              </p:nvSpPr>
              <p:spPr bwMode="auto">
                <a:xfrm flipH="1">
                  <a:off x="3955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4" name="Line 2098"/>
                <p:cNvSpPr>
                  <a:spLocks noChangeShapeType="1"/>
                </p:cNvSpPr>
                <p:nvPr/>
              </p:nvSpPr>
              <p:spPr bwMode="auto">
                <a:xfrm flipH="1">
                  <a:off x="3938" y="2041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5" name="Line 2099"/>
                <p:cNvSpPr>
                  <a:spLocks noChangeShapeType="1"/>
                </p:cNvSpPr>
                <p:nvPr/>
              </p:nvSpPr>
              <p:spPr bwMode="auto">
                <a:xfrm flipH="1">
                  <a:off x="3919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6" name="Line 2100"/>
                <p:cNvSpPr>
                  <a:spLocks noChangeShapeType="1"/>
                </p:cNvSpPr>
                <p:nvPr/>
              </p:nvSpPr>
              <p:spPr bwMode="auto">
                <a:xfrm flipH="1">
                  <a:off x="3903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7" name="Line 2101"/>
                <p:cNvSpPr>
                  <a:spLocks noChangeShapeType="1"/>
                </p:cNvSpPr>
                <p:nvPr/>
              </p:nvSpPr>
              <p:spPr bwMode="auto">
                <a:xfrm flipH="1">
                  <a:off x="3884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8" name="Line 2102"/>
                <p:cNvSpPr>
                  <a:spLocks noChangeShapeType="1"/>
                </p:cNvSpPr>
                <p:nvPr/>
              </p:nvSpPr>
              <p:spPr bwMode="auto">
                <a:xfrm flipH="1">
                  <a:off x="3867" y="2041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9" name="Line 2103"/>
                <p:cNvSpPr>
                  <a:spLocks noChangeShapeType="1"/>
                </p:cNvSpPr>
                <p:nvPr/>
              </p:nvSpPr>
              <p:spPr bwMode="auto">
                <a:xfrm flipH="1">
                  <a:off x="3848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0" name="Line 2104"/>
                <p:cNvSpPr>
                  <a:spLocks noChangeShapeType="1"/>
                </p:cNvSpPr>
                <p:nvPr/>
              </p:nvSpPr>
              <p:spPr bwMode="auto">
                <a:xfrm flipH="1">
                  <a:off x="3832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1" name="Line 2105"/>
                <p:cNvSpPr>
                  <a:spLocks noChangeShapeType="1"/>
                </p:cNvSpPr>
                <p:nvPr/>
              </p:nvSpPr>
              <p:spPr bwMode="auto">
                <a:xfrm flipH="1">
                  <a:off x="3813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2" name="Line 2106"/>
                <p:cNvSpPr>
                  <a:spLocks noChangeShapeType="1"/>
                </p:cNvSpPr>
                <p:nvPr/>
              </p:nvSpPr>
              <p:spPr bwMode="auto">
                <a:xfrm flipH="1">
                  <a:off x="3796" y="2041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3" name="Line 2107"/>
                <p:cNvSpPr>
                  <a:spLocks noChangeShapeType="1"/>
                </p:cNvSpPr>
                <p:nvPr/>
              </p:nvSpPr>
              <p:spPr bwMode="auto">
                <a:xfrm flipH="1">
                  <a:off x="3778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4" name="Line 2108"/>
                <p:cNvSpPr>
                  <a:spLocks noChangeShapeType="1"/>
                </p:cNvSpPr>
                <p:nvPr/>
              </p:nvSpPr>
              <p:spPr bwMode="auto">
                <a:xfrm flipH="1">
                  <a:off x="3761" y="204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5" name="Line 2109"/>
                <p:cNvSpPr>
                  <a:spLocks noChangeShapeType="1"/>
                </p:cNvSpPr>
                <p:nvPr/>
              </p:nvSpPr>
              <p:spPr bwMode="auto">
                <a:xfrm flipH="1">
                  <a:off x="3749" y="2041"/>
                  <a:ext cx="3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6" name="Freeform 2110"/>
                <p:cNvSpPr>
                  <a:spLocks/>
                </p:cNvSpPr>
                <p:nvPr/>
              </p:nvSpPr>
              <p:spPr bwMode="auto">
                <a:xfrm>
                  <a:off x="4230" y="2024"/>
                  <a:ext cx="20" cy="37"/>
                </a:xfrm>
                <a:custGeom>
                  <a:avLst/>
                  <a:gdLst>
                    <a:gd name="T0" fmla="*/ 0 w 41"/>
                    <a:gd name="T1" fmla="*/ 0 h 76"/>
                    <a:gd name="T2" fmla="*/ 41 w 41"/>
                    <a:gd name="T3" fmla="*/ 35 h 76"/>
                    <a:gd name="T4" fmla="*/ 0 w 41"/>
                    <a:gd name="T5" fmla="*/ 76 h 76"/>
                    <a:gd name="T6" fmla="*/ 0 w 41"/>
                    <a:gd name="T7" fmla="*/ 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1" h="76">
                      <a:moveTo>
                        <a:pt x="0" y="0"/>
                      </a:moveTo>
                      <a:lnTo>
                        <a:pt x="41" y="35"/>
                      </a:lnTo>
                      <a:lnTo>
                        <a:pt x="0" y="7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7" name="Line 2111"/>
                <p:cNvSpPr>
                  <a:spLocks noChangeShapeType="1"/>
                </p:cNvSpPr>
                <p:nvPr/>
              </p:nvSpPr>
              <p:spPr bwMode="auto">
                <a:xfrm flipH="1">
                  <a:off x="4195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8" name="Line 2112"/>
                <p:cNvSpPr>
                  <a:spLocks noChangeShapeType="1"/>
                </p:cNvSpPr>
                <p:nvPr/>
              </p:nvSpPr>
              <p:spPr bwMode="auto">
                <a:xfrm flipH="1">
                  <a:off x="4176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9" name="Line 2113"/>
                <p:cNvSpPr>
                  <a:spLocks noChangeShapeType="1"/>
                </p:cNvSpPr>
                <p:nvPr/>
              </p:nvSpPr>
              <p:spPr bwMode="auto">
                <a:xfrm flipH="1">
                  <a:off x="4160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0" name="Line 2114"/>
                <p:cNvSpPr>
                  <a:spLocks noChangeShapeType="1"/>
                </p:cNvSpPr>
                <p:nvPr/>
              </p:nvSpPr>
              <p:spPr bwMode="auto">
                <a:xfrm flipH="1">
                  <a:off x="4141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1" name="Line 2115"/>
                <p:cNvSpPr>
                  <a:spLocks noChangeShapeType="1"/>
                </p:cNvSpPr>
                <p:nvPr/>
              </p:nvSpPr>
              <p:spPr bwMode="auto">
                <a:xfrm flipH="1">
                  <a:off x="4124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2" name="Line 2116"/>
                <p:cNvSpPr>
                  <a:spLocks noChangeShapeType="1"/>
                </p:cNvSpPr>
                <p:nvPr/>
              </p:nvSpPr>
              <p:spPr bwMode="auto">
                <a:xfrm flipH="1">
                  <a:off x="4105" y="2031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3" name="Line 2117"/>
                <p:cNvSpPr>
                  <a:spLocks noChangeShapeType="1"/>
                </p:cNvSpPr>
                <p:nvPr/>
              </p:nvSpPr>
              <p:spPr bwMode="auto">
                <a:xfrm flipH="1">
                  <a:off x="4089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4" name="Line 2118"/>
                <p:cNvSpPr>
                  <a:spLocks noChangeShapeType="1"/>
                </p:cNvSpPr>
                <p:nvPr/>
              </p:nvSpPr>
              <p:spPr bwMode="auto">
                <a:xfrm flipH="1">
                  <a:off x="4070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5" name="Line 2119"/>
                <p:cNvSpPr>
                  <a:spLocks noChangeShapeType="1"/>
                </p:cNvSpPr>
                <p:nvPr/>
              </p:nvSpPr>
              <p:spPr bwMode="auto">
                <a:xfrm flipH="1">
                  <a:off x="4053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6" name="Line 2120"/>
                <p:cNvSpPr>
                  <a:spLocks noChangeShapeType="1"/>
                </p:cNvSpPr>
                <p:nvPr/>
              </p:nvSpPr>
              <p:spPr bwMode="auto">
                <a:xfrm flipH="1">
                  <a:off x="4034" y="2031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7" name="Line 2121"/>
                <p:cNvSpPr>
                  <a:spLocks noChangeShapeType="1"/>
                </p:cNvSpPr>
                <p:nvPr/>
              </p:nvSpPr>
              <p:spPr bwMode="auto">
                <a:xfrm flipH="1">
                  <a:off x="4018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8" name="Line 2122"/>
                <p:cNvSpPr>
                  <a:spLocks noChangeShapeType="1"/>
                </p:cNvSpPr>
                <p:nvPr/>
              </p:nvSpPr>
              <p:spPr bwMode="auto">
                <a:xfrm flipH="1">
                  <a:off x="3999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9" name="Line 2123"/>
                <p:cNvSpPr>
                  <a:spLocks noChangeShapeType="1"/>
                </p:cNvSpPr>
                <p:nvPr/>
              </p:nvSpPr>
              <p:spPr bwMode="auto">
                <a:xfrm flipH="1">
                  <a:off x="3982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0" name="Line 2124"/>
                <p:cNvSpPr>
                  <a:spLocks noChangeShapeType="1"/>
                </p:cNvSpPr>
                <p:nvPr/>
              </p:nvSpPr>
              <p:spPr bwMode="auto">
                <a:xfrm flipH="1">
                  <a:off x="3963" y="2031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1" name="Line 2125"/>
                <p:cNvSpPr>
                  <a:spLocks noChangeShapeType="1"/>
                </p:cNvSpPr>
                <p:nvPr/>
              </p:nvSpPr>
              <p:spPr bwMode="auto">
                <a:xfrm flipH="1">
                  <a:off x="3947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2" name="Line 2126"/>
                <p:cNvSpPr>
                  <a:spLocks noChangeShapeType="1"/>
                </p:cNvSpPr>
                <p:nvPr/>
              </p:nvSpPr>
              <p:spPr bwMode="auto">
                <a:xfrm flipH="1">
                  <a:off x="3928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3" name="Line 2127"/>
                <p:cNvSpPr>
                  <a:spLocks noChangeShapeType="1"/>
                </p:cNvSpPr>
                <p:nvPr/>
              </p:nvSpPr>
              <p:spPr bwMode="auto">
                <a:xfrm flipH="1">
                  <a:off x="3911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4" name="Line 2128"/>
                <p:cNvSpPr>
                  <a:spLocks noChangeShapeType="1"/>
                </p:cNvSpPr>
                <p:nvPr/>
              </p:nvSpPr>
              <p:spPr bwMode="auto">
                <a:xfrm flipH="1">
                  <a:off x="3892" y="2031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5" name="Line 2129"/>
                <p:cNvSpPr>
                  <a:spLocks noChangeShapeType="1"/>
                </p:cNvSpPr>
                <p:nvPr/>
              </p:nvSpPr>
              <p:spPr bwMode="auto">
                <a:xfrm flipH="1">
                  <a:off x="3876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6" name="Line 2130"/>
                <p:cNvSpPr>
                  <a:spLocks noChangeShapeType="1"/>
                </p:cNvSpPr>
                <p:nvPr/>
              </p:nvSpPr>
              <p:spPr bwMode="auto">
                <a:xfrm flipH="1">
                  <a:off x="3857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7" name="Line 2131"/>
                <p:cNvSpPr>
                  <a:spLocks noChangeShapeType="1"/>
                </p:cNvSpPr>
                <p:nvPr/>
              </p:nvSpPr>
              <p:spPr bwMode="auto">
                <a:xfrm flipH="1">
                  <a:off x="3840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8" name="Line 2132"/>
                <p:cNvSpPr>
                  <a:spLocks noChangeShapeType="1"/>
                </p:cNvSpPr>
                <p:nvPr/>
              </p:nvSpPr>
              <p:spPr bwMode="auto">
                <a:xfrm flipH="1">
                  <a:off x="3822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9" name="Line 2133"/>
                <p:cNvSpPr>
                  <a:spLocks noChangeShapeType="1"/>
                </p:cNvSpPr>
                <p:nvPr/>
              </p:nvSpPr>
              <p:spPr bwMode="auto">
                <a:xfrm flipH="1">
                  <a:off x="3805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0" name="Line 2134"/>
                <p:cNvSpPr>
                  <a:spLocks noChangeShapeType="1"/>
                </p:cNvSpPr>
                <p:nvPr/>
              </p:nvSpPr>
              <p:spPr bwMode="auto">
                <a:xfrm flipH="1">
                  <a:off x="3786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1" name="Line 2135"/>
                <p:cNvSpPr>
                  <a:spLocks noChangeShapeType="1"/>
                </p:cNvSpPr>
                <p:nvPr/>
              </p:nvSpPr>
              <p:spPr bwMode="auto">
                <a:xfrm flipH="1">
                  <a:off x="3769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2" name="Line 2136"/>
                <p:cNvSpPr>
                  <a:spLocks noChangeShapeType="1"/>
                </p:cNvSpPr>
                <p:nvPr/>
              </p:nvSpPr>
              <p:spPr bwMode="auto">
                <a:xfrm flipH="1">
                  <a:off x="3751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3" name="Line 2137"/>
                <p:cNvSpPr>
                  <a:spLocks noChangeShapeType="1"/>
                </p:cNvSpPr>
                <p:nvPr/>
              </p:nvSpPr>
              <p:spPr bwMode="auto">
                <a:xfrm flipH="1">
                  <a:off x="3734" y="2031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4" name="Line 2138"/>
                <p:cNvSpPr>
                  <a:spLocks noChangeShapeType="1"/>
                </p:cNvSpPr>
                <p:nvPr/>
              </p:nvSpPr>
              <p:spPr bwMode="auto">
                <a:xfrm flipH="1">
                  <a:off x="3722" y="2031"/>
                  <a:ext cx="3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5" name="Freeform 2139"/>
                <p:cNvSpPr>
                  <a:spLocks/>
                </p:cNvSpPr>
                <p:nvPr/>
              </p:nvSpPr>
              <p:spPr bwMode="auto">
                <a:xfrm>
                  <a:off x="4203" y="2011"/>
                  <a:ext cx="19" cy="40"/>
                </a:xfrm>
                <a:custGeom>
                  <a:avLst/>
                  <a:gdLst>
                    <a:gd name="T0" fmla="*/ 0 w 37"/>
                    <a:gd name="T1" fmla="*/ 0 h 81"/>
                    <a:gd name="T2" fmla="*/ 37 w 37"/>
                    <a:gd name="T3" fmla="*/ 41 h 81"/>
                    <a:gd name="T4" fmla="*/ 0 w 37"/>
                    <a:gd name="T5" fmla="*/ 81 h 81"/>
                    <a:gd name="T6" fmla="*/ 0 w 37"/>
                    <a:gd name="T7" fmla="*/ 0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7" h="81">
                      <a:moveTo>
                        <a:pt x="0" y="0"/>
                      </a:moveTo>
                      <a:lnTo>
                        <a:pt x="37" y="41"/>
                      </a:lnTo>
                      <a:lnTo>
                        <a:pt x="0" y="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6" name="Line 2140"/>
                <p:cNvSpPr>
                  <a:spLocks noChangeShapeType="1"/>
                </p:cNvSpPr>
                <p:nvPr/>
              </p:nvSpPr>
              <p:spPr bwMode="auto">
                <a:xfrm flipH="1">
                  <a:off x="4222" y="202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7" name="Line 2141"/>
                <p:cNvSpPr>
                  <a:spLocks noChangeShapeType="1"/>
                </p:cNvSpPr>
                <p:nvPr/>
              </p:nvSpPr>
              <p:spPr bwMode="auto">
                <a:xfrm flipH="1">
                  <a:off x="4203" y="202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8" name="Line 2142"/>
                <p:cNvSpPr>
                  <a:spLocks noChangeShapeType="1"/>
                </p:cNvSpPr>
                <p:nvPr/>
              </p:nvSpPr>
              <p:spPr bwMode="auto">
                <a:xfrm flipH="1">
                  <a:off x="4186" y="2024"/>
                  <a:ext cx="11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9" name="Line 2143"/>
                <p:cNvSpPr>
                  <a:spLocks noChangeShapeType="1"/>
                </p:cNvSpPr>
                <p:nvPr/>
              </p:nvSpPr>
              <p:spPr bwMode="auto">
                <a:xfrm flipH="1">
                  <a:off x="4168" y="202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0" name="Line 2144"/>
                <p:cNvSpPr>
                  <a:spLocks noChangeShapeType="1"/>
                </p:cNvSpPr>
                <p:nvPr/>
              </p:nvSpPr>
              <p:spPr bwMode="auto">
                <a:xfrm flipH="1">
                  <a:off x="4151" y="202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1" name="Line 2145"/>
                <p:cNvSpPr>
                  <a:spLocks noChangeShapeType="1"/>
                </p:cNvSpPr>
                <p:nvPr/>
              </p:nvSpPr>
              <p:spPr bwMode="auto">
                <a:xfrm flipH="1">
                  <a:off x="4132" y="202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2" name="Line 2146"/>
                <p:cNvSpPr>
                  <a:spLocks noChangeShapeType="1"/>
                </p:cNvSpPr>
                <p:nvPr/>
              </p:nvSpPr>
              <p:spPr bwMode="auto">
                <a:xfrm flipH="1">
                  <a:off x="4116" y="2024"/>
                  <a:ext cx="10" cy="0"/>
                </a:xfrm>
                <a:prstGeom prst="line">
                  <a:avLst/>
                </a:prstGeom>
                <a:noFill/>
                <a:ln w="6350">
                  <a:solidFill>
                    <a:srgbClr val="33333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959" name="Line 2148"/>
              <p:cNvSpPr>
                <a:spLocks noChangeShapeType="1"/>
              </p:cNvSpPr>
              <p:nvPr/>
            </p:nvSpPr>
            <p:spPr bwMode="auto">
              <a:xfrm flipH="1">
                <a:off x="6503988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0" name="Line 2149"/>
              <p:cNvSpPr>
                <a:spLocks noChangeShapeType="1"/>
              </p:cNvSpPr>
              <p:nvPr/>
            </p:nvSpPr>
            <p:spPr bwMode="auto">
              <a:xfrm flipH="1">
                <a:off x="6477000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1" name="Line 2150"/>
              <p:cNvSpPr>
                <a:spLocks noChangeShapeType="1"/>
              </p:cNvSpPr>
              <p:nvPr/>
            </p:nvSpPr>
            <p:spPr bwMode="auto">
              <a:xfrm flipH="1">
                <a:off x="6446838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2" name="Line 2151"/>
              <p:cNvSpPr>
                <a:spLocks noChangeShapeType="1"/>
              </p:cNvSpPr>
              <p:nvPr/>
            </p:nvSpPr>
            <p:spPr bwMode="auto">
              <a:xfrm flipH="1">
                <a:off x="6421438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3" name="Line 2152"/>
              <p:cNvSpPr>
                <a:spLocks noChangeShapeType="1"/>
              </p:cNvSpPr>
              <p:nvPr/>
            </p:nvSpPr>
            <p:spPr bwMode="auto">
              <a:xfrm flipH="1">
                <a:off x="6391275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4" name="Line 2153"/>
              <p:cNvSpPr>
                <a:spLocks noChangeShapeType="1"/>
              </p:cNvSpPr>
              <p:nvPr/>
            </p:nvSpPr>
            <p:spPr bwMode="auto">
              <a:xfrm flipH="1">
                <a:off x="6364288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5" name="Line 2154"/>
              <p:cNvSpPr>
                <a:spLocks noChangeShapeType="1"/>
              </p:cNvSpPr>
              <p:nvPr/>
            </p:nvSpPr>
            <p:spPr bwMode="auto">
              <a:xfrm flipH="1">
                <a:off x="6334125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6" name="Line 2155"/>
              <p:cNvSpPr>
                <a:spLocks noChangeShapeType="1"/>
              </p:cNvSpPr>
              <p:nvPr/>
            </p:nvSpPr>
            <p:spPr bwMode="auto">
              <a:xfrm flipH="1">
                <a:off x="6308725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7" name="Line 2156"/>
              <p:cNvSpPr>
                <a:spLocks noChangeShapeType="1"/>
              </p:cNvSpPr>
              <p:nvPr/>
            </p:nvSpPr>
            <p:spPr bwMode="auto">
              <a:xfrm flipH="1">
                <a:off x="6278563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8" name="Line 2157"/>
              <p:cNvSpPr>
                <a:spLocks noChangeShapeType="1"/>
              </p:cNvSpPr>
              <p:nvPr/>
            </p:nvSpPr>
            <p:spPr bwMode="auto">
              <a:xfrm flipH="1">
                <a:off x="6251575" y="3213100"/>
                <a:ext cx="17463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9" name="Line 2158"/>
              <p:cNvSpPr>
                <a:spLocks noChangeShapeType="1"/>
              </p:cNvSpPr>
              <p:nvPr/>
            </p:nvSpPr>
            <p:spPr bwMode="auto">
              <a:xfrm flipH="1">
                <a:off x="6221413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0" name="Line 2159"/>
              <p:cNvSpPr>
                <a:spLocks noChangeShapeType="1"/>
              </p:cNvSpPr>
              <p:nvPr/>
            </p:nvSpPr>
            <p:spPr bwMode="auto">
              <a:xfrm flipH="1">
                <a:off x="6196013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1" name="Line 2160"/>
              <p:cNvSpPr>
                <a:spLocks noChangeShapeType="1"/>
              </p:cNvSpPr>
              <p:nvPr/>
            </p:nvSpPr>
            <p:spPr bwMode="auto">
              <a:xfrm flipH="1">
                <a:off x="6165850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2" name="Line 2161"/>
              <p:cNvSpPr>
                <a:spLocks noChangeShapeType="1"/>
              </p:cNvSpPr>
              <p:nvPr/>
            </p:nvSpPr>
            <p:spPr bwMode="auto">
              <a:xfrm flipH="1">
                <a:off x="6138863" y="3213100"/>
                <a:ext cx="17463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3" name="Line 2162"/>
              <p:cNvSpPr>
                <a:spLocks noChangeShapeType="1"/>
              </p:cNvSpPr>
              <p:nvPr/>
            </p:nvSpPr>
            <p:spPr bwMode="auto">
              <a:xfrm flipH="1">
                <a:off x="6108700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4" name="Line 2163"/>
              <p:cNvSpPr>
                <a:spLocks noChangeShapeType="1"/>
              </p:cNvSpPr>
              <p:nvPr/>
            </p:nvSpPr>
            <p:spPr bwMode="auto">
              <a:xfrm flipH="1">
                <a:off x="6083300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5" name="Line 2164"/>
              <p:cNvSpPr>
                <a:spLocks noChangeShapeType="1"/>
              </p:cNvSpPr>
              <p:nvPr/>
            </p:nvSpPr>
            <p:spPr bwMode="auto">
              <a:xfrm flipH="1">
                <a:off x="6053138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6" name="Line 2165"/>
              <p:cNvSpPr>
                <a:spLocks noChangeShapeType="1"/>
              </p:cNvSpPr>
              <p:nvPr/>
            </p:nvSpPr>
            <p:spPr bwMode="auto">
              <a:xfrm flipH="1">
                <a:off x="6026150" y="3213100"/>
                <a:ext cx="17463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7" name="Line 2166"/>
              <p:cNvSpPr>
                <a:spLocks noChangeShapeType="1"/>
              </p:cNvSpPr>
              <p:nvPr/>
            </p:nvSpPr>
            <p:spPr bwMode="auto">
              <a:xfrm flipH="1">
                <a:off x="5997575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8" name="Line 2167"/>
              <p:cNvSpPr>
                <a:spLocks noChangeShapeType="1"/>
              </p:cNvSpPr>
              <p:nvPr/>
            </p:nvSpPr>
            <p:spPr bwMode="auto">
              <a:xfrm flipH="1">
                <a:off x="5970588" y="3213100"/>
                <a:ext cx="15875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9" name="Line 2168"/>
              <p:cNvSpPr>
                <a:spLocks noChangeShapeType="1"/>
              </p:cNvSpPr>
              <p:nvPr/>
            </p:nvSpPr>
            <p:spPr bwMode="auto">
              <a:xfrm flipH="1">
                <a:off x="5951538" y="3213100"/>
                <a:ext cx="4763" cy="0"/>
              </a:xfrm>
              <a:prstGeom prst="line">
                <a:avLst/>
              </a:prstGeom>
              <a:noFill/>
              <a:ln w="6350">
                <a:solidFill>
                  <a:srgbClr val="33333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0" name="Freeform 2169"/>
              <p:cNvSpPr>
                <a:spLocks/>
              </p:cNvSpPr>
              <p:nvPr/>
            </p:nvSpPr>
            <p:spPr bwMode="auto">
              <a:xfrm>
                <a:off x="6715125" y="3186113"/>
                <a:ext cx="31750" cy="58738"/>
              </a:xfrm>
              <a:custGeom>
                <a:avLst/>
                <a:gdLst>
                  <a:gd name="T0" fmla="*/ 0 w 41"/>
                  <a:gd name="T1" fmla="*/ 0 h 74"/>
                  <a:gd name="T2" fmla="*/ 41 w 41"/>
                  <a:gd name="T3" fmla="*/ 33 h 74"/>
                  <a:gd name="T4" fmla="*/ 0 w 41"/>
                  <a:gd name="T5" fmla="*/ 74 h 74"/>
                  <a:gd name="T6" fmla="*/ 0 w 41"/>
                  <a:gd name="T7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74">
                    <a:moveTo>
                      <a:pt x="0" y="0"/>
                    </a:moveTo>
                    <a:lnTo>
                      <a:pt x="41" y="33"/>
                    </a:lnTo>
                    <a:lnTo>
                      <a:pt x="0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0">
                <a:solidFill>
                  <a:srgbClr val="33333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1" name="Rectangle 2170"/>
              <p:cNvSpPr>
                <a:spLocks noChangeArrowheads="1"/>
              </p:cNvSpPr>
              <p:nvPr/>
            </p:nvSpPr>
            <p:spPr bwMode="auto">
              <a:xfrm>
                <a:off x="4859752" y="3373867"/>
                <a:ext cx="632761" cy="1687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Collimator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91" name="Rectangle 2180"/>
              <p:cNvSpPr>
                <a:spLocks noChangeArrowheads="1"/>
              </p:cNvSpPr>
              <p:nvPr/>
            </p:nvSpPr>
            <p:spPr bwMode="auto">
              <a:xfrm>
                <a:off x="5674859" y="2939819"/>
                <a:ext cx="573440" cy="1687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Absorber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92" name="Rectangle 2181"/>
              <p:cNvSpPr>
                <a:spLocks noChangeArrowheads="1"/>
              </p:cNvSpPr>
              <p:nvPr/>
            </p:nvSpPr>
            <p:spPr bwMode="auto">
              <a:xfrm>
                <a:off x="5819775" y="2949575"/>
                <a:ext cx="89" cy="379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93" name="Rectangle 2182"/>
              <p:cNvSpPr>
                <a:spLocks noChangeArrowheads="1"/>
              </p:cNvSpPr>
              <p:nvPr/>
            </p:nvSpPr>
            <p:spPr bwMode="auto">
              <a:xfrm>
                <a:off x="5873750" y="2949575"/>
                <a:ext cx="89" cy="379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94" name="Rectangle 2183"/>
              <p:cNvSpPr>
                <a:spLocks noChangeArrowheads="1"/>
              </p:cNvSpPr>
              <p:nvPr/>
            </p:nvSpPr>
            <p:spPr bwMode="auto">
              <a:xfrm>
                <a:off x="5922963" y="2949575"/>
                <a:ext cx="89" cy="379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99" name="Rectangle 2188"/>
              <p:cNvSpPr>
                <a:spLocks noChangeArrowheads="1"/>
              </p:cNvSpPr>
              <p:nvPr/>
            </p:nvSpPr>
            <p:spPr bwMode="auto">
              <a:xfrm>
                <a:off x="7127826" y="3069644"/>
                <a:ext cx="511921" cy="3374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Neutron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en-US" sz="800" dirty="0" smtClean="0">
                    <a:solidFill>
                      <a:srgbClr val="000000"/>
                    </a:solidFill>
                    <a:latin typeface=""/>
                  </a:rPr>
                  <a:t>detector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14" name="Rectangle 2203"/>
              <p:cNvSpPr>
                <a:spLocks noChangeArrowheads="1"/>
              </p:cNvSpPr>
              <p:nvPr/>
            </p:nvSpPr>
            <p:spPr bwMode="auto">
              <a:xfrm>
                <a:off x="5724910" y="3393595"/>
                <a:ext cx="922776" cy="1687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Bottom mirrors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20" name="Rectangle 2209"/>
              <p:cNvSpPr>
                <a:spLocks noChangeArrowheads="1"/>
              </p:cNvSpPr>
              <p:nvPr/>
            </p:nvSpPr>
            <p:spPr bwMode="auto">
              <a:xfrm>
                <a:off x="6165850" y="3402013"/>
                <a:ext cx="73025" cy="134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23" name="Rectangle 2212"/>
              <p:cNvSpPr>
                <a:spLocks noChangeArrowheads="1"/>
              </p:cNvSpPr>
              <p:nvPr/>
            </p:nvSpPr>
            <p:spPr bwMode="auto">
              <a:xfrm>
                <a:off x="6278563" y="3402013"/>
                <a:ext cx="89" cy="379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30" name="Rectangle 2219"/>
              <p:cNvSpPr>
                <a:spLocks noChangeArrowheads="1"/>
              </p:cNvSpPr>
              <p:nvPr/>
            </p:nvSpPr>
            <p:spPr bwMode="auto">
              <a:xfrm>
                <a:off x="6141397" y="3776664"/>
                <a:ext cx="89" cy="379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31" name="Rectangle 2220"/>
              <p:cNvSpPr>
                <a:spLocks noChangeArrowheads="1"/>
              </p:cNvSpPr>
              <p:nvPr/>
            </p:nvSpPr>
            <p:spPr bwMode="auto">
              <a:xfrm>
                <a:off x="6208712" y="3776664"/>
                <a:ext cx="89" cy="379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2032" name="Rectangle 2221"/>
              <p:cNvSpPr>
                <a:spLocks noChangeArrowheads="1"/>
              </p:cNvSpPr>
              <p:nvPr/>
            </p:nvSpPr>
            <p:spPr bwMode="auto">
              <a:xfrm>
                <a:off x="6261100" y="3776664"/>
                <a:ext cx="89" cy="379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2234" name="Line 1969"/>
            <p:cNvSpPr>
              <a:spLocks noChangeShapeType="1"/>
            </p:cNvSpPr>
            <p:nvPr/>
          </p:nvSpPr>
          <p:spPr bwMode="auto">
            <a:xfrm>
              <a:off x="10387674" y="3473012"/>
              <a:ext cx="0" cy="211959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05" name="Gruppieren 3504"/>
          <p:cNvGrpSpPr/>
          <p:nvPr/>
        </p:nvGrpSpPr>
        <p:grpSpPr>
          <a:xfrm>
            <a:off x="8760127" y="3393709"/>
            <a:ext cx="3214622" cy="2242357"/>
            <a:chOff x="4514850" y="2319338"/>
            <a:chExt cx="3162300" cy="2219325"/>
          </a:xfrm>
        </p:grpSpPr>
        <p:sp>
          <p:nvSpPr>
            <p:cNvPr id="1698" name="AutoShape 696"/>
            <p:cNvSpPr>
              <a:spLocks noChangeAspect="1" noChangeArrowheads="1" noTextEdit="1"/>
            </p:cNvSpPr>
            <p:nvPr/>
          </p:nvSpPr>
          <p:spPr bwMode="auto">
            <a:xfrm>
              <a:off x="4514850" y="2319338"/>
              <a:ext cx="3162300" cy="2219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699" name="Group 898"/>
            <p:cNvGrpSpPr>
              <a:grpSpLocks/>
            </p:cNvGrpSpPr>
            <p:nvPr/>
          </p:nvGrpSpPr>
          <p:grpSpPr bwMode="auto">
            <a:xfrm>
              <a:off x="4514850" y="2319338"/>
              <a:ext cx="3162300" cy="2217738"/>
              <a:chOff x="2844" y="1461"/>
              <a:chExt cx="1992" cy="1397"/>
            </a:xfrm>
          </p:grpSpPr>
          <p:sp>
            <p:nvSpPr>
              <p:cNvPr id="3305" name="Rectangle 698"/>
              <p:cNvSpPr>
                <a:spLocks noChangeArrowheads="1"/>
              </p:cNvSpPr>
              <p:nvPr/>
            </p:nvSpPr>
            <p:spPr bwMode="auto">
              <a:xfrm>
                <a:off x="2844" y="1461"/>
                <a:ext cx="1992" cy="1397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7" name="Line 700"/>
              <p:cNvSpPr>
                <a:spLocks noChangeShapeType="1"/>
              </p:cNvSpPr>
              <p:nvPr/>
            </p:nvSpPr>
            <p:spPr bwMode="auto">
              <a:xfrm flipV="1">
                <a:off x="3681" y="2409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8" name="Line 701"/>
              <p:cNvSpPr>
                <a:spLocks noChangeShapeType="1"/>
              </p:cNvSpPr>
              <p:nvPr/>
            </p:nvSpPr>
            <p:spPr bwMode="auto">
              <a:xfrm flipV="1">
                <a:off x="3691" y="2383"/>
                <a:ext cx="2" cy="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9" name="Line 702"/>
              <p:cNvSpPr>
                <a:spLocks noChangeShapeType="1"/>
              </p:cNvSpPr>
              <p:nvPr/>
            </p:nvSpPr>
            <p:spPr bwMode="auto">
              <a:xfrm flipV="1">
                <a:off x="3702" y="2357"/>
                <a:ext cx="1" cy="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0" name="Line 703"/>
              <p:cNvSpPr>
                <a:spLocks noChangeShapeType="1"/>
              </p:cNvSpPr>
              <p:nvPr/>
            </p:nvSpPr>
            <p:spPr bwMode="auto">
              <a:xfrm flipV="1">
                <a:off x="3712" y="233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1" name="Line 704"/>
              <p:cNvSpPr>
                <a:spLocks noChangeShapeType="1"/>
              </p:cNvSpPr>
              <p:nvPr/>
            </p:nvSpPr>
            <p:spPr bwMode="auto">
              <a:xfrm flipV="1">
                <a:off x="3723" y="2306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2" name="Line 705"/>
              <p:cNvSpPr>
                <a:spLocks noChangeShapeType="1"/>
              </p:cNvSpPr>
              <p:nvPr/>
            </p:nvSpPr>
            <p:spPr bwMode="auto">
              <a:xfrm flipV="1">
                <a:off x="3734" y="2280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3" name="Line 706"/>
              <p:cNvSpPr>
                <a:spLocks noChangeShapeType="1"/>
              </p:cNvSpPr>
              <p:nvPr/>
            </p:nvSpPr>
            <p:spPr bwMode="auto">
              <a:xfrm flipV="1">
                <a:off x="3745" y="2254"/>
                <a:ext cx="1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4" name="Line 707"/>
              <p:cNvSpPr>
                <a:spLocks noChangeShapeType="1"/>
              </p:cNvSpPr>
              <p:nvPr/>
            </p:nvSpPr>
            <p:spPr bwMode="auto">
              <a:xfrm flipV="1">
                <a:off x="3756" y="2229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5" name="Line 708"/>
              <p:cNvSpPr>
                <a:spLocks noChangeShapeType="1"/>
              </p:cNvSpPr>
              <p:nvPr/>
            </p:nvSpPr>
            <p:spPr bwMode="auto">
              <a:xfrm flipV="1">
                <a:off x="3769" y="2204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6" name="Line 709"/>
              <p:cNvSpPr>
                <a:spLocks noChangeShapeType="1"/>
              </p:cNvSpPr>
              <p:nvPr/>
            </p:nvSpPr>
            <p:spPr bwMode="auto">
              <a:xfrm flipV="1">
                <a:off x="3783" y="2180"/>
                <a:ext cx="1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7" name="Line 710"/>
              <p:cNvSpPr>
                <a:spLocks noChangeShapeType="1"/>
              </p:cNvSpPr>
              <p:nvPr/>
            </p:nvSpPr>
            <p:spPr bwMode="auto">
              <a:xfrm flipV="1">
                <a:off x="3796" y="2155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8" name="Line 711"/>
              <p:cNvSpPr>
                <a:spLocks noChangeShapeType="1"/>
              </p:cNvSpPr>
              <p:nvPr/>
            </p:nvSpPr>
            <p:spPr bwMode="auto">
              <a:xfrm flipV="1">
                <a:off x="3809" y="2131"/>
                <a:ext cx="3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9" name="Line 712"/>
              <p:cNvSpPr>
                <a:spLocks noChangeShapeType="1"/>
              </p:cNvSpPr>
              <p:nvPr/>
            </p:nvSpPr>
            <p:spPr bwMode="auto">
              <a:xfrm flipV="1">
                <a:off x="3823" y="2107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0" name="Line 713"/>
              <p:cNvSpPr>
                <a:spLocks noChangeShapeType="1"/>
              </p:cNvSpPr>
              <p:nvPr/>
            </p:nvSpPr>
            <p:spPr bwMode="auto">
              <a:xfrm flipV="1">
                <a:off x="3837" y="2082"/>
                <a:ext cx="2" cy="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1" name="Line 714"/>
              <p:cNvSpPr>
                <a:spLocks noChangeShapeType="1"/>
              </p:cNvSpPr>
              <p:nvPr/>
            </p:nvSpPr>
            <p:spPr bwMode="auto">
              <a:xfrm flipV="1">
                <a:off x="3851" y="2058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2" name="Line 715"/>
              <p:cNvSpPr>
                <a:spLocks noChangeShapeType="1"/>
              </p:cNvSpPr>
              <p:nvPr/>
            </p:nvSpPr>
            <p:spPr bwMode="auto">
              <a:xfrm flipV="1">
                <a:off x="3867" y="2036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3" name="Line 716"/>
              <p:cNvSpPr>
                <a:spLocks noChangeShapeType="1"/>
              </p:cNvSpPr>
              <p:nvPr/>
            </p:nvSpPr>
            <p:spPr bwMode="auto">
              <a:xfrm flipV="1">
                <a:off x="3885" y="2014"/>
                <a:ext cx="3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4" name="Line 717"/>
              <p:cNvSpPr>
                <a:spLocks noChangeShapeType="1"/>
              </p:cNvSpPr>
              <p:nvPr/>
            </p:nvSpPr>
            <p:spPr bwMode="auto">
              <a:xfrm flipV="1">
                <a:off x="3904" y="1994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5" name="Line 718"/>
              <p:cNvSpPr>
                <a:spLocks noChangeShapeType="1"/>
              </p:cNvSpPr>
              <p:nvPr/>
            </p:nvSpPr>
            <p:spPr bwMode="auto">
              <a:xfrm flipV="1">
                <a:off x="3923" y="1973"/>
                <a:ext cx="3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6" name="Line 719"/>
              <p:cNvSpPr>
                <a:spLocks noChangeShapeType="1"/>
              </p:cNvSpPr>
              <p:nvPr/>
            </p:nvSpPr>
            <p:spPr bwMode="auto">
              <a:xfrm flipV="1">
                <a:off x="3941" y="1952"/>
                <a:ext cx="3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7" name="Line 720"/>
              <p:cNvSpPr>
                <a:spLocks noChangeShapeType="1"/>
              </p:cNvSpPr>
              <p:nvPr/>
            </p:nvSpPr>
            <p:spPr bwMode="auto">
              <a:xfrm flipV="1">
                <a:off x="3960" y="1932"/>
                <a:ext cx="3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8" name="Line 721"/>
              <p:cNvSpPr>
                <a:spLocks noChangeShapeType="1"/>
              </p:cNvSpPr>
              <p:nvPr/>
            </p:nvSpPr>
            <p:spPr bwMode="auto">
              <a:xfrm flipV="1">
                <a:off x="3979" y="1911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9" name="Line 722"/>
              <p:cNvSpPr>
                <a:spLocks noChangeShapeType="1"/>
              </p:cNvSpPr>
              <p:nvPr/>
            </p:nvSpPr>
            <p:spPr bwMode="auto">
              <a:xfrm flipV="1">
                <a:off x="3998" y="1890"/>
                <a:ext cx="2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0" name="Line 723"/>
              <p:cNvSpPr>
                <a:spLocks noChangeShapeType="1"/>
              </p:cNvSpPr>
              <p:nvPr/>
            </p:nvSpPr>
            <p:spPr bwMode="auto">
              <a:xfrm flipV="1">
                <a:off x="4016" y="1869"/>
                <a:ext cx="3" cy="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1" name="Line 724"/>
              <p:cNvSpPr>
                <a:spLocks noChangeShapeType="1"/>
              </p:cNvSpPr>
              <p:nvPr/>
            </p:nvSpPr>
            <p:spPr bwMode="auto">
              <a:xfrm flipV="1">
                <a:off x="4036" y="1850"/>
                <a:ext cx="3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2" name="Line 725"/>
              <p:cNvSpPr>
                <a:spLocks noChangeShapeType="1"/>
              </p:cNvSpPr>
              <p:nvPr/>
            </p:nvSpPr>
            <p:spPr bwMode="auto">
              <a:xfrm flipV="1">
                <a:off x="4060" y="1837"/>
                <a:ext cx="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3" name="Line 726"/>
              <p:cNvSpPr>
                <a:spLocks noChangeShapeType="1"/>
              </p:cNvSpPr>
              <p:nvPr/>
            </p:nvSpPr>
            <p:spPr bwMode="auto">
              <a:xfrm flipV="1">
                <a:off x="4084" y="1823"/>
                <a:ext cx="4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4" name="Line 727"/>
              <p:cNvSpPr>
                <a:spLocks noChangeShapeType="1"/>
              </p:cNvSpPr>
              <p:nvPr/>
            </p:nvSpPr>
            <p:spPr bwMode="auto">
              <a:xfrm flipV="1">
                <a:off x="4109" y="1810"/>
                <a:ext cx="4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5" name="Line 728"/>
              <p:cNvSpPr>
                <a:spLocks noChangeShapeType="1"/>
              </p:cNvSpPr>
              <p:nvPr/>
            </p:nvSpPr>
            <p:spPr bwMode="auto">
              <a:xfrm flipV="1">
                <a:off x="4134" y="1797"/>
                <a:ext cx="4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6" name="Line 729"/>
              <p:cNvSpPr>
                <a:spLocks noChangeShapeType="1"/>
              </p:cNvSpPr>
              <p:nvPr/>
            </p:nvSpPr>
            <p:spPr bwMode="auto">
              <a:xfrm flipV="1">
                <a:off x="4159" y="1784"/>
                <a:ext cx="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7" name="Line 730"/>
              <p:cNvSpPr>
                <a:spLocks noChangeShapeType="1"/>
              </p:cNvSpPr>
              <p:nvPr/>
            </p:nvSpPr>
            <p:spPr bwMode="auto">
              <a:xfrm flipV="1">
                <a:off x="4183" y="1770"/>
                <a:ext cx="3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8" name="Line 731"/>
              <p:cNvSpPr>
                <a:spLocks noChangeShapeType="1"/>
              </p:cNvSpPr>
              <p:nvPr/>
            </p:nvSpPr>
            <p:spPr bwMode="auto">
              <a:xfrm flipV="1">
                <a:off x="4208" y="1757"/>
                <a:ext cx="3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9" name="Line 732"/>
              <p:cNvSpPr>
                <a:spLocks noChangeShapeType="1"/>
              </p:cNvSpPr>
              <p:nvPr/>
            </p:nvSpPr>
            <p:spPr bwMode="auto">
              <a:xfrm flipV="1">
                <a:off x="4232" y="1744"/>
                <a:ext cx="4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0" name="Line 733"/>
              <p:cNvSpPr>
                <a:spLocks noChangeShapeType="1"/>
              </p:cNvSpPr>
              <p:nvPr/>
            </p:nvSpPr>
            <p:spPr bwMode="auto">
              <a:xfrm flipV="1">
                <a:off x="4257" y="1731"/>
                <a:ext cx="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1" name="Line 734"/>
              <p:cNvSpPr>
                <a:spLocks noChangeShapeType="1"/>
              </p:cNvSpPr>
              <p:nvPr/>
            </p:nvSpPr>
            <p:spPr bwMode="auto">
              <a:xfrm flipV="1">
                <a:off x="4282" y="1719"/>
                <a:ext cx="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2" name="Line 735"/>
              <p:cNvSpPr>
                <a:spLocks noChangeShapeType="1"/>
              </p:cNvSpPr>
              <p:nvPr/>
            </p:nvSpPr>
            <p:spPr bwMode="auto">
              <a:xfrm flipV="1">
                <a:off x="4308" y="1706"/>
                <a:ext cx="3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3" name="Line 736"/>
              <p:cNvSpPr>
                <a:spLocks noChangeShapeType="1"/>
              </p:cNvSpPr>
              <p:nvPr/>
            </p:nvSpPr>
            <p:spPr bwMode="auto">
              <a:xfrm flipV="1">
                <a:off x="4333" y="1695"/>
                <a:ext cx="4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4" name="Line 737"/>
              <p:cNvSpPr>
                <a:spLocks noChangeShapeType="1"/>
              </p:cNvSpPr>
              <p:nvPr/>
            </p:nvSpPr>
            <p:spPr bwMode="auto">
              <a:xfrm flipV="1">
                <a:off x="4359" y="1683"/>
                <a:ext cx="3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5" name="Line 738"/>
              <p:cNvSpPr>
                <a:spLocks noChangeShapeType="1"/>
              </p:cNvSpPr>
              <p:nvPr/>
            </p:nvSpPr>
            <p:spPr bwMode="auto">
              <a:xfrm flipV="1">
                <a:off x="4384" y="1671"/>
                <a:ext cx="3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6" name="Line 739"/>
              <p:cNvSpPr>
                <a:spLocks noChangeShapeType="1"/>
              </p:cNvSpPr>
              <p:nvPr/>
            </p:nvSpPr>
            <p:spPr bwMode="auto">
              <a:xfrm flipV="1">
                <a:off x="4410" y="1661"/>
                <a:ext cx="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7" name="Line 740"/>
              <p:cNvSpPr>
                <a:spLocks noChangeShapeType="1"/>
              </p:cNvSpPr>
              <p:nvPr/>
            </p:nvSpPr>
            <p:spPr bwMode="auto">
              <a:xfrm flipV="1">
                <a:off x="4436" y="1650"/>
                <a:ext cx="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8" name="Line 741"/>
              <p:cNvSpPr>
                <a:spLocks noChangeShapeType="1"/>
              </p:cNvSpPr>
              <p:nvPr/>
            </p:nvSpPr>
            <p:spPr bwMode="auto">
              <a:xfrm flipV="1">
                <a:off x="4462" y="1639"/>
                <a:ext cx="3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9" name="Line 742"/>
              <p:cNvSpPr>
                <a:spLocks noChangeShapeType="1"/>
              </p:cNvSpPr>
              <p:nvPr/>
            </p:nvSpPr>
            <p:spPr bwMode="auto">
              <a:xfrm flipV="1">
                <a:off x="4488" y="1631"/>
                <a:ext cx="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0" name="Line 743"/>
              <p:cNvSpPr>
                <a:spLocks noChangeShapeType="1"/>
              </p:cNvSpPr>
              <p:nvPr/>
            </p:nvSpPr>
            <p:spPr bwMode="auto">
              <a:xfrm flipV="1">
                <a:off x="4515" y="1623"/>
                <a:ext cx="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1" name="Line 744"/>
              <p:cNvSpPr>
                <a:spLocks noChangeShapeType="1"/>
              </p:cNvSpPr>
              <p:nvPr/>
            </p:nvSpPr>
            <p:spPr bwMode="auto">
              <a:xfrm flipV="1">
                <a:off x="4541" y="1614"/>
                <a:ext cx="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2" name="Line 745"/>
              <p:cNvSpPr>
                <a:spLocks noChangeShapeType="1"/>
              </p:cNvSpPr>
              <p:nvPr/>
            </p:nvSpPr>
            <p:spPr bwMode="auto">
              <a:xfrm flipV="1">
                <a:off x="4568" y="1606"/>
                <a:ext cx="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3" name="Line 746"/>
              <p:cNvSpPr>
                <a:spLocks noChangeShapeType="1"/>
              </p:cNvSpPr>
              <p:nvPr/>
            </p:nvSpPr>
            <p:spPr bwMode="auto">
              <a:xfrm flipV="1">
                <a:off x="4595" y="1597"/>
                <a:ext cx="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4" name="Line 747"/>
              <p:cNvSpPr>
                <a:spLocks noChangeShapeType="1"/>
              </p:cNvSpPr>
              <p:nvPr/>
            </p:nvSpPr>
            <p:spPr bwMode="auto">
              <a:xfrm flipV="1">
                <a:off x="4622" y="1589"/>
                <a:ext cx="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5" name="Line 748"/>
              <p:cNvSpPr>
                <a:spLocks noChangeShapeType="1"/>
              </p:cNvSpPr>
              <p:nvPr/>
            </p:nvSpPr>
            <p:spPr bwMode="auto">
              <a:xfrm flipV="1">
                <a:off x="4648" y="1580"/>
                <a:ext cx="4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6" name="Line 749"/>
              <p:cNvSpPr>
                <a:spLocks noChangeShapeType="1"/>
              </p:cNvSpPr>
              <p:nvPr/>
            </p:nvSpPr>
            <p:spPr bwMode="auto">
              <a:xfrm>
                <a:off x="4675" y="1573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7" name="Line 750"/>
              <p:cNvSpPr>
                <a:spLocks noChangeShapeType="1"/>
              </p:cNvSpPr>
              <p:nvPr/>
            </p:nvSpPr>
            <p:spPr bwMode="auto">
              <a:xfrm flipV="1">
                <a:off x="4675" y="1572"/>
                <a:ext cx="3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8" name="Line 751"/>
              <p:cNvSpPr>
                <a:spLocks noChangeShapeType="1"/>
              </p:cNvSpPr>
              <p:nvPr/>
            </p:nvSpPr>
            <p:spPr bwMode="auto">
              <a:xfrm flipV="1">
                <a:off x="4702" y="1565"/>
                <a:ext cx="4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9" name="Line 752"/>
              <p:cNvSpPr>
                <a:spLocks noChangeShapeType="1"/>
              </p:cNvSpPr>
              <p:nvPr/>
            </p:nvSpPr>
            <p:spPr bwMode="auto">
              <a:xfrm flipV="1">
                <a:off x="4729" y="1557"/>
                <a:ext cx="4" cy="2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0" name="Rectangle 753"/>
              <p:cNvSpPr>
                <a:spLocks noChangeArrowheads="1"/>
              </p:cNvSpPr>
              <p:nvPr/>
            </p:nvSpPr>
            <p:spPr bwMode="auto">
              <a:xfrm>
                <a:off x="3049" y="2383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1" name="Rectangle 754"/>
              <p:cNvSpPr>
                <a:spLocks noChangeArrowheads="1"/>
              </p:cNvSpPr>
              <p:nvPr/>
            </p:nvSpPr>
            <p:spPr bwMode="auto">
              <a:xfrm>
                <a:off x="3079" y="2383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2" name="Rectangle 755"/>
              <p:cNvSpPr>
                <a:spLocks noChangeArrowheads="1"/>
              </p:cNvSpPr>
              <p:nvPr/>
            </p:nvSpPr>
            <p:spPr bwMode="auto">
              <a:xfrm>
                <a:off x="3127" y="2381"/>
                <a:ext cx="40" cy="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–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3" name="Rectangle 756"/>
              <p:cNvSpPr>
                <a:spLocks noChangeArrowheads="1"/>
              </p:cNvSpPr>
              <p:nvPr/>
            </p:nvSpPr>
            <p:spPr bwMode="auto">
              <a:xfrm>
                <a:off x="3143" y="2381"/>
                <a:ext cx="40" cy="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4" name="Rectangle 757"/>
              <p:cNvSpPr>
                <a:spLocks noChangeArrowheads="1"/>
              </p:cNvSpPr>
              <p:nvPr/>
            </p:nvSpPr>
            <p:spPr bwMode="auto">
              <a:xfrm>
                <a:off x="3046" y="1927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5" name="Rectangle 758"/>
              <p:cNvSpPr>
                <a:spLocks noChangeArrowheads="1"/>
              </p:cNvSpPr>
              <p:nvPr/>
            </p:nvSpPr>
            <p:spPr bwMode="auto">
              <a:xfrm>
                <a:off x="3077" y="1927"/>
                <a:ext cx="46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.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6" name="Rectangle 759"/>
              <p:cNvSpPr>
                <a:spLocks noChangeArrowheads="1"/>
              </p:cNvSpPr>
              <p:nvPr/>
            </p:nvSpPr>
            <p:spPr bwMode="auto">
              <a:xfrm>
                <a:off x="3089" y="1927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7" name="Rectangle 760"/>
              <p:cNvSpPr>
                <a:spLocks noChangeArrowheads="1"/>
              </p:cNvSpPr>
              <p:nvPr/>
            </p:nvSpPr>
            <p:spPr bwMode="auto">
              <a:xfrm>
                <a:off x="3120" y="1927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8" name="Rectangle 761"/>
              <p:cNvSpPr>
                <a:spLocks noChangeArrowheads="1"/>
              </p:cNvSpPr>
              <p:nvPr/>
            </p:nvSpPr>
            <p:spPr bwMode="auto">
              <a:xfrm rot="16200000">
                <a:off x="2925" y="2151"/>
                <a:ext cx="75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69" name="Rectangle 762"/>
              <p:cNvSpPr>
                <a:spLocks noChangeArrowheads="1"/>
              </p:cNvSpPr>
              <p:nvPr/>
            </p:nvSpPr>
            <p:spPr bwMode="auto">
              <a:xfrm rot="16200000">
                <a:off x="2938" y="2102"/>
                <a:ext cx="49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(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0" name="Rectangle 763"/>
              <p:cNvSpPr>
                <a:spLocks noChangeArrowheads="1"/>
              </p:cNvSpPr>
              <p:nvPr/>
            </p:nvSpPr>
            <p:spPr bwMode="auto">
              <a:xfrm rot="16200000">
                <a:off x="2933" y="2088"/>
                <a:ext cx="60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c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1" name="Rectangle 764"/>
              <p:cNvSpPr>
                <a:spLocks noChangeArrowheads="1"/>
              </p:cNvSpPr>
              <p:nvPr/>
            </p:nvSpPr>
            <p:spPr bwMode="auto">
              <a:xfrm rot="16200000">
                <a:off x="2931" y="2053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2" name="Rectangle 765"/>
              <p:cNvSpPr>
                <a:spLocks noChangeArrowheads="1"/>
              </p:cNvSpPr>
              <p:nvPr/>
            </p:nvSpPr>
            <p:spPr bwMode="auto">
              <a:xfrm rot="16200000">
                <a:off x="2931" y="2019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u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3" name="Rectangle 766"/>
              <p:cNvSpPr>
                <a:spLocks noChangeArrowheads="1"/>
              </p:cNvSpPr>
              <p:nvPr/>
            </p:nvSpPr>
            <p:spPr bwMode="auto">
              <a:xfrm rot="16200000">
                <a:off x="2931" y="1988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4" name="Rectangle 767"/>
              <p:cNvSpPr>
                <a:spLocks noChangeArrowheads="1"/>
              </p:cNvSpPr>
              <p:nvPr/>
            </p:nvSpPr>
            <p:spPr bwMode="auto">
              <a:xfrm rot="16200000">
                <a:off x="2940" y="1967"/>
                <a:ext cx="46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5" name="Rectangle 768"/>
              <p:cNvSpPr>
                <a:spLocks noChangeArrowheads="1"/>
              </p:cNvSpPr>
              <p:nvPr/>
            </p:nvSpPr>
            <p:spPr bwMode="auto">
              <a:xfrm rot="16200000">
                <a:off x="2933" y="1946"/>
                <a:ext cx="60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6" name="Rectangle 769"/>
              <p:cNvSpPr>
                <a:spLocks noChangeArrowheads="1"/>
              </p:cNvSpPr>
              <p:nvPr/>
            </p:nvSpPr>
            <p:spPr bwMode="auto">
              <a:xfrm rot="16200000">
                <a:off x="2940" y="1923"/>
                <a:ext cx="46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7" name="Rectangle 770"/>
              <p:cNvSpPr>
                <a:spLocks noChangeArrowheads="1"/>
              </p:cNvSpPr>
              <p:nvPr/>
            </p:nvSpPr>
            <p:spPr bwMode="auto">
              <a:xfrm rot="16200000">
                <a:off x="2933" y="1902"/>
                <a:ext cx="60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8" name="Rectangle 771"/>
              <p:cNvSpPr>
                <a:spLocks noChangeArrowheads="1"/>
              </p:cNvSpPr>
              <p:nvPr/>
            </p:nvSpPr>
            <p:spPr bwMode="auto">
              <a:xfrm rot="16200000">
                <a:off x="2924" y="1861"/>
                <a:ext cx="40" cy="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–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79" name="Rectangle 772"/>
              <p:cNvSpPr>
                <a:spLocks noChangeArrowheads="1"/>
              </p:cNvSpPr>
              <p:nvPr/>
            </p:nvSpPr>
            <p:spPr bwMode="auto">
              <a:xfrm rot="16200000">
                <a:off x="2924" y="1844"/>
                <a:ext cx="40" cy="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0" name="Rectangle 773"/>
              <p:cNvSpPr>
                <a:spLocks noChangeArrowheads="1"/>
              </p:cNvSpPr>
              <p:nvPr/>
            </p:nvSpPr>
            <p:spPr bwMode="auto">
              <a:xfrm rot="16200000">
                <a:off x="2938" y="1798"/>
                <a:ext cx="49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)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1" name="Rectangle 774"/>
              <p:cNvSpPr>
                <a:spLocks noChangeArrowheads="1"/>
              </p:cNvSpPr>
              <p:nvPr/>
            </p:nvSpPr>
            <p:spPr bwMode="auto">
              <a:xfrm>
                <a:off x="3652" y="2688"/>
                <a:ext cx="71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2" name="Rectangle 775"/>
              <p:cNvSpPr>
                <a:spLocks noChangeArrowheads="1"/>
              </p:cNvSpPr>
              <p:nvPr/>
            </p:nvSpPr>
            <p:spPr bwMode="auto">
              <a:xfrm>
                <a:off x="3693" y="2688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b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3" name="Rectangle 776"/>
              <p:cNvSpPr>
                <a:spLocks noChangeArrowheads="1"/>
              </p:cNvSpPr>
              <p:nvPr/>
            </p:nvSpPr>
            <p:spPr bwMode="auto">
              <a:xfrm>
                <a:off x="3727" y="2688"/>
                <a:ext cx="60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4" name="Rectangle 777"/>
              <p:cNvSpPr>
                <a:spLocks noChangeArrowheads="1"/>
              </p:cNvSpPr>
              <p:nvPr/>
            </p:nvSpPr>
            <p:spPr bwMode="auto">
              <a:xfrm>
                <a:off x="3757" y="2688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o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5" name="Rectangle 778"/>
              <p:cNvSpPr>
                <a:spLocks noChangeArrowheads="1"/>
              </p:cNvSpPr>
              <p:nvPr/>
            </p:nvSpPr>
            <p:spPr bwMode="auto">
              <a:xfrm>
                <a:off x="3791" y="2688"/>
                <a:ext cx="49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6" name="Rectangle 779"/>
              <p:cNvSpPr>
                <a:spLocks noChangeArrowheads="1"/>
              </p:cNvSpPr>
              <p:nvPr/>
            </p:nvSpPr>
            <p:spPr bwMode="auto">
              <a:xfrm>
                <a:off x="3806" y="2688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b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7" name="Rectangle 780"/>
              <p:cNvSpPr>
                <a:spLocks noChangeArrowheads="1"/>
              </p:cNvSpPr>
              <p:nvPr/>
            </p:nvSpPr>
            <p:spPr bwMode="auto">
              <a:xfrm>
                <a:off x="3839" y="2688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8" name="Rectangle 781"/>
              <p:cNvSpPr>
                <a:spLocks noChangeArrowheads="1"/>
              </p:cNvSpPr>
              <p:nvPr/>
            </p:nvSpPr>
            <p:spPr bwMode="auto">
              <a:xfrm>
                <a:off x="3871" y="2688"/>
                <a:ext cx="49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89" name="Rectangle 782"/>
              <p:cNvSpPr>
                <a:spLocks noChangeArrowheads="1"/>
              </p:cNvSpPr>
              <p:nvPr/>
            </p:nvSpPr>
            <p:spPr bwMode="auto">
              <a:xfrm>
                <a:off x="3886" y="2688"/>
                <a:ext cx="46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0" name="Rectangle 783"/>
              <p:cNvSpPr>
                <a:spLocks noChangeArrowheads="1"/>
              </p:cNvSpPr>
              <p:nvPr/>
            </p:nvSpPr>
            <p:spPr bwMode="auto">
              <a:xfrm>
                <a:off x="3899" y="2688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1" name="Rectangle 784"/>
              <p:cNvSpPr>
                <a:spLocks noChangeArrowheads="1"/>
              </p:cNvSpPr>
              <p:nvPr/>
            </p:nvSpPr>
            <p:spPr bwMode="auto">
              <a:xfrm>
                <a:off x="3930" y="2688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2" name="Rectangle 785"/>
              <p:cNvSpPr>
                <a:spLocks noChangeArrowheads="1"/>
              </p:cNvSpPr>
              <p:nvPr/>
            </p:nvSpPr>
            <p:spPr bwMode="auto">
              <a:xfrm>
                <a:off x="3962" y="2688"/>
                <a:ext cx="43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i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3" name="Rectangle 786"/>
              <p:cNvSpPr>
                <a:spLocks noChangeArrowheads="1"/>
              </p:cNvSpPr>
              <p:nvPr/>
            </p:nvSpPr>
            <p:spPr bwMode="auto">
              <a:xfrm>
                <a:off x="3973" y="2688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4" name="Rectangle 787"/>
              <p:cNvSpPr>
                <a:spLocks noChangeArrowheads="1"/>
              </p:cNvSpPr>
              <p:nvPr/>
            </p:nvSpPr>
            <p:spPr bwMode="auto">
              <a:xfrm>
                <a:off x="4005" y="2688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h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5" name="Rectangle 788"/>
              <p:cNvSpPr>
                <a:spLocks noChangeArrowheads="1"/>
              </p:cNvSpPr>
              <p:nvPr/>
            </p:nvSpPr>
            <p:spPr bwMode="auto">
              <a:xfrm>
                <a:off x="4036" y="2688"/>
                <a:ext cx="46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6" name="Rectangle 789"/>
              <p:cNvSpPr>
                <a:spLocks noChangeArrowheads="1"/>
              </p:cNvSpPr>
              <p:nvPr/>
            </p:nvSpPr>
            <p:spPr bwMode="auto">
              <a:xfrm>
                <a:off x="4049" y="2688"/>
                <a:ext cx="46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7" name="Rectangle 790"/>
              <p:cNvSpPr>
                <a:spLocks noChangeArrowheads="1"/>
              </p:cNvSpPr>
              <p:nvPr/>
            </p:nvSpPr>
            <p:spPr bwMode="auto">
              <a:xfrm>
                <a:off x="4080" y="2688"/>
                <a:ext cx="49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(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8" name="Rectangle 791"/>
              <p:cNvSpPr>
                <a:spLocks noChangeArrowheads="1"/>
              </p:cNvSpPr>
              <p:nvPr/>
            </p:nvSpPr>
            <p:spPr bwMode="auto">
              <a:xfrm>
                <a:off x="4088" y="2688"/>
                <a:ext cx="46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399" name="Rectangle 792"/>
              <p:cNvSpPr>
                <a:spLocks noChangeArrowheads="1"/>
              </p:cNvSpPr>
              <p:nvPr/>
            </p:nvSpPr>
            <p:spPr bwMode="auto">
              <a:xfrm>
                <a:off x="4097" y="2688"/>
                <a:ext cx="82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m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0" name="Rectangle 793"/>
              <p:cNvSpPr>
                <a:spLocks noChangeArrowheads="1"/>
              </p:cNvSpPr>
              <p:nvPr/>
            </p:nvSpPr>
            <p:spPr bwMode="auto">
              <a:xfrm>
                <a:off x="4142" y="2688"/>
                <a:ext cx="49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)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1" name="Rectangle 794"/>
              <p:cNvSpPr>
                <a:spLocks noChangeArrowheads="1"/>
              </p:cNvSpPr>
              <p:nvPr/>
            </p:nvSpPr>
            <p:spPr bwMode="auto">
              <a:xfrm>
                <a:off x="3192" y="2584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2" name="Rectangle 795"/>
              <p:cNvSpPr>
                <a:spLocks noChangeArrowheads="1"/>
              </p:cNvSpPr>
              <p:nvPr/>
            </p:nvSpPr>
            <p:spPr bwMode="auto">
              <a:xfrm>
                <a:off x="3495" y="2584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3" name="Rectangle 796"/>
              <p:cNvSpPr>
                <a:spLocks noChangeArrowheads="1"/>
              </p:cNvSpPr>
              <p:nvPr/>
            </p:nvSpPr>
            <p:spPr bwMode="auto">
              <a:xfrm>
                <a:off x="3512" y="2584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4" name="Rectangle 797"/>
              <p:cNvSpPr>
                <a:spLocks noChangeArrowheads="1"/>
              </p:cNvSpPr>
              <p:nvPr/>
            </p:nvSpPr>
            <p:spPr bwMode="auto">
              <a:xfrm>
                <a:off x="3818" y="2584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2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5" name="Rectangle 798"/>
              <p:cNvSpPr>
                <a:spLocks noChangeArrowheads="1"/>
              </p:cNvSpPr>
              <p:nvPr/>
            </p:nvSpPr>
            <p:spPr bwMode="auto">
              <a:xfrm>
                <a:off x="3835" y="2584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6" name="Rectangle 799"/>
              <p:cNvSpPr>
                <a:spLocks noChangeArrowheads="1"/>
              </p:cNvSpPr>
              <p:nvPr/>
            </p:nvSpPr>
            <p:spPr bwMode="auto">
              <a:xfrm>
                <a:off x="4138" y="2584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3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7" name="Rectangle 800"/>
              <p:cNvSpPr>
                <a:spLocks noChangeArrowheads="1"/>
              </p:cNvSpPr>
              <p:nvPr/>
            </p:nvSpPr>
            <p:spPr bwMode="auto">
              <a:xfrm>
                <a:off x="4155" y="2584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8" name="Rectangle 801"/>
              <p:cNvSpPr>
                <a:spLocks noChangeArrowheads="1"/>
              </p:cNvSpPr>
              <p:nvPr/>
            </p:nvSpPr>
            <p:spPr bwMode="auto">
              <a:xfrm>
                <a:off x="4458" y="2584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4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09" name="Rectangle 802"/>
              <p:cNvSpPr>
                <a:spLocks noChangeArrowheads="1"/>
              </p:cNvSpPr>
              <p:nvPr/>
            </p:nvSpPr>
            <p:spPr bwMode="auto">
              <a:xfrm>
                <a:off x="4475" y="2584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10" name="Rectangle 803"/>
              <p:cNvSpPr>
                <a:spLocks noChangeArrowheads="1"/>
              </p:cNvSpPr>
              <p:nvPr/>
            </p:nvSpPr>
            <p:spPr bwMode="auto">
              <a:xfrm>
                <a:off x="3089" y="1476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0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11" name="Rectangle 804"/>
              <p:cNvSpPr>
                <a:spLocks noChangeArrowheads="1"/>
              </p:cNvSpPr>
              <p:nvPr/>
            </p:nvSpPr>
            <p:spPr bwMode="auto">
              <a:xfrm>
                <a:off x="3106" y="1476"/>
                <a:ext cx="46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.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12" name="Rectangle 805"/>
              <p:cNvSpPr>
                <a:spLocks noChangeArrowheads="1"/>
              </p:cNvSpPr>
              <p:nvPr/>
            </p:nvSpPr>
            <p:spPr bwMode="auto">
              <a:xfrm>
                <a:off x="3105" y="1476"/>
                <a:ext cx="64" cy="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"/>
                  </a:rPr>
                  <a:t>1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413" name="Line 806"/>
              <p:cNvSpPr>
                <a:spLocks noChangeShapeType="1"/>
              </p:cNvSpPr>
              <p:nvPr/>
            </p:nvSpPr>
            <p:spPr bwMode="auto">
              <a:xfrm flipV="1">
                <a:off x="3210" y="2557"/>
                <a:ext cx="0" cy="2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4" name="Line 807"/>
              <p:cNvSpPr>
                <a:spLocks noChangeShapeType="1"/>
              </p:cNvSpPr>
              <p:nvPr/>
            </p:nvSpPr>
            <p:spPr bwMode="auto">
              <a:xfrm flipV="1">
                <a:off x="3371" y="2557"/>
                <a:ext cx="0" cy="1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5" name="Line 808"/>
              <p:cNvSpPr>
                <a:spLocks noChangeShapeType="1"/>
              </p:cNvSpPr>
              <p:nvPr/>
            </p:nvSpPr>
            <p:spPr bwMode="auto">
              <a:xfrm flipV="1">
                <a:off x="3532" y="2557"/>
                <a:ext cx="0" cy="2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6" name="Line 809"/>
              <p:cNvSpPr>
                <a:spLocks noChangeShapeType="1"/>
              </p:cNvSpPr>
              <p:nvPr/>
            </p:nvSpPr>
            <p:spPr bwMode="auto">
              <a:xfrm flipV="1">
                <a:off x="3693" y="2557"/>
                <a:ext cx="0" cy="1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7" name="Line 810"/>
              <p:cNvSpPr>
                <a:spLocks noChangeShapeType="1"/>
              </p:cNvSpPr>
              <p:nvPr/>
            </p:nvSpPr>
            <p:spPr bwMode="auto">
              <a:xfrm flipV="1">
                <a:off x="3853" y="2557"/>
                <a:ext cx="0" cy="2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8" name="Line 811"/>
              <p:cNvSpPr>
                <a:spLocks noChangeShapeType="1"/>
              </p:cNvSpPr>
              <p:nvPr/>
            </p:nvSpPr>
            <p:spPr bwMode="auto">
              <a:xfrm flipV="1">
                <a:off x="4014" y="2557"/>
                <a:ext cx="0" cy="1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9" name="Line 812"/>
              <p:cNvSpPr>
                <a:spLocks noChangeShapeType="1"/>
              </p:cNvSpPr>
              <p:nvPr/>
            </p:nvSpPr>
            <p:spPr bwMode="auto">
              <a:xfrm flipV="1">
                <a:off x="4175" y="2557"/>
                <a:ext cx="0" cy="2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0" name="Line 813"/>
              <p:cNvSpPr>
                <a:spLocks noChangeShapeType="1"/>
              </p:cNvSpPr>
              <p:nvPr/>
            </p:nvSpPr>
            <p:spPr bwMode="auto">
              <a:xfrm flipV="1">
                <a:off x="4336" y="2557"/>
                <a:ext cx="0" cy="1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1" name="Line 814"/>
              <p:cNvSpPr>
                <a:spLocks noChangeShapeType="1"/>
              </p:cNvSpPr>
              <p:nvPr/>
            </p:nvSpPr>
            <p:spPr bwMode="auto">
              <a:xfrm flipV="1">
                <a:off x="4496" y="2557"/>
                <a:ext cx="0" cy="2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2" name="Line 815"/>
              <p:cNvSpPr>
                <a:spLocks noChangeShapeType="1"/>
              </p:cNvSpPr>
              <p:nvPr/>
            </p:nvSpPr>
            <p:spPr bwMode="auto">
              <a:xfrm flipV="1">
                <a:off x="4657" y="2557"/>
                <a:ext cx="0" cy="1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3" name="Line 816"/>
              <p:cNvSpPr>
                <a:spLocks noChangeShapeType="1"/>
              </p:cNvSpPr>
              <p:nvPr/>
            </p:nvSpPr>
            <p:spPr bwMode="auto">
              <a:xfrm>
                <a:off x="3210" y="2557"/>
                <a:ext cx="1544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4" name="Line 817"/>
              <p:cNvSpPr>
                <a:spLocks noChangeShapeType="1"/>
              </p:cNvSpPr>
              <p:nvPr/>
            </p:nvSpPr>
            <p:spPr bwMode="auto">
              <a:xfrm>
                <a:off x="3199" y="2557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5" name="Line 818"/>
              <p:cNvSpPr>
                <a:spLocks noChangeShapeType="1"/>
              </p:cNvSpPr>
              <p:nvPr/>
            </p:nvSpPr>
            <p:spPr bwMode="auto">
              <a:xfrm>
                <a:off x="3199" y="2521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6" name="Line 819"/>
              <p:cNvSpPr>
                <a:spLocks noChangeShapeType="1"/>
              </p:cNvSpPr>
              <p:nvPr/>
            </p:nvSpPr>
            <p:spPr bwMode="auto">
              <a:xfrm>
                <a:off x="3199" y="2491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7" name="Line 820"/>
              <p:cNvSpPr>
                <a:spLocks noChangeShapeType="1"/>
              </p:cNvSpPr>
              <p:nvPr/>
            </p:nvSpPr>
            <p:spPr bwMode="auto">
              <a:xfrm>
                <a:off x="3199" y="2465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8" name="Line 821"/>
              <p:cNvSpPr>
                <a:spLocks noChangeShapeType="1"/>
              </p:cNvSpPr>
              <p:nvPr/>
            </p:nvSpPr>
            <p:spPr bwMode="auto">
              <a:xfrm>
                <a:off x="3199" y="2442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9" name="Line 822"/>
              <p:cNvSpPr>
                <a:spLocks noChangeShapeType="1"/>
              </p:cNvSpPr>
              <p:nvPr/>
            </p:nvSpPr>
            <p:spPr bwMode="auto">
              <a:xfrm>
                <a:off x="3188" y="2421"/>
                <a:ext cx="2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0" name="Line 823"/>
              <p:cNvSpPr>
                <a:spLocks noChangeShapeType="1"/>
              </p:cNvSpPr>
              <p:nvPr/>
            </p:nvSpPr>
            <p:spPr bwMode="auto">
              <a:xfrm>
                <a:off x="3199" y="2285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1" name="Line 824"/>
              <p:cNvSpPr>
                <a:spLocks noChangeShapeType="1"/>
              </p:cNvSpPr>
              <p:nvPr/>
            </p:nvSpPr>
            <p:spPr bwMode="auto">
              <a:xfrm>
                <a:off x="3199" y="2206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2" name="Line 825"/>
              <p:cNvSpPr>
                <a:spLocks noChangeShapeType="1"/>
              </p:cNvSpPr>
              <p:nvPr/>
            </p:nvSpPr>
            <p:spPr bwMode="auto">
              <a:xfrm>
                <a:off x="3199" y="2149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3" name="Line 826"/>
              <p:cNvSpPr>
                <a:spLocks noChangeShapeType="1"/>
              </p:cNvSpPr>
              <p:nvPr/>
            </p:nvSpPr>
            <p:spPr bwMode="auto">
              <a:xfrm>
                <a:off x="3199" y="2105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4" name="Line 827"/>
              <p:cNvSpPr>
                <a:spLocks noChangeShapeType="1"/>
              </p:cNvSpPr>
              <p:nvPr/>
            </p:nvSpPr>
            <p:spPr bwMode="auto">
              <a:xfrm>
                <a:off x="3199" y="2069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5" name="Line 828"/>
              <p:cNvSpPr>
                <a:spLocks noChangeShapeType="1"/>
              </p:cNvSpPr>
              <p:nvPr/>
            </p:nvSpPr>
            <p:spPr bwMode="auto">
              <a:xfrm>
                <a:off x="3199" y="2039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6" name="Line 829"/>
              <p:cNvSpPr>
                <a:spLocks noChangeShapeType="1"/>
              </p:cNvSpPr>
              <p:nvPr/>
            </p:nvSpPr>
            <p:spPr bwMode="auto">
              <a:xfrm>
                <a:off x="3199" y="2013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7" name="Line 830"/>
              <p:cNvSpPr>
                <a:spLocks noChangeShapeType="1"/>
              </p:cNvSpPr>
              <p:nvPr/>
            </p:nvSpPr>
            <p:spPr bwMode="auto">
              <a:xfrm>
                <a:off x="3199" y="1990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8" name="Line 831"/>
              <p:cNvSpPr>
                <a:spLocks noChangeShapeType="1"/>
              </p:cNvSpPr>
              <p:nvPr/>
            </p:nvSpPr>
            <p:spPr bwMode="auto">
              <a:xfrm>
                <a:off x="3188" y="1969"/>
                <a:ext cx="2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9" name="Line 832"/>
              <p:cNvSpPr>
                <a:spLocks noChangeShapeType="1"/>
              </p:cNvSpPr>
              <p:nvPr/>
            </p:nvSpPr>
            <p:spPr bwMode="auto">
              <a:xfrm>
                <a:off x="3199" y="1833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0" name="Line 833"/>
              <p:cNvSpPr>
                <a:spLocks noChangeShapeType="1"/>
              </p:cNvSpPr>
              <p:nvPr/>
            </p:nvSpPr>
            <p:spPr bwMode="auto">
              <a:xfrm>
                <a:off x="3199" y="1753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1" name="Line 834"/>
              <p:cNvSpPr>
                <a:spLocks noChangeShapeType="1"/>
              </p:cNvSpPr>
              <p:nvPr/>
            </p:nvSpPr>
            <p:spPr bwMode="auto">
              <a:xfrm>
                <a:off x="3199" y="1697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2" name="Line 835"/>
              <p:cNvSpPr>
                <a:spLocks noChangeShapeType="1"/>
              </p:cNvSpPr>
              <p:nvPr/>
            </p:nvSpPr>
            <p:spPr bwMode="auto">
              <a:xfrm>
                <a:off x="3199" y="1653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3" name="Line 836"/>
              <p:cNvSpPr>
                <a:spLocks noChangeShapeType="1"/>
              </p:cNvSpPr>
              <p:nvPr/>
            </p:nvSpPr>
            <p:spPr bwMode="auto">
              <a:xfrm>
                <a:off x="3199" y="1618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4" name="Line 837"/>
              <p:cNvSpPr>
                <a:spLocks noChangeShapeType="1"/>
              </p:cNvSpPr>
              <p:nvPr/>
            </p:nvSpPr>
            <p:spPr bwMode="auto">
              <a:xfrm>
                <a:off x="3199" y="1587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5" name="Line 838"/>
              <p:cNvSpPr>
                <a:spLocks noChangeShapeType="1"/>
              </p:cNvSpPr>
              <p:nvPr/>
            </p:nvSpPr>
            <p:spPr bwMode="auto">
              <a:xfrm>
                <a:off x="3199" y="1561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6" name="Line 839"/>
              <p:cNvSpPr>
                <a:spLocks noChangeShapeType="1"/>
              </p:cNvSpPr>
              <p:nvPr/>
            </p:nvSpPr>
            <p:spPr bwMode="auto">
              <a:xfrm>
                <a:off x="3199" y="1538"/>
                <a:ext cx="11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7" name="Line 840"/>
              <p:cNvSpPr>
                <a:spLocks noChangeShapeType="1"/>
              </p:cNvSpPr>
              <p:nvPr/>
            </p:nvSpPr>
            <p:spPr bwMode="auto">
              <a:xfrm>
                <a:off x="3188" y="1517"/>
                <a:ext cx="22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8" name="Line 841"/>
              <p:cNvSpPr>
                <a:spLocks noChangeShapeType="1"/>
              </p:cNvSpPr>
              <p:nvPr/>
            </p:nvSpPr>
            <p:spPr bwMode="auto">
              <a:xfrm flipV="1">
                <a:off x="3210" y="1481"/>
                <a:ext cx="0" cy="107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9" name="Freeform 842"/>
              <p:cNvSpPr>
                <a:spLocks/>
              </p:cNvSpPr>
              <p:nvPr/>
            </p:nvSpPr>
            <p:spPr bwMode="auto">
              <a:xfrm>
                <a:off x="3216" y="2359"/>
                <a:ext cx="52" cy="52"/>
              </a:xfrm>
              <a:custGeom>
                <a:avLst/>
                <a:gdLst>
                  <a:gd name="T0" fmla="*/ 51 w 103"/>
                  <a:gd name="T1" fmla="*/ 0 h 104"/>
                  <a:gd name="T2" fmla="*/ 67 w 103"/>
                  <a:gd name="T3" fmla="*/ 4 h 104"/>
                  <a:gd name="T4" fmla="*/ 81 w 103"/>
                  <a:gd name="T5" fmla="*/ 11 h 104"/>
                  <a:gd name="T6" fmla="*/ 93 w 103"/>
                  <a:gd name="T7" fmla="*/ 22 h 104"/>
                  <a:gd name="T8" fmla="*/ 100 w 103"/>
                  <a:gd name="T9" fmla="*/ 35 h 104"/>
                  <a:gd name="T10" fmla="*/ 103 w 103"/>
                  <a:gd name="T11" fmla="*/ 52 h 104"/>
                  <a:gd name="T12" fmla="*/ 100 w 103"/>
                  <a:gd name="T13" fmla="*/ 68 h 104"/>
                  <a:gd name="T14" fmla="*/ 93 w 103"/>
                  <a:gd name="T15" fmla="*/ 82 h 104"/>
                  <a:gd name="T16" fmla="*/ 81 w 103"/>
                  <a:gd name="T17" fmla="*/ 93 h 104"/>
                  <a:gd name="T18" fmla="*/ 67 w 103"/>
                  <a:gd name="T19" fmla="*/ 101 h 104"/>
                  <a:gd name="T20" fmla="*/ 51 w 103"/>
                  <a:gd name="T21" fmla="*/ 104 h 104"/>
                  <a:gd name="T22" fmla="*/ 35 w 103"/>
                  <a:gd name="T23" fmla="*/ 101 h 104"/>
                  <a:gd name="T24" fmla="*/ 20 w 103"/>
                  <a:gd name="T25" fmla="*/ 93 h 104"/>
                  <a:gd name="T26" fmla="*/ 10 w 103"/>
                  <a:gd name="T27" fmla="*/ 82 h 104"/>
                  <a:gd name="T28" fmla="*/ 2 w 103"/>
                  <a:gd name="T29" fmla="*/ 68 h 104"/>
                  <a:gd name="T30" fmla="*/ 0 w 103"/>
                  <a:gd name="T31" fmla="*/ 52 h 104"/>
                  <a:gd name="T32" fmla="*/ 2 w 103"/>
                  <a:gd name="T33" fmla="*/ 35 h 104"/>
                  <a:gd name="T34" fmla="*/ 10 w 103"/>
                  <a:gd name="T35" fmla="*/ 22 h 104"/>
                  <a:gd name="T36" fmla="*/ 20 w 103"/>
                  <a:gd name="T37" fmla="*/ 11 h 104"/>
                  <a:gd name="T38" fmla="*/ 35 w 103"/>
                  <a:gd name="T39" fmla="*/ 4 h 104"/>
                  <a:gd name="T40" fmla="*/ 51 w 103"/>
                  <a:gd name="T4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" h="104">
                    <a:moveTo>
                      <a:pt x="51" y="0"/>
                    </a:moveTo>
                    <a:lnTo>
                      <a:pt x="67" y="4"/>
                    </a:lnTo>
                    <a:lnTo>
                      <a:pt x="81" y="11"/>
                    </a:lnTo>
                    <a:lnTo>
                      <a:pt x="93" y="22"/>
                    </a:lnTo>
                    <a:lnTo>
                      <a:pt x="100" y="35"/>
                    </a:lnTo>
                    <a:lnTo>
                      <a:pt x="103" y="52"/>
                    </a:lnTo>
                    <a:lnTo>
                      <a:pt x="100" y="68"/>
                    </a:lnTo>
                    <a:lnTo>
                      <a:pt x="93" y="82"/>
                    </a:lnTo>
                    <a:lnTo>
                      <a:pt x="81" y="93"/>
                    </a:lnTo>
                    <a:lnTo>
                      <a:pt x="67" y="101"/>
                    </a:lnTo>
                    <a:lnTo>
                      <a:pt x="51" y="104"/>
                    </a:lnTo>
                    <a:lnTo>
                      <a:pt x="35" y="101"/>
                    </a:lnTo>
                    <a:lnTo>
                      <a:pt x="20" y="93"/>
                    </a:lnTo>
                    <a:lnTo>
                      <a:pt x="10" y="82"/>
                    </a:lnTo>
                    <a:lnTo>
                      <a:pt x="2" y="68"/>
                    </a:lnTo>
                    <a:lnTo>
                      <a:pt x="0" y="52"/>
                    </a:lnTo>
                    <a:lnTo>
                      <a:pt x="2" y="35"/>
                    </a:lnTo>
                    <a:lnTo>
                      <a:pt x="10" y="22"/>
                    </a:lnTo>
                    <a:lnTo>
                      <a:pt x="20" y="11"/>
                    </a:lnTo>
                    <a:lnTo>
                      <a:pt x="35" y="4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0" name="Line 843"/>
              <p:cNvSpPr>
                <a:spLocks noChangeShapeType="1"/>
              </p:cNvSpPr>
              <p:nvPr/>
            </p:nvSpPr>
            <p:spPr bwMode="auto">
              <a:xfrm flipH="1" flipV="1">
                <a:off x="3267" y="2377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1" name="Line 844"/>
              <p:cNvSpPr>
                <a:spLocks noChangeShapeType="1"/>
              </p:cNvSpPr>
              <p:nvPr/>
            </p:nvSpPr>
            <p:spPr bwMode="auto">
              <a:xfrm flipH="1" flipV="1">
                <a:off x="3263" y="2370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2" name="Line 845"/>
              <p:cNvSpPr>
                <a:spLocks noChangeShapeType="1"/>
              </p:cNvSpPr>
              <p:nvPr/>
            </p:nvSpPr>
            <p:spPr bwMode="auto">
              <a:xfrm flipH="1" flipV="1">
                <a:off x="3257" y="2365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3" name="Line 846"/>
              <p:cNvSpPr>
                <a:spLocks noChangeShapeType="1"/>
              </p:cNvSpPr>
              <p:nvPr/>
            </p:nvSpPr>
            <p:spPr bwMode="auto">
              <a:xfrm flipH="1" flipV="1">
                <a:off x="3250" y="2361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4" name="Line 847"/>
              <p:cNvSpPr>
                <a:spLocks noChangeShapeType="1"/>
              </p:cNvSpPr>
              <p:nvPr/>
            </p:nvSpPr>
            <p:spPr bwMode="auto">
              <a:xfrm flipH="1" flipV="1">
                <a:off x="3242" y="2359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5" name="Line 848"/>
              <p:cNvSpPr>
                <a:spLocks noChangeShapeType="1"/>
              </p:cNvSpPr>
              <p:nvPr/>
            </p:nvSpPr>
            <p:spPr bwMode="auto">
              <a:xfrm flipH="1">
                <a:off x="3234" y="2359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6" name="Line 849"/>
              <p:cNvSpPr>
                <a:spLocks noChangeShapeType="1"/>
              </p:cNvSpPr>
              <p:nvPr/>
            </p:nvSpPr>
            <p:spPr bwMode="auto">
              <a:xfrm flipH="1">
                <a:off x="3227" y="2361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7" name="Line 850"/>
              <p:cNvSpPr>
                <a:spLocks noChangeShapeType="1"/>
              </p:cNvSpPr>
              <p:nvPr/>
            </p:nvSpPr>
            <p:spPr bwMode="auto">
              <a:xfrm flipH="1">
                <a:off x="3221" y="2365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8" name="Line 851"/>
              <p:cNvSpPr>
                <a:spLocks noChangeShapeType="1"/>
              </p:cNvSpPr>
              <p:nvPr/>
            </p:nvSpPr>
            <p:spPr bwMode="auto">
              <a:xfrm flipH="1">
                <a:off x="3218" y="2370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9" name="Line 852"/>
              <p:cNvSpPr>
                <a:spLocks noChangeShapeType="1"/>
              </p:cNvSpPr>
              <p:nvPr/>
            </p:nvSpPr>
            <p:spPr bwMode="auto">
              <a:xfrm flipH="1">
                <a:off x="3216" y="2377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0" name="Line 853"/>
              <p:cNvSpPr>
                <a:spLocks noChangeShapeType="1"/>
              </p:cNvSpPr>
              <p:nvPr/>
            </p:nvSpPr>
            <p:spPr bwMode="auto">
              <a:xfrm>
                <a:off x="3216" y="2385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1" name="Line 854"/>
              <p:cNvSpPr>
                <a:spLocks noChangeShapeType="1"/>
              </p:cNvSpPr>
              <p:nvPr/>
            </p:nvSpPr>
            <p:spPr bwMode="auto">
              <a:xfrm>
                <a:off x="3218" y="2393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2" name="Line 855"/>
              <p:cNvSpPr>
                <a:spLocks noChangeShapeType="1"/>
              </p:cNvSpPr>
              <p:nvPr/>
            </p:nvSpPr>
            <p:spPr bwMode="auto">
              <a:xfrm>
                <a:off x="3221" y="2400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3" name="Line 856"/>
              <p:cNvSpPr>
                <a:spLocks noChangeShapeType="1"/>
              </p:cNvSpPr>
              <p:nvPr/>
            </p:nvSpPr>
            <p:spPr bwMode="auto">
              <a:xfrm>
                <a:off x="3227" y="2406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4" name="Line 857"/>
              <p:cNvSpPr>
                <a:spLocks noChangeShapeType="1"/>
              </p:cNvSpPr>
              <p:nvPr/>
            </p:nvSpPr>
            <p:spPr bwMode="auto">
              <a:xfrm>
                <a:off x="3234" y="2409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5" name="Line 858"/>
              <p:cNvSpPr>
                <a:spLocks noChangeShapeType="1"/>
              </p:cNvSpPr>
              <p:nvPr/>
            </p:nvSpPr>
            <p:spPr bwMode="auto">
              <a:xfrm flipV="1">
                <a:off x="3242" y="2409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6" name="Line 859"/>
              <p:cNvSpPr>
                <a:spLocks noChangeShapeType="1"/>
              </p:cNvSpPr>
              <p:nvPr/>
            </p:nvSpPr>
            <p:spPr bwMode="auto">
              <a:xfrm flipV="1">
                <a:off x="3250" y="2406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7" name="Line 860"/>
              <p:cNvSpPr>
                <a:spLocks noChangeShapeType="1"/>
              </p:cNvSpPr>
              <p:nvPr/>
            </p:nvSpPr>
            <p:spPr bwMode="auto">
              <a:xfrm flipV="1">
                <a:off x="3257" y="2400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8" name="Line 861"/>
              <p:cNvSpPr>
                <a:spLocks noChangeShapeType="1"/>
              </p:cNvSpPr>
              <p:nvPr/>
            </p:nvSpPr>
            <p:spPr bwMode="auto">
              <a:xfrm flipV="1">
                <a:off x="3263" y="2393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9" name="Line 862"/>
              <p:cNvSpPr>
                <a:spLocks noChangeShapeType="1"/>
              </p:cNvSpPr>
              <p:nvPr/>
            </p:nvSpPr>
            <p:spPr bwMode="auto">
              <a:xfrm flipV="1">
                <a:off x="3267" y="2385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0" name="Freeform 863"/>
              <p:cNvSpPr>
                <a:spLocks/>
              </p:cNvSpPr>
              <p:nvPr/>
            </p:nvSpPr>
            <p:spPr bwMode="auto">
              <a:xfrm>
                <a:off x="3265" y="2329"/>
                <a:ext cx="51" cy="51"/>
              </a:xfrm>
              <a:custGeom>
                <a:avLst/>
                <a:gdLst>
                  <a:gd name="T0" fmla="*/ 51 w 103"/>
                  <a:gd name="T1" fmla="*/ 0 h 103"/>
                  <a:gd name="T2" fmla="*/ 68 w 103"/>
                  <a:gd name="T3" fmla="*/ 3 h 103"/>
                  <a:gd name="T4" fmla="*/ 81 w 103"/>
                  <a:gd name="T5" fmla="*/ 10 h 103"/>
                  <a:gd name="T6" fmla="*/ 93 w 103"/>
                  <a:gd name="T7" fmla="*/ 21 h 103"/>
                  <a:gd name="T8" fmla="*/ 101 w 103"/>
                  <a:gd name="T9" fmla="*/ 35 h 103"/>
                  <a:gd name="T10" fmla="*/ 103 w 103"/>
                  <a:gd name="T11" fmla="*/ 51 h 103"/>
                  <a:gd name="T12" fmla="*/ 101 w 103"/>
                  <a:gd name="T13" fmla="*/ 68 h 103"/>
                  <a:gd name="T14" fmla="*/ 93 w 103"/>
                  <a:gd name="T15" fmla="*/ 82 h 103"/>
                  <a:gd name="T16" fmla="*/ 81 w 103"/>
                  <a:gd name="T17" fmla="*/ 93 h 103"/>
                  <a:gd name="T18" fmla="*/ 68 w 103"/>
                  <a:gd name="T19" fmla="*/ 100 h 103"/>
                  <a:gd name="T20" fmla="*/ 51 w 103"/>
                  <a:gd name="T21" fmla="*/ 103 h 103"/>
                  <a:gd name="T22" fmla="*/ 35 w 103"/>
                  <a:gd name="T23" fmla="*/ 100 h 103"/>
                  <a:gd name="T24" fmla="*/ 21 w 103"/>
                  <a:gd name="T25" fmla="*/ 93 h 103"/>
                  <a:gd name="T26" fmla="*/ 10 w 103"/>
                  <a:gd name="T27" fmla="*/ 82 h 103"/>
                  <a:gd name="T28" fmla="*/ 3 w 103"/>
                  <a:gd name="T29" fmla="*/ 68 h 103"/>
                  <a:gd name="T30" fmla="*/ 0 w 103"/>
                  <a:gd name="T31" fmla="*/ 51 h 103"/>
                  <a:gd name="T32" fmla="*/ 3 w 103"/>
                  <a:gd name="T33" fmla="*/ 35 h 103"/>
                  <a:gd name="T34" fmla="*/ 10 w 103"/>
                  <a:gd name="T35" fmla="*/ 21 h 103"/>
                  <a:gd name="T36" fmla="*/ 21 w 103"/>
                  <a:gd name="T37" fmla="*/ 10 h 103"/>
                  <a:gd name="T38" fmla="*/ 35 w 103"/>
                  <a:gd name="T39" fmla="*/ 3 h 103"/>
                  <a:gd name="T40" fmla="*/ 51 w 103"/>
                  <a:gd name="T4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" h="103">
                    <a:moveTo>
                      <a:pt x="51" y="0"/>
                    </a:moveTo>
                    <a:lnTo>
                      <a:pt x="68" y="3"/>
                    </a:lnTo>
                    <a:lnTo>
                      <a:pt x="81" y="10"/>
                    </a:lnTo>
                    <a:lnTo>
                      <a:pt x="93" y="21"/>
                    </a:lnTo>
                    <a:lnTo>
                      <a:pt x="101" y="35"/>
                    </a:lnTo>
                    <a:lnTo>
                      <a:pt x="103" y="51"/>
                    </a:lnTo>
                    <a:lnTo>
                      <a:pt x="101" y="68"/>
                    </a:lnTo>
                    <a:lnTo>
                      <a:pt x="93" y="82"/>
                    </a:lnTo>
                    <a:lnTo>
                      <a:pt x="81" y="93"/>
                    </a:lnTo>
                    <a:lnTo>
                      <a:pt x="68" y="100"/>
                    </a:lnTo>
                    <a:lnTo>
                      <a:pt x="51" y="103"/>
                    </a:lnTo>
                    <a:lnTo>
                      <a:pt x="35" y="100"/>
                    </a:lnTo>
                    <a:lnTo>
                      <a:pt x="21" y="93"/>
                    </a:lnTo>
                    <a:lnTo>
                      <a:pt x="10" y="82"/>
                    </a:lnTo>
                    <a:lnTo>
                      <a:pt x="3" y="68"/>
                    </a:lnTo>
                    <a:lnTo>
                      <a:pt x="0" y="51"/>
                    </a:lnTo>
                    <a:lnTo>
                      <a:pt x="3" y="35"/>
                    </a:lnTo>
                    <a:lnTo>
                      <a:pt x="10" y="21"/>
                    </a:lnTo>
                    <a:lnTo>
                      <a:pt x="21" y="10"/>
                    </a:lnTo>
                    <a:lnTo>
                      <a:pt x="35" y="3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1" name="Line 864"/>
              <p:cNvSpPr>
                <a:spLocks noChangeShapeType="1"/>
              </p:cNvSpPr>
              <p:nvPr/>
            </p:nvSpPr>
            <p:spPr bwMode="auto">
              <a:xfrm flipH="1" flipV="1">
                <a:off x="3315" y="2347"/>
                <a:ext cx="1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2" name="Line 865"/>
              <p:cNvSpPr>
                <a:spLocks noChangeShapeType="1"/>
              </p:cNvSpPr>
              <p:nvPr/>
            </p:nvSpPr>
            <p:spPr bwMode="auto">
              <a:xfrm flipH="1" flipV="1">
                <a:off x="3311" y="2339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3" name="Line 866"/>
              <p:cNvSpPr>
                <a:spLocks noChangeShapeType="1"/>
              </p:cNvSpPr>
              <p:nvPr/>
            </p:nvSpPr>
            <p:spPr bwMode="auto">
              <a:xfrm flipH="1" flipV="1">
                <a:off x="3305" y="2334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4" name="Line 867"/>
              <p:cNvSpPr>
                <a:spLocks noChangeShapeType="1"/>
              </p:cNvSpPr>
              <p:nvPr/>
            </p:nvSpPr>
            <p:spPr bwMode="auto">
              <a:xfrm flipH="1" flipV="1">
                <a:off x="3299" y="2330"/>
                <a:ext cx="6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5" name="Line 868"/>
              <p:cNvSpPr>
                <a:spLocks noChangeShapeType="1"/>
              </p:cNvSpPr>
              <p:nvPr/>
            </p:nvSpPr>
            <p:spPr bwMode="auto">
              <a:xfrm flipH="1" flipV="1">
                <a:off x="3290" y="2329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6" name="Line 869"/>
              <p:cNvSpPr>
                <a:spLocks noChangeShapeType="1"/>
              </p:cNvSpPr>
              <p:nvPr/>
            </p:nvSpPr>
            <p:spPr bwMode="auto">
              <a:xfrm flipH="1">
                <a:off x="3282" y="2329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7" name="Line 870"/>
              <p:cNvSpPr>
                <a:spLocks noChangeShapeType="1"/>
              </p:cNvSpPr>
              <p:nvPr/>
            </p:nvSpPr>
            <p:spPr bwMode="auto">
              <a:xfrm flipH="1">
                <a:off x="3275" y="2330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8" name="Line 871"/>
              <p:cNvSpPr>
                <a:spLocks noChangeShapeType="1"/>
              </p:cNvSpPr>
              <p:nvPr/>
            </p:nvSpPr>
            <p:spPr bwMode="auto">
              <a:xfrm flipH="1">
                <a:off x="3270" y="2334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9" name="Line 872"/>
              <p:cNvSpPr>
                <a:spLocks noChangeShapeType="1"/>
              </p:cNvSpPr>
              <p:nvPr/>
            </p:nvSpPr>
            <p:spPr bwMode="auto">
              <a:xfrm flipH="1">
                <a:off x="3266" y="2339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0" name="Line 873"/>
              <p:cNvSpPr>
                <a:spLocks noChangeShapeType="1"/>
              </p:cNvSpPr>
              <p:nvPr/>
            </p:nvSpPr>
            <p:spPr bwMode="auto">
              <a:xfrm flipH="1">
                <a:off x="3265" y="2347"/>
                <a:ext cx="1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1" name="Line 874"/>
              <p:cNvSpPr>
                <a:spLocks noChangeShapeType="1"/>
              </p:cNvSpPr>
              <p:nvPr/>
            </p:nvSpPr>
            <p:spPr bwMode="auto">
              <a:xfrm>
                <a:off x="3265" y="2354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2" name="Line 875"/>
              <p:cNvSpPr>
                <a:spLocks noChangeShapeType="1"/>
              </p:cNvSpPr>
              <p:nvPr/>
            </p:nvSpPr>
            <p:spPr bwMode="auto">
              <a:xfrm>
                <a:off x="3266" y="2363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3" name="Line 876"/>
              <p:cNvSpPr>
                <a:spLocks noChangeShapeType="1"/>
              </p:cNvSpPr>
              <p:nvPr/>
            </p:nvSpPr>
            <p:spPr bwMode="auto">
              <a:xfrm>
                <a:off x="3270" y="2370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4" name="Line 877"/>
              <p:cNvSpPr>
                <a:spLocks noChangeShapeType="1"/>
              </p:cNvSpPr>
              <p:nvPr/>
            </p:nvSpPr>
            <p:spPr bwMode="auto">
              <a:xfrm>
                <a:off x="3275" y="2376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5" name="Line 878"/>
              <p:cNvSpPr>
                <a:spLocks noChangeShapeType="1"/>
              </p:cNvSpPr>
              <p:nvPr/>
            </p:nvSpPr>
            <p:spPr bwMode="auto">
              <a:xfrm>
                <a:off x="3282" y="2379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6" name="Line 879"/>
              <p:cNvSpPr>
                <a:spLocks noChangeShapeType="1"/>
              </p:cNvSpPr>
              <p:nvPr/>
            </p:nvSpPr>
            <p:spPr bwMode="auto">
              <a:xfrm flipV="1">
                <a:off x="3290" y="2379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7" name="Line 880"/>
              <p:cNvSpPr>
                <a:spLocks noChangeShapeType="1"/>
              </p:cNvSpPr>
              <p:nvPr/>
            </p:nvSpPr>
            <p:spPr bwMode="auto">
              <a:xfrm flipV="1">
                <a:off x="3299" y="2376"/>
                <a:ext cx="6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8" name="Line 881"/>
              <p:cNvSpPr>
                <a:spLocks noChangeShapeType="1"/>
              </p:cNvSpPr>
              <p:nvPr/>
            </p:nvSpPr>
            <p:spPr bwMode="auto">
              <a:xfrm flipV="1">
                <a:off x="3305" y="2370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9" name="Line 882"/>
              <p:cNvSpPr>
                <a:spLocks noChangeShapeType="1"/>
              </p:cNvSpPr>
              <p:nvPr/>
            </p:nvSpPr>
            <p:spPr bwMode="auto">
              <a:xfrm flipV="1">
                <a:off x="3311" y="2363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0" name="Line 883"/>
              <p:cNvSpPr>
                <a:spLocks noChangeShapeType="1"/>
              </p:cNvSpPr>
              <p:nvPr/>
            </p:nvSpPr>
            <p:spPr bwMode="auto">
              <a:xfrm flipV="1">
                <a:off x="3315" y="2354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1" name="Freeform 884"/>
              <p:cNvSpPr>
                <a:spLocks/>
              </p:cNvSpPr>
              <p:nvPr/>
            </p:nvSpPr>
            <p:spPr bwMode="auto">
              <a:xfrm>
                <a:off x="3506" y="2399"/>
                <a:ext cx="51" cy="52"/>
              </a:xfrm>
              <a:custGeom>
                <a:avLst/>
                <a:gdLst>
                  <a:gd name="T0" fmla="*/ 51 w 103"/>
                  <a:gd name="T1" fmla="*/ 0 h 104"/>
                  <a:gd name="T2" fmla="*/ 68 w 103"/>
                  <a:gd name="T3" fmla="*/ 4 h 104"/>
                  <a:gd name="T4" fmla="*/ 81 w 103"/>
                  <a:gd name="T5" fmla="*/ 11 h 104"/>
                  <a:gd name="T6" fmla="*/ 93 w 103"/>
                  <a:gd name="T7" fmla="*/ 22 h 104"/>
                  <a:gd name="T8" fmla="*/ 101 w 103"/>
                  <a:gd name="T9" fmla="*/ 35 h 104"/>
                  <a:gd name="T10" fmla="*/ 103 w 103"/>
                  <a:gd name="T11" fmla="*/ 52 h 104"/>
                  <a:gd name="T12" fmla="*/ 101 w 103"/>
                  <a:gd name="T13" fmla="*/ 68 h 104"/>
                  <a:gd name="T14" fmla="*/ 93 w 103"/>
                  <a:gd name="T15" fmla="*/ 82 h 104"/>
                  <a:gd name="T16" fmla="*/ 81 w 103"/>
                  <a:gd name="T17" fmla="*/ 93 h 104"/>
                  <a:gd name="T18" fmla="*/ 68 w 103"/>
                  <a:gd name="T19" fmla="*/ 101 h 104"/>
                  <a:gd name="T20" fmla="*/ 51 w 103"/>
                  <a:gd name="T21" fmla="*/ 104 h 104"/>
                  <a:gd name="T22" fmla="*/ 35 w 103"/>
                  <a:gd name="T23" fmla="*/ 101 h 104"/>
                  <a:gd name="T24" fmla="*/ 21 w 103"/>
                  <a:gd name="T25" fmla="*/ 93 h 104"/>
                  <a:gd name="T26" fmla="*/ 10 w 103"/>
                  <a:gd name="T27" fmla="*/ 82 h 104"/>
                  <a:gd name="T28" fmla="*/ 3 w 103"/>
                  <a:gd name="T29" fmla="*/ 68 h 104"/>
                  <a:gd name="T30" fmla="*/ 0 w 103"/>
                  <a:gd name="T31" fmla="*/ 52 h 104"/>
                  <a:gd name="T32" fmla="*/ 3 w 103"/>
                  <a:gd name="T33" fmla="*/ 35 h 104"/>
                  <a:gd name="T34" fmla="*/ 10 w 103"/>
                  <a:gd name="T35" fmla="*/ 22 h 104"/>
                  <a:gd name="T36" fmla="*/ 21 w 103"/>
                  <a:gd name="T37" fmla="*/ 11 h 104"/>
                  <a:gd name="T38" fmla="*/ 35 w 103"/>
                  <a:gd name="T39" fmla="*/ 4 h 104"/>
                  <a:gd name="T40" fmla="*/ 51 w 103"/>
                  <a:gd name="T4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" h="104">
                    <a:moveTo>
                      <a:pt x="51" y="0"/>
                    </a:moveTo>
                    <a:lnTo>
                      <a:pt x="68" y="4"/>
                    </a:lnTo>
                    <a:lnTo>
                      <a:pt x="81" y="11"/>
                    </a:lnTo>
                    <a:lnTo>
                      <a:pt x="93" y="22"/>
                    </a:lnTo>
                    <a:lnTo>
                      <a:pt x="101" y="35"/>
                    </a:lnTo>
                    <a:lnTo>
                      <a:pt x="103" y="52"/>
                    </a:lnTo>
                    <a:lnTo>
                      <a:pt x="101" y="68"/>
                    </a:lnTo>
                    <a:lnTo>
                      <a:pt x="93" y="82"/>
                    </a:lnTo>
                    <a:lnTo>
                      <a:pt x="81" y="93"/>
                    </a:lnTo>
                    <a:lnTo>
                      <a:pt x="68" y="101"/>
                    </a:lnTo>
                    <a:lnTo>
                      <a:pt x="51" y="104"/>
                    </a:lnTo>
                    <a:lnTo>
                      <a:pt x="35" y="101"/>
                    </a:lnTo>
                    <a:lnTo>
                      <a:pt x="21" y="93"/>
                    </a:lnTo>
                    <a:lnTo>
                      <a:pt x="10" y="82"/>
                    </a:lnTo>
                    <a:lnTo>
                      <a:pt x="3" y="68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10" y="22"/>
                    </a:lnTo>
                    <a:lnTo>
                      <a:pt x="21" y="11"/>
                    </a:lnTo>
                    <a:lnTo>
                      <a:pt x="35" y="4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2" name="Line 885"/>
              <p:cNvSpPr>
                <a:spLocks noChangeShapeType="1"/>
              </p:cNvSpPr>
              <p:nvPr/>
            </p:nvSpPr>
            <p:spPr bwMode="auto">
              <a:xfrm flipH="1" flipV="1">
                <a:off x="3556" y="2417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3" name="Line 886"/>
              <p:cNvSpPr>
                <a:spLocks noChangeShapeType="1"/>
              </p:cNvSpPr>
              <p:nvPr/>
            </p:nvSpPr>
            <p:spPr bwMode="auto">
              <a:xfrm flipH="1" flipV="1">
                <a:off x="3553" y="2410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4" name="Line 887"/>
              <p:cNvSpPr>
                <a:spLocks noChangeShapeType="1"/>
              </p:cNvSpPr>
              <p:nvPr/>
            </p:nvSpPr>
            <p:spPr bwMode="auto">
              <a:xfrm flipH="1" flipV="1">
                <a:off x="3547" y="2404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5" name="Line 888"/>
              <p:cNvSpPr>
                <a:spLocks noChangeShapeType="1"/>
              </p:cNvSpPr>
              <p:nvPr/>
            </p:nvSpPr>
            <p:spPr bwMode="auto">
              <a:xfrm flipH="1" flipV="1">
                <a:off x="3540" y="2401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6" name="Line 889"/>
              <p:cNvSpPr>
                <a:spLocks noChangeShapeType="1"/>
              </p:cNvSpPr>
              <p:nvPr/>
            </p:nvSpPr>
            <p:spPr bwMode="auto">
              <a:xfrm flipH="1" flipV="1">
                <a:off x="3532" y="2399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7" name="Line 890"/>
              <p:cNvSpPr>
                <a:spLocks noChangeShapeType="1"/>
              </p:cNvSpPr>
              <p:nvPr/>
            </p:nvSpPr>
            <p:spPr bwMode="auto">
              <a:xfrm flipH="1">
                <a:off x="3524" y="2399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8" name="Line 891"/>
              <p:cNvSpPr>
                <a:spLocks noChangeShapeType="1"/>
              </p:cNvSpPr>
              <p:nvPr/>
            </p:nvSpPr>
            <p:spPr bwMode="auto">
              <a:xfrm flipH="1">
                <a:off x="3516" y="2401"/>
                <a:ext cx="8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9" name="Line 892"/>
              <p:cNvSpPr>
                <a:spLocks noChangeShapeType="1"/>
              </p:cNvSpPr>
              <p:nvPr/>
            </p:nvSpPr>
            <p:spPr bwMode="auto">
              <a:xfrm flipH="1">
                <a:off x="3511" y="2404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0" name="Line 893"/>
              <p:cNvSpPr>
                <a:spLocks noChangeShapeType="1"/>
              </p:cNvSpPr>
              <p:nvPr/>
            </p:nvSpPr>
            <p:spPr bwMode="auto">
              <a:xfrm flipH="1">
                <a:off x="3507" y="2410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1" name="Line 894"/>
              <p:cNvSpPr>
                <a:spLocks noChangeShapeType="1"/>
              </p:cNvSpPr>
              <p:nvPr/>
            </p:nvSpPr>
            <p:spPr bwMode="auto">
              <a:xfrm flipH="1">
                <a:off x="3506" y="2417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2" name="Line 895"/>
              <p:cNvSpPr>
                <a:spLocks noChangeShapeType="1"/>
              </p:cNvSpPr>
              <p:nvPr/>
            </p:nvSpPr>
            <p:spPr bwMode="auto">
              <a:xfrm>
                <a:off x="3506" y="2425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" name="Line 896"/>
              <p:cNvSpPr>
                <a:spLocks noChangeShapeType="1"/>
              </p:cNvSpPr>
              <p:nvPr/>
            </p:nvSpPr>
            <p:spPr bwMode="auto">
              <a:xfrm>
                <a:off x="3507" y="2433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" name="Line 897"/>
              <p:cNvSpPr>
                <a:spLocks noChangeShapeType="1"/>
              </p:cNvSpPr>
              <p:nvPr/>
            </p:nvSpPr>
            <p:spPr bwMode="auto">
              <a:xfrm>
                <a:off x="3511" y="2440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00" name="Group 1099"/>
            <p:cNvGrpSpPr>
              <a:grpSpLocks/>
            </p:cNvGrpSpPr>
            <p:nvPr/>
          </p:nvGrpSpPr>
          <p:grpSpPr bwMode="auto">
            <a:xfrm>
              <a:off x="5581650" y="2652713"/>
              <a:ext cx="1292225" cy="1301750"/>
              <a:chOff x="3516" y="1671"/>
              <a:chExt cx="814" cy="820"/>
            </a:xfrm>
          </p:grpSpPr>
          <p:sp>
            <p:nvSpPr>
              <p:cNvPr id="3105" name="Line 899"/>
              <p:cNvSpPr>
                <a:spLocks noChangeShapeType="1"/>
              </p:cNvSpPr>
              <p:nvPr/>
            </p:nvSpPr>
            <p:spPr bwMode="auto">
              <a:xfrm>
                <a:off x="3516" y="2445"/>
                <a:ext cx="8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6" name="Line 900"/>
              <p:cNvSpPr>
                <a:spLocks noChangeShapeType="1"/>
              </p:cNvSpPr>
              <p:nvPr/>
            </p:nvSpPr>
            <p:spPr bwMode="auto">
              <a:xfrm>
                <a:off x="3524" y="2450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7" name="Line 901"/>
              <p:cNvSpPr>
                <a:spLocks noChangeShapeType="1"/>
              </p:cNvSpPr>
              <p:nvPr/>
            </p:nvSpPr>
            <p:spPr bwMode="auto">
              <a:xfrm flipV="1">
                <a:off x="3532" y="2450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8" name="Line 902"/>
              <p:cNvSpPr>
                <a:spLocks noChangeShapeType="1"/>
              </p:cNvSpPr>
              <p:nvPr/>
            </p:nvSpPr>
            <p:spPr bwMode="auto">
              <a:xfrm flipV="1">
                <a:off x="3540" y="2445"/>
                <a:ext cx="7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9" name="Line 903"/>
              <p:cNvSpPr>
                <a:spLocks noChangeShapeType="1"/>
              </p:cNvSpPr>
              <p:nvPr/>
            </p:nvSpPr>
            <p:spPr bwMode="auto">
              <a:xfrm flipV="1">
                <a:off x="3547" y="2440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0" name="Line 904"/>
              <p:cNvSpPr>
                <a:spLocks noChangeShapeType="1"/>
              </p:cNvSpPr>
              <p:nvPr/>
            </p:nvSpPr>
            <p:spPr bwMode="auto">
              <a:xfrm flipV="1">
                <a:off x="3553" y="2433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1" name="Line 905"/>
              <p:cNvSpPr>
                <a:spLocks noChangeShapeType="1"/>
              </p:cNvSpPr>
              <p:nvPr/>
            </p:nvSpPr>
            <p:spPr bwMode="auto">
              <a:xfrm flipV="1">
                <a:off x="3556" y="2425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2" name="Freeform 906"/>
              <p:cNvSpPr>
                <a:spLocks/>
              </p:cNvSpPr>
              <p:nvPr/>
            </p:nvSpPr>
            <p:spPr bwMode="auto">
              <a:xfrm>
                <a:off x="3602" y="2439"/>
                <a:ext cx="51" cy="52"/>
              </a:xfrm>
              <a:custGeom>
                <a:avLst/>
                <a:gdLst>
                  <a:gd name="T0" fmla="*/ 51 w 103"/>
                  <a:gd name="T1" fmla="*/ 0 h 103"/>
                  <a:gd name="T2" fmla="*/ 68 w 103"/>
                  <a:gd name="T3" fmla="*/ 3 h 103"/>
                  <a:gd name="T4" fmla="*/ 82 w 103"/>
                  <a:gd name="T5" fmla="*/ 10 h 103"/>
                  <a:gd name="T6" fmla="*/ 93 w 103"/>
                  <a:gd name="T7" fmla="*/ 21 h 103"/>
                  <a:gd name="T8" fmla="*/ 101 w 103"/>
                  <a:gd name="T9" fmla="*/ 35 h 103"/>
                  <a:gd name="T10" fmla="*/ 103 w 103"/>
                  <a:gd name="T11" fmla="*/ 51 h 103"/>
                  <a:gd name="T12" fmla="*/ 101 w 103"/>
                  <a:gd name="T13" fmla="*/ 67 h 103"/>
                  <a:gd name="T14" fmla="*/ 93 w 103"/>
                  <a:gd name="T15" fmla="*/ 82 h 103"/>
                  <a:gd name="T16" fmla="*/ 82 w 103"/>
                  <a:gd name="T17" fmla="*/ 92 h 103"/>
                  <a:gd name="T18" fmla="*/ 68 w 103"/>
                  <a:gd name="T19" fmla="*/ 101 h 103"/>
                  <a:gd name="T20" fmla="*/ 51 w 103"/>
                  <a:gd name="T21" fmla="*/ 103 h 103"/>
                  <a:gd name="T22" fmla="*/ 35 w 103"/>
                  <a:gd name="T23" fmla="*/ 101 h 103"/>
                  <a:gd name="T24" fmla="*/ 21 w 103"/>
                  <a:gd name="T25" fmla="*/ 92 h 103"/>
                  <a:gd name="T26" fmla="*/ 10 w 103"/>
                  <a:gd name="T27" fmla="*/ 82 h 103"/>
                  <a:gd name="T28" fmla="*/ 3 w 103"/>
                  <a:gd name="T29" fmla="*/ 67 h 103"/>
                  <a:gd name="T30" fmla="*/ 0 w 103"/>
                  <a:gd name="T31" fmla="*/ 51 h 103"/>
                  <a:gd name="T32" fmla="*/ 3 w 103"/>
                  <a:gd name="T33" fmla="*/ 35 h 103"/>
                  <a:gd name="T34" fmla="*/ 10 w 103"/>
                  <a:gd name="T35" fmla="*/ 21 h 103"/>
                  <a:gd name="T36" fmla="*/ 21 w 103"/>
                  <a:gd name="T37" fmla="*/ 10 h 103"/>
                  <a:gd name="T38" fmla="*/ 35 w 103"/>
                  <a:gd name="T39" fmla="*/ 3 h 103"/>
                  <a:gd name="T40" fmla="*/ 51 w 103"/>
                  <a:gd name="T4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" h="103">
                    <a:moveTo>
                      <a:pt x="51" y="0"/>
                    </a:moveTo>
                    <a:lnTo>
                      <a:pt x="68" y="3"/>
                    </a:lnTo>
                    <a:lnTo>
                      <a:pt x="82" y="10"/>
                    </a:lnTo>
                    <a:lnTo>
                      <a:pt x="93" y="21"/>
                    </a:lnTo>
                    <a:lnTo>
                      <a:pt x="101" y="35"/>
                    </a:lnTo>
                    <a:lnTo>
                      <a:pt x="103" y="51"/>
                    </a:lnTo>
                    <a:lnTo>
                      <a:pt x="101" y="67"/>
                    </a:lnTo>
                    <a:lnTo>
                      <a:pt x="93" y="82"/>
                    </a:lnTo>
                    <a:lnTo>
                      <a:pt x="82" y="92"/>
                    </a:lnTo>
                    <a:lnTo>
                      <a:pt x="68" y="101"/>
                    </a:lnTo>
                    <a:lnTo>
                      <a:pt x="51" y="103"/>
                    </a:lnTo>
                    <a:lnTo>
                      <a:pt x="35" y="101"/>
                    </a:lnTo>
                    <a:lnTo>
                      <a:pt x="21" y="92"/>
                    </a:lnTo>
                    <a:lnTo>
                      <a:pt x="10" y="82"/>
                    </a:lnTo>
                    <a:lnTo>
                      <a:pt x="3" y="67"/>
                    </a:lnTo>
                    <a:lnTo>
                      <a:pt x="0" y="51"/>
                    </a:lnTo>
                    <a:lnTo>
                      <a:pt x="3" y="35"/>
                    </a:lnTo>
                    <a:lnTo>
                      <a:pt x="10" y="21"/>
                    </a:lnTo>
                    <a:lnTo>
                      <a:pt x="21" y="10"/>
                    </a:lnTo>
                    <a:lnTo>
                      <a:pt x="35" y="3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3" name="Line 907"/>
              <p:cNvSpPr>
                <a:spLocks noChangeShapeType="1"/>
              </p:cNvSpPr>
              <p:nvPr/>
            </p:nvSpPr>
            <p:spPr bwMode="auto">
              <a:xfrm flipH="1" flipV="1">
                <a:off x="3652" y="2456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4" name="Line 908"/>
              <p:cNvSpPr>
                <a:spLocks noChangeShapeType="1"/>
              </p:cNvSpPr>
              <p:nvPr/>
            </p:nvSpPr>
            <p:spPr bwMode="auto">
              <a:xfrm flipH="1" flipV="1">
                <a:off x="3649" y="2450"/>
                <a:ext cx="3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5" name="Line 909"/>
              <p:cNvSpPr>
                <a:spLocks noChangeShapeType="1"/>
              </p:cNvSpPr>
              <p:nvPr/>
            </p:nvSpPr>
            <p:spPr bwMode="auto">
              <a:xfrm flipH="1" flipV="1">
                <a:off x="3643" y="2444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6" name="Line 910"/>
              <p:cNvSpPr>
                <a:spLocks noChangeShapeType="1"/>
              </p:cNvSpPr>
              <p:nvPr/>
            </p:nvSpPr>
            <p:spPr bwMode="auto">
              <a:xfrm flipH="1" flipV="1">
                <a:off x="3636" y="2441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7" name="Line 911"/>
              <p:cNvSpPr>
                <a:spLocks noChangeShapeType="1"/>
              </p:cNvSpPr>
              <p:nvPr/>
            </p:nvSpPr>
            <p:spPr bwMode="auto">
              <a:xfrm flipH="1" flipV="1">
                <a:off x="3628" y="2439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8" name="Line 912"/>
              <p:cNvSpPr>
                <a:spLocks noChangeShapeType="1"/>
              </p:cNvSpPr>
              <p:nvPr/>
            </p:nvSpPr>
            <p:spPr bwMode="auto">
              <a:xfrm flipH="1">
                <a:off x="3620" y="2439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9" name="Line 913"/>
              <p:cNvSpPr>
                <a:spLocks noChangeShapeType="1"/>
              </p:cNvSpPr>
              <p:nvPr/>
            </p:nvSpPr>
            <p:spPr bwMode="auto">
              <a:xfrm flipH="1">
                <a:off x="3612" y="2441"/>
                <a:ext cx="8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0" name="Line 914"/>
              <p:cNvSpPr>
                <a:spLocks noChangeShapeType="1"/>
              </p:cNvSpPr>
              <p:nvPr/>
            </p:nvSpPr>
            <p:spPr bwMode="auto">
              <a:xfrm flipH="1">
                <a:off x="3607" y="2444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1" name="Line 915"/>
              <p:cNvSpPr>
                <a:spLocks noChangeShapeType="1"/>
              </p:cNvSpPr>
              <p:nvPr/>
            </p:nvSpPr>
            <p:spPr bwMode="auto">
              <a:xfrm flipH="1">
                <a:off x="3603" y="2450"/>
                <a:ext cx="4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2" name="Line 916"/>
              <p:cNvSpPr>
                <a:spLocks noChangeShapeType="1"/>
              </p:cNvSpPr>
              <p:nvPr/>
            </p:nvSpPr>
            <p:spPr bwMode="auto">
              <a:xfrm flipH="1">
                <a:off x="3602" y="2456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3" name="Line 917"/>
              <p:cNvSpPr>
                <a:spLocks noChangeShapeType="1"/>
              </p:cNvSpPr>
              <p:nvPr/>
            </p:nvSpPr>
            <p:spPr bwMode="auto">
              <a:xfrm>
                <a:off x="3602" y="2465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4" name="Line 918"/>
              <p:cNvSpPr>
                <a:spLocks noChangeShapeType="1"/>
              </p:cNvSpPr>
              <p:nvPr/>
            </p:nvSpPr>
            <p:spPr bwMode="auto">
              <a:xfrm>
                <a:off x="3603" y="2473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5" name="Line 919"/>
              <p:cNvSpPr>
                <a:spLocks noChangeShapeType="1"/>
              </p:cNvSpPr>
              <p:nvPr/>
            </p:nvSpPr>
            <p:spPr bwMode="auto">
              <a:xfrm>
                <a:off x="3607" y="2480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6" name="Line 920"/>
              <p:cNvSpPr>
                <a:spLocks noChangeShapeType="1"/>
              </p:cNvSpPr>
              <p:nvPr/>
            </p:nvSpPr>
            <p:spPr bwMode="auto">
              <a:xfrm>
                <a:off x="3612" y="2485"/>
                <a:ext cx="8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7" name="Line 921"/>
              <p:cNvSpPr>
                <a:spLocks noChangeShapeType="1"/>
              </p:cNvSpPr>
              <p:nvPr/>
            </p:nvSpPr>
            <p:spPr bwMode="auto">
              <a:xfrm>
                <a:off x="3620" y="2489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8" name="Line 922"/>
              <p:cNvSpPr>
                <a:spLocks noChangeShapeType="1"/>
              </p:cNvSpPr>
              <p:nvPr/>
            </p:nvSpPr>
            <p:spPr bwMode="auto">
              <a:xfrm flipV="1">
                <a:off x="3628" y="2489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9" name="Line 923"/>
              <p:cNvSpPr>
                <a:spLocks noChangeShapeType="1"/>
              </p:cNvSpPr>
              <p:nvPr/>
            </p:nvSpPr>
            <p:spPr bwMode="auto">
              <a:xfrm flipV="1">
                <a:off x="3636" y="2485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0" name="Line 924"/>
              <p:cNvSpPr>
                <a:spLocks noChangeShapeType="1"/>
              </p:cNvSpPr>
              <p:nvPr/>
            </p:nvSpPr>
            <p:spPr bwMode="auto">
              <a:xfrm flipV="1">
                <a:off x="3643" y="2480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1" name="Line 925"/>
              <p:cNvSpPr>
                <a:spLocks noChangeShapeType="1"/>
              </p:cNvSpPr>
              <p:nvPr/>
            </p:nvSpPr>
            <p:spPr bwMode="auto">
              <a:xfrm flipV="1">
                <a:off x="3649" y="2473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2" name="Line 926"/>
              <p:cNvSpPr>
                <a:spLocks noChangeShapeType="1"/>
              </p:cNvSpPr>
              <p:nvPr/>
            </p:nvSpPr>
            <p:spPr bwMode="auto">
              <a:xfrm flipV="1">
                <a:off x="3652" y="2465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3" name="Freeform 927"/>
              <p:cNvSpPr>
                <a:spLocks/>
              </p:cNvSpPr>
              <p:nvPr/>
            </p:nvSpPr>
            <p:spPr bwMode="auto">
              <a:xfrm>
                <a:off x="3667" y="2291"/>
                <a:ext cx="51" cy="51"/>
              </a:xfrm>
              <a:custGeom>
                <a:avLst/>
                <a:gdLst>
                  <a:gd name="T0" fmla="*/ 50 w 102"/>
                  <a:gd name="T1" fmla="*/ 0 h 103"/>
                  <a:gd name="T2" fmla="*/ 67 w 102"/>
                  <a:gd name="T3" fmla="*/ 3 h 103"/>
                  <a:gd name="T4" fmla="*/ 82 w 102"/>
                  <a:gd name="T5" fmla="*/ 10 h 103"/>
                  <a:gd name="T6" fmla="*/ 92 w 102"/>
                  <a:gd name="T7" fmla="*/ 21 h 103"/>
                  <a:gd name="T8" fmla="*/ 100 w 102"/>
                  <a:gd name="T9" fmla="*/ 35 h 103"/>
                  <a:gd name="T10" fmla="*/ 102 w 102"/>
                  <a:gd name="T11" fmla="*/ 52 h 103"/>
                  <a:gd name="T12" fmla="*/ 100 w 102"/>
                  <a:gd name="T13" fmla="*/ 68 h 103"/>
                  <a:gd name="T14" fmla="*/ 92 w 102"/>
                  <a:gd name="T15" fmla="*/ 82 h 103"/>
                  <a:gd name="T16" fmla="*/ 82 w 102"/>
                  <a:gd name="T17" fmla="*/ 93 h 103"/>
                  <a:gd name="T18" fmla="*/ 67 w 102"/>
                  <a:gd name="T19" fmla="*/ 100 h 103"/>
                  <a:gd name="T20" fmla="*/ 50 w 102"/>
                  <a:gd name="T21" fmla="*/ 103 h 103"/>
                  <a:gd name="T22" fmla="*/ 35 w 102"/>
                  <a:gd name="T23" fmla="*/ 100 h 103"/>
                  <a:gd name="T24" fmla="*/ 20 w 102"/>
                  <a:gd name="T25" fmla="*/ 93 h 103"/>
                  <a:gd name="T26" fmla="*/ 9 w 102"/>
                  <a:gd name="T27" fmla="*/ 82 h 103"/>
                  <a:gd name="T28" fmla="*/ 2 w 102"/>
                  <a:gd name="T29" fmla="*/ 68 h 103"/>
                  <a:gd name="T30" fmla="*/ 0 w 102"/>
                  <a:gd name="T31" fmla="*/ 52 h 103"/>
                  <a:gd name="T32" fmla="*/ 2 w 102"/>
                  <a:gd name="T33" fmla="*/ 35 h 103"/>
                  <a:gd name="T34" fmla="*/ 9 w 102"/>
                  <a:gd name="T35" fmla="*/ 21 h 103"/>
                  <a:gd name="T36" fmla="*/ 20 w 102"/>
                  <a:gd name="T37" fmla="*/ 10 h 103"/>
                  <a:gd name="T38" fmla="*/ 35 w 102"/>
                  <a:gd name="T39" fmla="*/ 3 h 103"/>
                  <a:gd name="T40" fmla="*/ 50 w 102"/>
                  <a:gd name="T4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" h="103">
                    <a:moveTo>
                      <a:pt x="50" y="0"/>
                    </a:moveTo>
                    <a:lnTo>
                      <a:pt x="67" y="3"/>
                    </a:lnTo>
                    <a:lnTo>
                      <a:pt x="82" y="10"/>
                    </a:lnTo>
                    <a:lnTo>
                      <a:pt x="92" y="21"/>
                    </a:lnTo>
                    <a:lnTo>
                      <a:pt x="100" y="35"/>
                    </a:lnTo>
                    <a:lnTo>
                      <a:pt x="102" y="52"/>
                    </a:lnTo>
                    <a:lnTo>
                      <a:pt x="100" y="68"/>
                    </a:lnTo>
                    <a:lnTo>
                      <a:pt x="92" y="82"/>
                    </a:lnTo>
                    <a:lnTo>
                      <a:pt x="82" y="93"/>
                    </a:lnTo>
                    <a:lnTo>
                      <a:pt x="67" y="100"/>
                    </a:lnTo>
                    <a:lnTo>
                      <a:pt x="50" y="103"/>
                    </a:lnTo>
                    <a:lnTo>
                      <a:pt x="35" y="100"/>
                    </a:lnTo>
                    <a:lnTo>
                      <a:pt x="20" y="93"/>
                    </a:lnTo>
                    <a:lnTo>
                      <a:pt x="9" y="82"/>
                    </a:lnTo>
                    <a:lnTo>
                      <a:pt x="2" y="68"/>
                    </a:lnTo>
                    <a:lnTo>
                      <a:pt x="0" y="52"/>
                    </a:lnTo>
                    <a:lnTo>
                      <a:pt x="2" y="35"/>
                    </a:lnTo>
                    <a:lnTo>
                      <a:pt x="9" y="21"/>
                    </a:lnTo>
                    <a:lnTo>
                      <a:pt x="20" y="10"/>
                    </a:lnTo>
                    <a:lnTo>
                      <a:pt x="35" y="3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4" name="Line 928"/>
              <p:cNvSpPr>
                <a:spLocks noChangeShapeType="1"/>
              </p:cNvSpPr>
              <p:nvPr/>
            </p:nvSpPr>
            <p:spPr bwMode="auto">
              <a:xfrm flipH="1" flipV="1">
                <a:off x="3717" y="2309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5" name="Line 929"/>
              <p:cNvSpPr>
                <a:spLocks noChangeShapeType="1"/>
              </p:cNvSpPr>
              <p:nvPr/>
            </p:nvSpPr>
            <p:spPr bwMode="auto">
              <a:xfrm flipH="1" flipV="1">
                <a:off x="3713" y="2301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6" name="Line 930"/>
              <p:cNvSpPr>
                <a:spLocks noChangeShapeType="1"/>
              </p:cNvSpPr>
              <p:nvPr/>
            </p:nvSpPr>
            <p:spPr bwMode="auto">
              <a:xfrm flipH="1" flipV="1">
                <a:off x="3708" y="2296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7" name="Line 931"/>
              <p:cNvSpPr>
                <a:spLocks noChangeShapeType="1"/>
              </p:cNvSpPr>
              <p:nvPr/>
            </p:nvSpPr>
            <p:spPr bwMode="auto">
              <a:xfrm flipH="1" flipV="1">
                <a:off x="3701" y="2292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8" name="Line 932"/>
              <p:cNvSpPr>
                <a:spLocks noChangeShapeType="1"/>
              </p:cNvSpPr>
              <p:nvPr/>
            </p:nvSpPr>
            <p:spPr bwMode="auto">
              <a:xfrm flipH="1" flipV="1">
                <a:off x="3692" y="2291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9" name="Line 933"/>
              <p:cNvSpPr>
                <a:spLocks noChangeShapeType="1"/>
              </p:cNvSpPr>
              <p:nvPr/>
            </p:nvSpPr>
            <p:spPr bwMode="auto">
              <a:xfrm flipH="1">
                <a:off x="3684" y="2291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0" name="Line 934"/>
              <p:cNvSpPr>
                <a:spLocks noChangeShapeType="1"/>
              </p:cNvSpPr>
              <p:nvPr/>
            </p:nvSpPr>
            <p:spPr bwMode="auto">
              <a:xfrm flipH="1">
                <a:off x="3677" y="2292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1" name="Line 935"/>
              <p:cNvSpPr>
                <a:spLocks noChangeShapeType="1"/>
              </p:cNvSpPr>
              <p:nvPr/>
            </p:nvSpPr>
            <p:spPr bwMode="auto">
              <a:xfrm flipH="1">
                <a:off x="3672" y="2296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2" name="Line 936"/>
              <p:cNvSpPr>
                <a:spLocks noChangeShapeType="1"/>
              </p:cNvSpPr>
              <p:nvPr/>
            </p:nvSpPr>
            <p:spPr bwMode="auto">
              <a:xfrm flipH="1">
                <a:off x="3668" y="2301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3" name="Line 937"/>
              <p:cNvSpPr>
                <a:spLocks noChangeShapeType="1"/>
              </p:cNvSpPr>
              <p:nvPr/>
            </p:nvSpPr>
            <p:spPr bwMode="auto">
              <a:xfrm flipH="1">
                <a:off x="3667" y="2309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4" name="Line 938"/>
              <p:cNvSpPr>
                <a:spLocks noChangeShapeType="1"/>
              </p:cNvSpPr>
              <p:nvPr/>
            </p:nvSpPr>
            <p:spPr bwMode="auto">
              <a:xfrm>
                <a:off x="3667" y="2317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5" name="Line 939"/>
              <p:cNvSpPr>
                <a:spLocks noChangeShapeType="1"/>
              </p:cNvSpPr>
              <p:nvPr/>
            </p:nvSpPr>
            <p:spPr bwMode="auto">
              <a:xfrm>
                <a:off x="3668" y="2325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6" name="Line 940"/>
              <p:cNvSpPr>
                <a:spLocks noChangeShapeType="1"/>
              </p:cNvSpPr>
              <p:nvPr/>
            </p:nvSpPr>
            <p:spPr bwMode="auto">
              <a:xfrm>
                <a:off x="3672" y="2332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7" name="Line 941"/>
              <p:cNvSpPr>
                <a:spLocks noChangeShapeType="1"/>
              </p:cNvSpPr>
              <p:nvPr/>
            </p:nvSpPr>
            <p:spPr bwMode="auto">
              <a:xfrm>
                <a:off x="3677" y="2338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8" name="Line 942"/>
              <p:cNvSpPr>
                <a:spLocks noChangeShapeType="1"/>
              </p:cNvSpPr>
              <p:nvPr/>
            </p:nvSpPr>
            <p:spPr bwMode="auto">
              <a:xfrm>
                <a:off x="3684" y="2341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9" name="Line 943"/>
              <p:cNvSpPr>
                <a:spLocks noChangeShapeType="1"/>
              </p:cNvSpPr>
              <p:nvPr/>
            </p:nvSpPr>
            <p:spPr bwMode="auto">
              <a:xfrm flipV="1">
                <a:off x="3692" y="2341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0" name="Line 944"/>
              <p:cNvSpPr>
                <a:spLocks noChangeShapeType="1"/>
              </p:cNvSpPr>
              <p:nvPr/>
            </p:nvSpPr>
            <p:spPr bwMode="auto">
              <a:xfrm flipV="1">
                <a:off x="3701" y="2338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1" name="Line 945"/>
              <p:cNvSpPr>
                <a:spLocks noChangeShapeType="1"/>
              </p:cNvSpPr>
              <p:nvPr/>
            </p:nvSpPr>
            <p:spPr bwMode="auto">
              <a:xfrm flipV="1">
                <a:off x="3708" y="2332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2" name="Line 946"/>
              <p:cNvSpPr>
                <a:spLocks noChangeShapeType="1"/>
              </p:cNvSpPr>
              <p:nvPr/>
            </p:nvSpPr>
            <p:spPr bwMode="auto">
              <a:xfrm flipV="1">
                <a:off x="3713" y="2325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3" name="Line 947"/>
              <p:cNvSpPr>
                <a:spLocks noChangeShapeType="1"/>
              </p:cNvSpPr>
              <p:nvPr/>
            </p:nvSpPr>
            <p:spPr bwMode="auto">
              <a:xfrm flipV="1">
                <a:off x="3717" y="2317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4" name="Freeform 948"/>
              <p:cNvSpPr>
                <a:spLocks/>
              </p:cNvSpPr>
              <p:nvPr/>
            </p:nvSpPr>
            <p:spPr bwMode="auto">
              <a:xfrm>
                <a:off x="3731" y="2259"/>
                <a:ext cx="51" cy="51"/>
              </a:xfrm>
              <a:custGeom>
                <a:avLst/>
                <a:gdLst>
                  <a:gd name="T0" fmla="*/ 52 w 103"/>
                  <a:gd name="T1" fmla="*/ 0 h 103"/>
                  <a:gd name="T2" fmla="*/ 68 w 103"/>
                  <a:gd name="T3" fmla="*/ 3 h 103"/>
                  <a:gd name="T4" fmla="*/ 83 w 103"/>
                  <a:gd name="T5" fmla="*/ 10 h 103"/>
                  <a:gd name="T6" fmla="*/ 93 w 103"/>
                  <a:gd name="T7" fmla="*/ 21 h 103"/>
                  <a:gd name="T8" fmla="*/ 101 w 103"/>
                  <a:gd name="T9" fmla="*/ 35 h 103"/>
                  <a:gd name="T10" fmla="*/ 103 w 103"/>
                  <a:gd name="T11" fmla="*/ 51 h 103"/>
                  <a:gd name="T12" fmla="*/ 101 w 103"/>
                  <a:gd name="T13" fmla="*/ 68 h 103"/>
                  <a:gd name="T14" fmla="*/ 93 w 103"/>
                  <a:gd name="T15" fmla="*/ 82 h 103"/>
                  <a:gd name="T16" fmla="*/ 83 w 103"/>
                  <a:gd name="T17" fmla="*/ 93 h 103"/>
                  <a:gd name="T18" fmla="*/ 68 w 103"/>
                  <a:gd name="T19" fmla="*/ 100 h 103"/>
                  <a:gd name="T20" fmla="*/ 52 w 103"/>
                  <a:gd name="T21" fmla="*/ 103 h 103"/>
                  <a:gd name="T22" fmla="*/ 35 w 103"/>
                  <a:gd name="T23" fmla="*/ 100 h 103"/>
                  <a:gd name="T24" fmla="*/ 21 w 103"/>
                  <a:gd name="T25" fmla="*/ 93 h 103"/>
                  <a:gd name="T26" fmla="*/ 10 w 103"/>
                  <a:gd name="T27" fmla="*/ 82 h 103"/>
                  <a:gd name="T28" fmla="*/ 3 w 103"/>
                  <a:gd name="T29" fmla="*/ 68 h 103"/>
                  <a:gd name="T30" fmla="*/ 0 w 103"/>
                  <a:gd name="T31" fmla="*/ 51 h 103"/>
                  <a:gd name="T32" fmla="*/ 3 w 103"/>
                  <a:gd name="T33" fmla="*/ 35 h 103"/>
                  <a:gd name="T34" fmla="*/ 10 w 103"/>
                  <a:gd name="T35" fmla="*/ 21 h 103"/>
                  <a:gd name="T36" fmla="*/ 21 w 103"/>
                  <a:gd name="T37" fmla="*/ 10 h 103"/>
                  <a:gd name="T38" fmla="*/ 35 w 103"/>
                  <a:gd name="T39" fmla="*/ 3 h 103"/>
                  <a:gd name="T40" fmla="*/ 52 w 103"/>
                  <a:gd name="T4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" h="103">
                    <a:moveTo>
                      <a:pt x="52" y="0"/>
                    </a:moveTo>
                    <a:lnTo>
                      <a:pt x="68" y="3"/>
                    </a:lnTo>
                    <a:lnTo>
                      <a:pt x="83" y="10"/>
                    </a:lnTo>
                    <a:lnTo>
                      <a:pt x="93" y="21"/>
                    </a:lnTo>
                    <a:lnTo>
                      <a:pt x="101" y="35"/>
                    </a:lnTo>
                    <a:lnTo>
                      <a:pt x="103" y="51"/>
                    </a:lnTo>
                    <a:lnTo>
                      <a:pt x="101" y="68"/>
                    </a:lnTo>
                    <a:lnTo>
                      <a:pt x="93" y="82"/>
                    </a:lnTo>
                    <a:lnTo>
                      <a:pt x="83" y="93"/>
                    </a:lnTo>
                    <a:lnTo>
                      <a:pt x="68" y="100"/>
                    </a:lnTo>
                    <a:lnTo>
                      <a:pt x="52" y="103"/>
                    </a:lnTo>
                    <a:lnTo>
                      <a:pt x="35" y="100"/>
                    </a:lnTo>
                    <a:lnTo>
                      <a:pt x="21" y="93"/>
                    </a:lnTo>
                    <a:lnTo>
                      <a:pt x="10" y="82"/>
                    </a:lnTo>
                    <a:lnTo>
                      <a:pt x="3" y="68"/>
                    </a:lnTo>
                    <a:lnTo>
                      <a:pt x="0" y="51"/>
                    </a:lnTo>
                    <a:lnTo>
                      <a:pt x="3" y="35"/>
                    </a:lnTo>
                    <a:lnTo>
                      <a:pt x="10" y="21"/>
                    </a:lnTo>
                    <a:lnTo>
                      <a:pt x="21" y="10"/>
                    </a:lnTo>
                    <a:lnTo>
                      <a:pt x="35" y="3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5" name="Line 949"/>
              <p:cNvSpPr>
                <a:spLocks noChangeShapeType="1"/>
              </p:cNvSpPr>
              <p:nvPr/>
            </p:nvSpPr>
            <p:spPr bwMode="auto">
              <a:xfrm flipH="1" flipV="1">
                <a:off x="3781" y="2277"/>
                <a:ext cx="1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6" name="Line 950"/>
              <p:cNvSpPr>
                <a:spLocks noChangeShapeType="1"/>
              </p:cNvSpPr>
              <p:nvPr/>
            </p:nvSpPr>
            <p:spPr bwMode="auto">
              <a:xfrm flipH="1" flipV="1">
                <a:off x="3777" y="2269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7" name="Line 951"/>
              <p:cNvSpPr>
                <a:spLocks noChangeShapeType="1"/>
              </p:cNvSpPr>
              <p:nvPr/>
            </p:nvSpPr>
            <p:spPr bwMode="auto">
              <a:xfrm flipH="1" flipV="1">
                <a:off x="3772" y="2264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8" name="Line 952"/>
              <p:cNvSpPr>
                <a:spLocks noChangeShapeType="1"/>
              </p:cNvSpPr>
              <p:nvPr/>
            </p:nvSpPr>
            <p:spPr bwMode="auto">
              <a:xfrm flipH="1" flipV="1">
                <a:off x="3765" y="2260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9" name="Line 953"/>
              <p:cNvSpPr>
                <a:spLocks noChangeShapeType="1"/>
              </p:cNvSpPr>
              <p:nvPr/>
            </p:nvSpPr>
            <p:spPr bwMode="auto">
              <a:xfrm flipH="1" flipV="1">
                <a:off x="3757" y="2259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0" name="Line 954"/>
              <p:cNvSpPr>
                <a:spLocks noChangeShapeType="1"/>
              </p:cNvSpPr>
              <p:nvPr/>
            </p:nvSpPr>
            <p:spPr bwMode="auto">
              <a:xfrm flipH="1">
                <a:off x="3748" y="2259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1" name="Line 955"/>
              <p:cNvSpPr>
                <a:spLocks noChangeShapeType="1"/>
              </p:cNvSpPr>
              <p:nvPr/>
            </p:nvSpPr>
            <p:spPr bwMode="auto">
              <a:xfrm flipH="1">
                <a:off x="3741" y="2260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2" name="Line 956"/>
              <p:cNvSpPr>
                <a:spLocks noChangeShapeType="1"/>
              </p:cNvSpPr>
              <p:nvPr/>
            </p:nvSpPr>
            <p:spPr bwMode="auto">
              <a:xfrm flipH="1">
                <a:off x="3736" y="2264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3" name="Line 957"/>
              <p:cNvSpPr>
                <a:spLocks noChangeShapeType="1"/>
              </p:cNvSpPr>
              <p:nvPr/>
            </p:nvSpPr>
            <p:spPr bwMode="auto">
              <a:xfrm flipH="1">
                <a:off x="3732" y="2269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4" name="Line 958"/>
              <p:cNvSpPr>
                <a:spLocks noChangeShapeType="1"/>
              </p:cNvSpPr>
              <p:nvPr/>
            </p:nvSpPr>
            <p:spPr bwMode="auto">
              <a:xfrm flipH="1">
                <a:off x="3731" y="2277"/>
                <a:ext cx="1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5" name="Line 959"/>
              <p:cNvSpPr>
                <a:spLocks noChangeShapeType="1"/>
              </p:cNvSpPr>
              <p:nvPr/>
            </p:nvSpPr>
            <p:spPr bwMode="auto">
              <a:xfrm>
                <a:off x="3731" y="2284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6" name="Line 960"/>
              <p:cNvSpPr>
                <a:spLocks noChangeShapeType="1"/>
              </p:cNvSpPr>
              <p:nvPr/>
            </p:nvSpPr>
            <p:spPr bwMode="auto">
              <a:xfrm>
                <a:off x="3732" y="2293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7" name="Line 961"/>
              <p:cNvSpPr>
                <a:spLocks noChangeShapeType="1"/>
              </p:cNvSpPr>
              <p:nvPr/>
            </p:nvSpPr>
            <p:spPr bwMode="auto">
              <a:xfrm>
                <a:off x="3736" y="2300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8" name="Line 962"/>
              <p:cNvSpPr>
                <a:spLocks noChangeShapeType="1"/>
              </p:cNvSpPr>
              <p:nvPr/>
            </p:nvSpPr>
            <p:spPr bwMode="auto">
              <a:xfrm>
                <a:off x="3741" y="2306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9" name="Line 963"/>
              <p:cNvSpPr>
                <a:spLocks noChangeShapeType="1"/>
              </p:cNvSpPr>
              <p:nvPr/>
            </p:nvSpPr>
            <p:spPr bwMode="auto">
              <a:xfrm>
                <a:off x="3748" y="2309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0" name="Line 964"/>
              <p:cNvSpPr>
                <a:spLocks noChangeShapeType="1"/>
              </p:cNvSpPr>
              <p:nvPr/>
            </p:nvSpPr>
            <p:spPr bwMode="auto">
              <a:xfrm flipV="1">
                <a:off x="3757" y="2309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1" name="Line 965"/>
              <p:cNvSpPr>
                <a:spLocks noChangeShapeType="1"/>
              </p:cNvSpPr>
              <p:nvPr/>
            </p:nvSpPr>
            <p:spPr bwMode="auto">
              <a:xfrm flipV="1">
                <a:off x="3765" y="2306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2" name="Line 966"/>
              <p:cNvSpPr>
                <a:spLocks noChangeShapeType="1"/>
              </p:cNvSpPr>
              <p:nvPr/>
            </p:nvSpPr>
            <p:spPr bwMode="auto">
              <a:xfrm flipV="1">
                <a:off x="3772" y="2300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3" name="Line 967"/>
              <p:cNvSpPr>
                <a:spLocks noChangeShapeType="1"/>
              </p:cNvSpPr>
              <p:nvPr/>
            </p:nvSpPr>
            <p:spPr bwMode="auto">
              <a:xfrm flipV="1">
                <a:off x="3777" y="2293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4" name="Line 968"/>
              <p:cNvSpPr>
                <a:spLocks noChangeShapeType="1"/>
              </p:cNvSpPr>
              <p:nvPr/>
            </p:nvSpPr>
            <p:spPr bwMode="auto">
              <a:xfrm flipV="1">
                <a:off x="3781" y="2284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5" name="Freeform 969"/>
              <p:cNvSpPr>
                <a:spLocks/>
              </p:cNvSpPr>
              <p:nvPr/>
            </p:nvSpPr>
            <p:spPr bwMode="auto">
              <a:xfrm>
                <a:off x="3795" y="2028"/>
                <a:ext cx="52" cy="52"/>
              </a:xfrm>
              <a:custGeom>
                <a:avLst/>
                <a:gdLst>
                  <a:gd name="T0" fmla="*/ 50 w 102"/>
                  <a:gd name="T1" fmla="*/ 0 h 104"/>
                  <a:gd name="T2" fmla="*/ 67 w 102"/>
                  <a:gd name="T3" fmla="*/ 3 h 104"/>
                  <a:gd name="T4" fmla="*/ 82 w 102"/>
                  <a:gd name="T5" fmla="*/ 10 h 104"/>
                  <a:gd name="T6" fmla="*/ 93 w 102"/>
                  <a:gd name="T7" fmla="*/ 21 h 104"/>
                  <a:gd name="T8" fmla="*/ 100 w 102"/>
                  <a:gd name="T9" fmla="*/ 35 h 104"/>
                  <a:gd name="T10" fmla="*/ 102 w 102"/>
                  <a:gd name="T11" fmla="*/ 52 h 104"/>
                  <a:gd name="T12" fmla="*/ 100 w 102"/>
                  <a:gd name="T13" fmla="*/ 68 h 104"/>
                  <a:gd name="T14" fmla="*/ 93 w 102"/>
                  <a:gd name="T15" fmla="*/ 82 h 104"/>
                  <a:gd name="T16" fmla="*/ 82 w 102"/>
                  <a:gd name="T17" fmla="*/ 93 h 104"/>
                  <a:gd name="T18" fmla="*/ 67 w 102"/>
                  <a:gd name="T19" fmla="*/ 100 h 104"/>
                  <a:gd name="T20" fmla="*/ 50 w 102"/>
                  <a:gd name="T21" fmla="*/ 104 h 104"/>
                  <a:gd name="T22" fmla="*/ 35 w 102"/>
                  <a:gd name="T23" fmla="*/ 100 h 104"/>
                  <a:gd name="T24" fmla="*/ 20 w 102"/>
                  <a:gd name="T25" fmla="*/ 93 h 104"/>
                  <a:gd name="T26" fmla="*/ 9 w 102"/>
                  <a:gd name="T27" fmla="*/ 82 h 104"/>
                  <a:gd name="T28" fmla="*/ 2 w 102"/>
                  <a:gd name="T29" fmla="*/ 68 h 104"/>
                  <a:gd name="T30" fmla="*/ 0 w 102"/>
                  <a:gd name="T31" fmla="*/ 52 h 104"/>
                  <a:gd name="T32" fmla="*/ 2 w 102"/>
                  <a:gd name="T33" fmla="*/ 35 h 104"/>
                  <a:gd name="T34" fmla="*/ 9 w 102"/>
                  <a:gd name="T35" fmla="*/ 21 h 104"/>
                  <a:gd name="T36" fmla="*/ 20 w 102"/>
                  <a:gd name="T37" fmla="*/ 10 h 104"/>
                  <a:gd name="T38" fmla="*/ 35 w 102"/>
                  <a:gd name="T39" fmla="*/ 3 h 104"/>
                  <a:gd name="T40" fmla="*/ 50 w 102"/>
                  <a:gd name="T4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" h="104">
                    <a:moveTo>
                      <a:pt x="50" y="0"/>
                    </a:moveTo>
                    <a:lnTo>
                      <a:pt x="67" y="3"/>
                    </a:lnTo>
                    <a:lnTo>
                      <a:pt x="82" y="10"/>
                    </a:lnTo>
                    <a:lnTo>
                      <a:pt x="93" y="21"/>
                    </a:lnTo>
                    <a:lnTo>
                      <a:pt x="100" y="35"/>
                    </a:lnTo>
                    <a:lnTo>
                      <a:pt x="102" y="52"/>
                    </a:lnTo>
                    <a:lnTo>
                      <a:pt x="100" y="68"/>
                    </a:lnTo>
                    <a:lnTo>
                      <a:pt x="93" y="82"/>
                    </a:lnTo>
                    <a:lnTo>
                      <a:pt x="82" y="93"/>
                    </a:lnTo>
                    <a:lnTo>
                      <a:pt x="67" y="100"/>
                    </a:lnTo>
                    <a:lnTo>
                      <a:pt x="50" y="104"/>
                    </a:lnTo>
                    <a:lnTo>
                      <a:pt x="35" y="100"/>
                    </a:lnTo>
                    <a:lnTo>
                      <a:pt x="20" y="93"/>
                    </a:lnTo>
                    <a:lnTo>
                      <a:pt x="9" y="82"/>
                    </a:lnTo>
                    <a:lnTo>
                      <a:pt x="2" y="68"/>
                    </a:lnTo>
                    <a:lnTo>
                      <a:pt x="0" y="52"/>
                    </a:lnTo>
                    <a:lnTo>
                      <a:pt x="2" y="35"/>
                    </a:lnTo>
                    <a:lnTo>
                      <a:pt x="9" y="21"/>
                    </a:lnTo>
                    <a:lnTo>
                      <a:pt x="20" y="10"/>
                    </a:lnTo>
                    <a:lnTo>
                      <a:pt x="35" y="3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6" name="Line 970"/>
              <p:cNvSpPr>
                <a:spLocks noChangeShapeType="1"/>
              </p:cNvSpPr>
              <p:nvPr/>
            </p:nvSpPr>
            <p:spPr bwMode="auto">
              <a:xfrm flipH="1" flipV="1">
                <a:off x="3845" y="2045"/>
                <a:ext cx="2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7" name="Line 971"/>
              <p:cNvSpPr>
                <a:spLocks noChangeShapeType="1"/>
              </p:cNvSpPr>
              <p:nvPr/>
            </p:nvSpPr>
            <p:spPr bwMode="auto">
              <a:xfrm flipH="1" flipV="1">
                <a:off x="3842" y="2038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8" name="Line 972"/>
              <p:cNvSpPr>
                <a:spLocks noChangeShapeType="1"/>
              </p:cNvSpPr>
              <p:nvPr/>
            </p:nvSpPr>
            <p:spPr bwMode="auto">
              <a:xfrm flipH="1" flipV="1">
                <a:off x="3836" y="2032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9" name="Line 973"/>
              <p:cNvSpPr>
                <a:spLocks noChangeShapeType="1"/>
              </p:cNvSpPr>
              <p:nvPr/>
            </p:nvSpPr>
            <p:spPr bwMode="auto">
              <a:xfrm flipH="1" flipV="1">
                <a:off x="3829" y="2029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0" name="Line 974"/>
              <p:cNvSpPr>
                <a:spLocks noChangeShapeType="1"/>
              </p:cNvSpPr>
              <p:nvPr/>
            </p:nvSpPr>
            <p:spPr bwMode="auto">
              <a:xfrm flipH="1" flipV="1">
                <a:off x="3821" y="2028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1" name="Line 975"/>
              <p:cNvSpPr>
                <a:spLocks noChangeShapeType="1"/>
              </p:cNvSpPr>
              <p:nvPr/>
            </p:nvSpPr>
            <p:spPr bwMode="auto">
              <a:xfrm flipH="1">
                <a:off x="3813" y="2028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2" name="Line 976"/>
              <p:cNvSpPr>
                <a:spLocks noChangeShapeType="1"/>
              </p:cNvSpPr>
              <p:nvPr/>
            </p:nvSpPr>
            <p:spPr bwMode="auto">
              <a:xfrm flipH="1">
                <a:off x="3806" y="2029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3" name="Line 977"/>
              <p:cNvSpPr>
                <a:spLocks noChangeShapeType="1"/>
              </p:cNvSpPr>
              <p:nvPr/>
            </p:nvSpPr>
            <p:spPr bwMode="auto">
              <a:xfrm flipH="1">
                <a:off x="3800" y="2032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4" name="Line 978"/>
              <p:cNvSpPr>
                <a:spLocks noChangeShapeType="1"/>
              </p:cNvSpPr>
              <p:nvPr/>
            </p:nvSpPr>
            <p:spPr bwMode="auto">
              <a:xfrm flipH="1">
                <a:off x="3797" y="2038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5" name="Line 979"/>
              <p:cNvSpPr>
                <a:spLocks noChangeShapeType="1"/>
              </p:cNvSpPr>
              <p:nvPr/>
            </p:nvSpPr>
            <p:spPr bwMode="auto">
              <a:xfrm flipH="1">
                <a:off x="3795" y="2045"/>
                <a:ext cx="2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6" name="Line 980"/>
              <p:cNvSpPr>
                <a:spLocks noChangeShapeType="1"/>
              </p:cNvSpPr>
              <p:nvPr/>
            </p:nvSpPr>
            <p:spPr bwMode="auto">
              <a:xfrm>
                <a:off x="3795" y="2054"/>
                <a:ext cx="2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7" name="Line 981"/>
              <p:cNvSpPr>
                <a:spLocks noChangeShapeType="1"/>
              </p:cNvSpPr>
              <p:nvPr/>
            </p:nvSpPr>
            <p:spPr bwMode="auto">
              <a:xfrm>
                <a:off x="3797" y="2061"/>
                <a:ext cx="3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8" name="Line 982"/>
              <p:cNvSpPr>
                <a:spLocks noChangeShapeType="1"/>
              </p:cNvSpPr>
              <p:nvPr/>
            </p:nvSpPr>
            <p:spPr bwMode="auto">
              <a:xfrm>
                <a:off x="3800" y="2069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9" name="Line 983"/>
              <p:cNvSpPr>
                <a:spLocks noChangeShapeType="1"/>
              </p:cNvSpPr>
              <p:nvPr/>
            </p:nvSpPr>
            <p:spPr bwMode="auto">
              <a:xfrm>
                <a:off x="3806" y="2074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0" name="Line 984"/>
              <p:cNvSpPr>
                <a:spLocks noChangeShapeType="1"/>
              </p:cNvSpPr>
              <p:nvPr/>
            </p:nvSpPr>
            <p:spPr bwMode="auto">
              <a:xfrm>
                <a:off x="3813" y="2078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1" name="Line 985"/>
              <p:cNvSpPr>
                <a:spLocks noChangeShapeType="1"/>
              </p:cNvSpPr>
              <p:nvPr/>
            </p:nvSpPr>
            <p:spPr bwMode="auto">
              <a:xfrm flipV="1">
                <a:off x="3821" y="2078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2" name="Line 986"/>
              <p:cNvSpPr>
                <a:spLocks noChangeShapeType="1"/>
              </p:cNvSpPr>
              <p:nvPr/>
            </p:nvSpPr>
            <p:spPr bwMode="auto">
              <a:xfrm flipV="1">
                <a:off x="3829" y="2074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3" name="Line 987"/>
              <p:cNvSpPr>
                <a:spLocks noChangeShapeType="1"/>
              </p:cNvSpPr>
              <p:nvPr/>
            </p:nvSpPr>
            <p:spPr bwMode="auto">
              <a:xfrm flipV="1">
                <a:off x="3836" y="2069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4" name="Line 988"/>
              <p:cNvSpPr>
                <a:spLocks noChangeShapeType="1"/>
              </p:cNvSpPr>
              <p:nvPr/>
            </p:nvSpPr>
            <p:spPr bwMode="auto">
              <a:xfrm flipV="1">
                <a:off x="3842" y="2061"/>
                <a:ext cx="3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5" name="Line 989"/>
              <p:cNvSpPr>
                <a:spLocks noChangeShapeType="1"/>
              </p:cNvSpPr>
              <p:nvPr/>
            </p:nvSpPr>
            <p:spPr bwMode="auto">
              <a:xfrm flipV="1">
                <a:off x="3845" y="2054"/>
                <a:ext cx="2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6" name="Freeform 990"/>
              <p:cNvSpPr>
                <a:spLocks/>
              </p:cNvSpPr>
              <p:nvPr/>
            </p:nvSpPr>
            <p:spPr bwMode="auto">
              <a:xfrm>
                <a:off x="3892" y="1987"/>
                <a:ext cx="51" cy="52"/>
              </a:xfrm>
              <a:custGeom>
                <a:avLst/>
                <a:gdLst>
                  <a:gd name="T0" fmla="*/ 51 w 102"/>
                  <a:gd name="T1" fmla="*/ 0 h 102"/>
                  <a:gd name="T2" fmla="*/ 67 w 102"/>
                  <a:gd name="T3" fmla="*/ 2 h 102"/>
                  <a:gd name="T4" fmla="*/ 82 w 102"/>
                  <a:gd name="T5" fmla="*/ 9 h 102"/>
                  <a:gd name="T6" fmla="*/ 93 w 102"/>
                  <a:gd name="T7" fmla="*/ 20 h 102"/>
                  <a:gd name="T8" fmla="*/ 100 w 102"/>
                  <a:gd name="T9" fmla="*/ 33 h 102"/>
                  <a:gd name="T10" fmla="*/ 102 w 102"/>
                  <a:gd name="T11" fmla="*/ 50 h 102"/>
                  <a:gd name="T12" fmla="*/ 100 w 102"/>
                  <a:gd name="T13" fmla="*/ 66 h 102"/>
                  <a:gd name="T14" fmla="*/ 93 w 102"/>
                  <a:gd name="T15" fmla="*/ 80 h 102"/>
                  <a:gd name="T16" fmla="*/ 82 w 102"/>
                  <a:gd name="T17" fmla="*/ 92 h 102"/>
                  <a:gd name="T18" fmla="*/ 67 w 102"/>
                  <a:gd name="T19" fmla="*/ 100 h 102"/>
                  <a:gd name="T20" fmla="*/ 51 w 102"/>
                  <a:gd name="T21" fmla="*/ 102 h 102"/>
                  <a:gd name="T22" fmla="*/ 35 w 102"/>
                  <a:gd name="T23" fmla="*/ 100 h 102"/>
                  <a:gd name="T24" fmla="*/ 20 w 102"/>
                  <a:gd name="T25" fmla="*/ 92 h 102"/>
                  <a:gd name="T26" fmla="*/ 9 w 102"/>
                  <a:gd name="T27" fmla="*/ 80 h 102"/>
                  <a:gd name="T28" fmla="*/ 2 w 102"/>
                  <a:gd name="T29" fmla="*/ 66 h 102"/>
                  <a:gd name="T30" fmla="*/ 0 w 102"/>
                  <a:gd name="T31" fmla="*/ 50 h 102"/>
                  <a:gd name="T32" fmla="*/ 2 w 102"/>
                  <a:gd name="T33" fmla="*/ 33 h 102"/>
                  <a:gd name="T34" fmla="*/ 9 w 102"/>
                  <a:gd name="T35" fmla="*/ 20 h 102"/>
                  <a:gd name="T36" fmla="*/ 20 w 102"/>
                  <a:gd name="T37" fmla="*/ 9 h 102"/>
                  <a:gd name="T38" fmla="*/ 35 w 102"/>
                  <a:gd name="T39" fmla="*/ 2 h 102"/>
                  <a:gd name="T40" fmla="*/ 51 w 102"/>
                  <a:gd name="T41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" h="102">
                    <a:moveTo>
                      <a:pt x="51" y="0"/>
                    </a:moveTo>
                    <a:lnTo>
                      <a:pt x="67" y="2"/>
                    </a:lnTo>
                    <a:lnTo>
                      <a:pt x="82" y="9"/>
                    </a:lnTo>
                    <a:lnTo>
                      <a:pt x="93" y="20"/>
                    </a:lnTo>
                    <a:lnTo>
                      <a:pt x="100" y="33"/>
                    </a:lnTo>
                    <a:lnTo>
                      <a:pt x="102" y="50"/>
                    </a:lnTo>
                    <a:lnTo>
                      <a:pt x="100" y="66"/>
                    </a:lnTo>
                    <a:lnTo>
                      <a:pt x="93" y="80"/>
                    </a:lnTo>
                    <a:lnTo>
                      <a:pt x="82" y="92"/>
                    </a:lnTo>
                    <a:lnTo>
                      <a:pt x="67" y="100"/>
                    </a:lnTo>
                    <a:lnTo>
                      <a:pt x="51" y="102"/>
                    </a:lnTo>
                    <a:lnTo>
                      <a:pt x="35" y="100"/>
                    </a:lnTo>
                    <a:lnTo>
                      <a:pt x="20" y="92"/>
                    </a:lnTo>
                    <a:lnTo>
                      <a:pt x="9" y="80"/>
                    </a:lnTo>
                    <a:lnTo>
                      <a:pt x="2" y="66"/>
                    </a:lnTo>
                    <a:lnTo>
                      <a:pt x="0" y="50"/>
                    </a:lnTo>
                    <a:lnTo>
                      <a:pt x="2" y="33"/>
                    </a:lnTo>
                    <a:lnTo>
                      <a:pt x="9" y="20"/>
                    </a:lnTo>
                    <a:lnTo>
                      <a:pt x="20" y="9"/>
                    </a:lnTo>
                    <a:lnTo>
                      <a:pt x="35" y="2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7" name="Line 991"/>
              <p:cNvSpPr>
                <a:spLocks noChangeShapeType="1"/>
              </p:cNvSpPr>
              <p:nvPr/>
            </p:nvSpPr>
            <p:spPr bwMode="auto">
              <a:xfrm flipH="1" flipV="1">
                <a:off x="3942" y="2004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8" name="Line 992"/>
              <p:cNvSpPr>
                <a:spLocks noChangeShapeType="1"/>
              </p:cNvSpPr>
              <p:nvPr/>
            </p:nvSpPr>
            <p:spPr bwMode="auto">
              <a:xfrm flipH="1" flipV="1">
                <a:off x="3938" y="1998"/>
                <a:ext cx="4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9" name="Line 993"/>
              <p:cNvSpPr>
                <a:spLocks noChangeShapeType="1"/>
              </p:cNvSpPr>
              <p:nvPr/>
            </p:nvSpPr>
            <p:spPr bwMode="auto">
              <a:xfrm flipH="1" flipV="1">
                <a:off x="3933" y="1992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0" name="Line 994"/>
              <p:cNvSpPr>
                <a:spLocks noChangeShapeType="1"/>
              </p:cNvSpPr>
              <p:nvPr/>
            </p:nvSpPr>
            <p:spPr bwMode="auto">
              <a:xfrm flipH="1" flipV="1">
                <a:off x="3926" y="1988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1" name="Line 995"/>
              <p:cNvSpPr>
                <a:spLocks noChangeShapeType="1"/>
              </p:cNvSpPr>
              <p:nvPr/>
            </p:nvSpPr>
            <p:spPr bwMode="auto">
              <a:xfrm flipH="1" flipV="1">
                <a:off x="3917" y="1987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2" name="Line 996"/>
              <p:cNvSpPr>
                <a:spLocks noChangeShapeType="1"/>
              </p:cNvSpPr>
              <p:nvPr/>
            </p:nvSpPr>
            <p:spPr bwMode="auto">
              <a:xfrm flipH="1">
                <a:off x="3909" y="1987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3" name="Line 997"/>
              <p:cNvSpPr>
                <a:spLocks noChangeShapeType="1"/>
              </p:cNvSpPr>
              <p:nvPr/>
            </p:nvSpPr>
            <p:spPr bwMode="auto">
              <a:xfrm flipH="1">
                <a:off x="3902" y="1988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4" name="Line 998"/>
              <p:cNvSpPr>
                <a:spLocks noChangeShapeType="1"/>
              </p:cNvSpPr>
              <p:nvPr/>
            </p:nvSpPr>
            <p:spPr bwMode="auto">
              <a:xfrm flipH="1">
                <a:off x="3897" y="1992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5" name="Line 999"/>
              <p:cNvSpPr>
                <a:spLocks noChangeShapeType="1"/>
              </p:cNvSpPr>
              <p:nvPr/>
            </p:nvSpPr>
            <p:spPr bwMode="auto">
              <a:xfrm flipH="1">
                <a:off x="3893" y="1998"/>
                <a:ext cx="4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6" name="Line 1000"/>
              <p:cNvSpPr>
                <a:spLocks noChangeShapeType="1"/>
              </p:cNvSpPr>
              <p:nvPr/>
            </p:nvSpPr>
            <p:spPr bwMode="auto">
              <a:xfrm flipH="1">
                <a:off x="3892" y="2004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7" name="Line 1001"/>
              <p:cNvSpPr>
                <a:spLocks noChangeShapeType="1"/>
              </p:cNvSpPr>
              <p:nvPr/>
            </p:nvSpPr>
            <p:spPr bwMode="auto">
              <a:xfrm>
                <a:off x="3892" y="2013"/>
                <a:ext cx="1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8" name="Line 1002"/>
              <p:cNvSpPr>
                <a:spLocks noChangeShapeType="1"/>
              </p:cNvSpPr>
              <p:nvPr/>
            </p:nvSpPr>
            <p:spPr bwMode="auto">
              <a:xfrm>
                <a:off x="3893" y="2020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9" name="Line 1003"/>
              <p:cNvSpPr>
                <a:spLocks noChangeShapeType="1"/>
              </p:cNvSpPr>
              <p:nvPr/>
            </p:nvSpPr>
            <p:spPr bwMode="auto">
              <a:xfrm>
                <a:off x="3897" y="2028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0" name="Line 1004"/>
              <p:cNvSpPr>
                <a:spLocks noChangeShapeType="1"/>
              </p:cNvSpPr>
              <p:nvPr/>
            </p:nvSpPr>
            <p:spPr bwMode="auto">
              <a:xfrm>
                <a:off x="3902" y="2034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1" name="Line 1005"/>
              <p:cNvSpPr>
                <a:spLocks noChangeShapeType="1"/>
              </p:cNvSpPr>
              <p:nvPr/>
            </p:nvSpPr>
            <p:spPr bwMode="auto">
              <a:xfrm>
                <a:off x="3909" y="2037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2" name="Line 1006"/>
              <p:cNvSpPr>
                <a:spLocks noChangeShapeType="1"/>
              </p:cNvSpPr>
              <p:nvPr/>
            </p:nvSpPr>
            <p:spPr bwMode="auto">
              <a:xfrm flipV="1">
                <a:off x="3917" y="2037"/>
                <a:ext cx="9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3" name="Line 1007"/>
              <p:cNvSpPr>
                <a:spLocks noChangeShapeType="1"/>
              </p:cNvSpPr>
              <p:nvPr/>
            </p:nvSpPr>
            <p:spPr bwMode="auto">
              <a:xfrm flipV="1">
                <a:off x="3926" y="2034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4" name="Line 1008"/>
              <p:cNvSpPr>
                <a:spLocks noChangeShapeType="1"/>
              </p:cNvSpPr>
              <p:nvPr/>
            </p:nvSpPr>
            <p:spPr bwMode="auto">
              <a:xfrm flipV="1">
                <a:off x="3933" y="2028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5" name="Line 1009"/>
              <p:cNvSpPr>
                <a:spLocks noChangeShapeType="1"/>
              </p:cNvSpPr>
              <p:nvPr/>
            </p:nvSpPr>
            <p:spPr bwMode="auto">
              <a:xfrm flipV="1">
                <a:off x="3938" y="2020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6" name="Line 1010"/>
              <p:cNvSpPr>
                <a:spLocks noChangeShapeType="1"/>
              </p:cNvSpPr>
              <p:nvPr/>
            </p:nvSpPr>
            <p:spPr bwMode="auto">
              <a:xfrm flipV="1">
                <a:off x="3942" y="2013"/>
                <a:ext cx="1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7" name="Freeform 1011"/>
              <p:cNvSpPr>
                <a:spLocks/>
              </p:cNvSpPr>
              <p:nvPr/>
            </p:nvSpPr>
            <p:spPr bwMode="auto">
              <a:xfrm>
                <a:off x="3956" y="1964"/>
                <a:ext cx="51" cy="51"/>
              </a:xfrm>
              <a:custGeom>
                <a:avLst/>
                <a:gdLst>
                  <a:gd name="T0" fmla="*/ 52 w 102"/>
                  <a:gd name="T1" fmla="*/ 0 h 102"/>
                  <a:gd name="T2" fmla="*/ 67 w 102"/>
                  <a:gd name="T3" fmla="*/ 2 h 102"/>
                  <a:gd name="T4" fmla="*/ 82 w 102"/>
                  <a:gd name="T5" fmla="*/ 9 h 102"/>
                  <a:gd name="T6" fmla="*/ 93 w 102"/>
                  <a:gd name="T7" fmla="*/ 20 h 102"/>
                  <a:gd name="T8" fmla="*/ 100 w 102"/>
                  <a:gd name="T9" fmla="*/ 35 h 102"/>
                  <a:gd name="T10" fmla="*/ 102 w 102"/>
                  <a:gd name="T11" fmla="*/ 50 h 102"/>
                  <a:gd name="T12" fmla="*/ 100 w 102"/>
                  <a:gd name="T13" fmla="*/ 67 h 102"/>
                  <a:gd name="T14" fmla="*/ 93 w 102"/>
                  <a:gd name="T15" fmla="*/ 82 h 102"/>
                  <a:gd name="T16" fmla="*/ 82 w 102"/>
                  <a:gd name="T17" fmla="*/ 92 h 102"/>
                  <a:gd name="T18" fmla="*/ 67 w 102"/>
                  <a:gd name="T19" fmla="*/ 100 h 102"/>
                  <a:gd name="T20" fmla="*/ 52 w 102"/>
                  <a:gd name="T21" fmla="*/ 102 h 102"/>
                  <a:gd name="T22" fmla="*/ 35 w 102"/>
                  <a:gd name="T23" fmla="*/ 100 h 102"/>
                  <a:gd name="T24" fmla="*/ 20 w 102"/>
                  <a:gd name="T25" fmla="*/ 92 h 102"/>
                  <a:gd name="T26" fmla="*/ 9 w 102"/>
                  <a:gd name="T27" fmla="*/ 82 h 102"/>
                  <a:gd name="T28" fmla="*/ 2 w 102"/>
                  <a:gd name="T29" fmla="*/ 67 h 102"/>
                  <a:gd name="T30" fmla="*/ 0 w 102"/>
                  <a:gd name="T31" fmla="*/ 50 h 102"/>
                  <a:gd name="T32" fmla="*/ 2 w 102"/>
                  <a:gd name="T33" fmla="*/ 35 h 102"/>
                  <a:gd name="T34" fmla="*/ 9 w 102"/>
                  <a:gd name="T35" fmla="*/ 20 h 102"/>
                  <a:gd name="T36" fmla="*/ 20 w 102"/>
                  <a:gd name="T37" fmla="*/ 9 h 102"/>
                  <a:gd name="T38" fmla="*/ 35 w 102"/>
                  <a:gd name="T39" fmla="*/ 2 h 102"/>
                  <a:gd name="T40" fmla="*/ 52 w 102"/>
                  <a:gd name="T41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" h="102">
                    <a:moveTo>
                      <a:pt x="52" y="0"/>
                    </a:moveTo>
                    <a:lnTo>
                      <a:pt x="67" y="2"/>
                    </a:lnTo>
                    <a:lnTo>
                      <a:pt x="82" y="9"/>
                    </a:lnTo>
                    <a:lnTo>
                      <a:pt x="93" y="20"/>
                    </a:lnTo>
                    <a:lnTo>
                      <a:pt x="100" y="35"/>
                    </a:lnTo>
                    <a:lnTo>
                      <a:pt x="102" y="50"/>
                    </a:lnTo>
                    <a:lnTo>
                      <a:pt x="100" y="67"/>
                    </a:lnTo>
                    <a:lnTo>
                      <a:pt x="93" y="82"/>
                    </a:lnTo>
                    <a:lnTo>
                      <a:pt x="82" y="92"/>
                    </a:lnTo>
                    <a:lnTo>
                      <a:pt x="67" y="100"/>
                    </a:lnTo>
                    <a:lnTo>
                      <a:pt x="52" y="102"/>
                    </a:lnTo>
                    <a:lnTo>
                      <a:pt x="35" y="100"/>
                    </a:lnTo>
                    <a:lnTo>
                      <a:pt x="20" y="92"/>
                    </a:lnTo>
                    <a:lnTo>
                      <a:pt x="9" y="82"/>
                    </a:lnTo>
                    <a:lnTo>
                      <a:pt x="2" y="67"/>
                    </a:lnTo>
                    <a:lnTo>
                      <a:pt x="0" y="50"/>
                    </a:lnTo>
                    <a:lnTo>
                      <a:pt x="2" y="35"/>
                    </a:lnTo>
                    <a:lnTo>
                      <a:pt x="9" y="20"/>
                    </a:lnTo>
                    <a:lnTo>
                      <a:pt x="20" y="9"/>
                    </a:lnTo>
                    <a:lnTo>
                      <a:pt x="35" y="2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8" name="Line 1012"/>
              <p:cNvSpPr>
                <a:spLocks noChangeShapeType="1"/>
              </p:cNvSpPr>
              <p:nvPr/>
            </p:nvSpPr>
            <p:spPr bwMode="auto">
              <a:xfrm flipH="1" flipV="1">
                <a:off x="4006" y="1981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9" name="Line 1013"/>
              <p:cNvSpPr>
                <a:spLocks noChangeShapeType="1"/>
              </p:cNvSpPr>
              <p:nvPr/>
            </p:nvSpPr>
            <p:spPr bwMode="auto">
              <a:xfrm flipH="1" flipV="1">
                <a:off x="4002" y="1974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0" name="Line 1014"/>
              <p:cNvSpPr>
                <a:spLocks noChangeShapeType="1"/>
              </p:cNvSpPr>
              <p:nvPr/>
            </p:nvSpPr>
            <p:spPr bwMode="auto">
              <a:xfrm flipH="1" flipV="1">
                <a:off x="3997" y="1969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1" name="Line 1015"/>
              <p:cNvSpPr>
                <a:spLocks noChangeShapeType="1"/>
              </p:cNvSpPr>
              <p:nvPr/>
            </p:nvSpPr>
            <p:spPr bwMode="auto">
              <a:xfrm flipH="1" flipV="1">
                <a:off x="3990" y="1965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2" name="Line 1016"/>
              <p:cNvSpPr>
                <a:spLocks noChangeShapeType="1"/>
              </p:cNvSpPr>
              <p:nvPr/>
            </p:nvSpPr>
            <p:spPr bwMode="auto">
              <a:xfrm flipH="1" flipV="1">
                <a:off x="3982" y="1964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3" name="Line 1017"/>
              <p:cNvSpPr>
                <a:spLocks noChangeShapeType="1"/>
              </p:cNvSpPr>
              <p:nvPr/>
            </p:nvSpPr>
            <p:spPr bwMode="auto">
              <a:xfrm flipH="1">
                <a:off x="3973" y="1964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4" name="Line 1018"/>
              <p:cNvSpPr>
                <a:spLocks noChangeShapeType="1"/>
              </p:cNvSpPr>
              <p:nvPr/>
            </p:nvSpPr>
            <p:spPr bwMode="auto">
              <a:xfrm flipH="1">
                <a:off x="3966" y="1965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5" name="Line 1019"/>
              <p:cNvSpPr>
                <a:spLocks noChangeShapeType="1"/>
              </p:cNvSpPr>
              <p:nvPr/>
            </p:nvSpPr>
            <p:spPr bwMode="auto">
              <a:xfrm flipH="1">
                <a:off x="3961" y="1969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6" name="Line 1020"/>
              <p:cNvSpPr>
                <a:spLocks noChangeShapeType="1"/>
              </p:cNvSpPr>
              <p:nvPr/>
            </p:nvSpPr>
            <p:spPr bwMode="auto">
              <a:xfrm flipH="1">
                <a:off x="3957" y="1974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7" name="Line 1021"/>
              <p:cNvSpPr>
                <a:spLocks noChangeShapeType="1"/>
              </p:cNvSpPr>
              <p:nvPr/>
            </p:nvSpPr>
            <p:spPr bwMode="auto">
              <a:xfrm flipH="1">
                <a:off x="3956" y="1981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8" name="Line 1022"/>
              <p:cNvSpPr>
                <a:spLocks noChangeShapeType="1"/>
              </p:cNvSpPr>
              <p:nvPr/>
            </p:nvSpPr>
            <p:spPr bwMode="auto">
              <a:xfrm>
                <a:off x="3956" y="1989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9" name="Line 1023"/>
              <p:cNvSpPr>
                <a:spLocks noChangeShapeType="1"/>
              </p:cNvSpPr>
              <p:nvPr/>
            </p:nvSpPr>
            <p:spPr bwMode="auto">
              <a:xfrm>
                <a:off x="3957" y="1998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0" name="Line 1024"/>
              <p:cNvSpPr>
                <a:spLocks noChangeShapeType="1"/>
              </p:cNvSpPr>
              <p:nvPr/>
            </p:nvSpPr>
            <p:spPr bwMode="auto">
              <a:xfrm>
                <a:off x="3961" y="2005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1" name="Line 1025"/>
              <p:cNvSpPr>
                <a:spLocks noChangeShapeType="1"/>
              </p:cNvSpPr>
              <p:nvPr/>
            </p:nvSpPr>
            <p:spPr bwMode="auto">
              <a:xfrm>
                <a:off x="3966" y="2010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2" name="Line 1026"/>
              <p:cNvSpPr>
                <a:spLocks noChangeShapeType="1"/>
              </p:cNvSpPr>
              <p:nvPr/>
            </p:nvSpPr>
            <p:spPr bwMode="auto">
              <a:xfrm>
                <a:off x="3973" y="2014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3" name="Line 1027"/>
              <p:cNvSpPr>
                <a:spLocks noChangeShapeType="1"/>
              </p:cNvSpPr>
              <p:nvPr/>
            </p:nvSpPr>
            <p:spPr bwMode="auto">
              <a:xfrm flipV="1">
                <a:off x="3982" y="2014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4" name="Line 1028"/>
              <p:cNvSpPr>
                <a:spLocks noChangeShapeType="1"/>
              </p:cNvSpPr>
              <p:nvPr/>
            </p:nvSpPr>
            <p:spPr bwMode="auto">
              <a:xfrm flipV="1">
                <a:off x="3990" y="2010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5" name="Line 1029"/>
              <p:cNvSpPr>
                <a:spLocks noChangeShapeType="1"/>
              </p:cNvSpPr>
              <p:nvPr/>
            </p:nvSpPr>
            <p:spPr bwMode="auto">
              <a:xfrm flipV="1">
                <a:off x="3997" y="2005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6" name="Line 1030"/>
              <p:cNvSpPr>
                <a:spLocks noChangeShapeType="1"/>
              </p:cNvSpPr>
              <p:nvPr/>
            </p:nvSpPr>
            <p:spPr bwMode="auto">
              <a:xfrm flipV="1">
                <a:off x="4002" y="1998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7" name="Line 1031"/>
              <p:cNvSpPr>
                <a:spLocks noChangeShapeType="1"/>
              </p:cNvSpPr>
              <p:nvPr/>
            </p:nvSpPr>
            <p:spPr bwMode="auto">
              <a:xfrm flipV="1">
                <a:off x="4006" y="1989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8" name="Freeform 1032"/>
              <p:cNvSpPr>
                <a:spLocks/>
              </p:cNvSpPr>
              <p:nvPr/>
            </p:nvSpPr>
            <p:spPr bwMode="auto">
              <a:xfrm>
                <a:off x="4004" y="1807"/>
                <a:ext cx="51" cy="51"/>
              </a:xfrm>
              <a:custGeom>
                <a:avLst/>
                <a:gdLst>
                  <a:gd name="T0" fmla="*/ 52 w 103"/>
                  <a:gd name="T1" fmla="*/ 0 h 103"/>
                  <a:gd name="T2" fmla="*/ 68 w 103"/>
                  <a:gd name="T3" fmla="*/ 2 h 103"/>
                  <a:gd name="T4" fmla="*/ 82 w 103"/>
                  <a:gd name="T5" fmla="*/ 10 h 103"/>
                  <a:gd name="T6" fmla="*/ 93 w 103"/>
                  <a:gd name="T7" fmla="*/ 21 h 103"/>
                  <a:gd name="T8" fmla="*/ 101 w 103"/>
                  <a:gd name="T9" fmla="*/ 35 h 103"/>
                  <a:gd name="T10" fmla="*/ 103 w 103"/>
                  <a:gd name="T11" fmla="*/ 52 h 103"/>
                  <a:gd name="T12" fmla="*/ 101 w 103"/>
                  <a:gd name="T13" fmla="*/ 68 h 103"/>
                  <a:gd name="T14" fmla="*/ 93 w 103"/>
                  <a:gd name="T15" fmla="*/ 82 h 103"/>
                  <a:gd name="T16" fmla="*/ 82 w 103"/>
                  <a:gd name="T17" fmla="*/ 93 h 103"/>
                  <a:gd name="T18" fmla="*/ 68 w 103"/>
                  <a:gd name="T19" fmla="*/ 100 h 103"/>
                  <a:gd name="T20" fmla="*/ 52 w 103"/>
                  <a:gd name="T21" fmla="*/ 103 h 103"/>
                  <a:gd name="T22" fmla="*/ 35 w 103"/>
                  <a:gd name="T23" fmla="*/ 100 h 103"/>
                  <a:gd name="T24" fmla="*/ 21 w 103"/>
                  <a:gd name="T25" fmla="*/ 93 h 103"/>
                  <a:gd name="T26" fmla="*/ 10 w 103"/>
                  <a:gd name="T27" fmla="*/ 82 h 103"/>
                  <a:gd name="T28" fmla="*/ 3 w 103"/>
                  <a:gd name="T29" fmla="*/ 68 h 103"/>
                  <a:gd name="T30" fmla="*/ 0 w 103"/>
                  <a:gd name="T31" fmla="*/ 52 h 103"/>
                  <a:gd name="T32" fmla="*/ 3 w 103"/>
                  <a:gd name="T33" fmla="*/ 35 h 103"/>
                  <a:gd name="T34" fmla="*/ 10 w 103"/>
                  <a:gd name="T35" fmla="*/ 21 h 103"/>
                  <a:gd name="T36" fmla="*/ 21 w 103"/>
                  <a:gd name="T37" fmla="*/ 10 h 103"/>
                  <a:gd name="T38" fmla="*/ 35 w 103"/>
                  <a:gd name="T39" fmla="*/ 2 h 103"/>
                  <a:gd name="T40" fmla="*/ 52 w 103"/>
                  <a:gd name="T4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" h="103">
                    <a:moveTo>
                      <a:pt x="52" y="0"/>
                    </a:moveTo>
                    <a:lnTo>
                      <a:pt x="68" y="2"/>
                    </a:lnTo>
                    <a:lnTo>
                      <a:pt x="82" y="10"/>
                    </a:lnTo>
                    <a:lnTo>
                      <a:pt x="93" y="21"/>
                    </a:lnTo>
                    <a:lnTo>
                      <a:pt x="101" y="35"/>
                    </a:lnTo>
                    <a:lnTo>
                      <a:pt x="103" y="52"/>
                    </a:lnTo>
                    <a:lnTo>
                      <a:pt x="101" y="68"/>
                    </a:lnTo>
                    <a:lnTo>
                      <a:pt x="93" y="82"/>
                    </a:lnTo>
                    <a:lnTo>
                      <a:pt x="82" y="93"/>
                    </a:lnTo>
                    <a:lnTo>
                      <a:pt x="68" y="100"/>
                    </a:lnTo>
                    <a:lnTo>
                      <a:pt x="52" y="103"/>
                    </a:lnTo>
                    <a:lnTo>
                      <a:pt x="35" y="100"/>
                    </a:lnTo>
                    <a:lnTo>
                      <a:pt x="21" y="93"/>
                    </a:lnTo>
                    <a:lnTo>
                      <a:pt x="10" y="82"/>
                    </a:lnTo>
                    <a:lnTo>
                      <a:pt x="3" y="68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10" y="21"/>
                    </a:lnTo>
                    <a:lnTo>
                      <a:pt x="21" y="10"/>
                    </a:lnTo>
                    <a:lnTo>
                      <a:pt x="35" y="2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9" name="Line 1033"/>
              <p:cNvSpPr>
                <a:spLocks noChangeShapeType="1"/>
              </p:cNvSpPr>
              <p:nvPr/>
            </p:nvSpPr>
            <p:spPr bwMode="auto">
              <a:xfrm flipH="1" flipV="1">
                <a:off x="4054" y="1825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0" name="Line 1034"/>
              <p:cNvSpPr>
                <a:spLocks noChangeShapeType="1"/>
              </p:cNvSpPr>
              <p:nvPr/>
            </p:nvSpPr>
            <p:spPr bwMode="auto">
              <a:xfrm flipH="1" flipV="1">
                <a:off x="4051" y="1817"/>
                <a:ext cx="3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1" name="Line 1035"/>
              <p:cNvSpPr>
                <a:spLocks noChangeShapeType="1"/>
              </p:cNvSpPr>
              <p:nvPr/>
            </p:nvSpPr>
            <p:spPr bwMode="auto">
              <a:xfrm flipH="1" flipV="1">
                <a:off x="4045" y="1812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2" name="Line 1036"/>
              <p:cNvSpPr>
                <a:spLocks noChangeShapeType="1"/>
              </p:cNvSpPr>
              <p:nvPr/>
            </p:nvSpPr>
            <p:spPr bwMode="auto">
              <a:xfrm flipH="1" flipV="1">
                <a:off x="4038" y="1808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3" name="Line 1037"/>
              <p:cNvSpPr>
                <a:spLocks noChangeShapeType="1"/>
              </p:cNvSpPr>
              <p:nvPr/>
            </p:nvSpPr>
            <p:spPr bwMode="auto">
              <a:xfrm flipH="1" flipV="1">
                <a:off x="4030" y="1807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4" name="Line 1038"/>
              <p:cNvSpPr>
                <a:spLocks noChangeShapeType="1"/>
              </p:cNvSpPr>
              <p:nvPr/>
            </p:nvSpPr>
            <p:spPr bwMode="auto">
              <a:xfrm flipH="1">
                <a:off x="4022" y="1807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5" name="Line 1039"/>
              <p:cNvSpPr>
                <a:spLocks noChangeShapeType="1"/>
              </p:cNvSpPr>
              <p:nvPr/>
            </p:nvSpPr>
            <p:spPr bwMode="auto">
              <a:xfrm flipH="1">
                <a:off x="4014" y="1808"/>
                <a:ext cx="8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6" name="Line 1040"/>
              <p:cNvSpPr>
                <a:spLocks noChangeShapeType="1"/>
              </p:cNvSpPr>
              <p:nvPr/>
            </p:nvSpPr>
            <p:spPr bwMode="auto">
              <a:xfrm flipH="1">
                <a:off x="4009" y="1812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7" name="Line 1041"/>
              <p:cNvSpPr>
                <a:spLocks noChangeShapeType="1"/>
              </p:cNvSpPr>
              <p:nvPr/>
            </p:nvSpPr>
            <p:spPr bwMode="auto">
              <a:xfrm flipH="1">
                <a:off x="4005" y="1817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8" name="Line 1042"/>
              <p:cNvSpPr>
                <a:spLocks noChangeShapeType="1"/>
              </p:cNvSpPr>
              <p:nvPr/>
            </p:nvSpPr>
            <p:spPr bwMode="auto">
              <a:xfrm flipH="1">
                <a:off x="4004" y="1825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9" name="Line 1043"/>
              <p:cNvSpPr>
                <a:spLocks noChangeShapeType="1"/>
              </p:cNvSpPr>
              <p:nvPr/>
            </p:nvSpPr>
            <p:spPr bwMode="auto">
              <a:xfrm>
                <a:off x="4004" y="1833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0" name="Line 1044"/>
              <p:cNvSpPr>
                <a:spLocks noChangeShapeType="1"/>
              </p:cNvSpPr>
              <p:nvPr/>
            </p:nvSpPr>
            <p:spPr bwMode="auto">
              <a:xfrm>
                <a:off x="4005" y="1841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1" name="Line 1045"/>
              <p:cNvSpPr>
                <a:spLocks noChangeShapeType="1"/>
              </p:cNvSpPr>
              <p:nvPr/>
            </p:nvSpPr>
            <p:spPr bwMode="auto">
              <a:xfrm>
                <a:off x="4009" y="1848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2" name="Line 1046"/>
              <p:cNvSpPr>
                <a:spLocks noChangeShapeType="1"/>
              </p:cNvSpPr>
              <p:nvPr/>
            </p:nvSpPr>
            <p:spPr bwMode="auto">
              <a:xfrm>
                <a:off x="4014" y="1853"/>
                <a:ext cx="8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3" name="Line 1047"/>
              <p:cNvSpPr>
                <a:spLocks noChangeShapeType="1"/>
              </p:cNvSpPr>
              <p:nvPr/>
            </p:nvSpPr>
            <p:spPr bwMode="auto">
              <a:xfrm>
                <a:off x="4022" y="1857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4" name="Line 1048"/>
              <p:cNvSpPr>
                <a:spLocks noChangeShapeType="1"/>
              </p:cNvSpPr>
              <p:nvPr/>
            </p:nvSpPr>
            <p:spPr bwMode="auto">
              <a:xfrm flipV="1">
                <a:off x="4030" y="1857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5" name="Line 1049"/>
              <p:cNvSpPr>
                <a:spLocks noChangeShapeType="1"/>
              </p:cNvSpPr>
              <p:nvPr/>
            </p:nvSpPr>
            <p:spPr bwMode="auto">
              <a:xfrm flipV="1">
                <a:off x="4038" y="1853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6" name="Line 1050"/>
              <p:cNvSpPr>
                <a:spLocks noChangeShapeType="1"/>
              </p:cNvSpPr>
              <p:nvPr/>
            </p:nvSpPr>
            <p:spPr bwMode="auto">
              <a:xfrm flipV="1">
                <a:off x="4045" y="1848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7" name="Line 1051"/>
              <p:cNvSpPr>
                <a:spLocks noChangeShapeType="1"/>
              </p:cNvSpPr>
              <p:nvPr/>
            </p:nvSpPr>
            <p:spPr bwMode="auto">
              <a:xfrm flipV="1">
                <a:off x="4051" y="1841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8" name="Line 1052"/>
              <p:cNvSpPr>
                <a:spLocks noChangeShapeType="1"/>
              </p:cNvSpPr>
              <p:nvPr/>
            </p:nvSpPr>
            <p:spPr bwMode="auto">
              <a:xfrm flipV="1">
                <a:off x="4054" y="1833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9" name="Freeform 1053"/>
              <p:cNvSpPr>
                <a:spLocks/>
              </p:cNvSpPr>
              <p:nvPr/>
            </p:nvSpPr>
            <p:spPr bwMode="auto">
              <a:xfrm>
                <a:off x="4084" y="1764"/>
                <a:ext cx="52" cy="51"/>
              </a:xfrm>
              <a:custGeom>
                <a:avLst/>
                <a:gdLst>
                  <a:gd name="T0" fmla="*/ 52 w 104"/>
                  <a:gd name="T1" fmla="*/ 0 h 103"/>
                  <a:gd name="T2" fmla="*/ 68 w 104"/>
                  <a:gd name="T3" fmla="*/ 3 h 103"/>
                  <a:gd name="T4" fmla="*/ 82 w 104"/>
                  <a:gd name="T5" fmla="*/ 10 h 103"/>
                  <a:gd name="T6" fmla="*/ 93 w 104"/>
                  <a:gd name="T7" fmla="*/ 21 h 103"/>
                  <a:gd name="T8" fmla="*/ 100 w 104"/>
                  <a:gd name="T9" fmla="*/ 35 h 103"/>
                  <a:gd name="T10" fmla="*/ 104 w 104"/>
                  <a:gd name="T11" fmla="*/ 51 h 103"/>
                  <a:gd name="T12" fmla="*/ 100 w 104"/>
                  <a:gd name="T13" fmla="*/ 68 h 103"/>
                  <a:gd name="T14" fmla="*/ 93 w 104"/>
                  <a:gd name="T15" fmla="*/ 81 h 103"/>
                  <a:gd name="T16" fmla="*/ 82 w 104"/>
                  <a:gd name="T17" fmla="*/ 93 h 103"/>
                  <a:gd name="T18" fmla="*/ 68 w 104"/>
                  <a:gd name="T19" fmla="*/ 100 h 103"/>
                  <a:gd name="T20" fmla="*/ 52 w 104"/>
                  <a:gd name="T21" fmla="*/ 103 h 103"/>
                  <a:gd name="T22" fmla="*/ 35 w 104"/>
                  <a:gd name="T23" fmla="*/ 100 h 103"/>
                  <a:gd name="T24" fmla="*/ 22 w 104"/>
                  <a:gd name="T25" fmla="*/ 93 h 103"/>
                  <a:gd name="T26" fmla="*/ 10 w 104"/>
                  <a:gd name="T27" fmla="*/ 81 h 103"/>
                  <a:gd name="T28" fmla="*/ 2 w 104"/>
                  <a:gd name="T29" fmla="*/ 68 h 103"/>
                  <a:gd name="T30" fmla="*/ 0 w 104"/>
                  <a:gd name="T31" fmla="*/ 51 h 103"/>
                  <a:gd name="T32" fmla="*/ 2 w 104"/>
                  <a:gd name="T33" fmla="*/ 35 h 103"/>
                  <a:gd name="T34" fmla="*/ 10 w 104"/>
                  <a:gd name="T35" fmla="*/ 21 h 103"/>
                  <a:gd name="T36" fmla="*/ 22 w 104"/>
                  <a:gd name="T37" fmla="*/ 10 h 103"/>
                  <a:gd name="T38" fmla="*/ 35 w 104"/>
                  <a:gd name="T39" fmla="*/ 3 h 103"/>
                  <a:gd name="T40" fmla="*/ 52 w 104"/>
                  <a:gd name="T4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4" h="103">
                    <a:moveTo>
                      <a:pt x="52" y="0"/>
                    </a:moveTo>
                    <a:lnTo>
                      <a:pt x="68" y="3"/>
                    </a:lnTo>
                    <a:lnTo>
                      <a:pt x="82" y="10"/>
                    </a:lnTo>
                    <a:lnTo>
                      <a:pt x="93" y="21"/>
                    </a:lnTo>
                    <a:lnTo>
                      <a:pt x="100" y="35"/>
                    </a:lnTo>
                    <a:lnTo>
                      <a:pt x="104" y="51"/>
                    </a:lnTo>
                    <a:lnTo>
                      <a:pt x="100" y="68"/>
                    </a:lnTo>
                    <a:lnTo>
                      <a:pt x="93" y="81"/>
                    </a:lnTo>
                    <a:lnTo>
                      <a:pt x="82" y="93"/>
                    </a:lnTo>
                    <a:lnTo>
                      <a:pt x="68" y="100"/>
                    </a:lnTo>
                    <a:lnTo>
                      <a:pt x="52" y="103"/>
                    </a:lnTo>
                    <a:lnTo>
                      <a:pt x="35" y="100"/>
                    </a:lnTo>
                    <a:lnTo>
                      <a:pt x="22" y="93"/>
                    </a:lnTo>
                    <a:lnTo>
                      <a:pt x="10" y="81"/>
                    </a:lnTo>
                    <a:lnTo>
                      <a:pt x="2" y="68"/>
                    </a:lnTo>
                    <a:lnTo>
                      <a:pt x="0" y="51"/>
                    </a:lnTo>
                    <a:lnTo>
                      <a:pt x="2" y="35"/>
                    </a:lnTo>
                    <a:lnTo>
                      <a:pt x="10" y="21"/>
                    </a:lnTo>
                    <a:lnTo>
                      <a:pt x="22" y="10"/>
                    </a:lnTo>
                    <a:lnTo>
                      <a:pt x="35" y="3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0" name="Line 1054"/>
              <p:cNvSpPr>
                <a:spLocks noChangeShapeType="1"/>
              </p:cNvSpPr>
              <p:nvPr/>
            </p:nvSpPr>
            <p:spPr bwMode="auto">
              <a:xfrm flipH="1" flipV="1">
                <a:off x="4135" y="1781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1" name="Line 1055"/>
              <p:cNvSpPr>
                <a:spLocks noChangeShapeType="1"/>
              </p:cNvSpPr>
              <p:nvPr/>
            </p:nvSpPr>
            <p:spPr bwMode="auto">
              <a:xfrm flipH="1" flipV="1">
                <a:off x="4131" y="1774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2" name="Line 1056"/>
              <p:cNvSpPr>
                <a:spLocks noChangeShapeType="1"/>
              </p:cNvSpPr>
              <p:nvPr/>
            </p:nvSpPr>
            <p:spPr bwMode="auto">
              <a:xfrm flipH="1" flipV="1">
                <a:off x="4126" y="1768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3" name="Line 1057"/>
              <p:cNvSpPr>
                <a:spLocks noChangeShapeType="1"/>
              </p:cNvSpPr>
              <p:nvPr/>
            </p:nvSpPr>
            <p:spPr bwMode="auto">
              <a:xfrm flipH="1" flipV="1">
                <a:off x="4118" y="1765"/>
                <a:ext cx="8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4" name="Line 1058"/>
              <p:cNvSpPr>
                <a:spLocks noChangeShapeType="1"/>
              </p:cNvSpPr>
              <p:nvPr/>
            </p:nvSpPr>
            <p:spPr bwMode="auto">
              <a:xfrm flipH="1" flipV="1">
                <a:off x="4110" y="1764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5" name="Line 1059"/>
              <p:cNvSpPr>
                <a:spLocks noChangeShapeType="1"/>
              </p:cNvSpPr>
              <p:nvPr/>
            </p:nvSpPr>
            <p:spPr bwMode="auto">
              <a:xfrm flipH="1">
                <a:off x="4102" y="1764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6" name="Line 1060"/>
              <p:cNvSpPr>
                <a:spLocks noChangeShapeType="1"/>
              </p:cNvSpPr>
              <p:nvPr/>
            </p:nvSpPr>
            <p:spPr bwMode="auto">
              <a:xfrm flipH="1">
                <a:off x="4095" y="1765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7" name="Line 1061"/>
              <p:cNvSpPr>
                <a:spLocks noChangeShapeType="1"/>
              </p:cNvSpPr>
              <p:nvPr/>
            </p:nvSpPr>
            <p:spPr bwMode="auto">
              <a:xfrm flipH="1">
                <a:off x="4089" y="1768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8" name="Line 1062"/>
              <p:cNvSpPr>
                <a:spLocks noChangeShapeType="1"/>
              </p:cNvSpPr>
              <p:nvPr/>
            </p:nvSpPr>
            <p:spPr bwMode="auto">
              <a:xfrm flipH="1">
                <a:off x="4086" y="1774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9" name="Line 1063"/>
              <p:cNvSpPr>
                <a:spLocks noChangeShapeType="1"/>
              </p:cNvSpPr>
              <p:nvPr/>
            </p:nvSpPr>
            <p:spPr bwMode="auto">
              <a:xfrm flipH="1">
                <a:off x="4084" y="1781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0" name="Line 1064"/>
              <p:cNvSpPr>
                <a:spLocks noChangeShapeType="1"/>
              </p:cNvSpPr>
              <p:nvPr/>
            </p:nvSpPr>
            <p:spPr bwMode="auto">
              <a:xfrm>
                <a:off x="4084" y="1789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1" name="Line 1065"/>
              <p:cNvSpPr>
                <a:spLocks noChangeShapeType="1"/>
              </p:cNvSpPr>
              <p:nvPr/>
            </p:nvSpPr>
            <p:spPr bwMode="auto">
              <a:xfrm>
                <a:off x="4086" y="1797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2" name="Line 1066"/>
              <p:cNvSpPr>
                <a:spLocks noChangeShapeType="1"/>
              </p:cNvSpPr>
              <p:nvPr/>
            </p:nvSpPr>
            <p:spPr bwMode="auto">
              <a:xfrm>
                <a:off x="4089" y="1804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3" name="Line 1067"/>
              <p:cNvSpPr>
                <a:spLocks noChangeShapeType="1"/>
              </p:cNvSpPr>
              <p:nvPr/>
            </p:nvSpPr>
            <p:spPr bwMode="auto">
              <a:xfrm>
                <a:off x="4095" y="1810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4" name="Line 1068"/>
              <p:cNvSpPr>
                <a:spLocks noChangeShapeType="1"/>
              </p:cNvSpPr>
              <p:nvPr/>
            </p:nvSpPr>
            <p:spPr bwMode="auto">
              <a:xfrm>
                <a:off x="4102" y="1814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5" name="Line 1069"/>
              <p:cNvSpPr>
                <a:spLocks noChangeShapeType="1"/>
              </p:cNvSpPr>
              <p:nvPr/>
            </p:nvSpPr>
            <p:spPr bwMode="auto">
              <a:xfrm flipV="1">
                <a:off x="4110" y="1814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6" name="Line 1070"/>
              <p:cNvSpPr>
                <a:spLocks noChangeShapeType="1"/>
              </p:cNvSpPr>
              <p:nvPr/>
            </p:nvSpPr>
            <p:spPr bwMode="auto">
              <a:xfrm flipV="1">
                <a:off x="4118" y="1810"/>
                <a:ext cx="8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7" name="Line 1071"/>
              <p:cNvSpPr>
                <a:spLocks noChangeShapeType="1"/>
              </p:cNvSpPr>
              <p:nvPr/>
            </p:nvSpPr>
            <p:spPr bwMode="auto">
              <a:xfrm flipV="1">
                <a:off x="4126" y="1804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8" name="Line 1072"/>
              <p:cNvSpPr>
                <a:spLocks noChangeShapeType="1"/>
              </p:cNvSpPr>
              <p:nvPr/>
            </p:nvSpPr>
            <p:spPr bwMode="auto">
              <a:xfrm flipV="1">
                <a:off x="4131" y="1797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9" name="Line 1073"/>
              <p:cNvSpPr>
                <a:spLocks noChangeShapeType="1"/>
              </p:cNvSpPr>
              <p:nvPr/>
            </p:nvSpPr>
            <p:spPr bwMode="auto">
              <a:xfrm flipV="1">
                <a:off x="4135" y="1789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0" name="Freeform 1074"/>
              <p:cNvSpPr>
                <a:spLocks/>
              </p:cNvSpPr>
              <p:nvPr/>
            </p:nvSpPr>
            <p:spPr bwMode="auto">
              <a:xfrm>
                <a:off x="4213" y="1715"/>
                <a:ext cx="52" cy="52"/>
              </a:xfrm>
              <a:custGeom>
                <a:avLst/>
                <a:gdLst>
                  <a:gd name="T0" fmla="*/ 52 w 104"/>
                  <a:gd name="T1" fmla="*/ 0 h 103"/>
                  <a:gd name="T2" fmla="*/ 68 w 104"/>
                  <a:gd name="T3" fmla="*/ 2 h 103"/>
                  <a:gd name="T4" fmla="*/ 82 w 104"/>
                  <a:gd name="T5" fmla="*/ 9 h 103"/>
                  <a:gd name="T6" fmla="*/ 93 w 104"/>
                  <a:gd name="T7" fmla="*/ 20 h 103"/>
                  <a:gd name="T8" fmla="*/ 100 w 104"/>
                  <a:gd name="T9" fmla="*/ 35 h 103"/>
                  <a:gd name="T10" fmla="*/ 104 w 104"/>
                  <a:gd name="T11" fmla="*/ 51 h 103"/>
                  <a:gd name="T12" fmla="*/ 100 w 104"/>
                  <a:gd name="T13" fmla="*/ 67 h 103"/>
                  <a:gd name="T14" fmla="*/ 93 w 104"/>
                  <a:gd name="T15" fmla="*/ 82 h 103"/>
                  <a:gd name="T16" fmla="*/ 82 w 104"/>
                  <a:gd name="T17" fmla="*/ 92 h 103"/>
                  <a:gd name="T18" fmla="*/ 68 w 104"/>
                  <a:gd name="T19" fmla="*/ 100 h 103"/>
                  <a:gd name="T20" fmla="*/ 52 w 104"/>
                  <a:gd name="T21" fmla="*/ 103 h 103"/>
                  <a:gd name="T22" fmla="*/ 35 w 104"/>
                  <a:gd name="T23" fmla="*/ 100 h 103"/>
                  <a:gd name="T24" fmla="*/ 22 w 104"/>
                  <a:gd name="T25" fmla="*/ 92 h 103"/>
                  <a:gd name="T26" fmla="*/ 10 w 104"/>
                  <a:gd name="T27" fmla="*/ 82 h 103"/>
                  <a:gd name="T28" fmla="*/ 3 w 104"/>
                  <a:gd name="T29" fmla="*/ 67 h 103"/>
                  <a:gd name="T30" fmla="*/ 0 w 104"/>
                  <a:gd name="T31" fmla="*/ 51 h 103"/>
                  <a:gd name="T32" fmla="*/ 3 w 104"/>
                  <a:gd name="T33" fmla="*/ 35 h 103"/>
                  <a:gd name="T34" fmla="*/ 10 w 104"/>
                  <a:gd name="T35" fmla="*/ 20 h 103"/>
                  <a:gd name="T36" fmla="*/ 22 w 104"/>
                  <a:gd name="T37" fmla="*/ 9 h 103"/>
                  <a:gd name="T38" fmla="*/ 35 w 104"/>
                  <a:gd name="T39" fmla="*/ 2 h 103"/>
                  <a:gd name="T40" fmla="*/ 52 w 104"/>
                  <a:gd name="T4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4" h="103">
                    <a:moveTo>
                      <a:pt x="52" y="0"/>
                    </a:moveTo>
                    <a:lnTo>
                      <a:pt x="68" y="2"/>
                    </a:lnTo>
                    <a:lnTo>
                      <a:pt x="82" y="9"/>
                    </a:lnTo>
                    <a:lnTo>
                      <a:pt x="93" y="20"/>
                    </a:lnTo>
                    <a:lnTo>
                      <a:pt x="100" y="35"/>
                    </a:lnTo>
                    <a:lnTo>
                      <a:pt x="104" y="51"/>
                    </a:lnTo>
                    <a:lnTo>
                      <a:pt x="100" y="67"/>
                    </a:lnTo>
                    <a:lnTo>
                      <a:pt x="93" y="82"/>
                    </a:lnTo>
                    <a:lnTo>
                      <a:pt x="82" y="92"/>
                    </a:lnTo>
                    <a:lnTo>
                      <a:pt x="68" y="100"/>
                    </a:lnTo>
                    <a:lnTo>
                      <a:pt x="52" y="103"/>
                    </a:lnTo>
                    <a:lnTo>
                      <a:pt x="35" y="100"/>
                    </a:lnTo>
                    <a:lnTo>
                      <a:pt x="22" y="92"/>
                    </a:lnTo>
                    <a:lnTo>
                      <a:pt x="10" y="82"/>
                    </a:lnTo>
                    <a:lnTo>
                      <a:pt x="3" y="67"/>
                    </a:lnTo>
                    <a:lnTo>
                      <a:pt x="0" y="51"/>
                    </a:lnTo>
                    <a:lnTo>
                      <a:pt x="3" y="35"/>
                    </a:lnTo>
                    <a:lnTo>
                      <a:pt x="10" y="20"/>
                    </a:lnTo>
                    <a:lnTo>
                      <a:pt x="22" y="9"/>
                    </a:lnTo>
                    <a:lnTo>
                      <a:pt x="35" y="2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1" name="Line 1075"/>
              <p:cNvSpPr>
                <a:spLocks noChangeShapeType="1"/>
              </p:cNvSpPr>
              <p:nvPr/>
            </p:nvSpPr>
            <p:spPr bwMode="auto">
              <a:xfrm flipH="1" flipV="1">
                <a:off x="4263" y="1732"/>
                <a:ext cx="2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2" name="Line 1076"/>
              <p:cNvSpPr>
                <a:spLocks noChangeShapeType="1"/>
              </p:cNvSpPr>
              <p:nvPr/>
            </p:nvSpPr>
            <p:spPr bwMode="auto">
              <a:xfrm flipH="1" flipV="1">
                <a:off x="4260" y="1725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3" name="Line 1077"/>
              <p:cNvSpPr>
                <a:spLocks noChangeShapeType="1"/>
              </p:cNvSpPr>
              <p:nvPr/>
            </p:nvSpPr>
            <p:spPr bwMode="auto">
              <a:xfrm flipH="1" flipV="1">
                <a:off x="4254" y="1720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4" name="Line 1078"/>
              <p:cNvSpPr>
                <a:spLocks noChangeShapeType="1"/>
              </p:cNvSpPr>
              <p:nvPr/>
            </p:nvSpPr>
            <p:spPr bwMode="auto">
              <a:xfrm flipH="1" flipV="1">
                <a:off x="4247" y="1716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5" name="Line 1079"/>
              <p:cNvSpPr>
                <a:spLocks noChangeShapeType="1"/>
              </p:cNvSpPr>
              <p:nvPr/>
            </p:nvSpPr>
            <p:spPr bwMode="auto">
              <a:xfrm flipH="1" flipV="1">
                <a:off x="4239" y="1715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6" name="Line 1080"/>
              <p:cNvSpPr>
                <a:spLocks noChangeShapeType="1"/>
              </p:cNvSpPr>
              <p:nvPr/>
            </p:nvSpPr>
            <p:spPr bwMode="auto">
              <a:xfrm flipH="1">
                <a:off x="4231" y="1715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7" name="Line 1081"/>
              <p:cNvSpPr>
                <a:spLocks noChangeShapeType="1"/>
              </p:cNvSpPr>
              <p:nvPr/>
            </p:nvSpPr>
            <p:spPr bwMode="auto">
              <a:xfrm flipH="1">
                <a:off x="4224" y="1716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8" name="Line 1082"/>
              <p:cNvSpPr>
                <a:spLocks noChangeShapeType="1"/>
              </p:cNvSpPr>
              <p:nvPr/>
            </p:nvSpPr>
            <p:spPr bwMode="auto">
              <a:xfrm flipH="1">
                <a:off x="4218" y="1720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9" name="Line 1083"/>
              <p:cNvSpPr>
                <a:spLocks noChangeShapeType="1"/>
              </p:cNvSpPr>
              <p:nvPr/>
            </p:nvSpPr>
            <p:spPr bwMode="auto">
              <a:xfrm flipH="1">
                <a:off x="4214" y="1725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0" name="Line 1084"/>
              <p:cNvSpPr>
                <a:spLocks noChangeShapeType="1"/>
              </p:cNvSpPr>
              <p:nvPr/>
            </p:nvSpPr>
            <p:spPr bwMode="auto">
              <a:xfrm flipH="1">
                <a:off x="4213" y="1732"/>
                <a:ext cx="1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1" name="Line 1085"/>
              <p:cNvSpPr>
                <a:spLocks noChangeShapeType="1"/>
              </p:cNvSpPr>
              <p:nvPr/>
            </p:nvSpPr>
            <p:spPr bwMode="auto">
              <a:xfrm>
                <a:off x="4213" y="1741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2" name="Line 1086"/>
              <p:cNvSpPr>
                <a:spLocks noChangeShapeType="1"/>
              </p:cNvSpPr>
              <p:nvPr/>
            </p:nvSpPr>
            <p:spPr bwMode="auto">
              <a:xfrm>
                <a:off x="4214" y="1749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3" name="Line 1087"/>
              <p:cNvSpPr>
                <a:spLocks noChangeShapeType="1"/>
              </p:cNvSpPr>
              <p:nvPr/>
            </p:nvSpPr>
            <p:spPr bwMode="auto">
              <a:xfrm>
                <a:off x="4218" y="1756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4" name="Line 1088"/>
              <p:cNvSpPr>
                <a:spLocks noChangeShapeType="1"/>
              </p:cNvSpPr>
              <p:nvPr/>
            </p:nvSpPr>
            <p:spPr bwMode="auto">
              <a:xfrm>
                <a:off x="4224" y="1761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5" name="Line 1089"/>
              <p:cNvSpPr>
                <a:spLocks noChangeShapeType="1"/>
              </p:cNvSpPr>
              <p:nvPr/>
            </p:nvSpPr>
            <p:spPr bwMode="auto">
              <a:xfrm>
                <a:off x="4231" y="1765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6" name="Line 1090"/>
              <p:cNvSpPr>
                <a:spLocks noChangeShapeType="1"/>
              </p:cNvSpPr>
              <p:nvPr/>
            </p:nvSpPr>
            <p:spPr bwMode="auto">
              <a:xfrm flipV="1">
                <a:off x="4239" y="1765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7" name="Line 1091"/>
              <p:cNvSpPr>
                <a:spLocks noChangeShapeType="1"/>
              </p:cNvSpPr>
              <p:nvPr/>
            </p:nvSpPr>
            <p:spPr bwMode="auto">
              <a:xfrm flipV="1">
                <a:off x="4247" y="1761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8" name="Line 1092"/>
              <p:cNvSpPr>
                <a:spLocks noChangeShapeType="1"/>
              </p:cNvSpPr>
              <p:nvPr/>
            </p:nvSpPr>
            <p:spPr bwMode="auto">
              <a:xfrm flipV="1">
                <a:off x="4254" y="1756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9" name="Line 1093"/>
              <p:cNvSpPr>
                <a:spLocks noChangeShapeType="1"/>
              </p:cNvSpPr>
              <p:nvPr/>
            </p:nvSpPr>
            <p:spPr bwMode="auto">
              <a:xfrm flipV="1">
                <a:off x="4260" y="1749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0" name="Line 1094"/>
              <p:cNvSpPr>
                <a:spLocks noChangeShapeType="1"/>
              </p:cNvSpPr>
              <p:nvPr/>
            </p:nvSpPr>
            <p:spPr bwMode="auto">
              <a:xfrm flipV="1">
                <a:off x="4263" y="1741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1" name="Freeform 1095"/>
              <p:cNvSpPr>
                <a:spLocks/>
              </p:cNvSpPr>
              <p:nvPr/>
            </p:nvSpPr>
            <p:spPr bwMode="auto">
              <a:xfrm>
                <a:off x="4278" y="1671"/>
                <a:ext cx="52" cy="52"/>
              </a:xfrm>
              <a:custGeom>
                <a:avLst/>
                <a:gdLst>
                  <a:gd name="T0" fmla="*/ 52 w 104"/>
                  <a:gd name="T1" fmla="*/ 0 h 102"/>
                  <a:gd name="T2" fmla="*/ 68 w 104"/>
                  <a:gd name="T3" fmla="*/ 2 h 102"/>
                  <a:gd name="T4" fmla="*/ 82 w 104"/>
                  <a:gd name="T5" fmla="*/ 9 h 102"/>
                  <a:gd name="T6" fmla="*/ 93 w 104"/>
                  <a:gd name="T7" fmla="*/ 20 h 102"/>
                  <a:gd name="T8" fmla="*/ 100 w 104"/>
                  <a:gd name="T9" fmla="*/ 35 h 102"/>
                  <a:gd name="T10" fmla="*/ 104 w 104"/>
                  <a:gd name="T11" fmla="*/ 50 h 102"/>
                  <a:gd name="T12" fmla="*/ 100 w 104"/>
                  <a:gd name="T13" fmla="*/ 67 h 102"/>
                  <a:gd name="T14" fmla="*/ 93 w 104"/>
                  <a:gd name="T15" fmla="*/ 81 h 102"/>
                  <a:gd name="T16" fmla="*/ 82 w 104"/>
                  <a:gd name="T17" fmla="*/ 93 h 102"/>
                  <a:gd name="T18" fmla="*/ 68 w 104"/>
                  <a:gd name="T19" fmla="*/ 100 h 102"/>
                  <a:gd name="T20" fmla="*/ 52 w 104"/>
                  <a:gd name="T21" fmla="*/ 102 h 102"/>
                  <a:gd name="T22" fmla="*/ 35 w 104"/>
                  <a:gd name="T23" fmla="*/ 100 h 102"/>
                  <a:gd name="T24" fmla="*/ 21 w 104"/>
                  <a:gd name="T25" fmla="*/ 93 h 102"/>
                  <a:gd name="T26" fmla="*/ 10 w 104"/>
                  <a:gd name="T27" fmla="*/ 81 h 102"/>
                  <a:gd name="T28" fmla="*/ 3 w 104"/>
                  <a:gd name="T29" fmla="*/ 67 h 102"/>
                  <a:gd name="T30" fmla="*/ 0 w 104"/>
                  <a:gd name="T31" fmla="*/ 50 h 102"/>
                  <a:gd name="T32" fmla="*/ 3 w 104"/>
                  <a:gd name="T33" fmla="*/ 35 h 102"/>
                  <a:gd name="T34" fmla="*/ 10 w 104"/>
                  <a:gd name="T35" fmla="*/ 20 h 102"/>
                  <a:gd name="T36" fmla="*/ 21 w 104"/>
                  <a:gd name="T37" fmla="*/ 9 h 102"/>
                  <a:gd name="T38" fmla="*/ 35 w 104"/>
                  <a:gd name="T39" fmla="*/ 2 h 102"/>
                  <a:gd name="T40" fmla="*/ 52 w 104"/>
                  <a:gd name="T41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4" h="102">
                    <a:moveTo>
                      <a:pt x="52" y="0"/>
                    </a:moveTo>
                    <a:lnTo>
                      <a:pt x="68" y="2"/>
                    </a:lnTo>
                    <a:lnTo>
                      <a:pt x="82" y="9"/>
                    </a:lnTo>
                    <a:lnTo>
                      <a:pt x="93" y="20"/>
                    </a:lnTo>
                    <a:lnTo>
                      <a:pt x="100" y="35"/>
                    </a:lnTo>
                    <a:lnTo>
                      <a:pt x="104" y="50"/>
                    </a:lnTo>
                    <a:lnTo>
                      <a:pt x="100" y="67"/>
                    </a:lnTo>
                    <a:lnTo>
                      <a:pt x="93" y="81"/>
                    </a:lnTo>
                    <a:lnTo>
                      <a:pt x="82" y="93"/>
                    </a:lnTo>
                    <a:lnTo>
                      <a:pt x="68" y="100"/>
                    </a:lnTo>
                    <a:lnTo>
                      <a:pt x="52" y="102"/>
                    </a:lnTo>
                    <a:lnTo>
                      <a:pt x="35" y="100"/>
                    </a:lnTo>
                    <a:lnTo>
                      <a:pt x="21" y="93"/>
                    </a:lnTo>
                    <a:lnTo>
                      <a:pt x="10" y="81"/>
                    </a:lnTo>
                    <a:lnTo>
                      <a:pt x="3" y="67"/>
                    </a:lnTo>
                    <a:lnTo>
                      <a:pt x="0" y="50"/>
                    </a:lnTo>
                    <a:lnTo>
                      <a:pt x="3" y="35"/>
                    </a:lnTo>
                    <a:lnTo>
                      <a:pt x="10" y="20"/>
                    </a:lnTo>
                    <a:lnTo>
                      <a:pt x="21" y="9"/>
                    </a:lnTo>
                    <a:lnTo>
                      <a:pt x="35" y="2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2" name="Line 1096"/>
              <p:cNvSpPr>
                <a:spLocks noChangeShapeType="1"/>
              </p:cNvSpPr>
              <p:nvPr/>
            </p:nvSpPr>
            <p:spPr bwMode="auto">
              <a:xfrm flipH="1" flipV="1">
                <a:off x="4328" y="1689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3" name="Line 1097"/>
              <p:cNvSpPr>
                <a:spLocks noChangeShapeType="1"/>
              </p:cNvSpPr>
              <p:nvPr/>
            </p:nvSpPr>
            <p:spPr bwMode="auto">
              <a:xfrm flipH="1" flipV="1">
                <a:off x="4324" y="1682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4" name="Line 1098"/>
              <p:cNvSpPr>
                <a:spLocks noChangeShapeType="1"/>
              </p:cNvSpPr>
              <p:nvPr/>
            </p:nvSpPr>
            <p:spPr bwMode="auto">
              <a:xfrm flipH="1" flipV="1">
                <a:off x="4319" y="1676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01" name="Group 1300"/>
            <p:cNvGrpSpPr>
              <a:grpSpLocks/>
            </p:cNvGrpSpPr>
            <p:nvPr/>
          </p:nvGrpSpPr>
          <p:grpSpPr bwMode="auto">
            <a:xfrm>
              <a:off x="5095875" y="2400301"/>
              <a:ext cx="2439988" cy="1476375"/>
              <a:chOff x="3210" y="1512"/>
              <a:chExt cx="1537" cy="930"/>
            </a:xfrm>
          </p:grpSpPr>
          <p:sp>
            <p:nvSpPr>
              <p:cNvPr id="2905" name="Line 1100"/>
              <p:cNvSpPr>
                <a:spLocks noChangeShapeType="1"/>
              </p:cNvSpPr>
              <p:nvPr/>
            </p:nvSpPr>
            <p:spPr bwMode="auto">
              <a:xfrm flipH="1" flipV="1">
                <a:off x="4311" y="1673"/>
                <a:ext cx="8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6" name="Line 1101"/>
              <p:cNvSpPr>
                <a:spLocks noChangeShapeType="1"/>
              </p:cNvSpPr>
              <p:nvPr/>
            </p:nvSpPr>
            <p:spPr bwMode="auto">
              <a:xfrm flipH="1" flipV="1">
                <a:off x="4304" y="1671"/>
                <a:ext cx="7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7" name="Line 1102"/>
              <p:cNvSpPr>
                <a:spLocks noChangeShapeType="1"/>
              </p:cNvSpPr>
              <p:nvPr/>
            </p:nvSpPr>
            <p:spPr bwMode="auto">
              <a:xfrm flipH="1">
                <a:off x="4295" y="1671"/>
                <a:ext cx="9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8" name="Line 1103"/>
              <p:cNvSpPr>
                <a:spLocks noChangeShapeType="1"/>
              </p:cNvSpPr>
              <p:nvPr/>
            </p:nvSpPr>
            <p:spPr bwMode="auto">
              <a:xfrm flipH="1">
                <a:off x="4288" y="1673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9" name="Line 1104"/>
              <p:cNvSpPr>
                <a:spLocks noChangeShapeType="1"/>
              </p:cNvSpPr>
              <p:nvPr/>
            </p:nvSpPr>
            <p:spPr bwMode="auto">
              <a:xfrm flipH="1">
                <a:off x="4282" y="1676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0" name="Line 1105"/>
              <p:cNvSpPr>
                <a:spLocks noChangeShapeType="1"/>
              </p:cNvSpPr>
              <p:nvPr/>
            </p:nvSpPr>
            <p:spPr bwMode="auto">
              <a:xfrm flipH="1">
                <a:off x="4279" y="1682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1" name="Line 1106"/>
              <p:cNvSpPr>
                <a:spLocks noChangeShapeType="1"/>
              </p:cNvSpPr>
              <p:nvPr/>
            </p:nvSpPr>
            <p:spPr bwMode="auto">
              <a:xfrm flipH="1">
                <a:off x="4278" y="1689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2" name="Line 1107"/>
              <p:cNvSpPr>
                <a:spLocks noChangeShapeType="1"/>
              </p:cNvSpPr>
              <p:nvPr/>
            </p:nvSpPr>
            <p:spPr bwMode="auto">
              <a:xfrm>
                <a:off x="4278" y="1697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3" name="Line 1108"/>
              <p:cNvSpPr>
                <a:spLocks noChangeShapeType="1"/>
              </p:cNvSpPr>
              <p:nvPr/>
            </p:nvSpPr>
            <p:spPr bwMode="auto">
              <a:xfrm>
                <a:off x="4279" y="1705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4" name="Line 1109"/>
              <p:cNvSpPr>
                <a:spLocks noChangeShapeType="1"/>
              </p:cNvSpPr>
              <p:nvPr/>
            </p:nvSpPr>
            <p:spPr bwMode="auto">
              <a:xfrm>
                <a:off x="4282" y="1712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5" name="Line 1110"/>
              <p:cNvSpPr>
                <a:spLocks noChangeShapeType="1"/>
              </p:cNvSpPr>
              <p:nvPr/>
            </p:nvSpPr>
            <p:spPr bwMode="auto">
              <a:xfrm>
                <a:off x="4288" y="1718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6" name="Line 1111"/>
              <p:cNvSpPr>
                <a:spLocks noChangeShapeType="1"/>
              </p:cNvSpPr>
              <p:nvPr/>
            </p:nvSpPr>
            <p:spPr bwMode="auto">
              <a:xfrm>
                <a:off x="4295" y="1721"/>
                <a:ext cx="9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7" name="Line 1112"/>
              <p:cNvSpPr>
                <a:spLocks noChangeShapeType="1"/>
              </p:cNvSpPr>
              <p:nvPr/>
            </p:nvSpPr>
            <p:spPr bwMode="auto">
              <a:xfrm flipV="1">
                <a:off x="4304" y="1721"/>
                <a:ext cx="7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8" name="Line 1113"/>
              <p:cNvSpPr>
                <a:spLocks noChangeShapeType="1"/>
              </p:cNvSpPr>
              <p:nvPr/>
            </p:nvSpPr>
            <p:spPr bwMode="auto">
              <a:xfrm flipV="1">
                <a:off x="4311" y="1718"/>
                <a:ext cx="8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9" name="Line 1114"/>
              <p:cNvSpPr>
                <a:spLocks noChangeShapeType="1"/>
              </p:cNvSpPr>
              <p:nvPr/>
            </p:nvSpPr>
            <p:spPr bwMode="auto">
              <a:xfrm flipV="1">
                <a:off x="4319" y="1712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0" name="Line 1115"/>
              <p:cNvSpPr>
                <a:spLocks noChangeShapeType="1"/>
              </p:cNvSpPr>
              <p:nvPr/>
            </p:nvSpPr>
            <p:spPr bwMode="auto">
              <a:xfrm flipV="1">
                <a:off x="4324" y="1705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1" name="Line 1116"/>
              <p:cNvSpPr>
                <a:spLocks noChangeShapeType="1"/>
              </p:cNvSpPr>
              <p:nvPr/>
            </p:nvSpPr>
            <p:spPr bwMode="auto">
              <a:xfrm flipV="1">
                <a:off x="4328" y="1697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2" name="Freeform 1117"/>
              <p:cNvSpPr>
                <a:spLocks/>
              </p:cNvSpPr>
              <p:nvPr/>
            </p:nvSpPr>
            <p:spPr bwMode="auto">
              <a:xfrm>
                <a:off x="4342" y="1576"/>
                <a:ext cx="52" cy="51"/>
              </a:xfrm>
              <a:custGeom>
                <a:avLst/>
                <a:gdLst>
                  <a:gd name="T0" fmla="*/ 52 w 104"/>
                  <a:gd name="T1" fmla="*/ 0 h 104"/>
                  <a:gd name="T2" fmla="*/ 68 w 104"/>
                  <a:gd name="T3" fmla="*/ 4 h 104"/>
                  <a:gd name="T4" fmla="*/ 82 w 104"/>
                  <a:gd name="T5" fmla="*/ 11 h 104"/>
                  <a:gd name="T6" fmla="*/ 93 w 104"/>
                  <a:gd name="T7" fmla="*/ 22 h 104"/>
                  <a:gd name="T8" fmla="*/ 102 w 104"/>
                  <a:gd name="T9" fmla="*/ 35 h 104"/>
                  <a:gd name="T10" fmla="*/ 104 w 104"/>
                  <a:gd name="T11" fmla="*/ 52 h 104"/>
                  <a:gd name="T12" fmla="*/ 102 w 104"/>
                  <a:gd name="T13" fmla="*/ 68 h 104"/>
                  <a:gd name="T14" fmla="*/ 93 w 104"/>
                  <a:gd name="T15" fmla="*/ 82 h 104"/>
                  <a:gd name="T16" fmla="*/ 82 w 104"/>
                  <a:gd name="T17" fmla="*/ 93 h 104"/>
                  <a:gd name="T18" fmla="*/ 68 w 104"/>
                  <a:gd name="T19" fmla="*/ 101 h 104"/>
                  <a:gd name="T20" fmla="*/ 52 w 104"/>
                  <a:gd name="T21" fmla="*/ 104 h 104"/>
                  <a:gd name="T22" fmla="*/ 35 w 104"/>
                  <a:gd name="T23" fmla="*/ 101 h 104"/>
                  <a:gd name="T24" fmla="*/ 22 w 104"/>
                  <a:gd name="T25" fmla="*/ 93 h 104"/>
                  <a:gd name="T26" fmla="*/ 11 w 104"/>
                  <a:gd name="T27" fmla="*/ 82 h 104"/>
                  <a:gd name="T28" fmla="*/ 4 w 104"/>
                  <a:gd name="T29" fmla="*/ 68 h 104"/>
                  <a:gd name="T30" fmla="*/ 0 w 104"/>
                  <a:gd name="T31" fmla="*/ 52 h 104"/>
                  <a:gd name="T32" fmla="*/ 4 w 104"/>
                  <a:gd name="T33" fmla="*/ 35 h 104"/>
                  <a:gd name="T34" fmla="*/ 11 w 104"/>
                  <a:gd name="T35" fmla="*/ 22 h 104"/>
                  <a:gd name="T36" fmla="*/ 22 w 104"/>
                  <a:gd name="T37" fmla="*/ 11 h 104"/>
                  <a:gd name="T38" fmla="*/ 35 w 104"/>
                  <a:gd name="T39" fmla="*/ 4 h 104"/>
                  <a:gd name="T40" fmla="*/ 52 w 104"/>
                  <a:gd name="T4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4" h="104">
                    <a:moveTo>
                      <a:pt x="52" y="0"/>
                    </a:moveTo>
                    <a:lnTo>
                      <a:pt x="68" y="4"/>
                    </a:lnTo>
                    <a:lnTo>
                      <a:pt x="82" y="11"/>
                    </a:lnTo>
                    <a:lnTo>
                      <a:pt x="93" y="22"/>
                    </a:lnTo>
                    <a:lnTo>
                      <a:pt x="102" y="35"/>
                    </a:lnTo>
                    <a:lnTo>
                      <a:pt x="104" y="52"/>
                    </a:lnTo>
                    <a:lnTo>
                      <a:pt x="102" y="68"/>
                    </a:lnTo>
                    <a:lnTo>
                      <a:pt x="93" y="82"/>
                    </a:lnTo>
                    <a:lnTo>
                      <a:pt x="82" y="93"/>
                    </a:lnTo>
                    <a:lnTo>
                      <a:pt x="68" y="101"/>
                    </a:lnTo>
                    <a:lnTo>
                      <a:pt x="52" y="104"/>
                    </a:lnTo>
                    <a:lnTo>
                      <a:pt x="35" y="101"/>
                    </a:lnTo>
                    <a:lnTo>
                      <a:pt x="22" y="93"/>
                    </a:lnTo>
                    <a:lnTo>
                      <a:pt x="11" y="82"/>
                    </a:lnTo>
                    <a:lnTo>
                      <a:pt x="4" y="68"/>
                    </a:lnTo>
                    <a:lnTo>
                      <a:pt x="0" y="52"/>
                    </a:lnTo>
                    <a:lnTo>
                      <a:pt x="4" y="35"/>
                    </a:lnTo>
                    <a:lnTo>
                      <a:pt x="11" y="22"/>
                    </a:lnTo>
                    <a:lnTo>
                      <a:pt x="22" y="11"/>
                    </a:lnTo>
                    <a:lnTo>
                      <a:pt x="35" y="4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3" name="Line 1118"/>
              <p:cNvSpPr>
                <a:spLocks noChangeShapeType="1"/>
              </p:cNvSpPr>
              <p:nvPr/>
            </p:nvSpPr>
            <p:spPr bwMode="auto">
              <a:xfrm flipH="1" flipV="1">
                <a:off x="4392" y="1593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4" name="Line 1119"/>
              <p:cNvSpPr>
                <a:spLocks noChangeShapeType="1"/>
              </p:cNvSpPr>
              <p:nvPr/>
            </p:nvSpPr>
            <p:spPr bwMode="auto">
              <a:xfrm flipH="1" flipV="1">
                <a:off x="4388" y="1586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5" name="Line 1120"/>
              <p:cNvSpPr>
                <a:spLocks noChangeShapeType="1"/>
              </p:cNvSpPr>
              <p:nvPr/>
            </p:nvSpPr>
            <p:spPr bwMode="auto">
              <a:xfrm flipH="1" flipV="1">
                <a:off x="4383" y="1581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6" name="Line 1121"/>
              <p:cNvSpPr>
                <a:spLocks noChangeShapeType="1"/>
              </p:cNvSpPr>
              <p:nvPr/>
            </p:nvSpPr>
            <p:spPr bwMode="auto">
              <a:xfrm flipH="1" flipV="1">
                <a:off x="4375" y="1577"/>
                <a:ext cx="8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7" name="Line 1122"/>
              <p:cNvSpPr>
                <a:spLocks noChangeShapeType="1"/>
              </p:cNvSpPr>
              <p:nvPr/>
            </p:nvSpPr>
            <p:spPr bwMode="auto">
              <a:xfrm flipH="1" flipV="1">
                <a:off x="4368" y="1576"/>
                <a:ext cx="7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8" name="Line 1123"/>
              <p:cNvSpPr>
                <a:spLocks noChangeShapeType="1"/>
              </p:cNvSpPr>
              <p:nvPr/>
            </p:nvSpPr>
            <p:spPr bwMode="auto">
              <a:xfrm flipH="1">
                <a:off x="4359" y="1576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9" name="Line 1124"/>
              <p:cNvSpPr>
                <a:spLocks noChangeShapeType="1"/>
              </p:cNvSpPr>
              <p:nvPr/>
            </p:nvSpPr>
            <p:spPr bwMode="auto">
              <a:xfrm flipH="1">
                <a:off x="4352" y="1577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0" name="Line 1125"/>
              <p:cNvSpPr>
                <a:spLocks noChangeShapeType="1"/>
              </p:cNvSpPr>
              <p:nvPr/>
            </p:nvSpPr>
            <p:spPr bwMode="auto">
              <a:xfrm flipH="1">
                <a:off x="4347" y="1581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1" name="Line 1126"/>
              <p:cNvSpPr>
                <a:spLocks noChangeShapeType="1"/>
              </p:cNvSpPr>
              <p:nvPr/>
            </p:nvSpPr>
            <p:spPr bwMode="auto">
              <a:xfrm flipH="1">
                <a:off x="4343" y="1586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2" name="Line 1127"/>
              <p:cNvSpPr>
                <a:spLocks noChangeShapeType="1"/>
              </p:cNvSpPr>
              <p:nvPr/>
            </p:nvSpPr>
            <p:spPr bwMode="auto">
              <a:xfrm flipH="1">
                <a:off x="4342" y="1593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3" name="Line 1128"/>
              <p:cNvSpPr>
                <a:spLocks noChangeShapeType="1"/>
              </p:cNvSpPr>
              <p:nvPr/>
            </p:nvSpPr>
            <p:spPr bwMode="auto">
              <a:xfrm>
                <a:off x="4342" y="1601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4" name="Line 1129"/>
              <p:cNvSpPr>
                <a:spLocks noChangeShapeType="1"/>
              </p:cNvSpPr>
              <p:nvPr/>
            </p:nvSpPr>
            <p:spPr bwMode="auto">
              <a:xfrm>
                <a:off x="4343" y="1609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5" name="Line 1130"/>
              <p:cNvSpPr>
                <a:spLocks noChangeShapeType="1"/>
              </p:cNvSpPr>
              <p:nvPr/>
            </p:nvSpPr>
            <p:spPr bwMode="auto">
              <a:xfrm>
                <a:off x="4347" y="1617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6" name="Line 1131"/>
              <p:cNvSpPr>
                <a:spLocks noChangeShapeType="1"/>
              </p:cNvSpPr>
              <p:nvPr/>
            </p:nvSpPr>
            <p:spPr bwMode="auto">
              <a:xfrm>
                <a:off x="4352" y="1622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7" name="Line 1132"/>
              <p:cNvSpPr>
                <a:spLocks noChangeShapeType="1"/>
              </p:cNvSpPr>
              <p:nvPr/>
            </p:nvSpPr>
            <p:spPr bwMode="auto">
              <a:xfrm>
                <a:off x="4359" y="1626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8" name="Line 1133"/>
              <p:cNvSpPr>
                <a:spLocks noChangeShapeType="1"/>
              </p:cNvSpPr>
              <p:nvPr/>
            </p:nvSpPr>
            <p:spPr bwMode="auto">
              <a:xfrm flipV="1">
                <a:off x="4368" y="1626"/>
                <a:ext cx="7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9" name="Line 1134"/>
              <p:cNvSpPr>
                <a:spLocks noChangeShapeType="1"/>
              </p:cNvSpPr>
              <p:nvPr/>
            </p:nvSpPr>
            <p:spPr bwMode="auto">
              <a:xfrm flipV="1">
                <a:off x="4375" y="1622"/>
                <a:ext cx="8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0" name="Line 1135"/>
              <p:cNvSpPr>
                <a:spLocks noChangeShapeType="1"/>
              </p:cNvSpPr>
              <p:nvPr/>
            </p:nvSpPr>
            <p:spPr bwMode="auto">
              <a:xfrm flipV="1">
                <a:off x="4383" y="1617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1" name="Line 1136"/>
              <p:cNvSpPr>
                <a:spLocks noChangeShapeType="1"/>
              </p:cNvSpPr>
              <p:nvPr/>
            </p:nvSpPr>
            <p:spPr bwMode="auto">
              <a:xfrm flipV="1">
                <a:off x="4388" y="1609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2" name="Line 1137"/>
              <p:cNvSpPr>
                <a:spLocks noChangeShapeType="1"/>
              </p:cNvSpPr>
              <p:nvPr/>
            </p:nvSpPr>
            <p:spPr bwMode="auto">
              <a:xfrm flipV="1">
                <a:off x="4392" y="1601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3" name="Freeform 1138"/>
              <p:cNvSpPr>
                <a:spLocks/>
              </p:cNvSpPr>
              <p:nvPr/>
            </p:nvSpPr>
            <p:spPr bwMode="auto">
              <a:xfrm>
                <a:off x="4406" y="1561"/>
                <a:ext cx="52" cy="52"/>
              </a:xfrm>
              <a:custGeom>
                <a:avLst/>
                <a:gdLst>
                  <a:gd name="T0" fmla="*/ 52 w 104"/>
                  <a:gd name="T1" fmla="*/ 0 h 104"/>
                  <a:gd name="T2" fmla="*/ 68 w 104"/>
                  <a:gd name="T3" fmla="*/ 3 h 104"/>
                  <a:gd name="T4" fmla="*/ 83 w 104"/>
                  <a:gd name="T5" fmla="*/ 10 h 104"/>
                  <a:gd name="T6" fmla="*/ 93 w 104"/>
                  <a:gd name="T7" fmla="*/ 21 h 104"/>
                  <a:gd name="T8" fmla="*/ 101 w 104"/>
                  <a:gd name="T9" fmla="*/ 35 h 104"/>
                  <a:gd name="T10" fmla="*/ 104 w 104"/>
                  <a:gd name="T11" fmla="*/ 52 h 104"/>
                  <a:gd name="T12" fmla="*/ 101 w 104"/>
                  <a:gd name="T13" fmla="*/ 68 h 104"/>
                  <a:gd name="T14" fmla="*/ 93 w 104"/>
                  <a:gd name="T15" fmla="*/ 82 h 104"/>
                  <a:gd name="T16" fmla="*/ 83 w 104"/>
                  <a:gd name="T17" fmla="*/ 93 h 104"/>
                  <a:gd name="T18" fmla="*/ 68 w 104"/>
                  <a:gd name="T19" fmla="*/ 100 h 104"/>
                  <a:gd name="T20" fmla="*/ 52 w 104"/>
                  <a:gd name="T21" fmla="*/ 104 h 104"/>
                  <a:gd name="T22" fmla="*/ 35 w 104"/>
                  <a:gd name="T23" fmla="*/ 100 h 104"/>
                  <a:gd name="T24" fmla="*/ 21 w 104"/>
                  <a:gd name="T25" fmla="*/ 93 h 104"/>
                  <a:gd name="T26" fmla="*/ 10 w 104"/>
                  <a:gd name="T27" fmla="*/ 82 h 104"/>
                  <a:gd name="T28" fmla="*/ 3 w 104"/>
                  <a:gd name="T29" fmla="*/ 68 h 104"/>
                  <a:gd name="T30" fmla="*/ 0 w 104"/>
                  <a:gd name="T31" fmla="*/ 52 h 104"/>
                  <a:gd name="T32" fmla="*/ 3 w 104"/>
                  <a:gd name="T33" fmla="*/ 35 h 104"/>
                  <a:gd name="T34" fmla="*/ 10 w 104"/>
                  <a:gd name="T35" fmla="*/ 21 h 104"/>
                  <a:gd name="T36" fmla="*/ 21 w 104"/>
                  <a:gd name="T37" fmla="*/ 10 h 104"/>
                  <a:gd name="T38" fmla="*/ 35 w 104"/>
                  <a:gd name="T39" fmla="*/ 3 h 104"/>
                  <a:gd name="T40" fmla="*/ 52 w 104"/>
                  <a:gd name="T4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4" h="104">
                    <a:moveTo>
                      <a:pt x="52" y="0"/>
                    </a:moveTo>
                    <a:lnTo>
                      <a:pt x="68" y="3"/>
                    </a:lnTo>
                    <a:lnTo>
                      <a:pt x="83" y="10"/>
                    </a:lnTo>
                    <a:lnTo>
                      <a:pt x="93" y="21"/>
                    </a:lnTo>
                    <a:lnTo>
                      <a:pt x="101" y="35"/>
                    </a:lnTo>
                    <a:lnTo>
                      <a:pt x="104" y="52"/>
                    </a:lnTo>
                    <a:lnTo>
                      <a:pt x="101" y="68"/>
                    </a:lnTo>
                    <a:lnTo>
                      <a:pt x="93" y="82"/>
                    </a:lnTo>
                    <a:lnTo>
                      <a:pt x="83" y="93"/>
                    </a:lnTo>
                    <a:lnTo>
                      <a:pt x="68" y="100"/>
                    </a:lnTo>
                    <a:lnTo>
                      <a:pt x="52" y="104"/>
                    </a:lnTo>
                    <a:lnTo>
                      <a:pt x="35" y="100"/>
                    </a:lnTo>
                    <a:lnTo>
                      <a:pt x="21" y="93"/>
                    </a:lnTo>
                    <a:lnTo>
                      <a:pt x="10" y="82"/>
                    </a:lnTo>
                    <a:lnTo>
                      <a:pt x="3" y="68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10" y="21"/>
                    </a:lnTo>
                    <a:lnTo>
                      <a:pt x="21" y="10"/>
                    </a:lnTo>
                    <a:lnTo>
                      <a:pt x="35" y="3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4" name="Line 1139"/>
              <p:cNvSpPr>
                <a:spLocks noChangeShapeType="1"/>
              </p:cNvSpPr>
              <p:nvPr/>
            </p:nvSpPr>
            <p:spPr bwMode="auto">
              <a:xfrm flipH="1" flipV="1">
                <a:off x="4456" y="1579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5" name="Line 1140"/>
              <p:cNvSpPr>
                <a:spLocks noChangeShapeType="1"/>
              </p:cNvSpPr>
              <p:nvPr/>
            </p:nvSpPr>
            <p:spPr bwMode="auto">
              <a:xfrm flipH="1" flipV="1">
                <a:off x="4453" y="1571"/>
                <a:ext cx="3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6" name="Line 1141"/>
              <p:cNvSpPr>
                <a:spLocks noChangeShapeType="1"/>
              </p:cNvSpPr>
              <p:nvPr/>
            </p:nvSpPr>
            <p:spPr bwMode="auto">
              <a:xfrm flipH="1" flipV="1">
                <a:off x="4447" y="1566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7" name="Line 1142"/>
              <p:cNvSpPr>
                <a:spLocks noChangeShapeType="1"/>
              </p:cNvSpPr>
              <p:nvPr/>
            </p:nvSpPr>
            <p:spPr bwMode="auto">
              <a:xfrm flipH="1" flipV="1">
                <a:off x="4440" y="1562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8" name="Line 1143"/>
              <p:cNvSpPr>
                <a:spLocks noChangeShapeType="1"/>
              </p:cNvSpPr>
              <p:nvPr/>
            </p:nvSpPr>
            <p:spPr bwMode="auto">
              <a:xfrm flipH="1" flipV="1">
                <a:off x="4432" y="1561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9" name="Line 1144"/>
              <p:cNvSpPr>
                <a:spLocks noChangeShapeType="1"/>
              </p:cNvSpPr>
              <p:nvPr/>
            </p:nvSpPr>
            <p:spPr bwMode="auto">
              <a:xfrm flipH="1">
                <a:off x="4424" y="1561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0" name="Line 1145"/>
              <p:cNvSpPr>
                <a:spLocks noChangeShapeType="1"/>
              </p:cNvSpPr>
              <p:nvPr/>
            </p:nvSpPr>
            <p:spPr bwMode="auto">
              <a:xfrm flipH="1">
                <a:off x="4416" y="1562"/>
                <a:ext cx="8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1" name="Line 1146"/>
              <p:cNvSpPr>
                <a:spLocks noChangeShapeType="1"/>
              </p:cNvSpPr>
              <p:nvPr/>
            </p:nvSpPr>
            <p:spPr bwMode="auto">
              <a:xfrm flipH="1">
                <a:off x="4411" y="1566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2" name="Line 1147"/>
              <p:cNvSpPr>
                <a:spLocks noChangeShapeType="1"/>
              </p:cNvSpPr>
              <p:nvPr/>
            </p:nvSpPr>
            <p:spPr bwMode="auto">
              <a:xfrm flipH="1">
                <a:off x="4407" y="1571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3" name="Line 1148"/>
              <p:cNvSpPr>
                <a:spLocks noChangeShapeType="1"/>
              </p:cNvSpPr>
              <p:nvPr/>
            </p:nvSpPr>
            <p:spPr bwMode="auto">
              <a:xfrm flipH="1">
                <a:off x="4406" y="1579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4" name="Line 1149"/>
              <p:cNvSpPr>
                <a:spLocks noChangeShapeType="1"/>
              </p:cNvSpPr>
              <p:nvPr/>
            </p:nvSpPr>
            <p:spPr bwMode="auto">
              <a:xfrm>
                <a:off x="4406" y="1587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5" name="Line 1150"/>
              <p:cNvSpPr>
                <a:spLocks noChangeShapeType="1"/>
              </p:cNvSpPr>
              <p:nvPr/>
            </p:nvSpPr>
            <p:spPr bwMode="auto">
              <a:xfrm>
                <a:off x="4407" y="1595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6" name="Line 1151"/>
              <p:cNvSpPr>
                <a:spLocks noChangeShapeType="1"/>
              </p:cNvSpPr>
              <p:nvPr/>
            </p:nvSpPr>
            <p:spPr bwMode="auto">
              <a:xfrm>
                <a:off x="4411" y="1602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7" name="Line 1152"/>
              <p:cNvSpPr>
                <a:spLocks noChangeShapeType="1"/>
              </p:cNvSpPr>
              <p:nvPr/>
            </p:nvSpPr>
            <p:spPr bwMode="auto">
              <a:xfrm>
                <a:off x="4416" y="1607"/>
                <a:ext cx="8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8" name="Line 1153"/>
              <p:cNvSpPr>
                <a:spLocks noChangeShapeType="1"/>
              </p:cNvSpPr>
              <p:nvPr/>
            </p:nvSpPr>
            <p:spPr bwMode="auto">
              <a:xfrm>
                <a:off x="4424" y="1611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9" name="Line 1154"/>
              <p:cNvSpPr>
                <a:spLocks noChangeShapeType="1"/>
              </p:cNvSpPr>
              <p:nvPr/>
            </p:nvSpPr>
            <p:spPr bwMode="auto">
              <a:xfrm flipV="1">
                <a:off x="4432" y="1611"/>
                <a:ext cx="8" cy="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0" name="Line 1155"/>
              <p:cNvSpPr>
                <a:spLocks noChangeShapeType="1"/>
              </p:cNvSpPr>
              <p:nvPr/>
            </p:nvSpPr>
            <p:spPr bwMode="auto">
              <a:xfrm flipV="1">
                <a:off x="4440" y="1607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1" name="Line 1156"/>
              <p:cNvSpPr>
                <a:spLocks noChangeShapeType="1"/>
              </p:cNvSpPr>
              <p:nvPr/>
            </p:nvSpPr>
            <p:spPr bwMode="auto">
              <a:xfrm flipV="1">
                <a:off x="4447" y="1602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2" name="Line 1157"/>
              <p:cNvSpPr>
                <a:spLocks noChangeShapeType="1"/>
              </p:cNvSpPr>
              <p:nvPr/>
            </p:nvSpPr>
            <p:spPr bwMode="auto">
              <a:xfrm flipV="1">
                <a:off x="4453" y="1595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3" name="Line 1158"/>
              <p:cNvSpPr>
                <a:spLocks noChangeShapeType="1"/>
              </p:cNvSpPr>
              <p:nvPr/>
            </p:nvSpPr>
            <p:spPr bwMode="auto">
              <a:xfrm flipV="1">
                <a:off x="4456" y="1587"/>
                <a:ext cx="2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4" name="Freeform 1159"/>
              <p:cNvSpPr>
                <a:spLocks/>
              </p:cNvSpPr>
              <p:nvPr/>
            </p:nvSpPr>
            <p:spPr bwMode="auto">
              <a:xfrm>
                <a:off x="4503" y="1576"/>
                <a:ext cx="51" cy="51"/>
              </a:xfrm>
              <a:custGeom>
                <a:avLst/>
                <a:gdLst>
                  <a:gd name="T0" fmla="*/ 50 w 102"/>
                  <a:gd name="T1" fmla="*/ 0 h 104"/>
                  <a:gd name="T2" fmla="*/ 67 w 102"/>
                  <a:gd name="T3" fmla="*/ 4 h 104"/>
                  <a:gd name="T4" fmla="*/ 80 w 102"/>
                  <a:gd name="T5" fmla="*/ 11 h 104"/>
                  <a:gd name="T6" fmla="*/ 93 w 102"/>
                  <a:gd name="T7" fmla="*/ 22 h 104"/>
                  <a:gd name="T8" fmla="*/ 100 w 102"/>
                  <a:gd name="T9" fmla="*/ 35 h 104"/>
                  <a:gd name="T10" fmla="*/ 102 w 102"/>
                  <a:gd name="T11" fmla="*/ 52 h 104"/>
                  <a:gd name="T12" fmla="*/ 100 w 102"/>
                  <a:gd name="T13" fmla="*/ 68 h 104"/>
                  <a:gd name="T14" fmla="*/ 93 w 102"/>
                  <a:gd name="T15" fmla="*/ 82 h 104"/>
                  <a:gd name="T16" fmla="*/ 80 w 102"/>
                  <a:gd name="T17" fmla="*/ 93 h 104"/>
                  <a:gd name="T18" fmla="*/ 67 w 102"/>
                  <a:gd name="T19" fmla="*/ 101 h 104"/>
                  <a:gd name="T20" fmla="*/ 50 w 102"/>
                  <a:gd name="T21" fmla="*/ 104 h 104"/>
                  <a:gd name="T22" fmla="*/ 35 w 102"/>
                  <a:gd name="T23" fmla="*/ 101 h 104"/>
                  <a:gd name="T24" fmla="*/ 20 w 102"/>
                  <a:gd name="T25" fmla="*/ 93 h 104"/>
                  <a:gd name="T26" fmla="*/ 9 w 102"/>
                  <a:gd name="T27" fmla="*/ 82 h 104"/>
                  <a:gd name="T28" fmla="*/ 2 w 102"/>
                  <a:gd name="T29" fmla="*/ 68 h 104"/>
                  <a:gd name="T30" fmla="*/ 0 w 102"/>
                  <a:gd name="T31" fmla="*/ 52 h 104"/>
                  <a:gd name="T32" fmla="*/ 2 w 102"/>
                  <a:gd name="T33" fmla="*/ 35 h 104"/>
                  <a:gd name="T34" fmla="*/ 9 w 102"/>
                  <a:gd name="T35" fmla="*/ 22 h 104"/>
                  <a:gd name="T36" fmla="*/ 20 w 102"/>
                  <a:gd name="T37" fmla="*/ 11 h 104"/>
                  <a:gd name="T38" fmla="*/ 35 w 102"/>
                  <a:gd name="T39" fmla="*/ 4 h 104"/>
                  <a:gd name="T40" fmla="*/ 50 w 102"/>
                  <a:gd name="T4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" h="104">
                    <a:moveTo>
                      <a:pt x="50" y="0"/>
                    </a:moveTo>
                    <a:lnTo>
                      <a:pt x="67" y="4"/>
                    </a:lnTo>
                    <a:lnTo>
                      <a:pt x="80" y="11"/>
                    </a:lnTo>
                    <a:lnTo>
                      <a:pt x="93" y="22"/>
                    </a:lnTo>
                    <a:lnTo>
                      <a:pt x="100" y="35"/>
                    </a:lnTo>
                    <a:lnTo>
                      <a:pt x="102" y="52"/>
                    </a:lnTo>
                    <a:lnTo>
                      <a:pt x="100" y="68"/>
                    </a:lnTo>
                    <a:lnTo>
                      <a:pt x="93" y="82"/>
                    </a:lnTo>
                    <a:lnTo>
                      <a:pt x="80" y="93"/>
                    </a:lnTo>
                    <a:lnTo>
                      <a:pt x="67" y="101"/>
                    </a:lnTo>
                    <a:lnTo>
                      <a:pt x="50" y="104"/>
                    </a:lnTo>
                    <a:lnTo>
                      <a:pt x="35" y="101"/>
                    </a:lnTo>
                    <a:lnTo>
                      <a:pt x="20" y="93"/>
                    </a:lnTo>
                    <a:lnTo>
                      <a:pt x="9" y="82"/>
                    </a:lnTo>
                    <a:lnTo>
                      <a:pt x="2" y="68"/>
                    </a:lnTo>
                    <a:lnTo>
                      <a:pt x="0" y="52"/>
                    </a:lnTo>
                    <a:lnTo>
                      <a:pt x="2" y="35"/>
                    </a:lnTo>
                    <a:lnTo>
                      <a:pt x="9" y="22"/>
                    </a:lnTo>
                    <a:lnTo>
                      <a:pt x="20" y="11"/>
                    </a:lnTo>
                    <a:lnTo>
                      <a:pt x="35" y="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5" name="Line 1160"/>
              <p:cNvSpPr>
                <a:spLocks noChangeShapeType="1"/>
              </p:cNvSpPr>
              <p:nvPr/>
            </p:nvSpPr>
            <p:spPr bwMode="auto">
              <a:xfrm flipH="1" flipV="1">
                <a:off x="4553" y="1593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6" name="Line 1161"/>
              <p:cNvSpPr>
                <a:spLocks noChangeShapeType="1"/>
              </p:cNvSpPr>
              <p:nvPr/>
            </p:nvSpPr>
            <p:spPr bwMode="auto">
              <a:xfrm flipH="1" flipV="1">
                <a:off x="4549" y="1586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7" name="Line 1162"/>
              <p:cNvSpPr>
                <a:spLocks noChangeShapeType="1"/>
              </p:cNvSpPr>
              <p:nvPr/>
            </p:nvSpPr>
            <p:spPr bwMode="auto">
              <a:xfrm flipH="1" flipV="1">
                <a:off x="4543" y="1581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8" name="Line 1163"/>
              <p:cNvSpPr>
                <a:spLocks noChangeShapeType="1"/>
              </p:cNvSpPr>
              <p:nvPr/>
            </p:nvSpPr>
            <p:spPr bwMode="auto">
              <a:xfrm flipH="1" flipV="1">
                <a:off x="4537" y="1577"/>
                <a:ext cx="6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9" name="Line 1164"/>
              <p:cNvSpPr>
                <a:spLocks noChangeShapeType="1"/>
              </p:cNvSpPr>
              <p:nvPr/>
            </p:nvSpPr>
            <p:spPr bwMode="auto">
              <a:xfrm flipH="1" flipV="1">
                <a:off x="4528" y="1576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0" name="Line 1165"/>
              <p:cNvSpPr>
                <a:spLocks noChangeShapeType="1"/>
              </p:cNvSpPr>
              <p:nvPr/>
            </p:nvSpPr>
            <p:spPr bwMode="auto">
              <a:xfrm flipH="1">
                <a:off x="4520" y="1576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" name="Line 1166"/>
              <p:cNvSpPr>
                <a:spLocks noChangeShapeType="1"/>
              </p:cNvSpPr>
              <p:nvPr/>
            </p:nvSpPr>
            <p:spPr bwMode="auto">
              <a:xfrm flipH="1">
                <a:off x="4513" y="1577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2" name="Line 1167"/>
              <p:cNvSpPr>
                <a:spLocks noChangeShapeType="1"/>
              </p:cNvSpPr>
              <p:nvPr/>
            </p:nvSpPr>
            <p:spPr bwMode="auto">
              <a:xfrm flipH="1">
                <a:off x="4508" y="1581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" name="Line 1168"/>
              <p:cNvSpPr>
                <a:spLocks noChangeShapeType="1"/>
              </p:cNvSpPr>
              <p:nvPr/>
            </p:nvSpPr>
            <p:spPr bwMode="auto">
              <a:xfrm flipH="1">
                <a:off x="4504" y="1586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4" name="Line 1169"/>
              <p:cNvSpPr>
                <a:spLocks noChangeShapeType="1"/>
              </p:cNvSpPr>
              <p:nvPr/>
            </p:nvSpPr>
            <p:spPr bwMode="auto">
              <a:xfrm flipH="1">
                <a:off x="4503" y="1593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5" name="Line 1170"/>
              <p:cNvSpPr>
                <a:spLocks noChangeShapeType="1"/>
              </p:cNvSpPr>
              <p:nvPr/>
            </p:nvSpPr>
            <p:spPr bwMode="auto">
              <a:xfrm>
                <a:off x="4503" y="1601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6" name="Line 1171"/>
              <p:cNvSpPr>
                <a:spLocks noChangeShapeType="1"/>
              </p:cNvSpPr>
              <p:nvPr/>
            </p:nvSpPr>
            <p:spPr bwMode="auto">
              <a:xfrm>
                <a:off x="4504" y="1609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7" name="Line 1172"/>
              <p:cNvSpPr>
                <a:spLocks noChangeShapeType="1"/>
              </p:cNvSpPr>
              <p:nvPr/>
            </p:nvSpPr>
            <p:spPr bwMode="auto">
              <a:xfrm>
                <a:off x="4508" y="1617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8" name="Line 1173"/>
              <p:cNvSpPr>
                <a:spLocks noChangeShapeType="1"/>
              </p:cNvSpPr>
              <p:nvPr/>
            </p:nvSpPr>
            <p:spPr bwMode="auto">
              <a:xfrm>
                <a:off x="4513" y="1622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9" name="Line 1174"/>
              <p:cNvSpPr>
                <a:spLocks noChangeShapeType="1"/>
              </p:cNvSpPr>
              <p:nvPr/>
            </p:nvSpPr>
            <p:spPr bwMode="auto">
              <a:xfrm>
                <a:off x="4520" y="1626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0" name="Line 1175"/>
              <p:cNvSpPr>
                <a:spLocks noChangeShapeType="1"/>
              </p:cNvSpPr>
              <p:nvPr/>
            </p:nvSpPr>
            <p:spPr bwMode="auto">
              <a:xfrm flipV="1">
                <a:off x="4528" y="1626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1" name="Line 1176"/>
              <p:cNvSpPr>
                <a:spLocks noChangeShapeType="1"/>
              </p:cNvSpPr>
              <p:nvPr/>
            </p:nvSpPr>
            <p:spPr bwMode="auto">
              <a:xfrm flipV="1">
                <a:off x="4537" y="1622"/>
                <a:ext cx="6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2" name="Line 1177"/>
              <p:cNvSpPr>
                <a:spLocks noChangeShapeType="1"/>
              </p:cNvSpPr>
              <p:nvPr/>
            </p:nvSpPr>
            <p:spPr bwMode="auto">
              <a:xfrm flipV="1">
                <a:off x="4543" y="1617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3" name="Line 1178"/>
              <p:cNvSpPr>
                <a:spLocks noChangeShapeType="1"/>
              </p:cNvSpPr>
              <p:nvPr/>
            </p:nvSpPr>
            <p:spPr bwMode="auto">
              <a:xfrm flipV="1">
                <a:off x="4549" y="1609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4" name="Line 1179"/>
              <p:cNvSpPr>
                <a:spLocks noChangeShapeType="1"/>
              </p:cNvSpPr>
              <p:nvPr/>
            </p:nvSpPr>
            <p:spPr bwMode="auto">
              <a:xfrm flipV="1">
                <a:off x="4553" y="1601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5" name="Freeform 1180"/>
              <p:cNvSpPr>
                <a:spLocks/>
              </p:cNvSpPr>
              <p:nvPr/>
            </p:nvSpPr>
            <p:spPr bwMode="auto">
              <a:xfrm>
                <a:off x="4567" y="1535"/>
                <a:ext cx="52" cy="51"/>
              </a:xfrm>
              <a:custGeom>
                <a:avLst/>
                <a:gdLst>
                  <a:gd name="T0" fmla="*/ 51 w 103"/>
                  <a:gd name="T1" fmla="*/ 0 h 103"/>
                  <a:gd name="T2" fmla="*/ 67 w 103"/>
                  <a:gd name="T3" fmla="*/ 3 h 103"/>
                  <a:gd name="T4" fmla="*/ 82 w 103"/>
                  <a:gd name="T5" fmla="*/ 10 h 103"/>
                  <a:gd name="T6" fmla="*/ 93 w 103"/>
                  <a:gd name="T7" fmla="*/ 21 h 103"/>
                  <a:gd name="T8" fmla="*/ 101 w 103"/>
                  <a:gd name="T9" fmla="*/ 35 h 103"/>
                  <a:gd name="T10" fmla="*/ 103 w 103"/>
                  <a:gd name="T11" fmla="*/ 51 h 103"/>
                  <a:gd name="T12" fmla="*/ 101 w 103"/>
                  <a:gd name="T13" fmla="*/ 68 h 103"/>
                  <a:gd name="T14" fmla="*/ 93 w 103"/>
                  <a:gd name="T15" fmla="*/ 81 h 103"/>
                  <a:gd name="T16" fmla="*/ 82 w 103"/>
                  <a:gd name="T17" fmla="*/ 93 h 103"/>
                  <a:gd name="T18" fmla="*/ 67 w 103"/>
                  <a:gd name="T19" fmla="*/ 100 h 103"/>
                  <a:gd name="T20" fmla="*/ 51 w 103"/>
                  <a:gd name="T21" fmla="*/ 103 h 103"/>
                  <a:gd name="T22" fmla="*/ 35 w 103"/>
                  <a:gd name="T23" fmla="*/ 100 h 103"/>
                  <a:gd name="T24" fmla="*/ 21 w 103"/>
                  <a:gd name="T25" fmla="*/ 93 h 103"/>
                  <a:gd name="T26" fmla="*/ 10 w 103"/>
                  <a:gd name="T27" fmla="*/ 81 h 103"/>
                  <a:gd name="T28" fmla="*/ 3 w 103"/>
                  <a:gd name="T29" fmla="*/ 68 h 103"/>
                  <a:gd name="T30" fmla="*/ 0 w 103"/>
                  <a:gd name="T31" fmla="*/ 51 h 103"/>
                  <a:gd name="T32" fmla="*/ 3 w 103"/>
                  <a:gd name="T33" fmla="*/ 35 h 103"/>
                  <a:gd name="T34" fmla="*/ 10 w 103"/>
                  <a:gd name="T35" fmla="*/ 21 h 103"/>
                  <a:gd name="T36" fmla="*/ 21 w 103"/>
                  <a:gd name="T37" fmla="*/ 10 h 103"/>
                  <a:gd name="T38" fmla="*/ 35 w 103"/>
                  <a:gd name="T39" fmla="*/ 3 h 103"/>
                  <a:gd name="T40" fmla="*/ 51 w 103"/>
                  <a:gd name="T4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" h="103">
                    <a:moveTo>
                      <a:pt x="51" y="0"/>
                    </a:moveTo>
                    <a:lnTo>
                      <a:pt x="67" y="3"/>
                    </a:lnTo>
                    <a:lnTo>
                      <a:pt x="82" y="10"/>
                    </a:lnTo>
                    <a:lnTo>
                      <a:pt x="93" y="21"/>
                    </a:lnTo>
                    <a:lnTo>
                      <a:pt x="101" y="35"/>
                    </a:lnTo>
                    <a:lnTo>
                      <a:pt x="103" y="51"/>
                    </a:lnTo>
                    <a:lnTo>
                      <a:pt x="101" y="68"/>
                    </a:lnTo>
                    <a:lnTo>
                      <a:pt x="93" y="81"/>
                    </a:lnTo>
                    <a:lnTo>
                      <a:pt x="82" y="93"/>
                    </a:lnTo>
                    <a:lnTo>
                      <a:pt x="67" y="100"/>
                    </a:lnTo>
                    <a:lnTo>
                      <a:pt x="51" y="103"/>
                    </a:lnTo>
                    <a:lnTo>
                      <a:pt x="35" y="100"/>
                    </a:lnTo>
                    <a:lnTo>
                      <a:pt x="21" y="93"/>
                    </a:lnTo>
                    <a:lnTo>
                      <a:pt x="10" y="81"/>
                    </a:lnTo>
                    <a:lnTo>
                      <a:pt x="3" y="68"/>
                    </a:lnTo>
                    <a:lnTo>
                      <a:pt x="0" y="51"/>
                    </a:lnTo>
                    <a:lnTo>
                      <a:pt x="3" y="35"/>
                    </a:lnTo>
                    <a:lnTo>
                      <a:pt x="10" y="21"/>
                    </a:lnTo>
                    <a:lnTo>
                      <a:pt x="21" y="10"/>
                    </a:lnTo>
                    <a:lnTo>
                      <a:pt x="35" y="3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6" name="Line 1181"/>
              <p:cNvSpPr>
                <a:spLocks noChangeShapeType="1"/>
              </p:cNvSpPr>
              <p:nvPr/>
            </p:nvSpPr>
            <p:spPr bwMode="auto">
              <a:xfrm flipH="1" flipV="1">
                <a:off x="4617" y="1553"/>
                <a:ext cx="2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7" name="Line 1182"/>
              <p:cNvSpPr>
                <a:spLocks noChangeShapeType="1"/>
              </p:cNvSpPr>
              <p:nvPr/>
            </p:nvSpPr>
            <p:spPr bwMode="auto">
              <a:xfrm flipH="1" flipV="1">
                <a:off x="4613" y="1545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8" name="Line 1183"/>
              <p:cNvSpPr>
                <a:spLocks noChangeShapeType="1"/>
              </p:cNvSpPr>
              <p:nvPr/>
            </p:nvSpPr>
            <p:spPr bwMode="auto">
              <a:xfrm flipH="1" flipV="1">
                <a:off x="4608" y="1540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9" name="Line 1184"/>
              <p:cNvSpPr>
                <a:spLocks noChangeShapeType="1"/>
              </p:cNvSpPr>
              <p:nvPr/>
            </p:nvSpPr>
            <p:spPr bwMode="auto">
              <a:xfrm flipH="1" flipV="1">
                <a:off x="4601" y="1536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0" name="Line 1185"/>
              <p:cNvSpPr>
                <a:spLocks noChangeShapeType="1"/>
              </p:cNvSpPr>
              <p:nvPr/>
            </p:nvSpPr>
            <p:spPr bwMode="auto">
              <a:xfrm flipH="1" flipV="1">
                <a:off x="4593" y="1535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1" name="Line 1186"/>
              <p:cNvSpPr>
                <a:spLocks noChangeShapeType="1"/>
              </p:cNvSpPr>
              <p:nvPr/>
            </p:nvSpPr>
            <p:spPr bwMode="auto">
              <a:xfrm flipH="1">
                <a:off x="4584" y="1535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2" name="Line 1187"/>
              <p:cNvSpPr>
                <a:spLocks noChangeShapeType="1"/>
              </p:cNvSpPr>
              <p:nvPr/>
            </p:nvSpPr>
            <p:spPr bwMode="auto">
              <a:xfrm flipH="1">
                <a:off x="4578" y="1536"/>
                <a:ext cx="6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3" name="Line 1188"/>
              <p:cNvSpPr>
                <a:spLocks noChangeShapeType="1"/>
              </p:cNvSpPr>
              <p:nvPr/>
            </p:nvSpPr>
            <p:spPr bwMode="auto">
              <a:xfrm flipH="1">
                <a:off x="4572" y="1540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4" name="Line 1189"/>
              <p:cNvSpPr>
                <a:spLocks noChangeShapeType="1"/>
              </p:cNvSpPr>
              <p:nvPr/>
            </p:nvSpPr>
            <p:spPr bwMode="auto">
              <a:xfrm flipH="1">
                <a:off x="4569" y="1545"/>
                <a:ext cx="3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5" name="Line 1190"/>
              <p:cNvSpPr>
                <a:spLocks noChangeShapeType="1"/>
              </p:cNvSpPr>
              <p:nvPr/>
            </p:nvSpPr>
            <p:spPr bwMode="auto">
              <a:xfrm flipH="1">
                <a:off x="4567" y="1553"/>
                <a:ext cx="2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6" name="Line 1191"/>
              <p:cNvSpPr>
                <a:spLocks noChangeShapeType="1"/>
              </p:cNvSpPr>
              <p:nvPr/>
            </p:nvSpPr>
            <p:spPr bwMode="auto">
              <a:xfrm>
                <a:off x="4567" y="1560"/>
                <a:ext cx="2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7" name="Line 1192"/>
              <p:cNvSpPr>
                <a:spLocks noChangeShapeType="1"/>
              </p:cNvSpPr>
              <p:nvPr/>
            </p:nvSpPr>
            <p:spPr bwMode="auto">
              <a:xfrm>
                <a:off x="4569" y="1569"/>
                <a:ext cx="3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8" name="Line 1193"/>
              <p:cNvSpPr>
                <a:spLocks noChangeShapeType="1"/>
              </p:cNvSpPr>
              <p:nvPr/>
            </p:nvSpPr>
            <p:spPr bwMode="auto">
              <a:xfrm>
                <a:off x="4572" y="1576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9" name="Line 1194"/>
              <p:cNvSpPr>
                <a:spLocks noChangeShapeType="1"/>
              </p:cNvSpPr>
              <p:nvPr/>
            </p:nvSpPr>
            <p:spPr bwMode="auto">
              <a:xfrm>
                <a:off x="4578" y="1582"/>
                <a:ext cx="6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0" name="Line 1195"/>
              <p:cNvSpPr>
                <a:spLocks noChangeShapeType="1"/>
              </p:cNvSpPr>
              <p:nvPr/>
            </p:nvSpPr>
            <p:spPr bwMode="auto">
              <a:xfrm>
                <a:off x="4584" y="1585"/>
                <a:ext cx="9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1" name="Line 1196"/>
              <p:cNvSpPr>
                <a:spLocks noChangeShapeType="1"/>
              </p:cNvSpPr>
              <p:nvPr/>
            </p:nvSpPr>
            <p:spPr bwMode="auto">
              <a:xfrm flipV="1">
                <a:off x="4593" y="1585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2" name="Line 1197"/>
              <p:cNvSpPr>
                <a:spLocks noChangeShapeType="1"/>
              </p:cNvSpPr>
              <p:nvPr/>
            </p:nvSpPr>
            <p:spPr bwMode="auto">
              <a:xfrm flipV="1">
                <a:off x="4601" y="1582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3" name="Line 1198"/>
              <p:cNvSpPr>
                <a:spLocks noChangeShapeType="1"/>
              </p:cNvSpPr>
              <p:nvPr/>
            </p:nvSpPr>
            <p:spPr bwMode="auto">
              <a:xfrm flipV="1">
                <a:off x="4608" y="1576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4" name="Line 1199"/>
              <p:cNvSpPr>
                <a:spLocks noChangeShapeType="1"/>
              </p:cNvSpPr>
              <p:nvPr/>
            </p:nvSpPr>
            <p:spPr bwMode="auto">
              <a:xfrm flipV="1">
                <a:off x="4613" y="1569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5" name="Line 1200"/>
              <p:cNvSpPr>
                <a:spLocks noChangeShapeType="1"/>
              </p:cNvSpPr>
              <p:nvPr/>
            </p:nvSpPr>
            <p:spPr bwMode="auto">
              <a:xfrm flipV="1">
                <a:off x="4617" y="1560"/>
                <a:ext cx="2" cy="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6" name="Freeform 1201"/>
              <p:cNvSpPr>
                <a:spLocks/>
              </p:cNvSpPr>
              <p:nvPr/>
            </p:nvSpPr>
            <p:spPr bwMode="auto">
              <a:xfrm>
                <a:off x="4696" y="1512"/>
                <a:ext cx="51" cy="51"/>
              </a:xfrm>
              <a:custGeom>
                <a:avLst/>
                <a:gdLst>
                  <a:gd name="T0" fmla="*/ 51 w 103"/>
                  <a:gd name="T1" fmla="*/ 0 h 103"/>
                  <a:gd name="T2" fmla="*/ 66 w 103"/>
                  <a:gd name="T3" fmla="*/ 3 h 103"/>
                  <a:gd name="T4" fmla="*/ 81 w 103"/>
                  <a:gd name="T5" fmla="*/ 10 h 103"/>
                  <a:gd name="T6" fmla="*/ 93 w 103"/>
                  <a:gd name="T7" fmla="*/ 21 h 103"/>
                  <a:gd name="T8" fmla="*/ 100 w 103"/>
                  <a:gd name="T9" fmla="*/ 35 h 103"/>
                  <a:gd name="T10" fmla="*/ 103 w 103"/>
                  <a:gd name="T11" fmla="*/ 51 h 103"/>
                  <a:gd name="T12" fmla="*/ 100 w 103"/>
                  <a:gd name="T13" fmla="*/ 68 h 103"/>
                  <a:gd name="T14" fmla="*/ 93 w 103"/>
                  <a:gd name="T15" fmla="*/ 81 h 103"/>
                  <a:gd name="T16" fmla="*/ 81 w 103"/>
                  <a:gd name="T17" fmla="*/ 93 h 103"/>
                  <a:gd name="T18" fmla="*/ 66 w 103"/>
                  <a:gd name="T19" fmla="*/ 101 h 103"/>
                  <a:gd name="T20" fmla="*/ 51 w 103"/>
                  <a:gd name="T21" fmla="*/ 103 h 103"/>
                  <a:gd name="T22" fmla="*/ 34 w 103"/>
                  <a:gd name="T23" fmla="*/ 101 h 103"/>
                  <a:gd name="T24" fmla="*/ 20 w 103"/>
                  <a:gd name="T25" fmla="*/ 93 h 103"/>
                  <a:gd name="T26" fmla="*/ 10 w 103"/>
                  <a:gd name="T27" fmla="*/ 81 h 103"/>
                  <a:gd name="T28" fmla="*/ 2 w 103"/>
                  <a:gd name="T29" fmla="*/ 68 h 103"/>
                  <a:gd name="T30" fmla="*/ 0 w 103"/>
                  <a:gd name="T31" fmla="*/ 51 h 103"/>
                  <a:gd name="T32" fmla="*/ 2 w 103"/>
                  <a:gd name="T33" fmla="*/ 35 h 103"/>
                  <a:gd name="T34" fmla="*/ 10 w 103"/>
                  <a:gd name="T35" fmla="*/ 21 h 103"/>
                  <a:gd name="T36" fmla="*/ 20 w 103"/>
                  <a:gd name="T37" fmla="*/ 10 h 103"/>
                  <a:gd name="T38" fmla="*/ 34 w 103"/>
                  <a:gd name="T39" fmla="*/ 3 h 103"/>
                  <a:gd name="T40" fmla="*/ 51 w 103"/>
                  <a:gd name="T4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" h="103">
                    <a:moveTo>
                      <a:pt x="51" y="0"/>
                    </a:moveTo>
                    <a:lnTo>
                      <a:pt x="66" y="3"/>
                    </a:lnTo>
                    <a:lnTo>
                      <a:pt x="81" y="10"/>
                    </a:lnTo>
                    <a:lnTo>
                      <a:pt x="93" y="21"/>
                    </a:lnTo>
                    <a:lnTo>
                      <a:pt x="100" y="35"/>
                    </a:lnTo>
                    <a:lnTo>
                      <a:pt x="103" y="51"/>
                    </a:lnTo>
                    <a:lnTo>
                      <a:pt x="100" y="68"/>
                    </a:lnTo>
                    <a:lnTo>
                      <a:pt x="93" y="81"/>
                    </a:lnTo>
                    <a:lnTo>
                      <a:pt x="81" y="93"/>
                    </a:lnTo>
                    <a:lnTo>
                      <a:pt x="66" y="101"/>
                    </a:lnTo>
                    <a:lnTo>
                      <a:pt x="51" y="103"/>
                    </a:lnTo>
                    <a:lnTo>
                      <a:pt x="34" y="101"/>
                    </a:lnTo>
                    <a:lnTo>
                      <a:pt x="20" y="93"/>
                    </a:lnTo>
                    <a:lnTo>
                      <a:pt x="10" y="81"/>
                    </a:lnTo>
                    <a:lnTo>
                      <a:pt x="2" y="68"/>
                    </a:lnTo>
                    <a:lnTo>
                      <a:pt x="0" y="51"/>
                    </a:lnTo>
                    <a:lnTo>
                      <a:pt x="2" y="35"/>
                    </a:lnTo>
                    <a:lnTo>
                      <a:pt x="10" y="21"/>
                    </a:lnTo>
                    <a:lnTo>
                      <a:pt x="20" y="10"/>
                    </a:lnTo>
                    <a:lnTo>
                      <a:pt x="34" y="3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999999"/>
              </a:solidFill>
              <a:ln w="0">
                <a:solidFill>
                  <a:srgbClr val="99999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7" name="Line 1202"/>
              <p:cNvSpPr>
                <a:spLocks noChangeShapeType="1"/>
              </p:cNvSpPr>
              <p:nvPr/>
            </p:nvSpPr>
            <p:spPr bwMode="auto">
              <a:xfrm flipH="1" flipV="1">
                <a:off x="4746" y="1530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8" name="Line 1203"/>
              <p:cNvSpPr>
                <a:spLocks noChangeShapeType="1"/>
              </p:cNvSpPr>
              <p:nvPr/>
            </p:nvSpPr>
            <p:spPr bwMode="auto">
              <a:xfrm flipH="1" flipV="1">
                <a:off x="4742" y="1522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9" name="Line 1204"/>
              <p:cNvSpPr>
                <a:spLocks noChangeShapeType="1"/>
              </p:cNvSpPr>
              <p:nvPr/>
            </p:nvSpPr>
            <p:spPr bwMode="auto">
              <a:xfrm flipH="1" flipV="1">
                <a:off x="4736" y="1517"/>
                <a:ext cx="6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0" name="Line 1205"/>
              <p:cNvSpPr>
                <a:spLocks noChangeShapeType="1"/>
              </p:cNvSpPr>
              <p:nvPr/>
            </p:nvSpPr>
            <p:spPr bwMode="auto">
              <a:xfrm flipH="1" flipV="1">
                <a:off x="4729" y="1513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1" name="Line 1206"/>
              <p:cNvSpPr>
                <a:spLocks noChangeShapeType="1"/>
              </p:cNvSpPr>
              <p:nvPr/>
            </p:nvSpPr>
            <p:spPr bwMode="auto">
              <a:xfrm flipH="1" flipV="1">
                <a:off x="4721" y="1512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2" name="Line 1207"/>
              <p:cNvSpPr>
                <a:spLocks noChangeShapeType="1"/>
              </p:cNvSpPr>
              <p:nvPr/>
            </p:nvSpPr>
            <p:spPr bwMode="auto">
              <a:xfrm flipH="1">
                <a:off x="4713" y="1512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3" name="Line 1208"/>
              <p:cNvSpPr>
                <a:spLocks noChangeShapeType="1"/>
              </p:cNvSpPr>
              <p:nvPr/>
            </p:nvSpPr>
            <p:spPr bwMode="auto">
              <a:xfrm flipH="1">
                <a:off x="4706" y="1513"/>
                <a:ext cx="7" cy="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4" name="Line 1209"/>
              <p:cNvSpPr>
                <a:spLocks noChangeShapeType="1"/>
              </p:cNvSpPr>
              <p:nvPr/>
            </p:nvSpPr>
            <p:spPr bwMode="auto">
              <a:xfrm flipH="1">
                <a:off x="4701" y="1517"/>
                <a:ext cx="5" cy="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5" name="Line 1210"/>
              <p:cNvSpPr>
                <a:spLocks noChangeShapeType="1"/>
              </p:cNvSpPr>
              <p:nvPr/>
            </p:nvSpPr>
            <p:spPr bwMode="auto">
              <a:xfrm flipH="1">
                <a:off x="4697" y="1522"/>
                <a:ext cx="4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6" name="Line 1211"/>
              <p:cNvSpPr>
                <a:spLocks noChangeShapeType="1"/>
              </p:cNvSpPr>
              <p:nvPr/>
            </p:nvSpPr>
            <p:spPr bwMode="auto">
              <a:xfrm flipH="1">
                <a:off x="4696" y="1530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7" name="Line 1212"/>
              <p:cNvSpPr>
                <a:spLocks noChangeShapeType="1"/>
              </p:cNvSpPr>
              <p:nvPr/>
            </p:nvSpPr>
            <p:spPr bwMode="auto">
              <a:xfrm>
                <a:off x="4696" y="1538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8" name="Line 1213"/>
              <p:cNvSpPr>
                <a:spLocks noChangeShapeType="1"/>
              </p:cNvSpPr>
              <p:nvPr/>
            </p:nvSpPr>
            <p:spPr bwMode="auto">
              <a:xfrm>
                <a:off x="4697" y="1546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9" name="Line 1214"/>
              <p:cNvSpPr>
                <a:spLocks noChangeShapeType="1"/>
              </p:cNvSpPr>
              <p:nvPr/>
            </p:nvSpPr>
            <p:spPr bwMode="auto">
              <a:xfrm>
                <a:off x="4701" y="1553"/>
                <a:ext cx="5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0" name="Line 1215"/>
              <p:cNvSpPr>
                <a:spLocks noChangeShapeType="1"/>
              </p:cNvSpPr>
              <p:nvPr/>
            </p:nvSpPr>
            <p:spPr bwMode="auto">
              <a:xfrm>
                <a:off x="4706" y="1559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1" name="Line 1216"/>
              <p:cNvSpPr>
                <a:spLocks noChangeShapeType="1"/>
              </p:cNvSpPr>
              <p:nvPr/>
            </p:nvSpPr>
            <p:spPr bwMode="auto">
              <a:xfrm>
                <a:off x="4713" y="1562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2" name="Line 1217"/>
              <p:cNvSpPr>
                <a:spLocks noChangeShapeType="1"/>
              </p:cNvSpPr>
              <p:nvPr/>
            </p:nvSpPr>
            <p:spPr bwMode="auto">
              <a:xfrm flipV="1">
                <a:off x="4721" y="1562"/>
                <a:ext cx="8" cy="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3" name="Line 1218"/>
              <p:cNvSpPr>
                <a:spLocks noChangeShapeType="1"/>
              </p:cNvSpPr>
              <p:nvPr/>
            </p:nvSpPr>
            <p:spPr bwMode="auto">
              <a:xfrm flipV="1">
                <a:off x="4729" y="1559"/>
                <a:ext cx="7" cy="3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4" name="Line 1219"/>
              <p:cNvSpPr>
                <a:spLocks noChangeShapeType="1"/>
              </p:cNvSpPr>
              <p:nvPr/>
            </p:nvSpPr>
            <p:spPr bwMode="auto">
              <a:xfrm flipV="1">
                <a:off x="4736" y="1553"/>
                <a:ext cx="6" cy="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5" name="Line 1220"/>
              <p:cNvSpPr>
                <a:spLocks noChangeShapeType="1"/>
              </p:cNvSpPr>
              <p:nvPr/>
            </p:nvSpPr>
            <p:spPr bwMode="auto">
              <a:xfrm flipV="1">
                <a:off x="4742" y="1546"/>
                <a:ext cx="4" cy="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6" name="Line 1221"/>
              <p:cNvSpPr>
                <a:spLocks noChangeShapeType="1"/>
              </p:cNvSpPr>
              <p:nvPr/>
            </p:nvSpPr>
            <p:spPr bwMode="auto">
              <a:xfrm flipV="1">
                <a:off x="4746" y="1538"/>
                <a:ext cx="1" cy="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7" name="Line 1222"/>
              <p:cNvSpPr>
                <a:spLocks noChangeShapeType="1"/>
              </p:cNvSpPr>
              <p:nvPr/>
            </p:nvSpPr>
            <p:spPr bwMode="auto">
              <a:xfrm>
                <a:off x="3210" y="2403"/>
                <a:ext cx="1531" cy="0"/>
              </a:xfrm>
              <a:prstGeom prst="line">
                <a:avLst/>
              </a:prstGeom>
              <a:noFill/>
              <a:ln w="25400">
                <a:solidFill>
                  <a:srgbClr val="B3B3B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8" name="Line 1223"/>
              <p:cNvSpPr>
                <a:spLocks noChangeShapeType="1"/>
              </p:cNvSpPr>
              <p:nvPr/>
            </p:nvSpPr>
            <p:spPr bwMode="auto">
              <a:xfrm>
                <a:off x="3210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9" name="Line 1224"/>
              <p:cNvSpPr>
                <a:spLocks noChangeShapeType="1"/>
              </p:cNvSpPr>
              <p:nvPr/>
            </p:nvSpPr>
            <p:spPr bwMode="auto">
              <a:xfrm>
                <a:off x="3257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0" name="Line 1225"/>
              <p:cNvSpPr>
                <a:spLocks noChangeShapeType="1"/>
              </p:cNvSpPr>
              <p:nvPr/>
            </p:nvSpPr>
            <p:spPr bwMode="auto">
              <a:xfrm>
                <a:off x="3305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1" name="Line 1226"/>
              <p:cNvSpPr>
                <a:spLocks noChangeShapeType="1"/>
              </p:cNvSpPr>
              <p:nvPr/>
            </p:nvSpPr>
            <p:spPr bwMode="auto">
              <a:xfrm>
                <a:off x="3352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2" name="Line 1227"/>
              <p:cNvSpPr>
                <a:spLocks noChangeShapeType="1"/>
              </p:cNvSpPr>
              <p:nvPr/>
            </p:nvSpPr>
            <p:spPr bwMode="auto">
              <a:xfrm>
                <a:off x="3399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3" name="Line 1228"/>
              <p:cNvSpPr>
                <a:spLocks noChangeShapeType="1"/>
              </p:cNvSpPr>
              <p:nvPr/>
            </p:nvSpPr>
            <p:spPr bwMode="auto">
              <a:xfrm>
                <a:off x="3446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4" name="Line 1229"/>
              <p:cNvSpPr>
                <a:spLocks noChangeShapeType="1"/>
              </p:cNvSpPr>
              <p:nvPr/>
            </p:nvSpPr>
            <p:spPr bwMode="auto">
              <a:xfrm>
                <a:off x="3494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5" name="Line 1230"/>
              <p:cNvSpPr>
                <a:spLocks noChangeShapeType="1"/>
              </p:cNvSpPr>
              <p:nvPr/>
            </p:nvSpPr>
            <p:spPr bwMode="auto">
              <a:xfrm>
                <a:off x="3541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6" name="Line 1231"/>
              <p:cNvSpPr>
                <a:spLocks noChangeShapeType="1"/>
              </p:cNvSpPr>
              <p:nvPr/>
            </p:nvSpPr>
            <p:spPr bwMode="auto">
              <a:xfrm>
                <a:off x="3589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7" name="Line 1232"/>
              <p:cNvSpPr>
                <a:spLocks noChangeShapeType="1"/>
              </p:cNvSpPr>
              <p:nvPr/>
            </p:nvSpPr>
            <p:spPr bwMode="auto">
              <a:xfrm>
                <a:off x="3636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8" name="Line 1233"/>
              <p:cNvSpPr>
                <a:spLocks noChangeShapeType="1"/>
              </p:cNvSpPr>
              <p:nvPr/>
            </p:nvSpPr>
            <p:spPr bwMode="auto">
              <a:xfrm>
                <a:off x="3683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9" name="Line 1234"/>
              <p:cNvSpPr>
                <a:spLocks noChangeShapeType="1"/>
              </p:cNvSpPr>
              <p:nvPr/>
            </p:nvSpPr>
            <p:spPr bwMode="auto">
              <a:xfrm>
                <a:off x="3731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0" name="Line 1235"/>
              <p:cNvSpPr>
                <a:spLocks noChangeShapeType="1"/>
              </p:cNvSpPr>
              <p:nvPr/>
            </p:nvSpPr>
            <p:spPr bwMode="auto">
              <a:xfrm>
                <a:off x="3778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1" name="Line 1236"/>
              <p:cNvSpPr>
                <a:spLocks noChangeShapeType="1"/>
              </p:cNvSpPr>
              <p:nvPr/>
            </p:nvSpPr>
            <p:spPr bwMode="auto">
              <a:xfrm>
                <a:off x="3825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2" name="Line 1237"/>
              <p:cNvSpPr>
                <a:spLocks noChangeShapeType="1"/>
              </p:cNvSpPr>
              <p:nvPr/>
            </p:nvSpPr>
            <p:spPr bwMode="auto">
              <a:xfrm>
                <a:off x="3873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3" name="Line 1238"/>
              <p:cNvSpPr>
                <a:spLocks noChangeShapeType="1"/>
              </p:cNvSpPr>
              <p:nvPr/>
            </p:nvSpPr>
            <p:spPr bwMode="auto">
              <a:xfrm>
                <a:off x="3920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4" name="Line 1239"/>
              <p:cNvSpPr>
                <a:spLocks noChangeShapeType="1"/>
              </p:cNvSpPr>
              <p:nvPr/>
            </p:nvSpPr>
            <p:spPr bwMode="auto">
              <a:xfrm>
                <a:off x="3967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5" name="Line 1240"/>
              <p:cNvSpPr>
                <a:spLocks noChangeShapeType="1"/>
              </p:cNvSpPr>
              <p:nvPr/>
            </p:nvSpPr>
            <p:spPr bwMode="auto">
              <a:xfrm>
                <a:off x="4014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6" name="Line 1241"/>
              <p:cNvSpPr>
                <a:spLocks noChangeShapeType="1"/>
              </p:cNvSpPr>
              <p:nvPr/>
            </p:nvSpPr>
            <p:spPr bwMode="auto">
              <a:xfrm>
                <a:off x="4062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7" name="Line 1242"/>
              <p:cNvSpPr>
                <a:spLocks noChangeShapeType="1"/>
              </p:cNvSpPr>
              <p:nvPr/>
            </p:nvSpPr>
            <p:spPr bwMode="auto">
              <a:xfrm>
                <a:off x="4109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8" name="Line 1243"/>
              <p:cNvSpPr>
                <a:spLocks noChangeShapeType="1"/>
              </p:cNvSpPr>
              <p:nvPr/>
            </p:nvSpPr>
            <p:spPr bwMode="auto">
              <a:xfrm>
                <a:off x="4156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9" name="Line 1244"/>
              <p:cNvSpPr>
                <a:spLocks noChangeShapeType="1"/>
              </p:cNvSpPr>
              <p:nvPr/>
            </p:nvSpPr>
            <p:spPr bwMode="auto">
              <a:xfrm>
                <a:off x="4203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0" name="Line 1245"/>
              <p:cNvSpPr>
                <a:spLocks noChangeShapeType="1"/>
              </p:cNvSpPr>
              <p:nvPr/>
            </p:nvSpPr>
            <p:spPr bwMode="auto">
              <a:xfrm>
                <a:off x="4251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1" name="Line 1246"/>
              <p:cNvSpPr>
                <a:spLocks noChangeShapeType="1"/>
              </p:cNvSpPr>
              <p:nvPr/>
            </p:nvSpPr>
            <p:spPr bwMode="auto">
              <a:xfrm>
                <a:off x="4298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2" name="Line 1247"/>
              <p:cNvSpPr>
                <a:spLocks noChangeShapeType="1"/>
              </p:cNvSpPr>
              <p:nvPr/>
            </p:nvSpPr>
            <p:spPr bwMode="auto">
              <a:xfrm>
                <a:off x="4345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3" name="Line 1248"/>
              <p:cNvSpPr>
                <a:spLocks noChangeShapeType="1"/>
              </p:cNvSpPr>
              <p:nvPr/>
            </p:nvSpPr>
            <p:spPr bwMode="auto">
              <a:xfrm>
                <a:off x="4393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4" name="Line 1249"/>
              <p:cNvSpPr>
                <a:spLocks noChangeShapeType="1"/>
              </p:cNvSpPr>
              <p:nvPr/>
            </p:nvSpPr>
            <p:spPr bwMode="auto">
              <a:xfrm>
                <a:off x="4440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5" name="Line 1250"/>
              <p:cNvSpPr>
                <a:spLocks noChangeShapeType="1"/>
              </p:cNvSpPr>
              <p:nvPr/>
            </p:nvSpPr>
            <p:spPr bwMode="auto">
              <a:xfrm>
                <a:off x="4487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6" name="Line 1251"/>
              <p:cNvSpPr>
                <a:spLocks noChangeShapeType="1"/>
              </p:cNvSpPr>
              <p:nvPr/>
            </p:nvSpPr>
            <p:spPr bwMode="auto">
              <a:xfrm>
                <a:off x="4535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7" name="Line 1252"/>
              <p:cNvSpPr>
                <a:spLocks noChangeShapeType="1"/>
              </p:cNvSpPr>
              <p:nvPr/>
            </p:nvSpPr>
            <p:spPr bwMode="auto">
              <a:xfrm>
                <a:off x="4582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8" name="Line 1253"/>
              <p:cNvSpPr>
                <a:spLocks noChangeShapeType="1"/>
              </p:cNvSpPr>
              <p:nvPr/>
            </p:nvSpPr>
            <p:spPr bwMode="auto">
              <a:xfrm>
                <a:off x="4629" y="2442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9" name="Line 1254"/>
              <p:cNvSpPr>
                <a:spLocks noChangeShapeType="1"/>
              </p:cNvSpPr>
              <p:nvPr/>
            </p:nvSpPr>
            <p:spPr bwMode="auto">
              <a:xfrm>
                <a:off x="4677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0" name="Line 1255"/>
              <p:cNvSpPr>
                <a:spLocks noChangeShapeType="1"/>
              </p:cNvSpPr>
              <p:nvPr/>
            </p:nvSpPr>
            <p:spPr bwMode="auto">
              <a:xfrm>
                <a:off x="4724" y="2442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1" name="Line 1256"/>
              <p:cNvSpPr>
                <a:spLocks noChangeShapeType="1"/>
              </p:cNvSpPr>
              <p:nvPr/>
            </p:nvSpPr>
            <p:spPr bwMode="auto">
              <a:xfrm>
                <a:off x="3210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2" name="Line 1257"/>
              <p:cNvSpPr>
                <a:spLocks noChangeShapeType="1"/>
              </p:cNvSpPr>
              <p:nvPr/>
            </p:nvSpPr>
            <p:spPr bwMode="auto">
              <a:xfrm>
                <a:off x="3257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3" name="Line 1258"/>
              <p:cNvSpPr>
                <a:spLocks noChangeShapeType="1"/>
              </p:cNvSpPr>
              <p:nvPr/>
            </p:nvSpPr>
            <p:spPr bwMode="auto">
              <a:xfrm>
                <a:off x="3305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4" name="Line 1259"/>
              <p:cNvSpPr>
                <a:spLocks noChangeShapeType="1"/>
              </p:cNvSpPr>
              <p:nvPr/>
            </p:nvSpPr>
            <p:spPr bwMode="auto">
              <a:xfrm>
                <a:off x="3352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5" name="Line 1260"/>
              <p:cNvSpPr>
                <a:spLocks noChangeShapeType="1"/>
              </p:cNvSpPr>
              <p:nvPr/>
            </p:nvSpPr>
            <p:spPr bwMode="auto">
              <a:xfrm>
                <a:off x="3399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6" name="Line 1261"/>
              <p:cNvSpPr>
                <a:spLocks noChangeShapeType="1"/>
              </p:cNvSpPr>
              <p:nvPr/>
            </p:nvSpPr>
            <p:spPr bwMode="auto">
              <a:xfrm>
                <a:off x="3446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7" name="Line 1262"/>
              <p:cNvSpPr>
                <a:spLocks noChangeShapeType="1"/>
              </p:cNvSpPr>
              <p:nvPr/>
            </p:nvSpPr>
            <p:spPr bwMode="auto">
              <a:xfrm>
                <a:off x="3494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8" name="Line 1263"/>
              <p:cNvSpPr>
                <a:spLocks noChangeShapeType="1"/>
              </p:cNvSpPr>
              <p:nvPr/>
            </p:nvSpPr>
            <p:spPr bwMode="auto">
              <a:xfrm>
                <a:off x="3541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9" name="Line 1264"/>
              <p:cNvSpPr>
                <a:spLocks noChangeShapeType="1"/>
              </p:cNvSpPr>
              <p:nvPr/>
            </p:nvSpPr>
            <p:spPr bwMode="auto">
              <a:xfrm>
                <a:off x="3589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0" name="Line 1265"/>
              <p:cNvSpPr>
                <a:spLocks noChangeShapeType="1"/>
              </p:cNvSpPr>
              <p:nvPr/>
            </p:nvSpPr>
            <p:spPr bwMode="auto">
              <a:xfrm>
                <a:off x="3636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1" name="Line 1266"/>
              <p:cNvSpPr>
                <a:spLocks noChangeShapeType="1"/>
              </p:cNvSpPr>
              <p:nvPr/>
            </p:nvSpPr>
            <p:spPr bwMode="auto">
              <a:xfrm>
                <a:off x="3683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2" name="Line 1267"/>
              <p:cNvSpPr>
                <a:spLocks noChangeShapeType="1"/>
              </p:cNvSpPr>
              <p:nvPr/>
            </p:nvSpPr>
            <p:spPr bwMode="auto">
              <a:xfrm>
                <a:off x="3731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3" name="Line 1268"/>
              <p:cNvSpPr>
                <a:spLocks noChangeShapeType="1"/>
              </p:cNvSpPr>
              <p:nvPr/>
            </p:nvSpPr>
            <p:spPr bwMode="auto">
              <a:xfrm>
                <a:off x="3778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4" name="Line 1269"/>
              <p:cNvSpPr>
                <a:spLocks noChangeShapeType="1"/>
              </p:cNvSpPr>
              <p:nvPr/>
            </p:nvSpPr>
            <p:spPr bwMode="auto">
              <a:xfrm>
                <a:off x="3825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5" name="Line 1270"/>
              <p:cNvSpPr>
                <a:spLocks noChangeShapeType="1"/>
              </p:cNvSpPr>
              <p:nvPr/>
            </p:nvSpPr>
            <p:spPr bwMode="auto">
              <a:xfrm>
                <a:off x="3873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6" name="Line 1271"/>
              <p:cNvSpPr>
                <a:spLocks noChangeShapeType="1"/>
              </p:cNvSpPr>
              <p:nvPr/>
            </p:nvSpPr>
            <p:spPr bwMode="auto">
              <a:xfrm>
                <a:off x="3920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7" name="Line 1272"/>
              <p:cNvSpPr>
                <a:spLocks noChangeShapeType="1"/>
              </p:cNvSpPr>
              <p:nvPr/>
            </p:nvSpPr>
            <p:spPr bwMode="auto">
              <a:xfrm>
                <a:off x="3967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8" name="Line 1273"/>
              <p:cNvSpPr>
                <a:spLocks noChangeShapeType="1"/>
              </p:cNvSpPr>
              <p:nvPr/>
            </p:nvSpPr>
            <p:spPr bwMode="auto">
              <a:xfrm>
                <a:off x="4014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9" name="Line 1274"/>
              <p:cNvSpPr>
                <a:spLocks noChangeShapeType="1"/>
              </p:cNvSpPr>
              <p:nvPr/>
            </p:nvSpPr>
            <p:spPr bwMode="auto">
              <a:xfrm>
                <a:off x="4062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0" name="Line 1275"/>
              <p:cNvSpPr>
                <a:spLocks noChangeShapeType="1"/>
              </p:cNvSpPr>
              <p:nvPr/>
            </p:nvSpPr>
            <p:spPr bwMode="auto">
              <a:xfrm>
                <a:off x="4109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1" name="Line 1276"/>
              <p:cNvSpPr>
                <a:spLocks noChangeShapeType="1"/>
              </p:cNvSpPr>
              <p:nvPr/>
            </p:nvSpPr>
            <p:spPr bwMode="auto">
              <a:xfrm>
                <a:off x="4156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2" name="Line 1277"/>
              <p:cNvSpPr>
                <a:spLocks noChangeShapeType="1"/>
              </p:cNvSpPr>
              <p:nvPr/>
            </p:nvSpPr>
            <p:spPr bwMode="auto">
              <a:xfrm>
                <a:off x="4203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3" name="Line 1278"/>
              <p:cNvSpPr>
                <a:spLocks noChangeShapeType="1"/>
              </p:cNvSpPr>
              <p:nvPr/>
            </p:nvSpPr>
            <p:spPr bwMode="auto">
              <a:xfrm>
                <a:off x="4251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4" name="Line 1279"/>
              <p:cNvSpPr>
                <a:spLocks noChangeShapeType="1"/>
              </p:cNvSpPr>
              <p:nvPr/>
            </p:nvSpPr>
            <p:spPr bwMode="auto">
              <a:xfrm>
                <a:off x="4298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5" name="Line 1280"/>
              <p:cNvSpPr>
                <a:spLocks noChangeShapeType="1"/>
              </p:cNvSpPr>
              <p:nvPr/>
            </p:nvSpPr>
            <p:spPr bwMode="auto">
              <a:xfrm>
                <a:off x="4345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6" name="Line 1281"/>
              <p:cNvSpPr>
                <a:spLocks noChangeShapeType="1"/>
              </p:cNvSpPr>
              <p:nvPr/>
            </p:nvSpPr>
            <p:spPr bwMode="auto">
              <a:xfrm>
                <a:off x="4393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7" name="Line 1282"/>
              <p:cNvSpPr>
                <a:spLocks noChangeShapeType="1"/>
              </p:cNvSpPr>
              <p:nvPr/>
            </p:nvSpPr>
            <p:spPr bwMode="auto">
              <a:xfrm>
                <a:off x="4440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8" name="Line 1283"/>
              <p:cNvSpPr>
                <a:spLocks noChangeShapeType="1"/>
              </p:cNvSpPr>
              <p:nvPr/>
            </p:nvSpPr>
            <p:spPr bwMode="auto">
              <a:xfrm>
                <a:off x="4487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9" name="Line 1284"/>
              <p:cNvSpPr>
                <a:spLocks noChangeShapeType="1"/>
              </p:cNvSpPr>
              <p:nvPr/>
            </p:nvSpPr>
            <p:spPr bwMode="auto">
              <a:xfrm>
                <a:off x="4535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0" name="Line 1285"/>
              <p:cNvSpPr>
                <a:spLocks noChangeShapeType="1"/>
              </p:cNvSpPr>
              <p:nvPr/>
            </p:nvSpPr>
            <p:spPr bwMode="auto">
              <a:xfrm>
                <a:off x="4582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1" name="Line 1286"/>
              <p:cNvSpPr>
                <a:spLocks noChangeShapeType="1"/>
              </p:cNvSpPr>
              <p:nvPr/>
            </p:nvSpPr>
            <p:spPr bwMode="auto">
              <a:xfrm>
                <a:off x="4629" y="2369"/>
                <a:ext cx="10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2" name="Line 1287"/>
              <p:cNvSpPr>
                <a:spLocks noChangeShapeType="1"/>
              </p:cNvSpPr>
              <p:nvPr/>
            </p:nvSpPr>
            <p:spPr bwMode="auto">
              <a:xfrm>
                <a:off x="4677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3" name="Line 1288"/>
              <p:cNvSpPr>
                <a:spLocks noChangeShapeType="1"/>
              </p:cNvSpPr>
              <p:nvPr/>
            </p:nvSpPr>
            <p:spPr bwMode="auto">
              <a:xfrm>
                <a:off x="4724" y="2369"/>
                <a:ext cx="9" cy="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4" name="Line 1289"/>
              <p:cNvSpPr>
                <a:spLocks noChangeShapeType="1"/>
              </p:cNvSpPr>
              <p:nvPr/>
            </p:nvSpPr>
            <p:spPr bwMode="auto">
              <a:xfrm flipV="1">
                <a:off x="3210" y="2267"/>
                <a:ext cx="64" cy="13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5" name="Line 1290"/>
              <p:cNvSpPr>
                <a:spLocks noChangeShapeType="1"/>
              </p:cNvSpPr>
              <p:nvPr/>
            </p:nvSpPr>
            <p:spPr bwMode="auto">
              <a:xfrm flipV="1">
                <a:off x="3274" y="2140"/>
                <a:ext cx="65" cy="127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6" name="Line 1291"/>
              <p:cNvSpPr>
                <a:spLocks noChangeShapeType="1"/>
              </p:cNvSpPr>
              <p:nvPr/>
            </p:nvSpPr>
            <p:spPr bwMode="auto">
              <a:xfrm flipV="1">
                <a:off x="3339" y="2046"/>
                <a:ext cx="64" cy="94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7" name="Line 1292"/>
              <p:cNvSpPr>
                <a:spLocks noChangeShapeType="1"/>
              </p:cNvSpPr>
              <p:nvPr/>
            </p:nvSpPr>
            <p:spPr bwMode="auto">
              <a:xfrm flipV="1">
                <a:off x="3403" y="1973"/>
                <a:ext cx="65" cy="73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8" name="Line 1293"/>
              <p:cNvSpPr>
                <a:spLocks noChangeShapeType="1"/>
              </p:cNvSpPr>
              <p:nvPr/>
            </p:nvSpPr>
            <p:spPr bwMode="auto">
              <a:xfrm flipV="1">
                <a:off x="3468" y="1914"/>
                <a:ext cx="64" cy="59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9" name="Line 1294"/>
              <p:cNvSpPr>
                <a:spLocks noChangeShapeType="1"/>
              </p:cNvSpPr>
              <p:nvPr/>
            </p:nvSpPr>
            <p:spPr bwMode="auto">
              <a:xfrm flipV="1">
                <a:off x="3532" y="1864"/>
                <a:ext cx="64" cy="5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0" name="Line 1295"/>
              <p:cNvSpPr>
                <a:spLocks noChangeShapeType="1"/>
              </p:cNvSpPr>
              <p:nvPr/>
            </p:nvSpPr>
            <p:spPr bwMode="auto">
              <a:xfrm flipV="1">
                <a:off x="3596" y="1841"/>
                <a:ext cx="32" cy="23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1" name="Line 1296"/>
              <p:cNvSpPr>
                <a:spLocks noChangeShapeType="1"/>
              </p:cNvSpPr>
              <p:nvPr/>
            </p:nvSpPr>
            <p:spPr bwMode="auto">
              <a:xfrm flipV="1">
                <a:off x="3628" y="1821"/>
                <a:ext cx="33" cy="2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2" name="Line 1297"/>
              <p:cNvSpPr>
                <a:spLocks noChangeShapeType="1"/>
              </p:cNvSpPr>
              <p:nvPr/>
            </p:nvSpPr>
            <p:spPr bwMode="auto">
              <a:xfrm flipV="1">
                <a:off x="3661" y="1801"/>
                <a:ext cx="32" cy="2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3" name="Line 1298"/>
              <p:cNvSpPr>
                <a:spLocks noChangeShapeType="1"/>
              </p:cNvSpPr>
              <p:nvPr/>
            </p:nvSpPr>
            <p:spPr bwMode="auto">
              <a:xfrm flipV="1">
                <a:off x="3693" y="1767"/>
                <a:ext cx="64" cy="34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4" name="Line 1299"/>
              <p:cNvSpPr>
                <a:spLocks noChangeShapeType="1"/>
              </p:cNvSpPr>
              <p:nvPr/>
            </p:nvSpPr>
            <p:spPr bwMode="auto">
              <a:xfrm flipV="1">
                <a:off x="3757" y="1750"/>
                <a:ext cx="32" cy="17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702" name="Line 1301"/>
            <p:cNvSpPr>
              <a:spLocks noChangeShapeType="1"/>
            </p:cNvSpPr>
            <p:nvPr/>
          </p:nvSpPr>
          <p:spPr bwMode="auto">
            <a:xfrm flipV="1">
              <a:off x="6015038" y="2730501"/>
              <a:ext cx="101600" cy="4762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3" name="Line 1302"/>
            <p:cNvSpPr>
              <a:spLocks noChangeShapeType="1"/>
            </p:cNvSpPr>
            <p:nvPr/>
          </p:nvSpPr>
          <p:spPr bwMode="auto">
            <a:xfrm flipV="1">
              <a:off x="6116638" y="2687638"/>
              <a:ext cx="103188" cy="428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4" name="Line 1303"/>
            <p:cNvSpPr>
              <a:spLocks noChangeShapeType="1"/>
            </p:cNvSpPr>
            <p:nvPr/>
          </p:nvSpPr>
          <p:spPr bwMode="auto">
            <a:xfrm flipV="1">
              <a:off x="6219825" y="2647951"/>
              <a:ext cx="101600" cy="3968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5" name="Line 1304"/>
            <p:cNvSpPr>
              <a:spLocks noChangeShapeType="1"/>
            </p:cNvSpPr>
            <p:nvPr/>
          </p:nvSpPr>
          <p:spPr bwMode="auto">
            <a:xfrm flipV="1">
              <a:off x="6321425" y="2611438"/>
              <a:ext cx="101600" cy="3651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6" name="Line 1305"/>
            <p:cNvSpPr>
              <a:spLocks noChangeShapeType="1"/>
            </p:cNvSpPr>
            <p:nvPr/>
          </p:nvSpPr>
          <p:spPr bwMode="auto">
            <a:xfrm flipV="1">
              <a:off x="6423025" y="2578101"/>
              <a:ext cx="101600" cy="3333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7" name="Line 1306"/>
            <p:cNvSpPr>
              <a:spLocks noChangeShapeType="1"/>
            </p:cNvSpPr>
            <p:nvPr/>
          </p:nvSpPr>
          <p:spPr bwMode="auto">
            <a:xfrm flipV="1">
              <a:off x="6524625" y="2546351"/>
              <a:ext cx="103188" cy="3175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8" name="Line 1307"/>
            <p:cNvSpPr>
              <a:spLocks noChangeShapeType="1"/>
            </p:cNvSpPr>
            <p:nvPr/>
          </p:nvSpPr>
          <p:spPr bwMode="auto">
            <a:xfrm flipV="1">
              <a:off x="6627813" y="2516188"/>
              <a:ext cx="101600" cy="301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9" name="Line 1308"/>
            <p:cNvSpPr>
              <a:spLocks noChangeShapeType="1"/>
            </p:cNvSpPr>
            <p:nvPr/>
          </p:nvSpPr>
          <p:spPr bwMode="auto">
            <a:xfrm flipV="1">
              <a:off x="6729413" y="2487613"/>
              <a:ext cx="103188" cy="2857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0" name="Line 1309"/>
            <p:cNvSpPr>
              <a:spLocks noChangeShapeType="1"/>
            </p:cNvSpPr>
            <p:nvPr/>
          </p:nvSpPr>
          <p:spPr bwMode="auto">
            <a:xfrm flipV="1">
              <a:off x="6832600" y="2462213"/>
              <a:ext cx="101600" cy="254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1" name="Line 1310"/>
            <p:cNvSpPr>
              <a:spLocks noChangeShapeType="1"/>
            </p:cNvSpPr>
            <p:nvPr/>
          </p:nvSpPr>
          <p:spPr bwMode="auto">
            <a:xfrm flipV="1">
              <a:off x="6934200" y="2436813"/>
              <a:ext cx="101600" cy="254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2" name="Line 1311"/>
            <p:cNvSpPr>
              <a:spLocks noChangeShapeType="1"/>
            </p:cNvSpPr>
            <p:nvPr/>
          </p:nvSpPr>
          <p:spPr bwMode="auto">
            <a:xfrm flipV="1">
              <a:off x="7035800" y="2413001"/>
              <a:ext cx="101600" cy="2381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3" name="Line 1312"/>
            <p:cNvSpPr>
              <a:spLocks noChangeShapeType="1"/>
            </p:cNvSpPr>
            <p:nvPr/>
          </p:nvSpPr>
          <p:spPr bwMode="auto">
            <a:xfrm flipV="1">
              <a:off x="7137400" y="2390776"/>
              <a:ext cx="103188" cy="2222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4" name="Line 1313"/>
            <p:cNvSpPr>
              <a:spLocks noChangeShapeType="1"/>
            </p:cNvSpPr>
            <p:nvPr/>
          </p:nvSpPr>
          <p:spPr bwMode="auto">
            <a:xfrm flipV="1">
              <a:off x="7240588" y="2368551"/>
              <a:ext cx="101600" cy="2222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5" name="Line 1314"/>
            <p:cNvSpPr>
              <a:spLocks noChangeShapeType="1"/>
            </p:cNvSpPr>
            <p:nvPr/>
          </p:nvSpPr>
          <p:spPr bwMode="auto">
            <a:xfrm flipV="1">
              <a:off x="7342188" y="2347913"/>
              <a:ext cx="101600" cy="2063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6" name="Line 1315"/>
            <p:cNvSpPr>
              <a:spLocks noChangeShapeType="1"/>
            </p:cNvSpPr>
            <p:nvPr/>
          </p:nvSpPr>
          <p:spPr bwMode="auto">
            <a:xfrm flipV="1">
              <a:off x="6418263" y="2962276"/>
              <a:ext cx="4763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7" name="Line 1316"/>
            <p:cNvSpPr>
              <a:spLocks noChangeShapeType="1"/>
            </p:cNvSpPr>
            <p:nvPr/>
          </p:nvSpPr>
          <p:spPr bwMode="auto">
            <a:xfrm flipV="1">
              <a:off x="6423025" y="2946401"/>
              <a:ext cx="20638" cy="158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8" name="Line 1317"/>
            <p:cNvSpPr>
              <a:spLocks noChangeShapeType="1"/>
            </p:cNvSpPr>
            <p:nvPr/>
          </p:nvSpPr>
          <p:spPr bwMode="auto">
            <a:xfrm flipV="1">
              <a:off x="6665913" y="2789238"/>
              <a:ext cx="23813" cy="1270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9" name="Line 1318"/>
            <p:cNvSpPr>
              <a:spLocks noChangeShapeType="1"/>
            </p:cNvSpPr>
            <p:nvPr/>
          </p:nvSpPr>
          <p:spPr bwMode="auto">
            <a:xfrm flipV="1">
              <a:off x="7545388" y="2462213"/>
              <a:ext cx="9525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0" name="Line 1319"/>
            <p:cNvSpPr>
              <a:spLocks noChangeShapeType="1"/>
            </p:cNvSpPr>
            <p:nvPr/>
          </p:nvSpPr>
          <p:spPr bwMode="auto">
            <a:xfrm>
              <a:off x="5095875" y="3814763"/>
              <a:ext cx="984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1" name="Line 1320"/>
            <p:cNvSpPr>
              <a:spLocks noChangeShapeType="1"/>
            </p:cNvSpPr>
            <p:nvPr/>
          </p:nvSpPr>
          <p:spPr bwMode="auto">
            <a:xfrm>
              <a:off x="5302250" y="3814763"/>
              <a:ext cx="98425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2" name="Line 1321"/>
            <p:cNvSpPr>
              <a:spLocks noChangeShapeType="1"/>
            </p:cNvSpPr>
            <p:nvPr/>
          </p:nvSpPr>
          <p:spPr bwMode="auto">
            <a:xfrm>
              <a:off x="5510213" y="3814763"/>
              <a:ext cx="98425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3" name="Line 1322"/>
            <p:cNvSpPr>
              <a:spLocks noChangeShapeType="1"/>
            </p:cNvSpPr>
            <p:nvPr/>
          </p:nvSpPr>
          <p:spPr bwMode="auto">
            <a:xfrm flipV="1">
              <a:off x="5716588" y="3757613"/>
              <a:ext cx="42863" cy="3492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4" name="Line 1323"/>
            <p:cNvSpPr>
              <a:spLocks noChangeShapeType="1"/>
            </p:cNvSpPr>
            <p:nvPr/>
          </p:nvSpPr>
          <p:spPr bwMode="auto">
            <a:xfrm flipV="1">
              <a:off x="5759450" y="3717926"/>
              <a:ext cx="50800" cy="3968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5" name="Line 1324"/>
            <p:cNvSpPr>
              <a:spLocks noChangeShapeType="1"/>
            </p:cNvSpPr>
            <p:nvPr/>
          </p:nvSpPr>
          <p:spPr bwMode="auto">
            <a:xfrm flipV="1">
              <a:off x="5810250" y="3713163"/>
              <a:ext cx="1588" cy="47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6" name="Line 1325"/>
            <p:cNvSpPr>
              <a:spLocks noChangeShapeType="1"/>
            </p:cNvSpPr>
            <p:nvPr/>
          </p:nvSpPr>
          <p:spPr bwMode="auto">
            <a:xfrm flipV="1">
              <a:off x="5849938" y="3571876"/>
              <a:ext cx="12700" cy="3333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7" name="Line 1326"/>
            <p:cNvSpPr>
              <a:spLocks noChangeShapeType="1"/>
            </p:cNvSpPr>
            <p:nvPr/>
          </p:nvSpPr>
          <p:spPr bwMode="auto">
            <a:xfrm flipV="1">
              <a:off x="5862638" y="3506788"/>
              <a:ext cx="31750" cy="6508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6" name="Line 1327"/>
            <p:cNvSpPr>
              <a:spLocks noChangeShapeType="1"/>
            </p:cNvSpPr>
            <p:nvPr/>
          </p:nvSpPr>
          <p:spPr bwMode="auto">
            <a:xfrm flipV="1">
              <a:off x="5943600" y="3348038"/>
              <a:ext cx="20638" cy="508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7" name="Line 1328"/>
            <p:cNvSpPr>
              <a:spLocks noChangeShapeType="1"/>
            </p:cNvSpPr>
            <p:nvPr/>
          </p:nvSpPr>
          <p:spPr bwMode="auto">
            <a:xfrm flipV="1">
              <a:off x="5964238" y="3300413"/>
              <a:ext cx="26988" cy="4762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8" name="Line 1329"/>
            <p:cNvSpPr>
              <a:spLocks noChangeShapeType="1"/>
            </p:cNvSpPr>
            <p:nvPr/>
          </p:nvSpPr>
          <p:spPr bwMode="auto">
            <a:xfrm flipV="1">
              <a:off x="6083300" y="3206751"/>
              <a:ext cx="33338" cy="174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9" name="Line 1330"/>
            <p:cNvSpPr>
              <a:spLocks noChangeShapeType="1"/>
            </p:cNvSpPr>
            <p:nvPr/>
          </p:nvSpPr>
          <p:spPr bwMode="auto">
            <a:xfrm flipV="1">
              <a:off x="6116638" y="3195638"/>
              <a:ext cx="65088" cy="1111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0" name="Line 1331"/>
            <p:cNvSpPr>
              <a:spLocks noChangeShapeType="1"/>
            </p:cNvSpPr>
            <p:nvPr/>
          </p:nvSpPr>
          <p:spPr bwMode="auto">
            <a:xfrm flipV="1">
              <a:off x="6291263" y="3141663"/>
              <a:ext cx="30163" cy="1428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1" name="Line 1332"/>
            <p:cNvSpPr>
              <a:spLocks noChangeShapeType="1"/>
            </p:cNvSpPr>
            <p:nvPr/>
          </p:nvSpPr>
          <p:spPr bwMode="auto">
            <a:xfrm flipV="1">
              <a:off x="6321425" y="3074988"/>
              <a:ext cx="38100" cy="6667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2" name="Line 1333"/>
            <p:cNvSpPr>
              <a:spLocks noChangeShapeType="1"/>
            </p:cNvSpPr>
            <p:nvPr/>
          </p:nvSpPr>
          <p:spPr bwMode="auto">
            <a:xfrm flipV="1">
              <a:off x="6421438" y="2962276"/>
              <a:ext cx="1588" cy="47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3" name="Line 1334"/>
            <p:cNvSpPr>
              <a:spLocks noChangeShapeType="1"/>
            </p:cNvSpPr>
            <p:nvPr/>
          </p:nvSpPr>
          <p:spPr bwMode="auto">
            <a:xfrm flipV="1">
              <a:off x="6423025" y="2868613"/>
              <a:ext cx="87313" cy="936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4" name="Line 1335"/>
            <p:cNvSpPr>
              <a:spLocks noChangeShapeType="1"/>
            </p:cNvSpPr>
            <p:nvPr/>
          </p:nvSpPr>
          <p:spPr bwMode="auto">
            <a:xfrm flipV="1">
              <a:off x="6618288" y="2805113"/>
              <a:ext cx="7938" cy="47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5" name="Line 1336"/>
            <p:cNvSpPr>
              <a:spLocks noChangeShapeType="1"/>
            </p:cNvSpPr>
            <p:nvPr/>
          </p:nvSpPr>
          <p:spPr bwMode="auto">
            <a:xfrm flipV="1">
              <a:off x="6626225" y="2778126"/>
              <a:ext cx="90488" cy="2698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6" name="Line 1337"/>
            <p:cNvSpPr>
              <a:spLocks noChangeShapeType="1"/>
            </p:cNvSpPr>
            <p:nvPr/>
          </p:nvSpPr>
          <p:spPr bwMode="auto">
            <a:xfrm flipV="1">
              <a:off x="6824663" y="2686051"/>
              <a:ext cx="7938" cy="635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7" name="Line 1338"/>
            <p:cNvSpPr>
              <a:spLocks noChangeShapeType="1"/>
            </p:cNvSpPr>
            <p:nvPr/>
          </p:nvSpPr>
          <p:spPr bwMode="auto">
            <a:xfrm flipV="1">
              <a:off x="6832600" y="2595563"/>
              <a:ext cx="85725" cy="9048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8" name="Line 1339"/>
            <p:cNvSpPr>
              <a:spLocks noChangeShapeType="1"/>
            </p:cNvSpPr>
            <p:nvPr/>
          </p:nvSpPr>
          <p:spPr bwMode="auto">
            <a:xfrm flipV="1">
              <a:off x="7026275" y="2506663"/>
              <a:ext cx="9525" cy="793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9" name="Line 1340"/>
            <p:cNvSpPr>
              <a:spLocks noChangeShapeType="1"/>
            </p:cNvSpPr>
            <p:nvPr/>
          </p:nvSpPr>
          <p:spPr bwMode="auto">
            <a:xfrm flipV="1">
              <a:off x="7035800" y="2489201"/>
              <a:ext cx="87313" cy="174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0" name="Line 1341"/>
            <p:cNvSpPr>
              <a:spLocks noChangeShapeType="1"/>
            </p:cNvSpPr>
            <p:nvPr/>
          </p:nvSpPr>
          <p:spPr bwMode="auto">
            <a:xfrm flipV="1">
              <a:off x="7232650" y="2455863"/>
              <a:ext cx="7938" cy="158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1" name="Line 1342"/>
            <p:cNvSpPr>
              <a:spLocks noChangeShapeType="1"/>
            </p:cNvSpPr>
            <p:nvPr/>
          </p:nvSpPr>
          <p:spPr bwMode="auto">
            <a:xfrm flipV="1">
              <a:off x="7240588" y="2414588"/>
              <a:ext cx="88900" cy="4127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2" name="Line 1343"/>
            <p:cNvSpPr>
              <a:spLocks noChangeShapeType="1"/>
            </p:cNvSpPr>
            <p:nvPr/>
          </p:nvSpPr>
          <p:spPr bwMode="auto">
            <a:xfrm flipV="1">
              <a:off x="7439025" y="2381251"/>
              <a:ext cx="4763" cy="158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3" name="Line 1344"/>
            <p:cNvSpPr>
              <a:spLocks noChangeShapeType="1"/>
            </p:cNvSpPr>
            <p:nvPr/>
          </p:nvSpPr>
          <p:spPr bwMode="auto">
            <a:xfrm>
              <a:off x="5146675" y="3738563"/>
              <a:ext cx="0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4" name="Line 1345"/>
            <p:cNvSpPr>
              <a:spLocks noChangeShapeType="1"/>
            </p:cNvSpPr>
            <p:nvPr/>
          </p:nvSpPr>
          <p:spPr bwMode="auto">
            <a:xfrm>
              <a:off x="5135563" y="3738563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5" name="Line 1346"/>
            <p:cNvSpPr>
              <a:spLocks noChangeShapeType="1"/>
            </p:cNvSpPr>
            <p:nvPr/>
          </p:nvSpPr>
          <p:spPr bwMode="auto">
            <a:xfrm flipV="1">
              <a:off x="5146675" y="3827463"/>
              <a:ext cx="0" cy="158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6" name="Line 1347"/>
            <p:cNvSpPr>
              <a:spLocks noChangeShapeType="1"/>
            </p:cNvSpPr>
            <p:nvPr/>
          </p:nvSpPr>
          <p:spPr bwMode="auto">
            <a:xfrm>
              <a:off x="5135563" y="3843338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7" name="Line 1348"/>
            <p:cNvSpPr>
              <a:spLocks noChangeShapeType="1"/>
            </p:cNvSpPr>
            <p:nvPr/>
          </p:nvSpPr>
          <p:spPr bwMode="auto">
            <a:xfrm>
              <a:off x="5224463" y="3643313"/>
              <a:ext cx="0" cy="539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8" name="Line 1349"/>
            <p:cNvSpPr>
              <a:spLocks noChangeShapeType="1"/>
            </p:cNvSpPr>
            <p:nvPr/>
          </p:nvSpPr>
          <p:spPr bwMode="auto">
            <a:xfrm>
              <a:off x="5211763" y="3643313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9" name="Line 1350"/>
            <p:cNvSpPr>
              <a:spLocks noChangeShapeType="1"/>
            </p:cNvSpPr>
            <p:nvPr/>
          </p:nvSpPr>
          <p:spPr bwMode="auto">
            <a:xfrm flipV="1">
              <a:off x="5224463" y="3778251"/>
              <a:ext cx="0" cy="984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0" name="Line 1351"/>
            <p:cNvSpPr>
              <a:spLocks noChangeShapeType="1"/>
            </p:cNvSpPr>
            <p:nvPr/>
          </p:nvSpPr>
          <p:spPr bwMode="auto">
            <a:xfrm>
              <a:off x="5211763" y="3876676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1" name="Line 1352"/>
            <p:cNvSpPr>
              <a:spLocks noChangeShapeType="1"/>
            </p:cNvSpPr>
            <p:nvPr/>
          </p:nvSpPr>
          <p:spPr bwMode="auto">
            <a:xfrm>
              <a:off x="5607050" y="3767138"/>
              <a:ext cx="0" cy="428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2" name="Line 1353"/>
            <p:cNvSpPr>
              <a:spLocks noChangeShapeType="1"/>
            </p:cNvSpPr>
            <p:nvPr/>
          </p:nvSpPr>
          <p:spPr bwMode="auto">
            <a:xfrm>
              <a:off x="5595938" y="3767138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3" name="Line 1354"/>
            <p:cNvSpPr>
              <a:spLocks noChangeShapeType="1"/>
            </p:cNvSpPr>
            <p:nvPr/>
          </p:nvSpPr>
          <p:spPr bwMode="auto">
            <a:xfrm flipV="1">
              <a:off x="5607050" y="3890963"/>
              <a:ext cx="0" cy="730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4" name="Line 1355"/>
            <p:cNvSpPr>
              <a:spLocks noChangeShapeType="1"/>
            </p:cNvSpPr>
            <p:nvPr/>
          </p:nvSpPr>
          <p:spPr bwMode="auto">
            <a:xfrm>
              <a:off x="5595938" y="3963988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5" name="Line 1356"/>
            <p:cNvSpPr>
              <a:spLocks noChangeShapeType="1"/>
            </p:cNvSpPr>
            <p:nvPr/>
          </p:nvSpPr>
          <p:spPr bwMode="auto">
            <a:xfrm>
              <a:off x="5759450" y="3814763"/>
              <a:ext cx="0" cy="571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6" name="Line 1357"/>
            <p:cNvSpPr>
              <a:spLocks noChangeShapeType="1"/>
            </p:cNvSpPr>
            <p:nvPr/>
          </p:nvSpPr>
          <p:spPr bwMode="auto">
            <a:xfrm>
              <a:off x="5748338" y="3814763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7" name="Line 1358"/>
            <p:cNvSpPr>
              <a:spLocks noChangeShapeType="1"/>
            </p:cNvSpPr>
            <p:nvPr/>
          </p:nvSpPr>
          <p:spPr bwMode="auto">
            <a:xfrm flipV="1">
              <a:off x="5759450" y="3954463"/>
              <a:ext cx="0" cy="1047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8" name="Line 1359"/>
            <p:cNvSpPr>
              <a:spLocks noChangeShapeType="1"/>
            </p:cNvSpPr>
            <p:nvPr/>
          </p:nvSpPr>
          <p:spPr bwMode="auto">
            <a:xfrm>
              <a:off x="5748338" y="4059238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9" name="Line 1360"/>
            <p:cNvSpPr>
              <a:spLocks noChangeShapeType="1"/>
            </p:cNvSpPr>
            <p:nvPr/>
          </p:nvSpPr>
          <p:spPr bwMode="auto">
            <a:xfrm>
              <a:off x="5862638" y="3597276"/>
              <a:ext cx="0" cy="412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0" name="Line 1361"/>
            <p:cNvSpPr>
              <a:spLocks noChangeShapeType="1"/>
            </p:cNvSpPr>
            <p:nvPr/>
          </p:nvSpPr>
          <p:spPr bwMode="auto">
            <a:xfrm>
              <a:off x="5851525" y="3597276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1" name="Line 1362"/>
            <p:cNvSpPr>
              <a:spLocks noChangeShapeType="1"/>
            </p:cNvSpPr>
            <p:nvPr/>
          </p:nvSpPr>
          <p:spPr bwMode="auto">
            <a:xfrm flipV="1">
              <a:off x="5862638" y="3717926"/>
              <a:ext cx="0" cy="682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2" name="Line 1363"/>
            <p:cNvSpPr>
              <a:spLocks noChangeShapeType="1"/>
            </p:cNvSpPr>
            <p:nvPr/>
          </p:nvSpPr>
          <p:spPr bwMode="auto">
            <a:xfrm>
              <a:off x="5851525" y="3786188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3" name="Line 1364"/>
            <p:cNvSpPr>
              <a:spLocks noChangeShapeType="1"/>
            </p:cNvSpPr>
            <p:nvPr/>
          </p:nvSpPr>
          <p:spPr bwMode="auto">
            <a:xfrm>
              <a:off x="5964238" y="3557588"/>
              <a:ext cx="0" cy="301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4" name="Line 1365"/>
            <p:cNvSpPr>
              <a:spLocks noChangeShapeType="1"/>
            </p:cNvSpPr>
            <p:nvPr/>
          </p:nvSpPr>
          <p:spPr bwMode="auto">
            <a:xfrm>
              <a:off x="5953125" y="3557588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5" name="Line 1366"/>
            <p:cNvSpPr>
              <a:spLocks noChangeShapeType="1"/>
            </p:cNvSpPr>
            <p:nvPr/>
          </p:nvSpPr>
          <p:spPr bwMode="auto">
            <a:xfrm flipV="1">
              <a:off x="5964238" y="3667126"/>
              <a:ext cx="0" cy="492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6" name="Line 1367"/>
            <p:cNvSpPr>
              <a:spLocks noChangeShapeType="1"/>
            </p:cNvSpPr>
            <p:nvPr/>
          </p:nvSpPr>
          <p:spPr bwMode="auto">
            <a:xfrm>
              <a:off x="5953125" y="3716338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7" name="Line 1368"/>
            <p:cNvSpPr>
              <a:spLocks noChangeShapeType="1"/>
            </p:cNvSpPr>
            <p:nvPr/>
          </p:nvSpPr>
          <p:spPr bwMode="auto">
            <a:xfrm>
              <a:off x="6065838" y="3214688"/>
              <a:ext cx="0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8" name="Line 1369"/>
            <p:cNvSpPr>
              <a:spLocks noChangeShapeType="1"/>
            </p:cNvSpPr>
            <p:nvPr/>
          </p:nvSpPr>
          <p:spPr bwMode="auto">
            <a:xfrm>
              <a:off x="6056313" y="3214688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9" name="Line 1370"/>
            <p:cNvSpPr>
              <a:spLocks noChangeShapeType="1"/>
            </p:cNvSpPr>
            <p:nvPr/>
          </p:nvSpPr>
          <p:spPr bwMode="auto">
            <a:xfrm flipV="1">
              <a:off x="6065838" y="3302001"/>
              <a:ext cx="0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0" name="Line 1371"/>
            <p:cNvSpPr>
              <a:spLocks noChangeShapeType="1"/>
            </p:cNvSpPr>
            <p:nvPr/>
          </p:nvSpPr>
          <p:spPr bwMode="auto">
            <a:xfrm>
              <a:off x="6056313" y="3311526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1" name="Line 1372"/>
            <p:cNvSpPr>
              <a:spLocks noChangeShapeType="1"/>
            </p:cNvSpPr>
            <p:nvPr/>
          </p:nvSpPr>
          <p:spPr bwMode="auto">
            <a:xfrm flipV="1">
              <a:off x="6219825" y="3154363"/>
              <a:ext cx="0" cy="47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2" name="Line 1373"/>
            <p:cNvSpPr>
              <a:spLocks noChangeShapeType="1"/>
            </p:cNvSpPr>
            <p:nvPr/>
          </p:nvSpPr>
          <p:spPr bwMode="auto">
            <a:xfrm>
              <a:off x="6208713" y="3159126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3" name="Line 1374"/>
            <p:cNvSpPr>
              <a:spLocks noChangeShapeType="1"/>
            </p:cNvSpPr>
            <p:nvPr/>
          </p:nvSpPr>
          <p:spPr bwMode="auto">
            <a:xfrm flipV="1">
              <a:off x="6219825" y="323691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4" name="Line 1375"/>
            <p:cNvSpPr>
              <a:spLocks noChangeShapeType="1"/>
            </p:cNvSpPr>
            <p:nvPr/>
          </p:nvSpPr>
          <p:spPr bwMode="auto">
            <a:xfrm>
              <a:off x="6208713" y="3236913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5" name="Line 1376"/>
            <p:cNvSpPr>
              <a:spLocks noChangeShapeType="1"/>
            </p:cNvSpPr>
            <p:nvPr/>
          </p:nvSpPr>
          <p:spPr bwMode="auto">
            <a:xfrm flipV="1">
              <a:off x="6321425" y="3117851"/>
              <a:ext cx="0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6" name="Line 1377"/>
            <p:cNvSpPr>
              <a:spLocks noChangeShapeType="1"/>
            </p:cNvSpPr>
            <p:nvPr/>
          </p:nvSpPr>
          <p:spPr bwMode="auto">
            <a:xfrm>
              <a:off x="6310313" y="3125788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7" name="Line 1378"/>
            <p:cNvSpPr>
              <a:spLocks noChangeShapeType="1"/>
            </p:cNvSpPr>
            <p:nvPr/>
          </p:nvSpPr>
          <p:spPr bwMode="auto">
            <a:xfrm>
              <a:off x="6321425" y="3195638"/>
              <a:ext cx="0" cy="31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8" name="Line 1379"/>
            <p:cNvSpPr>
              <a:spLocks noChangeShapeType="1"/>
            </p:cNvSpPr>
            <p:nvPr/>
          </p:nvSpPr>
          <p:spPr bwMode="auto">
            <a:xfrm>
              <a:off x="6310313" y="3195638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9" name="Line 1380"/>
            <p:cNvSpPr>
              <a:spLocks noChangeShapeType="1"/>
            </p:cNvSpPr>
            <p:nvPr/>
          </p:nvSpPr>
          <p:spPr bwMode="auto">
            <a:xfrm flipV="1">
              <a:off x="6397625" y="2870201"/>
              <a:ext cx="0" cy="95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0" name="Line 1381"/>
            <p:cNvSpPr>
              <a:spLocks noChangeShapeType="1"/>
            </p:cNvSpPr>
            <p:nvPr/>
          </p:nvSpPr>
          <p:spPr bwMode="auto">
            <a:xfrm>
              <a:off x="6388100" y="2879726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1" name="Line 1382"/>
            <p:cNvSpPr>
              <a:spLocks noChangeShapeType="1"/>
            </p:cNvSpPr>
            <p:nvPr/>
          </p:nvSpPr>
          <p:spPr bwMode="auto">
            <a:xfrm>
              <a:off x="6397625" y="2941638"/>
              <a:ext cx="0" cy="79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2" name="Line 1383"/>
            <p:cNvSpPr>
              <a:spLocks noChangeShapeType="1"/>
            </p:cNvSpPr>
            <p:nvPr/>
          </p:nvSpPr>
          <p:spPr bwMode="auto">
            <a:xfrm>
              <a:off x="6388100" y="2941638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3" name="Line 1384"/>
            <p:cNvSpPr>
              <a:spLocks noChangeShapeType="1"/>
            </p:cNvSpPr>
            <p:nvPr/>
          </p:nvSpPr>
          <p:spPr bwMode="auto">
            <a:xfrm flipV="1">
              <a:off x="6524625" y="2800351"/>
              <a:ext cx="0" cy="158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4" name="Line 1385"/>
            <p:cNvSpPr>
              <a:spLocks noChangeShapeType="1"/>
            </p:cNvSpPr>
            <p:nvPr/>
          </p:nvSpPr>
          <p:spPr bwMode="auto">
            <a:xfrm>
              <a:off x="6515100" y="2816226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5" name="Line 1386"/>
            <p:cNvSpPr>
              <a:spLocks noChangeShapeType="1"/>
            </p:cNvSpPr>
            <p:nvPr/>
          </p:nvSpPr>
          <p:spPr bwMode="auto">
            <a:xfrm>
              <a:off x="6524625" y="2865438"/>
              <a:ext cx="0" cy="158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6" name="Line 1387"/>
            <p:cNvSpPr>
              <a:spLocks noChangeShapeType="1"/>
            </p:cNvSpPr>
            <p:nvPr/>
          </p:nvSpPr>
          <p:spPr bwMode="auto">
            <a:xfrm>
              <a:off x="6515100" y="2865438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7" name="Line 1388"/>
            <p:cNvSpPr>
              <a:spLocks noChangeShapeType="1"/>
            </p:cNvSpPr>
            <p:nvPr/>
          </p:nvSpPr>
          <p:spPr bwMode="auto">
            <a:xfrm flipV="1">
              <a:off x="6729413" y="2722563"/>
              <a:ext cx="0" cy="222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8" name="Line 1389"/>
            <p:cNvSpPr>
              <a:spLocks noChangeShapeType="1"/>
            </p:cNvSpPr>
            <p:nvPr/>
          </p:nvSpPr>
          <p:spPr bwMode="auto">
            <a:xfrm>
              <a:off x="6718300" y="2744788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9" name="Line 1390"/>
            <p:cNvSpPr>
              <a:spLocks noChangeShapeType="1"/>
            </p:cNvSpPr>
            <p:nvPr/>
          </p:nvSpPr>
          <p:spPr bwMode="auto">
            <a:xfrm>
              <a:off x="6729413" y="2782888"/>
              <a:ext cx="0" cy="222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0" name="Line 1391"/>
            <p:cNvSpPr>
              <a:spLocks noChangeShapeType="1"/>
            </p:cNvSpPr>
            <p:nvPr/>
          </p:nvSpPr>
          <p:spPr bwMode="auto">
            <a:xfrm>
              <a:off x="6718300" y="2782888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1" name="Line 1392"/>
            <p:cNvSpPr>
              <a:spLocks noChangeShapeType="1"/>
            </p:cNvSpPr>
            <p:nvPr/>
          </p:nvSpPr>
          <p:spPr bwMode="auto">
            <a:xfrm flipV="1">
              <a:off x="6832600" y="2652713"/>
              <a:ext cx="0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2" name="Line 1393"/>
            <p:cNvSpPr>
              <a:spLocks noChangeShapeType="1"/>
            </p:cNvSpPr>
            <p:nvPr/>
          </p:nvSpPr>
          <p:spPr bwMode="auto">
            <a:xfrm>
              <a:off x="6821488" y="2671763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3" name="Line 1394"/>
            <p:cNvSpPr>
              <a:spLocks noChangeShapeType="1"/>
            </p:cNvSpPr>
            <p:nvPr/>
          </p:nvSpPr>
          <p:spPr bwMode="auto">
            <a:xfrm>
              <a:off x="6832600" y="2717801"/>
              <a:ext cx="0" cy="174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4" name="Line 1395"/>
            <p:cNvSpPr>
              <a:spLocks noChangeShapeType="1"/>
            </p:cNvSpPr>
            <p:nvPr/>
          </p:nvSpPr>
          <p:spPr bwMode="auto">
            <a:xfrm>
              <a:off x="6821488" y="2717801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5" name="Line 1396"/>
            <p:cNvSpPr>
              <a:spLocks noChangeShapeType="1"/>
            </p:cNvSpPr>
            <p:nvPr/>
          </p:nvSpPr>
          <p:spPr bwMode="auto">
            <a:xfrm flipV="1">
              <a:off x="6934200" y="2501901"/>
              <a:ext cx="0" cy="174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6" name="Line 1397"/>
            <p:cNvSpPr>
              <a:spLocks noChangeShapeType="1"/>
            </p:cNvSpPr>
            <p:nvPr/>
          </p:nvSpPr>
          <p:spPr bwMode="auto">
            <a:xfrm>
              <a:off x="6923088" y="2519363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7" name="Line 1398"/>
            <p:cNvSpPr>
              <a:spLocks noChangeShapeType="1"/>
            </p:cNvSpPr>
            <p:nvPr/>
          </p:nvSpPr>
          <p:spPr bwMode="auto">
            <a:xfrm>
              <a:off x="6934200" y="2568576"/>
              <a:ext cx="0" cy="142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8" name="Line 1399"/>
            <p:cNvSpPr>
              <a:spLocks noChangeShapeType="1"/>
            </p:cNvSpPr>
            <p:nvPr/>
          </p:nvSpPr>
          <p:spPr bwMode="auto">
            <a:xfrm>
              <a:off x="6923088" y="2568576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9" name="Line 1400"/>
            <p:cNvSpPr>
              <a:spLocks noChangeShapeType="1"/>
            </p:cNvSpPr>
            <p:nvPr/>
          </p:nvSpPr>
          <p:spPr bwMode="auto">
            <a:xfrm flipV="1">
              <a:off x="7035800" y="2479676"/>
              <a:ext cx="0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0" name="Line 1401"/>
            <p:cNvSpPr>
              <a:spLocks noChangeShapeType="1"/>
            </p:cNvSpPr>
            <p:nvPr/>
          </p:nvSpPr>
          <p:spPr bwMode="auto">
            <a:xfrm>
              <a:off x="7026275" y="2498726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1" name="Line 1402"/>
            <p:cNvSpPr>
              <a:spLocks noChangeShapeType="1"/>
            </p:cNvSpPr>
            <p:nvPr/>
          </p:nvSpPr>
          <p:spPr bwMode="auto">
            <a:xfrm>
              <a:off x="7035800" y="2541588"/>
              <a:ext cx="0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2" name="Line 1403"/>
            <p:cNvSpPr>
              <a:spLocks noChangeShapeType="1"/>
            </p:cNvSpPr>
            <p:nvPr/>
          </p:nvSpPr>
          <p:spPr bwMode="auto">
            <a:xfrm>
              <a:off x="7026275" y="2541588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3" name="Line 1404"/>
            <p:cNvSpPr>
              <a:spLocks noChangeShapeType="1"/>
            </p:cNvSpPr>
            <p:nvPr/>
          </p:nvSpPr>
          <p:spPr bwMode="auto">
            <a:xfrm flipV="1">
              <a:off x="7189788" y="2501901"/>
              <a:ext cx="0" cy="1746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4" name="Line 1405"/>
            <p:cNvSpPr>
              <a:spLocks noChangeShapeType="1"/>
            </p:cNvSpPr>
            <p:nvPr/>
          </p:nvSpPr>
          <p:spPr bwMode="auto">
            <a:xfrm>
              <a:off x="7178675" y="2519363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5" name="Line 1406"/>
            <p:cNvSpPr>
              <a:spLocks noChangeShapeType="1"/>
            </p:cNvSpPr>
            <p:nvPr/>
          </p:nvSpPr>
          <p:spPr bwMode="auto">
            <a:xfrm>
              <a:off x="7189788" y="2568576"/>
              <a:ext cx="0" cy="1428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6" name="Line 1407"/>
            <p:cNvSpPr>
              <a:spLocks noChangeShapeType="1"/>
            </p:cNvSpPr>
            <p:nvPr/>
          </p:nvSpPr>
          <p:spPr bwMode="auto">
            <a:xfrm>
              <a:off x="7178675" y="2568576"/>
              <a:ext cx="20638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7" name="Line 1408"/>
            <p:cNvSpPr>
              <a:spLocks noChangeShapeType="1"/>
            </p:cNvSpPr>
            <p:nvPr/>
          </p:nvSpPr>
          <p:spPr bwMode="auto">
            <a:xfrm flipV="1">
              <a:off x="7291388" y="2436813"/>
              <a:ext cx="0" cy="222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8" name="Line 1409"/>
            <p:cNvSpPr>
              <a:spLocks noChangeShapeType="1"/>
            </p:cNvSpPr>
            <p:nvPr/>
          </p:nvSpPr>
          <p:spPr bwMode="auto">
            <a:xfrm>
              <a:off x="7280275" y="2459038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9" name="Line 1410"/>
            <p:cNvSpPr>
              <a:spLocks noChangeShapeType="1"/>
            </p:cNvSpPr>
            <p:nvPr/>
          </p:nvSpPr>
          <p:spPr bwMode="auto">
            <a:xfrm>
              <a:off x="7291388" y="2498726"/>
              <a:ext cx="0" cy="19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0" name="Line 1411"/>
            <p:cNvSpPr>
              <a:spLocks noChangeShapeType="1"/>
            </p:cNvSpPr>
            <p:nvPr/>
          </p:nvSpPr>
          <p:spPr bwMode="auto">
            <a:xfrm>
              <a:off x="7280275" y="2498726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1" name="Line 1412"/>
            <p:cNvSpPr>
              <a:spLocks noChangeShapeType="1"/>
            </p:cNvSpPr>
            <p:nvPr/>
          </p:nvSpPr>
          <p:spPr bwMode="auto">
            <a:xfrm flipV="1">
              <a:off x="7494588" y="2400301"/>
              <a:ext cx="0" cy="2381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2" name="Line 1413"/>
            <p:cNvSpPr>
              <a:spLocks noChangeShapeType="1"/>
            </p:cNvSpPr>
            <p:nvPr/>
          </p:nvSpPr>
          <p:spPr bwMode="auto">
            <a:xfrm>
              <a:off x="7485063" y="2424113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3" name="Line 1414"/>
            <p:cNvSpPr>
              <a:spLocks noChangeShapeType="1"/>
            </p:cNvSpPr>
            <p:nvPr/>
          </p:nvSpPr>
          <p:spPr bwMode="auto">
            <a:xfrm>
              <a:off x="7494588" y="2459038"/>
              <a:ext cx="0" cy="222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4" name="Line 1415"/>
            <p:cNvSpPr>
              <a:spLocks noChangeShapeType="1"/>
            </p:cNvSpPr>
            <p:nvPr/>
          </p:nvSpPr>
          <p:spPr bwMode="auto">
            <a:xfrm>
              <a:off x="7485063" y="2459038"/>
              <a:ext cx="22225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7" name="Gerade Verbindung mit Pfeil 6"/>
          <p:cNvCxnSpPr/>
          <p:nvPr/>
        </p:nvCxnSpPr>
        <p:spPr>
          <a:xfrm>
            <a:off x="9741297" y="3305891"/>
            <a:ext cx="271113" cy="1480068"/>
          </a:xfrm>
          <a:prstGeom prst="straightConnector1">
            <a:avLst/>
          </a:prstGeom>
          <a:ln>
            <a:solidFill>
              <a:srgbClr val="D85E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9460576" y="3098421"/>
                <a:ext cx="6357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i="1" smtClean="0">
                          <a:solidFill>
                            <a:srgbClr val="D85ED1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de-DE" sz="1200" i="1" smtClean="0">
                          <a:solidFill>
                            <a:srgbClr val="D85ED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1200" i="1">
                              <a:solidFill>
                                <a:srgbClr val="D85ED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i="1">
                              <a:solidFill>
                                <a:srgbClr val="D85ED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de-DE" sz="1200" b="0" i="1" smtClean="0">
                              <a:solidFill>
                                <a:srgbClr val="D85ED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rgbClr val="D85ED1"/>
                  </a:solidFill>
                </a:endParaRPr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0576" y="3098421"/>
                <a:ext cx="635750" cy="27699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73" name="Gerade Verbindung mit Pfeil 972"/>
          <p:cNvCxnSpPr/>
          <p:nvPr/>
        </p:nvCxnSpPr>
        <p:spPr>
          <a:xfrm>
            <a:off x="10264081" y="3307331"/>
            <a:ext cx="145957" cy="893177"/>
          </a:xfrm>
          <a:prstGeom prst="straightConnector1">
            <a:avLst/>
          </a:prstGeom>
          <a:ln>
            <a:solidFill>
              <a:srgbClr val="D7514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74" name="Textfeld 973"/>
              <p:cNvSpPr txBox="1"/>
              <p:nvPr/>
            </p:nvSpPr>
            <p:spPr>
              <a:xfrm>
                <a:off x="9983360" y="3099861"/>
                <a:ext cx="6357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i="1" smtClean="0">
                          <a:solidFill>
                            <a:srgbClr val="D75143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de-DE" sz="1200" i="1" smtClean="0">
                          <a:solidFill>
                            <a:srgbClr val="D7514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1200" i="1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i="1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de-DE" sz="1200" b="0" i="1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rgbClr val="D75143"/>
                  </a:solidFill>
                </a:endParaRPr>
              </a:p>
            </p:txBody>
          </p:sp>
        </mc:Choice>
        <mc:Fallback xmlns="">
          <p:sp>
            <p:nvSpPr>
              <p:cNvPr id="974" name="Textfeld 9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3360" y="3099861"/>
                <a:ext cx="635750" cy="27699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75" name="Gerade Verbindung mit Pfeil 974"/>
          <p:cNvCxnSpPr/>
          <p:nvPr/>
        </p:nvCxnSpPr>
        <p:spPr>
          <a:xfrm>
            <a:off x="10787016" y="3308008"/>
            <a:ext cx="41959" cy="534814"/>
          </a:xfrm>
          <a:prstGeom prst="straightConnector1">
            <a:avLst/>
          </a:prstGeom>
          <a:ln>
            <a:solidFill>
              <a:srgbClr val="C6694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76" name="Textfeld 975"/>
              <p:cNvSpPr txBox="1"/>
              <p:nvPr/>
            </p:nvSpPr>
            <p:spPr>
              <a:xfrm>
                <a:off x="10506295" y="3100538"/>
                <a:ext cx="6357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i="1" smtClean="0">
                          <a:solidFill>
                            <a:srgbClr val="C66941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de-DE" sz="1200" i="1" smtClean="0">
                          <a:solidFill>
                            <a:srgbClr val="C6694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1200" i="1">
                              <a:solidFill>
                                <a:srgbClr val="C6694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200" i="1">
                              <a:solidFill>
                                <a:srgbClr val="C6694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de-DE" sz="1200" b="0" i="1" smtClean="0">
                              <a:solidFill>
                                <a:srgbClr val="C6694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rgbClr val="C66941"/>
                  </a:solidFill>
                </a:endParaRPr>
              </a:p>
            </p:txBody>
          </p:sp>
        </mc:Choice>
        <mc:Fallback xmlns="">
          <p:sp>
            <p:nvSpPr>
              <p:cNvPr id="976" name="Textfeld 9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6295" y="3100538"/>
                <a:ext cx="635750" cy="27699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31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720000"/>
            <a:ext cx="10515600" cy="1325563"/>
          </a:xfrm>
        </p:spPr>
        <p:txBody>
          <a:bodyPr/>
          <a:lstStyle/>
          <a:p>
            <a:r>
              <a:rPr lang="de-DE" dirty="0" smtClean="0"/>
              <a:t>Measurement </a:t>
            </a:r>
            <a:r>
              <a:rPr lang="de-DE" dirty="0" err="1" smtClean="0"/>
              <a:t>of</a:t>
            </a:r>
            <a:r>
              <a:rPr lang="de-DE" dirty="0" smtClean="0"/>
              <a:t> GQS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smtClean="0"/>
              <a:t>hydrogen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feld 7"/>
              <p:cNvSpPr txBox="1"/>
              <p:nvPr/>
            </p:nvSpPr>
            <p:spPr>
              <a:xfrm>
                <a:off x="839788" y="1988792"/>
                <a:ext cx="10515600" cy="6417141"/>
              </a:xfrm>
              <a:prstGeom prst="rect">
                <a:avLst/>
              </a:prstGeom>
              <a:noFill/>
            </p:spPr>
            <p:txBody>
              <a:bodyPr wrap="square" numCol="1" rtlCol="0">
                <a:spAutoFit/>
              </a:bodyPr>
              <a:lstStyle/>
              <a:p>
                <a:pPr marL="342900" lvl="1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200" dirty="0"/>
                  <a:t>Our goal: First demonstration of GQS with </a:t>
                </a:r>
                <a:r>
                  <a:rPr lang="en-GB" sz="2200" dirty="0" smtClean="0"/>
                  <a:t>hydrogen</a:t>
                </a:r>
                <a:endParaRPr lang="en-GB" sz="2200" dirty="0" smtClean="0"/>
              </a:p>
              <a:p>
                <a:pPr marL="342900" lvl="1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200" dirty="0" smtClean="0"/>
                  <a:t>Motivation:</a:t>
                </a:r>
              </a:p>
              <a:p>
                <a:pPr marL="742950" lvl="2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/>
                  <a:t>GQS never measured for atoms!</a:t>
                </a:r>
              </a:p>
              <a:p>
                <a:pPr marL="742950" lvl="2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de-DE" sz="2000" dirty="0" smtClean="0"/>
                  <a:t>Easy </a:t>
                </a:r>
                <a:r>
                  <a:rPr lang="de-DE" sz="2000" dirty="0" err="1"/>
                  <a:t>to</a:t>
                </a:r>
                <a:r>
                  <a:rPr lang="de-DE" sz="2000" dirty="0"/>
                  <a:t> </a:t>
                </a:r>
                <a:r>
                  <a:rPr lang="de-DE" sz="2000" dirty="0" err="1"/>
                  <a:t>generate</a:t>
                </a:r>
                <a:r>
                  <a:rPr lang="de-DE" sz="2000" dirty="0"/>
                  <a:t> </a:t>
                </a:r>
                <a:r>
                  <a:rPr lang="de-DE" sz="2000" dirty="0" smtClean="0"/>
                  <a:t>(hydrogen </a:t>
                </a:r>
                <a:r>
                  <a:rPr lang="de-DE" sz="2000" dirty="0" err="1"/>
                  <a:t>bottle</a:t>
                </a:r>
                <a:r>
                  <a:rPr lang="de-DE" sz="2000" dirty="0"/>
                  <a:t> vs. </a:t>
                </a:r>
                <a:r>
                  <a:rPr lang="de-DE" sz="2000" dirty="0" err="1"/>
                  <a:t>research</a:t>
                </a:r>
                <a:r>
                  <a:rPr lang="de-DE" sz="2000" dirty="0"/>
                  <a:t> </a:t>
                </a:r>
                <a:r>
                  <a:rPr lang="de-DE" sz="2000" dirty="0" err="1"/>
                  <a:t>reactor</a:t>
                </a:r>
                <a:r>
                  <a:rPr lang="de-DE" sz="2000" dirty="0" smtClean="0"/>
                  <a:t>) → </a:t>
                </a:r>
                <a:r>
                  <a:rPr lang="en-GB" sz="2000" dirty="0"/>
                  <a:t>Much higher fluxes </a:t>
                </a:r>
                <a:r>
                  <a:rPr lang="en-GB" sz="2000" dirty="0" smtClean="0"/>
                  <a:t>available</a:t>
                </a:r>
              </a:p>
              <a:p>
                <a:pPr marL="742950" lvl="2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/>
                  <a:t>Developed methods also applicable for antiatoms (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acc>
                  </m:oMath>
                </a14:m>
                <a:r>
                  <a:rPr lang="en-GB" sz="2000" dirty="0" smtClean="0"/>
                  <a:t>)</a:t>
                </a:r>
                <a:endParaRPr lang="de-DE" sz="2000" dirty="0" smtClean="0"/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de-DE" sz="2200" dirty="0" err="1" smtClean="0"/>
                  <a:t>Requirements</a:t>
                </a:r>
                <a:r>
                  <a:rPr lang="de-DE" sz="2200" dirty="0"/>
                  <a:t>:</a:t>
                </a:r>
              </a:p>
              <a:p>
                <a:pPr marL="800100" lvl="1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Efficient detection </a:t>
                </a:r>
                <a:r>
                  <a:rPr lang="en-GB" sz="2000" dirty="0"/>
                  <a:t>of </a:t>
                </a:r>
                <a:r>
                  <a:rPr lang="en-GB" sz="2000" dirty="0" smtClean="0"/>
                  <a:t>hydrogen</a:t>
                </a:r>
              </a:p>
              <a:p>
                <a:pPr marL="800100" lvl="1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Good signal/background </a:t>
                </a:r>
                <a:endParaRPr lang="en-GB" sz="2000" dirty="0"/>
              </a:p>
              <a:p>
                <a:pPr marL="800100" lvl="1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(Very) Cold </a:t>
                </a:r>
                <a:r>
                  <a:rPr lang="en-GB" sz="2000" dirty="0" smtClean="0"/>
                  <a:t>hydrogen </a:t>
                </a:r>
                <a:r>
                  <a:rPr lang="en-GB" sz="2000" dirty="0" smtClean="0"/>
                  <a:t>beam </a:t>
                </a:r>
              </a:p>
              <a:p>
                <a:pPr marL="285750" lvl="1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GB" sz="2200" dirty="0"/>
              </a:p>
              <a:p>
                <a:pPr>
                  <a:lnSpc>
                    <a:spcPct val="150000"/>
                  </a:lnSpc>
                </a:pPr>
                <a:endParaRPr lang="de-DE" sz="2200" dirty="0"/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sz="2200" dirty="0"/>
              </a:p>
              <a:p>
                <a:pPr>
                  <a:lnSpc>
                    <a:spcPct val="150000"/>
                  </a:lnSpc>
                </a:pPr>
                <a:endParaRPr lang="de-DE" sz="2200" dirty="0"/>
              </a:p>
            </p:txBody>
          </p:sp>
        </mc:Choice>
        <mc:Fallback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788" y="1988792"/>
                <a:ext cx="10515600" cy="6417141"/>
              </a:xfrm>
              <a:prstGeom prst="rect">
                <a:avLst/>
              </a:prstGeom>
              <a:blipFill>
                <a:blip r:embed="rId3"/>
                <a:stretch>
                  <a:fillRect l="-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2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1524001" y="1214438"/>
            <a:ext cx="9144000" cy="2387600"/>
          </a:xfrm>
        </p:spPr>
        <p:txBody>
          <a:bodyPr>
            <a:normAutofit/>
          </a:bodyPr>
          <a:lstStyle/>
          <a:p>
            <a:r>
              <a:rPr lang="en-US" sz="5400" dirty="0"/>
              <a:t>Part </a:t>
            </a:r>
            <a:r>
              <a:rPr lang="en-US" sz="5400" dirty="0" smtClean="0"/>
              <a:t>IV</a:t>
            </a:r>
            <a:r>
              <a:rPr lang="en-US" sz="5400" dirty="0"/>
              <a:t/>
            </a:r>
            <a:br>
              <a:rPr lang="en-US" sz="5400" dirty="0"/>
            </a:br>
            <a:r>
              <a:rPr lang="en-US" sz="5400" dirty="0" smtClean="0"/>
              <a:t>Experimental Setup &amp; Status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76185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838200" y="720000"/>
            <a:ext cx="10515600" cy="1325563"/>
          </a:xfrm>
        </p:spPr>
        <p:txBody>
          <a:bodyPr/>
          <a:lstStyle/>
          <a:p>
            <a:r>
              <a:rPr lang="de-DE" dirty="0" smtClean="0"/>
              <a:t>Hydrogen </a:t>
            </a:r>
            <a:r>
              <a:rPr lang="de-DE" dirty="0" smtClean="0"/>
              <a:t>beam </a:t>
            </a:r>
            <a:r>
              <a:rPr lang="de-DE" dirty="0" smtClean="0"/>
              <a:t>– </a:t>
            </a:r>
            <a:r>
              <a:rPr lang="de-DE" dirty="0" smtClean="0"/>
              <a:t>Experimental </a:t>
            </a:r>
            <a:r>
              <a:rPr lang="de-DE" dirty="0" err="1" smtClean="0"/>
              <a:t>setup</a:t>
            </a:r>
            <a:r>
              <a:rPr lang="de-DE" dirty="0" smtClean="0"/>
              <a:t> </a:t>
            </a:r>
            <a:r>
              <a:rPr lang="de-DE" dirty="0" smtClean="0"/>
              <a:t>2021 </a:t>
            </a:r>
            <a:endParaRPr lang="en-US" dirty="0"/>
          </a:p>
        </p:txBody>
      </p:sp>
      <p:sp>
        <p:nvSpPr>
          <p:cNvPr id="93" name="Inhaltsplatzhalter 92"/>
          <p:cNvSpPr>
            <a:spLocks noGrp="1"/>
          </p:cNvSpPr>
          <p:nvPr>
            <p:ph idx="1"/>
          </p:nvPr>
        </p:nvSpPr>
        <p:spPr>
          <a:xfrm>
            <a:off x="994613" y="2153487"/>
            <a:ext cx="5053038" cy="503237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de-DE" sz="2200" dirty="0" smtClean="0"/>
              <a:t>Hydrogen </a:t>
            </a:r>
            <a:r>
              <a:rPr lang="de-DE" sz="2200" dirty="0" err="1" smtClean="0"/>
              <a:t>source</a:t>
            </a:r>
            <a:endParaRPr lang="de-DE" sz="2200" dirty="0" smtClean="0"/>
          </a:p>
          <a:p>
            <a:pPr>
              <a:lnSpc>
                <a:spcPct val="150000"/>
              </a:lnSpc>
            </a:pPr>
            <a:r>
              <a:rPr lang="de-DE" sz="2200" dirty="0" err="1" smtClean="0"/>
              <a:t>Cryo-chamber</a:t>
            </a:r>
            <a:endParaRPr lang="de-DE" sz="2200" dirty="0" smtClean="0"/>
          </a:p>
          <a:p>
            <a:pPr>
              <a:lnSpc>
                <a:spcPct val="150000"/>
              </a:lnSpc>
            </a:pPr>
            <a:r>
              <a:rPr lang="de-DE" sz="2200" dirty="0" err="1" smtClean="0"/>
              <a:t>Chopper</a:t>
            </a:r>
            <a:r>
              <a:rPr lang="de-DE" sz="2200" dirty="0" smtClean="0"/>
              <a:t> </a:t>
            </a:r>
            <a:r>
              <a:rPr lang="de-DE" sz="2200" dirty="0" err="1"/>
              <a:t>to</a:t>
            </a:r>
            <a:r>
              <a:rPr lang="de-DE" sz="2200" dirty="0"/>
              <a:t> </a:t>
            </a:r>
            <a:r>
              <a:rPr lang="de-DE" sz="2200" dirty="0" err="1"/>
              <a:t>modulate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atomic</a:t>
            </a:r>
            <a:r>
              <a:rPr lang="de-DE" sz="2200" dirty="0"/>
              <a:t> </a:t>
            </a:r>
            <a:r>
              <a:rPr lang="de-DE" sz="2200" dirty="0" smtClean="0"/>
              <a:t>beam</a:t>
            </a:r>
          </a:p>
          <a:p>
            <a:pPr>
              <a:lnSpc>
                <a:spcPct val="150000"/>
              </a:lnSpc>
            </a:pPr>
            <a:r>
              <a:rPr lang="de-DE" dirty="0" err="1" smtClean="0"/>
              <a:t>Beamline</a:t>
            </a:r>
            <a:endParaRPr lang="de-DE" sz="2200" dirty="0" smtClean="0"/>
          </a:p>
          <a:p>
            <a:pPr>
              <a:lnSpc>
                <a:spcPct val="150000"/>
              </a:lnSpc>
            </a:pPr>
            <a:r>
              <a:rPr lang="de-DE" sz="2200" dirty="0" smtClean="0"/>
              <a:t>Hydrogen </a:t>
            </a:r>
            <a:r>
              <a:rPr lang="de-DE" sz="2200" dirty="0" err="1" smtClean="0"/>
              <a:t>detection</a:t>
            </a:r>
            <a:r>
              <a:rPr lang="de-DE" sz="2200" dirty="0" smtClean="0"/>
              <a:t> </a:t>
            </a:r>
            <a:r>
              <a:rPr lang="de-DE" sz="2200" dirty="0" err="1" smtClean="0"/>
              <a:t>system</a:t>
            </a:r>
            <a:endParaRPr lang="de-DE" sz="2200" dirty="0"/>
          </a:p>
        </p:txBody>
      </p:sp>
      <p:grpSp>
        <p:nvGrpSpPr>
          <p:cNvPr id="54" name="Gruppieren 53"/>
          <p:cNvGrpSpPr/>
          <p:nvPr/>
        </p:nvGrpSpPr>
        <p:grpSpPr>
          <a:xfrm>
            <a:off x="4709160" y="2375131"/>
            <a:ext cx="7139940" cy="3852379"/>
            <a:chOff x="5657272" y="3274291"/>
            <a:chExt cx="6534728" cy="3525835"/>
          </a:xfrm>
        </p:grpSpPr>
        <p:grpSp>
          <p:nvGrpSpPr>
            <p:cNvPr id="50" name="Gruppieren 49"/>
            <p:cNvGrpSpPr/>
            <p:nvPr/>
          </p:nvGrpSpPr>
          <p:grpSpPr>
            <a:xfrm>
              <a:off x="6018200" y="3472519"/>
              <a:ext cx="6173800" cy="2871749"/>
              <a:chOff x="5988639" y="3751011"/>
              <a:chExt cx="6173800" cy="2871749"/>
            </a:xfrm>
          </p:grpSpPr>
          <p:sp>
            <p:nvSpPr>
              <p:cNvPr id="31" name="Rechteck 30"/>
              <p:cNvSpPr/>
              <p:nvPr/>
            </p:nvSpPr>
            <p:spPr>
              <a:xfrm>
                <a:off x="11989294" y="5404854"/>
                <a:ext cx="92783" cy="32983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Textfeld 45"/>
              <p:cNvSpPr txBox="1"/>
              <p:nvPr/>
            </p:nvSpPr>
            <p:spPr>
              <a:xfrm rot="16200000">
                <a:off x="11644028" y="4953091"/>
                <a:ext cx="79060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Photodiode</a:t>
                </a:r>
                <a:endParaRPr lang="en-US" sz="1000" dirty="0"/>
              </a:p>
            </p:txBody>
          </p:sp>
          <p:grpSp>
            <p:nvGrpSpPr>
              <p:cNvPr id="48" name="Gruppieren 47"/>
              <p:cNvGrpSpPr/>
              <p:nvPr/>
            </p:nvGrpSpPr>
            <p:grpSpPr>
              <a:xfrm>
                <a:off x="5988639" y="3751011"/>
                <a:ext cx="6000655" cy="2871749"/>
                <a:chOff x="5988639" y="3759315"/>
                <a:chExt cx="6000655" cy="2871749"/>
              </a:xfrm>
            </p:grpSpPr>
            <p:sp>
              <p:nvSpPr>
                <p:cNvPr id="12" name="Abgerundetes Rechteck 11"/>
                <p:cNvSpPr/>
                <p:nvPr/>
              </p:nvSpPr>
              <p:spPr>
                <a:xfrm>
                  <a:off x="6082418" y="5591869"/>
                  <a:ext cx="96617" cy="241426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3" name="Gruppieren 22"/>
                <p:cNvGrpSpPr/>
                <p:nvPr/>
              </p:nvGrpSpPr>
              <p:grpSpPr>
                <a:xfrm>
                  <a:off x="6174725" y="3759315"/>
                  <a:ext cx="5814569" cy="2700175"/>
                  <a:chOff x="6281257" y="3635027"/>
                  <a:chExt cx="5814569" cy="2700175"/>
                </a:xfrm>
              </p:grpSpPr>
              <p:sp>
                <p:nvSpPr>
                  <p:cNvPr id="22" name="Rechteck 21"/>
                  <p:cNvSpPr/>
                  <p:nvPr/>
                </p:nvSpPr>
                <p:spPr>
                  <a:xfrm>
                    <a:off x="8370163" y="5401161"/>
                    <a:ext cx="166987" cy="150802"/>
                  </a:xfrm>
                  <a:prstGeom prst="rect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solidFill>
                      <a:schemeClr val="tx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6" name="Gerader Verbinder 5"/>
                  <p:cNvCxnSpPr/>
                  <p:nvPr/>
                </p:nvCxnSpPr>
                <p:spPr>
                  <a:xfrm flipV="1">
                    <a:off x="8363407" y="5422643"/>
                    <a:ext cx="180000" cy="1428"/>
                  </a:xfrm>
                  <a:prstGeom prst="line">
                    <a:avLst/>
                  </a:prstGeom>
                  <a:ln w="19050">
                    <a:solidFill>
                      <a:srgbClr val="D9D4D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" name="Rechteck 12"/>
                  <p:cNvSpPr/>
                  <p:nvPr/>
                </p:nvSpPr>
                <p:spPr>
                  <a:xfrm>
                    <a:off x="9354187" y="5015220"/>
                    <a:ext cx="51963" cy="776577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" name="Rechteck 16"/>
                  <p:cNvSpPr/>
                  <p:nvPr/>
                </p:nvSpPr>
                <p:spPr>
                  <a:xfrm rot="5400000">
                    <a:off x="8428928" y="5922186"/>
                    <a:ext cx="49455" cy="776577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" name="Rechteck 19"/>
                  <p:cNvSpPr/>
                  <p:nvPr/>
                </p:nvSpPr>
                <p:spPr>
                  <a:xfrm>
                    <a:off x="9402543" y="5203604"/>
                    <a:ext cx="37539" cy="47168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" name="Rechteck 20"/>
                  <p:cNvSpPr/>
                  <p:nvPr/>
                </p:nvSpPr>
                <p:spPr>
                  <a:xfrm>
                    <a:off x="7514694" y="5015220"/>
                    <a:ext cx="49455" cy="776577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" name="Rechteck 23"/>
                  <p:cNvSpPr/>
                  <p:nvPr/>
                </p:nvSpPr>
                <p:spPr>
                  <a:xfrm>
                    <a:off x="8462905" y="5428001"/>
                    <a:ext cx="75030" cy="44852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Rechteck 24"/>
                  <p:cNvSpPr/>
                  <p:nvPr/>
                </p:nvSpPr>
                <p:spPr>
                  <a:xfrm rot="20247097">
                    <a:off x="8285100" y="5463646"/>
                    <a:ext cx="193310" cy="50036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Kreuz 25"/>
                  <p:cNvSpPr/>
                  <p:nvPr/>
                </p:nvSpPr>
                <p:spPr>
                  <a:xfrm>
                    <a:off x="7547200" y="4488155"/>
                    <a:ext cx="1820208" cy="1820207"/>
                  </a:xfrm>
                  <a:prstGeom prst="plus">
                    <a:avLst>
                      <a:gd name="adj" fmla="val 33302"/>
                    </a:avLst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7" name="Rechteck 26"/>
                  <p:cNvSpPr/>
                  <p:nvPr/>
                </p:nvSpPr>
                <p:spPr>
                  <a:xfrm>
                    <a:off x="6904133" y="5497286"/>
                    <a:ext cx="1398890" cy="54235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" name="Rechteck 27"/>
                  <p:cNvSpPr/>
                  <p:nvPr/>
                </p:nvSpPr>
                <p:spPr>
                  <a:xfrm>
                    <a:off x="6299364" y="5492107"/>
                    <a:ext cx="464804" cy="49105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Rechteck 28"/>
                  <p:cNvSpPr/>
                  <p:nvPr/>
                </p:nvSpPr>
                <p:spPr>
                  <a:xfrm>
                    <a:off x="9356878" y="5239226"/>
                    <a:ext cx="583948" cy="371174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" name="Rechteck 29"/>
                  <p:cNvSpPr/>
                  <p:nvPr/>
                </p:nvSpPr>
                <p:spPr>
                  <a:xfrm>
                    <a:off x="6414800" y="5798306"/>
                    <a:ext cx="824316" cy="35384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MW </a:t>
                    </a:r>
                  </a:p>
                  <a:p>
                    <a:pPr algn="ctr"/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discharge </a:t>
                    </a:r>
                  </a:p>
                  <a:p>
                    <a:pPr algn="ctr"/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cavity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2" name="Rechteck 31"/>
                  <p:cNvSpPr/>
                  <p:nvPr/>
                </p:nvSpPr>
                <p:spPr>
                  <a:xfrm>
                    <a:off x="8189424" y="3860604"/>
                    <a:ext cx="535759" cy="631920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accent1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accent1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2700000" scaled="1"/>
                    <a:tileRect/>
                  </a:gra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Rechteck 32"/>
                  <p:cNvSpPr/>
                  <p:nvPr/>
                </p:nvSpPr>
                <p:spPr>
                  <a:xfrm>
                    <a:off x="8351283" y="4492524"/>
                    <a:ext cx="209183" cy="856334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accent1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accent1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2700000" scaled="1"/>
                    <a:tileRect/>
                  </a:gra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" name="Rechteck 33"/>
                  <p:cNvSpPr/>
                  <p:nvPr/>
                </p:nvSpPr>
                <p:spPr>
                  <a:xfrm>
                    <a:off x="8303023" y="5348858"/>
                    <a:ext cx="305704" cy="44046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chemeClr val="accent1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accent1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accent1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2700000" scaled="1"/>
                    <a:tileRect/>
                  </a:gra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" name="Rechteck 34"/>
                  <p:cNvSpPr/>
                  <p:nvPr/>
                </p:nvSpPr>
                <p:spPr>
                  <a:xfrm>
                    <a:off x="6764167" y="5473700"/>
                    <a:ext cx="125583" cy="202014"/>
                  </a:xfrm>
                  <a:prstGeom prst="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solidFill>
                      <a:schemeClr val="bg2">
                        <a:lumMod val="2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6" name="Gerader Verbinder 35"/>
                  <p:cNvCxnSpPr>
                    <a:endCxn id="38" idx="1"/>
                  </p:cNvCxnSpPr>
                  <p:nvPr/>
                </p:nvCxnSpPr>
                <p:spPr>
                  <a:xfrm flipV="1">
                    <a:off x="6281257" y="5510980"/>
                    <a:ext cx="461620" cy="3225"/>
                  </a:xfrm>
                  <a:prstGeom prst="line">
                    <a:avLst/>
                  </a:prstGeom>
                  <a:effectLst>
                    <a:glow rad="38100">
                      <a:schemeClr val="accent1"/>
                    </a:glow>
                    <a:outerShdw blurRad="50800" dist="50800" dir="5400000" sx="1000" sy="1000" algn="ctr" rotWithShape="0">
                      <a:srgbClr val="000000"/>
                    </a:outerShdw>
                  </a:effectLst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Gerader Verbinder 36"/>
                  <p:cNvCxnSpPr>
                    <a:endCxn id="27" idx="3"/>
                  </p:cNvCxnSpPr>
                  <p:nvPr/>
                </p:nvCxnSpPr>
                <p:spPr>
                  <a:xfrm flipV="1">
                    <a:off x="6897077" y="5524404"/>
                    <a:ext cx="1405946" cy="2591"/>
                  </a:xfrm>
                  <a:prstGeom prst="line">
                    <a:avLst/>
                  </a:prstGeom>
                  <a:ln>
                    <a:solidFill>
                      <a:srgbClr val="D85ED1"/>
                    </a:solidFill>
                  </a:ln>
                  <a:effectLst>
                    <a:glow rad="38100">
                      <a:srgbClr val="D85ED1"/>
                    </a:glow>
                    <a:outerShdw blurRad="50800" dist="50800" dir="5400000" sx="1000" sy="1000" algn="ctr" rotWithShape="0">
                      <a:srgbClr val="D85ED1"/>
                    </a:outerShdw>
                  </a:effectLst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8" name="Explosion 1 37"/>
                  <p:cNvSpPr/>
                  <p:nvPr/>
                </p:nvSpPr>
                <p:spPr>
                  <a:xfrm>
                    <a:off x="6742877" y="5420845"/>
                    <a:ext cx="176182" cy="225991"/>
                  </a:xfrm>
                  <a:prstGeom prst="irregularSeal1">
                    <a:avLst/>
                  </a:prstGeom>
                  <a:solidFill>
                    <a:srgbClr val="D85ED1"/>
                  </a:solidFill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39" name="Gerader Verbinder 38"/>
                  <p:cNvCxnSpPr>
                    <a:endCxn id="25" idx="3"/>
                  </p:cNvCxnSpPr>
                  <p:nvPr/>
                </p:nvCxnSpPr>
                <p:spPr>
                  <a:xfrm flipV="1">
                    <a:off x="8318247" y="5451601"/>
                    <a:ext cx="152774" cy="67714"/>
                  </a:xfrm>
                  <a:prstGeom prst="line">
                    <a:avLst/>
                  </a:prstGeom>
                  <a:ln>
                    <a:solidFill>
                      <a:srgbClr val="D85ED1"/>
                    </a:solidFill>
                  </a:ln>
                  <a:effectLst>
                    <a:glow rad="38100">
                      <a:srgbClr val="D85ED1"/>
                    </a:glow>
                    <a:outerShdw blurRad="50800" dist="50800" dir="5400000" sx="1000" sy="1000" algn="ctr" rotWithShape="0">
                      <a:srgbClr val="D85ED1"/>
                    </a:outerShdw>
                  </a:effectLst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Gerader Verbinder 39"/>
                  <p:cNvCxnSpPr>
                    <a:endCxn id="24" idx="3"/>
                  </p:cNvCxnSpPr>
                  <p:nvPr/>
                </p:nvCxnSpPr>
                <p:spPr>
                  <a:xfrm>
                    <a:off x="8472996" y="5449483"/>
                    <a:ext cx="64939" cy="945"/>
                  </a:xfrm>
                  <a:prstGeom prst="line">
                    <a:avLst/>
                  </a:prstGeom>
                  <a:ln>
                    <a:solidFill>
                      <a:srgbClr val="D85ED1"/>
                    </a:solidFill>
                  </a:ln>
                  <a:effectLst>
                    <a:glow rad="38100">
                      <a:srgbClr val="D85ED1"/>
                    </a:glow>
                    <a:outerShdw blurRad="50800" dist="50800" dir="5400000" sx="1000" sy="1000" algn="ctr" rotWithShape="0">
                      <a:srgbClr val="D85ED1"/>
                    </a:outerShdw>
                  </a:effectLst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1" name="Gleichschenkliges Dreieck 40"/>
                  <p:cNvSpPr/>
                  <p:nvPr/>
                </p:nvSpPr>
                <p:spPr>
                  <a:xfrm rot="16200000">
                    <a:off x="8791176" y="5128587"/>
                    <a:ext cx="136481" cy="644974"/>
                  </a:xfrm>
                  <a:prstGeom prst="triangle">
                    <a:avLst/>
                  </a:prstGeom>
                  <a:solidFill>
                    <a:srgbClr val="D85ED1">
                      <a:alpha val="37000"/>
                    </a:srgbClr>
                  </a:solidFill>
                  <a:ln>
                    <a:noFill/>
                  </a:ln>
                  <a:effectLst>
                    <a:glow rad="50800">
                      <a:srgbClr val="D85ED1"/>
                    </a:glow>
                    <a:outerShdw dist="50800" sx="1000" sy="1000" algn="ctr" rotWithShape="0">
                      <a:srgbClr val="000000"/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2" name="Gerader Verbinder 41"/>
                  <p:cNvCxnSpPr/>
                  <p:nvPr/>
                </p:nvCxnSpPr>
                <p:spPr>
                  <a:xfrm flipV="1">
                    <a:off x="9200011" y="5092452"/>
                    <a:ext cx="1363" cy="335990"/>
                  </a:xfrm>
                  <a:prstGeom prst="line">
                    <a:avLst/>
                  </a:prstGeom>
                  <a:ln w="12700">
                    <a:solidFill>
                      <a:srgbClr val="41719C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Gerader Verbinder 42"/>
                  <p:cNvCxnSpPr/>
                  <p:nvPr/>
                </p:nvCxnSpPr>
                <p:spPr>
                  <a:xfrm flipV="1">
                    <a:off x="9202046" y="5456406"/>
                    <a:ext cx="0" cy="254448"/>
                  </a:xfrm>
                  <a:prstGeom prst="line">
                    <a:avLst/>
                  </a:prstGeom>
                  <a:ln w="12700">
                    <a:solidFill>
                      <a:srgbClr val="41719C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Gerader Verbinder 43"/>
                  <p:cNvCxnSpPr>
                    <a:endCxn id="45" idx="0"/>
                  </p:cNvCxnSpPr>
                  <p:nvPr/>
                </p:nvCxnSpPr>
                <p:spPr>
                  <a:xfrm flipV="1">
                    <a:off x="9181122" y="5431697"/>
                    <a:ext cx="399347" cy="8221"/>
                  </a:xfrm>
                  <a:prstGeom prst="line">
                    <a:avLst/>
                  </a:prstGeom>
                  <a:ln w="19050">
                    <a:solidFill>
                      <a:srgbClr val="D85ED1"/>
                    </a:solidFill>
                  </a:ln>
                  <a:effectLst>
                    <a:glow rad="50800">
                      <a:srgbClr val="D85ED1"/>
                    </a:glow>
                    <a:outerShdw blurRad="50800" dist="50800" dir="5400000" sx="1000" sy="1000" algn="ctr" rotWithShape="0">
                      <a:srgbClr val="D85ED1"/>
                    </a:outerShdw>
                  </a:effectLst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5" name="Textfeld 74"/>
                  <p:cNvSpPr txBox="1"/>
                  <p:nvPr/>
                </p:nvSpPr>
                <p:spPr>
                  <a:xfrm>
                    <a:off x="8052833" y="3635027"/>
                    <a:ext cx="80658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 err="1" smtClean="0"/>
                      <a:t>Coldhead</a:t>
                    </a:r>
                    <a:endParaRPr lang="en-US" sz="1200" dirty="0"/>
                  </a:p>
                </p:txBody>
              </p:sp>
              <p:sp>
                <p:nvSpPr>
                  <p:cNvPr id="76" name="Textfeld 75"/>
                  <p:cNvSpPr txBox="1"/>
                  <p:nvPr/>
                </p:nvSpPr>
                <p:spPr>
                  <a:xfrm>
                    <a:off x="9354187" y="4951914"/>
                    <a:ext cx="582866" cy="22471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Chopper</a:t>
                    </a:r>
                    <a:endParaRPr lang="en-US" sz="1200" dirty="0"/>
                  </a:p>
                </p:txBody>
              </p:sp>
              <p:sp>
                <p:nvSpPr>
                  <p:cNvPr id="77" name="Textfeld 76"/>
                  <p:cNvSpPr txBox="1"/>
                  <p:nvPr/>
                </p:nvSpPr>
                <p:spPr>
                  <a:xfrm>
                    <a:off x="8716709" y="5737695"/>
                    <a:ext cx="737702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Skimmer</a:t>
                    </a:r>
                    <a:endParaRPr lang="en-US" sz="1200" dirty="0"/>
                  </a:p>
                </p:txBody>
              </p:sp>
              <p:sp>
                <p:nvSpPr>
                  <p:cNvPr id="85" name="Rechteck 84"/>
                  <p:cNvSpPr/>
                  <p:nvPr/>
                </p:nvSpPr>
                <p:spPr>
                  <a:xfrm rot="5400000">
                    <a:off x="8428928" y="4096315"/>
                    <a:ext cx="49455" cy="776577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5" name="Textfeld 94"/>
                  <p:cNvSpPr txBox="1"/>
                  <p:nvPr/>
                </p:nvSpPr>
                <p:spPr>
                  <a:xfrm>
                    <a:off x="8159784" y="5551849"/>
                    <a:ext cx="597792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Nozzle</a:t>
                    </a:r>
                    <a:endParaRPr lang="en-US" sz="1200" dirty="0"/>
                  </a:p>
                </p:txBody>
              </p:sp>
              <p:sp>
                <p:nvSpPr>
                  <p:cNvPr id="157" name="Rechteck 156"/>
                  <p:cNvSpPr/>
                  <p:nvPr/>
                </p:nvSpPr>
                <p:spPr>
                  <a:xfrm>
                    <a:off x="9935864" y="5239226"/>
                    <a:ext cx="428220" cy="371174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" name="Rechteck 46"/>
                  <p:cNvSpPr/>
                  <p:nvPr/>
                </p:nvSpPr>
                <p:spPr>
                  <a:xfrm>
                    <a:off x="9900218" y="5384336"/>
                    <a:ext cx="99329" cy="13747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49" name="Gerader Verbinder 48"/>
                  <p:cNvCxnSpPr/>
                  <p:nvPr/>
                </p:nvCxnSpPr>
                <p:spPr>
                  <a:xfrm flipV="1">
                    <a:off x="9621131" y="5436408"/>
                    <a:ext cx="684000" cy="0"/>
                  </a:xfrm>
                  <a:prstGeom prst="line">
                    <a:avLst/>
                  </a:prstGeom>
                  <a:ln w="19050">
                    <a:solidFill>
                      <a:srgbClr val="D85ED1">
                        <a:alpha val="71000"/>
                      </a:srgbClr>
                    </a:solidFill>
                    <a:prstDash val="dash"/>
                  </a:ln>
                  <a:effectLst>
                    <a:glow rad="50800">
                      <a:srgbClr val="D85ED1">
                        <a:alpha val="78000"/>
                      </a:srgbClr>
                    </a:glow>
                    <a:softEdge rad="0"/>
                  </a:effectLst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" name="Gerader Verbinder 3"/>
                  <p:cNvCxnSpPr>
                    <a:endCxn id="31" idx="1"/>
                  </p:cNvCxnSpPr>
                  <p:nvPr/>
                </p:nvCxnSpPr>
                <p:spPr>
                  <a:xfrm>
                    <a:off x="6648887" y="5438133"/>
                    <a:ext cx="5446939" cy="1565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5" name="Kreis 44"/>
                  <p:cNvSpPr/>
                  <p:nvPr/>
                </p:nvSpPr>
                <p:spPr>
                  <a:xfrm>
                    <a:off x="9515501" y="5252995"/>
                    <a:ext cx="64968" cy="357405"/>
                  </a:xfrm>
                  <a:prstGeom prst="pie">
                    <a:avLst>
                      <a:gd name="adj1" fmla="val 1531884"/>
                      <a:gd name="adj2" fmla="val 17716286"/>
                    </a:avLst>
                  </a:prstGeom>
                  <a:solidFill>
                    <a:schemeClr val="accent1">
                      <a:lumMod val="5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" name="Textfeld 18"/>
                  <p:cNvSpPr txBox="1"/>
                  <p:nvPr/>
                </p:nvSpPr>
                <p:spPr>
                  <a:xfrm>
                    <a:off x="6564300" y="5195375"/>
                    <a:ext cx="909223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err="1" smtClean="0">
                        <a:solidFill>
                          <a:srgbClr val="FF0000"/>
                        </a:solidFill>
                      </a:rPr>
                      <a:t>HeNe</a:t>
                    </a:r>
                    <a:r>
                      <a:rPr lang="en-US" sz="1200" dirty="0" smtClean="0">
                        <a:solidFill>
                          <a:srgbClr val="FF0000"/>
                        </a:solidFill>
                      </a:rPr>
                      <a:t>-Laser</a:t>
                    </a:r>
                    <a:endParaRPr lang="en-US" sz="12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51" name="Kreuz 150"/>
                  <p:cNvSpPr/>
                  <p:nvPr/>
                </p:nvSpPr>
                <p:spPr>
                  <a:xfrm>
                    <a:off x="10364085" y="4619697"/>
                    <a:ext cx="1619395" cy="1613059"/>
                  </a:xfrm>
                  <a:prstGeom prst="plus">
                    <a:avLst>
                      <a:gd name="adj" fmla="val 33302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2" name="Rechteck 151"/>
                  <p:cNvSpPr/>
                  <p:nvPr/>
                </p:nvSpPr>
                <p:spPr>
                  <a:xfrm>
                    <a:off x="10360193" y="5079961"/>
                    <a:ext cx="43999" cy="68819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3" name="Rechteck 152"/>
                  <p:cNvSpPr/>
                  <p:nvPr/>
                </p:nvSpPr>
                <p:spPr>
                  <a:xfrm>
                    <a:off x="10332724" y="5219000"/>
                    <a:ext cx="45719" cy="418001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4" name="Rechteck 153"/>
                  <p:cNvSpPr/>
                  <p:nvPr/>
                </p:nvSpPr>
                <p:spPr>
                  <a:xfrm>
                    <a:off x="11969582" y="5109885"/>
                    <a:ext cx="43999" cy="68819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5" name="Rechteck 154"/>
                  <p:cNvSpPr/>
                  <p:nvPr/>
                </p:nvSpPr>
                <p:spPr>
                  <a:xfrm rot="5400000">
                    <a:off x="11151866" y="5879323"/>
                    <a:ext cx="43827" cy="690902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6" name="Rechteck 155"/>
                  <p:cNvSpPr/>
                  <p:nvPr/>
                </p:nvSpPr>
                <p:spPr>
                  <a:xfrm rot="5400000">
                    <a:off x="11151866" y="4252487"/>
                    <a:ext cx="43827" cy="690902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9" name="Textfeld 158"/>
                  <p:cNvSpPr txBox="1"/>
                  <p:nvPr/>
                </p:nvSpPr>
                <p:spPr>
                  <a:xfrm>
                    <a:off x="10349344" y="5247342"/>
                    <a:ext cx="1642237" cy="25351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200" dirty="0" smtClean="0"/>
                      <a:t>H-Detection</a:t>
                    </a:r>
                    <a:endParaRPr lang="en-US" sz="1200" dirty="0" smtClean="0"/>
                  </a:p>
                </p:txBody>
              </p:sp>
            </p:grpSp>
            <p:sp>
              <p:nvSpPr>
                <p:cNvPr id="11" name="Abgerundetes Rechteck 10"/>
                <p:cNvSpPr/>
                <p:nvPr/>
              </p:nvSpPr>
              <p:spPr>
                <a:xfrm>
                  <a:off x="6007152" y="5734688"/>
                  <a:ext cx="243431" cy="896376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8" name="Textfeld 17"/>
                <p:cNvSpPr txBox="1"/>
                <p:nvPr/>
              </p:nvSpPr>
              <p:spPr>
                <a:xfrm rot="16200000">
                  <a:off x="5774606" y="6076016"/>
                  <a:ext cx="70506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chemeClr val="bg1"/>
                      </a:solidFill>
                    </a:rPr>
                    <a:t>H-Bottle</a:t>
                  </a:r>
                  <a:endParaRPr lang="en-US" sz="12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8" name="Textfeld 7"/>
            <p:cNvSpPr txBox="1"/>
            <p:nvPr/>
          </p:nvSpPr>
          <p:spPr>
            <a:xfrm>
              <a:off x="5657272" y="3274291"/>
              <a:ext cx="6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endParaRPr lang="en-US" dirty="0"/>
            </a:p>
          </p:txBody>
        </p:sp>
        <p:grpSp>
          <p:nvGrpSpPr>
            <p:cNvPr id="10" name="Gruppieren 9"/>
            <p:cNvGrpSpPr/>
            <p:nvPr/>
          </p:nvGrpSpPr>
          <p:grpSpPr>
            <a:xfrm>
              <a:off x="8060921" y="6180726"/>
              <a:ext cx="266847" cy="393112"/>
              <a:chOff x="9684083" y="6131835"/>
              <a:chExt cx="296779" cy="437407"/>
            </a:xfrm>
          </p:grpSpPr>
          <p:sp>
            <p:nvSpPr>
              <p:cNvPr id="5" name="Abgerundetes Rechteck 4"/>
              <p:cNvSpPr/>
              <p:nvPr/>
            </p:nvSpPr>
            <p:spPr>
              <a:xfrm>
                <a:off x="9684083" y="6200274"/>
                <a:ext cx="296779" cy="368968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  <a:shade val="30000"/>
                      <a:satMod val="115000"/>
                    </a:schemeClr>
                  </a:gs>
                  <a:gs pos="50000">
                    <a:schemeClr val="bg1">
                      <a:lumMod val="6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6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Abgerundetes Rechteck 60"/>
              <p:cNvSpPr/>
              <p:nvPr/>
            </p:nvSpPr>
            <p:spPr>
              <a:xfrm>
                <a:off x="9760282" y="6131835"/>
                <a:ext cx="144379" cy="109621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  <a:shade val="30000"/>
                      <a:satMod val="115000"/>
                    </a:schemeClr>
                  </a:gs>
                  <a:gs pos="50000">
                    <a:schemeClr val="bg1">
                      <a:lumMod val="6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6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uppieren 63"/>
            <p:cNvGrpSpPr/>
            <p:nvPr/>
          </p:nvGrpSpPr>
          <p:grpSpPr>
            <a:xfrm>
              <a:off x="10789312" y="6094920"/>
              <a:ext cx="266847" cy="393112"/>
              <a:chOff x="9684083" y="6131835"/>
              <a:chExt cx="296779" cy="437407"/>
            </a:xfrm>
          </p:grpSpPr>
          <p:sp>
            <p:nvSpPr>
              <p:cNvPr id="65" name="Abgerundetes Rechteck 64"/>
              <p:cNvSpPr/>
              <p:nvPr/>
            </p:nvSpPr>
            <p:spPr>
              <a:xfrm>
                <a:off x="9684083" y="6200274"/>
                <a:ext cx="296779" cy="368968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  <a:shade val="30000"/>
                      <a:satMod val="115000"/>
                    </a:schemeClr>
                  </a:gs>
                  <a:gs pos="50000">
                    <a:schemeClr val="bg1">
                      <a:lumMod val="6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6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Abgerundetes Rechteck 65"/>
              <p:cNvSpPr/>
              <p:nvPr/>
            </p:nvSpPr>
            <p:spPr>
              <a:xfrm>
                <a:off x="9760282" y="6131835"/>
                <a:ext cx="144379" cy="109621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  <a:shade val="30000"/>
                      <a:satMod val="115000"/>
                    </a:schemeClr>
                  </a:gs>
                  <a:gs pos="50000">
                    <a:schemeClr val="bg1">
                      <a:lumMod val="6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6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feld 13"/>
            <p:cNvSpPr txBox="1"/>
            <p:nvPr/>
          </p:nvSpPr>
          <p:spPr>
            <a:xfrm>
              <a:off x="7911703" y="6538516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Turbo 1</a:t>
              </a:r>
              <a:endParaRPr lang="en-US" sz="1050" dirty="0"/>
            </a:p>
          </p:txBody>
        </p:sp>
        <p:sp>
          <p:nvSpPr>
            <p:cNvPr id="68" name="Textfeld 67"/>
            <p:cNvSpPr txBox="1"/>
            <p:nvPr/>
          </p:nvSpPr>
          <p:spPr>
            <a:xfrm>
              <a:off x="10608385" y="6443033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/>
                <a:t>Turbo 2</a:t>
              </a:r>
              <a:endParaRPr lang="en-US" sz="1050" dirty="0"/>
            </a:p>
          </p:txBody>
        </p:sp>
        <p:grpSp>
          <p:nvGrpSpPr>
            <p:cNvPr id="52" name="Gruppieren 51"/>
            <p:cNvGrpSpPr/>
            <p:nvPr/>
          </p:nvGrpSpPr>
          <p:grpSpPr>
            <a:xfrm>
              <a:off x="6306210" y="5091643"/>
              <a:ext cx="153432" cy="229127"/>
              <a:chOff x="6299025" y="5081185"/>
              <a:chExt cx="153432" cy="229127"/>
            </a:xfrm>
          </p:grpSpPr>
          <p:sp>
            <p:nvSpPr>
              <p:cNvPr id="51" name="Abgerundetes Rechteck 50"/>
              <p:cNvSpPr/>
              <p:nvPr/>
            </p:nvSpPr>
            <p:spPr>
              <a:xfrm>
                <a:off x="6352601" y="5155260"/>
                <a:ext cx="45719" cy="155052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Flussdiagramm: Zusammenführung 14"/>
              <p:cNvSpPr/>
              <p:nvPr/>
            </p:nvSpPr>
            <p:spPr>
              <a:xfrm>
                <a:off x="6299025" y="5081185"/>
                <a:ext cx="153432" cy="145217"/>
              </a:xfrm>
              <a:prstGeom prst="flowChartSummingJunction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Gruppieren 72"/>
            <p:cNvGrpSpPr/>
            <p:nvPr/>
          </p:nvGrpSpPr>
          <p:grpSpPr>
            <a:xfrm rot="10800000">
              <a:off x="8498836" y="6183615"/>
              <a:ext cx="153432" cy="229127"/>
              <a:chOff x="6299025" y="5081185"/>
              <a:chExt cx="153432" cy="229127"/>
            </a:xfrm>
          </p:grpSpPr>
          <p:sp>
            <p:nvSpPr>
              <p:cNvPr id="74" name="Abgerundetes Rechteck 73"/>
              <p:cNvSpPr/>
              <p:nvPr/>
            </p:nvSpPr>
            <p:spPr>
              <a:xfrm>
                <a:off x="6352601" y="5155260"/>
                <a:ext cx="45719" cy="155052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Flussdiagramm: Zusammenführung 77"/>
              <p:cNvSpPr/>
              <p:nvPr/>
            </p:nvSpPr>
            <p:spPr>
              <a:xfrm>
                <a:off x="6299025" y="5081185"/>
                <a:ext cx="153432" cy="145217"/>
              </a:xfrm>
              <a:prstGeom prst="flowChartSummingJunction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uppieren 78"/>
            <p:cNvGrpSpPr/>
            <p:nvPr/>
          </p:nvGrpSpPr>
          <p:grpSpPr>
            <a:xfrm rot="10800000">
              <a:off x="11150275" y="6098709"/>
              <a:ext cx="153432" cy="229127"/>
              <a:chOff x="6299025" y="5081185"/>
              <a:chExt cx="153432" cy="229127"/>
            </a:xfrm>
          </p:grpSpPr>
          <p:sp>
            <p:nvSpPr>
              <p:cNvPr id="80" name="Abgerundetes Rechteck 79"/>
              <p:cNvSpPr/>
              <p:nvPr/>
            </p:nvSpPr>
            <p:spPr>
              <a:xfrm>
                <a:off x="6352601" y="5155260"/>
                <a:ext cx="45719" cy="155052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Flussdiagramm: Zusammenführung 80"/>
              <p:cNvSpPr/>
              <p:nvPr/>
            </p:nvSpPr>
            <p:spPr>
              <a:xfrm>
                <a:off x="6299025" y="5081185"/>
                <a:ext cx="153432" cy="145217"/>
              </a:xfrm>
              <a:prstGeom prst="flowChartSummingJunction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feld 52"/>
                <p:cNvSpPr txBox="1"/>
                <p:nvPr/>
              </p:nvSpPr>
              <p:spPr>
                <a:xfrm>
                  <a:off x="11048410" y="6267525"/>
                  <a:ext cx="416909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1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sz="1100" i="1">
                                <a:latin typeface="Cambria Math" panose="02040503050406030204" pitchFamily="18" charset="0"/>
                              </a:rPr>
                              <m:t>𝑑𝑐</m:t>
                            </m:r>
                          </m:sub>
                        </m:sSub>
                      </m:oMath>
                    </m:oMathPara>
                  </a14:m>
                  <a:endParaRPr lang="en-US" sz="1100" dirty="0"/>
                </a:p>
              </p:txBody>
            </p:sp>
          </mc:Choice>
          <mc:Fallback xmlns="">
            <p:sp>
              <p:nvSpPr>
                <p:cNvPr id="53" name="Textfeld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48410" y="6267525"/>
                  <a:ext cx="416909" cy="26161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Textfeld 81"/>
                <p:cNvSpPr txBox="1"/>
                <p:nvPr/>
              </p:nvSpPr>
              <p:spPr>
                <a:xfrm>
                  <a:off x="8394050" y="6357227"/>
                  <a:ext cx="416909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11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1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sz="11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de-DE" sz="11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US" sz="1100" dirty="0"/>
                </a:p>
              </p:txBody>
            </p:sp>
          </mc:Choice>
          <mc:Fallback xmlns="">
            <p:sp>
              <p:nvSpPr>
                <p:cNvPr id="82" name="Textfeld 8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94050" y="6357227"/>
                  <a:ext cx="416909" cy="26161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feld 82"/>
                <p:cNvSpPr txBox="1"/>
                <p:nvPr/>
              </p:nvSpPr>
              <p:spPr>
                <a:xfrm>
                  <a:off x="6219934" y="4823002"/>
                  <a:ext cx="347403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11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1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sz="11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en-US" sz="1100" dirty="0"/>
                </a:p>
              </p:txBody>
            </p:sp>
          </mc:Choice>
          <mc:Fallback xmlns="">
            <p:sp>
              <p:nvSpPr>
                <p:cNvPr id="83" name="Textfeld 8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19934" y="4823002"/>
                  <a:ext cx="347403" cy="261610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5" name="Foliennummernplatzhalter 5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91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7951" y="720000"/>
            <a:ext cx="10515600" cy="1325563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17951" y="2497161"/>
            <a:ext cx="10515600" cy="462169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200" dirty="0" smtClean="0"/>
              <a:t>Part I: Introduction and Motivation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Part II: Gravitational </a:t>
            </a:r>
            <a:r>
              <a:rPr lang="en-US" sz="2200" dirty="0"/>
              <a:t>Quantum states (GQS</a:t>
            </a:r>
            <a:r>
              <a:rPr lang="en-US" sz="22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Part III: Measurement of GQS</a:t>
            </a:r>
          </a:p>
          <a:p>
            <a:pPr>
              <a:lnSpc>
                <a:spcPct val="150000"/>
              </a:lnSpc>
            </a:pPr>
            <a:r>
              <a:rPr lang="en-US" sz="2200" dirty="0" smtClean="0"/>
              <a:t>Part IV: </a:t>
            </a:r>
            <a:r>
              <a:rPr lang="en-US" sz="2200" dirty="0" smtClean="0"/>
              <a:t>Experimental Setup &amp; Status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sz="22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60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Hydrogen </a:t>
            </a:r>
            <a:r>
              <a:rPr lang="en-US" dirty="0" smtClean="0"/>
              <a:t>source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4617720" cy="4351338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de-DE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de-DE" dirty="0"/>
                  <a:t>–</a:t>
                </a:r>
                <a:r>
                  <a:rPr lang="de-DE" dirty="0" err="1"/>
                  <a:t>Bottle</a:t>
                </a:r>
                <a:r>
                  <a:rPr lang="de-DE" dirty="0"/>
                  <a:t> </a:t>
                </a:r>
                <a:r>
                  <a:rPr lang="de-DE" dirty="0" smtClean="0"/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de-DE" dirty="0" err="1" smtClean="0"/>
                  <a:t>Microwave</a:t>
                </a:r>
                <a:r>
                  <a:rPr lang="de-DE" dirty="0" smtClean="0"/>
                  <a:t> </a:t>
                </a:r>
                <a:r>
                  <a:rPr lang="de-DE" dirty="0" err="1"/>
                  <a:t>discharge</a:t>
                </a:r>
                <a:r>
                  <a:rPr lang="de-DE" dirty="0"/>
                  <a:t> </a:t>
                </a:r>
                <a:r>
                  <a:rPr lang="de-DE" dirty="0" err="1" smtClean="0"/>
                  <a:t>cavity</a:t>
                </a:r>
                <a:endParaRPr lang="de-DE" dirty="0" smtClean="0"/>
              </a:p>
              <a:p>
                <a:pPr lvl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17</m:t>
                        </m:r>
                      </m:sup>
                    </m:sSup>
                  </m:oMath>
                </a14:m>
                <a:r>
                  <a:rPr lang="de-DE" dirty="0" smtClean="0"/>
                  <a:t> H/s</a:t>
                </a:r>
              </a:p>
              <a:p>
                <a:pPr>
                  <a:lnSpc>
                    <a:spcPct val="150000"/>
                  </a:lnSpc>
                </a:pPr>
                <a:r>
                  <a:rPr lang="de-DE" dirty="0" smtClean="0"/>
                  <a:t>Teflon </a:t>
                </a:r>
                <a:r>
                  <a:rPr lang="de-DE" dirty="0" err="1" smtClean="0"/>
                  <a:t>tube</a:t>
                </a:r>
                <a:endParaRPr lang="de-DE" dirty="0" smtClean="0"/>
              </a:p>
              <a:p>
                <a:pPr>
                  <a:lnSpc>
                    <a:spcPct val="150000"/>
                  </a:lnSpc>
                </a:pPr>
                <a:r>
                  <a:rPr lang="de-DE" dirty="0" err="1" smtClean="0"/>
                  <a:t>Coldhead</a:t>
                </a:r>
                <a:r>
                  <a:rPr lang="de-DE" dirty="0" smtClean="0"/>
                  <a:t> </a:t>
                </a:r>
                <a:r>
                  <a:rPr lang="de-DE" dirty="0"/>
                  <a:t>+ </a:t>
                </a:r>
                <a:r>
                  <a:rPr lang="de-DE" dirty="0" err="1"/>
                  <a:t>Cryogenic</a:t>
                </a:r>
                <a:r>
                  <a:rPr lang="de-DE" dirty="0"/>
                  <a:t> </a:t>
                </a:r>
                <a:r>
                  <a:rPr lang="de-DE" dirty="0" err="1" smtClean="0"/>
                  <a:t>nozzle</a:t>
                </a:r>
                <a:r>
                  <a:rPr lang="de-DE" dirty="0"/>
                  <a:t>:      </a:t>
                </a:r>
                <a14:m>
                  <m:oMath xmlns:m="http://schemas.openxmlformats.org/officeDocument/2006/math">
                    <m:r>
                      <a:rPr lang="de-DE" i="1" dirty="0">
                        <a:latin typeface="Cambria Math" panose="02040503050406030204" pitchFamily="18" charset="0"/>
                      </a:rPr>
                      <m:t>290 </m:t>
                    </m:r>
                    <m:r>
                      <m:rPr>
                        <m:sty m:val="p"/>
                      </m:rPr>
                      <a:rPr lang="de-DE" dirty="0">
                        <a:latin typeface="Cambria Math" panose="02040503050406030204" pitchFamily="18" charset="0"/>
                      </a:rPr>
                      <m:t>K</m:t>
                    </m:r>
                    <m:r>
                      <a:rPr lang="de-DE" i="1" dirty="0">
                        <a:latin typeface="Cambria Math" panose="02040503050406030204" pitchFamily="18" charset="0"/>
                      </a:rPr>
                      <m:t>→ 6.5 </m:t>
                    </m:r>
                    <m:r>
                      <m:rPr>
                        <m:sty m:val="p"/>
                      </m:rPr>
                      <a:rPr lang="de-DE" dirty="0"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endParaRPr lang="de-DE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4617720" cy="4351338"/>
              </a:xfrm>
              <a:blipFill>
                <a:blip r:embed="rId2"/>
                <a:stretch>
                  <a:fillRect l="-15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20</a:t>
            </a:fld>
            <a:endParaRPr lang="en-GB"/>
          </a:p>
        </p:txBody>
      </p:sp>
      <p:pic>
        <p:nvPicPr>
          <p:cNvPr id="2049" name="Picture 1" descr="C:\Users\CarinaK\AppData\Local\Temp\msohtmlclip1\02\clip_image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4564" y="1985645"/>
            <a:ext cx="3048789" cy="4065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620" y="1027906"/>
            <a:ext cx="3146271" cy="382155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1665" y="5254586"/>
            <a:ext cx="2341879" cy="922377"/>
          </a:xfrm>
          <a:prstGeom prst="rect">
            <a:avLst/>
          </a:prstGeom>
          <a:ln>
            <a:solidFill>
              <a:srgbClr val="5D80B5"/>
            </a:solidFill>
          </a:ln>
        </p:spPr>
      </p:pic>
    </p:spTree>
    <p:extLst>
      <p:ext uri="{BB962C8B-B14F-4D97-AF65-F5344CB8AC3E}">
        <p14:creationId xmlns:p14="http://schemas.microsoft.com/office/powerpoint/2010/main" val="408767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720000"/>
            <a:ext cx="10515600" cy="1325563"/>
          </a:xfrm>
        </p:spPr>
        <p:txBody>
          <a:bodyPr/>
          <a:lstStyle/>
          <a:p>
            <a:r>
              <a:rPr lang="de-DE" dirty="0" err="1" smtClean="0"/>
              <a:t>Detection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smtClean="0"/>
              <a:t>hydrogen </a:t>
            </a:r>
            <a:r>
              <a:rPr lang="de-DE" dirty="0" smtClean="0"/>
              <a:t>- </a:t>
            </a:r>
            <a:r>
              <a:rPr lang="de-DE" dirty="0" err="1" smtClean="0"/>
              <a:t>overview</a:t>
            </a:r>
            <a:r>
              <a:rPr lang="de-DE" dirty="0" smtClean="0"/>
              <a:t>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65627" y="2345393"/>
                <a:ext cx="9063067" cy="4705804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de-DE" sz="2200" dirty="0" smtClean="0"/>
                  <a:t>Ionization </a:t>
                </a:r>
                <a:r>
                  <a:rPr lang="de-DE" sz="2200" dirty="0" err="1"/>
                  <a:t>of</a:t>
                </a:r>
                <a:r>
                  <a:rPr lang="de-DE" sz="2200" dirty="0"/>
                  <a:t> </a:t>
                </a:r>
                <a14:m>
                  <m:oMath xmlns:m="http://schemas.openxmlformats.org/officeDocument/2006/math"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de-DE" sz="2200" dirty="0"/>
                  <a:t> </a:t>
                </a:r>
                <a:r>
                  <a:rPr lang="de-DE" sz="2200" dirty="0" err="1"/>
                  <a:t>with</a:t>
                </a:r>
                <a:r>
                  <a:rPr lang="de-DE" sz="2200" dirty="0"/>
                  <a:t> a </a:t>
                </a:r>
                <a:r>
                  <a:rPr lang="de-DE" sz="2200" dirty="0" err="1" smtClean="0"/>
                  <a:t>pulsed</a:t>
                </a:r>
                <a:r>
                  <a:rPr lang="de-DE" sz="2200" dirty="0"/>
                  <a:t> </a:t>
                </a:r>
                <a:r>
                  <a:rPr lang="de-DE" sz="2200" dirty="0" smtClean="0"/>
                  <a:t>UV-laser </a:t>
                </a:r>
                <a:r>
                  <a:rPr lang="de-DE" sz="2200" dirty="0"/>
                  <a:t>(</a:t>
                </a:r>
                <a14:m>
                  <m:oMath xmlns:m="http://schemas.openxmlformats.org/officeDocument/2006/math"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=243 </m:t>
                    </m:r>
                  </m:oMath>
                </a14:m>
                <a:r>
                  <a:rPr lang="de-DE" sz="2200" dirty="0" err="1"/>
                  <a:t>nm</a:t>
                </a:r>
                <a:r>
                  <a:rPr lang="de-DE" sz="2200" dirty="0" smtClean="0"/>
                  <a:t>) </a:t>
                </a:r>
                <a:endParaRPr lang="de-DE" sz="2000" dirty="0"/>
              </a:p>
              <a:p>
                <a:pPr lvl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000" i="0">
                        <a:latin typeface="Cambria Math" panose="02040503050406030204" pitchFamily="18" charset="0"/>
                      </a:rPr>
                      <m:t>H</m:t>
                    </m:r>
                    <m:r>
                      <a:rPr lang="de-DE" sz="20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20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de-DE" sz="20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sz="20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20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de-DE" sz="20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de-DE" sz="2000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de-DE" sz="2000" dirty="0" smtClean="0"/>
                  <a:t>2 </a:t>
                </a:r>
                <a:r>
                  <a:rPr lang="de-DE" sz="2000" dirty="0" err="1"/>
                  <a:t>photon</a:t>
                </a:r>
                <a:r>
                  <a:rPr lang="de-DE" sz="2000" dirty="0"/>
                  <a:t> </a:t>
                </a:r>
                <a:r>
                  <a:rPr lang="de-DE" sz="2000" dirty="0" err="1"/>
                  <a:t>excitation</a:t>
                </a:r>
                <a:r>
                  <a:rPr lang="de-DE" sz="2000" dirty="0"/>
                  <a:t> (1S-2S) </a:t>
                </a:r>
                <a:r>
                  <a:rPr lang="de-DE" sz="2000" dirty="0" smtClean="0"/>
                  <a:t>+ 1 </a:t>
                </a:r>
                <a:r>
                  <a:rPr lang="de-DE" sz="2000" dirty="0" err="1"/>
                  <a:t>photon</a:t>
                </a:r>
                <a:r>
                  <a:rPr lang="de-DE" sz="2000" dirty="0"/>
                  <a:t> </a:t>
                </a:r>
                <a:r>
                  <a:rPr lang="de-DE" sz="2000" dirty="0" err="1"/>
                  <a:t>ionization</a:t>
                </a:r>
                <a:r>
                  <a:rPr lang="de-DE" sz="2000" dirty="0"/>
                  <a:t> </a:t>
                </a:r>
                <a:endParaRPr lang="de-DE" sz="2000" dirty="0" smtClean="0"/>
              </a:p>
              <a:p>
                <a:pPr>
                  <a:lnSpc>
                    <a:spcPct val="150000"/>
                  </a:lnSpc>
                </a:pPr>
                <a:r>
                  <a:rPr lang="de-DE" sz="2200" dirty="0" err="1" smtClean="0"/>
                  <a:t>Detection</a:t>
                </a:r>
                <a:r>
                  <a:rPr lang="de-DE" sz="2200" dirty="0" smtClean="0"/>
                  <a:t> </a:t>
                </a:r>
                <a:r>
                  <a:rPr lang="de-DE" sz="2200" dirty="0" err="1"/>
                  <a:t>of</a:t>
                </a:r>
                <a:r>
                  <a:rPr lang="de-DE" sz="2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de-DE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de-DE" sz="2200" dirty="0"/>
                  <a:t> </a:t>
                </a:r>
                <a:r>
                  <a:rPr lang="de-DE" sz="2200" dirty="0" err="1"/>
                  <a:t>with</a:t>
                </a:r>
                <a:r>
                  <a:rPr lang="de-DE" sz="2200" dirty="0"/>
                  <a:t> an </a:t>
                </a:r>
                <a:r>
                  <a:rPr lang="de-DE" sz="2200" dirty="0" smtClean="0"/>
                  <a:t>MCP</a:t>
                </a:r>
              </a:p>
              <a:p>
                <a:pPr>
                  <a:lnSpc>
                    <a:spcPct val="150000"/>
                  </a:lnSpc>
                </a:pPr>
                <a:r>
                  <a:rPr lang="de-DE" sz="2200" dirty="0" smtClean="0"/>
                  <a:t>Integrated MCP-Signal </a:t>
                </a:r>
                <a14:m>
                  <m:oMath xmlns:m="http://schemas.openxmlformats.org/officeDocument/2006/math">
                    <m:r>
                      <a:rPr lang="de-DE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m:rPr>
                        <m:sty m:val="p"/>
                      </m:rPr>
                      <a:rPr lang="de-DE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de-DE" sz="2200" dirty="0" smtClean="0"/>
                  <a:t>- count rate</a:t>
                </a:r>
              </a:p>
            </p:txBody>
          </p:sp>
        </mc:Choice>
        <mc:Fallback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65627" y="2345393"/>
                <a:ext cx="9063067" cy="4705804"/>
              </a:xfrm>
              <a:blipFill>
                <a:blip r:embed="rId3"/>
                <a:stretch>
                  <a:fillRect l="-7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Rechteck 82"/>
          <p:cNvSpPr/>
          <p:nvPr/>
        </p:nvSpPr>
        <p:spPr>
          <a:xfrm>
            <a:off x="6955956" y="4673311"/>
            <a:ext cx="79670" cy="5288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Kreuz 83"/>
          <p:cNvSpPr/>
          <p:nvPr/>
        </p:nvSpPr>
        <p:spPr>
          <a:xfrm>
            <a:off x="7018804" y="3885809"/>
            <a:ext cx="2040881" cy="2040880"/>
          </a:xfrm>
          <a:prstGeom prst="plus">
            <a:avLst>
              <a:gd name="adj" fmla="val 33302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hteck 84"/>
          <p:cNvSpPr/>
          <p:nvPr/>
        </p:nvSpPr>
        <p:spPr>
          <a:xfrm>
            <a:off x="9055488" y="4464153"/>
            <a:ext cx="55451" cy="870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hteck 85"/>
          <p:cNvSpPr/>
          <p:nvPr/>
        </p:nvSpPr>
        <p:spPr>
          <a:xfrm rot="5400000">
            <a:off x="8011517" y="5481227"/>
            <a:ext cx="55451" cy="870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hteck 86"/>
          <p:cNvSpPr/>
          <p:nvPr/>
        </p:nvSpPr>
        <p:spPr>
          <a:xfrm rot="5400000">
            <a:off x="8011517" y="3422915"/>
            <a:ext cx="55451" cy="870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hteck 88"/>
          <p:cNvSpPr/>
          <p:nvPr/>
        </p:nvSpPr>
        <p:spPr>
          <a:xfrm>
            <a:off x="6488775" y="4713252"/>
            <a:ext cx="530029" cy="4161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hteck 89"/>
          <p:cNvSpPr/>
          <p:nvPr/>
        </p:nvSpPr>
        <p:spPr>
          <a:xfrm>
            <a:off x="6478047" y="4906250"/>
            <a:ext cx="41587" cy="41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hteck 100"/>
          <p:cNvSpPr/>
          <p:nvPr/>
        </p:nvSpPr>
        <p:spPr>
          <a:xfrm>
            <a:off x="6090643" y="4318430"/>
            <a:ext cx="606242" cy="9952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hteck 25"/>
          <p:cNvSpPr/>
          <p:nvPr/>
        </p:nvSpPr>
        <p:spPr>
          <a:xfrm>
            <a:off x="5959564" y="4481985"/>
            <a:ext cx="794225" cy="4326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D85ED1"/>
                </a:solidFill>
              </a:rPr>
              <a:t>Atomic H-Beam</a:t>
            </a:r>
            <a:endParaRPr lang="en-US" sz="1200" dirty="0">
              <a:solidFill>
                <a:srgbClr val="D85ED1"/>
              </a:solidFill>
            </a:endParaRPr>
          </a:p>
        </p:txBody>
      </p:sp>
      <p:cxnSp>
        <p:nvCxnSpPr>
          <p:cNvPr id="102" name="Gerade Verbindung mit Pfeil 101"/>
          <p:cNvCxnSpPr/>
          <p:nvPr/>
        </p:nvCxnSpPr>
        <p:spPr>
          <a:xfrm>
            <a:off x="6172605" y="4947837"/>
            <a:ext cx="459132" cy="0"/>
          </a:xfrm>
          <a:prstGeom prst="straightConnector1">
            <a:avLst/>
          </a:prstGeom>
          <a:ln>
            <a:solidFill>
              <a:srgbClr val="D85E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uppieren 58"/>
          <p:cNvGrpSpPr/>
          <p:nvPr/>
        </p:nvGrpSpPr>
        <p:grpSpPr>
          <a:xfrm>
            <a:off x="9041567" y="1335747"/>
            <a:ext cx="2722135" cy="2091494"/>
            <a:chOff x="9334246" y="1125679"/>
            <a:chExt cx="2722135" cy="2091494"/>
          </a:xfrm>
        </p:grpSpPr>
        <p:sp>
          <p:nvSpPr>
            <p:cNvPr id="78" name="Rechteck 77"/>
            <p:cNvSpPr/>
            <p:nvPr/>
          </p:nvSpPr>
          <p:spPr>
            <a:xfrm>
              <a:off x="9466433" y="1125679"/>
              <a:ext cx="1510795" cy="4993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rgbClr val="41719C"/>
                  </a:solidFill>
                  <a:ea typeface="Cambria Math" panose="02040503050406030204" pitchFamily="18" charset="0"/>
                </a:rPr>
                <a:t>Ionization Potential</a:t>
              </a:r>
              <a:endParaRPr lang="en-US" sz="1000" dirty="0">
                <a:solidFill>
                  <a:srgbClr val="41719C"/>
                </a:solidFill>
                <a:ea typeface="Cambria Math" panose="02040503050406030204" pitchFamily="18" charset="0"/>
              </a:endParaRPr>
            </a:p>
          </p:txBody>
        </p:sp>
        <p:grpSp>
          <p:nvGrpSpPr>
            <p:cNvPr id="122" name="Gruppieren 121"/>
            <p:cNvGrpSpPr/>
            <p:nvPr/>
          </p:nvGrpSpPr>
          <p:grpSpPr>
            <a:xfrm>
              <a:off x="9334246" y="1196954"/>
              <a:ext cx="2722135" cy="2020219"/>
              <a:chOff x="9143414" y="2116838"/>
              <a:chExt cx="2722135" cy="2020219"/>
            </a:xfrm>
          </p:grpSpPr>
          <p:grpSp>
            <p:nvGrpSpPr>
              <p:cNvPr id="8" name="Gruppieren 7"/>
              <p:cNvGrpSpPr/>
              <p:nvPr/>
            </p:nvGrpSpPr>
            <p:grpSpPr>
              <a:xfrm>
                <a:off x="9316298" y="2443600"/>
                <a:ext cx="1775704" cy="1362948"/>
                <a:chOff x="8411737" y="2147290"/>
                <a:chExt cx="1775704" cy="1362948"/>
              </a:xfrm>
            </p:grpSpPr>
            <p:grpSp>
              <p:nvGrpSpPr>
                <p:cNvPr id="31" name="Gruppieren 30"/>
                <p:cNvGrpSpPr/>
                <p:nvPr/>
              </p:nvGrpSpPr>
              <p:grpSpPr>
                <a:xfrm>
                  <a:off x="8411737" y="2566230"/>
                  <a:ext cx="1775703" cy="944008"/>
                  <a:chOff x="1264390" y="1997385"/>
                  <a:chExt cx="2583711" cy="1225873"/>
                </a:xfrm>
              </p:grpSpPr>
              <p:sp>
                <p:nvSpPr>
                  <p:cNvPr id="32" name="Rechteck 31"/>
                  <p:cNvSpPr/>
                  <p:nvPr/>
                </p:nvSpPr>
                <p:spPr>
                  <a:xfrm>
                    <a:off x="1264390" y="3223258"/>
                    <a:ext cx="2583711" cy="0"/>
                  </a:xfrm>
                  <a:prstGeom prst="rect">
                    <a:avLst/>
                  </a:prstGeom>
                  <a:noFill/>
                  <a:ln w="38100">
                    <a:solidFill>
                      <a:srgbClr val="41719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100"/>
                  </a:p>
                </p:txBody>
              </p:sp>
              <p:sp>
                <p:nvSpPr>
                  <p:cNvPr id="54" name="Rechteck 53"/>
                  <p:cNvSpPr/>
                  <p:nvPr/>
                </p:nvSpPr>
                <p:spPr>
                  <a:xfrm flipV="1">
                    <a:off x="1278111" y="1997385"/>
                    <a:ext cx="2569988" cy="0"/>
                  </a:xfrm>
                  <a:prstGeom prst="rect">
                    <a:avLst/>
                  </a:prstGeom>
                  <a:noFill/>
                  <a:ln w="38100">
                    <a:solidFill>
                      <a:srgbClr val="41719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100"/>
                  </a:p>
                </p:txBody>
              </p:sp>
            </p:grpSp>
            <p:sp>
              <p:nvSpPr>
                <p:cNvPr id="73" name="Rechteck 72"/>
                <p:cNvSpPr/>
                <p:nvPr/>
              </p:nvSpPr>
              <p:spPr>
                <a:xfrm>
                  <a:off x="8413115" y="2189953"/>
                  <a:ext cx="1774326" cy="45719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41719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  <p:sp>
              <p:nvSpPr>
                <p:cNvPr id="74" name="Rechteck 73"/>
                <p:cNvSpPr/>
                <p:nvPr/>
              </p:nvSpPr>
              <p:spPr>
                <a:xfrm>
                  <a:off x="8411737" y="2147290"/>
                  <a:ext cx="1775703" cy="173503"/>
                </a:xfrm>
                <a:prstGeom prst="rect">
                  <a:avLst/>
                </a:prstGeom>
                <a:noFill/>
                <a:ln w="19050">
                  <a:solidFill>
                    <a:srgbClr val="41719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100"/>
                </a:p>
              </p:txBody>
            </p:sp>
          </p:grpSp>
          <p:cxnSp>
            <p:nvCxnSpPr>
              <p:cNvPr id="13" name="Gerader Verbinder 12"/>
              <p:cNvCxnSpPr/>
              <p:nvPr/>
            </p:nvCxnSpPr>
            <p:spPr>
              <a:xfrm flipV="1">
                <a:off x="9325728" y="2398894"/>
                <a:ext cx="1775701" cy="5080"/>
              </a:xfrm>
              <a:prstGeom prst="line">
                <a:avLst/>
              </a:prstGeom>
              <a:ln w="19050">
                <a:solidFill>
                  <a:srgbClr val="41719C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Rechteck 74"/>
              <p:cNvSpPr/>
              <p:nvPr/>
            </p:nvSpPr>
            <p:spPr>
              <a:xfrm>
                <a:off x="9240615" y="2207006"/>
                <a:ext cx="278802" cy="19300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hteck 75"/>
              <p:cNvSpPr/>
              <p:nvPr/>
            </p:nvSpPr>
            <p:spPr>
              <a:xfrm>
                <a:off x="9143414" y="2589795"/>
                <a:ext cx="467360" cy="4993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i="1" dirty="0" smtClean="0">
                    <a:solidFill>
                      <a:srgbClr val="41719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2s</a:t>
                </a:r>
                <a:endParaRPr lang="en-US" sz="1000" i="1" dirty="0">
                  <a:solidFill>
                    <a:srgbClr val="41719C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7" name="Rechteck 76"/>
                  <p:cNvSpPr/>
                  <p:nvPr/>
                </p:nvSpPr>
                <p:spPr>
                  <a:xfrm>
                    <a:off x="10780931" y="2894473"/>
                    <a:ext cx="1084618" cy="87212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000" i="1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de-DE" sz="1000" b="0" i="1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de-DE" sz="1000" b="0" i="1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=10.2</m:t>
                          </m:r>
                          <m:r>
                            <m:rPr>
                              <m:sty m:val="p"/>
                            </m:rPr>
                            <a:rPr lang="de-DE" sz="1000" b="0" i="0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eV</m:t>
                          </m:r>
                          <m:r>
                            <a:rPr lang="en-US" sz="1000" dirty="0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de-DE" sz="1000" b="0" i="1" dirty="0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l-GR" sz="1000" i="1" dirty="0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≈246</m:t>
                          </m:r>
                          <m:r>
                            <m:rPr>
                              <m:sty m:val="p"/>
                            </m:rPr>
                            <a:rPr lang="de-DE" sz="1000" b="0" i="0" dirty="0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THz</m:t>
                          </m:r>
                          <m:r>
                            <a:rPr lang="de-DE" sz="1000" dirty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m:rPr>
                              <m:sty m:val="p"/>
                            </m:rPr>
                            <a:rPr lang="el-GR" sz="1000" i="1" dirty="0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  <m:r>
                            <a:rPr lang="el-GR" sz="1000" i="1" dirty="0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≈121.8</m:t>
                          </m:r>
                          <m:r>
                            <m:rPr>
                              <m:sty m:val="p"/>
                            </m:rPr>
                            <a:rPr lang="de-DE" sz="1000" b="0" i="0" dirty="0" smtClean="0">
                              <a:solidFill>
                                <a:srgbClr val="D7514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nm</m:t>
                          </m:r>
                        </m:oMath>
                      </m:oMathPara>
                    </a14:m>
                    <a:endParaRPr lang="de-DE" sz="1000" b="0" dirty="0" smtClean="0">
                      <a:solidFill>
                        <a:srgbClr val="D75143"/>
                      </a:solidFill>
                      <a:ea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77" name="Rechteck 7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780931" y="2894473"/>
                    <a:ext cx="1084618" cy="872122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  <a:ln>
                    <a:solidFill>
                      <a:schemeClr val="bg1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4" name="Rechteck 13"/>
              <p:cNvSpPr/>
              <p:nvPr/>
            </p:nvSpPr>
            <p:spPr>
              <a:xfrm>
                <a:off x="9143414" y="3508438"/>
                <a:ext cx="467360" cy="49939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i="1" dirty="0" smtClean="0">
                    <a:solidFill>
                      <a:srgbClr val="41719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1s</a:t>
                </a:r>
                <a:endParaRPr lang="en-US" sz="1000" i="1" dirty="0">
                  <a:solidFill>
                    <a:srgbClr val="41719C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cxnSp>
            <p:nvCxnSpPr>
              <p:cNvPr id="16" name="Gerade Verbindung mit Pfeil 15"/>
              <p:cNvCxnSpPr/>
              <p:nvPr/>
            </p:nvCxnSpPr>
            <p:spPr>
              <a:xfrm rot="21540000" flipV="1">
                <a:off x="10208726" y="2858057"/>
                <a:ext cx="4714" cy="478800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Gerade Verbindung mit Pfeil 78"/>
              <p:cNvCxnSpPr/>
              <p:nvPr/>
            </p:nvCxnSpPr>
            <p:spPr>
              <a:xfrm rot="21540000" flipV="1">
                <a:off x="10211411" y="3330539"/>
                <a:ext cx="4714" cy="478800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Gerade Verbindung mit Pfeil 79"/>
              <p:cNvCxnSpPr/>
              <p:nvPr/>
            </p:nvCxnSpPr>
            <p:spPr>
              <a:xfrm rot="21540000" flipV="1">
                <a:off x="10208196" y="2371494"/>
                <a:ext cx="7071" cy="478800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Gerade Verbindung mit Pfeil 80"/>
              <p:cNvCxnSpPr/>
              <p:nvPr/>
            </p:nvCxnSpPr>
            <p:spPr>
              <a:xfrm flipH="1" flipV="1">
                <a:off x="10827297" y="2879976"/>
                <a:ext cx="6983" cy="918570"/>
              </a:xfrm>
              <a:prstGeom prst="straightConnector1">
                <a:avLst/>
              </a:prstGeom>
              <a:ln>
                <a:solidFill>
                  <a:srgbClr val="D75143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feld 22"/>
                  <p:cNvSpPr txBox="1"/>
                  <p:nvPr/>
                </p:nvSpPr>
                <p:spPr>
                  <a:xfrm>
                    <a:off x="9347984" y="3045079"/>
                    <a:ext cx="1042658" cy="4308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l-GR" sz="100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  <m:r>
                            <a:rPr lang="de-DE" sz="1000" b="0" i="1" dirty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=243</m:t>
                          </m:r>
                          <m:r>
                            <m:rPr>
                              <m:sty m:val="p"/>
                            </m:rPr>
                            <a:rPr lang="de-DE" sz="1000" dirty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nm</m:t>
                          </m:r>
                        </m:oMath>
                      </m:oMathPara>
                    </a14:m>
                    <a:endParaRPr lang="de-DE" sz="1000" dirty="0">
                      <a:solidFill>
                        <a:srgbClr val="7030A0"/>
                      </a:solidFill>
                      <a:ea typeface="Cambria Math" panose="02040503050406030204" pitchFamily="18" charset="0"/>
                    </a:endParaRPr>
                  </a:p>
                  <a:p>
                    <a:endParaRPr lang="en-US" sz="1200" dirty="0">
                      <a:solidFill>
                        <a:srgbClr val="7030A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3" name="Textfeld 2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47984" y="3045079"/>
                    <a:ext cx="1042658" cy="430887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20" name="Freihandform 119"/>
              <p:cNvSpPr/>
              <p:nvPr/>
            </p:nvSpPr>
            <p:spPr>
              <a:xfrm rot="21390482">
                <a:off x="9629390" y="3252795"/>
                <a:ext cx="415810" cy="98184"/>
              </a:xfrm>
              <a:custGeom>
                <a:avLst/>
                <a:gdLst>
                  <a:gd name="connsiteX0" fmla="*/ 0 w 1033463"/>
                  <a:gd name="connsiteY0" fmla="*/ 144093 h 246421"/>
                  <a:gd name="connsiteX1" fmla="*/ 180975 w 1033463"/>
                  <a:gd name="connsiteY1" fmla="*/ 1218 h 246421"/>
                  <a:gd name="connsiteX2" fmla="*/ 304800 w 1033463"/>
                  <a:gd name="connsiteY2" fmla="*/ 215531 h 246421"/>
                  <a:gd name="connsiteX3" fmla="*/ 485775 w 1033463"/>
                  <a:gd name="connsiteY3" fmla="*/ 29793 h 246421"/>
                  <a:gd name="connsiteX4" fmla="*/ 619125 w 1033463"/>
                  <a:gd name="connsiteY4" fmla="*/ 234581 h 246421"/>
                  <a:gd name="connsiteX5" fmla="*/ 795338 w 1033463"/>
                  <a:gd name="connsiteY5" fmla="*/ 44081 h 246421"/>
                  <a:gd name="connsiteX6" fmla="*/ 938213 w 1033463"/>
                  <a:gd name="connsiteY6" fmla="*/ 244106 h 246421"/>
                  <a:gd name="connsiteX7" fmla="*/ 1033463 w 1033463"/>
                  <a:gd name="connsiteY7" fmla="*/ 158381 h 246421"/>
                  <a:gd name="connsiteX8" fmla="*/ 1033463 w 1033463"/>
                  <a:gd name="connsiteY8" fmla="*/ 158381 h 246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3463" h="246421">
                    <a:moveTo>
                      <a:pt x="0" y="144093"/>
                    </a:moveTo>
                    <a:cubicBezTo>
                      <a:pt x="65087" y="66702"/>
                      <a:pt x="130175" y="-10688"/>
                      <a:pt x="180975" y="1218"/>
                    </a:cubicBezTo>
                    <a:cubicBezTo>
                      <a:pt x="231775" y="13124"/>
                      <a:pt x="254000" y="210769"/>
                      <a:pt x="304800" y="215531"/>
                    </a:cubicBezTo>
                    <a:cubicBezTo>
                      <a:pt x="355600" y="220293"/>
                      <a:pt x="433388" y="26618"/>
                      <a:pt x="485775" y="29793"/>
                    </a:cubicBezTo>
                    <a:cubicBezTo>
                      <a:pt x="538162" y="32968"/>
                      <a:pt x="567531" y="232200"/>
                      <a:pt x="619125" y="234581"/>
                    </a:cubicBezTo>
                    <a:cubicBezTo>
                      <a:pt x="670719" y="236962"/>
                      <a:pt x="742157" y="42493"/>
                      <a:pt x="795338" y="44081"/>
                    </a:cubicBezTo>
                    <a:cubicBezTo>
                      <a:pt x="848519" y="45668"/>
                      <a:pt x="898525" y="225056"/>
                      <a:pt x="938213" y="244106"/>
                    </a:cubicBezTo>
                    <a:cubicBezTo>
                      <a:pt x="977901" y="263156"/>
                      <a:pt x="1033463" y="158381"/>
                      <a:pt x="1033463" y="158381"/>
                    </a:cubicBezTo>
                    <a:lnTo>
                      <a:pt x="1033463" y="158381"/>
                    </a:lnTo>
                  </a:path>
                </a:pathLst>
              </a:custGeom>
              <a:noFill/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Abgerundetes Rechteck 120"/>
              <p:cNvSpPr/>
              <p:nvPr/>
            </p:nvSpPr>
            <p:spPr>
              <a:xfrm>
                <a:off x="9280837" y="2116838"/>
                <a:ext cx="2572241" cy="1933025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" name="Rechteck 4"/>
            <p:cNvSpPr/>
            <p:nvPr/>
          </p:nvSpPr>
          <p:spPr>
            <a:xfrm>
              <a:off x="11267218" y="1407147"/>
              <a:ext cx="56312" cy="6400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hteck 52"/>
            <p:cNvSpPr/>
            <p:nvPr/>
          </p:nvSpPr>
          <p:spPr>
            <a:xfrm>
              <a:off x="11267218" y="2758564"/>
              <a:ext cx="56312" cy="2021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Ellipse 8"/>
          <p:cNvSpPr/>
          <p:nvPr/>
        </p:nvSpPr>
        <p:spPr>
          <a:xfrm>
            <a:off x="7686322" y="4572057"/>
            <a:ext cx="705023" cy="70502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hteck 81"/>
          <p:cNvSpPr/>
          <p:nvPr/>
        </p:nvSpPr>
        <p:spPr>
          <a:xfrm>
            <a:off x="7013901" y="4468145"/>
            <a:ext cx="55451" cy="870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" name="Gerader Verbinder 90"/>
          <p:cNvCxnSpPr/>
          <p:nvPr/>
        </p:nvCxnSpPr>
        <p:spPr>
          <a:xfrm flipV="1">
            <a:off x="6707613" y="4937423"/>
            <a:ext cx="1344210" cy="1023"/>
          </a:xfrm>
          <a:prstGeom prst="line">
            <a:avLst/>
          </a:prstGeom>
          <a:ln w="31750">
            <a:solidFill>
              <a:srgbClr val="D85ED1">
                <a:alpha val="22000"/>
              </a:srgbClr>
            </a:solidFill>
            <a:prstDash val="dash"/>
          </a:ln>
          <a:effectLst>
            <a:glow rad="38100">
              <a:srgbClr val="D85ED1">
                <a:alpha val="8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/>
          <p:cNvCxnSpPr/>
          <p:nvPr/>
        </p:nvCxnSpPr>
        <p:spPr>
          <a:xfrm flipV="1">
            <a:off x="8048194" y="3948310"/>
            <a:ext cx="1410" cy="1004597"/>
          </a:xfrm>
          <a:prstGeom prst="line">
            <a:avLst/>
          </a:prstGeom>
          <a:ln w="15875">
            <a:solidFill>
              <a:srgbClr val="C00000">
                <a:alpha val="29000"/>
              </a:srgbClr>
            </a:solidFill>
            <a:prstDash val="dash"/>
          </a:ln>
          <a:effectLst>
            <a:glow rad="38100">
              <a:srgbClr val="C00000">
                <a:alpha val="8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Kreuz 24"/>
          <p:cNvSpPr/>
          <p:nvPr/>
        </p:nvSpPr>
        <p:spPr>
          <a:xfrm rot="2670570">
            <a:off x="7890887" y="4798751"/>
            <a:ext cx="313898" cy="307220"/>
          </a:xfrm>
          <a:prstGeom prst="plus">
            <a:avLst>
              <a:gd name="adj" fmla="val 42769"/>
            </a:avLst>
          </a:prstGeom>
          <a:solidFill>
            <a:srgbClr val="7030A0">
              <a:alpha val="8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Ellipse 26"/>
          <p:cNvSpPr/>
          <p:nvPr/>
        </p:nvSpPr>
        <p:spPr>
          <a:xfrm>
            <a:off x="7959407" y="4856797"/>
            <a:ext cx="180445" cy="180445"/>
          </a:xfrm>
          <a:prstGeom prst="ellipse">
            <a:avLst/>
          </a:prstGeom>
          <a:solidFill>
            <a:srgbClr val="7030A0">
              <a:alpha val="59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Textfeld 95"/>
          <p:cNvSpPr txBox="1"/>
          <p:nvPr/>
        </p:nvSpPr>
        <p:spPr>
          <a:xfrm>
            <a:off x="8087059" y="4815327"/>
            <a:ext cx="1334288" cy="310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UV laser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feld 27"/>
              <p:cNvSpPr txBox="1"/>
              <p:nvPr/>
            </p:nvSpPr>
            <p:spPr>
              <a:xfrm>
                <a:off x="7710179" y="4384245"/>
                <a:ext cx="4247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12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de-DE" sz="1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8" name="Textfeld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0179" y="4384245"/>
                <a:ext cx="424796" cy="276999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uppieren 23"/>
          <p:cNvGrpSpPr/>
          <p:nvPr/>
        </p:nvGrpSpPr>
        <p:grpSpPr>
          <a:xfrm>
            <a:off x="7773580" y="3818375"/>
            <a:ext cx="539321" cy="261610"/>
            <a:chOff x="9429005" y="4676863"/>
            <a:chExt cx="539321" cy="261610"/>
          </a:xfrm>
        </p:grpSpPr>
        <p:sp>
          <p:nvSpPr>
            <p:cNvPr id="88" name="Rechteck 87"/>
            <p:cNvSpPr/>
            <p:nvPr/>
          </p:nvSpPr>
          <p:spPr>
            <a:xfrm>
              <a:off x="9429005" y="4752276"/>
              <a:ext cx="539321" cy="109045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Textfeld 96"/>
            <p:cNvSpPr txBox="1"/>
            <p:nvPr/>
          </p:nvSpPr>
          <p:spPr>
            <a:xfrm>
              <a:off x="9463412" y="4676863"/>
              <a:ext cx="4809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MCP</a:t>
              </a:r>
              <a:endParaRPr lang="en-US" sz="1100" dirty="0"/>
            </a:p>
          </p:txBody>
        </p:sp>
      </p:grpSp>
      <p:sp>
        <p:nvSpPr>
          <p:cNvPr id="41" name="Rechteck 40"/>
          <p:cNvSpPr/>
          <p:nvPr/>
        </p:nvSpPr>
        <p:spPr>
          <a:xfrm>
            <a:off x="8000531" y="3788639"/>
            <a:ext cx="85337" cy="10259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hteck 103"/>
          <p:cNvSpPr/>
          <p:nvPr/>
        </p:nvSpPr>
        <p:spPr>
          <a:xfrm>
            <a:off x="8017918" y="3714776"/>
            <a:ext cx="45719" cy="7019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feld 48"/>
          <p:cNvSpPr txBox="1"/>
          <p:nvPr/>
        </p:nvSpPr>
        <p:spPr>
          <a:xfrm rot="18301270">
            <a:off x="8019079" y="3295487"/>
            <a:ext cx="551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Signal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1" name="Gekrümmter Verbinder 50"/>
          <p:cNvCxnSpPr/>
          <p:nvPr/>
        </p:nvCxnSpPr>
        <p:spPr>
          <a:xfrm rot="5400000" flipH="1" flipV="1">
            <a:off x="7836218" y="3229732"/>
            <a:ext cx="674494" cy="278871"/>
          </a:xfrm>
          <a:prstGeom prst="curvedConnector3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Gerader Verbinder 123"/>
          <p:cNvCxnSpPr>
            <a:stCxn id="27" idx="7"/>
          </p:cNvCxnSpPr>
          <p:nvPr/>
        </p:nvCxnSpPr>
        <p:spPr>
          <a:xfrm flipV="1">
            <a:off x="8113426" y="3065336"/>
            <a:ext cx="1071736" cy="181788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25" name="Gerader Verbinder 124"/>
          <p:cNvCxnSpPr>
            <a:stCxn id="27" idx="7"/>
          </p:cNvCxnSpPr>
          <p:nvPr/>
        </p:nvCxnSpPr>
        <p:spPr>
          <a:xfrm flipV="1">
            <a:off x="8113426" y="3326666"/>
            <a:ext cx="1333433" cy="1556557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7" name="Textfeld 66"/>
          <p:cNvSpPr txBox="1"/>
          <p:nvPr/>
        </p:nvSpPr>
        <p:spPr>
          <a:xfrm>
            <a:off x="7531416" y="6254134"/>
            <a:ext cx="1069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Side view</a:t>
            </a:r>
            <a:endParaRPr lang="en-US" dirty="0"/>
          </a:p>
        </p:txBody>
      </p:sp>
      <p:sp>
        <p:nvSpPr>
          <p:cNvPr id="136" name="Textfeld 135"/>
          <p:cNvSpPr txBox="1"/>
          <p:nvPr/>
        </p:nvSpPr>
        <p:spPr>
          <a:xfrm>
            <a:off x="10245821" y="6253073"/>
            <a:ext cx="1009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 view</a:t>
            </a:r>
            <a:endParaRPr lang="en-US" dirty="0"/>
          </a:p>
        </p:txBody>
      </p:sp>
      <p:grpSp>
        <p:nvGrpSpPr>
          <p:cNvPr id="143" name="Gruppieren 142"/>
          <p:cNvGrpSpPr/>
          <p:nvPr/>
        </p:nvGrpSpPr>
        <p:grpSpPr>
          <a:xfrm>
            <a:off x="9191745" y="3540128"/>
            <a:ext cx="3049754" cy="2820631"/>
            <a:chOff x="9191745" y="3374752"/>
            <a:chExt cx="3049754" cy="2820631"/>
          </a:xfrm>
        </p:grpSpPr>
        <p:grpSp>
          <p:nvGrpSpPr>
            <p:cNvPr id="58" name="Gruppieren 57"/>
            <p:cNvGrpSpPr/>
            <p:nvPr/>
          </p:nvGrpSpPr>
          <p:grpSpPr>
            <a:xfrm>
              <a:off x="9191745" y="3374752"/>
              <a:ext cx="3049754" cy="2820631"/>
              <a:chOff x="8439337" y="3821207"/>
              <a:chExt cx="3189270" cy="2949665"/>
            </a:xfrm>
          </p:grpSpPr>
          <p:sp>
            <p:nvSpPr>
              <p:cNvPr id="107" name="Rechteck 106"/>
              <p:cNvSpPr/>
              <p:nvPr/>
            </p:nvSpPr>
            <p:spPr>
              <a:xfrm>
                <a:off x="8981793" y="5010342"/>
                <a:ext cx="79670" cy="52886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Kreuz 107"/>
              <p:cNvSpPr/>
              <p:nvPr/>
            </p:nvSpPr>
            <p:spPr>
              <a:xfrm>
                <a:off x="9044641" y="4222840"/>
                <a:ext cx="2040881" cy="2040880"/>
              </a:xfrm>
              <a:prstGeom prst="plus">
                <a:avLst>
                  <a:gd name="adj" fmla="val 33302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hteck 108"/>
              <p:cNvSpPr/>
              <p:nvPr/>
            </p:nvSpPr>
            <p:spPr>
              <a:xfrm>
                <a:off x="11068008" y="4843037"/>
                <a:ext cx="55451" cy="8707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Rechteck 109"/>
              <p:cNvSpPr/>
              <p:nvPr/>
            </p:nvSpPr>
            <p:spPr>
              <a:xfrm rot="5400000">
                <a:off x="10037354" y="5818258"/>
                <a:ext cx="55451" cy="8707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Rechteck 110"/>
              <p:cNvSpPr/>
              <p:nvPr/>
            </p:nvSpPr>
            <p:spPr>
              <a:xfrm rot="5400000">
                <a:off x="10037354" y="3759946"/>
                <a:ext cx="55451" cy="8707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Rechteck 111"/>
              <p:cNvSpPr/>
              <p:nvPr/>
            </p:nvSpPr>
            <p:spPr>
              <a:xfrm rot="5400000">
                <a:off x="9797756" y="4967327"/>
                <a:ext cx="539321" cy="564549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Rechteck 112"/>
              <p:cNvSpPr/>
              <p:nvPr/>
            </p:nvSpPr>
            <p:spPr>
              <a:xfrm>
                <a:off x="8514612" y="5050283"/>
                <a:ext cx="530029" cy="416173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Rechteck 113"/>
              <p:cNvSpPr/>
              <p:nvPr/>
            </p:nvSpPr>
            <p:spPr>
              <a:xfrm>
                <a:off x="8503884" y="5243281"/>
                <a:ext cx="41587" cy="4158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5" name="Gerader Verbinder 114"/>
              <p:cNvCxnSpPr/>
              <p:nvPr/>
            </p:nvCxnSpPr>
            <p:spPr>
              <a:xfrm flipV="1">
                <a:off x="8565048" y="5274455"/>
                <a:ext cx="1512612" cy="10414"/>
              </a:xfrm>
              <a:prstGeom prst="line">
                <a:avLst/>
              </a:prstGeom>
              <a:ln w="31750">
                <a:solidFill>
                  <a:srgbClr val="D85ED1">
                    <a:alpha val="22000"/>
                  </a:srgbClr>
                </a:solidFill>
                <a:prstDash val="dash"/>
              </a:ln>
              <a:effectLst>
                <a:glow rad="38100">
                  <a:srgbClr val="D85ED1">
                    <a:alpha val="83000"/>
                  </a:srgb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Rechteck 116"/>
              <p:cNvSpPr/>
              <p:nvPr/>
            </p:nvSpPr>
            <p:spPr>
              <a:xfrm>
                <a:off x="9918805" y="3821207"/>
                <a:ext cx="280341" cy="131636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Rechteck 117"/>
              <p:cNvSpPr/>
              <p:nvPr/>
            </p:nvSpPr>
            <p:spPr>
              <a:xfrm rot="1565161">
                <a:off x="9904142" y="6362072"/>
                <a:ext cx="280341" cy="131636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Textfeld 122"/>
              <p:cNvSpPr txBox="1"/>
              <p:nvPr/>
            </p:nvSpPr>
            <p:spPr>
              <a:xfrm>
                <a:off x="10294319" y="6460290"/>
                <a:ext cx="1334288" cy="310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7030A0"/>
                    </a:solidFill>
                  </a:rPr>
                  <a:t>UV laser</a:t>
                </a:r>
              </a:p>
            </p:txBody>
          </p:sp>
          <p:cxnSp>
            <p:nvCxnSpPr>
              <p:cNvPr id="130" name="Gerade Verbindung mit Pfeil 129"/>
              <p:cNvCxnSpPr/>
              <p:nvPr/>
            </p:nvCxnSpPr>
            <p:spPr>
              <a:xfrm>
                <a:off x="10392916" y="6500777"/>
                <a:ext cx="459132" cy="0"/>
              </a:xfrm>
              <a:prstGeom prst="straightConnector1">
                <a:avLst/>
              </a:prstGeom>
              <a:ln>
                <a:solidFill>
                  <a:srgbClr val="7030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Rechteck 130"/>
              <p:cNvSpPr/>
              <p:nvPr/>
            </p:nvSpPr>
            <p:spPr>
              <a:xfrm>
                <a:off x="8439337" y="4676876"/>
                <a:ext cx="323173" cy="14604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hteck 105"/>
              <p:cNvSpPr/>
              <p:nvPr/>
            </p:nvSpPr>
            <p:spPr>
              <a:xfrm>
                <a:off x="9039738" y="4805176"/>
                <a:ext cx="55451" cy="8707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38" name="Gerader Verbinder 137"/>
            <p:cNvCxnSpPr/>
            <p:nvPr/>
          </p:nvCxnSpPr>
          <p:spPr>
            <a:xfrm>
              <a:off x="10746368" y="3517830"/>
              <a:ext cx="26098" cy="2289735"/>
            </a:xfrm>
            <a:prstGeom prst="line">
              <a:avLst/>
            </a:prstGeom>
            <a:ln w="34925">
              <a:solidFill>
                <a:srgbClr val="7030A0"/>
              </a:solidFill>
              <a:prstDash val="dash"/>
            </a:ln>
            <a:effectLst>
              <a:glow rad="63500">
                <a:srgbClr val="7030A0">
                  <a:alpha val="68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Gerader Verbinder 139"/>
            <p:cNvCxnSpPr>
              <a:stCxn id="118" idx="0"/>
            </p:cNvCxnSpPr>
            <p:nvPr/>
          </p:nvCxnSpPr>
          <p:spPr>
            <a:xfrm>
              <a:off x="10754185" y="5810878"/>
              <a:ext cx="744726" cy="0"/>
            </a:xfrm>
            <a:prstGeom prst="line">
              <a:avLst/>
            </a:prstGeom>
            <a:ln w="34925">
              <a:solidFill>
                <a:srgbClr val="7030A0"/>
              </a:solidFill>
              <a:prstDash val="dash"/>
            </a:ln>
            <a:effectLst>
              <a:glow rad="63500">
                <a:srgbClr val="7030A0">
                  <a:alpha val="68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Ellipse 141"/>
            <p:cNvSpPr/>
            <p:nvPr/>
          </p:nvSpPr>
          <p:spPr>
            <a:xfrm>
              <a:off x="10694011" y="4699588"/>
              <a:ext cx="142843" cy="142843"/>
            </a:xfrm>
            <a:prstGeom prst="ellipse">
              <a:avLst/>
            </a:prstGeom>
            <a:solidFill>
              <a:srgbClr val="C00000">
                <a:alpha val="39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19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of Hydrogen – Laser system</a:t>
            </a:r>
            <a:endParaRPr lang="en-US" dirty="0"/>
          </a:p>
        </p:txBody>
      </p:sp>
      <p:sp>
        <p:nvSpPr>
          <p:cNvPr id="73" name="Inhaltsplatzhalter 72"/>
          <p:cNvSpPr>
            <a:spLocks noGrp="1"/>
          </p:cNvSpPr>
          <p:nvPr>
            <p:ph idx="1"/>
          </p:nvPr>
        </p:nvSpPr>
        <p:spPr>
          <a:xfrm>
            <a:off x="838200" y="1824286"/>
            <a:ext cx="5295111" cy="448126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Seeder Laser</a:t>
            </a:r>
          </a:p>
          <a:p>
            <a:pPr lvl="1"/>
            <a:r>
              <a:rPr lang="en-US" dirty="0" smtClean="0"/>
              <a:t>CW </a:t>
            </a:r>
            <a:r>
              <a:rPr lang="en-US" dirty="0" smtClean="0"/>
              <a:t>diode </a:t>
            </a:r>
            <a:r>
              <a:rPr lang="en-US" dirty="0" smtClean="0"/>
              <a:t>laser</a:t>
            </a:r>
          </a:p>
          <a:p>
            <a:pPr lvl="1"/>
            <a:r>
              <a:rPr lang="en-US" dirty="0" smtClean="0"/>
              <a:t>Fundamental: 972 nm</a:t>
            </a:r>
          </a:p>
          <a:p>
            <a:pPr lvl="1"/>
            <a:r>
              <a:rPr lang="en-US" dirty="0" smtClean="0"/>
              <a:t>SHG → 486 nm</a:t>
            </a:r>
          </a:p>
          <a:p>
            <a:pPr lvl="1"/>
            <a:r>
              <a:rPr lang="en-US" dirty="0" smtClean="0"/>
              <a:t>~200 </a:t>
            </a:r>
            <a:r>
              <a:rPr lang="en-US" dirty="0" err="1" smtClean="0"/>
              <a:t>mW</a:t>
            </a:r>
            <a:endParaRPr lang="en-US" dirty="0" smtClean="0"/>
          </a:p>
          <a:p>
            <a:r>
              <a:rPr lang="en-US" dirty="0" smtClean="0"/>
              <a:t>Pump Laser</a:t>
            </a:r>
          </a:p>
          <a:p>
            <a:pPr lvl="1"/>
            <a:r>
              <a:rPr lang="en-US" dirty="0" err="1" smtClean="0"/>
              <a:t>Nd:YAG</a:t>
            </a:r>
            <a:endParaRPr lang="en-US" dirty="0" smtClean="0"/>
          </a:p>
          <a:p>
            <a:pPr lvl="1"/>
            <a:r>
              <a:rPr lang="en-US" dirty="0" smtClean="0"/>
              <a:t>Fundamental: 1064 nm</a:t>
            </a:r>
          </a:p>
          <a:p>
            <a:pPr lvl="1"/>
            <a:r>
              <a:rPr lang="en-US" dirty="0" smtClean="0"/>
              <a:t>THG</a:t>
            </a:r>
            <a:r>
              <a:rPr lang="en-US" dirty="0"/>
              <a:t> </a:t>
            </a:r>
            <a:r>
              <a:rPr lang="en-US" dirty="0" smtClean="0"/>
              <a:t>→ 355 nm</a:t>
            </a:r>
          </a:p>
          <a:p>
            <a:pPr lvl="1"/>
            <a:r>
              <a:rPr lang="en-US" dirty="0" smtClean="0"/>
              <a:t>Q-switch: 10 </a:t>
            </a:r>
            <a:r>
              <a:rPr lang="en-US" dirty="0" smtClean="0"/>
              <a:t>Hz, 10 ns</a:t>
            </a:r>
            <a:endParaRPr lang="en-US" dirty="0" smtClean="0"/>
          </a:p>
          <a:p>
            <a:pPr lvl="1"/>
            <a:r>
              <a:rPr lang="en-US" dirty="0" smtClean="0"/>
              <a:t>~100 </a:t>
            </a:r>
            <a:r>
              <a:rPr lang="en-US" dirty="0" err="1" smtClean="0"/>
              <a:t>mJ</a:t>
            </a:r>
            <a:endParaRPr lang="en-US" dirty="0" smtClean="0"/>
          </a:p>
          <a:p>
            <a:r>
              <a:rPr lang="en-US" dirty="0" smtClean="0"/>
              <a:t>Dye </a:t>
            </a:r>
            <a:r>
              <a:rPr lang="en-US" dirty="0" err="1" smtClean="0"/>
              <a:t>Amplfier</a:t>
            </a:r>
            <a:endParaRPr lang="en-US" dirty="0" smtClean="0"/>
          </a:p>
          <a:p>
            <a:pPr lvl="1"/>
            <a:r>
              <a:rPr lang="en-US" dirty="0" smtClean="0"/>
              <a:t>3 Dye cells, filled with </a:t>
            </a:r>
            <a:r>
              <a:rPr lang="en-US" dirty="0" err="1" smtClean="0"/>
              <a:t>Coumarin</a:t>
            </a:r>
            <a:r>
              <a:rPr lang="en-US" dirty="0" smtClean="0"/>
              <a:t> 102</a:t>
            </a:r>
          </a:p>
          <a:p>
            <a:pPr lvl="1"/>
            <a:r>
              <a:rPr lang="en-US" dirty="0" smtClean="0"/>
              <a:t>Output: Pulse-amplified 486 nm </a:t>
            </a:r>
          </a:p>
          <a:p>
            <a:pPr lvl="1"/>
            <a:r>
              <a:rPr lang="en-US" dirty="0" smtClean="0"/>
              <a:t>~8-10 </a:t>
            </a:r>
            <a:r>
              <a:rPr lang="en-US" dirty="0" err="1" smtClean="0"/>
              <a:t>mJ</a:t>
            </a:r>
            <a:endParaRPr lang="en-US" dirty="0" smtClean="0"/>
          </a:p>
          <a:p>
            <a:r>
              <a:rPr lang="en-US" dirty="0" smtClean="0"/>
              <a:t>BBO</a:t>
            </a:r>
          </a:p>
          <a:p>
            <a:pPr lvl="1"/>
            <a:r>
              <a:rPr lang="en-US" dirty="0" smtClean="0"/>
              <a:t>SHG </a:t>
            </a:r>
            <a:r>
              <a:rPr lang="en-US" dirty="0"/>
              <a:t>486 → </a:t>
            </a:r>
            <a:r>
              <a:rPr lang="en-US" dirty="0" smtClean="0"/>
              <a:t>243</a:t>
            </a:r>
          </a:p>
          <a:p>
            <a:pPr lvl="1"/>
            <a:r>
              <a:rPr lang="en-US" dirty="0" smtClean="0"/>
              <a:t>~1 </a:t>
            </a:r>
            <a:r>
              <a:rPr lang="en-US" dirty="0" err="1" smtClean="0"/>
              <a:t>mJ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pSp>
        <p:nvGrpSpPr>
          <p:cNvPr id="124" name="Gruppieren 123"/>
          <p:cNvGrpSpPr/>
          <p:nvPr/>
        </p:nvGrpSpPr>
        <p:grpSpPr>
          <a:xfrm>
            <a:off x="5073605" y="1640264"/>
            <a:ext cx="7023147" cy="4555749"/>
            <a:chOff x="6237384" y="1781876"/>
            <a:chExt cx="7023147" cy="4555749"/>
          </a:xfrm>
        </p:grpSpPr>
        <p:cxnSp>
          <p:nvCxnSpPr>
            <p:cNvPr id="17" name="Gewinkelter Verbinder 16"/>
            <p:cNvCxnSpPr>
              <a:stCxn id="15" idx="0"/>
            </p:cNvCxnSpPr>
            <p:nvPr/>
          </p:nvCxnSpPr>
          <p:spPr>
            <a:xfrm rot="5400000" flipH="1" flipV="1">
              <a:off x="10421224" y="1773664"/>
              <a:ext cx="1324012" cy="1568754"/>
            </a:xfrm>
            <a:prstGeom prst="bentConnector2">
              <a:avLst/>
            </a:prstGeom>
            <a:ln w="28575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" name="Gruppieren 83"/>
            <p:cNvGrpSpPr/>
            <p:nvPr/>
          </p:nvGrpSpPr>
          <p:grpSpPr>
            <a:xfrm>
              <a:off x="10902992" y="1781876"/>
              <a:ext cx="2357539" cy="2555591"/>
              <a:chOff x="11171063" y="3957989"/>
              <a:chExt cx="2357539" cy="2555591"/>
            </a:xfrm>
          </p:grpSpPr>
          <p:grpSp>
            <p:nvGrpSpPr>
              <p:cNvPr id="19" name="Gruppieren 18"/>
              <p:cNvGrpSpPr/>
              <p:nvPr/>
            </p:nvGrpSpPr>
            <p:grpSpPr>
              <a:xfrm rot="10800000">
                <a:off x="11171063" y="3957989"/>
                <a:ext cx="2357539" cy="2555591"/>
                <a:chOff x="8658070" y="3821207"/>
                <a:chExt cx="2465389" cy="2672501"/>
              </a:xfrm>
            </p:grpSpPr>
            <p:sp>
              <p:nvSpPr>
                <p:cNvPr id="23" name="Rechteck 22"/>
                <p:cNvSpPr/>
                <p:nvPr/>
              </p:nvSpPr>
              <p:spPr>
                <a:xfrm>
                  <a:off x="8981793" y="5010342"/>
                  <a:ext cx="79670" cy="52886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Kreuz 23"/>
                <p:cNvSpPr/>
                <p:nvPr/>
              </p:nvSpPr>
              <p:spPr>
                <a:xfrm>
                  <a:off x="9044641" y="4222840"/>
                  <a:ext cx="2040881" cy="2040880"/>
                </a:xfrm>
                <a:prstGeom prst="plus">
                  <a:avLst>
                    <a:gd name="adj" fmla="val 33302"/>
                  </a:avLst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hteck 24"/>
                <p:cNvSpPr/>
                <p:nvPr/>
              </p:nvSpPr>
              <p:spPr>
                <a:xfrm>
                  <a:off x="11068008" y="4843037"/>
                  <a:ext cx="55451" cy="87072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hteck 25"/>
                <p:cNvSpPr/>
                <p:nvPr/>
              </p:nvSpPr>
              <p:spPr>
                <a:xfrm rot="5400000">
                  <a:off x="10037354" y="5818258"/>
                  <a:ext cx="55451" cy="87072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hteck 26"/>
                <p:cNvSpPr/>
                <p:nvPr/>
              </p:nvSpPr>
              <p:spPr>
                <a:xfrm rot="5400000">
                  <a:off x="10037354" y="3759946"/>
                  <a:ext cx="55451" cy="87072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hteck 27"/>
                <p:cNvSpPr/>
                <p:nvPr/>
              </p:nvSpPr>
              <p:spPr>
                <a:xfrm rot="5400000">
                  <a:off x="9797756" y="4967327"/>
                  <a:ext cx="539321" cy="564549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1" name="Gerader Verbinder 30"/>
                <p:cNvCxnSpPr/>
                <p:nvPr/>
              </p:nvCxnSpPr>
              <p:spPr>
                <a:xfrm rot="10800000" flipH="1" flipV="1">
                  <a:off x="8658070" y="5265610"/>
                  <a:ext cx="1419590" cy="8845"/>
                </a:xfrm>
                <a:prstGeom prst="line">
                  <a:avLst/>
                </a:prstGeom>
                <a:ln w="31750">
                  <a:solidFill>
                    <a:srgbClr val="D85ED1">
                      <a:alpha val="22000"/>
                    </a:srgbClr>
                  </a:solidFill>
                  <a:prstDash val="dash"/>
                </a:ln>
                <a:effectLst>
                  <a:glow rad="38100">
                    <a:srgbClr val="D85ED1">
                      <a:alpha val="83000"/>
                    </a:srgb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Rechteck 31"/>
                <p:cNvSpPr/>
                <p:nvPr/>
              </p:nvSpPr>
              <p:spPr>
                <a:xfrm>
                  <a:off x="9918805" y="3821207"/>
                  <a:ext cx="280341" cy="131636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hteck 32"/>
                <p:cNvSpPr/>
                <p:nvPr/>
              </p:nvSpPr>
              <p:spPr>
                <a:xfrm rot="1565161">
                  <a:off x="9904142" y="6362072"/>
                  <a:ext cx="280341" cy="131636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hteck 36"/>
                <p:cNvSpPr/>
                <p:nvPr/>
              </p:nvSpPr>
              <p:spPr>
                <a:xfrm>
                  <a:off x="9039738" y="4805176"/>
                  <a:ext cx="55451" cy="87072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40" name="Gerader Verbinder 39"/>
              <p:cNvCxnSpPr/>
              <p:nvPr/>
            </p:nvCxnSpPr>
            <p:spPr>
              <a:xfrm>
                <a:off x="12167251" y="4073447"/>
                <a:ext cx="13654" cy="2310247"/>
              </a:xfrm>
              <a:prstGeom prst="line">
                <a:avLst/>
              </a:prstGeom>
              <a:ln w="28575">
                <a:solidFill>
                  <a:srgbClr val="7030A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Gruppieren 93"/>
            <p:cNvGrpSpPr/>
            <p:nvPr/>
          </p:nvGrpSpPr>
          <p:grpSpPr>
            <a:xfrm>
              <a:off x="6237384" y="4068429"/>
              <a:ext cx="1859169" cy="2269196"/>
              <a:chOff x="4575672" y="3580483"/>
              <a:chExt cx="1859169" cy="2269196"/>
            </a:xfrm>
          </p:grpSpPr>
          <p:sp>
            <p:nvSpPr>
              <p:cNvPr id="4" name="Rechteck 3"/>
              <p:cNvSpPr/>
              <p:nvPr/>
            </p:nvSpPr>
            <p:spPr>
              <a:xfrm>
                <a:off x="4575672" y="3580483"/>
                <a:ext cx="1859169" cy="2269196"/>
              </a:xfrm>
              <a:prstGeom prst="rect">
                <a:avLst/>
              </a:prstGeom>
              <a:solidFill>
                <a:srgbClr val="1B1BFF"/>
              </a:solidFill>
              <a:ln>
                <a:solidFill>
                  <a:srgbClr val="1B1B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Seeder Laser</a:t>
                </a:r>
              </a:p>
              <a:p>
                <a:pPr algn="ctr"/>
                <a:endParaRPr lang="en-US" sz="1200" dirty="0"/>
              </a:p>
              <a:p>
                <a:pPr algn="ctr"/>
                <a:endParaRPr lang="en-US" sz="1200" dirty="0" smtClean="0"/>
              </a:p>
              <a:p>
                <a:pPr algn="ctr"/>
                <a:endParaRPr lang="en-US" sz="1200" dirty="0" smtClean="0"/>
              </a:p>
              <a:p>
                <a:pPr algn="ctr"/>
                <a:endParaRPr lang="en-US" sz="1200" dirty="0"/>
              </a:p>
              <a:p>
                <a:pPr algn="ctr"/>
                <a:endParaRPr lang="en-US" sz="1200" dirty="0" smtClean="0"/>
              </a:p>
              <a:p>
                <a:pPr algn="ctr"/>
                <a:endParaRPr lang="en-US" sz="1200" dirty="0"/>
              </a:p>
              <a:p>
                <a:pPr algn="ctr"/>
                <a:endParaRPr lang="en-US" sz="1200" dirty="0" smtClean="0"/>
              </a:p>
              <a:p>
                <a:pPr algn="ctr"/>
                <a:endParaRPr lang="en-US" sz="1200" dirty="0" smtClean="0"/>
              </a:p>
              <a:p>
                <a:pPr algn="ctr"/>
                <a:endParaRPr lang="en-US" sz="1200" dirty="0"/>
              </a:p>
              <a:p>
                <a:pPr algn="ctr"/>
                <a:endParaRPr lang="en-US" sz="1200" dirty="0" smtClean="0"/>
              </a:p>
              <a:p>
                <a:pPr algn="ctr"/>
                <a:endParaRPr lang="en-US" sz="1200" dirty="0" smtClean="0"/>
              </a:p>
            </p:txBody>
          </p:sp>
          <p:pic>
            <p:nvPicPr>
              <p:cNvPr id="58" name="Grafik 5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16200000">
                <a:off x="4501687" y="3956292"/>
                <a:ext cx="2007138" cy="1682283"/>
              </a:xfrm>
              <a:prstGeom prst="rect">
                <a:avLst/>
              </a:prstGeom>
            </p:spPr>
          </p:pic>
        </p:grpSp>
        <p:sp>
          <p:nvSpPr>
            <p:cNvPr id="11" name="Rechteck 10"/>
            <p:cNvSpPr/>
            <p:nvPr/>
          </p:nvSpPr>
          <p:spPr>
            <a:xfrm>
              <a:off x="8328903" y="4207581"/>
              <a:ext cx="2835803" cy="213004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rgbClr val="D75143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Dye Amplifier</a:t>
              </a:r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grpSp>
          <p:nvGrpSpPr>
            <p:cNvPr id="87" name="Gruppieren 86"/>
            <p:cNvGrpSpPr/>
            <p:nvPr/>
          </p:nvGrpSpPr>
          <p:grpSpPr>
            <a:xfrm>
              <a:off x="6237384" y="2512292"/>
              <a:ext cx="2722206" cy="1328738"/>
              <a:chOff x="7557650" y="1426979"/>
              <a:chExt cx="2722206" cy="1328738"/>
            </a:xfrm>
          </p:grpSpPr>
          <p:sp>
            <p:nvSpPr>
              <p:cNvPr id="5" name="Rechteck 4"/>
              <p:cNvSpPr/>
              <p:nvPr/>
            </p:nvSpPr>
            <p:spPr>
              <a:xfrm>
                <a:off x="7557650" y="1426979"/>
                <a:ext cx="2722206" cy="1328738"/>
              </a:xfrm>
              <a:prstGeom prst="rect">
                <a:avLst/>
              </a:prstGeom>
              <a:ln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 smtClean="0"/>
                  <a:t>Nd:YAG</a:t>
                </a:r>
                <a:endParaRPr lang="en-US" sz="1200" dirty="0" smtClean="0"/>
              </a:p>
              <a:p>
                <a:pPr algn="ctr"/>
                <a:endParaRPr lang="en-US" sz="1200" dirty="0"/>
              </a:p>
              <a:p>
                <a:pPr algn="ctr"/>
                <a:endParaRPr lang="en-US" sz="1200" dirty="0" smtClean="0"/>
              </a:p>
              <a:p>
                <a:pPr algn="ctr"/>
                <a:endParaRPr lang="en-US" sz="1200" dirty="0" smtClean="0"/>
              </a:p>
              <a:p>
                <a:pPr algn="ctr"/>
                <a:endParaRPr lang="en-US" sz="1200" dirty="0"/>
              </a:p>
              <a:p>
                <a:pPr algn="ctr"/>
                <a:endParaRPr lang="en-US" sz="1200" dirty="0" smtClean="0"/>
              </a:p>
              <a:p>
                <a:pPr algn="ctr"/>
                <a:endParaRPr lang="en-US" sz="1200" dirty="0" smtClean="0"/>
              </a:p>
            </p:txBody>
          </p:sp>
          <p:pic>
            <p:nvPicPr>
              <p:cNvPr id="43" name="Grafik 4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610656" y="1632705"/>
                <a:ext cx="2635916" cy="1054366"/>
              </a:xfrm>
              <a:prstGeom prst="rect">
                <a:avLst/>
              </a:prstGeom>
            </p:spPr>
          </p:pic>
        </p:grpSp>
        <p:cxnSp>
          <p:nvCxnSpPr>
            <p:cNvPr id="8" name="Gewinkelter Verbinder 7"/>
            <p:cNvCxnSpPr/>
            <p:nvPr/>
          </p:nvCxnSpPr>
          <p:spPr>
            <a:xfrm>
              <a:off x="8039441" y="4404579"/>
              <a:ext cx="468000" cy="1512000"/>
            </a:xfrm>
            <a:prstGeom prst="bentConnector3">
              <a:avLst>
                <a:gd name="adj1" fmla="val 36778"/>
              </a:avLst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winkelter Verbinder 9"/>
            <p:cNvCxnSpPr/>
            <p:nvPr/>
          </p:nvCxnSpPr>
          <p:spPr>
            <a:xfrm rot="5400000">
              <a:off x="8162153" y="4131811"/>
              <a:ext cx="1002127" cy="300707"/>
            </a:xfrm>
            <a:prstGeom prst="bentConnector3">
              <a:avLst>
                <a:gd name="adj1" fmla="val 32506"/>
              </a:avLst>
            </a:prstGeom>
            <a:ln w="28575">
              <a:solidFill>
                <a:srgbClr val="C283EF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winkelter Verbinder 12"/>
            <p:cNvCxnSpPr/>
            <p:nvPr/>
          </p:nvCxnSpPr>
          <p:spPr>
            <a:xfrm flipV="1">
              <a:off x="9780185" y="3576579"/>
              <a:ext cx="864000" cy="2340000"/>
            </a:xfrm>
            <a:prstGeom prst="bentConnector3">
              <a:avLst>
                <a:gd name="adj1" fmla="val 176041"/>
              </a:avLst>
            </a:prstGeom>
            <a:ln w="28575">
              <a:solidFill>
                <a:srgbClr val="00B0F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gelmäßiges Fünfeck 14"/>
            <p:cNvSpPr/>
            <p:nvPr/>
          </p:nvSpPr>
          <p:spPr>
            <a:xfrm>
              <a:off x="9925815" y="3220047"/>
              <a:ext cx="746075" cy="594289"/>
            </a:xfrm>
            <a:prstGeom prst="pentagon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BBO</a:t>
              </a:r>
            </a:p>
          </p:txBody>
        </p:sp>
        <p:pic>
          <p:nvPicPr>
            <p:cNvPr id="80" name="Grafik 7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94545" y="4490733"/>
              <a:ext cx="2281985" cy="1677387"/>
            </a:xfrm>
            <a:prstGeom prst="rect">
              <a:avLst/>
            </a:prstGeom>
          </p:spPr>
        </p:pic>
      </p:grp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22</a:t>
            </a:fld>
            <a:endParaRPr lang="en-GB"/>
          </a:p>
        </p:txBody>
      </p:sp>
      <p:sp>
        <p:nvSpPr>
          <p:cNvPr id="12" name="Vertikales Scrollen 11"/>
          <p:cNvSpPr/>
          <p:nvPr/>
        </p:nvSpPr>
        <p:spPr>
          <a:xfrm>
            <a:off x="3044487" y="6073739"/>
            <a:ext cx="3204999" cy="730818"/>
          </a:xfrm>
          <a:prstGeom prst="verticalScroll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Simon’s talk in 2 weeks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25636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of Hydrogen - MCP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45216" y="2014503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Microchannel plate (MCP)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(Single) particle detection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Single Ion: ~5.5 mV signal </a:t>
            </a:r>
            <a:r>
              <a:rPr lang="en-US" dirty="0" smtClean="0"/>
              <a:t>height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Amplification via secondary emission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Read </a:t>
            </a:r>
            <a:r>
              <a:rPr lang="en-US" dirty="0" smtClean="0"/>
              <a:t>out of signal: Oscilloscope</a:t>
            </a:r>
            <a:endParaRPr lang="en-US" dirty="0"/>
          </a:p>
          <a:p>
            <a:pPr>
              <a:lnSpc>
                <a:spcPct val="150000"/>
              </a:lnSpc>
            </a:pPr>
            <a:endParaRPr lang="en-US" dirty="0" smtClean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949" y="1517119"/>
            <a:ext cx="3908824" cy="234529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6650" y="4022197"/>
            <a:ext cx="3194049" cy="2395537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9451850" y="4686300"/>
            <a:ext cx="67839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Laser</a:t>
            </a:r>
            <a:endParaRPr lang="en-US" dirty="0"/>
          </a:p>
        </p:txBody>
      </p:sp>
      <p:sp>
        <p:nvSpPr>
          <p:cNvPr id="13" name="Textfeld 12"/>
          <p:cNvSpPr txBox="1"/>
          <p:nvPr/>
        </p:nvSpPr>
        <p:spPr>
          <a:xfrm>
            <a:off x="11028484" y="4786681"/>
            <a:ext cx="44435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H+</a:t>
            </a:r>
            <a:endParaRPr lang="en-US" dirty="0"/>
          </a:p>
        </p:txBody>
      </p:sp>
      <p:cxnSp>
        <p:nvCxnSpPr>
          <p:cNvPr id="10" name="Gerade Verbindung mit Pfeil 9"/>
          <p:cNvCxnSpPr>
            <a:stCxn id="8" idx="2"/>
          </p:cNvCxnSpPr>
          <p:nvPr/>
        </p:nvCxnSpPr>
        <p:spPr>
          <a:xfrm>
            <a:off x="9791046" y="5055632"/>
            <a:ext cx="510242" cy="54030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H="1">
            <a:off x="10868025" y="5156013"/>
            <a:ext cx="330639" cy="43992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hteck 5"/>
          <p:cNvSpPr/>
          <p:nvPr/>
        </p:nvSpPr>
        <p:spPr>
          <a:xfrm>
            <a:off x="6229350" y="4800968"/>
            <a:ext cx="1258904" cy="1095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hteck 13"/>
          <p:cNvSpPr/>
          <p:nvPr/>
        </p:nvSpPr>
        <p:spPr>
          <a:xfrm>
            <a:off x="6230152" y="5060524"/>
            <a:ext cx="1258904" cy="1095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hteck 14"/>
          <p:cNvSpPr/>
          <p:nvPr/>
        </p:nvSpPr>
        <p:spPr>
          <a:xfrm>
            <a:off x="6229350" y="5320553"/>
            <a:ext cx="1258904" cy="1095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hteck 16"/>
          <p:cNvSpPr/>
          <p:nvPr/>
        </p:nvSpPr>
        <p:spPr>
          <a:xfrm>
            <a:off x="6229350" y="5580109"/>
            <a:ext cx="1258904" cy="1095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hteck 17"/>
          <p:cNvSpPr/>
          <p:nvPr/>
        </p:nvSpPr>
        <p:spPr>
          <a:xfrm>
            <a:off x="6230152" y="5839665"/>
            <a:ext cx="1258904" cy="1095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hteck 18"/>
          <p:cNvSpPr/>
          <p:nvPr/>
        </p:nvSpPr>
        <p:spPr>
          <a:xfrm>
            <a:off x="6229350" y="6099694"/>
            <a:ext cx="1258904" cy="1095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hteck 19"/>
          <p:cNvSpPr/>
          <p:nvPr/>
        </p:nvSpPr>
        <p:spPr>
          <a:xfrm rot="5400000" flipV="1">
            <a:off x="5498768" y="5478648"/>
            <a:ext cx="1408264" cy="529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hteck 20"/>
          <p:cNvSpPr/>
          <p:nvPr/>
        </p:nvSpPr>
        <p:spPr>
          <a:xfrm rot="5400000" flipV="1">
            <a:off x="6806982" y="5482240"/>
            <a:ext cx="1408264" cy="4571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Gerader Verbinder 10"/>
          <p:cNvCxnSpPr/>
          <p:nvPr/>
        </p:nvCxnSpPr>
        <p:spPr>
          <a:xfrm flipH="1">
            <a:off x="5887085" y="4800967"/>
            <a:ext cx="3996" cy="1408264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eck 23"/>
          <p:cNvSpPr/>
          <p:nvPr/>
        </p:nvSpPr>
        <p:spPr>
          <a:xfrm rot="5400000" flipV="1">
            <a:off x="7106213" y="5482240"/>
            <a:ext cx="1408264" cy="4571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feld 22"/>
          <p:cNvSpPr txBox="1"/>
          <p:nvPr/>
        </p:nvSpPr>
        <p:spPr>
          <a:xfrm>
            <a:off x="6377971" y="4390921"/>
            <a:ext cx="10134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Micro-channel</a:t>
            </a:r>
          </a:p>
          <a:p>
            <a:pPr algn="ctr"/>
            <a:r>
              <a:rPr lang="en-US" sz="1100" dirty="0" smtClean="0"/>
              <a:t>plate</a:t>
            </a:r>
            <a:endParaRPr lang="en-US" sz="1100" dirty="0"/>
          </a:p>
        </p:txBody>
      </p:sp>
      <p:sp>
        <p:nvSpPr>
          <p:cNvPr id="26" name="Textfeld 25"/>
          <p:cNvSpPr txBox="1"/>
          <p:nvPr/>
        </p:nvSpPr>
        <p:spPr>
          <a:xfrm>
            <a:off x="7515854" y="4395579"/>
            <a:ext cx="5581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Anode</a:t>
            </a:r>
            <a:endParaRPr lang="en-US" sz="1100" dirty="0"/>
          </a:p>
        </p:txBody>
      </p:sp>
      <p:sp>
        <p:nvSpPr>
          <p:cNvPr id="27" name="Textfeld 26"/>
          <p:cNvSpPr txBox="1"/>
          <p:nvPr/>
        </p:nvSpPr>
        <p:spPr>
          <a:xfrm>
            <a:off x="5673090" y="4390921"/>
            <a:ext cx="4299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Grid</a:t>
            </a:r>
            <a:endParaRPr lang="en-US" sz="1100" dirty="0"/>
          </a:p>
        </p:txBody>
      </p:sp>
      <p:grpSp>
        <p:nvGrpSpPr>
          <p:cNvPr id="1031" name="Gruppieren 1030"/>
          <p:cNvGrpSpPr/>
          <p:nvPr/>
        </p:nvGrpSpPr>
        <p:grpSpPr>
          <a:xfrm>
            <a:off x="4812688" y="5393606"/>
            <a:ext cx="293466" cy="101965"/>
            <a:chOff x="5558763" y="5384435"/>
            <a:chExt cx="293466" cy="101965"/>
          </a:xfrm>
        </p:grpSpPr>
        <p:sp>
          <p:nvSpPr>
            <p:cNvPr id="30" name="Ellipse 29"/>
            <p:cNvSpPr/>
            <p:nvPr/>
          </p:nvSpPr>
          <p:spPr>
            <a:xfrm>
              <a:off x="5558763" y="5384435"/>
              <a:ext cx="101965" cy="10196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24" name="Gerade Verbindung mit Pfeil 1023"/>
            <p:cNvCxnSpPr/>
            <p:nvPr/>
          </p:nvCxnSpPr>
          <p:spPr>
            <a:xfrm>
              <a:off x="5663323" y="5439566"/>
              <a:ext cx="188906" cy="13942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7" name="Gruppieren 1036"/>
          <p:cNvGrpSpPr/>
          <p:nvPr/>
        </p:nvGrpSpPr>
        <p:grpSpPr>
          <a:xfrm>
            <a:off x="6229986" y="5465605"/>
            <a:ext cx="226743" cy="55763"/>
            <a:chOff x="3175819" y="5633884"/>
            <a:chExt cx="226743" cy="55763"/>
          </a:xfrm>
        </p:grpSpPr>
        <p:sp>
          <p:nvSpPr>
            <p:cNvPr id="1033" name="Ellipse 1032"/>
            <p:cNvSpPr/>
            <p:nvPr/>
          </p:nvSpPr>
          <p:spPr>
            <a:xfrm>
              <a:off x="3175819" y="5633884"/>
              <a:ext cx="55763" cy="55763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35" name="Gerade Verbindung mit Pfeil 1034"/>
            <p:cNvCxnSpPr/>
            <p:nvPr/>
          </p:nvCxnSpPr>
          <p:spPr>
            <a:xfrm>
              <a:off x="3238765" y="5661765"/>
              <a:ext cx="163797" cy="81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038" name="Gruppieren 1037"/>
          <p:cNvGrpSpPr/>
          <p:nvPr/>
        </p:nvGrpSpPr>
        <p:grpSpPr>
          <a:xfrm>
            <a:off x="6681844" y="5495571"/>
            <a:ext cx="297302" cy="83291"/>
            <a:chOff x="6753138" y="5500688"/>
            <a:chExt cx="297302" cy="83291"/>
          </a:xfrm>
        </p:grpSpPr>
        <p:grpSp>
          <p:nvGrpSpPr>
            <p:cNvPr id="55" name="Gruppieren 54"/>
            <p:cNvGrpSpPr/>
            <p:nvPr/>
          </p:nvGrpSpPr>
          <p:grpSpPr>
            <a:xfrm>
              <a:off x="6753138" y="5528216"/>
              <a:ext cx="226743" cy="55763"/>
              <a:chOff x="3175819" y="5633884"/>
              <a:chExt cx="226743" cy="55763"/>
            </a:xfrm>
          </p:grpSpPr>
          <p:sp>
            <p:nvSpPr>
              <p:cNvPr id="56" name="Ellipse 55"/>
              <p:cNvSpPr/>
              <p:nvPr/>
            </p:nvSpPr>
            <p:spPr>
              <a:xfrm>
                <a:off x="3175819" y="5633884"/>
                <a:ext cx="55763" cy="55763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7" name="Gerade Verbindung mit Pfeil 56"/>
              <p:cNvCxnSpPr/>
              <p:nvPr/>
            </p:nvCxnSpPr>
            <p:spPr>
              <a:xfrm>
                <a:off x="3238765" y="5661765"/>
                <a:ext cx="163797" cy="816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uppieren 57"/>
            <p:cNvGrpSpPr/>
            <p:nvPr/>
          </p:nvGrpSpPr>
          <p:grpSpPr>
            <a:xfrm>
              <a:off x="6823697" y="5500688"/>
              <a:ext cx="226743" cy="55763"/>
              <a:chOff x="3175819" y="5633884"/>
              <a:chExt cx="226743" cy="55763"/>
            </a:xfrm>
          </p:grpSpPr>
          <p:sp>
            <p:nvSpPr>
              <p:cNvPr id="59" name="Ellipse 58"/>
              <p:cNvSpPr/>
              <p:nvPr/>
            </p:nvSpPr>
            <p:spPr>
              <a:xfrm>
                <a:off x="3175819" y="5633884"/>
                <a:ext cx="55763" cy="55763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0" name="Gerade Verbindung mit Pfeil 59"/>
              <p:cNvCxnSpPr/>
              <p:nvPr/>
            </p:nvCxnSpPr>
            <p:spPr>
              <a:xfrm>
                <a:off x="3238765" y="5661765"/>
                <a:ext cx="163797" cy="816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39" name="Gruppieren 1038"/>
          <p:cNvGrpSpPr/>
          <p:nvPr/>
        </p:nvGrpSpPr>
        <p:grpSpPr>
          <a:xfrm>
            <a:off x="7190059" y="5398495"/>
            <a:ext cx="297355" cy="142385"/>
            <a:chOff x="6979146" y="6444298"/>
            <a:chExt cx="297355" cy="142385"/>
          </a:xfrm>
        </p:grpSpPr>
        <p:grpSp>
          <p:nvGrpSpPr>
            <p:cNvPr id="62" name="Gruppieren 61"/>
            <p:cNvGrpSpPr/>
            <p:nvPr/>
          </p:nvGrpSpPr>
          <p:grpSpPr>
            <a:xfrm>
              <a:off x="6979146" y="6444298"/>
              <a:ext cx="297302" cy="83291"/>
              <a:chOff x="6753138" y="5500688"/>
              <a:chExt cx="297302" cy="83291"/>
            </a:xfrm>
          </p:grpSpPr>
          <p:grpSp>
            <p:nvGrpSpPr>
              <p:cNvPr id="63" name="Gruppieren 62"/>
              <p:cNvGrpSpPr/>
              <p:nvPr/>
            </p:nvGrpSpPr>
            <p:grpSpPr>
              <a:xfrm>
                <a:off x="6753138" y="5528216"/>
                <a:ext cx="226743" cy="55763"/>
                <a:chOff x="3175819" y="5633884"/>
                <a:chExt cx="226743" cy="55763"/>
              </a:xfrm>
            </p:grpSpPr>
            <p:sp>
              <p:nvSpPr>
                <p:cNvPr id="67" name="Ellipse 66"/>
                <p:cNvSpPr/>
                <p:nvPr/>
              </p:nvSpPr>
              <p:spPr>
                <a:xfrm>
                  <a:off x="3175819" y="5633884"/>
                  <a:ext cx="55763" cy="55763"/>
                </a:xfrm>
                <a:prstGeom prst="ellipse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8" name="Gerade Verbindung mit Pfeil 67"/>
                <p:cNvCxnSpPr/>
                <p:nvPr/>
              </p:nvCxnSpPr>
              <p:spPr>
                <a:xfrm>
                  <a:off x="3238765" y="5661765"/>
                  <a:ext cx="163797" cy="816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" name="Gruppieren 63"/>
              <p:cNvGrpSpPr/>
              <p:nvPr/>
            </p:nvGrpSpPr>
            <p:grpSpPr>
              <a:xfrm>
                <a:off x="6823697" y="5500688"/>
                <a:ext cx="226743" cy="55763"/>
                <a:chOff x="3175819" y="5633884"/>
                <a:chExt cx="226743" cy="55763"/>
              </a:xfrm>
            </p:grpSpPr>
            <p:sp>
              <p:nvSpPr>
                <p:cNvPr id="65" name="Ellipse 64"/>
                <p:cNvSpPr/>
                <p:nvPr/>
              </p:nvSpPr>
              <p:spPr>
                <a:xfrm>
                  <a:off x="3175819" y="5633884"/>
                  <a:ext cx="55763" cy="55763"/>
                </a:xfrm>
                <a:prstGeom prst="ellipse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6" name="Gerade Verbindung mit Pfeil 65"/>
                <p:cNvCxnSpPr/>
                <p:nvPr/>
              </p:nvCxnSpPr>
              <p:spPr>
                <a:xfrm>
                  <a:off x="3238765" y="5661765"/>
                  <a:ext cx="163797" cy="816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9" name="Gruppieren 68"/>
            <p:cNvGrpSpPr/>
            <p:nvPr/>
          </p:nvGrpSpPr>
          <p:grpSpPr>
            <a:xfrm>
              <a:off x="6979199" y="6503392"/>
              <a:ext cx="297302" cy="83291"/>
              <a:chOff x="6753138" y="5500688"/>
              <a:chExt cx="297302" cy="83291"/>
            </a:xfrm>
          </p:grpSpPr>
          <p:grpSp>
            <p:nvGrpSpPr>
              <p:cNvPr id="70" name="Gruppieren 69"/>
              <p:cNvGrpSpPr/>
              <p:nvPr/>
            </p:nvGrpSpPr>
            <p:grpSpPr>
              <a:xfrm>
                <a:off x="6753138" y="5528216"/>
                <a:ext cx="226743" cy="55763"/>
                <a:chOff x="3175819" y="5633884"/>
                <a:chExt cx="226743" cy="55763"/>
              </a:xfrm>
            </p:grpSpPr>
            <p:sp>
              <p:nvSpPr>
                <p:cNvPr id="74" name="Ellipse 73"/>
                <p:cNvSpPr/>
                <p:nvPr/>
              </p:nvSpPr>
              <p:spPr>
                <a:xfrm>
                  <a:off x="3175819" y="5633884"/>
                  <a:ext cx="55763" cy="55763"/>
                </a:xfrm>
                <a:prstGeom prst="ellipse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5" name="Gerade Verbindung mit Pfeil 74"/>
                <p:cNvCxnSpPr/>
                <p:nvPr/>
              </p:nvCxnSpPr>
              <p:spPr>
                <a:xfrm>
                  <a:off x="3238765" y="5661765"/>
                  <a:ext cx="163797" cy="816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Gruppieren 70"/>
              <p:cNvGrpSpPr/>
              <p:nvPr/>
            </p:nvGrpSpPr>
            <p:grpSpPr>
              <a:xfrm>
                <a:off x="6823697" y="5500688"/>
                <a:ext cx="226743" cy="55763"/>
                <a:chOff x="3175819" y="5633884"/>
                <a:chExt cx="226743" cy="55763"/>
              </a:xfrm>
            </p:grpSpPr>
            <p:sp>
              <p:nvSpPr>
                <p:cNvPr id="72" name="Ellipse 71"/>
                <p:cNvSpPr/>
                <p:nvPr/>
              </p:nvSpPr>
              <p:spPr>
                <a:xfrm>
                  <a:off x="3175819" y="5633884"/>
                  <a:ext cx="55763" cy="55763"/>
                </a:xfrm>
                <a:prstGeom prst="ellipse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3" name="Gerade Verbindung mit Pfeil 72"/>
                <p:cNvCxnSpPr/>
                <p:nvPr/>
              </p:nvCxnSpPr>
              <p:spPr>
                <a:xfrm>
                  <a:off x="3238765" y="5661765"/>
                  <a:ext cx="163797" cy="8166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045" name="Gruppieren 1044"/>
          <p:cNvGrpSpPr/>
          <p:nvPr/>
        </p:nvGrpSpPr>
        <p:grpSpPr>
          <a:xfrm>
            <a:off x="7833205" y="5219966"/>
            <a:ext cx="923445" cy="367718"/>
            <a:chOff x="7833205" y="5219966"/>
            <a:chExt cx="923445" cy="367718"/>
          </a:xfrm>
        </p:grpSpPr>
        <p:cxnSp>
          <p:nvCxnSpPr>
            <p:cNvPr id="1041" name="Gekrümmter Verbinder 1040"/>
            <p:cNvCxnSpPr>
              <a:stCxn id="24" idx="2"/>
              <a:endCxn id="7" idx="1"/>
            </p:cNvCxnSpPr>
            <p:nvPr/>
          </p:nvCxnSpPr>
          <p:spPr>
            <a:xfrm flipV="1">
              <a:off x="7833205" y="5219966"/>
              <a:ext cx="923445" cy="285134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044" name="Textfeld 1043"/>
            <p:cNvSpPr txBox="1"/>
            <p:nvPr/>
          </p:nvSpPr>
          <p:spPr>
            <a:xfrm rot="20014672">
              <a:off x="8080052" y="5326074"/>
              <a:ext cx="5196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Signal</a:t>
              </a:r>
              <a:endParaRPr lang="en-US" dirty="0"/>
            </a:p>
          </p:txBody>
        </p:sp>
      </p:grpSp>
      <p:sp>
        <p:nvSpPr>
          <p:cNvPr id="1046" name="Foliennummernplatzhalter 10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23</a:t>
            </a:fld>
            <a:endParaRPr lang="en-GB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1046" y="1652195"/>
            <a:ext cx="1854265" cy="1890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93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48148E-6 L 0.08438 0.008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19" y="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438 0.00833 L 0.11224 0.0064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-0.00046 L 0.01745 -0.00046 C 0.02579 -0.00046 0.03607 0.00185 0.03607 0.00393 L 0.03607 0.00856 " pathEditMode="relative" rAng="0" ptsTypes="AAAA">
                                      <p:cBhvr>
                                        <p:cTn id="24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 0.00209 L 0.01823 0.00209 C 0.02813 0.00209 0.0405 -0.00231 0.0405 -0.00578 L 0.0405 -0.01342 " pathEditMode="relative" rAng="0" ptsTypes="AAAA">
                                      <p:cBhvr>
                                        <p:cTn id="32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4" y="-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1.48148E-6 L 0.02109 -1.48148E-6 C 0.0306 -1.48148E-6 0.04232 0.00371 0.04232 0.00695 L 0.04232 0.01389 " pathEditMode="relative" rAng="0" ptsTypes="AAAA">
                                      <p:cBhvr>
                                        <p:cTn id="40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9" y="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000"/>
                            </p:stCondLst>
                            <p:childTnLst>
                              <p:par>
                                <p:cTn id="4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0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500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720000"/>
            <a:ext cx="10515600" cy="1325563"/>
          </a:xfrm>
        </p:spPr>
        <p:txBody>
          <a:bodyPr/>
          <a:lstStyle/>
          <a:p>
            <a:r>
              <a:rPr lang="de-DE" dirty="0" smtClean="0"/>
              <a:t>Test </a:t>
            </a:r>
            <a:r>
              <a:rPr lang="de-DE" dirty="0" err="1" smtClean="0"/>
              <a:t>of</a:t>
            </a:r>
            <a:r>
              <a:rPr lang="de-DE" dirty="0" smtClean="0"/>
              <a:t> Hydrogen </a:t>
            </a:r>
            <a:r>
              <a:rPr lang="de-DE" dirty="0" err="1" smtClean="0"/>
              <a:t>Detection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2152196"/>
                <a:ext cx="6020625" cy="4705804"/>
              </a:xfrm>
            </p:spPr>
            <p:txBody>
              <a:bodyPr>
                <a:normAutofit fontScale="925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de-DE" sz="2400" dirty="0" smtClean="0"/>
                  <a:t>Variation </a:t>
                </a:r>
                <a:r>
                  <a:rPr lang="de-DE" sz="2400" dirty="0" err="1" smtClean="0"/>
                  <a:t>of</a:t>
                </a:r>
                <a:r>
                  <a:rPr lang="de-DE" sz="2400" dirty="0" smtClean="0"/>
                  <a:t> Laser </a:t>
                </a:r>
                <a:r>
                  <a:rPr lang="de-DE" sz="2400" dirty="0" err="1" smtClean="0"/>
                  <a:t>frequency</a:t>
                </a:r>
                <a:endParaRPr lang="de-DE" sz="2400" dirty="0" smtClean="0"/>
              </a:p>
              <a:p>
                <a:pPr>
                  <a:lnSpc>
                    <a:spcPct val="150000"/>
                  </a:lnSpc>
                </a:pPr>
                <a:r>
                  <a:rPr lang="de-DE" sz="2400" dirty="0" smtClean="0"/>
                  <a:t>Measurement </a:t>
                </a:r>
                <a:r>
                  <a:rPr lang="de-DE" sz="2400" dirty="0" err="1" smtClean="0"/>
                  <a:t>of</a:t>
                </a:r>
                <a:r>
                  <a:rPr lang="de-DE" sz="2400" dirty="0" smtClean="0"/>
                  <a:t> </a:t>
                </a:r>
                <a:r>
                  <a:rPr lang="de-DE" sz="2400" dirty="0" err="1" smtClean="0"/>
                  <a:t>signal</a:t>
                </a:r>
                <a:r>
                  <a:rPr lang="de-DE" sz="2400" dirty="0" smtClean="0"/>
                  <a:t> </a:t>
                </a:r>
                <a:r>
                  <a:rPr lang="de-DE" sz="2400" dirty="0" err="1" smtClean="0"/>
                  <a:t>strength</a:t>
                </a:r>
                <a:r>
                  <a:rPr lang="de-DE" sz="2400" dirty="0" smtClean="0"/>
                  <a:t> </a:t>
                </a:r>
                <a:endParaRPr lang="de-DE" sz="24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de-DE" sz="2400" dirty="0" smtClean="0"/>
                  <a:t>→ Observation </a:t>
                </a:r>
                <a:r>
                  <a:rPr lang="de-DE" sz="2400" dirty="0" err="1" smtClean="0"/>
                  <a:t>of</a:t>
                </a:r>
                <a:r>
                  <a:rPr lang="de-DE" sz="2400" dirty="0" smtClean="0"/>
                  <a:t> Hyperfine </a:t>
                </a:r>
                <a:r>
                  <a:rPr lang="de-DE" sz="2400" dirty="0"/>
                  <a:t>S</a:t>
                </a:r>
                <a:r>
                  <a:rPr lang="de-DE" sz="2400" dirty="0" smtClean="0"/>
                  <a:t>plitting (HFS)</a:t>
                </a:r>
                <a:endParaRPr lang="de-DE" sz="1400" dirty="0" smtClean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d>
                      <m:dPr>
                        <m:ctrlPr>
                          <a:rPr lang="de-DE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2−</m:t>
                        </m:r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de-DE" sz="2000" i="1">
                        <a:latin typeface="Cambria Math" panose="02040503050406030204" pitchFamily="18" charset="0"/>
                      </a:rPr>
                      <m:t>=1.240</m:t>
                    </m:r>
                    <m:r>
                      <a:rPr lang="de-DE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±0.013</m:t>
                    </m:r>
                    <m:r>
                      <a:rPr lang="de-DE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DE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GHz</m:t>
                    </m:r>
                  </m:oMath>
                </a14:m>
                <a:r>
                  <a:rPr lang="en-GB" sz="2200" dirty="0" smtClean="0"/>
                  <a:t> </a:t>
                </a:r>
                <a:r>
                  <a:rPr lang="en-GB" sz="2400" dirty="0" smtClean="0"/>
                  <a:t>corresponds to   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e-DE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de-DE" sz="200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𝐻𝐹𝑆</m:t>
                            </m:r>
                          </m:sup>
                        </m:sSubSup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𝐻𝐹𝑆</m:t>
                            </m:r>
                          </m:sup>
                        </m:sSubSup>
                      </m:e>
                    </m:d>
                    <m:r>
                      <a:rPr lang="de-DE" sz="2000" i="1">
                        <a:latin typeface="Cambria Math" panose="02040503050406030204" pitchFamily="18" charset="0"/>
                      </a:rPr>
                      <m:t>=1.243</m:t>
                    </m:r>
                    <m:r>
                      <a:rPr lang="de-DE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DE" sz="2000" b="0" i="0" smtClean="0">
                        <a:latin typeface="Cambria Math" panose="02040503050406030204" pitchFamily="18" charset="0"/>
                      </a:rPr>
                      <m:t>GHz</m:t>
                    </m:r>
                  </m:oMath>
                </a14:m>
                <a:endParaRPr lang="en-GB" sz="2200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GB" sz="2200" dirty="0"/>
                  <a:t>	</a:t>
                </a:r>
                <a:r>
                  <a:rPr lang="de-DE" sz="2400" dirty="0" smtClean="0"/>
                  <a:t>→ </a:t>
                </a:r>
                <a:r>
                  <a:rPr lang="de-DE" sz="2400" dirty="0" err="1" smtClean="0"/>
                  <a:t>We</a:t>
                </a:r>
                <a:r>
                  <a:rPr lang="de-DE" sz="2400" dirty="0" smtClean="0"/>
                  <a:t> </a:t>
                </a:r>
                <a:r>
                  <a:rPr lang="de-DE" sz="2400" dirty="0" err="1" smtClean="0"/>
                  <a:t>detect</a:t>
                </a:r>
                <a:r>
                  <a:rPr lang="de-DE" sz="2400" dirty="0" smtClean="0"/>
                  <a:t> Hydrogen!</a:t>
                </a:r>
                <a:r>
                  <a:rPr lang="en-GB" sz="2400" dirty="0">
                    <a:solidFill>
                      <a:srgbClr val="D85ED1"/>
                    </a:solidFill>
                  </a:rPr>
                  <a:t> </a:t>
                </a:r>
                <a:r>
                  <a:rPr lang="en-GB" sz="2400" dirty="0" smtClean="0">
                    <a:solidFill>
                      <a:srgbClr val="D85ED1"/>
                    </a:solidFill>
                  </a:rPr>
                  <a:t>✔</a:t>
                </a:r>
              </a:p>
              <a:p>
                <a:pPr>
                  <a:lnSpc>
                    <a:spcPct val="150000"/>
                  </a:lnSpc>
                </a:pPr>
                <a:r>
                  <a:rPr lang="de-DE" sz="2400" dirty="0" smtClean="0"/>
                  <a:t>Laser </a:t>
                </a:r>
                <a:r>
                  <a:rPr lang="de-DE" sz="2400" dirty="0" err="1" smtClean="0"/>
                  <a:t>linewidth</a:t>
                </a:r>
                <a:r>
                  <a:rPr lang="de-DE" sz="2400" dirty="0" smtClean="0"/>
                  <a:t> </a:t>
                </a:r>
                <a14:m>
                  <m:oMath xmlns:m="http://schemas.openxmlformats.org/officeDocument/2006/math">
                    <m:r>
                      <a:rPr lang="de-DE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de-DE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150 </m:t>
                    </m:r>
                    <m:r>
                      <m:rPr>
                        <m:sty m:val="p"/>
                      </m:rPr>
                      <a:rPr lang="de-DE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MHz</m:t>
                    </m:r>
                  </m:oMath>
                </a14:m>
                <a:endParaRPr lang="en-GB" sz="2400" dirty="0" smtClean="0">
                  <a:solidFill>
                    <a:srgbClr val="D85ED1"/>
                  </a:solidFill>
                </a:endParaRP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152196"/>
                <a:ext cx="6020625" cy="4705804"/>
              </a:xfrm>
              <a:blipFill>
                <a:blip r:embed="rId3"/>
                <a:stretch>
                  <a:fillRect l="-1317" r="-11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el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48943274"/>
                  </p:ext>
                </p:extLst>
              </p:nvPr>
            </p:nvGraphicFramePr>
            <p:xfrm>
              <a:off x="7777878" y="5421084"/>
              <a:ext cx="4414122" cy="96720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303300">
                      <a:extLst>
                        <a:ext uri="{9D8B030D-6E8A-4147-A177-3AD203B41FA5}">
                          <a16:colId xmlns:a16="http://schemas.microsoft.com/office/drawing/2014/main" val="3484868226"/>
                        </a:ext>
                      </a:extLst>
                    </a:gridCol>
                    <a:gridCol w="2110822">
                      <a:extLst>
                        <a:ext uri="{9D8B030D-6E8A-4147-A177-3AD203B41FA5}">
                          <a16:colId xmlns:a16="http://schemas.microsoft.com/office/drawing/2014/main" val="3845745904"/>
                        </a:ext>
                      </a:extLst>
                    </a:gridCol>
                  </a:tblGrid>
                  <a:tr h="967203">
                    <a:tc>
                      <a:txBody>
                        <a:bodyPr/>
                        <a:lstStyle/>
                        <a:p>
                          <a:pPr marL="0" marR="0" lvl="1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:r>
                            <a:rPr lang="de-DE" sz="1200" dirty="0" smtClean="0">
                              <a:latin typeface="+mn-lt"/>
                            </a:rPr>
                            <a:t>Fit </a:t>
                          </a:r>
                          <a:r>
                            <a:rPr lang="de-DE" sz="1200" dirty="0" err="1" smtClean="0">
                              <a:latin typeface="+mn-lt"/>
                            </a:rPr>
                            <a:t>to</a:t>
                          </a:r>
                          <a:r>
                            <a:rPr lang="de-DE" sz="1200" dirty="0" smtClean="0">
                              <a:latin typeface="+mn-lt"/>
                            </a:rPr>
                            <a:t> </a:t>
                          </a:r>
                          <a:r>
                            <a:rPr lang="de-DE" sz="1200" dirty="0" err="1" smtClean="0">
                              <a:latin typeface="+mn-lt"/>
                            </a:rPr>
                            <a:t>sum</a:t>
                          </a:r>
                          <a:r>
                            <a:rPr lang="de-DE" sz="1200" dirty="0" smtClean="0">
                              <a:latin typeface="+mn-lt"/>
                            </a:rPr>
                            <a:t> </a:t>
                          </a:r>
                          <a:r>
                            <a:rPr lang="de-DE" sz="1200" dirty="0" err="1" smtClean="0">
                              <a:latin typeface="+mn-lt"/>
                            </a:rPr>
                            <a:t>of</a:t>
                          </a:r>
                          <a:r>
                            <a:rPr lang="de-DE" sz="1200" dirty="0" smtClean="0">
                              <a:latin typeface="+mn-lt"/>
                            </a:rPr>
                            <a:t> </a:t>
                          </a:r>
                          <a:r>
                            <a:rPr lang="de-DE" sz="1200" dirty="0" err="1" smtClean="0">
                              <a:latin typeface="+mn-lt"/>
                            </a:rPr>
                            <a:t>two</a:t>
                          </a:r>
                          <a:r>
                            <a:rPr lang="de-DE" sz="1200" dirty="0" smtClean="0">
                              <a:latin typeface="+mn-lt"/>
                            </a:rPr>
                            <a:t> </a:t>
                          </a:r>
                          <a:r>
                            <a:rPr lang="de-DE" sz="1200" dirty="0" err="1" smtClean="0">
                              <a:latin typeface="+mn-lt"/>
                            </a:rPr>
                            <a:t>Lorentzians</a:t>
                          </a:r>
                          <a:r>
                            <a:rPr lang="de-DE" sz="1200" dirty="0" smtClean="0">
                              <a:latin typeface="+mn-lt"/>
                            </a:rPr>
                            <a:t>:</a:t>
                          </a:r>
                        </a:p>
                        <a:p>
                          <a:pPr marL="0" marR="0" lvl="1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de-DE" sz="1200" dirty="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de-DE" sz="1200" dirty="0" smtClean="0">
                                  <a:latin typeface="Cambria Math" panose="02040503050406030204" pitchFamily="18" charset="0"/>
                                </a:rPr>
                                <m:t>1=2466062.098 ±0.004</m:t>
                              </m:r>
                            </m:oMath>
                          </a14:m>
                          <a:r>
                            <a:rPr lang="de-DE" sz="1200" dirty="0" smtClean="0"/>
                            <a:t> GHz</a:t>
                          </a:r>
                        </a:p>
                        <a:p>
                          <a:pPr marL="0" marR="0" lvl="1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1200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GB" sz="1200" smtClean="0">
                                  <a:latin typeface="Cambria Math" panose="02040503050406030204" pitchFamily="18" charset="0"/>
                                </a:rPr>
                                <m:t>2=2466063.338±0.008</m:t>
                              </m:r>
                            </m:oMath>
                          </a14:m>
                          <a:r>
                            <a:rPr lang="de-DE" sz="1200" dirty="0" smtClean="0"/>
                            <a:t> </a:t>
                          </a:r>
                          <a:r>
                            <a:rPr lang="de-DE" sz="1200" dirty="0"/>
                            <a:t>GHz</a:t>
                          </a:r>
                          <a:endParaRPr lang="de-DE" sz="12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1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:endParaRPr lang="de-DE" sz="1200" dirty="0" smtClean="0"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1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l-GR" sz="1200" dirty="0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  <m:r>
                                <a:rPr lang="de-DE" sz="1200" dirty="0">
                                  <a:latin typeface="Cambria Math" panose="02040503050406030204" pitchFamily="18" charset="0"/>
                                </a:rPr>
                                <m:t>1=</m:t>
                              </m:r>
                              <m:r>
                                <a:rPr lang="de-DE" sz="1200" i="1" dirty="0" smtClean="0">
                                  <a:latin typeface="Cambria Math" panose="02040503050406030204" pitchFamily="18" charset="0"/>
                                </a:rPr>
                                <m:t>0.314</m:t>
                              </m:r>
                              <m:r>
                                <a:rPr lang="de-DE" sz="1200" dirty="0">
                                  <a:latin typeface="Cambria Math" panose="02040503050406030204" pitchFamily="18" charset="0"/>
                                </a:rPr>
                                <m:t>±0.011</m:t>
                              </m:r>
                            </m:oMath>
                          </a14:m>
                          <a:r>
                            <a:rPr lang="de-DE" sz="1200" dirty="0" smtClean="0"/>
                            <a:t> GHz</a:t>
                          </a:r>
                        </a:p>
                        <a:p>
                          <a:pPr marL="0" marR="0" lvl="1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l-GR" sz="1200" dirty="0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  <m:r>
                                <a:rPr lang="de-DE" sz="1200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e-DE" sz="1200" dirty="0">
                                  <a:latin typeface="Cambria Math" panose="02040503050406030204" pitchFamily="18" charset="0"/>
                                </a:rPr>
                                <m:t>=0.</m:t>
                              </m:r>
                              <m:r>
                                <a:rPr lang="de-DE" sz="1200" b="0" i="0" dirty="0" smtClean="0">
                                  <a:latin typeface="Cambria Math" panose="02040503050406030204" pitchFamily="18" charset="0"/>
                                </a:rPr>
                                <m:t>302</m:t>
                              </m:r>
                              <m:r>
                                <a:rPr lang="de-DE" sz="1200" dirty="0">
                                  <a:latin typeface="Cambria Math" panose="02040503050406030204" pitchFamily="18" charset="0"/>
                                </a:rPr>
                                <m:t>±0.025</m:t>
                              </m:r>
                            </m:oMath>
                          </a14:m>
                          <a:r>
                            <a:rPr lang="de-DE" sz="1200" dirty="0" smtClean="0"/>
                            <a:t> GHz</a:t>
                          </a:r>
                          <a:endParaRPr lang="en-US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501465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el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48943274"/>
                  </p:ext>
                </p:extLst>
              </p:nvPr>
            </p:nvGraphicFramePr>
            <p:xfrm>
              <a:off x="7777878" y="5421084"/>
              <a:ext cx="4414122" cy="967203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303300">
                      <a:extLst>
                        <a:ext uri="{9D8B030D-6E8A-4147-A177-3AD203B41FA5}">
                          <a16:colId xmlns:a16="http://schemas.microsoft.com/office/drawing/2014/main" val="3484868226"/>
                        </a:ext>
                      </a:extLst>
                    </a:gridCol>
                    <a:gridCol w="2110822">
                      <a:extLst>
                        <a:ext uri="{9D8B030D-6E8A-4147-A177-3AD203B41FA5}">
                          <a16:colId xmlns:a16="http://schemas.microsoft.com/office/drawing/2014/main" val="3845745904"/>
                        </a:ext>
                      </a:extLst>
                    </a:gridCol>
                  </a:tblGrid>
                  <a:tr h="96720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r="-917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0893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5014650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Grafi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825" y="1828801"/>
            <a:ext cx="4949185" cy="3239310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10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Chopper and Background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52904"/>
                <a:ext cx="10515600" cy="4956176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lnSpc>
                    <a:spcPct val="160000"/>
                  </a:lnSpc>
                </a:pPr>
                <a:r>
                  <a:rPr lang="de-DE" dirty="0" smtClean="0"/>
                  <a:t>Chopper </a:t>
                </a:r>
                <a:r>
                  <a:rPr lang="de-DE" dirty="0" err="1"/>
                  <a:t>window</a:t>
                </a:r>
                <a:r>
                  <a:rPr lang="de-DE" dirty="0"/>
                  <a:t> ≈ 22</a:t>
                </a:r>
                <a:r>
                  <a:rPr lang="de-DE" dirty="0" smtClean="0"/>
                  <a:t>°	→ </a:t>
                </a:r>
                <a:r>
                  <a:rPr lang="de-DE" dirty="0" err="1"/>
                  <a:t>chopper</a:t>
                </a:r>
                <a:r>
                  <a:rPr lang="de-DE" dirty="0"/>
                  <a:t> </a:t>
                </a:r>
                <a:r>
                  <a:rPr lang="de-DE" dirty="0" err="1"/>
                  <a:t>duty</a:t>
                </a:r>
                <a:r>
                  <a:rPr lang="de-DE" dirty="0"/>
                  <a:t> </a:t>
                </a:r>
                <a:r>
                  <a:rPr lang="de-DE" dirty="0" err="1"/>
                  <a:t>cycle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𝑑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 panose="02040503050406030204" pitchFamily="18" charset="0"/>
                          </a:rPr>
                          <m:t>22°</m:t>
                        </m:r>
                      </m:num>
                      <m:den>
                        <m:r>
                          <a:rPr lang="de-DE" i="1">
                            <a:latin typeface="Cambria Math" panose="02040503050406030204" pitchFamily="18" charset="0"/>
                          </a:rPr>
                          <m:t>360°</m:t>
                        </m:r>
                      </m:den>
                    </m:f>
                    <m:r>
                      <a:rPr lang="de-DE" i="1">
                        <a:latin typeface="Cambria Math" panose="02040503050406030204" pitchFamily="18" charset="0"/>
                      </a:rPr>
                      <m:t>=6.1%</m:t>
                    </m:r>
                  </m:oMath>
                </a14:m>
                <a:endParaRPr lang="de-DE" dirty="0"/>
              </a:p>
              <a:p>
                <a:pPr lvl="1">
                  <a:lnSpc>
                    <a:spcPct val="160000"/>
                  </a:lnSpc>
                </a:pPr>
                <a:r>
                  <a:rPr lang="de-DE" dirty="0" err="1"/>
                  <a:t>Chopper</a:t>
                </a:r>
                <a:r>
                  <a:rPr lang="de-DE" dirty="0"/>
                  <a:t> </a:t>
                </a:r>
                <a:r>
                  <a:rPr lang="de-DE" dirty="0" err="1"/>
                  <a:t>frequency</a:t>
                </a:r>
                <a:r>
                  <a:rPr lang="de-DE" dirty="0"/>
                  <a:t> ≈ </a:t>
                </a:r>
                <a:r>
                  <a:rPr lang="de-DE" dirty="0" smtClean="0"/>
                  <a:t>10 Hz</a:t>
                </a:r>
                <a:endParaRPr lang="de-DE" dirty="0"/>
              </a:p>
              <a:p>
                <a:pPr lvl="1">
                  <a:lnSpc>
                    <a:spcPct val="160000"/>
                  </a:lnSpc>
                </a:pPr>
                <a:r>
                  <a:rPr lang="de-DE" dirty="0" err="1"/>
                  <a:t>Chopper</a:t>
                </a:r>
                <a:r>
                  <a:rPr lang="de-DE" dirty="0"/>
                  <a:t> </a:t>
                </a:r>
                <a:r>
                  <a:rPr lang="de-DE" dirty="0" err="1"/>
                  <a:t>opening</a:t>
                </a:r>
                <a:r>
                  <a:rPr lang="de-DE" dirty="0"/>
                  <a:t> time ≈ </a:t>
                </a:r>
                <a:r>
                  <a:rPr lang="de-DE" dirty="0" smtClean="0"/>
                  <a:t>6 </a:t>
                </a:r>
                <a:r>
                  <a:rPr lang="de-DE" dirty="0" err="1" smtClean="0"/>
                  <a:t>ms</a:t>
                </a:r>
                <a:endParaRPr lang="en-US" dirty="0" smtClean="0"/>
              </a:p>
              <a:p>
                <a:pPr>
                  <a:lnSpc>
                    <a:spcPct val="160000"/>
                  </a:lnSpc>
                </a:pPr>
                <a:r>
                  <a:rPr lang="en-US" dirty="0" smtClean="0"/>
                  <a:t>Signal/Background</a:t>
                </a:r>
                <a:r>
                  <a:rPr lang="en-US" dirty="0"/>
                  <a:t> </a:t>
                </a:r>
                <a:r>
                  <a:rPr lang="en-US" dirty="0" smtClean="0"/>
                  <a:t>~ 7.24</a:t>
                </a:r>
                <a:endParaRPr lang="en-US" dirty="0"/>
              </a:p>
              <a:p>
                <a:pPr>
                  <a:lnSpc>
                    <a:spcPct val="160000"/>
                  </a:lnSpc>
                </a:pPr>
                <a:r>
                  <a:rPr lang="en-US" dirty="0" smtClean="0"/>
                  <a:t>No pumping restriction, at 0.8 </a:t>
                </a:r>
                <a:r>
                  <a:rPr lang="en-US" dirty="0" err="1" smtClean="0"/>
                  <a:t>mln</a:t>
                </a:r>
                <a:r>
                  <a:rPr lang="en-US" dirty="0" smtClean="0"/>
                  <a:t>/min H-flow:</a:t>
                </a:r>
              </a:p>
              <a:p>
                <a:pPr lvl="1">
                  <a:lnSpc>
                    <a:spcPct val="160000"/>
                  </a:lnSpc>
                </a:pPr>
                <a:r>
                  <a:rPr lang="en-US" dirty="0" smtClean="0"/>
                  <a:t>Pressure in source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1.17</m:t>
                    </m:r>
                  </m:oMath>
                </a14:m>
                <a:r>
                  <a:rPr lang="en-US" dirty="0" smtClean="0"/>
                  <a:t> mbar</a:t>
                </a:r>
              </a:p>
              <a:p>
                <a:pPr lvl="1">
                  <a:lnSpc>
                    <a:spcPct val="160000"/>
                  </a:lnSpc>
                </a:pPr>
                <a:r>
                  <a:rPr lang="en-US" dirty="0" smtClean="0"/>
                  <a:t>Pressure in </a:t>
                </a:r>
                <a:r>
                  <a:rPr lang="en-US" dirty="0" err="1" smtClean="0"/>
                  <a:t>cryo</a:t>
                </a:r>
                <a:r>
                  <a:rPr lang="en-US" dirty="0" smtClean="0"/>
                  <a:t> chamber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≅2.8×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mbar</a:t>
                </a:r>
                <a:endParaRPr lang="en-US" dirty="0" smtClean="0"/>
              </a:p>
              <a:p>
                <a:pPr lvl="1">
                  <a:lnSpc>
                    <a:spcPct val="160000"/>
                  </a:lnSpc>
                </a:pPr>
                <a:r>
                  <a:rPr lang="en-US" dirty="0" smtClean="0"/>
                  <a:t>Pressure in detection chamber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7.6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de-DE" dirty="0" smtClean="0">
                    <a:ea typeface="Cambria Math" panose="02040503050406030204" pitchFamily="18" charset="0"/>
                  </a:rPr>
                  <a:t> </a:t>
                </a:r>
                <a:r>
                  <a:rPr lang="en-US" dirty="0"/>
                  <a:t>mbar</a:t>
                </a:r>
                <a:endParaRPr lang="de-DE" dirty="0" smtClean="0">
                  <a:ea typeface="Cambria Math" panose="02040503050406030204" pitchFamily="18" charset="0"/>
                </a:endParaRPr>
              </a:p>
              <a:p>
                <a:pPr lvl="1">
                  <a:lnSpc>
                    <a:spcPct val="16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𝑑𝑐</m:t>
                            </m:r>
                          </m:sub>
                        </m:sSub>
                      </m:den>
                    </m:f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.5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𝑐𝑐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</m:oMath>
                </a14:m>
                <a:endParaRPr lang="en-US" dirty="0" smtClean="0"/>
              </a:p>
              <a:p>
                <a:pPr>
                  <a:lnSpc>
                    <a:spcPct val="160000"/>
                  </a:lnSpc>
                </a:pPr>
                <a:endParaRPr lang="en-US" dirty="0" smtClean="0"/>
              </a:p>
              <a:p>
                <a:pPr marL="0" indent="0">
                  <a:lnSpc>
                    <a:spcPct val="160000"/>
                  </a:lnSpc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52904"/>
                <a:ext cx="10515600" cy="4956176"/>
              </a:xfrm>
              <a:blipFill>
                <a:blip r:embed="rId2"/>
                <a:stretch>
                  <a:fillRect l="-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2169" y="2281157"/>
            <a:ext cx="1742845" cy="1594678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3167" y="2144649"/>
            <a:ext cx="2707821" cy="173118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5822" y="4454063"/>
            <a:ext cx="4645882" cy="2155017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96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7470" y="3498575"/>
            <a:ext cx="4067874" cy="278391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4000" y="720000"/>
            <a:ext cx="11163300" cy="1325563"/>
          </a:xfrm>
        </p:spPr>
        <p:txBody>
          <a:bodyPr/>
          <a:lstStyle/>
          <a:p>
            <a:r>
              <a:rPr lang="de-DE" dirty="0" err="1" smtClean="0"/>
              <a:t>Velocities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Hydrogen Beam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684000" y="1975723"/>
                <a:ext cx="5412000" cy="3275764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de-DE" sz="2200" dirty="0" smtClean="0"/>
                  <a:t>Coldhead </a:t>
                </a:r>
                <a14:m>
                  <m:oMath xmlns:m="http://schemas.openxmlformats.org/officeDocument/2006/math">
                    <m:r>
                      <a:rPr lang="de-DE" sz="2200" i="1" dirty="0">
                        <a:latin typeface="Cambria Math" panose="02040503050406030204" pitchFamily="18" charset="0"/>
                      </a:rPr>
                      <m:t>→ 6.5 </m:t>
                    </m:r>
                    <m:r>
                      <m:rPr>
                        <m:sty m:val="p"/>
                      </m:rPr>
                      <a:rPr lang="de-DE" sz="2200" dirty="0"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endParaRPr lang="de-DE" sz="2200" dirty="0"/>
              </a:p>
              <a:p>
                <a:pPr>
                  <a:lnSpc>
                    <a:spcPct val="150000"/>
                  </a:lnSpc>
                </a:pPr>
                <a:r>
                  <a:rPr lang="de-DE" sz="2200" dirty="0" smtClean="0"/>
                  <a:t>Delay Measurement: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de-DE" sz="2000" dirty="0" smtClean="0"/>
                  <a:t>Variation </a:t>
                </a:r>
                <a:r>
                  <a:rPr lang="de-DE" sz="2000" dirty="0" err="1" smtClean="0"/>
                  <a:t>of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the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delay</a:t>
                </a:r>
                <a:r>
                  <a:rPr lang="de-DE" sz="2000" dirty="0" smtClean="0"/>
                  <a:t> </a:t>
                </a:r>
                <a14:m>
                  <m:oMath xmlns:m="http://schemas.openxmlformats.org/officeDocument/2006/math">
                    <m:r>
                      <a:rPr lang="de-DE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de-DE" sz="2000" dirty="0" smtClean="0"/>
                  <a:t> </a:t>
                </a:r>
                <a:r>
                  <a:rPr lang="de-DE" sz="2000" dirty="0" err="1" smtClean="0"/>
                  <a:t>between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chopper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opening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and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firing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of</a:t>
                </a:r>
                <a:r>
                  <a:rPr lang="de-DE" sz="2000" dirty="0" smtClean="0"/>
                  <a:t> </a:t>
                </a:r>
                <a:r>
                  <a:rPr lang="de-DE" sz="2000" dirty="0" err="1" smtClean="0"/>
                  <a:t>the</a:t>
                </a:r>
                <a:r>
                  <a:rPr lang="de-DE" sz="2000" dirty="0" smtClean="0"/>
                  <a:t> Laser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de-DE" sz="2000" dirty="0" err="1" smtClean="0"/>
                  <a:t>Distance</a:t>
                </a:r>
                <a:r>
                  <a:rPr lang="de-DE" sz="2000" dirty="0" smtClean="0"/>
                  <a:t> (</a:t>
                </a:r>
                <a:r>
                  <a:rPr lang="de-DE" sz="2000" dirty="0" err="1" smtClean="0"/>
                  <a:t>chopper</a:t>
                </a:r>
                <a:r>
                  <a:rPr lang="de-DE" sz="2000" dirty="0" smtClean="0"/>
                  <a:t> – </a:t>
                </a:r>
                <a:r>
                  <a:rPr lang="de-DE" sz="2000" dirty="0" err="1" smtClean="0"/>
                  <a:t>detection</a:t>
                </a:r>
                <a:r>
                  <a:rPr lang="de-DE" sz="2000" dirty="0" smtClean="0"/>
                  <a:t>)	    </a:t>
                </a:r>
                <a:r>
                  <a:rPr lang="de-DE" dirty="0" smtClean="0"/>
                  <a:t>∆</a:t>
                </a:r>
                <a:r>
                  <a:rPr lang="de-DE" dirty="0"/>
                  <a:t>𝑥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=0.8</m:t>
                    </m:r>
                    <m:r>
                      <m:rPr>
                        <m:sty m:val="p"/>
                      </m:rPr>
                      <a:rPr lang="de-DE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  <m:r>
                      <a:rPr 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  <m:r>
                      <a:rPr 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r>
                          <a:rPr lang="de-DE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den>
                    </m:f>
                  </m:oMath>
                </a14:m>
                <a:endParaRPr lang="de-DE" sz="2000" dirty="0" smtClean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4000" y="1975723"/>
                <a:ext cx="5412000" cy="3275764"/>
              </a:xfrm>
              <a:blipFill>
                <a:blip r:embed="rId5"/>
                <a:stretch>
                  <a:fillRect l="-1239" b="-2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684000" y="5181647"/>
                <a:ext cx="9224683" cy="1563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200" dirty="0" smtClean="0"/>
                  <a:t>A </a:t>
                </a:r>
                <a14:m>
                  <m:oMath xmlns:m="http://schemas.openxmlformats.org/officeDocument/2006/math">
                    <m:r>
                      <a:rPr lang="de-DE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</m:t>
                    </m:r>
                    <m:r>
                      <m:rPr>
                        <m:sty m:val="p"/>
                      </m:rPr>
                      <a:rPr lang="de-DE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  <m:r>
                      <a:rPr lang="de-DE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sz="2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GB" sz="2200" dirty="0" smtClean="0"/>
                  <a:t> atom would take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200" b="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de-DE" sz="2200" b="0" i="1" dirty="0" smtClean="0">
                            <a:latin typeface="Cambria Math" panose="02040503050406030204" pitchFamily="18" charset="0"/>
                          </a:rPr>
                          <m:t>50</m:t>
                        </m:r>
                      </m:sub>
                    </m:sSub>
                    <m:r>
                      <a:rPr lang="de-DE" sz="2200" b="0" i="1" dirty="0" smtClean="0">
                        <a:latin typeface="Cambria Math" panose="02040503050406030204" pitchFamily="18" charset="0"/>
                      </a:rPr>
                      <m:t>=8</m:t>
                    </m:r>
                    <m:r>
                      <m:rPr>
                        <m:sty m:val="p"/>
                      </m:rPr>
                      <a:rPr lang="en-GB" sz="2200" i="0" dirty="0" smtClean="0">
                        <a:latin typeface="Cambria Math" panose="02040503050406030204" pitchFamily="18" charset="0"/>
                      </a:rPr>
                      <m:t>ms</m:t>
                    </m:r>
                  </m:oMath>
                </a14:m>
                <a:endParaRPr lang="en-GB" sz="2200" dirty="0" smtClean="0"/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200" dirty="0" smtClean="0"/>
                  <a:t>Clear </a:t>
                </a:r>
                <a:r>
                  <a:rPr lang="en-GB" sz="2200" dirty="0"/>
                  <a:t>evidence of atoms with velocities </a:t>
                </a:r>
                <a14:m>
                  <m:oMath xmlns:m="http://schemas.openxmlformats.org/officeDocument/2006/math"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de-DE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</m:t>
                    </m:r>
                    <m:r>
                      <a:rPr lang="de-DE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DE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  <m:r>
                      <a:rPr lang="de-DE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sz="2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GB" sz="2000" dirty="0" smtClean="0">
                    <a:solidFill>
                      <a:srgbClr val="D85ED1"/>
                    </a:solidFill>
                  </a:rPr>
                  <a:t> </a:t>
                </a:r>
                <a:r>
                  <a:rPr lang="en-GB" sz="2000" dirty="0">
                    <a:solidFill>
                      <a:srgbClr val="D85ED1"/>
                    </a:solidFill>
                  </a:rPr>
                  <a:t>✔</a:t>
                </a:r>
                <a:endParaRPr lang="en-GB" sz="2000" dirty="0"/>
              </a:p>
              <a:p>
                <a:pPr>
                  <a:lnSpc>
                    <a:spcPct val="150000"/>
                  </a:lnSpc>
                </a:pPr>
                <a:endParaRPr lang="en-GB" sz="2200" dirty="0"/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0" y="5181647"/>
                <a:ext cx="9224683" cy="1563377"/>
              </a:xfrm>
              <a:prstGeom prst="rect">
                <a:avLst/>
              </a:prstGeom>
              <a:blipFill>
                <a:blip r:embed="rId6"/>
                <a:stretch>
                  <a:fillRect l="-7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26</a:t>
            </a:fld>
            <a:endParaRPr lang="en-GB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98747" y="1339887"/>
            <a:ext cx="3116597" cy="2096934"/>
          </a:xfrm>
          <a:prstGeom prst="rect">
            <a:avLst/>
          </a:prstGeom>
        </p:spPr>
      </p:pic>
      <p:cxnSp>
        <p:nvCxnSpPr>
          <p:cNvPr id="12" name="Gerade Verbindung mit Pfeil 11"/>
          <p:cNvCxnSpPr/>
          <p:nvPr/>
        </p:nvCxnSpPr>
        <p:spPr>
          <a:xfrm flipH="1">
            <a:off x="8861729" y="3060192"/>
            <a:ext cx="288367" cy="2489818"/>
          </a:xfrm>
          <a:prstGeom prst="straightConnector1">
            <a:avLst/>
          </a:prstGeom>
          <a:ln>
            <a:solidFill>
              <a:srgbClr val="D88C3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409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46104"/>
            <a:ext cx="10515600" cy="1325563"/>
          </a:xfrm>
        </p:spPr>
        <p:txBody>
          <a:bodyPr/>
          <a:lstStyle/>
          <a:p>
            <a:r>
              <a:rPr lang="en-US" dirty="0" smtClean="0"/>
              <a:t>2022 - </a:t>
            </a:r>
            <a:r>
              <a:rPr lang="en-US" dirty="0"/>
              <a:t>New </a:t>
            </a:r>
            <a:r>
              <a:rPr lang="en-US" dirty="0" smtClean="0"/>
              <a:t>Lab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226" y="2009780"/>
            <a:ext cx="4685287" cy="351396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415" y="2009780"/>
            <a:ext cx="4672013" cy="3504010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74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022" y="3179715"/>
            <a:ext cx="5752904" cy="299724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37096"/>
            <a:ext cx="10515600" cy="1325563"/>
          </a:xfrm>
        </p:spPr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Coldhead</a:t>
            </a:r>
            <a:r>
              <a:rPr lang="en-US" dirty="0" smtClean="0"/>
              <a:t>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285750" indent="-285750"/>
                <a:r>
                  <a:rPr lang="en-US" dirty="0" smtClean="0"/>
                  <a:t>Heat-shield </a:t>
                </a:r>
                <a:r>
                  <a:rPr lang="en-US" dirty="0"/>
                  <a:t>added</a:t>
                </a:r>
                <a:r>
                  <a:rPr lang="en-US" dirty="0" smtClean="0"/>
                  <a:t> </a:t>
                </a:r>
                <a:r>
                  <a:rPr lang="de-DE" dirty="0"/>
                  <a:t>→</a:t>
                </a:r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4.2 </m:t>
                    </m:r>
                    <m:r>
                      <m:rPr>
                        <m:sty m:val="p"/>
                      </m:rPr>
                      <a:rPr lang="de-DE" dirty="0">
                        <a:latin typeface="Cambria Math" panose="02040503050406030204" pitchFamily="18" charset="0"/>
                      </a:rPr>
                      <m:t>K</m:t>
                    </m:r>
                  </m:oMath>
                </a14:m>
                <a:endParaRPr lang="de-DE" dirty="0" smtClean="0"/>
              </a:p>
              <a:p>
                <a:pPr marL="285750" indent="-285750"/>
                <a:r>
                  <a:rPr lang="de-DE" dirty="0" smtClean="0"/>
                  <a:t>→  ~ 2 x </a:t>
                </a:r>
                <a:r>
                  <a:rPr lang="de-DE" dirty="0" err="1" smtClean="0"/>
                  <a:t>more</a:t>
                </a:r>
                <a:r>
                  <a:rPr lang="de-DE" dirty="0" smtClean="0"/>
                  <a:t> H </a:t>
                </a:r>
                <a:r>
                  <a:rPr lang="de-DE" dirty="0" err="1" smtClean="0"/>
                  <a:t>with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velocities</a:t>
                </a:r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de-DE" dirty="0" smtClean="0"/>
                  <a:t> m/s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696" t="-15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Grafik 10" descr="Ein Bild, das drinnen, Küche, Stahl, Haushaltsgerät enthält.&#10;&#10;Automatisch generierte Beschreibung">
            <a:extLst>
              <a:ext uri="{FF2B5EF4-FFF2-40B4-BE49-F238E27FC236}">
                <a16:creationId xmlns:a16="http://schemas.microsoft.com/office/drawing/2014/main" id="{21DE769A-0F04-3FB9-B988-B2B7FFEA8B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251" y="2004195"/>
            <a:ext cx="2983265" cy="3977686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28</a:t>
            </a:fld>
            <a:endParaRPr lang="en-GB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926" y="2004195"/>
            <a:ext cx="856623" cy="2193332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4756">
            <a:off x="6636019" y="4133671"/>
            <a:ext cx="842790" cy="2317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99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3.7037E-6 L 0.02331 -0.32152 L 0.02331 -0.32152 " pathEditMode="relative" ptsTypes="A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115001" cy="1325563"/>
          </a:xfrm>
        </p:spPr>
        <p:txBody>
          <a:bodyPr/>
          <a:lstStyle/>
          <a:p>
            <a:r>
              <a:rPr lang="en-US" dirty="0" smtClean="0"/>
              <a:t>Installation of slits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59516" y="1690688"/>
                <a:ext cx="5934961" cy="4879975"/>
              </a:xfrm>
            </p:spPr>
            <p:txBody>
              <a:bodyPr>
                <a:normAutofit/>
              </a:bodyPr>
              <a:lstStyle/>
              <a:p>
                <a:r>
                  <a:rPr lang="en-GB" sz="1800" dirty="0"/>
                  <a:t>Three height adjustable slits</a:t>
                </a:r>
              </a:p>
              <a:p>
                <a:pPr lvl="1"/>
                <a:r>
                  <a:rPr lang="en-GB" sz="1600" dirty="0"/>
                  <a:t>1</a:t>
                </a:r>
                <a:r>
                  <a:rPr lang="en-GB" sz="1600" baseline="30000" dirty="0"/>
                  <a:t>st</a:t>
                </a:r>
                <a:r>
                  <a:rPr lang="en-GB" sz="1600" dirty="0"/>
                  <a:t> slit: 100 µm </a:t>
                </a:r>
                <a:r>
                  <a:rPr lang="en-GB" sz="1600" dirty="0" err="1"/>
                  <a:t>slitwidth</a:t>
                </a:r>
                <a:endParaRPr lang="en-GB" sz="1600" dirty="0"/>
              </a:p>
              <a:p>
                <a:pPr lvl="1"/>
                <a:r>
                  <a:rPr lang="en-GB" sz="1600" dirty="0"/>
                  <a:t>2</a:t>
                </a:r>
                <a:r>
                  <a:rPr lang="en-GB" sz="1600" baseline="30000" dirty="0"/>
                  <a:t>nd</a:t>
                </a:r>
                <a:r>
                  <a:rPr lang="en-GB" sz="1600" dirty="0"/>
                  <a:t> &amp; 3</a:t>
                </a:r>
                <a:r>
                  <a:rPr lang="en-GB" sz="1600" baseline="30000" dirty="0"/>
                  <a:t>rd</a:t>
                </a:r>
                <a:r>
                  <a:rPr lang="en-GB" sz="1600" dirty="0"/>
                  <a:t> slit: 1 mm </a:t>
                </a:r>
                <a:r>
                  <a:rPr lang="en-GB" sz="1600" dirty="0" err="1"/>
                  <a:t>slitwidth</a:t>
                </a:r>
                <a:endParaRPr lang="en-GB" sz="1600" dirty="0"/>
              </a:p>
              <a:p>
                <a:pPr>
                  <a:lnSpc>
                    <a:spcPct val="150000"/>
                  </a:lnSpc>
                </a:pPr>
                <a:r>
                  <a:rPr lang="en-US" sz="1800" dirty="0" smtClean="0"/>
                  <a:t>Separation of vacuum regions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sz="1600" dirty="0" smtClean="0"/>
                  <a:t>3 </a:t>
                </a:r>
                <a:r>
                  <a:rPr lang="en-US" sz="1600" dirty="0" err="1" smtClean="0"/>
                  <a:t>Turbopumps</a:t>
                </a:r>
                <a:r>
                  <a:rPr lang="en-US" sz="1600" dirty="0" smtClean="0"/>
                  <a:t> installed </a:t>
                </a:r>
                <a:r>
                  <a:rPr lang="en-US" sz="1600" dirty="0"/>
                  <a:t> (4</a:t>
                </a:r>
                <a:r>
                  <a:rPr lang="en-US" sz="1600" baseline="30000" dirty="0"/>
                  <a:t>th</a:t>
                </a:r>
                <a:r>
                  <a:rPr lang="en-US" sz="1600" dirty="0"/>
                  <a:t> coming soon)</a:t>
                </a:r>
                <a:endParaRPr lang="en-US" sz="1600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en-US" sz="1600" dirty="0" smtClean="0"/>
                  <a:t>4 Vacuum gauges</a:t>
                </a:r>
                <a:endParaRPr lang="en-US" sz="1800" dirty="0" smtClean="0"/>
              </a:p>
              <a:p>
                <a:pPr lvl="1"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de-DE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𝑑𝑐</m:t>
                            </m:r>
                          </m:sub>
                        </m:sSub>
                      </m:den>
                    </m:f>
                    <m:r>
                      <a:rPr lang="de-DE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1.3×</m:t>
                    </m:r>
                    <m:sSup>
                      <m:sSupPr>
                        <m:ctrlPr>
                          <a:rPr lang="de-DE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sup>
                    </m:sSup>
                    <m:r>
                      <a:rPr lang="de-DE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f>
                      <m:fPr>
                        <m:ctrlPr>
                          <a:rPr lang="de-DE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𝑐𝑐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𝑑𝑐</m:t>
                            </m:r>
                          </m:sub>
                        </m:sSub>
                      </m:den>
                    </m:f>
                    <m:r>
                      <a:rPr lang="de-DE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340</m:t>
                    </m:r>
                  </m:oMath>
                </a14:m>
                <a:r>
                  <a:rPr lang="en-US" sz="1800" dirty="0"/>
                  <a:t> </a:t>
                </a:r>
                <a:r>
                  <a:rPr lang="en-US" sz="1800" dirty="0" smtClean="0"/>
                  <a:t>				@ </a:t>
                </a:r>
                <a:r>
                  <a:rPr lang="en-US" sz="1800" dirty="0"/>
                  <a:t>H-flow = 0.8 ml/min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sz="1800" dirty="0"/>
                  <a:t>Improvement of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𝑑𝑐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800" dirty="0"/>
                  <a:t> 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𝑐𝑐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sz="1800" i="1">
                                <a:latin typeface="Cambria Math" panose="02040503050406030204" pitchFamily="18" charset="0"/>
                              </a:rPr>
                              <m:t>𝑑𝑐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800" dirty="0" smtClean="0"/>
                  <a:t>	 </a:t>
                </a:r>
                <a:r>
                  <a:rPr lang="en-US" sz="1800" dirty="0"/>
                  <a:t>		</a:t>
                </a:r>
                <a:r>
                  <a:rPr lang="en-US" sz="1800" dirty="0" smtClean="0"/>
                  <a:t>	of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800" dirty="0"/>
                  <a:t>1 order of magnitude!</a:t>
                </a:r>
              </a:p>
              <a:p>
                <a:pPr lvl="1">
                  <a:lnSpc>
                    <a:spcPct val="150000"/>
                  </a:lnSpc>
                </a:pPr>
                <a:endParaRPr lang="en-US" sz="1600" dirty="0" smtClean="0"/>
              </a:p>
              <a:p>
                <a:pPr marL="457200" lvl="1" indent="0">
                  <a:lnSpc>
                    <a:spcPct val="150000"/>
                  </a:lnSpc>
                  <a:buNone/>
                </a:pPr>
                <a:endParaRPr lang="en-US" sz="1600" dirty="0"/>
              </a:p>
              <a:p>
                <a:pPr marL="457200" lvl="1" indent="0">
                  <a:lnSpc>
                    <a:spcPct val="150000"/>
                  </a:lnSpc>
                  <a:buNone/>
                </a:pPr>
                <a:endParaRPr lang="en-US" sz="1600" dirty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59516" y="1690688"/>
                <a:ext cx="5934961" cy="4879975"/>
              </a:xfrm>
              <a:blipFill>
                <a:blip r:embed="rId2"/>
                <a:stretch>
                  <a:fillRect l="-719" t="-11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feld 9"/>
          <p:cNvSpPr txBox="1"/>
          <p:nvPr/>
        </p:nvSpPr>
        <p:spPr>
          <a:xfrm>
            <a:off x="5455440" y="1202064"/>
            <a:ext cx="55" cy="21934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sp>
        <p:nvSpPr>
          <p:cNvPr id="110" name="Foliennummernplatzhalter 10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29</a:t>
            </a:fld>
            <a:endParaRPr lang="en-GB"/>
          </a:p>
        </p:txBody>
      </p:sp>
      <p:pic>
        <p:nvPicPr>
          <p:cNvPr id="98" name="Grafik 9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087" y="1351537"/>
            <a:ext cx="4691831" cy="2409978"/>
          </a:xfrm>
          <a:prstGeom prst="rect">
            <a:avLst/>
          </a:prstGeom>
        </p:spPr>
      </p:pic>
      <p:grpSp>
        <p:nvGrpSpPr>
          <p:cNvPr id="99" name="Gruppieren 98"/>
          <p:cNvGrpSpPr/>
          <p:nvPr/>
        </p:nvGrpSpPr>
        <p:grpSpPr>
          <a:xfrm>
            <a:off x="4607810" y="3701568"/>
            <a:ext cx="7454417" cy="2892267"/>
            <a:chOff x="4520363" y="3906841"/>
            <a:chExt cx="7454417" cy="2892267"/>
          </a:xfrm>
        </p:grpSpPr>
        <p:grpSp>
          <p:nvGrpSpPr>
            <p:cNvPr id="100" name="Gruppieren 99"/>
            <p:cNvGrpSpPr/>
            <p:nvPr/>
          </p:nvGrpSpPr>
          <p:grpSpPr>
            <a:xfrm>
              <a:off x="4520363" y="3906841"/>
              <a:ext cx="7454417" cy="2892267"/>
              <a:chOff x="4704331" y="3969271"/>
              <a:chExt cx="7454417" cy="2892267"/>
            </a:xfrm>
          </p:grpSpPr>
          <p:sp>
            <p:nvSpPr>
              <p:cNvPr id="111" name="Abgerundetes Rechteck 110"/>
              <p:cNvSpPr/>
              <p:nvPr/>
            </p:nvSpPr>
            <p:spPr>
              <a:xfrm>
                <a:off x="4782636" y="5440390"/>
                <a:ext cx="80674" cy="191178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Rechteck 111"/>
              <p:cNvSpPr/>
              <p:nvPr/>
            </p:nvSpPr>
            <p:spPr>
              <a:xfrm>
                <a:off x="6603924" y="5387794"/>
                <a:ext cx="139432" cy="1194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3" name="Gerader Verbinder 112"/>
              <p:cNvCxnSpPr/>
              <p:nvPr/>
            </p:nvCxnSpPr>
            <p:spPr>
              <a:xfrm flipV="1">
                <a:off x="6598283" y="5404805"/>
                <a:ext cx="150298" cy="1131"/>
              </a:xfrm>
              <a:prstGeom prst="line">
                <a:avLst/>
              </a:prstGeom>
              <a:ln w="19050">
                <a:solidFill>
                  <a:srgbClr val="D9D4D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Rechteck 113"/>
              <p:cNvSpPr/>
              <p:nvPr/>
            </p:nvSpPr>
            <p:spPr>
              <a:xfrm>
                <a:off x="7425572" y="5082178"/>
                <a:ext cx="43389" cy="61494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Rechteck 114"/>
              <p:cNvSpPr/>
              <p:nvPr/>
            </p:nvSpPr>
            <p:spPr>
              <a:xfrm rot="5400000">
                <a:off x="6654058" y="5783637"/>
                <a:ext cx="39162" cy="64843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Rechteck 115"/>
              <p:cNvSpPr/>
              <p:nvPr/>
            </p:nvSpPr>
            <p:spPr>
              <a:xfrm>
                <a:off x="7465949" y="5231354"/>
                <a:ext cx="31344" cy="37351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Rechteck 116"/>
              <p:cNvSpPr/>
              <p:nvPr/>
            </p:nvSpPr>
            <p:spPr>
              <a:xfrm>
                <a:off x="5889617" y="5082178"/>
                <a:ext cx="41294" cy="61494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Rechteck 117"/>
              <p:cNvSpPr/>
              <p:nvPr/>
            </p:nvSpPr>
            <p:spPr>
              <a:xfrm>
                <a:off x="6681362" y="5409048"/>
                <a:ext cx="62649" cy="3551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Rechteck 118"/>
              <p:cNvSpPr/>
              <p:nvPr/>
            </p:nvSpPr>
            <p:spPr>
              <a:xfrm rot="20247097">
                <a:off x="6532897" y="5437274"/>
                <a:ext cx="161411" cy="3962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Kreuz 119"/>
              <p:cNvSpPr/>
              <p:nvPr/>
            </p:nvSpPr>
            <p:spPr>
              <a:xfrm>
                <a:off x="5916759" y="4664811"/>
                <a:ext cx="1519852" cy="1441370"/>
              </a:xfrm>
              <a:prstGeom prst="plus">
                <a:avLst>
                  <a:gd name="adj" fmla="val 33302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1" name="Rechteck 120"/>
              <p:cNvSpPr/>
              <p:nvPr/>
            </p:nvSpPr>
            <p:spPr>
              <a:xfrm>
                <a:off x="5379805" y="5463912"/>
                <a:ext cx="1168057" cy="4294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hteck 121"/>
              <p:cNvSpPr/>
              <p:nvPr/>
            </p:nvSpPr>
            <p:spPr>
              <a:xfrm>
                <a:off x="4874831" y="5459811"/>
                <a:ext cx="388106" cy="3888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Rechteck 122"/>
              <p:cNvSpPr/>
              <p:nvPr/>
            </p:nvSpPr>
            <p:spPr>
              <a:xfrm>
                <a:off x="4971218" y="5702281"/>
                <a:ext cx="688295" cy="280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MW </a:t>
                </a:r>
              </a:p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discharge </a:t>
                </a:r>
              </a:p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cavity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Rechteck 123"/>
              <p:cNvSpPr/>
              <p:nvPr/>
            </p:nvSpPr>
            <p:spPr>
              <a:xfrm>
                <a:off x="6453008" y="4167871"/>
                <a:ext cx="447353" cy="50039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Rechteck 124"/>
              <p:cNvSpPr/>
              <p:nvPr/>
            </p:nvSpPr>
            <p:spPr>
              <a:xfrm>
                <a:off x="6588159" y="4668270"/>
                <a:ext cx="174665" cy="67810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Rechteck 125"/>
              <p:cNvSpPr/>
              <p:nvPr/>
            </p:nvSpPr>
            <p:spPr>
              <a:xfrm>
                <a:off x="6547863" y="5346377"/>
                <a:ext cx="255260" cy="3487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hteck 126"/>
              <p:cNvSpPr/>
              <p:nvPr/>
            </p:nvSpPr>
            <p:spPr>
              <a:xfrm>
                <a:off x="5262936" y="5445235"/>
                <a:ext cx="104860" cy="159969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8" name="Gerader Verbinder 127"/>
              <p:cNvCxnSpPr>
                <a:endCxn id="130" idx="1"/>
              </p:cNvCxnSpPr>
              <p:nvPr/>
            </p:nvCxnSpPr>
            <p:spPr>
              <a:xfrm flipV="1">
                <a:off x="4859711" y="5474756"/>
                <a:ext cx="385447" cy="2554"/>
              </a:xfrm>
              <a:prstGeom prst="line">
                <a:avLst/>
              </a:prstGeom>
              <a:effectLst>
                <a:glow rad="38100">
                  <a:schemeClr val="accent1"/>
                </a:glow>
                <a:outerShdw blurRad="50800" dist="50800" dir="5400000" sx="1000" sy="1000" algn="ctr" rotWithShape="0">
                  <a:srgbClr val="000000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Gerader Verbinder 128"/>
              <p:cNvCxnSpPr>
                <a:endCxn id="121" idx="3"/>
              </p:cNvCxnSpPr>
              <p:nvPr/>
            </p:nvCxnSpPr>
            <p:spPr>
              <a:xfrm flipV="1">
                <a:off x="5373913" y="5485386"/>
                <a:ext cx="1173949" cy="2052"/>
              </a:xfrm>
              <a:prstGeom prst="line">
                <a:avLst/>
              </a:prstGeom>
              <a:ln>
                <a:solidFill>
                  <a:srgbClr val="D85ED1"/>
                </a:solidFill>
              </a:ln>
              <a:effectLst>
                <a:glow rad="38100">
                  <a:srgbClr val="D85ED1"/>
                </a:glow>
                <a:outerShdw blurRad="50800" dist="50800" dir="5400000" sx="1000" sy="1000" algn="ctr" rotWithShape="0">
                  <a:srgbClr val="D85ED1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Explosion 1 129"/>
              <p:cNvSpPr/>
              <p:nvPr/>
            </p:nvSpPr>
            <p:spPr>
              <a:xfrm>
                <a:off x="5245158" y="5403381"/>
                <a:ext cx="147110" cy="178956"/>
              </a:xfrm>
              <a:prstGeom prst="irregularSeal1">
                <a:avLst/>
              </a:prstGeom>
              <a:solidFill>
                <a:srgbClr val="D85ED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1" name="Gerader Verbinder 130"/>
              <p:cNvCxnSpPr>
                <a:endCxn id="119" idx="3"/>
              </p:cNvCxnSpPr>
              <p:nvPr/>
            </p:nvCxnSpPr>
            <p:spPr>
              <a:xfrm flipV="1">
                <a:off x="6560575" y="5427736"/>
                <a:ext cx="127565" cy="53621"/>
              </a:xfrm>
              <a:prstGeom prst="line">
                <a:avLst/>
              </a:prstGeom>
              <a:ln>
                <a:solidFill>
                  <a:srgbClr val="D85ED1"/>
                </a:solidFill>
              </a:ln>
              <a:effectLst>
                <a:glow rad="38100">
                  <a:srgbClr val="D85ED1"/>
                </a:glow>
                <a:outerShdw blurRad="50800" dist="50800" dir="5400000" sx="1000" sy="1000" algn="ctr" rotWithShape="0">
                  <a:srgbClr val="D85ED1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Gerader Verbinder 131"/>
              <p:cNvCxnSpPr>
                <a:endCxn id="118" idx="3"/>
              </p:cNvCxnSpPr>
              <p:nvPr/>
            </p:nvCxnSpPr>
            <p:spPr>
              <a:xfrm>
                <a:off x="6689788" y="5426059"/>
                <a:ext cx="54223" cy="748"/>
              </a:xfrm>
              <a:prstGeom prst="line">
                <a:avLst/>
              </a:prstGeom>
              <a:ln>
                <a:solidFill>
                  <a:srgbClr val="D85ED1"/>
                </a:solidFill>
              </a:ln>
              <a:effectLst>
                <a:glow rad="38100">
                  <a:srgbClr val="D85ED1"/>
                </a:glow>
                <a:outerShdw blurRad="50800" dist="50800" dir="5400000" sx="1000" sy="1000" algn="ctr" rotWithShape="0">
                  <a:srgbClr val="D85ED1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Gleichschenkliges Dreieck 132"/>
              <p:cNvSpPr/>
              <p:nvPr/>
            </p:nvSpPr>
            <p:spPr>
              <a:xfrm rot="16200000">
                <a:off x="6958407" y="5158046"/>
                <a:ext cx="108075" cy="538546"/>
              </a:xfrm>
              <a:prstGeom prst="triangle">
                <a:avLst/>
              </a:prstGeom>
              <a:solidFill>
                <a:srgbClr val="D85ED1">
                  <a:alpha val="37000"/>
                </a:srgbClr>
              </a:solidFill>
              <a:ln>
                <a:noFill/>
              </a:ln>
              <a:effectLst>
                <a:glow rad="50800">
                  <a:srgbClr val="D85ED1"/>
                </a:glow>
                <a:outerShdw dist="50800" sx="1000" sy="1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Textfeld 133"/>
              <p:cNvSpPr txBox="1"/>
              <p:nvPr/>
            </p:nvSpPr>
            <p:spPr>
              <a:xfrm rot="18999563">
                <a:off x="6925123" y="4747307"/>
                <a:ext cx="63948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Chopper</a:t>
                </a:r>
                <a:endParaRPr lang="en-US" sz="1000" dirty="0"/>
              </a:p>
            </p:txBody>
          </p:sp>
          <p:sp>
            <p:nvSpPr>
              <p:cNvPr id="135" name="Rechteck 134"/>
              <p:cNvSpPr/>
              <p:nvPr/>
            </p:nvSpPr>
            <p:spPr>
              <a:xfrm rot="5400000">
                <a:off x="6654058" y="4337782"/>
                <a:ext cx="39162" cy="64843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Kreis 135"/>
              <p:cNvSpPr/>
              <p:nvPr/>
            </p:nvSpPr>
            <p:spPr>
              <a:xfrm>
                <a:off x="7272292" y="5290514"/>
                <a:ext cx="54248" cy="283019"/>
              </a:xfrm>
              <a:prstGeom prst="pie">
                <a:avLst>
                  <a:gd name="adj1" fmla="val 1531884"/>
                  <a:gd name="adj2" fmla="val 17716286"/>
                </a:avLst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Kreuz 136"/>
              <p:cNvSpPr/>
              <p:nvPr/>
            </p:nvSpPr>
            <p:spPr>
              <a:xfrm>
                <a:off x="10781438" y="4789381"/>
                <a:ext cx="1352176" cy="1277335"/>
              </a:xfrm>
              <a:prstGeom prst="plus">
                <a:avLst>
                  <a:gd name="adj" fmla="val 33302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Rechteck 137"/>
              <p:cNvSpPr/>
              <p:nvPr/>
            </p:nvSpPr>
            <p:spPr>
              <a:xfrm>
                <a:off x="10779541" y="5153030"/>
                <a:ext cx="36738" cy="54496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hteck 138"/>
              <p:cNvSpPr/>
              <p:nvPr/>
            </p:nvSpPr>
            <p:spPr>
              <a:xfrm>
                <a:off x="10755252" y="5263951"/>
                <a:ext cx="38175" cy="33100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Rechteck 139"/>
              <p:cNvSpPr/>
              <p:nvPr/>
            </p:nvSpPr>
            <p:spPr>
              <a:xfrm>
                <a:off x="12122010" y="5177546"/>
                <a:ext cx="36738" cy="54496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Rechteck 140"/>
              <p:cNvSpPr/>
              <p:nvPr/>
            </p:nvSpPr>
            <p:spPr>
              <a:xfrm rot="5400000">
                <a:off x="11440170" y="5771946"/>
                <a:ext cx="34705" cy="57689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hteck 141"/>
              <p:cNvSpPr/>
              <p:nvPr/>
            </p:nvSpPr>
            <p:spPr>
              <a:xfrm rot="5400000">
                <a:off x="11440170" y="4483703"/>
                <a:ext cx="34705" cy="57689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Textfeld 142"/>
              <p:cNvSpPr txBox="1"/>
              <p:nvPr/>
            </p:nvSpPr>
            <p:spPr>
              <a:xfrm>
                <a:off x="10769130" y="5217391"/>
                <a:ext cx="137124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/>
                  <a:t>Detection</a:t>
                </a:r>
              </a:p>
              <a:p>
                <a:pPr algn="ctr"/>
                <a:r>
                  <a:rPr lang="en-US" sz="1000" dirty="0" smtClean="0"/>
                  <a:t>chamber </a:t>
                </a:r>
              </a:p>
            </p:txBody>
          </p:sp>
          <p:sp>
            <p:nvSpPr>
              <p:cNvPr id="144" name="Abgerundetes Rechteck 143"/>
              <p:cNvSpPr/>
              <p:nvPr/>
            </p:nvSpPr>
            <p:spPr>
              <a:xfrm>
                <a:off x="4719790" y="5553484"/>
                <a:ext cx="203262" cy="70981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45" name="Textfeld 144"/>
              <p:cNvSpPr txBox="1"/>
              <p:nvPr/>
            </p:nvSpPr>
            <p:spPr>
              <a:xfrm rot="16200000">
                <a:off x="4540816" y="5817800"/>
                <a:ext cx="558321" cy="231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</a:rPr>
                  <a:t>H-Bottle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46" name="Gruppieren 145"/>
              <p:cNvGrpSpPr/>
              <p:nvPr/>
            </p:nvGrpSpPr>
            <p:grpSpPr>
              <a:xfrm>
                <a:off x="6409979" y="6133793"/>
                <a:ext cx="222814" cy="311294"/>
                <a:chOff x="9684083" y="6131835"/>
                <a:chExt cx="296779" cy="437407"/>
              </a:xfrm>
            </p:grpSpPr>
            <p:sp>
              <p:nvSpPr>
                <p:cNvPr id="208" name="Abgerundetes Rechteck 207"/>
                <p:cNvSpPr/>
                <p:nvPr/>
              </p:nvSpPr>
              <p:spPr>
                <a:xfrm>
                  <a:off x="9684083" y="6200274"/>
                  <a:ext cx="296779" cy="368968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6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6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65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9" name="Abgerundetes Rechteck 208"/>
                <p:cNvSpPr/>
                <p:nvPr/>
              </p:nvSpPr>
              <p:spPr>
                <a:xfrm>
                  <a:off x="9760282" y="6131835"/>
                  <a:ext cx="144379" cy="109621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6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6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65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7" name="Gruppieren 146"/>
              <p:cNvGrpSpPr/>
              <p:nvPr/>
            </p:nvGrpSpPr>
            <p:grpSpPr>
              <a:xfrm>
                <a:off x="11200768" y="6086251"/>
                <a:ext cx="222814" cy="311294"/>
                <a:chOff x="9684083" y="6131835"/>
                <a:chExt cx="296779" cy="437407"/>
              </a:xfrm>
            </p:grpSpPr>
            <p:sp>
              <p:nvSpPr>
                <p:cNvPr id="206" name="Abgerundetes Rechteck 205"/>
                <p:cNvSpPr/>
                <p:nvPr/>
              </p:nvSpPr>
              <p:spPr>
                <a:xfrm>
                  <a:off x="9684083" y="6200274"/>
                  <a:ext cx="296779" cy="368968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6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6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65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7" name="Abgerundetes Rechteck 206"/>
                <p:cNvSpPr/>
                <p:nvPr/>
              </p:nvSpPr>
              <p:spPr>
                <a:xfrm>
                  <a:off x="9760282" y="6131835"/>
                  <a:ext cx="144379" cy="109621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6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6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65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48" name="Textfeld 147"/>
              <p:cNvSpPr txBox="1"/>
              <p:nvPr/>
            </p:nvSpPr>
            <p:spPr>
              <a:xfrm>
                <a:off x="6285384" y="6417117"/>
                <a:ext cx="57666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Turbo 1</a:t>
                </a:r>
                <a:endParaRPr lang="en-US" sz="1000" dirty="0"/>
              </a:p>
            </p:txBody>
          </p:sp>
          <p:sp>
            <p:nvSpPr>
              <p:cNvPr id="149" name="Textfeld 148"/>
              <p:cNvSpPr txBox="1"/>
              <p:nvPr/>
            </p:nvSpPr>
            <p:spPr>
              <a:xfrm>
                <a:off x="11049695" y="6361911"/>
                <a:ext cx="57666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Turbo 4</a:t>
                </a:r>
                <a:endParaRPr lang="en-US" sz="1000" dirty="0"/>
              </a:p>
            </p:txBody>
          </p:sp>
          <p:grpSp>
            <p:nvGrpSpPr>
              <p:cNvPr id="150" name="Gruppieren 149"/>
              <p:cNvGrpSpPr/>
              <p:nvPr/>
            </p:nvGrpSpPr>
            <p:grpSpPr>
              <a:xfrm>
                <a:off x="4944816" y="5271380"/>
                <a:ext cx="128114" cy="181439"/>
                <a:chOff x="6299025" y="5081185"/>
                <a:chExt cx="153432" cy="229127"/>
              </a:xfrm>
            </p:grpSpPr>
            <p:sp>
              <p:nvSpPr>
                <p:cNvPr id="204" name="Abgerundetes Rechteck 203"/>
                <p:cNvSpPr/>
                <p:nvPr/>
              </p:nvSpPr>
              <p:spPr>
                <a:xfrm>
                  <a:off x="6352601" y="5155260"/>
                  <a:ext cx="45719" cy="15505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5" name="Flussdiagramm: Zusammenführung 204"/>
                <p:cNvSpPr/>
                <p:nvPr/>
              </p:nvSpPr>
              <p:spPr>
                <a:xfrm>
                  <a:off x="6299025" y="5081185"/>
                  <a:ext cx="153432" cy="145217"/>
                </a:xfrm>
                <a:prstGeom prst="flowChartSummingJunction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1" name="Gruppieren 150"/>
              <p:cNvGrpSpPr/>
              <p:nvPr/>
            </p:nvGrpSpPr>
            <p:grpSpPr>
              <a:xfrm rot="10800000">
                <a:off x="6662599" y="6139781"/>
                <a:ext cx="128114" cy="181439"/>
                <a:chOff x="6299025" y="5081185"/>
                <a:chExt cx="153432" cy="229127"/>
              </a:xfrm>
            </p:grpSpPr>
            <p:sp>
              <p:nvSpPr>
                <p:cNvPr id="202" name="Abgerundetes Rechteck 201"/>
                <p:cNvSpPr/>
                <p:nvPr/>
              </p:nvSpPr>
              <p:spPr>
                <a:xfrm>
                  <a:off x="6352601" y="5155260"/>
                  <a:ext cx="45719" cy="15505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3" name="Flussdiagramm: Zusammenführung 202"/>
                <p:cNvSpPr/>
                <p:nvPr/>
              </p:nvSpPr>
              <p:spPr>
                <a:xfrm>
                  <a:off x="6299025" y="5081185"/>
                  <a:ext cx="153432" cy="145217"/>
                </a:xfrm>
                <a:prstGeom prst="flowChartSummingJunction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52" name="Gruppieren 151"/>
              <p:cNvGrpSpPr/>
              <p:nvPr/>
            </p:nvGrpSpPr>
            <p:grpSpPr>
              <a:xfrm rot="10800000">
                <a:off x="11502167" y="6089251"/>
                <a:ext cx="128114" cy="181439"/>
                <a:chOff x="6299025" y="5081185"/>
                <a:chExt cx="153432" cy="229127"/>
              </a:xfrm>
            </p:grpSpPr>
            <p:sp>
              <p:nvSpPr>
                <p:cNvPr id="200" name="Abgerundetes Rechteck 199"/>
                <p:cNvSpPr/>
                <p:nvPr/>
              </p:nvSpPr>
              <p:spPr>
                <a:xfrm>
                  <a:off x="6352601" y="5155260"/>
                  <a:ext cx="45719" cy="15505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1" name="Flussdiagramm: Zusammenführung 200"/>
                <p:cNvSpPr/>
                <p:nvPr/>
              </p:nvSpPr>
              <p:spPr>
                <a:xfrm>
                  <a:off x="6299025" y="5081185"/>
                  <a:ext cx="153432" cy="145217"/>
                </a:xfrm>
                <a:prstGeom prst="flowChartSummingJunction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3" name="Textfeld 152"/>
                  <p:cNvSpPr txBox="1"/>
                  <p:nvPr/>
                </p:nvSpPr>
                <p:spPr>
                  <a:xfrm>
                    <a:off x="11417111" y="6222932"/>
                    <a:ext cx="387651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de-DE" sz="1000" i="1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oMath>
                      </m:oMathPara>
                    </a14:m>
                    <a:endParaRPr lang="en-US" sz="1000" dirty="0"/>
                  </a:p>
                </p:txBody>
              </p:sp>
            </mc:Choice>
            <mc:Fallback xmlns="">
              <p:sp>
                <p:nvSpPr>
                  <p:cNvPr id="137" name="Textfeld 13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417111" y="6222932"/>
                    <a:ext cx="387651" cy="24622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4" name="Textfeld 153"/>
                  <p:cNvSpPr txBox="1"/>
                  <p:nvPr/>
                </p:nvSpPr>
                <p:spPr>
                  <a:xfrm>
                    <a:off x="6548375" y="6273601"/>
                    <a:ext cx="374143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sz="1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de-DE" sz="1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de-DE" sz="10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oMath>
                      </m:oMathPara>
                    </a14:m>
                    <a:endParaRPr lang="en-US" sz="1000" dirty="0"/>
                  </a:p>
                </p:txBody>
              </p:sp>
            </mc:Choice>
            <mc:Fallback xmlns="">
              <p:sp>
                <p:nvSpPr>
                  <p:cNvPr id="138" name="Textfeld 13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48375" y="6273601"/>
                    <a:ext cx="374143" cy="24622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5" name="Textfeld 154"/>
                  <p:cNvSpPr txBox="1"/>
                  <p:nvPr/>
                </p:nvSpPr>
                <p:spPr>
                  <a:xfrm>
                    <a:off x="4872776" y="5058651"/>
                    <a:ext cx="326025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sz="1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de-DE" sz="1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oMath>
                      </m:oMathPara>
                    </a14:m>
                    <a:endParaRPr lang="en-US" sz="1000" dirty="0"/>
                  </a:p>
                </p:txBody>
              </p:sp>
            </mc:Choice>
            <mc:Fallback xmlns="">
              <p:sp>
                <p:nvSpPr>
                  <p:cNvPr id="139" name="Textfeld 13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72776" y="5058651"/>
                    <a:ext cx="326025" cy="246221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56" name="Rechteck 155"/>
              <p:cNvSpPr/>
              <p:nvPr/>
            </p:nvSpPr>
            <p:spPr>
              <a:xfrm>
                <a:off x="7504198" y="5359973"/>
                <a:ext cx="477796" cy="89347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Textfeld 156"/>
              <p:cNvSpPr txBox="1"/>
              <p:nvPr/>
            </p:nvSpPr>
            <p:spPr>
              <a:xfrm rot="18955603">
                <a:off x="7174673" y="4807706"/>
                <a:ext cx="4306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Slit 1</a:t>
                </a:r>
                <a:endParaRPr lang="en-US" sz="1000" dirty="0"/>
              </a:p>
            </p:txBody>
          </p:sp>
          <p:sp>
            <p:nvSpPr>
              <p:cNvPr id="158" name="Gleichschenkliges Dreieck 157"/>
              <p:cNvSpPr/>
              <p:nvPr/>
            </p:nvSpPr>
            <p:spPr>
              <a:xfrm rot="16200000">
                <a:off x="7351683" y="5382421"/>
                <a:ext cx="85029" cy="54443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59" name="Gruppieren 158"/>
              <p:cNvGrpSpPr/>
              <p:nvPr/>
            </p:nvGrpSpPr>
            <p:grpSpPr>
              <a:xfrm>
                <a:off x="7989072" y="4987366"/>
                <a:ext cx="846823" cy="1419260"/>
                <a:chOff x="7849656" y="3518285"/>
                <a:chExt cx="864377" cy="1419260"/>
              </a:xfrm>
            </p:grpSpPr>
            <p:grpSp>
              <p:nvGrpSpPr>
                <p:cNvPr id="190" name="Gruppieren 189"/>
                <p:cNvGrpSpPr/>
                <p:nvPr/>
              </p:nvGrpSpPr>
              <p:grpSpPr>
                <a:xfrm>
                  <a:off x="7849656" y="3518285"/>
                  <a:ext cx="864377" cy="850496"/>
                  <a:chOff x="8441344" y="4885753"/>
                  <a:chExt cx="1407796" cy="1322948"/>
                </a:xfrm>
              </p:grpSpPr>
              <p:sp>
                <p:nvSpPr>
                  <p:cNvPr id="195" name="Kreuz 194"/>
                  <p:cNvSpPr/>
                  <p:nvPr/>
                </p:nvSpPr>
                <p:spPr>
                  <a:xfrm>
                    <a:off x="8443280" y="4920336"/>
                    <a:ext cx="1380205" cy="1277335"/>
                  </a:xfrm>
                  <a:prstGeom prst="plus">
                    <a:avLst>
                      <a:gd name="adj" fmla="val 33302"/>
                    </a:avLst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6" name="Rechteck 195"/>
                  <p:cNvSpPr/>
                  <p:nvPr/>
                </p:nvSpPr>
                <p:spPr>
                  <a:xfrm>
                    <a:off x="8441344" y="5283985"/>
                    <a:ext cx="37500" cy="54496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7" name="Rechteck 196"/>
                  <p:cNvSpPr/>
                  <p:nvPr/>
                </p:nvSpPr>
                <p:spPr>
                  <a:xfrm>
                    <a:off x="9811640" y="5308501"/>
                    <a:ext cx="37500" cy="54496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8" name="Rechteck 197"/>
                  <p:cNvSpPr/>
                  <p:nvPr/>
                </p:nvSpPr>
                <p:spPr>
                  <a:xfrm rot="5400000">
                    <a:off x="9116027" y="5896922"/>
                    <a:ext cx="34705" cy="58885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9" name="Rechteck 198"/>
                  <p:cNvSpPr/>
                  <p:nvPr/>
                </p:nvSpPr>
                <p:spPr>
                  <a:xfrm rot="5400000">
                    <a:off x="9116027" y="4608679"/>
                    <a:ext cx="34705" cy="58885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91" name="Gruppieren 190"/>
                <p:cNvGrpSpPr/>
                <p:nvPr/>
              </p:nvGrpSpPr>
              <p:grpSpPr>
                <a:xfrm>
                  <a:off x="8160843" y="4380030"/>
                  <a:ext cx="227433" cy="311294"/>
                  <a:chOff x="9684083" y="6131835"/>
                  <a:chExt cx="296779" cy="437407"/>
                </a:xfrm>
              </p:grpSpPr>
              <p:sp>
                <p:nvSpPr>
                  <p:cNvPr id="193" name="Abgerundetes Rechteck 192"/>
                  <p:cNvSpPr/>
                  <p:nvPr/>
                </p:nvSpPr>
                <p:spPr>
                  <a:xfrm>
                    <a:off x="9684083" y="6200274"/>
                    <a:ext cx="296779" cy="368968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6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6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65000"/>
                          <a:shade val="100000"/>
                          <a:satMod val="115000"/>
                        </a:schemeClr>
                      </a:gs>
                    </a:gsLst>
                    <a:lin ang="2700000" scaled="1"/>
                    <a:tileRect/>
                  </a:gra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94" name="Abgerundetes Rechteck 193"/>
                  <p:cNvSpPr/>
                  <p:nvPr/>
                </p:nvSpPr>
                <p:spPr>
                  <a:xfrm>
                    <a:off x="9760282" y="6131835"/>
                    <a:ext cx="144379" cy="109621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6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6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65000"/>
                          <a:shade val="100000"/>
                          <a:satMod val="115000"/>
                        </a:schemeClr>
                      </a:gs>
                    </a:gsLst>
                    <a:lin ang="2700000" scaled="1"/>
                    <a:tileRect/>
                  </a:gra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92" name="Textfeld 191"/>
                <p:cNvSpPr txBox="1"/>
                <p:nvPr/>
              </p:nvSpPr>
              <p:spPr>
                <a:xfrm>
                  <a:off x="7980246" y="4691324"/>
                  <a:ext cx="58862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Turbo 2</a:t>
                  </a:r>
                  <a:endParaRPr lang="en-US" sz="1000" dirty="0"/>
                </a:p>
              </p:txBody>
            </p:sp>
          </p:grpSp>
          <p:sp>
            <p:nvSpPr>
              <p:cNvPr id="160" name="Abgerundetes Rechteck 159"/>
              <p:cNvSpPr/>
              <p:nvPr/>
            </p:nvSpPr>
            <p:spPr>
              <a:xfrm rot="10800000">
                <a:off x="6853311" y="6130329"/>
                <a:ext cx="49768" cy="190892"/>
              </a:xfrm>
              <a:prstGeom prst="round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1" name="Gewinkelter Verbinder 160"/>
              <p:cNvCxnSpPr>
                <a:stCxn id="160" idx="2"/>
              </p:cNvCxnSpPr>
              <p:nvPr/>
            </p:nvCxnSpPr>
            <p:spPr>
              <a:xfrm rot="5400000" flipH="1" flipV="1">
                <a:off x="6682318" y="5467259"/>
                <a:ext cx="858948" cy="467193"/>
              </a:xfrm>
              <a:prstGeom prst="bentConnector3">
                <a:avLst>
                  <a:gd name="adj1" fmla="val 61679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2" name="Rechteck 161"/>
              <p:cNvSpPr/>
              <p:nvPr/>
            </p:nvSpPr>
            <p:spPr>
              <a:xfrm>
                <a:off x="7336035" y="5389821"/>
                <a:ext cx="44791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3" name="Gerader Verbinder 162"/>
              <p:cNvCxnSpPr>
                <a:endCxn id="166" idx="3"/>
              </p:cNvCxnSpPr>
              <p:nvPr/>
            </p:nvCxnSpPr>
            <p:spPr>
              <a:xfrm>
                <a:off x="6980848" y="5407896"/>
                <a:ext cx="3767883" cy="11372"/>
              </a:xfrm>
              <a:prstGeom prst="line">
                <a:avLst/>
              </a:prstGeom>
              <a:ln w="19050">
                <a:solidFill>
                  <a:srgbClr val="D85ED1">
                    <a:alpha val="78000"/>
                  </a:srgbClr>
                </a:solidFill>
                <a:prstDash val="dash"/>
              </a:ln>
              <a:effectLst>
                <a:glow rad="50800">
                  <a:srgbClr val="D85ED1">
                    <a:alpha val="78000"/>
                  </a:srgbClr>
                </a:glow>
                <a:softEdge rad="0"/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" name="Rechteck 163"/>
              <p:cNvSpPr/>
              <p:nvPr/>
            </p:nvSpPr>
            <p:spPr>
              <a:xfrm>
                <a:off x="8838986" y="5287180"/>
                <a:ext cx="829310" cy="275862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5" name="Gruppieren 164"/>
              <p:cNvGrpSpPr/>
              <p:nvPr/>
            </p:nvGrpSpPr>
            <p:grpSpPr>
              <a:xfrm>
                <a:off x="9661723" y="4820067"/>
                <a:ext cx="846823" cy="1591246"/>
                <a:chOff x="7849656" y="3346299"/>
                <a:chExt cx="864377" cy="1591246"/>
              </a:xfrm>
            </p:grpSpPr>
            <p:grpSp>
              <p:nvGrpSpPr>
                <p:cNvPr id="176" name="Gruppieren 175"/>
                <p:cNvGrpSpPr/>
                <p:nvPr/>
              </p:nvGrpSpPr>
              <p:grpSpPr>
                <a:xfrm>
                  <a:off x="7849656" y="3518285"/>
                  <a:ext cx="864377" cy="850496"/>
                  <a:chOff x="8441344" y="4885753"/>
                  <a:chExt cx="1407796" cy="1322948"/>
                </a:xfrm>
              </p:grpSpPr>
              <p:sp>
                <p:nvSpPr>
                  <p:cNvPr id="185" name="Kreuz 184"/>
                  <p:cNvSpPr/>
                  <p:nvPr/>
                </p:nvSpPr>
                <p:spPr>
                  <a:xfrm>
                    <a:off x="8443280" y="4920336"/>
                    <a:ext cx="1380205" cy="1277335"/>
                  </a:xfrm>
                  <a:prstGeom prst="plus">
                    <a:avLst>
                      <a:gd name="adj" fmla="val 33302"/>
                    </a:avLst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6" name="Rechteck 185"/>
                  <p:cNvSpPr/>
                  <p:nvPr/>
                </p:nvSpPr>
                <p:spPr>
                  <a:xfrm>
                    <a:off x="8441344" y="5283985"/>
                    <a:ext cx="37500" cy="54496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7" name="Rechteck 186"/>
                  <p:cNvSpPr/>
                  <p:nvPr/>
                </p:nvSpPr>
                <p:spPr>
                  <a:xfrm>
                    <a:off x="9811640" y="5308501"/>
                    <a:ext cx="37500" cy="54496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8" name="Rechteck 187"/>
                  <p:cNvSpPr/>
                  <p:nvPr/>
                </p:nvSpPr>
                <p:spPr>
                  <a:xfrm rot="5400000">
                    <a:off x="9116027" y="5896922"/>
                    <a:ext cx="34705" cy="58885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9" name="Rechteck 188"/>
                  <p:cNvSpPr/>
                  <p:nvPr/>
                </p:nvSpPr>
                <p:spPr>
                  <a:xfrm rot="5400000">
                    <a:off x="9116027" y="4608679"/>
                    <a:ext cx="34705" cy="58885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77" name="Gruppieren 176"/>
                <p:cNvGrpSpPr/>
                <p:nvPr/>
              </p:nvGrpSpPr>
              <p:grpSpPr>
                <a:xfrm>
                  <a:off x="8160843" y="4380030"/>
                  <a:ext cx="227433" cy="311294"/>
                  <a:chOff x="9684083" y="6131835"/>
                  <a:chExt cx="296779" cy="437407"/>
                </a:xfrm>
              </p:grpSpPr>
              <p:sp>
                <p:nvSpPr>
                  <p:cNvPr id="183" name="Abgerundetes Rechteck 182"/>
                  <p:cNvSpPr/>
                  <p:nvPr/>
                </p:nvSpPr>
                <p:spPr>
                  <a:xfrm>
                    <a:off x="9684083" y="6200274"/>
                    <a:ext cx="296779" cy="368968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6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6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65000"/>
                          <a:shade val="100000"/>
                          <a:satMod val="115000"/>
                        </a:schemeClr>
                      </a:gs>
                    </a:gsLst>
                    <a:lin ang="2700000" scaled="1"/>
                    <a:tileRect/>
                  </a:gradFill>
                  <a:ln>
                    <a:solidFill>
                      <a:schemeClr val="bg1">
                        <a:lumMod val="50000"/>
                      </a:schemeClr>
                    </a:solidFill>
                  </a:ln>
                  <a:effectLst>
                    <a:outerShdw blurRad="50800" dist="50800" dir="5400000" algn="ctr" rotWithShape="0">
                      <a:srgbClr val="000000">
                        <a:alpha val="0"/>
                      </a:srgb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84" name="Abgerundetes Rechteck 183"/>
                  <p:cNvSpPr/>
                  <p:nvPr/>
                </p:nvSpPr>
                <p:spPr>
                  <a:xfrm>
                    <a:off x="9760282" y="6131835"/>
                    <a:ext cx="144379" cy="109621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6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6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65000"/>
                          <a:shade val="100000"/>
                          <a:satMod val="115000"/>
                        </a:schemeClr>
                      </a:gs>
                    </a:gsLst>
                    <a:lin ang="2700000" scaled="1"/>
                    <a:tileRect/>
                  </a:gradFill>
                  <a:ln>
                    <a:solidFill>
                      <a:schemeClr val="bg1">
                        <a:lumMod val="50000"/>
                      </a:schemeClr>
                    </a:solidFill>
                  </a:ln>
                  <a:effectLst>
                    <a:outerShdw blurRad="50800" dist="50800" dir="5400000" algn="ctr" rotWithShape="0">
                      <a:srgbClr val="000000">
                        <a:alpha val="0"/>
                      </a:srgb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78" name="Textfeld 177"/>
                <p:cNvSpPr txBox="1"/>
                <p:nvPr/>
              </p:nvSpPr>
              <p:spPr>
                <a:xfrm>
                  <a:off x="7980246" y="4691324"/>
                  <a:ext cx="58862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Turbo </a:t>
                  </a:r>
                  <a:r>
                    <a:rPr lang="en-US" sz="1000" dirty="0"/>
                    <a:t>3</a:t>
                  </a:r>
                </a:p>
              </p:txBody>
            </p:sp>
            <p:grpSp>
              <p:nvGrpSpPr>
                <p:cNvPr id="179" name="Gruppieren 178"/>
                <p:cNvGrpSpPr/>
                <p:nvPr/>
              </p:nvGrpSpPr>
              <p:grpSpPr>
                <a:xfrm>
                  <a:off x="8375858" y="3346299"/>
                  <a:ext cx="50800" cy="991501"/>
                  <a:chOff x="8967546" y="5186219"/>
                  <a:chExt cx="50800" cy="991501"/>
                </a:xfrm>
              </p:grpSpPr>
              <p:cxnSp>
                <p:nvCxnSpPr>
                  <p:cNvPr id="180" name="Gerader Verbinder 179"/>
                  <p:cNvCxnSpPr/>
                  <p:nvPr/>
                </p:nvCxnSpPr>
                <p:spPr>
                  <a:xfrm flipH="1">
                    <a:off x="8994596" y="5387182"/>
                    <a:ext cx="0" cy="3600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Gerader Verbinder 180"/>
                  <p:cNvCxnSpPr/>
                  <p:nvPr/>
                </p:nvCxnSpPr>
                <p:spPr>
                  <a:xfrm>
                    <a:off x="8994891" y="5817720"/>
                    <a:ext cx="0" cy="360000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2" name="Abgerundetes Rechteck 181"/>
                  <p:cNvSpPr/>
                  <p:nvPr/>
                </p:nvSpPr>
                <p:spPr>
                  <a:xfrm>
                    <a:off x="8967546" y="5186219"/>
                    <a:ext cx="50800" cy="190892"/>
                  </a:xfrm>
                  <a:prstGeom prst="roundRect">
                    <a:avLst/>
                  </a:prstGeom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166" name="Rechteck 165"/>
              <p:cNvSpPr/>
              <p:nvPr/>
            </p:nvSpPr>
            <p:spPr>
              <a:xfrm>
                <a:off x="10506230" y="5285451"/>
                <a:ext cx="242501" cy="267633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Textfeld 166"/>
              <p:cNvSpPr txBox="1"/>
              <p:nvPr/>
            </p:nvSpPr>
            <p:spPr>
              <a:xfrm>
                <a:off x="6341909" y="3969271"/>
                <a:ext cx="66304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 smtClean="0"/>
                  <a:t>Coldhead</a:t>
                </a:r>
                <a:endParaRPr lang="en-US" sz="1000" dirty="0"/>
              </a:p>
            </p:txBody>
          </p:sp>
          <p:sp>
            <p:nvSpPr>
              <p:cNvPr id="168" name="Textfeld 167"/>
              <p:cNvSpPr txBox="1"/>
              <p:nvPr/>
            </p:nvSpPr>
            <p:spPr>
              <a:xfrm rot="18955603">
                <a:off x="7308854" y="4754099"/>
                <a:ext cx="63163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Skimmer</a:t>
                </a:r>
                <a:endParaRPr lang="en-US" sz="1000" dirty="0"/>
              </a:p>
            </p:txBody>
          </p:sp>
          <p:sp>
            <p:nvSpPr>
              <p:cNvPr id="169" name="Textfeld 168"/>
              <p:cNvSpPr txBox="1"/>
              <p:nvPr/>
            </p:nvSpPr>
            <p:spPr>
              <a:xfrm>
                <a:off x="8191431" y="4585998"/>
                <a:ext cx="4306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Slit 2</a:t>
                </a:r>
                <a:endParaRPr lang="en-US" sz="1000" dirty="0"/>
              </a:p>
            </p:txBody>
          </p:sp>
          <p:sp>
            <p:nvSpPr>
              <p:cNvPr id="170" name="Textfeld 169"/>
              <p:cNvSpPr txBox="1"/>
              <p:nvPr/>
            </p:nvSpPr>
            <p:spPr>
              <a:xfrm>
                <a:off x="9864017" y="4606722"/>
                <a:ext cx="4306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Slit 3</a:t>
                </a:r>
                <a:endParaRPr lang="en-US" sz="1000" dirty="0"/>
              </a:p>
            </p:txBody>
          </p:sp>
          <p:sp>
            <p:nvSpPr>
              <p:cNvPr id="171" name="Abgerundetes Rechteck 170"/>
              <p:cNvSpPr/>
              <p:nvPr/>
            </p:nvSpPr>
            <p:spPr>
              <a:xfrm>
                <a:off x="7874137" y="4558593"/>
                <a:ext cx="2749970" cy="2172071"/>
              </a:xfrm>
              <a:prstGeom prst="roundRect">
                <a:avLst/>
              </a:prstGeom>
              <a:noFill/>
              <a:ln w="28575"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Textfeld 171"/>
              <p:cNvSpPr txBox="1"/>
              <p:nvPr/>
            </p:nvSpPr>
            <p:spPr>
              <a:xfrm>
                <a:off x="8923047" y="6372531"/>
                <a:ext cx="7301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D75143"/>
                    </a:solidFill>
                  </a:rPr>
                  <a:t>New!</a:t>
                </a:r>
                <a:endParaRPr lang="en-US" dirty="0">
                  <a:solidFill>
                    <a:srgbClr val="D75143"/>
                  </a:solidFill>
                </a:endParaRPr>
              </a:p>
            </p:txBody>
          </p:sp>
          <p:sp>
            <p:nvSpPr>
              <p:cNvPr id="173" name="Abgerundetes Rechteck 172"/>
              <p:cNvSpPr/>
              <p:nvPr/>
            </p:nvSpPr>
            <p:spPr>
              <a:xfrm>
                <a:off x="9789661" y="5857691"/>
                <a:ext cx="576669" cy="576905"/>
              </a:xfrm>
              <a:prstGeom prst="roundRect">
                <a:avLst/>
              </a:prstGeom>
              <a:solidFill>
                <a:srgbClr val="FFC000">
                  <a:alpha val="37000"/>
                </a:srgbClr>
              </a:solidFill>
              <a:ln w="28575"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Textfeld 173"/>
              <p:cNvSpPr txBox="1"/>
              <p:nvPr/>
            </p:nvSpPr>
            <p:spPr>
              <a:xfrm>
                <a:off x="10559037" y="6553761"/>
                <a:ext cx="113364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Coming soon</a:t>
                </a:r>
                <a:endParaRPr lang="en-US" sz="1400" dirty="0"/>
              </a:p>
            </p:txBody>
          </p:sp>
          <p:cxnSp>
            <p:nvCxnSpPr>
              <p:cNvPr id="175" name="Gerade Verbindung mit Pfeil 174"/>
              <p:cNvCxnSpPr/>
              <p:nvPr/>
            </p:nvCxnSpPr>
            <p:spPr>
              <a:xfrm flipH="1" flipV="1">
                <a:off x="10345982" y="6397546"/>
                <a:ext cx="278125" cy="25530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cxnSp>
          <p:nvCxnSpPr>
            <p:cNvPr id="101" name="Gerader Verbinder 100"/>
            <p:cNvCxnSpPr/>
            <p:nvPr/>
          </p:nvCxnSpPr>
          <p:spPr>
            <a:xfrm flipH="1">
              <a:off x="8347915" y="4954524"/>
              <a:ext cx="0" cy="3600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Gerader Verbinder 101"/>
            <p:cNvCxnSpPr/>
            <p:nvPr/>
          </p:nvCxnSpPr>
          <p:spPr>
            <a:xfrm>
              <a:off x="8348204" y="5385062"/>
              <a:ext cx="0" cy="3600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Abgerundetes Rechteck 104"/>
            <p:cNvSpPr/>
            <p:nvPr/>
          </p:nvSpPr>
          <p:spPr>
            <a:xfrm>
              <a:off x="8321415" y="4753561"/>
              <a:ext cx="49768" cy="190892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" name="Gerade Verbindung mit Pfeil 8"/>
          <p:cNvCxnSpPr>
            <a:stCxn id="169" idx="0"/>
          </p:cNvCxnSpPr>
          <p:nvPr/>
        </p:nvCxnSpPr>
        <p:spPr>
          <a:xfrm flipV="1">
            <a:off x="8310219" y="3002281"/>
            <a:ext cx="1133501" cy="131601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4" name="Gerade Verbindung mit Pfeil 213"/>
          <p:cNvCxnSpPr>
            <a:stCxn id="170" idx="0"/>
          </p:cNvCxnSpPr>
          <p:nvPr/>
        </p:nvCxnSpPr>
        <p:spPr>
          <a:xfrm flipV="1">
            <a:off x="9982805" y="3118649"/>
            <a:ext cx="669469" cy="122037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5" name="Gerade Verbindung mit Pfeil 214"/>
          <p:cNvCxnSpPr>
            <a:stCxn id="157" idx="3"/>
          </p:cNvCxnSpPr>
          <p:nvPr/>
        </p:nvCxnSpPr>
        <p:spPr>
          <a:xfrm flipV="1">
            <a:off x="7448150" y="3036951"/>
            <a:ext cx="910462" cy="147639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77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Part I</a:t>
            </a:r>
            <a:br>
              <a:rPr lang="en-US" sz="5400" dirty="0" smtClean="0"/>
            </a:br>
            <a:r>
              <a:rPr lang="en-US" sz="5400" dirty="0" smtClean="0"/>
              <a:t>Introduction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26976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uppieren 34"/>
          <p:cNvGrpSpPr/>
          <p:nvPr/>
        </p:nvGrpSpPr>
        <p:grpSpPr>
          <a:xfrm>
            <a:off x="6585887" y="1318188"/>
            <a:ext cx="4508546" cy="2461750"/>
            <a:chOff x="7327855" y="1134890"/>
            <a:chExt cx="4508546" cy="2461750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27855" y="1134890"/>
              <a:ext cx="4508546" cy="2461750"/>
            </a:xfrm>
            <a:prstGeom prst="rect">
              <a:avLst/>
            </a:prstGeom>
          </p:spPr>
        </p:pic>
        <p:cxnSp>
          <p:nvCxnSpPr>
            <p:cNvPr id="8" name="Gerader Verbinder 7"/>
            <p:cNvCxnSpPr/>
            <p:nvPr/>
          </p:nvCxnSpPr>
          <p:spPr>
            <a:xfrm>
              <a:off x="8231198" y="1178560"/>
              <a:ext cx="0" cy="1659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r Verbinder 26"/>
            <p:cNvCxnSpPr/>
            <p:nvPr/>
          </p:nvCxnSpPr>
          <p:spPr>
            <a:xfrm flipH="1">
              <a:off x="10149840" y="1178560"/>
              <a:ext cx="1598" cy="59436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r Verbinder 27"/>
            <p:cNvCxnSpPr/>
            <p:nvPr/>
          </p:nvCxnSpPr>
          <p:spPr>
            <a:xfrm flipH="1">
              <a:off x="11561984" y="1578429"/>
              <a:ext cx="3482" cy="166261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/>
            <p:cNvCxnSpPr/>
            <p:nvPr/>
          </p:nvCxnSpPr>
          <p:spPr>
            <a:xfrm>
              <a:off x="10149840" y="1861457"/>
              <a:ext cx="0" cy="137958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flipH="1">
              <a:off x="11565613" y="1178560"/>
              <a:ext cx="1598" cy="32366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>
              <a:off x="8231198" y="2868150"/>
              <a:ext cx="0" cy="3632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 of </a:t>
            </a:r>
            <a:r>
              <a:rPr lang="en-US" dirty="0" smtClean="0"/>
              <a:t>slits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398092" cy="4351338"/>
              </a:xfrm>
            </p:spPr>
            <p:txBody>
              <a:bodyPr/>
              <a:lstStyle/>
              <a:p>
                <a:r>
                  <a:rPr lang="en-US" dirty="0"/>
                  <a:t>Velocity selecting aperture</a:t>
                </a:r>
                <a:endParaRPr lang="en-GB" dirty="0" smtClean="0"/>
              </a:p>
              <a:p>
                <a:pPr lvl="1"/>
                <a:r>
                  <a:rPr lang="en-GB" dirty="0" smtClean="0"/>
                  <a:t>Selection </a:t>
                </a:r>
                <a:r>
                  <a:rPr lang="en-GB" dirty="0"/>
                  <a:t>of specific velocity with adjustment of </a:t>
                </a:r>
                <a:r>
                  <a:rPr lang="en-GB" dirty="0" smtClean="0"/>
                  <a:t>slit-heights</a:t>
                </a:r>
              </a:p>
              <a:p>
                <a:pPr lvl="1"/>
                <a:r>
                  <a:rPr lang="en-GB" dirty="0" smtClean="0"/>
                  <a:t>Selection of velocity components: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GQS</m:t>
                        </m:r>
                        <m:r>
                          <a:rPr lang="de-DE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Region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398092" cy="4351338"/>
              </a:xfrm>
              <a:blipFill>
                <a:blip r:embed="rId3"/>
                <a:stretch>
                  <a:fillRect l="-1356" t="-1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30</a:t>
            </a:fld>
            <a:endParaRPr lang="en-GB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5347" y="3803175"/>
            <a:ext cx="3040165" cy="2247719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17544" y="4001294"/>
            <a:ext cx="1339362" cy="228600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2659" y="3940933"/>
            <a:ext cx="1522457" cy="2109961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2263" y="4246315"/>
            <a:ext cx="333375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09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05160" cy="1325563"/>
          </a:xfrm>
        </p:spPr>
        <p:txBody>
          <a:bodyPr/>
          <a:lstStyle/>
          <a:p>
            <a:r>
              <a:rPr lang="en-US" dirty="0" smtClean="0"/>
              <a:t>Reinstallation of the Laser system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476241" cy="4524543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Moved laser system from Ps lab to H lab</a:t>
                </a:r>
                <a:endParaRPr lang="en-US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dirty="0" smtClean="0"/>
                  <a:t> (~600 ns) and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DE" sz="2400" i="1" dirty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(~3µs) Peak visible</a:t>
                </a:r>
              </a:p>
              <a:p>
                <a:r>
                  <a:rPr lang="en-US" dirty="0" smtClean="0"/>
                  <a:t>Frequency sweep: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e-DE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800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de-DE" sz="1800" i="1">
                            <a:latin typeface="Cambria Math" panose="02040503050406030204" pitchFamily="18" charset="0"/>
                          </a:rPr>
                          <m:t>2−</m:t>
                        </m:r>
                        <m:r>
                          <a:rPr lang="de-DE" sz="1800" i="1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de-DE" sz="1800" i="1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de-DE" sz="1800" i="1">
                        <a:latin typeface="Cambria Math" panose="02040503050406030204" pitchFamily="18" charset="0"/>
                      </a:rPr>
                      <m:t>=1.2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de-DE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±0.0</m:t>
                    </m:r>
                    <m:r>
                      <a:rPr lang="de-DE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de-DE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DE" sz="1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GHz</m:t>
                    </m:r>
                  </m:oMath>
                </a14:m>
                <a:r>
                  <a:rPr lang="en-GB" sz="2000" dirty="0"/>
                  <a:t> </a:t>
                </a:r>
                <a:endParaRPr lang="en-GB" dirty="0"/>
              </a:p>
              <a:p>
                <a:pPr marL="457200" lvl="1" indent="0">
                  <a:lnSpc>
                    <a:spcPct val="150000"/>
                  </a:lnSpc>
                  <a:buNone/>
                </a:pPr>
                <a:r>
                  <a:rPr lang="en-GB" sz="1800" dirty="0"/>
                  <a:t>	</a:t>
                </a:r>
                <a:r>
                  <a:rPr lang="en-GB" sz="1800" dirty="0" smtClean="0"/>
                  <a:t>	</a:t>
                </a:r>
                <a:endParaRPr lang="en-US" dirty="0" smtClean="0"/>
              </a:p>
              <a:p>
                <a:pPr lvl="1"/>
                <a:endParaRPr lang="en-US" sz="180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476241" cy="4524543"/>
              </a:xfrm>
              <a:blipFill>
                <a:blip r:embed="rId2"/>
                <a:stretch>
                  <a:fillRect l="-1336" t="-14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31</a:t>
            </a:fld>
            <a:endParaRPr lang="en-GB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780" y="4340349"/>
            <a:ext cx="4483334" cy="2517651"/>
          </a:xfrm>
          <a:prstGeom prst="rect">
            <a:avLst/>
          </a:prstGeom>
        </p:spPr>
      </p:pic>
      <p:pic>
        <p:nvPicPr>
          <p:cNvPr id="3074" name="Picture 2" descr="RTM3004; 1335.8794K04; 103028 (01.550 2019-07-19) &#10;2022-11-30 &#10;17:40 &#10;Undo &#10;430 mv &#10;330 mv &#10;230 mv &#10;130 mv &#10;Delete &#10;Zoom &#10;Annotation &#10;-862 mV &#10;VI: -292.27 mV &#10;Norm &#10;5 GSa/s &#10;t2: -690 ns &#10;3.6328 mV &#10;Run &#10;Y3-Position: -292.27 mV &#10;-270 mv &#10;-370 mv &#10;-470 mV &#10;Vpp: clipping- &#10;O ns &#10;At: 590 ns &#10;OV: 295.9 mV &#10;M &#10;u 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316" y="1432188"/>
            <a:ext cx="4211320" cy="271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9170116" y="3397346"/>
                <a:ext cx="314960" cy="3385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0116" y="3397346"/>
                <a:ext cx="314960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10348676" y="3397346"/>
                <a:ext cx="558800" cy="3385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i="1" dirty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de-DE" sz="1600" i="1" dirty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de-DE" sz="1600" i="1" dirty="0"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en-US" sz="1600" i="1" dirty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8676" y="3397346"/>
                <a:ext cx="558800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feld 10"/>
          <p:cNvSpPr txBox="1"/>
          <p:nvPr/>
        </p:nvSpPr>
        <p:spPr>
          <a:xfrm>
            <a:off x="8690056" y="1840019"/>
            <a:ext cx="629920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Laser</a:t>
            </a:r>
            <a:endParaRPr lang="en-US" sz="1600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197" y="3285206"/>
            <a:ext cx="3102246" cy="3266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97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05160" cy="1325563"/>
          </a:xfrm>
        </p:spPr>
        <p:txBody>
          <a:bodyPr/>
          <a:lstStyle/>
          <a:p>
            <a:r>
              <a:rPr lang="en-US" dirty="0" smtClean="0"/>
              <a:t>Intensity dependency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5755640" cy="435133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400" dirty="0" smtClean="0"/>
                  <a:t>Laser energy sweep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/>
                    </m:sSubSup>
                  </m:oMath>
                </a14:m>
                <a:r>
                  <a:rPr lang="en-US" dirty="0" smtClean="0"/>
                  <a:t>… laser beam waist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/>
                  <a:t> dependency until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5×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dirty="0" smtClean="0"/>
                  <a:t>W/cm² (saturation of 2S ionization)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dependency until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dirty="0"/>
                  <a:t>W/cm² (saturation of </a:t>
                </a:r>
                <a:r>
                  <a:rPr lang="en-US" dirty="0" smtClean="0"/>
                  <a:t>1S2S excitation)[6]</a:t>
                </a:r>
              </a:p>
              <a:p>
                <a:r>
                  <a:rPr lang="en-US" dirty="0" smtClean="0"/>
                  <a:t>Goal: run laser at point of saturation </a:t>
                </a:r>
              </a:p>
              <a:p>
                <a:pPr lvl="1"/>
                <a:r>
                  <a:rPr lang="en-US" dirty="0" smtClean="0"/>
                  <a:t>Compress beam size</a:t>
                </a:r>
              </a:p>
              <a:p>
                <a:pPr lvl="1"/>
                <a:r>
                  <a:rPr lang="en-US" dirty="0" smtClean="0"/>
                  <a:t>Installation of telescope &amp; better UV mirrors</a:t>
                </a:r>
              </a:p>
              <a:p>
                <a:r>
                  <a:rPr lang="en-US" dirty="0" smtClean="0"/>
                  <a:t>But:</a:t>
                </a:r>
              </a:p>
              <a:p>
                <a:pPr lvl="1"/>
                <a:r>
                  <a:rPr lang="en-US" dirty="0" smtClean="0"/>
                  <a:t>ETH laser system unstable and hard to optimize</a:t>
                </a:r>
              </a:p>
              <a:p>
                <a:pPr lvl="1"/>
                <a:r>
                  <a:rPr lang="en-US" dirty="0" smtClean="0"/>
                  <a:t>Runs 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err="1" smtClean="0"/>
                  <a:t>mJ</a:t>
                </a:r>
                <a:r>
                  <a:rPr lang="en-US" dirty="0" smtClean="0"/>
                  <a:t> UV energy </a:t>
                </a:r>
              </a:p>
              <a:p>
                <a:pPr marL="457200" lvl="1" indent="0">
                  <a:buNone/>
                </a:pPr>
                <a:r>
                  <a:rPr lang="en-US" dirty="0"/>
                  <a:t>	</a:t>
                </a:r>
                <a:r>
                  <a:rPr lang="en-US" dirty="0" smtClean="0"/>
                  <a:t>→ SMI laser system runs stable 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 err="1" smtClean="0"/>
                  <a:t>mJ</a:t>
                </a:r>
                <a:r>
                  <a:rPr lang="en-US" dirty="0" smtClean="0"/>
                  <a:t> </a:t>
                </a:r>
              </a:p>
              <a:p>
                <a:pPr marL="457200" lvl="1" indent="0">
                  <a:buNone/>
                </a:pPr>
                <a:r>
                  <a:rPr lang="en-US" dirty="0" smtClean="0"/>
                  <a:t>	→ </a:t>
                </a:r>
                <a:r>
                  <a:rPr lang="de-DE" dirty="0" smtClean="0"/>
                  <a:t>will </a:t>
                </a:r>
                <a:r>
                  <a:rPr lang="de-DE" dirty="0" err="1" smtClean="0"/>
                  <a:t>be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shipped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to</a:t>
                </a:r>
                <a:r>
                  <a:rPr lang="de-DE" dirty="0" smtClean="0"/>
                  <a:t> ETH in 2 </a:t>
                </a:r>
                <a:r>
                  <a:rPr lang="de-DE" dirty="0" err="1" smtClean="0"/>
                  <a:t>weeks</a:t>
                </a:r>
                <a:endParaRPr lang="en-US" dirty="0"/>
              </a:p>
              <a:p>
                <a:pPr lvl="1"/>
                <a:endParaRPr lang="en-US" sz="1800" dirty="0" smtClean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5755640" cy="4351338"/>
              </a:xfrm>
              <a:blipFill>
                <a:blip r:embed="rId2"/>
                <a:stretch>
                  <a:fillRect l="-1271" t="-2241" r="-318" b="-1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32</a:t>
            </a:fld>
            <a:endParaRPr lang="en-GB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1160" y="1959930"/>
            <a:ext cx="5088363" cy="2804836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690881" y="6350168"/>
            <a:ext cx="5623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[6] S.W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. Downey, R.S. </a:t>
            </a:r>
            <a:r>
              <a:rPr lang="en-GB" sz="1200" dirty="0" err="1">
                <a:solidFill>
                  <a:schemeClr val="bg1">
                    <a:lumMod val="65000"/>
                  </a:schemeClr>
                </a:solidFill>
              </a:rPr>
              <a:t>Hozack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, Saturation </a:t>
            </a: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of three-photon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ionization of atomic </a:t>
            </a: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hydrogen and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deuterium at 243 nm. Opt. Lett. 14(1</a:t>
            </a: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), 15–17 </a:t>
            </a:r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(1989). https://doi.org/10.1364/OL.</a:t>
            </a:r>
          </a:p>
          <a:p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  <p:sp>
        <p:nvSpPr>
          <p:cNvPr id="5" name="Pfeil nach links 4"/>
          <p:cNvSpPr/>
          <p:nvPr/>
        </p:nvSpPr>
        <p:spPr>
          <a:xfrm>
            <a:off x="6157685" y="4876800"/>
            <a:ext cx="3382554" cy="1635591"/>
          </a:xfrm>
          <a:prstGeom prst="leftArrow">
            <a:avLst>
              <a:gd name="adj1" fmla="val 50000"/>
              <a:gd name="adj2" fmla="val 324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First characterization measurements done this week</a:t>
            </a:r>
            <a:endParaRPr lang="en-US" sz="1600" dirty="0"/>
          </a:p>
        </p:txBody>
      </p:sp>
      <p:sp>
        <p:nvSpPr>
          <p:cNvPr id="8" name="Vertikales Scrollen 7"/>
          <p:cNvSpPr/>
          <p:nvPr/>
        </p:nvSpPr>
        <p:spPr>
          <a:xfrm>
            <a:off x="8217379" y="5947465"/>
            <a:ext cx="3204999" cy="730818"/>
          </a:xfrm>
          <a:prstGeom prst="verticalScroll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Simon’s talk in 2 weeks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183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720000"/>
            <a:ext cx="10515600" cy="1325563"/>
          </a:xfrm>
        </p:spPr>
        <p:txBody>
          <a:bodyPr/>
          <a:lstStyle/>
          <a:p>
            <a:r>
              <a:rPr lang="de-DE" dirty="0" smtClean="0"/>
              <a:t>Hydrogen Beam – </a:t>
            </a:r>
            <a:r>
              <a:rPr lang="de-DE" dirty="0" err="1" smtClean="0"/>
              <a:t>Current</a:t>
            </a:r>
            <a:r>
              <a:rPr lang="de-DE" dirty="0" smtClean="0"/>
              <a:t> Status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944876" y="2093294"/>
                <a:ext cx="9490814" cy="450422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200" dirty="0" smtClean="0"/>
                  <a:t>2021: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GB" dirty="0" smtClean="0"/>
                  <a:t>Efficient detection </a:t>
                </a:r>
                <a:r>
                  <a:rPr lang="en-GB" dirty="0"/>
                  <a:t>of the H atoms </a:t>
                </a:r>
                <a:r>
                  <a:rPr lang="en-GB" dirty="0" smtClean="0">
                    <a:solidFill>
                      <a:srgbClr val="D85ED1"/>
                    </a:solidFill>
                  </a:rPr>
                  <a:t>✔</a:t>
                </a:r>
                <a:endParaRPr lang="en-GB" dirty="0"/>
              </a:p>
              <a:p>
                <a:pPr lvl="1">
                  <a:lnSpc>
                    <a:spcPct val="150000"/>
                  </a:lnSpc>
                </a:pPr>
                <a:r>
                  <a:rPr lang="en-GB" dirty="0" smtClean="0"/>
                  <a:t>Atomic Hydrogen beam </a:t>
                </a:r>
                <a:r>
                  <a:rPr lang="de-DE" b="0" dirty="0" err="1" smtClean="0">
                    <a:ea typeface="Cambria Math" panose="02040503050406030204" pitchFamily="18" charset="0"/>
                  </a:rPr>
                  <a:t>with</a:t>
                </a:r>
                <a:r>
                  <a:rPr lang="de-DE" b="0" dirty="0" smtClean="0">
                    <a:ea typeface="Cambria Math" panose="02040503050406030204" pitchFamily="18" charset="0"/>
                  </a:rPr>
                  <a:t> </a:t>
                </a:r>
                <a:r>
                  <a:rPr lang="de-DE" b="0" dirty="0" err="1" smtClean="0">
                    <a:ea typeface="Cambria Math" panose="02040503050406030204" pitchFamily="18" charset="0"/>
                  </a:rPr>
                  <a:t>velocitie</a:t>
                </a:r>
                <a:r>
                  <a:rPr lang="de-DE" b="0" dirty="0" smtClean="0">
                    <a:ea typeface="Cambria Math" panose="02040503050406030204" pitchFamily="18" charset="0"/>
                  </a:rPr>
                  <a:t>s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  <m:r>
                      <a:rPr lang="de-DE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GB" dirty="0" smtClean="0"/>
                  <a:t> </a:t>
                </a:r>
                <a:r>
                  <a:rPr lang="en-GB" dirty="0" smtClean="0">
                    <a:solidFill>
                      <a:srgbClr val="D85ED1"/>
                    </a:solidFill>
                  </a:rPr>
                  <a:t>✔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2200" dirty="0" smtClean="0"/>
                  <a:t>2022: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GB" dirty="0" smtClean="0"/>
                  <a:t>New </a:t>
                </a:r>
                <a:r>
                  <a:rPr lang="en-GB" dirty="0" err="1" smtClean="0"/>
                  <a:t>Coldhead</a:t>
                </a:r>
                <a:r>
                  <a:rPr lang="en-GB" dirty="0" smtClean="0"/>
                  <a:t> → estimated rate improvement of the rate by a factor of 2 </a:t>
                </a:r>
                <a:r>
                  <a:rPr lang="en-GB" dirty="0" smtClean="0">
                    <a:solidFill>
                      <a:srgbClr val="D85ED1"/>
                    </a:solidFill>
                  </a:rPr>
                  <a:t>✔</a:t>
                </a:r>
                <a:endParaRPr lang="en-GB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en-GB" dirty="0" smtClean="0"/>
                  <a:t>Pumping restriction </a:t>
                </a:r>
                <a:r>
                  <a:rPr lang="en-GB" dirty="0" smtClean="0">
                    <a:solidFill>
                      <a:srgbClr val="D85ED1"/>
                    </a:solidFill>
                  </a:rPr>
                  <a:t>✔</a:t>
                </a:r>
                <a:endParaRPr lang="en-GB" dirty="0" smtClean="0"/>
              </a:p>
              <a:p>
                <a:pPr lvl="1">
                  <a:lnSpc>
                    <a:spcPct val="150000"/>
                  </a:lnSpc>
                </a:pPr>
                <a:r>
                  <a:rPr lang="en-GB" dirty="0" smtClean="0"/>
                  <a:t>Re-installation of the Laser-system and first characterization measurements </a:t>
                </a:r>
                <a:r>
                  <a:rPr lang="en-GB" dirty="0" smtClean="0">
                    <a:solidFill>
                      <a:srgbClr val="D85ED1"/>
                    </a:solidFill>
                  </a:rPr>
                  <a:t>✔</a:t>
                </a:r>
                <a:endParaRPr lang="en-GB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4876" y="2093294"/>
                <a:ext cx="9490814" cy="4504225"/>
              </a:xfrm>
              <a:blipFill>
                <a:blip r:embed="rId3"/>
                <a:stretch>
                  <a:fillRect l="-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75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Inhaltsplatzhalt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55269" y="1030641"/>
            <a:ext cx="2560841" cy="192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7" name="Gerade Verbindung mit Pfeil 106"/>
          <p:cNvCxnSpPr/>
          <p:nvPr/>
        </p:nvCxnSpPr>
        <p:spPr>
          <a:xfrm flipV="1">
            <a:off x="4468859" y="2495608"/>
            <a:ext cx="5498101" cy="22710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/>
          <p:cNvSpPr/>
          <p:nvPr/>
        </p:nvSpPr>
        <p:spPr>
          <a:xfrm>
            <a:off x="7434165" y="3120582"/>
            <a:ext cx="1025399" cy="5287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720000"/>
            <a:ext cx="10515600" cy="1325563"/>
          </a:xfrm>
        </p:spPr>
        <p:txBody>
          <a:bodyPr/>
          <a:lstStyle/>
          <a:p>
            <a:r>
              <a:rPr lang="de-DE" dirty="0"/>
              <a:t>Hydrogen Beam – </a:t>
            </a:r>
            <a:r>
              <a:rPr lang="en-US" dirty="0" smtClean="0"/>
              <a:t>Outlook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944876" y="2093294"/>
                <a:ext cx="9490814" cy="3114299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400" dirty="0" smtClean="0"/>
                  <a:t>SMI laser system shipped to ETH: </a:t>
                </a:r>
                <a14:m>
                  <m:oMath xmlns:m="http://schemas.openxmlformats.org/officeDocument/2006/math">
                    <m:r>
                      <a:rPr lang="de-DE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en-US" sz="2400" dirty="0" err="1"/>
                  <a:t>mJ</a:t>
                </a:r>
                <a:r>
                  <a:rPr lang="en-US" sz="2400" dirty="0"/>
                  <a:t> </a:t>
                </a:r>
                <a:r>
                  <a:rPr lang="en-US" sz="2400" dirty="0" smtClean="0"/>
                  <a:t>→ </a:t>
                </a:r>
                <a14:m>
                  <m:oMath xmlns:m="http://schemas.openxmlformats.org/officeDocument/2006/math">
                    <m:r>
                      <a:rPr lang="de-DE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4 </m:t>
                    </m:r>
                  </m:oMath>
                </a14:m>
                <a:r>
                  <a:rPr lang="en-US" sz="2400" dirty="0" err="1"/>
                  <a:t>mJ</a:t>
                </a:r>
                <a:r>
                  <a:rPr lang="en-US" sz="2400" dirty="0"/>
                  <a:t> </a:t>
                </a:r>
              </a:p>
              <a:p>
                <a:r>
                  <a:rPr lang="en-US" sz="2400" dirty="0" smtClean="0"/>
                  <a:t>New </a:t>
                </a:r>
                <a:r>
                  <a:rPr lang="en-US" sz="2400" dirty="0"/>
                  <a:t>UV-mirrors and </a:t>
                </a:r>
                <a:r>
                  <a:rPr lang="en-US" sz="2400" dirty="0" smtClean="0"/>
                  <a:t>telescope</a:t>
                </a:r>
                <a:endParaRPr lang="en-US" sz="2400" dirty="0"/>
              </a:p>
              <a:p>
                <a:pPr lvl="1"/>
                <a:r>
                  <a:rPr lang="en-US" sz="2400" dirty="0"/>
                  <a:t>Compress laser beam to get higher intensities</a:t>
                </a:r>
              </a:p>
              <a:p>
                <a:pPr lvl="1"/>
                <a:r>
                  <a:rPr lang="en-US" sz="2400" dirty="0"/>
                  <a:t>Higher intensities: saturation &amp; higher ionization efficiency</a:t>
                </a:r>
              </a:p>
              <a:p>
                <a:r>
                  <a:rPr lang="en-US" sz="2400" dirty="0"/>
                  <a:t>More characterization measurements</a:t>
                </a:r>
              </a:p>
              <a:p>
                <a:pPr lvl="1"/>
                <a:r>
                  <a:rPr lang="en-US" sz="2400" dirty="0"/>
                  <a:t>Background</a:t>
                </a:r>
              </a:p>
              <a:p>
                <a:pPr lvl="1"/>
                <a:r>
                  <a:rPr lang="en-US" sz="2400" dirty="0"/>
                  <a:t>Delay measurement</a:t>
                </a:r>
              </a:p>
              <a:p>
                <a:r>
                  <a:rPr lang="en-US" sz="2400" dirty="0"/>
                  <a:t>Installation </a:t>
                </a:r>
                <a:r>
                  <a:rPr lang="en-US" sz="2400" dirty="0" err="1"/>
                  <a:t>af</a:t>
                </a:r>
                <a:r>
                  <a:rPr lang="en-US" sz="2400" dirty="0"/>
                  <a:t> GQS chamber</a:t>
                </a: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4876" y="2093294"/>
                <a:ext cx="9490814" cy="3114299"/>
              </a:xfrm>
              <a:blipFill>
                <a:blip r:embed="rId4"/>
                <a:stretch>
                  <a:fillRect l="-706" t="-31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34</a:t>
            </a:fld>
            <a:endParaRPr lang="en-GB"/>
          </a:p>
        </p:txBody>
      </p:sp>
      <p:grpSp>
        <p:nvGrpSpPr>
          <p:cNvPr id="108" name="Gruppieren 107"/>
          <p:cNvGrpSpPr/>
          <p:nvPr/>
        </p:nvGrpSpPr>
        <p:grpSpPr>
          <a:xfrm>
            <a:off x="3910254" y="4151583"/>
            <a:ext cx="7851271" cy="2581058"/>
            <a:chOff x="3945814" y="3978863"/>
            <a:chExt cx="7851271" cy="2581058"/>
          </a:xfrm>
        </p:grpSpPr>
        <p:grpSp>
          <p:nvGrpSpPr>
            <p:cNvPr id="109" name="Gruppieren 108"/>
            <p:cNvGrpSpPr/>
            <p:nvPr/>
          </p:nvGrpSpPr>
          <p:grpSpPr>
            <a:xfrm>
              <a:off x="3945814" y="3978863"/>
              <a:ext cx="7851271" cy="2581058"/>
              <a:chOff x="1126414" y="4307189"/>
              <a:chExt cx="7851271" cy="2581058"/>
            </a:xfrm>
          </p:grpSpPr>
          <p:grpSp>
            <p:nvGrpSpPr>
              <p:cNvPr id="138" name="Gruppieren 137"/>
              <p:cNvGrpSpPr/>
              <p:nvPr/>
            </p:nvGrpSpPr>
            <p:grpSpPr>
              <a:xfrm>
                <a:off x="6921876" y="4731874"/>
                <a:ext cx="1744506" cy="2140300"/>
                <a:chOff x="1943242" y="7059041"/>
                <a:chExt cx="1744506" cy="2140300"/>
              </a:xfrm>
            </p:grpSpPr>
            <p:sp>
              <p:nvSpPr>
                <p:cNvPr id="232" name="Rechteck 231"/>
                <p:cNvSpPr/>
                <p:nvPr/>
              </p:nvSpPr>
              <p:spPr>
                <a:xfrm>
                  <a:off x="2229016" y="7656017"/>
                  <a:ext cx="1358226" cy="594087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4" name="Rechteck 233"/>
                <p:cNvSpPr/>
                <p:nvPr/>
              </p:nvSpPr>
              <p:spPr>
                <a:xfrm>
                  <a:off x="2811104" y="7912972"/>
                  <a:ext cx="50638" cy="5708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5" name="Rechteck 234"/>
                <p:cNvSpPr/>
                <p:nvPr/>
              </p:nvSpPr>
              <p:spPr>
                <a:xfrm>
                  <a:off x="2203673" y="7804082"/>
                  <a:ext cx="22081" cy="28187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6" name="Rechteck 235"/>
                <p:cNvSpPr/>
                <p:nvPr/>
              </p:nvSpPr>
              <p:spPr>
                <a:xfrm>
                  <a:off x="2228257" y="7718237"/>
                  <a:ext cx="29089" cy="46407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37" name="Grafik 236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64760" y="8352530"/>
                  <a:ext cx="515504" cy="496169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  <p:sp>
              <p:nvSpPr>
                <p:cNvPr id="238" name="Rechteck 237"/>
                <p:cNvSpPr/>
                <p:nvPr/>
              </p:nvSpPr>
              <p:spPr>
                <a:xfrm>
                  <a:off x="1943242" y="7928233"/>
                  <a:ext cx="21817" cy="2216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9" name="Rechteck 238"/>
                <p:cNvSpPr/>
                <p:nvPr/>
              </p:nvSpPr>
              <p:spPr>
                <a:xfrm>
                  <a:off x="2182893" y="7917926"/>
                  <a:ext cx="85126" cy="4705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40" name="Gerader Verbinder 239"/>
                <p:cNvCxnSpPr/>
                <p:nvPr/>
              </p:nvCxnSpPr>
              <p:spPr>
                <a:xfrm>
                  <a:off x="2150992" y="7919745"/>
                  <a:ext cx="1384115" cy="8488"/>
                </a:xfrm>
                <a:prstGeom prst="line">
                  <a:avLst/>
                </a:prstGeom>
                <a:ln w="31750">
                  <a:solidFill>
                    <a:srgbClr val="D85ED1">
                      <a:alpha val="22000"/>
                    </a:srgbClr>
                  </a:solidFill>
                  <a:prstDash val="dash"/>
                </a:ln>
                <a:effectLst>
                  <a:glow rad="38100">
                    <a:srgbClr val="D85ED1">
                      <a:alpha val="83000"/>
                    </a:srgb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41" name="Gruppieren 240"/>
                <p:cNvGrpSpPr/>
                <p:nvPr/>
              </p:nvGrpSpPr>
              <p:grpSpPr>
                <a:xfrm>
                  <a:off x="2295018" y="7803563"/>
                  <a:ext cx="495255" cy="265390"/>
                  <a:chOff x="5236192" y="3975358"/>
                  <a:chExt cx="2631940" cy="683243"/>
                </a:xfrm>
              </p:grpSpPr>
              <p:sp>
                <p:nvSpPr>
                  <p:cNvPr id="247" name="Flussdiagramm: Verzögerung 246"/>
                  <p:cNvSpPr/>
                  <p:nvPr/>
                </p:nvSpPr>
                <p:spPr>
                  <a:xfrm rot="5400000">
                    <a:off x="5260668" y="4238810"/>
                    <a:ext cx="88898" cy="62309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8" name="Flussdiagramm: Verzögerung 247"/>
                  <p:cNvSpPr/>
                  <p:nvPr/>
                </p:nvSpPr>
                <p:spPr>
                  <a:xfrm rot="5400000">
                    <a:off x="5410688" y="4241456"/>
                    <a:ext cx="88898" cy="62309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9" name="Flussdiagramm: Verzögerung 248"/>
                  <p:cNvSpPr/>
                  <p:nvPr/>
                </p:nvSpPr>
                <p:spPr>
                  <a:xfrm rot="5400000">
                    <a:off x="5560707" y="4241458"/>
                    <a:ext cx="88898" cy="62309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0" name="Flussdiagramm: Verzögerung 249"/>
                  <p:cNvSpPr/>
                  <p:nvPr/>
                </p:nvSpPr>
                <p:spPr>
                  <a:xfrm rot="5400000">
                    <a:off x="5710726" y="4238810"/>
                    <a:ext cx="88898" cy="62309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1" name="Flussdiagramm: Verzögerung 250"/>
                  <p:cNvSpPr/>
                  <p:nvPr/>
                </p:nvSpPr>
                <p:spPr>
                  <a:xfrm rot="5400000">
                    <a:off x="5857798" y="4247803"/>
                    <a:ext cx="88898" cy="62309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2" name="Flussdiagramm: Verzögerung 251"/>
                  <p:cNvSpPr/>
                  <p:nvPr/>
                </p:nvSpPr>
                <p:spPr>
                  <a:xfrm rot="5400000">
                    <a:off x="6007818" y="4250449"/>
                    <a:ext cx="88898" cy="62309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3" name="Flussdiagramm: Verzögerung 252"/>
                  <p:cNvSpPr/>
                  <p:nvPr/>
                </p:nvSpPr>
                <p:spPr>
                  <a:xfrm rot="5400000">
                    <a:off x="6157837" y="4250450"/>
                    <a:ext cx="88898" cy="62309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4" name="Flussdiagramm: Verzögerung 253"/>
                  <p:cNvSpPr/>
                  <p:nvPr/>
                </p:nvSpPr>
                <p:spPr>
                  <a:xfrm rot="5400000">
                    <a:off x="6307855" y="4253098"/>
                    <a:ext cx="88898" cy="62309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5" name="Flussdiagramm: Verzögerung 254"/>
                  <p:cNvSpPr/>
                  <p:nvPr/>
                </p:nvSpPr>
                <p:spPr>
                  <a:xfrm rot="5400000">
                    <a:off x="6454927" y="4249920"/>
                    <a:ext cx="88898" cy="62309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6" name="Flussdiagramm: Verzögerung 255"/>
                  <p:cNvSpPr/>
                  <p:nvPr/>
                </p:nvSpPr>
                <p:spPr>
                  <a:xfrm rot="5400000">
                    <a:off x="6604947" y="4252566"/>
                    <a:ext cx="88898" cy="62309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7" name="Flussdiagramm: Verzögerung 256"/>
                  <p:cNvSpPr/>
                  <p:nvPr/>
                </p:nvSpPr>
                <p:spPr>
                  <a:xfrm rot="5400000">
                    <a:off x="6754966" y="4252567"/>
                    <a:ext cx="88898" cy="62309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8" name="Flussdiagramm: Verzögerung 257"/>
                  <p:cNvSpPr/>
                  <p:nvPr/>
                </p:nvSpPr>
                <p:spPr>
                  <a:xfrm rot="5400000">
                    <a:off x="6904984" y="4255215"/>
                    <a:ext cx="88898" cy="62309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9" name="Flussdiagramm: Verzögerung 258"/>
                  <p:cNvSpPr/>
                  <p:nvPr/>
                </p:nvSpPr>
                <p:spPr>
                  <a:xfrm rot="5400000">
                    <a:off x="7019631" y="4247805"/>
                    <a:ext cx="88898" cy="62309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0" name="Flussdiagramm: Verzögerung 259"/>
                  <p:cNvSpPr/>
                  <p:nvPr/>
                </p:nvSpPr>
                <p:spPr>
                  <a:xfrm rot="5400000">
                    <a:off x="7169651" y="4250451"/>
                    <a:ext cx="88898" cy="62309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1" name="Flussdiagramm: Verzögerung 260"/>
                  <p:cNvSpPr/>
                  <p:nvPr/>
                </p:nvSpPr>
                <p:spPr>
                  <a:xfrm rot="5400000">
                    <a:off x="7319670" y="4250452"/>
                    <a:ext cx="88898" cy="62309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2" name="Flussdiagramm: Verzögerung 261"/>
                  <p:cNvSpPr/>
                  <p:nvPr/>
                </p:nvSpPr>
                <p:spPr>
                  <a:xfrm rot="5400000">
                    <a:off x="7469688" y="4253100"/>
                    <a:ext cx="88898" cy="62309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3" name="Flussdiagramm: Verzögerung 262"/>
                  <p:cNvSpPr/>
                  <p:nvPr/>
                </p:nvSpPr>
                <p:spPr>
                  <a:xfrm rot="5400000">
                    <a:off x="7616470" y="4255215"/>
                    <a:ext cx="88898" cy="62309"/>
                  </a:xfrm>
                  <a:prstGeom prst="flowChartDelay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4" name="Rechteck 263"/>
                  <p:cNvSpPr/>
                  <p:nvPr/>
                </p:nvSpPr>
                <p:spPr>
                  <a:xfrm>
                    <a:off x="5236192" y="3975358"/>
                    <a:ext cx="2631936" cy="285349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5" name="Rechteck 264"/>
                  <p:cNvSpPr/>
                  <p:nvPr/>
                </p:nvSpPr>
                <p:spPr>
                  <a:xfrm>
                    <a:off x="5236192" y="4356849"/>
                    <a:ext cx="2631940" cy="301752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242" name="Gerader Verbinder 241"/>
                <p:cNvCxnSpPr>
                  <a:endCxn id="251" idx="3"/>
                </p:cNvCxnSpPr>
                <p:nvPr/>
              </p:nvCxnSpPr>
              <p:spPr>
                <a:xfrm flipV="1">
                  <a:off x="2265222" y="7938768"/>
                  <a:ext cx="155128" cy="427374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Gerader Verbinder 242"/>
                <p:cNvCxnSpPr/>
                <p:nvPr/>
              </p:nvCxnSpPr>
              <p:spPr>
                <a:xfrm flipH="1" flipV="1">
                  <a:off x="2610363" y="7925157"/>
                  <a:ext cx="168661" cy="427373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4" name="Textfeld 243"/>
                <p:cNvSpPr txBox="1"/>
                <p:nvPr/>
              </p:nvSpPr>
              <p:spPr>
                <a:xfrm>
                  <a:off x="2218348" y="7158564"/>
                  <a:ext cx="610802" cy="32458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/>
                    <a:t>GQS Region</a:t>
                  </a:r>
                  <a:endParaRPr lang="en-US" sz="1200" dirty="0"/>
                </a:p>
              </p:txBody>
            </p:sp>
            <p:sp>
              <p:nvSpPr>
                <p:cNvPr id="245" name="Abgerundetes Rechteck 244"/>
                <p:cNvSpPr/>
                <p:nvPr/>
              </p:nvSpPr>
              <p:spPr>
                <a:xfrm>
                  <a:off x="2124111" y="7059041"/>
                  <a:ext cx="1563637" cy="1907022"/>
                </a:xfrm>
                <a:prstGeom prst="roundRect">
                  <a:avLst/>
                </a:prstGeom>
                <a:noFill/>
                <a:ln w="28575">
                  <a:solidFill>
                    <a:srgbClr val="C76B43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6" name="Textfeld 245"/>
                <p:cNvSpPr txBox="1"/>
                <p:nvPr/>
              </p:nvSpPr>
              <p:spPr>
                <a:xfrm>
                  <a:off x="1981440" y="8951124"/>
                  <a:ext cx="1210368" cy="2482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C76B43"/>
                      </a:solidFill>
                    </a:rPr>
                    <a:t>under construction</a:t>
                  </a:r>
                  <a:endParaRPr lang="en-US" sz="1400" dirty="0">
                    <a:solidFill>
                      <a:srgbClr val="C76B43"/>
                    </a:solidFill>
                  </a:endParaRPr>
                </a:p>
              </p:txBody>
            </p:sp>
          </p:grpSp>
          <p:sp>
            <p:nvSpPr>
              <p:cNvPr id="139" name="Textfeld 138"/>
              <p:cNvSpPr txBox="1"/>
              <p:nvPr/>
            </p:nvSpPr>
            <p:spPr>
              <a:xfrm>
                <a:off x="1961009" y="4307189"/>
                <a:ext cx="55" cy="2193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40" name="Abgerundetes Rechteck 139"/>
              <p:cNvSpPr/>
              <p:nvPr/>
            </p:nvSpPr>
            <p:spPr>
              <a:xfrm>
                <a:off x="1204719" y="5631454"/>
                <a:ext cx="80674" cy="191178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Rechteck 140"/>
              <p:cNvSpPr/>
              <p:nvPr/>
            </p:nvSpPr>
            <p:spPr>
              <a:xfrm>
                <a:off x="3026007" y="5578858"/>
                <a:ext cx="139432" cy="1194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2" name="Gerader Verbinder 141"/>
              <p:cNvCxnSpPr/>
              <p:nvPr/>
            </p:nvCxnSpPr>
            <p:spPr>
              <a:xfrm flipV="1">
                <a:off x="3020366" y="5595869"/>
                <a:ext cx="150298" cy="1131"/>
              </a:xfrm>
              <a:prstGeom prst="line">
                <a:avLst/>
              </a:prstGeom>
              <a:ln w="19050">
                <a:solidFill>
                  <a:srgbClr val="D9D4D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Rechteck 142"/>
              <p:cNvSpPr/>
              <p:nvPr/>
            </p:nvSpPr>
            <p:spPr>
              <a:xfrm>
                <a:off x="3847655" y="5273242"/>
                <a:ext cx="43389" cy="61494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Rechteck 143"/>
              <p:cNvSpPr/>
              <p:nvPr/>
            </p:nvSpPr>
            <p:spPr>
              <a:xfrm rot="5400000">
                <a:off x="3076141" y="5974701"/>
                <a:ext cx="39162" cy="64843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Rechteck 144"/>
              <p:cNvSpPr/>
              <p:nvPr/>
            </p:nvSpPr>
            <p:spPr>
              <a:xfrm>
                <a:off x="3888032" y="5422418"/>
                <a:ext cx="31344" cy="37351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Rechteck 145"/>
              <p:cNvSpPr/>
              <p:nvPr/>
            </p:nvSpPr>
            <p:spPr>
              <a:xfrm>
                <a:off x="2311700" y="5273242"/>
                <a:ext cx="41294" cy="61494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Rechteck 146"/>
              <p:cNvSpPr/>
              <p:nvPr/>
            </p:nvSpPr>
            <p:spPr>
              <a:xfrm>
                <a:off x="3103445" y="5600112"/>
                <a:ext cx="62649" cy="3551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Rechteck 147"/>
              <p:cNvSpPr/>
              <p:nvPr/>
            </p:nvSpPr>
            <p:spPr>
              <a:xfrm rot="20247097">
                <a:off x="2954980" y="5628338"/>
                <a:ext cx="161411" cy="3962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Kreuz 148"/>
              <p:cNvSpPr/>
              <p:nvPr/>
            </p:nvSpPr>
            <p:spPr>
              <a:xfrm>
                <a:off x="2338842" y="4855875"/>
                <a:ext cx="1519852" cy="1441370"/>
              </a:xfrm>
              <a:prstGeom prst="plus">
                <a:avLst>
                  <a:gd name="adj" fmla="val 33302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0" name="Rechteck 149"/>
              <p:cNvSpPr/>
              <p:nvPr/>
            </p:nvSpPr>
            <p:spPr>
              <a:xfrm>
                <a:off x="1801888" y="5654976"/>
                <a:ext cx="1168057" cy="4294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Rechteck 150"/>
              <p:cNvSpPr/>
              <p:nvPr/>
            </p:nvSpPr>
            <p:spPr>
              <a:xfrm>
                <a:off x="1296914" y="5650875"/>
                <a:ext cx="388106" cy="3888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Rechteck 151"/>
              <p:cNvSpPr/>
              <p:nvPr/>
            </p:nvSpPr>
            <p:spPr>
              <a:xfrm>
                <a:off x="1393301" y="5893345"/>
                <a:ext cx="688295" cy="280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MW </a:t>
                </a:r>
              </a:p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discharge </a:t>
                </a:r>
              </a:p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</a:rPr>
                  <a:t>cavity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Rechteck 152"/>
              <p:cNvSpPr/>
              <p:nvPr/>
            </p:nvSpPr>
            <p:spPr>
              <a:xfrm>
                <a:off x="2875091" y="4358935"/>
                <a:ext cx="447353" cy="50039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Rechteck 153"/>
              <p:cNvSpPr/>
              <p:nvPr/>
            </p:nvSpPr>
            <p:spPr>
              <a:xfrm>
                <a:off x="3010242" y="4859334"/>
                <a:ext cx="174665" cy="67810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Rechteck 154"/>
              <p:cNvSpPr/>
              <p:nvPr/>
            </p:nvSpPr>
            <p:spPr>
              <a:xfrm>
                <a:off x="2969946" y="5537441"/>
                <a:ext cx="255260" cy="3487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Rechteck 155"/>
              <p:cNvSpPr/>
              <p:nvPr/>
            </p:nvSpPr>
            <p:spPr>
              <a:xfrm>
                <a:off x="1685019" y="5636299"/>
                <a:ext cx="104860" cy="159969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7" name="Gerader Verbinder 156"/>
              <p:cNvCxnSpPr>
                <a:endCxn id="159" idx="1"/>
              </p:cNvCxnSpPr>
              <p:nvPr/>
            </p:nvCxnSpPr>
            <p:spPr>
              <a:xfrm flipV="1">
                <a:off x="1281794" y="5665820"/>
                <a:ext cx="385447" cy="2554"/>
              </a:xfrm>
              <a:prstGeom prst="line">
                <a:avLst/>
              </a:prstGeom>
              <a:effectLst>
                <a:glow rad="38100">
                  <a:schemeClr val="accent1"/>
                </a:glow>
                <a:outerShdw blurRad="50800" dist="50800" dir="5400000" sx="1000" sy="1000" algn="ctr" rotWithShape="0">
                  <a:srgbClr val="000000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Gerader Verbinder 157"/>
              <p:cNvCxnSpPr>
                <a:endCxn id="150" idx="3"/>
              </p:cNvCxnSpPr>
              <p:nvPr/>
            </p:nvCxnSpPr>
            <p:spPr>
              <a:xfrm flipV="1">
                <a:off x="1795996" y="5676450"/>
                <a:ext cx="1173949" cy="2052"/>
              </a:xfrm>
              <a:prstGeom prst="line">
                <a:avLst/>
              </a:prstGeom>
              <a:ln>
                <a:solidFill>
                  <a:srgbClr val="D85ED1"/>
                </a:solidFill>
              </a:ln>
              <a:effectLst>
                <a:glow rad="38100">
                  <a:srgbClr val="D85ED1"/>
                </a:glow>
                <a:outerShdw blurRad="50800" dist="50800" dir="5400000" sx="1000" sy="1000" algn="ctr" rotWithShape="0">
                  <a:srgbClr val="D85ED1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Explosion 1 158"/>
              <p:cNvSpPr/>
              <p:nvPr/>
            </p:nvSpPr>
            <p:spPr>
              <a:xfrm>
                <a:off x="1667241" y="5594445"/>
                <a:ext cx="147110" cy="178956"/>
              </a:xfrm>
              <a:prstGeom prst="irregularSeal1">
                <a:avLst/>
              </a:prstGeom>
              <a:solidFill>
                <a:srgbClr val="D85ED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0" name="Gerader Verbinder 159"/>
              <p:cNvCxnSpPr>
                <a:endCxn id="148" idx="3"/>
              </p:cNvCxnSpPr>
              <p:nvPr/>
            </p:nvCxnSpPr>
            <p:spPr>
              <a:xfrm flipV="1">
                <a:off x="2982658" y="5618800"/>
                <a:ext cx="127565" cy="53621"/>
              </a:xfrm>
              <a:prstGeom prst="line">
                <a:avLst/>
              </a:prstGeom>
              <a:ln>
                <a:solidFill>
                  <a:srgbClr val="D85ED1"/>
                </a:solidFill>
              </a:ln>
              <a:effectLst>
                <a:glow rad="38100">
                  <a:srgbClr val="D85ED1"/>
                </a:glow>
                <a:outerShdw blurRad="50800" dist="50800" dir="5400000" sx="1000" sy="1000" algn="ctr" rotWithShape="0">
                  <a:srgbClr val="D85ED1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Gerader Verbinder 160"/>
              <p:cNvCxnSpPr>
                <a:endCxn id="147" idx="3"/>
              </p:cNvCxnSpPr>
              <p:nvPr/>
            </p:nvCxnSpPr>
            <p:spPr>
              <a:xfrm>
                <a:off x="3111871" y="5617123"/>
                <a:ext cx="54223" cy="748"/>
              </a:xfrm>
              <a:prstGeom prst="line">
                <a:avLst/>
              </a:prstGeom>
              <a:ln>
                <a:solidFill>
                  <a:srgbClr val="D85ED1"/>
                </a:solidFill>
              </a:ln>
              <a:effectLst>
                <a:glow rad="38100">
                  <a:srgbClr val="D85ED1"/>
                </a:glow>
                <a:outerShdw blurRad="50800" dist="50800" dir="5400000" sx="1000" sy="1000" algn="ctr" rotWithShape="0">
                  <a:srgbClr val="D85ED1"/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2" name="Gleichschenkliges Dreieck 161"/>
              <p:cNvSpPr/>
              <p:nvPr/>
            </p:nvSpPr>
            <p:spPr>
              <a:xfrm rot="16200000">
                <a:off x="3380490" y="5349110"/>
                <a:ext cx="108075" cy="538546"/>
              </a:xfrm>
              <a:prstGeom prst="triangle">
                <a:avLst/>
              </a:prstGeom>
              <a:solidFill>
                <a:srgbClr val="D85ED1">
                  <a:alpha val="37000"/>
                </a:srgbClr>
              </a:solidFill>
              <a:ln>
                <a:noFill/>
              </a:ln>
              <a:effectLst>
                <a:glow rad="50800">
                  <a:srgbClr val="D85ED1"/>
                </a:glow>
                <a:outerShdw dist="50800" sx="1000" sy="1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Rechteck 162"/>
              <p:cNvSpPr/>
              <p:nvPr/>
            </p:nvSpPr>
            <p:spPr>
              <a:xfrm rot="5400000">
                <a:off x="3076141" y="4528846"/>
                <a:ext cx="39162" cy="64843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Kreis 163"/>
              <p:cNvSpPr/>
              <p:nvPr/>
            </p:nvSpPr>
            <p:spPr>
              <a:xfrm>
                <a:off x="3694375" y="5481578"/>
                <a:ext cx="54248" cy="283019"/>
              </a:xfrm>
              <a:prstGeom prst="pie">
                <a:avLst>
                  <a:gd name="adj1" fmla="val 1531884"/>
                  <a:gd name="adj2" fmla="val 17716286"/>
                </a:avLst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Rechteck 165"/>
              <p:cNvSpPr/>
              <p:nvPr/>
            </p:nvSpPr>
            <p:spPr>
              <a:xfrm>
                <a:off x="8565876" y="5391070"/>
                <a:ext cx="36738" cy="54496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Textfeld 169"/>
              <p:cNvSpPr txBox="1"/>
              <p:nvPr/>
            </p:nvSpPr>
            <p:spPr>
              <a:xfrm>
                <a:off x="7606436" y="5052355"/>
                <a:ext cx="137124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/>
                  <a:t>Detection </a:t>
                </a:r>
              </a:p>
              <a:p>
                <a:pPr algn="ctr"/>
                <a:r>
                  <a:rPr lang="en-US" sz="1000" dirty="0" smtClean="0"/>
                  <a:t>chamber</a:t>
                </a:r>
              </a:p>
            </p:txBody>
          </p:sp>
          <p:sp>
            <p:nvSpPr>
              <p:cNvPr id="171" name="Abgerundetes Rechteck 170"/>
              <p:cNvSpPr/>
              <p:nvPr/>
            </p:nvSpPr>
            <p:spPr>
              <a:xfrm>
                <a:off x="1141873" y="5744548"/>
                <a:ext cx="203262" cy="70981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2" name="Textfeld 171"/>
              <p:cNvSpPr txBox="1"/>
              <p:nvPr/>
            </p:nvSpPr>
            <p:spPr>
              <a:xfrm rot="16200000">
                <a:off x="962899" y="6008864"/>
                <a:ext cx="558321" cy="231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</a:rPr>
                  <a:t>H-Bottle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73" name="Gruppieren 172"/>
              <p:cNvGrpSpPr/>
              <p:nvPr/>
            </p:nvGrpSpPr>
            <p:grpSpPr>
              <a:xfrm>
                <a:off x="2832062" y="6324857"/>
                <a:ext cx="222814" cy="311294"/>
                <a:chOff x="9684083" y="6131835"/>
                <a:chExt cx="296779" cy="437407"/>
              </a:xfrm>
            </p:grpSpPr>
            <p:sp>
              <p:nvSpPr>
                <p:cNvPr id="230" name="Abgerundetes Rechteck 229"/>
                <p:cNvSpPr/>
                <p:nvPr/>
              </p:nvSpPr>
              <p:spPr>
                <a:xfrm>
                  <a:off x="9684083" y="6200274"/>
                  <a:ext cx="296779" cy="368968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6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6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65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1" name="Abgerundetes Rechteck 230"/>
                <p:cNvSpPr/>
                <p:nvPr/>
              </p:nvSpPr>
              <p:spPr>
                <a:xfrm>
                  <a:off x="9760282" y="6131835"/>
                  <a:ext cx="144379" cy="109621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6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6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65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4" name="Gruppieren 173"/>
              <p:cNvGrpSpPr/>
              <p:nvPr/>
            </p:nvGrpSpPr>
            <p:grpSpPr>
              <a:xfrm>
                <a:off x="8098594" y="5924964"/>
                <a:ext cx="222814" cy="311293"/>
                <a:chOff x="9460250" y="5632617"/>
                <a:chExt cx="296779" cy="437406"/>
              </a:xfrm>
            </p:grpSpPr>
            <p:sp>
              <p:nvSpPr>
                <p:cNvPr id="228" name="Abgerundetes Rechteck 227"/>
                <p:cNvSpPr/>
                <p:nvPr/>
              </p:nvSpPr>
              <p:spPr>
                <a:xfrm>
                  <a:off x="9460250" y="5701056"/>
                  <a:ext cx="296779" cy="368967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6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6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65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9" name="Abgerundetes Rechteck 228"/>
                <p:cNvSpPr/>
                <p:nvPr/>
              </p:nvSpPr>
              <p:spPr>
                <a:xfrm>
                  <a:off x="9536448" y="5632617"/>
                  <a:ext cx="144379" cy="109621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bg1">
                        <a:lumMod val="6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6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65000"/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75" name="Textfeld 174"/>
              <p:cNvSpPr txBox="1"/>
              <p:nvPr/>
            </p:nvSpPr>
            <p:spPr>
              <a:xfrm>
                <a:off x="2707467" y="6608181"/>
                <a:ext cx="57666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Turbo 1</a:t>
                </a:r>
                <a:endParaRPr lang="en-US" sz="1000" dirty="0"/>
              </a:p>
            </p:txBody>
          </p:sp>
          <p:sp>
            <p:nvSpPr>
              <p:cNvPr id="176" name="Textfeld 175"/>
              <p:cNvSpPr txBox="1"/>
              <p:nvPr/>
            </p:nvSpPr>
            <p:spPr>
              <a:xfrm>
                <a:off x="7921665" y="6175849"/>
                <a:ext cx="57666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Turbo 4</a:t>
                </a:r>
                <a:endParaRPr lang="en-US" sz="1000" dirty="0"/>
              </a:p>
            </p:txBody>
          </p:sp>
          <p:grpSp>
            <p:nvGrpSpPr>
              <p:cNvPr id="177" name="Gruppieren 176"/>
              <p:cNvGrpSpPr/>
              <p:nvPr/>
            </p:nvGrpSpPr>
            <p:grpSpPr>
              <a:xfrm>
                <a:off x="1366899" y="5462444"/>
                <a:ext cx="128114" cy="181439"/>
                <a:chOff x="6299025" y="5081185"/>
                <a:chExt cx="153432" cy="229127"/>
              </a:xfrm>
            </p:grpSpPr>
            <p:sp>
              <p:nvSpPr>
                <p:cNvPr id="226" name="Abgerundetes Rechteck 225"/>
                <p:cNvSpPr/>
                <p:nvPr/>
              </p:nvSpPr>
              <p:spPr>
                <a:xfrm>
                  <a:off x="6352601" y="5155260"/>
                  <a:ext cx="45719" cy="15505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7" name="Flussdiagramm: Zusammenführung 226"/>
                <p:cNvSpPr/>
                <p:nvPr/>
              </p:nvSpPr>
              <p:spPr>
                <a:xfrm>
                  <a:off x="6299025" y="5081185"/>
                  <a:ext cx="153432" cy="145217"/>
                </a:xfrm>
                <a:prstGeom prst="flowChartSummingJunction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8" name="Gruppieren 177"/>
              <p:cNvGrpSpPr/>
              <p:nvPr/>
            </p:nvGrpSpPr>
            <p:grpSpPr>
              <a:xfrm rot="10800000">
                <a:off x="3084682" y="6330845"/>
                <a:ext cx="128114" cy="181439"/>
                <a:chOff x="6299025" y="5081185"/>
                <a:chExt cx="153432" cy="229127"/>
              </a:xfrm>
            </p:grpSpPr>
            <p:sp>
              <p:nvSpPr>
                <p:cNvPr id="224" name="Abgerundetes Rechteck 223"/>
                <p:cNvSpPr/>
                <p:nvPr/>
              </p:nvSpPr>
              <p:spPr>
                <a:xfrm>
                  <a:off x="6352601" y="5155260"/>
                  <a:ext cx="45719" cy="15505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5" name="Flussdiagramm: Zusammenführung 224"/>
                <p:cNvSpPr/>
                <p:nvPr/>
              </p:nvSpPr>
              <p:spPr>
                <a:xfrm>
                  <a:off x="6299025" y="5081185"/>
                  <a:ext cx="153432" cy="145217"/>
                </a:xfrm>
                <a:prstGeom prst="flowChartSummingJunction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9" name="Gruppieren 178"/>
              <p:cNvGrpSpPr/>
              <p:nvPr/>
            </p:nvGrpSpPr>
            <p:grpSpPr>
              <a:xfrm rot="10800000">
                <a:off x="8399994" y="5927968"/>
                <a:ext cx="128114" cy="181439"/>
                <a:chOff x="6500282" y="5529849"/>
                <a:chExt cx="153432" cy="229127"/>
              </a:xfrm>
            </p:grpSpPr>
            <p:sp>
              <p:nvSpPr>
                <p:cNvPr id="222" name="Abgerundetes Rechteck 221"/>
                <p:cNvSpPr/>
                <p:nvPr/>
              </p:nvSpPr>
              <p:spPr>
                <a:xfrm>
                  <a:off x="6553859" y="5603924"/>
                  <a:ext cx="45719" cy="15505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3" name="Flussdiagramm: Zusammenführung 222"/>
                <p:cNvSpPr/>
                <p:nvPr/>
              </p:nvSpPr>
              <p:spPr>
                <a:xfrm>
                  <a:off x="6500282" y="5529849"/>
                  <a:ext cx="153432" cy="145217"/>
                </a:xfrm>
                <a:prstGeom prst="flowChartSummingJunction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0" name="Textfeld 179"/>
                  <p:cNvSpPr txBox="1"/>
                  <p:nvPr/>
                </p:nvSpPr>
                <p:spPr>
                  <a:xfrm>
                    <a:off x="8314937" y="6061649"/>
                    <a:ext cx="387651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de-DE" sz="1000" i="1">
                                  <a:latin typeface="Cambria Math" panose="02040503050406030204" pitchFamily="18" charset="0"/>
                                </a:rPr>
                                <m:t>𝑑𝑐</m:t>
                              </m:r>
                            </m:sub>
                          </m:sSub>
                        </m:oMath>
                      </m:oMathPara>
                    </a14:m>
                    <a:endParaRPr lang="en-US" sz="1000" dirty="0"/>
                  </a:p>
                </p:txBody>
              </p:sp>
            </mc:Choice>
            <mc:Fallback xmlns="">
              <p:sp>
                <p:nvSpPr>
                  <p:cNvPr id="180" name="Textfeld 17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314937" y="6061649"/>
                    <a:ext cx="387651" cy="24622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1" name="Textfeld 180"/>
                  <p:cNvSpPr txBox="1"/>
                  <p:nvPr/>
                </p:nvSpPr>
                <p:spPr>
                  <a:xfrm>
                    <a:off x="2970458" y="6464665"/>
                    <a:ext cx="374143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sz="1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de-DE" sz="1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de-DE" sz="10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oMath>
                      </m:oMathPara>
                    </a14:m>
                    <a:endParaRPr lang="en-US" sz="1000" dirty="0"/>
                  </a:p>
                </p:txBody>
              </p:sp>
            </mc:Choice>
            <mc:Fallback xmlns="">
              <p:sp>
                <p:nvSpPr>
                  <p:cNvPr id="49" name="Textfeld 4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70458" y="6464665"/>
                    <a:ext cx="374143" cy="24622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2" name="Textfeld 181"/>
                  <p:cNvSpPr txBox="1"/>
                  <p:nvPr/>
                </p:nvSpPr>
                <p:spPr>
                  <a:xfrm>
                    <a:off x="1294859" y="5249715"/>
                    <a:ext cx="326025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sz="1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de-DE" sz="1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oMath>
                      </m:oMathPara>
                    </a14:m>
                    <a:endParaRPr lang="en-US" sz="1000" dirty="0"/>
                  </a:p>
                </p:txBody>
              </p:sp>
            </mc:Choice>
            <mc:Fallback xmlns="">
              <p:sp>
                <p:nvSpPr>
                  <p:cNvPr id="50" name="Textfeld 4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94859" y="5249715"/>
                    <a:ext cx="326025" cy="246221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83" name="Rechteck 182"/>
              <p:cNvSpPr/>
              <p:nvPr/>
            </p:nvSpPr>
            <p:spPr>
              <a:xfrm>
                <a:off x="3926281" y="5551037"/>
                <a:ext cx="477796" cy="89347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Gleichschenkliges Dreieck 183"/>
              <p:cNvSpPr/>
              <p:nvPr/>
            </p:nvSpPr>
            <p:spPr>
              <a:xfrm rot="16200000">
                <a:off x="3773766" y="5573485"/>
                <a:ext cx="85029" cy="54443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5" name="Gruppieren 184"/>
              <p:cNvGrpSpPr/>
              <p:nvPr/>
            </p:nvGrpSpPr>
            <p:grpSpPr>
              <a:xfrm>
                <a:off x="4411155" y="5178430"/>
                <a:ext cx="846823" cy="1419260"/>
                <a:chOff x="7849656" y="3518285"/>
                <a:chExt cx="864377" cy="1419260"/>
              </a:xfrm>
            </p:grpSpPr>
            <p:grpSp>
              <p:nvGrpSpPr>
                <p:cNvPr id="212" name="Gruppieren 211"/>
                <p:cNvGrpSpPr/>
                <p:nvPr/>
              </p:nvGrpSpPr>
              <p:grpSpPr>
                <a:xfrm>
                  <a:off x="7849656" y="3518285"/>
                  <a:ext cx="864377" cy="850496"/>
                  <a:chOff x="8441344" y="4885753"/>
                  <a:chExt cx="1407796" cy="1322948"/>
                </a:xfrm>
              </p:grpSpPr>
              <p:sp>
                <p:nvSpPr>
                  <p:cNvPr id="217" name="Kreuz 216"/>
                  <p:cNvSpPr/>
                  <p:nvPr/>
                </p:nvSpPr>
                <p:spPr>
                  <a:xfrm>
                    <a:off x="8443280" y="4920336"/>
                    <a:ext cx="1380205" cy="1277335"/>
                  </a:xfrm>
                  <a:prstGeom prst="plus">
                    <a:avLst>
                      <a:gd name="adj" fmla="val 33302"/>
                    </a:avLst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8" name="Rechteck 217"/>
                  <p:cNvSpPr/>
                  <p:nvPr/>
                </p:nvSpPr>
                <p:spPr>
                  <a:xfrm>
                    <a:off x="8441344" y="5283985"/>
                    <a:ext cx="37500" cy="54496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9" name="Rechteck 218"/>
                  <p:cNvSpPr/>
                  <p:nvPr/>
                </p:nvSpPr>
                <p:spPr>
                  <a:xfrm>
                    <a:off x="9811640" y="5308501"/>
                    <a:ext cx="37500" cy="54496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0" name="Rechteck 219"/>
                  <p:cNvSpPr/>
                  <p:nvPr/>
                </p:nvSpPr>
                <p:spPr>
                  <a:xfrm rot="5400000">
                    <a:off x="9116027" y="5896922"/>
                    <a:ext cx="34705" cy="58885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1" name="Rechteck 220"/>
                  <p:cNvSpPr/>
                  <p:nvPr/>
                </p:nvSpPr>
                <p:spPr>
                  <a:xfrm rot="5400000">
                    <a:off x="9116027" y="4608679"/>
                    <a:ext cx="34705" cy="58885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13" name="Gruppieren 212"/>
                <p:cNvGrpSpPr/>
                <p:nvPr/>
              </p:nvGrpSpPr>
              <p:grpSpPr>
                <a:xfrm>
                  <a:off x="8160843" y="4380030"/>
                  <a:ext cx="227433" cy="311294"/>
                  <a:chOff x="9684083" y="6131835"/>
                  <a:chExt cx="296779" cy="437407"/>
                </a:xfrm>
              </p:grpSpPr>
              <p:sp>
                <p:nvSpPr>
                  <p:cNvPr id="215" name="Abgerundetes Rechteck 214"/>
                  <p:cNvSpPr/>
                  <p:nvPr/>
                </p:nvSpPr>
                <p:spPr>
                  <a:xfrm>
                    <a:off x="9684083" y="6200274"/>
                    <a:ext cx="296779" cy="368968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6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6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65000"/>
                          <a:shade val="100000"/>
                          <a:satMod val="115000"/>
                        </a:schemeClr>
                      </a:gs>
                    </a:gsLst>
                    <a:lin ang="2700000" scaled="1"/>
                    <a:tileRect/>
                  </a:gra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6" name="Abgerundetes Rechteck 215"/>
                  <p:cNvSpPr/>
                  <p:nvPr/>
                </p:nvSpPr>
                <p:spPr>
                  <a:xfrm>
                    <a:off x="9760282" y="6131835"/>
                    <a:ext cx="144379" cy="109621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6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6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65000"/>
                          <a:shade val="100000"/>
                          <a:satMod val="115000"/>
                        </a:schemeClr>
                      </a:gs>
                    </a:gsLst>
                    <a:lin ang="2700000" scaled="1"/>
                    <a:tileRect/>
                  </a:gradFill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14" name="Textfeld 213"/>
                <p:cNvSpPr txBox="1"/>
                <p:nvPr/>
              </p:nvSpPr>
              <p:spPr>
                <a:xfrm>
                  <a:off x="7980246" y="4691324"/>
                  <a:ext cx="58862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Turbo 2</a:t>
                  </a:r>
                  <a:endParaRPr lang="en-US" sz="1000" dirty="0"/>
                </a:p>
              </p:txBody>
            </p:sp>
          </p:grpSp>
          <p:sp>
            <p:nvSpPr>
              <p:cNvPr id="186" name="Abgerundetes Rechteck 185"/>
              <p:cNvSpPr/>
              <p:nvPr/>
            </p:nvSpPr>
            <p:spPr>
              <a:xfrm rot="10800000">
                <a:off x="3275394" y="6321393"/>
                <a:ext cx="49768" cy="190892"/>
              </a:xfrm>
              <a:prstGeom prst="round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7" name="Gewinkelter Verbinder 186"/>
              <p:cNvCxnSpPr>
                <a:stCxn id="186" idx="2"/>
              </p:cNvCxnSpPr>
              <p:nvPr/>
            </p:nvCxnSpPr>
            <p:spPr>
              <a:xfrm rot="5400000" flipH="1" flipV="1">
                <a:off x="3104401" y="5658323"/>
                <a:ext cx="858948" cy="467193"/>
              </a:xfrm>
              <a:prstGeom prst="bentConnector3">
                <a:avLst>
                  <a:gd name="adj1" fmla="val 61679"/>
                </a:avLst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8" name="Rechteck 187"/>
              <p:cNvSpPr/>
              <p:nvPr/>
            </p:nvSpPr>
            <p:spPr>
              <a:xfrm>
                <a:off x="3758118" y="5580885"/>
                <a:ext cx="44791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9" name="Gerader Verbinder 188"/>
              <p:cNvCxnSpPr>
                <a:endCxn id="192" idx="3"/>
              </p:cNvCxnSpPr>
              <p:nvPr/>
            </p:nvCxnSpPr>
            <p:spPr>
              <a:xfrm>
                <a:off x="3402931" y="5598960"/>
                <a:ext cx="3767883" cy="11372"/>
              </a:xfrm>
              <a:prstGeom prst="line">
                <a:avLst/>
              </a:prstGeom>
              <a:ln w="19050">
                <a:solidFill>
                  <a:srgbClr val="D85ED1">
                    <a:alpha val="78000"/>
                  </a:srgbClr>
                </a:solidFill>
                <a:prstDash val="dash"/>
              </a:ln>
              <a:effectLst>
                <a:glow rad="50800">
                  <a:srgbClr val="D85ED1">
                    <a:alpha val="78000"/>
                  </a:srgbClr>
                </a:glow>
                <a:softEdge rad="0"/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0" name="Rechteck 189"/>
              <p:cNvSpPr/>
              <p:nvPr/>
            </p:nvSpPr>
            <p:spPr>
              <a:xfrm>
                <a:off x="5261069" y="5478244"/>
                <a:ext cx="829310" cy="275862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1" name="Gruppieren 190"/>
              <p:cNvGrpSpPr/>
              <p:nvPr/>
            </p:nvGrpSpPr>
            <p:grpSpPr>
              <a:xfrm>
                <a:off x="6083806" y="5011131"/>
                <a:ext cx="846823" cy="1591246"/>
                <a:chOff x="7849656" y="3346299"/>
                <a:chExt cx="864377" cy="1591246"/>
              </a:xfrm>
            </p:grpSpPr>
            <p:grpSp>
              <p:nvGrpSpPr>
                <p:cNvPr id="198" name="Gruppieren 197"/>
                <p:cNvGrpSpPr/>
                <p:nvPr/>
              </p:nvGrpSpPr>
              <p:grpSpPr>
                <a:xfrm>
                  <a:off x="7849656" y="3518285"/>
                  <a:ext cx="864377" cy="850496"/>
                  <a:chOff x="8441344" y="4885753"/>
                  <a:chExt cx="1407796" cy="1322948"/>
                </a:xfrm>
              </p:grpSpPr>
              <p:sp>
                <p:nvSpPr>
                  <p:cNvPr id="207" name="Kreuz 206"/>
                  <p:cNvSpPr/>
                  <p:nvPr/>
                </p:nvSpPr>
                <p:spPr>
                  <a:xfrm>
                    <a:off x="8443280" y="4920336"/>
                    <a:ext cx="1380205" cy="1277335"/>
                  </a:xfrm>
                  <a:prstGeom prst="plus">
                    <a:avLst>
                      <a:gd name="adj" fmla="val 33302"/>
                    </a:avLst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8" name="Rechteck 207"/>
                  <p:cNvSpPr/>
                  <p:nvPr/>
                </p:nvSpPr>
                <p:spPr>
                  <a:xfrm>
                    <a:off x="8441344" y="5283985"/>
                    <a:ext cx="37500" cy="54496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9" name="Rechteck 208"/>
                  <p:cNvSpPr/>
                  <p:nvPr/>
                </p:nvSpPr>
                <p:spPr>
                  <a:xfrm>
                    <a:off x="9811640" y="5308501"/>
                    <a:ext cx="37500" cy="544965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0" name="Rechteck 209"/>
                  <p:cNvSpPr/>
                  <p:nvPr/>
                </p:nvSpPr>
                <p:spPr>
                  <a:xfrm rot="5400000">
                    <a:off x="9116027" y="5896922"/>
                    <a:ext cx="34705" cy="58885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11" name="Rechteck 210"/>
                  <p:cNvSpPr/>
                  <p:nvPr/>
                </p:nvSpPr>
                <p:spPr>
                  <a:xfrm rot="5400000">
                    <a:off x="9116027" y="4608679"/>
                    <a:ext cx="34705" cy="588854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99" name="Gruppieren 198"/>
                <p:cNvGrpSpPr/>
                <p:nvPr/>
              </p:nvGrpSpPr>
              <p:grpSpPr>
                <a:xfrm>
                  <a:off x="8160843" y="4380030"/>
                  <a:ext cx="227433" cy="311294"/>
                  <a:chOff x="9684083" y="6131835"/>
                  <a:chExt cx="296779" cy="437407"/>
                </a:xfrm>
              </p:grpSpPr>
              <p:sp>
                <p:nvSpPr>
                  <p:cNvPr id="205" name="Abgerundetes Rechteck 204"/>
                  <p:cNvSpPr/>
                  <p:nvPr/>
                </p:nvSpPr>
                <p:spPr>
                  <a:xfrm>
                    <a:off x="9684083" y="6200274"/>
                    <a:ext cx="296779" cy="368968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6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6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65000"/>
                          <a:shade val="100000"/>
                          <a:satMod val="115000"/>
                        </a:schemeClr>
                      </a:gs>
                    </a:gsLst>
                    <a:lin ang="2700000" scaled="1"/>
                    <a:tileRect/>
                  </a:gradFill>
                  <a:ln>
                    <a:solidFill>
                      <a:schemeClr val="bg1">
                        <a:lumMod val="50000"/>
                      </a:schemeClr>
                    </a:solidFill>
                  </a:ln>
                  <a:effectLst>
                    <a:outerShdw blurRad="50800" dist="50800" dir="5400000" algn="ctr" rotWithShape="0">
                      <a:srgbClr val="000000">
                        <a:alpha val="0"/>
                      </a:srgb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6" name="Abgerundetes Rechteck 205"/>
                  <p:cNvSpPr/>
                  <p:nvPr/>
                </p:nvSpPr>
                <p:spPr>
                  <a:xfrm>
                    <a:off x="9760282" y="6131835"/>
                    <a:ext cx="144379" cy="109621"/>
                  </a:xfrm>
                  <a:prstGeom prst="roundRect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65000"/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lumMod val="6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65000"/>
                          <a:shade val="100000"/>
                          <a:satMod val="115000"/>
                        </a:schemeClr>
                      </a:gs>
                    </a:gsLst>
                    <a:lin ang="2700000" scaled="1"/>
                    <a:tileRect/>
                  </a:gradFill>
                  <a:ln>
                    <a:solidFill>
                      <a:schemeClr val="bg1">
                        <a:lumMod val="50000"/>
                      </a:schemeClr>
                    </a:solidFill>
                  </a:ln>
                  <a:effectLst>
                    <a:outerShdw blurRad="50800" dist="50800" dir="5400000" algn="ctr" rotWithShape="0">
                      <a:srgbClr val="000000">
                        <a:alpha val="0"/>
                      </a:srgb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00" name="Textfeld 199"/>
                <p:cNvSpPr txBox="1"/>
                <p:nvPr/>
              </p:nvSpPr>
              <p:spPr>
                <a:xfrm>
                  <a:off x="7980246" y="4691324"/>
                  <a:ext cx="58862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Turbo </a:t>
                  </a:r>
                  <a:r>
                    <a:rPr lang="en-US" sz="1000" dirty="0"/>
                    <a:t>3</a:t>
                  </a:r>
                </a:p>
              </p:txBody>
            </p:sp>
            <p:grpSp>
              <p:nvGrpSpPr>
                <p:cNvPr id="201" name="Gruppieren 200"/>
                <p:cNvGrpSpPr/>
                <p:nvPr/>
              </p:nvGrpSpPr>
              <p:grpSpPr>
                <a:xfrm>
                  <a:off x="8365734" y="3346299"/>
                  <a:ext cx="50800" cy="997632"/>
                  <a:chOff x="8957422" y="5186219"/>
                  <a:chExt cx="50800" cy="997632"/>
                </a:xfrm>
              </p:grpSpPr>
              <p:cxnSp>
                <p:nvCxnSpPr>
                  <p:cNvPr id="202" name="Gerader Verbinder 201"/>
                  <p:cNvCxnSpPr/>
                  <p:nvPr/>
                </p:nvCxnSpPr>
                <p:spPr>
                  <a:xfrm flipH="1">
                    <a:off x="8987690" y="5387183"/>
                    <a:ext cx="0" cy="345085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3" name="Gerader Verbinder 202"/>
                  <p:cNvCxnSpPr/>
                  <p:nvPr/>
                </p:nvCxnSpPr>
                <p:spPr>
                  <a:xfrm>
                    <a:off x="8986367" y="5817978"/>
                    <a:ext cx="1334" cy="365873"/>
                  </a:xfrm>
                  <a:prstGeom prst="line">
                    <a:avLst/>
                  </a:prstGeom>
                  <a:ln w="190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4" name="Abgerundetes Rechteck 203"/>
                  <p:cNvSpPr/>
                  <p:nvPr/>
                </p:nvSpPr>
                <p:spPr>
                  <a:xfrm>
                    <a:off x="8957422" y="5186219"/>
                    <a:ext cx="50800" cy="190892"/>
                  </a:xfrm>
                  <a:prstGeom prst="roundRect">
                    <a:avLst/>
                  </a:prstGeom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192" name="Rechteck 191"/>
              <p:cNvSpPr/>
              <p:nvPr/>
            </p:nvSpPr>
            <p:spPr>
              <a:xfrm>
                <a:off x="6928313" y="5476515"/>
                <a:ext cx="242501" cy="267633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3" name="Textfeld 192"/>
              <p:cNvSpPr txBox="1"/>
              <p:nvPr/>
            </p:nvSpPr>
            <p:spPr>
              <a:xfrm>
                <a:off x="4613514" y="4777062"/>
                <a:ext cx="4306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Slit 2</a:t>
                </a:r>
                <a:endParaRPr lang="en-US" sz="1000" dirty="0"/>
              </a:p>
            </p:txBody>
          </p:sp>
          <p:sp>
            <p:nvSpPr>
              <p:cNvPr id="194" name="Textfeld 193"/>
              <p:cNvSpPr txBox="1"/>
              <p:nvPr/>
            </p:nvSpPr>
            <p:spPr>
              <a:xfrm>
                <a:off x="6286100" y="4797786"/>
                <a:ext cx="4306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Slit 3</a:t>
                </a:r>
                <a:endParaRPr lang="en-US" sz="1000" dirty="0"/>
              </a:p>
            </p:txBody>
          </p:sp>
          <p:sp>
            <p:nvSpPr>
              <p:cNvPr id="195" name="Abgerundetes Rechteck 194"/>
              <p:cNvSpPr/>
              <p:nvPr/>
            </p:nvSpPr>
            <p:spPr>
              <a:xfrm>
                <a:off x="6211744" y="6048755"/>
                <a:ext cx="576669" cy="576905"/>
              </a:xfrm>
              <a:prstGeom prst="roundRect">
                <a:avLst/>
              </a:prstGeom>
              <a:solidFill>
                <a:srgbClr val="FFC000">
                  <a:alpha val="37000"/>
                </a:srgbClr>
              </a:solidFill>
              <a:ln w="28575"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6" name="Textfeld 195"/>
              <p:cNvSpPr txBox="1"/>
              <p:nvPr/>
            </p:nvSpPr>
            <p:spPr>
              <a:xfrm>
                <a:off x="5257978" y="6580470"/>
                <a:ext cx="113364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Coming soon</a:t>
                </a:r>
                <a:endParaRPr lang="en-US" sz="1400" dirty="0"/>
              </a:p>
            </p:txBody>
          </p:sp>
          <p:cxnSp>
            <p:nvCxnSpPr>
              <p:cNvPr id="197" name="Gerade Verbindung mit Pfeil 196"/>
              <p:cNvCxnSpPr/>
              <p:nvPr/>
            </p:nvCxnSpPr>
            <p:spPr>
              <a:xfrm flipV="1">
                <a:off x="5934376" y="6565215"/>
                <a:ext cx="261082" cy="10525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cxnSp>
          <p:nvCxnSpPr>
            <p:cNvPr id="135" name="Gerader Verbinder 134"/>
            <p:cNvCxnSpPr/>
            <p:nvPr/>
          </p:nvCxnSpPr>
          <p:spPr>
            <a:xfrm flipH="1">
              <a:off x="7764175" y="4879082"/>
              <a:ext cx="0" cy="34508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Gerader Verbinder 135"/>
            <p:cNvCxnSpPr/>
            <p:nvPr/>
          </p:nvCxnSpPr>
          <p:spPr>
            <a:xfrm>
              <a:off x="7762879" y="5309877"/>
              <a:ext cx="1307" cy="36587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Abgerundetes Rechteck 136"/>
            <p:cNvSpPr/>
            <p:nvPr/>
          </p:nvSpPr>
          <p:spPr>
            <a:xfrm>
              <a:off x="7734522" y="4678118"/>
              <a:ext cx="49768" cy="190892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Ellipse 8"/>
          <p:cNvSpPr/>
          <p:nvPr/>
        </p:nvSpPr>
        <p:spPr>
          <a:xfrm>
            <a:off x="10910553" y="5345113"/>
            <a:ext cx="229163" cy="2291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74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95" y="584636"/>
            <a:ext cx="2857500" cy="3810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371" y="584636"/>
            <a:ext cx="7536663" cy="5652497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48" y="3631767"/>
            <a:ext cx="3116462" cy="260516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395" y="2581075"/>
            <a:ext cx="4185921" cy="3139441"/>
          </a:xfrm>
          <a:prstGeom prst="rect">
            <a:avLst/>
          </a:prstGeom>
        </p:spPr>
      </p:pic>
      <p:sp>
        <p:nvSpPr>
          <p:cNvPr id="12" name="Rechteck 11"/>
          <p:cNvSpPr/>
          <p:nvPr/>
        </p:nvSpPr>
        <p:spPr>
          <a:xfrm>
            <a:off x="229248" y="6047163"/>
            <a:ext cx="86819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  <a:effectLst/>
              </a:rPr>
              <a:t>Thank</a:t>
            </a:r>
            <a:r>
              <a:rPr lang="de-DE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  <a:effectLst/>
              </a:rPr>
              <a:t> </a:t>
            </a:r>
            <a:r>
              <a:rPr lang="de-DE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  <a:effectLst/>
              </a:rPr>
              <a:t>you</a:t>
            </a:r>
            <a:r>
              <a:rPr lang="de-DE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  <a:effectLst/>
              </a:rPr>
              <a:t> </a:t>
            </a:r>
            <a:r>
              <a:rPr lang="de-DE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  <a:effectLst/>
              </a:rPr>
              <a:t>for</a:t>
            </a:r>
            <a:r>
              <a:rPr lang="de-DE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  <a:effectLst/>
              </a:rPr>
              <a:t> </a:t>
            </a:r>
            <a:r>
              <a:rPr lang="de-DE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  <a:effectLst/>
              </a:rPr>
              <a:t>your</a:t>
            </a:r>
            <a:r>
              <a:rPr lang="de-DE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  <a:effectLst/>
              </a:rPr>
              <a:t> </a:t>
            </a:r>
            <a:r>
              <a:rPr lang="de-DE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  <a:effectLst/>
              </a:rPr>
              <a:t>attention</a:t>
            </a:r>
            <a:r>
              <a:rPr lang="de-DE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</a:rPr>
              <a:t>!</a:t>
            </a:r>
            <a:endParaRPr lang="de-DE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D85ED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3322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brief history of Gravity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Inhaltsplatzhalter 3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979804"/>
                <a:ext cx="7175339" cy="4351338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200" dirty="0" smtClean="0"/>
                  <a:t> 1682: Newton’s universal law of Gravity</a:t>
                </a:r>
              </a:p>
              <a:p>
                <a:pPr lvl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de-DE" sz="200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de-DE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r>
                      <a:rPr lang="de-DE" sz="2000" i="1">
                        <a:latin typeface="Cambria Math" panose="02040503050406030204" pitchFamily="18" charset="0"/>
                      </a:rPr>
                      <m:t>𝐹</m:t>
                    </m:r>
                    <m:r>
                      <a:rPr lang="de-DE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,</a:t>
                </a:r>
                <a:r>
                  <a:rPr lang="de-DE" sz="2000" dirty="0"/>
                  <a:t> </a:t>
                </a:r>
                <a14:m>
                  <m:oMath xmlns:m="http://schemas.openxmlformats.org/officeDocument/2006/math">
                    <m:r>
                      <a:rPr lang="de-DE" sz="2000" i="1">
                        <a:latin typeface="Cambria Math" panose="02040503050406030204" pitchFamily="18" charset="0"/>
                      </a:rPr>
                      <m:t>𝐹</m:t>
                    </m:r>
                    <m:r>
                      <a:rPr lang="de-DE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de-D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endParaRPr lang="en-US" sz="2000" dirty="0"/>
              </a:p>
              <a:p>
                <a:pPr lvl="1">
                  <a:lnSpc>
                    <a:spcPct val="150000"/>
                  </a:lnSpc>
                </a:pPr>
                <a:r>
                  <a:rPr lang="en-US" sz="2000" dirty="0"/>
                  <a:t>First unified explanation for gravity on Earth and the orbits of celestial bodies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GB" sz="2000" dirty="0"/>
                  <a:t>Very accurate calculation of the orbits of the planets (discovery of </a:t>
                </a:r>
                <a:r>
                  <a:rPr lang="en-GB" sz="2000" dirty="0" err="1"/>
                  <a:t>Neptun</a:t>
                </a:r>
                <a:r>
                  <a:rPr lang="en-GB" sz="2000" dirty="0"/>
                  <a:t>)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GB" sz="2000" dirty="0"/>
                  <a:t>But: Apsidal precession of Mercury's orbit could not be fully explained </a:t>
                </a:r>
                <a:endParaRPr lang="en-US" sz="2000" dirty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4" name="Inhaltsplatzhalt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979804"/>
                <a:ext cx="7175339" cy="4351338"/>
              </a:xfrm>
              <a:blipFill>
                <a:blip r:embed="rId3"/>
                <a:stretch>
                  <a:fillRect l="-1020" r="-1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 descr="https://i.pinimg.com/564x/a5/9c/e1/a59ce125e10979c3dd134889ee3ad7e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7203" y="1848507"/>
            <a:ext cx="1757672" cy="200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Apsidal precession - Wikipedi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305" y="4286124"/>
            <a:ext cx="1731467" cy="159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/>
          <p:cNvSpPr/>
          <p:nvPr/>
        </p:nvSpPr>
        <p:spPr>
          <a:xfrm rot="1114338">
            <a:off x="9533405" y="4798520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</a:rPr>
              <a:t>?</a:t>
            </a:r>
            <a:endParaRPr lang="de-DE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D85ED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82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brief history of Gravity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38200" y="1829333"/>
            <a:ext cx="6504008" cy="435133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200" dirty="0" smtClean="0"/>
              <a:t>1915: Einstein’s General Theory of Relativity (GR)</a:t>
            </a:r>
          </a:p>
          <a:p>
            <a:pPr lvl="1">
              <a:lnSpc>
                <a:spcPct val="170000"/>
              </a:lnSpc>
            </a:pPr>
            <a:r>
              <a:rPr lang="en-US" dirty="0" smtClean="0"/>
              <a:t>Gravity </a:t>
            </a:r>
            <a:r>
              <a:rPr lang="en-US" dirty="0"/>
              <a:t>= geometric property of </a:t>
            </a:r>
            <a:r>
              <a:rPr lang="en-US" dirty="0" err="1"/>
              <a:t>spacetime</a:t>
            </a:r>
            <a:endParaRPr lang="en-US" dirty="0"/>
          </a:p>
          <a:p>
            <a:pPr lvl="1">
              <a:lnSpc>
                <a:spcPct val="170000"/>
              </a:lnSpc>
            </a:pPr>
            <a:r>
              <a:rPr lang="en-US" dirty="0"/>
              <a:t>Predicts and describes </a:t>
            </a:r>
          </a:p>
          <a:p>
            <a:pPr lvl="2">
              <a:lnSpc>
                <a:spcPct val="100000"/>
              </a:lnSpc>
            </a:pPr>
            <a:r>
              <a:rPr lang="en-US" sz="2000" dirty="0"/>
              <a:t>Correct orbit of Mercury </a:t>
            </a:r>
            <a:r>
              <a:rPr lang="en-GB" sz="2000" dirty="0">
                <a:solidFill>
                  <a:schemeClr val="accent6"/>
                </a:solidFill>
              </a:rPr>
              <a:t>✔</a:t>
            </a:r>
            <a:endParaRPr lang="en-US" sz="2000" dirty="0"/>
          </a:p>
          <a:p>
            <a:pPr lvl="2">
              <a:lnSpc>
                <a:spcPct val="100000"/>
              </a:lnSpc>
            </a:pPr>
            <a:r>
              <a:rPr lang="en-US" sz="2000" dirty="0"/>
              <a:t>Gravitational redshift </a:t>
            </a:r>
            <a:r>
              <a:rPr lang="en-US" sz="2000" dirty="0">
                <a:cs typeface="Times New Roman" panose="02020603050405020304" pitchFamily="18" charset="0"/>
              </a:rPr>
              <a:t>← detected 1960 </a:t>
            </a:r>
            <a:r>
              <a:rPr lang="en-GB" sz="2000" dirty="0">
                <a:solidFill>
                  <a:schemeClr val="accent6"/>
                </a:solidFill>
              </a:rPr>
              <a:t>✔</a:t>
            </a:r>
            <a:endParaRPr lang="en-US" sz="2000" dirty="0">
              <a:solidFill>
                <a:schemeClr val="accent6"/>
              </a:solidFill>
              <a:cs typeface="Times New Roman" panose="02020603050405020304" pitchFamily="18" charset="0"/>
            </a:endParaRPr>
          </a:p>
          <a:p>
            <a:pPr lvl="2">
              <a:lnSpc>
                <a:spcPct val="100000"/>
              </a:lnSpc>
            </a:pPr>
            <a:r>
              <a:rPr lang="en-US" sz="2000" dirty="0"/>
              <a:t>Black holes </a:t>
            </a:r>
            <a:r>
              <a:rPr lang="en-US" sz="2000" dirty="0">
                <a:cs typeface="Times New Roman" panose="02020603050405020304" pitchFamily="18" charset="0"/>
              </a:rPr>
              <a:t>← detected 1971 </a:t>
            </a:r>
            <a:r>
              <a:rPr lang="en-GB" sz="2000" dirty="0">
                <a:solidFill>
                  <a:schemeClr val="accent6"/>
                </a:solidFill>
              </a:rPr>
              <a:t>✔</a:t>
            </a:r>
            <a:endParaRPr lang="en-US" sz="2000" dirty="0">
              <a:cs typeface="Times New Roman" panose="02020603050405020304" pitchFamily="18" charset="0"/>
            </a:endParaRPr>
          </a:p>
          <a:p>
            <a:pPr lvl="2">
              <a:lnSpc>
                <a:spcPct val="100000"/>
              </a:lnSpc>
            </a:pPr>
            <a:r>
              <a:rPr lang="en-US" sz="2000" dirty="0"/>
              <a:t>Gravitational lensing </a:t>
            </a:r>
            <a:r>
              <a:rPr lang="en-US" sz="2000" dirty="0">
                <a:cs typeface="Times New Roman" panose="02020603050405020304" pitchFamily="18" charset="0"/>
              </a:rPr>
              <a:t>← detected 1979 </a:t>
            </a:r>
            <a:r>
              <a:rPr lang="en-GB" sz="2000" dirty="0">
                <a:solidFill>
                  <a:schemeClr val="accent6"/>
                </a:solidFill>
              </a:rPr>
              <a:t>✔</a:t>
            </a:r>
            <a:endParaRPr lang="en-US" sz="2000" dirty="0"/>
          </a:p>
          <a:p>
            <a:pPr lvl="2">
              <a:lnSpc>
                <a:spcPct val="100000"/>
              </a:lnSpc>
            </a:pPr>
            <a:r>
              <a:rPr lang="en-US" sz="2000" dirty="0"/>
              <a:t>Gravitational waves </a:t>
            </a:r>
            <a:r>
              <a:rPr lang="en-US" sz="2000" dirty="0">
                <a:cs typeface="Times New Roman" panose="02020603050405020304" pitchFamily="18" charset="0"/>
              </a:rPr>
              <a:t>← detected 2016 </a:t>
            </a:r>
            <a:r>
              <a:rPr lang="en-GB" sz="2000" dirty="0">
                <a:solidFill>
                  <a:schemeClr val="accent6"/>
                </a:solidFill>
              </a:rPr>
              <a:t>✔</a:t>
            </a:r>
            <a:endParaRPr lang="en-GB" sz="2000" dirty="0"/>
          </a:p>
          <a:p>
            <a:pPr>
              <a:lnSpc>
                <a:spcPct val="170000"/>
              </a:lnSpc>
            </a:pPr>
            <a:endParaRPr lang="en-US" sz="22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1600" dirty="0"/>
          </a:p>
        </p:txBody>
      </p:sp>
      <p:pic>
        <p:nvPicPr>
          <p:cNvPr id="7" name="Picture 2" descr="Einstein&amp;#39;s Theory of General Relativity Put to Test Once Again by Cosmic  Monstrosity - Webby Fe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3620" y="4556346"/>
            <a:ext cx="3303916" cy="176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Einsteinjahr im Deutschlandradio (Archiv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3620" y="1918643"/>
            <a:ext cx="3303916" cy="2477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44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brief history of Gravity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838200" y="1964371"/>
            <a:ext cx="6588889" cy="4351338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en-US" dirty="0" smtClean="0"/>
              <a:t>~1960s: Standard Model of particle physics (SM)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Predicts and classifies all known elementary particles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Describes 3 of 4 fundamental interactions (electromagnetic-, strong-, weak interaction)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Gravity not described by SM</a:t>
            </a:r>
          </a:p>
          <a:p>
            <a:pPr>
              <a:lnSpc>
                <a:spcPct val="170000"/>
              </a:lnSpc>
            </a:pPr>
            <a:r>
              <a:rPr lang="en-US" dirty="0" smtClean="0"/>
              <a:t>Today: Neither SM nor GR are complete theories</a:t>
            </a:r>
          </a:p>
          <a:p>
            <a:pPr marL="0" indent="0">
              <a:lnSpc>
                <a:spcPct val="170000"/>
              </a:lnSpc>
              <a:buNone/>
            </a:pPr>
            <a:endParaRPr lang="en-US" sz="22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1600" dirty="0"/>
          </a:p>
        </p:txBody>
      </p:sp>
      <p:pic>
        <p:nvPicPr>
          <p:cNvPr id="5" name="Picture 2" descr="Quantum Diari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089" y="1964371"/>
            <a:ext cx="4610615" cy="346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11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Gravity on different scales</a:t>
            </a:r>
            <a:endParaRPr lang="en-US" dirty="0"/>
          </a:p>
        </p:txBody>
      </p:sp>
      <p:pic>
        <p:nvPicPr>
          <p:cNvPr id="4" name="Picture 4" descr="Bemerkelsesverdig video: this is how gravity works in different planet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511" y="1806192"/>
            <a:ext cx="2730617" cy="1535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Arp 271 — galaxies drawn together* | ESO Deutschla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126" y="1806192"/>
            <a:ext cx="1463074" cy="154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1,202 BEST Gravity Apple IMAGES, STOCK PHOTOS &amp;amp; VECTORS | Adobe Stoc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452" y="1800349"/>
            <a:ext cx="2205411" cy="154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No, The Coronavirus Was Not Genetically Engineered To Put Pieces Of HIV In  I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174" y="1806193"/>
            <a:ext cx="2166720" cy="154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pieren 7"/>
          <p:cNvGrpSpPr/>
          <p:nvPr/>
        </p:nvGrpSpPr>
        <p:grpSpPr>
          <a:xfrm>
            <a:off x="9140112" y="1747608"/>
            <a:ext cx="2313464" cy="2822240"/>
            <a:chOff x="9140112" y="1437446"/>
            <a:chExt cx="2313464" cy="2822240"/>
          </a:xfrm>
        </p:grpSpPr>
        <p:sp>
          <p:nvSpPr>
            <p:cNvPr id="9" name="Kreis 8"/>
            <p:cNvSpPr/>
            <p:nvPr/>
          </p:nvSpPr>
          <p:spPr>
            <a:xfrm>
              <a:off x="9140112" y="1690688"/>
              <a:ext cx="1967122" cy="2568998"/>
            </a:xfrm>
            <a:prstGeom prst="pie">
              <a:avLst>
                <a:gd name="adj1" fmla="val 16162386"/>
                <a:gd name="adj2" fmla="val 67148"/>
              </a:avLst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0" name="Gruppieren 9"/>
            <p:cNvGrpSpPr/>
            <p:nvPr/>
          </p:nvGrpSpPr>
          <p:grpSpPr>
            <a:xfrm>
              <a:off x="9915655" y="1437446"/>
              <a:ext cx="1537921" cy="1569562"/>
              <a:chOff x="9915655" y="1437446"/>
              <a:chExt cx="1537921" cy="1569562"/>
            </a:xfrm>
          </p:grpSpPr>
          <p:sp>
            <p:nvSpPr>
              <p:cNvPr id="11" name="Rechteck 10"/>
              <p:cNvSpPr/>
              <p:nvPr/>
            </p:nvSpPr>
            <p:spPr>
              <a:xfrm>
                <a:off x="10023671" y="1437446"/>
                <a:ext cx="107205" cy="13463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" name="Gruppieren 11"/>
              <p:cNvGrpSpPr/>
              <p:nvPr/>
            </p:nvGrpSpPr>
            <p:grpSpPr>
              <a:xfrm>
                <a:off x="9915655" y="1494584"/>
                <a:ext cx="1537921" cy="1512424"/>
                <a:chOff x="9907143" y="1519579"/>
                <a:chExt cx="1537921" cy="1512424"/>
              </a:xfrm>
            </p:grpSpPr>
            <p:pic>
              <p:nvPicPr>
                <p:cNvPr id="13" name="Picture 14" descr="Lithium Atom Freigestellt - Kostenloses Bild auf Pixabay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907143" y="1519579"/>
                  <a:ext cx="548486" cy="36565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4" name="Picture 16" descr="TRANSPARENT SILVER MIRROR - Mirrors - Stage Textiles - Products - Gerriets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946896" y="2810933"/>
                  <a:ext cx="1498168" cy="22107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" name="Picture 14" descr="Lithium Atom Freigestellt - Kostenloses Bild auf Pixabay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345904" y="1714822"/>
                  <a:ext cx="548486" cy="36565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6" name="Picture 14" descr="Lithium Atom Freigestellt - Kostenloses Bild auf Pixabay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87042" y="2135628"/>
                  <a:ext cx="548486" cy="36565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7" name="Picture 14" descr="Lithium Atom Freigestellt - Kostenloses Bild auf Pixabay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832575" y="2617101"/>
                  <a:ext cx="548486" cy="36565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</p:grpSp>
      <p:sp>
        <p:nvSpPr>
          <p:cNvPr id="19" name="Rechteck 18"/>
          <p:cNvSpPr/>
          <p:nvPr/>
        </p:nvSpPr>
        <p:spPr>
          <a:xfrm rot="1114338">
            <a:off x="9679492" y="2126658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D85ED1"/>
                </a:solidFill>
              </a:rPr>
              <a:t>?</a:t>
            </a:r>
            <a:endParaRPr lang="de-DE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D85ED1"/>
              </a:solidFill>
            </a:endParaRPr>
          </a:p>
        </p:txBody>
      </p:sp>
      <p:sp>
        <p:nvSpPr>
          <p:cNvPr id="20" name="Textplatzhalter 6"/>
          <p:cNvSpPr txBox="1">
            <a:spLocks/>
          </p:cNvSpPr>
          <p:nvPr/>
        </p:nvSpPr>
        <p:spPr>
          <a:xfrm>
            <a:off x="839787" y="3566911"/>
            <a:ext cx="2653912" cy="466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Macroscopic scales </a:t>
            </a:r>
          </a:p>
        </p:txBody>
      </p:sp>
      <p:sp>
        <p:nvSpPr>
          <p:cNvPr id="21" name="Inhaltsplatzhalter 5"/>
          <p:cNvSpPr>
            <a:spLocks noGrp="1"/>
          </p:cNvSpPr>
          <p:nvPr>
            <p:ph sz="half" idx="4294967295"/>
          </p:nvPr>
        </p:nvSpPr>
        <p:spPr>
          <a:xfrm>
            <a:off x="839787" y="4011284"/>
            <a:ext cx="5719200" cy="242424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/>
              <a:t>Gravitational interaction accurately described by Newton’s Law in most cases.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In the limit of high mass densities / high velocities → GR</a:t>
            </a:r>
            <a:endParaRPr lang="en-US" sz="2000" dirty="0"/>
          </a:p>
        </p:txBody>
      </p:sp>
      <p:sp>
        <p:nvSpPr>
          <p:cNvPr id="22" name="Textplatzhalter 7"/>
          <p:cNvSpPr txBox="1">
            <a:spLocks/>
          </p:cNvSpPr>
          <p:nvPr/>
        </p:nvSpPr>
        <p:spPr>
          <a:xfrm>
            <a:off x="6724891" y="3566911"/>
            <a:ext cx="5183188" cy="46681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 smtClean="0"/>
              <a:t>Microscopic (≤ µm) scales</a:t>
            </a:r>
            <a:endParaRPr lang="en-US" sz="2200" dirty="0"/>
          </a:p>
        </p:txBody>
      </p:sp>
      <p:sp>
        <p:nvSpPr>
          <p:cNvPr id="23" name="Inhaltsplatzhalter 5"/>
          <p:cNvSpPr>
            <a:spLocks noGrp="1"/>
          </p:cNvSpPr>
          <p:nvPr>
            <p:ph sz="half" idx="4294967295"/>
          </p:nvPr>
        </p:nvSpPr>
        <p:spPr>
          <a:xfrm>
            <a:off x="6724891" y="4011284"/>
            <a:ext cx="5127486" cy="242424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000" dirty="0" smtClean="0"/>
              <a:t>Gravity escapes perception</a:t>
            </a:r>
          </a:p>
          <a:p>
            <a:pPr>
              <a:lnSpc>
                <a:spcPct val="150000"/>
              </a:lnSpc>
            </a:pPr>
            <a:r>
              <a:rPr lang="en-GB" sz="2000" dirty="0" smtClean="0"/>
              <a:t>How </a:t>
            </a:r>
            <a:r>
              <a:rPr lang="en-GB" sz="2000" dirty="0"/>
              <a:t>can the gravitational interaction be described at “quantum mechanical” scales?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Are </a:t>
            </a:r>
            <a:r>
              <a:rPr lang="en-US" sz="2000" dirty="0"/>
              <a:t>there any deviations from Newton’s Law?</a:t>
            </a:r>
          </a:p>
          <a:p>
            <a:pPr>
              <a:lnSpc>
                <a:spcPct val="150000"/>
              </a:lnSpc>
            </a:pPr>
            <a:endParaRPr lang="en-US" sz="20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16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Gravity tests on small scales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Inhaltsplatzhalter 3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80427"/>
                <a:ext cx="7381718" cy="4741430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 smtClean="0"/>
                  <a:t>Deviations </a:t>
                </a:r>
                <a:r>
                  <a:rPr lang="en-US" dirty="0" smtClean="0"/>
                  <a:t>from Newton’s </a:t>
                </a:r>
                <a:r>
                  <a:rPr lang="en-US" dirty="0"/>
                  <a:t>inverse square </a:t>
                </a:r>
                <a:r>
                  <a:rPr lang="en-US" dirty="0" smtClean="0"/>
                  <a:t>law </a:t>
                </a:r>
                <a:r>
                  <a:rPr lang="en-US" dirty="0" smtClean="0"/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 smtClean="0"/>
                  <a:t>New short range forces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 smtClean="0"/>
                  <a:t>Motivated by theories with large extra dimensions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US" dirty="0"/>
                  <a:t>New light bosons (Dark Matter</a:t>
                </a:r>
                <a:r>
                  <a:rPr lang="en-US" dirty="0" smtClean="0"/>
                  <a:t>)</a:t>
                </a:r>
                <a:endParaRPr lang="en-US" dirty="0" smtClean="0"/>
              </a:p>
              <a:p>
                <a:pPr lvl="1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dirty="0"/>
                  <a:t>Spin-dependent short range forces</a:t>
                </a:r>
              </a:p>
              <a:p>
                <a:pPr lvl="1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Spin-independent </a:t>
                </a:r>
                <a:r>
                  <a:rPr lang="en-US" dirty="0" smtClean="0"/>
                  <a:t>short </a:t>
                </a:r>
                <a:r>
                  <a:rPr lang="en-US" dirty="0"/>
                  <a:t>range </a:t>
                </a:r>
                <a:r>
                  <a:rPr lang="en-US" dirty="0" smtClean="0"/>
                  <a:t>forces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dirty="0" smtClean="0"/>
                  <a:t>Yukawa-type forces with range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 smtClean="0"/>
                  <a:t> and strength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 smtClean="0"/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de-DE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𝒓</m:t>
                            </m:r>
                          </m:num>
                          <m:den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𝝀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dirty="0" smtClean="0"/>
                  <a:t> 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dirty="0" smtClean="0"/>
                  <a:t>Extra dimensions 						→ 2 large extra spatial dimensions: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dirty="0" smtClean="0"/>
                  <a:t>m</a:t>
                </a:r>
              </a:p>
              <a:p>
                <a:pPr lvl="2">
                  <a:lnSpc>
                    <a:spcPct val="150000"/>
                  </a:lnSpc>
                </a:pPr>
                <a:r>
                  <a:rPr lang="en-US" dirty="0" smtClean="0"/>
                  <a:t>…</a:t>
                </a:r>
                <a:endParaRPr lang="en-US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4" name="Inhaltsplatzhalt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80427"/>
                <a:ext cx="7381718" cy="4741430"/>
              </a:xfrm>
              <a:blipFill>
                <a:blip r:embed="rId3"/>
                <a:stretch>
                  <a:fillRect l="-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fi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6385" y="1465825"/>
            <a:ext cx="3978277" cy="291374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0970418" y="2277685"/>
            <a:ext cx="567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27993A"/>
                </a:solidFill>
              </a:rPr>
              <a:t>UCN GQS</a:t>
            </a:r>
            <a:endParaRPr lang="en-US" sz="1600" dirty="0">
              <a:solidFill>
                <a:srgbClr val="27993A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11226509" y="2833689"/>
            <a:ext cx="54978" cy="177028"/>
          </a:xfrm>
          <a:prstGeom prst="straightConnector1">
            <a:avLst/>
          </a:prstGeom>
          <a:ln>
            <a:solidFill>
              <a:srgbClr val="27993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8399929" y="4414850"/>
            <a:ext cx="3394402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Exclusion plot for new spin-independent interactions  [1]</a:t>
            </a:r>
          </a:p>
          <a:p>
            <a:r>
              <a:rPr lang="en-US" sz="1100" dirty="0" smtClean="0">
                <a:solidFill>
                  <a:srgbClr val="C10E34"/>
                </a:solidFill>
              </a:rPr>
              <a:t>1,2:</a:t>
            </a:r>
            <a:r>
              <a:rPr lang="en-US" sz="1100" dirty="0" smtClean="0"/>
              <a:t> short-range gravity in torsion balance</a:t>
            </a:r>
          </a:p>
          <a:p>
            <a:r>
              <a:rPr lang="en-US" sz="1100" dirty="0" smtClean="0">
                <a:solidFill>
                  <a:srgbClr val="323B9D"/>
                </a:solidFill>
              </a:rPr>
              <a:t>4,12,13: </a:t>
            </a:r>
            <a:r>
              <a:rPr lang="en-US" sz="1100" dirty="0" smtClean="0"/>
              <a:t>Extra forces on top of Casimir and </a:t>
            </a:r>
            <a:r>
              <a:rPr lang="en-US" sz="1100" dirty="0" err="1" smtClean="0"/>
              <a:t>v.d.W</a:t>
            </a:r>
            <a:r>
              <a:rPr lang="en-US" sz="1100" dirty="0" smtClean="0"/>
              <a:t> interactions</a:t>
            </a:r>
          </a:p>
          <a:p>
            <a:r>
              <a:rPr lang="en-US" sz="1100" dirty="0" smtClean="0">
                <a:solidFill>
                  <a:srgbClr val="00B050"/>
                </a:solidFill>
              </a:rPr>
              <a:t>5: </a:t>
            </a:r>
            <a:r>
              <a:rPr lang="en-US" sz="1100" dirty="0" smtClean="0"/>
              <a:t>neutron Gravitational Quantum States (GQS)</a:t>
            </a:r>
          </a:p>
          <a:p>
            <a:r>
              <a:rPr lang="en-US" sz="1100" dirty="0" smtClean="0">
                <a:solidFill>
                  <a:srgbClr val="00B050"/>
                </a:solidFill>
              </a:rPr>
              <a:t>6: </a:t>
            </a:r>
            <a:r>
              <a:rPr lang="en-US" sz="1100" dirty="0" smtClean="0"/>
              <a:t>neutron whispering gallery effects</a:t>
            </a:r>
          </a:p>
          <a:p>
            <a:r>
              <a:rPr lang="en-US" sz="1100" dirty="0" smtClean="0">
                <a:solidFill>
                  <a:srgbClr val="00B050"/>
                </a:solidFill>
              </a:rPr>
              <a:t>7: </a:t>
            </a:r>
            <a:r>
              <a:rPr lang="en-US" sz="1100" dirty="0" smtClean="0"/>
              <a:t>neutron scattering on nuclei</a:t>
            </a:r>
          </a:p>
          <a:p>
            <a:r>
              <a:rPr lang="en-US" sz="1100" dirty="0" smtClean="0">
                <a:solidFill>
                  <a:srgbClr val="D88C39"/>
                </a:solidFill>
              </a:rPr>
              <a:t>8: </a:t>
            </a:r>
            <a:r>
              <a:rPr lang="en-US" sz="1100" dirty="0" smtClean="0"/>
              <a:t>precision measurements of exotic atoms</a:t>
            </a:r>
          </a:p>
          <a:p>
            <a:r>
              <a:rPr lang="en-US" sz="1100" dirty="0" smtClean="0">
                <a:solidFill>
                  <a:srgbClr val="D88C39"/>
                </a:solidFill>
              </a:rPr>
              <a:t>15: </a:t>
            </a:r>
            <a:r>
              <a:rPr lang="en-US" sz="1100" dirty="0" smtClean="0"/>
              <a:t>low mass bosons from the sun in a high-purity germanium detector</a:t>
            </a:r>
          </a:p>
          <a:p>
            <a:endParaRPr lang="en-US" sz="1100" dirty="0"/>
          </a:p>
        </p:txBody>
      </p:sp>
      <p:sp>
        <p:nvSpPr>
          <p:cNvPr id="10" name="Textfeld 9"/>
          <p:cNvSpPr txBox="1"/>
          <p:nvPr/>
        </p:nvSpPr>
        <p:spPr>
          <a:xfrm>
            <a:off x="4729322" y="6338856"/>
            <a:ext cx="7729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[1] Antoniadis,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Ignatios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Baessler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S.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Büchner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M.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Fedorov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Valery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Hoedl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Seth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Lambrecht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Astrid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Nesvizhevsky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V.V.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Pignol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Guillaume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Protasov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K. &amp; Reynaud, Serge &amp;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Sobolev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, Yu. (2010). Short-range fundamental forces. Forces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fondamentales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 à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courte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</a:rPr>
              <a:t>portée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. 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0F7B0-ADB0-400F-B9C6-FDCAE063E5F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15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Part II</a:t>
            </a:r>
            <a:br>
              <a:rPr lang="en-US" sz="5400" dirty="0" smtClean="0"/>
            </a:br>
            <a:r>
              <a:rPr lang="en-US" sz="5400" dirty="0" smtClean="0"/>
              <a:t> Gravitational Quantum States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62782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ign1" id="{633B6C79-C0F7-4884-8451-97BFF670B009}" vid="{5100E669-7E8A-418A-BD4E-A1A3852281F0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Design1</Template>
  <TotalTime>0</TotalTime>
  <Words>2345</Words>
  <Application>Microsoft Office PowerPoint</Application>
  <PresentationFormat>Breitbild</PresentationFormat>
  <Paragraphs>575</Paragraphs>
  <Slides>35</Slides>
  <Notes>22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35</vt:i4>
      </vt:variant>
    </vt:vector>
  </HeadingPairs>
  <TitlesOfParts>
    <vt:vector size="42" baseType="lpstr">
      <vt:lpstr>Arial</vt:lpstr>
      <vt:lpstr>Calibri</vt:lpstr>
      <vt:lpstr>Calibri Light</vt:lpstr>
      <vt:lpstr>Cambria Math</vt:lpstr>
      <vt:lpstr>Times New Roman</vt:lpstr>
      <vt:lpstr>Wingdings</vt:lpstr>
      <vt:lpstr>Design1</vt:lpstr>
      <vt:lpstr>Towards the first demonstration of gravitational quantum states of atoms with a cryogenic hydrogen beam</vt:lpstr>
      <vt:lpstr>Outline</vt:lpstr>
      <vt:lpstr>Part I Introduction</vt:lpstr>
      <vt:lpstr>A brief history of Gravity</vt:lpstr>
      <vt:lpstr>A brief history of Gravity</vt:lpstr>
      <vt:lpstr>A brief history of Gravity</vt:lpstr>
      <vt:lpstr>Gravity on different scales</vt:lpstr>
      <vt:lpstr>Motivation for Gravity tests on small scales</vt:lpstr>
      <vt:lpstr>Part II  Gravitational Quantum States</vt:lpstr>
      <vt:lpstr>Quantum bound states</vt:lpstr>
      <vt:lpstr>Gravitational Quantum States (GQS)</vt:lpstr>
      <vt:lpstr>GQS of atomic hydrogen</vt:lpstr>
      <vt:lpstr>Quantum Reflection (QR)</vt:lpstr>
      <vt:lpstr>Part III  Measurement of GQS</vt:lpstr>
      <vt:lpstr>Measurement Principle</vt:lpstr>
      <vt:lpstr>Measurement of GQS with ultra cold neutrons</vt:lpstr>
      <vt:lpstr>Measurement of GQS with hydrogen </vt:lpstr>
      <vt:lpstr>Part IV Experimental Setup &amp; Status</vt:lpstr>
      <vt:lpstr>Hydrogen beam – Experimental setup 2021 </vt:lpstr>
      <vt:lpstr>Hydrogen source</vt:lpstr>
      <vt:lpstr>Detection of hydrogen - overview </vt:lpstr>
      <vt:lpstr>Detection of Hydrogen – Laser system</vt:lpstr>
      <vt:lpstr>Detection of Hydrogen - MCP</vt:lpstr>
      <vt:lpstr>Test of Hydrogen Detection</vt:lpstr>
      <vt:lpstr>Chopper and Background</vt:lpstr>
      <vt:lpstr>Velocities of the Hydrogen Beam</vt:lpstr>
      <vt:lpstr>2022 - New Lab</vt:lpstr>
      <vt:lpstr>New Coldhead </vt:lpstr>
      <vt:lpstr>Installation of slits</vt:lpstr>
      <vt:lpstr>Installation of slits</vt:lpstr>
      <vt:lpstr>Reinstallation of the Laser system</vt:lpstr>
      <vt:lpstr>Intensity dependency</vt:lpstr>
      <vt:lpstr>Hydrogen Beam – Current Status</vt:lpstr>
      <vt:lpstr>Hydrogen Beam – Outlook</vt:lpstr>
      <vt:lpstr>PowerPoint-Präsentation</vt:lpstr>
    </vt:vector>
  </TitlesOfParts>
  <Company>Österreichische Akademie der Wissenschaften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CarinaK</dc:creator>
  <cp:lastModifiedBy>Carina Killian</cp:lastModifiedBy>
  <cp:revision>587</cp:revision>
  <dcterms:created xsi:type="dcterms:W3CDTF">2021-07-22T11:43:37Z</dcterms:created>
  <dcterms:modified xsi:type="dcterms:W3CDTF">2023-02-03T14:23:49Z</dcterms:modified>
</cp:coreProperties>
</file>