
<file path=[Content_Types].xml><?xml version="1.0" encoding="utf-8"?>
<Types xmlns="http://schemas.openxmlformats.org/package/2006/content-types">
  <Default Extension="bmp" ContentType="image/bmp"/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35"/>
  </p:notesMasterIdLst>
  <p:sldIdLst>
    <p:sldId id="257" r:id="rId2"/>
    <p:sldId id="259" r:id="rId3"/>
    <p:sldId id="300" r:id="rId4"/>
    <p:sldId id="294" r:id="rId5"/>
    <p:sldId id="328" r:id="rId6"/>
    <p:sldId id="303" r:id="rId7"/>
    <p:sldId id="298" r:id="rId8"/>
    <p:sldId id="295" r:id="rId9"/>
    <p:sldId id="327" r:id="rId10"/>
    <p:sldId id="302" r:id="rId11"/>
    <p:sldId id="332" r:id="rId12"/>
    <p:sldId id="330" r:id="rId13"/>
    <p:sldId id="290" r:id="rId14"/>
    <p:sldId id="324" r:id="rId15"/>
    <p:sldId id="326" r:id="rId16"/>
    <p:sldId id="264" r:id="rId17"/>
    <p:sldId id="293" r:id="rId18"/>
    <p:sldId id="322" r:id="rId19"/>
    <p:sldId id="266" r:id="rId20"/>
    <p:sldId id="305" r:id="rId21"/>
    <p:sldId id="297" r:id="rId22"/>
    <p:sldId id="306" r:id="rId23"/>
    <p:sldId id="307" r:id="rId24"/>
    <p:sldId id="311" r:id="rId25"/>
    <p:sldId id="318" r:id="rId26"/>
    <p:sldId id="317" r:id="rId27"/>
    <p:sldId id="323" r:id="rId28"/>
    <p:sldId id="319" r:id="rId29"/>
    <p:sldId id="301" r:id="rId30"/>
    <p:sldId id="313" r:id="rId31"/>
    <p:sldId id="329" r:id="rId32"/>
    <p:sldId id="331" r:id="rId33"/>
    <p:sldId id="289" r:id="rId3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Cambria Math" panose="02040503050406030204" pitchFamily="18" charset="0"/>
      <p:regular r:id="rId40"/>
    </p:embeddedFont>
    <p:embeddedFont>
      <p:font typeface="Roboto" panose="02000000000000000000" pitchFamily="2" charset="0"/>
      <p:regular r:id="rId41"/>
      <p:bold r:id="rId42"/>
      <p:italic r:id="rId43"/>
      <p:boldItalic r:id="rId44"/>
    </p:embeddedFont>
    <p:embeddedFont>
      <p:font typeface="Roboto Black" panose="02000000000000000000" pitchFamily="2" charset="0"/>
      <p:bold r:id="rId45"/>
      <p:boldItalic r:id="rId46"/>
    </p:embeddedFont>
    <p:embeddedFont>
      <p:font typeface="Roboto Light" panose="02000000000000000000" pitchFamily="2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138" y="2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font" Target="fonts/font15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582e86e5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582e86e5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1731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582e86e5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582e86e5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56015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582e86e5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582e86e5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771168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582e86e5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582e86e5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399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582e86e5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582e86e5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3259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11678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568e24d764_5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568e24d764_5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354a35647b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354a35647b_1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err="1"/>
              <a:t>measure</a:t>
            </a:r>
            <a:r>
              <a:rPr lang="de-DE"/>
              <a:t> </a:t>
            </a:r>
            <a:r>
              <a:rPr lang="de-DE" err="1"/>
              <a:t>properties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antimatter</a:t>
            </a:r>
            <a:br>
              <a:rPr lang="de-DE"/>
            </a:br>
            <a:r>
              <a:rPr lang="de-DE" err="1"/>
              <a:t>hbar</a:t>
            </a:r>
            <a:r>
              <a:rPr lang="de-DE"/>
              <a:t> </a:t>
            </a:r>
            <a:r>
              <a:rPr lang="de-DE" err="1"/>
              <a:t>spectroscopy</a:t>
            </a:r>
            <a:r>
              <a:rPr lang="de-DE"/>
              <a:t> </a:t>
            </a:r>
            <a:r>
              <a:rPr lang="de-DE" err="1"/>
              <a:t>or</a:t>
            </a:r>
            <a:r>
              <a:rPr lang="de-DE"/>
              <a:t> </a:t>
            </a:r>
            <a:r>
              <a:rPr lang="de-DE" err="1"/>
              <a:t>determine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gravitational</a:t>
            </a:r>
            <a:r>
              <a:rPr lang="de-DE"/>
              <a:t> </a:t>
            </a:r>
            <a:r>
              <a:rPr lang="de-DE" err="1"/>
              <a:t>behaviour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antimatter; </a:t>
            </a:r>
            <a:r>
              <a:rPr lang="de-DE" err="1"/>
              <a:t>trap</a:t>
            </a:r>
            <a:r>
              <a:rPr lang="de-DE"/>
              <a:t> and </a:t>
            </a:r>
            <a:r>
              <a:rPr lang="de-DE" err="1"/>
              <a:t>transport</a:t>
            </a:r>
            <a:r>
              <a:rPr lang="de-DE"/>
              <a:t> </a:t>
            </a:r>
            <a:r>
              <a:rPr lang="de-DE" err="1"/>
              <a:t>antiprotons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see</a:t>
            </a:r>
            <a:r>
              <a:rPr lang="de-DE"/>
              <a:t> </a:t>
            </a:r>
            <a:r>
              <a:rPr lang="de-DE" err="1"/>
              <a:t>its</a:t>
            </a:r>
            <a:r>
              <a:rPr lang="de-DE"/>
              <a:t> </a:t>
            </a:r>
            <a:r>
              <a:rPr lang="de-DE" err="1"/>
              <a:t>interactions</a:t>
            </a:r>
            <a:r>
              <a:rPr lang="de-DE"/>
              <a:t> </a:t>
            </a:r>
            <a:r>
              <a:rPr lang="de-DE" err="1"/>
              <a:t>with</a:t>
            </a:r>
            <a:r>
              <a:rPr lang="de-DE"/>
              <a:t> </a:t>
            </a:r>
            <a:r>
              <a:rPr lang="de-DE" err="1"/>
              <a:t>exotic</a:t>
            </a:r>
            <a:r>
              <a:rPr lang="de-DE"/>
              <a:t> </a:t>
            </a:r>
            <a:r>
              <a:rPr lang="de-DE" err="1"/>
              <a:t>nuclei</a:t>
            </a:r>
            <a:r>
              <a:rPr lang="de-DE"/>
              <a:t>; </a:t>
            </a:r>
            <a:r>
              <a:rPr lang="de-DE" err="1"/>
              <a:t>compares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magnetic</a:t>
            </a:r>
            <a:r>
              <a:rPr lang="de-DE"/>
              <a:t> </a:t>
            </a:r>
            <a:r>
              <a:rPr lang="de-DE" err="1"/>
              <a:t>moments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p and </a:t>
            </a:r>
            <a:r>
              <a:rPr lang="de-DE" err="1"/>
              <a:t>pbar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err="1"/>
              <a:t>majority</a:t>
            </a:r>
            <a:r>
              <a:rPr lang="de-DE"/>
              <a:t> </a:t>
            </a:r>
            <a:r>
              <a:rPr lang="de-DE" err="1"/>
              <a:t>detects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hbar</a:t>
            </a:r>
            <a:r>
              <a:rPr lang="de-DE"/>
              <a:t> </a:t>
            </a:r>
            <a:r>
              <a:rPr lang="de-DE" err="1"/>
              <a:t>or</a:t>
            </a:r>
            <a:r>
              <a:rPr lang="de-DE"/>
              <a:t> </a:t>
            </a:r>
            <a:r>
              <a:rPr lang="de-DE" err="1"/>
              <a:t>pbar</a:t>
            </a:r>
            <a:r>
              <a:rPr lang="de-DE"/>
              <a:t> </a:t>
            </a:r>
            <a:r>
              <a:rPr lang="de-DE" err="1"/>
              <a:t>through</a:t>
            </a:r>
            <a:r>
              <a:rPr lang="de-DE"/>
              <a:t> </a:t>
            </a:r>
            <a:r>
              <a:rPr lang="de-DE" err="1"/>
              <a:t>measuring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annihilation</a:t>
            </a:r>
            <a:r>
              <a:rPr lang="de-DE"/>
              <a:t> </a:t>
            </a:r>
            <a:r>
              <a:rPr lang="de-DE" err="1"/>
              <a:t>products</a:t>
            </a:r>
            <a:r>
              <a:rPr lang="de-DE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err="1"/>
              <a:t>if</a:t>
            </a:r>
            <a:r>
              <a:rPr lang="de-DE"/>
              <a:t> </a:t>
            </a:r>
            <a:r>
              <a:rPr lang="de-DE" err="1"/>
              <a:t>you</a:t>
            </a:r>
            <a:r>
              <a:rPr lang="de-DE"/>
              <a:t> </a:t>
            </a:r>
            <a:r>
              <a:rPr lang="de-DE" err="1"/>
              <a:t>want</a:t>
            </a:r>
            <a:r>
              <a:rPr lang="de-DE"/>
              <a:t> </a:t>
            </a:r>
            <a:r>
              <a:rPr lang="de-DE" err="1"/>
              <a:t>efficient</a:t>
            </a:r>
            <a:r>
              <a:rPr lang="de-DE"/>
              <a:t> </a:t>
            </a:r>
            <a:r>
              <a:rPr lang="de-DE" err="1"/>
              <a:t>detection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correct</a:t>
            </a:r>
            <a:r>
              <a:rPr lang="de-DE"/>
              <a:t> </a:t>
            </a:r>
            <a:r>
              <a:rPr lang="de-DE" err="1"/>
              <a:t>tagging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events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antiproton-</a:t>
            </a:r>
            <a:r>
              <a:rPr lang="de-DE" err="1"/>
              <a:t>nucleus</a:t>
            </a:r>
            <a:r>
              <a:rPr lang="de-DE"/>
              <a:t> </a:t>
            </a:r>
            <a:r>
              <a:rPr lang="de-DE" err="1"/>
              <a:t>annihilation</a:t>
            </a:r>
            <a:r>
              <a:rPr lang="de-DE"/>
              <a:t> </a:t>
            </a:r>
            <a:r>
              <a:rPr lang="de-DE" err="1"/>
              <a:t>is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most</a:t>
            </a:r>
            <a:r>
              <a:rPr lang="de-DE"/>
              <a:t> </a:t>
            </a:r>
            <a:r>
              <a:rPr lang="de-DE" err="1"/>
              <a:t>important</a:t>
            </a:r>
            <a:r>
              <a:rPr lang="de-DE"/>
              <a:t> </a:t>
            </a:r>
            <a:r>
              <a:rPr lang="de-DE" err="1"/>
              <a:t>process</a:t>
            </a:r>
            <a:endParaRPr lang="de-DE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err="1"/>
              <a:t>to</a:t>
            </a:r>
            <a:r>
              <a:rPr lang="de-DE"/>
              <a:t> design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experiments</a:t>
            </a:r>
            <a:r>
              <a:rPr lang="de-DE"/>
              <a:t>’ </a:t>
            </a:r>
            <a:r>
              <a:rPr lang="de-DE" err="1"/>
              <a:t>detectors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reconstruct</a:t>
            </a:r>
            <a:r>
              <a:rPr lang="de-DE"/>
              <a:t> </a:t>
            </a:r>
            <a:r>
              <a:rPr lang="de-DE" err="1"/>
              <a:t>detected</a:t>
            </a:r>
            <a:r>
              <a:rPr lang="de-DE"/>
              <a:t> </a:t>
            </a:r>
            <a:r>
              <a:rPr lang="de-DE" err="1"/>
              <a:t>event</a:t>
            </a:r>
            <a:r>
              <a:rPr lang="de-DE"/>
              <a:t> </a:t>
            </a:r>
            <a:r>
              <a:rPr lang="de-DE" err="1"/>
              <a:t>simulations</a:t>
            </a:r>
            <a:r>
              <a:rPr lang="de-DE"/>
              <a:t> </a:t>
            </a:r>
            <a:r>
              <a:rPr lang="de-DE" err="1"/>
              <a:t>are</a:t>
            </a:r>
            <a:r>
              <a:rPr lang="de-DE"/>
              <a:t> </a:t>
            </a:r>
            <a:r>
              <a:rPr lang="de-DE" err="1"/>
              <a:t>needed</a:t>
            </a:r>
            <a:r>
              <a:rPr lang="de-DE"/>
              <a:t>.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mostly</a:t>
            </a:r>
            <a:r>
              <a:rPr lang="de-DE"/>
              <a:t> </a:t>
            </a:r>
            <a:r>
              <a:rPr lang="de-DE" err="1"/>
              <a:t>used</a:t>
            </a:r>
            <a:r>
              <a:rPr lang="de-DE"/>
              <a:t> </a:t>
            </a:r>
            <a:r>
              <a:rPr lang="de-DE" err="1"/>
              <a:t>programmes</a:t>
            </a:r>
            <a:r>
              <a:rPr lang="de-DE"/>
              <a:t> </a:t>
            </a:r>
            <a:r>
              <a:rPr lang="de-DE" err="1"/>
              <a:t>are</a:t>
            </a:r>
            <a:r>
              <a:rPr lang="de-DE"/>
              <a:t> geant4 </a:t>
            </a:r>
            <a:r>
              <a:rPr lang="de-DE" err="1"/>
              <a:t>with</a:t>
            </a:r>
            <a:r>
              <a:rPr lang="de-DE"/>
              <a:t> </a:t>
            </a:r>
            <a:r>
              <a:rPr lang="de-DE" err="1"/>
              <a:t>fritjof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chips</a:t>
            </a:r>
            <a:r>
              <a:rPr lang="de-DE"/>
              <a:t> </a:t>
            </a:r>
            <a:r>
              <a:rPr lang="de-DE" err="1"/>
              <a:t>physics</a:t>
            </a:r>
            <a:r>
              <a:rPr lang="de-DE"/>
              <a:t> </a:t>
            </a:r>
            <a:r>
              <a:rPr lang="de-DE" err="1"/>
              <a:t>models</a:t>
            </a:r>
            <a:r>
              <a:rPr lang="de-DE"/>
              <a:t> </a:t>
            </a:r>
            <a:r>
              <a:rPr lang="de-DE" err="1"/>
              <a:t>or</a:t>
            </a:r>
            <a:r>
              <a:rPr lang="de-DE"/>
              <a:t> </a:t>
            </a:r>
            <a:r>
              <a:rPr lang="de-DE" err="1"/>
              <a:t>fluka</a:t>
            </a:r>
            <a:r>
              <a:rPr lang="de-DE"/>
              <a:t>. but </a:t>
            </a:r>
            <a:r>
              <a:rPr lang="de-DE" err="1"/>
              <a:t>there</a:t>
            </a:r>
            <a:r>
              <a:rPr lang="de-DE"/>
              <a:t> </a:t>
            </a:r>
            <a:r>
              <a:rPr lang="de-DE" err="1"/>
              <a:t>is</a:t>
            </a:r>
            <a:r>
              <a:rPr lang="de-DE"/>
              <a:t> a </a:t>
            </a:r>
            <a:r>
              <a:rPr lang="de-DE" err="1"/>
              <a:t>problem</a:t>
            </a:r>
            <a:r>
              <a:rPr lang="de-DE"/>
              <a:t> </a:t>
            </a:r>
            <a:r>
              <a:rPr lang="de-DE" err="1"/>
              <a:t>with</a:t>
            </a:r>
            <a:r>
              <a:rPr lang="de-DE"/>
              <a:t> </a:t>
            </a:r>
            <a:r>
              <a:rPr lang="de-DE" err="1"/>
              <a:t>these</a:t>
            </a:r>
            <a:r>
              <a:rPr lang="de-DE"/>
              <a:t> </a:t>
            </a:r>
            <a:r>
              <a:rPr lang="de-DE" err="1"/>
              <a:t>models</a:t>
            </a:r>
            <a:r>
              <a:rPr lang="de-DE"/>
              <a:t> </a:t>
            </a:r>
            <a:r>
              <a:rPr lang="de-DE" err="1"/>
              <a:t>as</a:t>
            </a:r>
            <a:r>
              <a:rPr lang="de-DE"/>
              <a:t> </a:t>
            </a:r>
            <a:r>
              <a:rPr lang="de-DE" err="1"/>
              <a:t>they</a:t>
            </a:r>
            <a:r>
              <a:rPr lang="de-DE"/>
              <a:t> </a:t>
            </a:r>
            <a:r>
              <a:rPr lang="de-DE" err="1"/>
              <a:t>have</a:t>
            </a:r>
            <a:r>
              <a:rPr lang="de-DE"/>
              <a:t> all </a:t>
            </a:r>
            <a:r>
              <a:rPr lang="de-DE" err="1"/>
              <a:t>been</a:t>
            </a:r>
            <a:r>
              <a:rPr lang="de-DE"/>
              <a:t> </a:t>
            </a:r>
            <a:r>
              <a:rPr lang="de-DE" err="1"/>
              <a:t>developed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hep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were</a:t>
            </a:r>
            <a:r>
              <a:rPr lang="de-DE"/>
              <a:t> </a:t>
            </a:r>
            <a:r>
              <a:rPr lang="de-DE" err="1"/>
              <a:t>only</a:t>
            </a:r>
            <a:r>
              <a:rPr lang="de-DE"/>
              <a:t> </a:t>
            </a:r>
            <a:r>
              <a:rPr lang="de-DE" err="1"/>
              <a:t>extrapolated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low</a:t>
            </a:r>
            <a:r>
              <a:rPr lang="de-DE"/>
              <a:t> </a:t>
            </a:r>
            <a:r>
              <a:rPr lang="de-DE" err="1"/>
              <a:t>energies</a:t>
            </a:r>
            <a:r>
              <a:rPr lang="de-DE"/>
              <a:t> </a:t>
            </a:r>
            <a:r>
              <a:rPr lang="de-DE" err="1"/>
              <a:t>which</a:t>
            </a:r>
            <a:r>
              <a:rPr lang="de-DE"/>
              <a:t> </a:t>
            </a:r>
            <a:r>
              <a:rPr lang="de-DE" err="1"/>
              <a:t>are</a:t>
            </a:r>
            <a:r>
              <a:rPr lang="de-DE"/>
              <a:t> </a:t>
            </a:r>
            <a:r>
              <a:rPr lang="de-DE" err="1"/>
              <a:t>important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AD </a:t>
            </a:r>
            <a:r>
              <a:rPr lang="de-DE" err="1"/>
              <a:t>experiments</a:t>
            </a:r>
            <a:r>
              <a:rPr lang="de-DE"/>
              <a:t>. </a:t>
            </a:r>
            <a:r>
              <a:rPr lang="de-DE" err="1"/>
              <a:t>Additionally</a:t>
            </a:r>
            <a:r>
              <a:rPr lang="de-DE"/>
              <a:t> </a:t>
            </a:r>
            <a:r>
              <a:rPr lang="de-DE" err="1"/>
              <a:t>none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models</a:t>
            </a:r>
            <a:r>
              <a:rPr lang="de-DE"/>
              <a:t> </a:t>
            </a:r>
            <a:r>
              <a:rPr lang="de-DE" err="1"/>
              <a:t>were</a:t>
            </a:r>
            <a:r>
              <a:rPr lang="de-DE"/>
              <a:t> </a:t>
            </a:r>
            <a:r>
              <a:rPr lang="de-DE" err="1"/>
              <a:t>produced</a:t>
            </a:r>
            <a:r>
              <a:rPr lang="de-DE"/>
              <a:t> </a:t>
            </a:r>
            <a:r>
              <a:rPr lang="de-DE" err="1"/>
              <a:t>using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annihilation</a:t>
            </a:r>
            <a:r>
              <a:rPr lang="de-DE"/>
              <a:t> on </a:t>
            </a:r>
            <a:r>
              <a:rPr lang="de-DE" err="1"/>
              <a:t>nuclei</a:t>
            </a:r>
            <a:r>
              <a:rPr lang="de-DE"/>
              <a:t>, but </a:t>
            </a:r>
            <a:r>
              <a:rPr lang="de-DE" err="1"/>
              <a:t>rather</a:t>
            </a:r>
            <a:r>
              <a:rPr lang="de-DE"/>
              <a:t> on </a:t>
            </a:r>
            <a:r>
              <a:rPr lang="de-DE" err="1"/>
              <a:t>single</a:t>
            </a:r>
            <a:r>
              <a:rPr lang="de-DE"/>
              <a:t> </a:t>
            </a:r>
            <a:r>
              <a:rPr lang="de-DE" err="1"/>
              <a:t>hadrons</a:t>
            </a:r>
            <a:r>
              <a:rPr lang="de-DE"/>
              <a:t>. This </a:t>
            </a:r>
            <a:r>
              <a:rPr lang="de-DE" err="1"/>
              <a:t>leads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fact</a:t>
            </a:r>
            <a:r>
              <a:rPr lang="de-DE"/>
              <a:t> </a:t>
            </a:r>
            <a:r>
              <a:rPr lang="de-DE" err="1"/>
              <a:t>that</a:t>
            </a:r>
            <a:r>
              <a:rPr lang="de-DE"/>
              <a:t> </a:t>
            </a:r>
            <a:r>
              <a:rPr lang="de-DE" err="1"/>
              <a:t>no</a:t>
            </a:r>
            <a:r>
              <a:rPr lang="de-DE"/>
              <a:t> </a:t>
            </a:r>
            <a:r>
              <a:rPr lang="de-DE" err="1"/>
              <a:t>model</a:t>
            </a:r>
            <a:r>
              <a:rPr lang="de-DE"/>
              <a:t> </a:t>
            </a:r>
            <a:r>
              <a:rPr lang="de-DE" err="1"/>
              <a:t>can</a:t>
            </a:r>
            <a:r>
              <a:rPr lang="de-DE"/>
              <a:t> </a:t>
            </a:r>
            <a:r>
              <a:rPr lang="de-DE" err="1"/>
              <a:t>describe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existing</a:t>
            </a:r>
            <a:r>
              <a:rPr lang="de-DE"/>
              <a:t> </a:t>
            </a:r>
            <a:r>
              <a:rPr lang="de-DE" err="1"/>
              <a:t>data</a:t>
            </a:r>
            <a:r>
              <a:rPr lang="de-DE"/>
              <a:t> </a:t>
            </a:r>
            <a:r>
              <a:rPr lang="de-DE" err="1"/>
              <a:t>correctly</a:t>
            </a:r>
            <a:r>
              <a:rPr lang="de-DE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err="1"/>
              <a:t>Here</a:t>
            </a:r>
            <a:r>
              <a:rPr lang="de-DE"/>
              <a:t> </a:t>
            </a:r>
            <a:r>
              <a:rPr lang="de-DE" err="1"/>
              <a:t>you</a:t>
            </a:r>
            <a:r>
              <a:rPr lang="de-DE"/>
              <a:t> </a:t>
            </a:r>
            <a:r>
              <a:rPr lang="de-DE" err="1"/>
              <a:t>can</a:t>
            </a:r>
            <a:r>
              <a:rPr lang="de-DE"/>
              <a:t> </a:t>
            </a:r>
            <a:r>
              <a:rPr lang="de-DE" err="1"/>
              <a:t>see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multiplicities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minimum</a:t>
            </a:r>
            <a:r>
              <a:rPr lang="de-DE"/>
              <a:t> </a:t>
            </a:r>
            <a:r>
              <a:rPr lang="de-DE" err="1"/>
              <a:t>ionizing</a:t>
            </a:r>
            <a:r>
              <a:rPr lang="de-DE"/>
              <a:t> </a:t>
            </a:r>
            <a:r>
              <a:rPr lang="de-DE" err="1"/>
              <a:t>annihilation</a:t>
            </a:r>
            <a:r>
              <a:rPr lang="de-DE"/>
              <a:t> </a:t>
            </a:r>
            <a:r>
              <a:rPr lang="de-DE" err="1"/>
              <a:t>products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hi </a:t>
            </a:r>
            <a:r>
              <a:rPr lang="de-DE" err="1"/>
              <a:t>annihilation</a:t>
            </a:r>
            <a:r>
              <a:rPr lang="de-DE"/>
              <a:t> </a:t>
            </a:r>
            <a:r>
              <a:rPr lang="de-DE" err="1"/>
              <a:t>products</a:t>
            </a:r>
            <a:r>
              <a:rPr lang="de-DE"/>
              <a:t>. in </a:t>
            </a:r>
            <a:r>
              <a:rPr lang="de-DE" err="1"/>
              <a:t>black</a:t>
            </a:r>
            <a:r>
              <a:rPr lang="de-DE"/>
              <a:t> </a:t>
            </a:r>
            <a:r>
              <a:rPr lang="de-DE" err="1"/>
              <a:t>you</a:t>
            </a:r>
            <a:r>
              <a:rPr lang="de-DE"/>
              <a:t> </a:t>
            </a:r>
            <a:r>
              <a:rPr lang="de-DE" err="1"/>
              <a:t>can</a:t>
            </a:r>
            <a:r>
              <a:rPr lang="de-DE"/>
              <a:t> </a:t>
            </a:r>
            <a:r>
              <a:rPr lang="de-DE" err="1"/>
              <a:t>see</a:t>
            </a:r>
            <a:r>
              <a:rPr lang="de-DE"/>
              <a:t> </a:t>
            </a:r>
            <a:r>
              <a:rPr lang="de-DE" err="1"/>
              <a:t>three</a:t>
            </a:r>
            <a:r>
              <a:rPr lang="de-DE"/>
              <a:t> </a:t>
            </a:r>
            <a:r>
              <a:rPr lang="de-DE" err="1"/>
              <a:t>results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copper</a:t>
            </a:r>
            <a:r>
              <a:rPr lang="de-DE"/>
              <a:t> </a:t>
            </a:r>
            <a:r>
              <a:rPr lang="de-DE" err="1"/>
              <a:t>silver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gold</a:t>
            </a:r>
            <a:r>
              <a:rPr lang="de-DE"/>
              <a:t>. in </a:t>
            </a:r>
            <a:r>
              <a:rPr lang="de-DE" err="1"/>
              <a:t>blue</a:t>
            </a:r>
            <a:r>
              <a:rPr lang="de-DE"/>
              <a:t> </a:t>
            </a:r>
            <a:r>
              <a:rPr lang="de-DE" err="1"/>
              <a:t>red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green</a:t>
            </a:r>
            <a:r>
              <a:rPr lang="de-DE"/>
              <a:t> </a:t>
            </a:r>
            <a:r>
              <a:rPr lang="de-DE" err="1"/>
              <a:t>sim</a:t>
            </a:r>
            <a:r>
              <a:rPr lang="de-DE"/>
              <a:t> </a:t>
            </a:r>
            <a:r>
              <a:rPr lang="de-DE" err="1"/>
              <a:t>models</a:t>
            </a:r>
            <a:r>
              <a:rPr lang="de-DE"/>
              <a:t>, </a:t>
            </a:r>
            <a:r>
              <a:rPr lang="de-DE" err="1"/>
              <a:t>none</a:t>
            </a:r>
            <a:r>
              <a:rPr lang="de-DE"/>
              <a:t> </a:t>
            </a:r>
            <a:r>
              <a:rPr lang="de-DE" err="1"/>
              <a:t>can</a:t>
            </a:r>
            <a:r>
              <a:rPr lang="de-DE"/>
              <a:t> </a:t>
            </a:r>
            <a:r>
              <a:rPr lang="de-DE" err="1"/>
              <a:t>describe</a:t>
            </a:r>
            <a:r>
              <a:rPr lang="de-DE"/>
              <a:t> </a:t>
            </a:r>
            <a:r>
              <a:rPr lang="de-DE" err="1"/>
              <a:t>data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larger </a:t>
            </a:r>
            <a:r>
              <a:rPr lang="de-DE" err="1"/>
              <a:t>range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atomic</a:t>
            </a:r>
            <a:r>
              <a:rPr lang="de-DE"/>
              <a:t> </a:t>
            </a:r>
            <a:r>
              <a:rPr lang="de-DE" err="1"/>
              <a:t>numbers</a:t>
            </a:r>
            <a:r>
              <a:rPr lang="de-DE"/>
              <a:t>.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goal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experiment</a:t>
            </a:r>
            <a:r>
              <a:rPr lang="de-DE"/>
              <a:t> </a:t>
            </a:r>
            <a:r>
              <a:rPr lang="de-DE" err="1"/>
              <a:t>now</a:t>
            </a:r>
            <a:r>
              <a:rPr lang="de-DE"/>
              <a:t> </a:t>
            </a:r>
            <a:r>
              <a:rPr lang="de-DE" err="1"/>
              <a:t>is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measure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multiplicities</a:t>
            </a:r>
            <a:r>
              <a:rPr lang="de-DE"/>
              <a:t> </a:t>
            </a:r>
            <a:r>
              <a:rPr lang="de-DE" err="1"/>
              <a:t>and</a:t>
            </a:r>
            <a:r>
              <a:rPr lang="de-DE"/>
              <a:t> </a:t>
            </a:r>
            <a:r>
              <a:rPr lang="de-DE" err="1"/>
              <a:t>energies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annihilations</a:t>
            </a:r>
            <a:r>
              <a:rPr lang="de-DE"/>
              <a:t> on a </a:t>
            </a:r>
            <a:r>
              <a:rPr lang="de-DE" err="1"/>
              <a:t>number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nuclei</a:t>
            </a:r>
            <a:r>
              <a:rPr lang="de-DE"/>
              <a:t> in </a:t>
            </a:r>
            <a:r>
              <a:rPr lang="de-DE" err="1"/>
              <a:t>order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produce</a:t>
            </a:r>
            <a:r>
              <a:rPr lang="de-DE"/>
              <a:t> </a:t>
            </a:r>
            <a:r>
              <a:rPr lang="de-DE" err="1"/>
              <a:t>data</a:t>
            </a:r>
            <a:r>
              <a:rPr lang="de-DE"/>
              <a:t> </a:t>
            </a:r>
            <a:r>
              <a:rPr lang="de-DE" err="1"/>
              <a:t>that</a:t>
            </a:r>
            <a:r>
              <a:rPr lang="de-DE"/>
              <a:t> </a:t>
            </a:r>
            <a:r>
              <a:rPr lang="de-DE" err="1"/>
              <a:t>can</a:t>
            </a:r>
            <a:r>
              <a:rPr lang="de-DE"/>
              <a:t> </a:t>
            </a:r>
            <a:r>
              <a:rPr lang="de-DE" err="1"/>
              <a:t>be</a:t>
            </a:r>
            <a:r>
              <a:rPr lang="de-DE"/>
              <a:t> </a:t>
            </a:r>
            <a:r>
              <a:rPr lang="de-DE" err="1"/>
              <a:t>integrated</a:t>
            </a:r>
            <a:r>
              <a:rPr lang="de-DE"/>
              <a:t> </a:t>
            </a:r>
            <a:r>
              <a:rPr lang="de-DE" err="1"/>
              <a:t>into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simulation</a:t>
            </a:r>
            <a:r>
              <a:rPr lang="de-DE"/>
              <a:t> </a:t>
            </a:r>
            <a:r>
              <a:rPr lang="de-DE" err="1"/>
              <a:t>models</a:t>
            </a:r>
            <a:r>
              <a:rPr lang="de-DE"/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1354a35647b_1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7043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2266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5582e86e5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5582e86e50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582e86e5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582e86e5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582e86e50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5582e86e50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3191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87367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480330" y="1247996"/>
            <a:ext cx="7520700" cy="12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82828"/>
              </a:buClr>
              <a:buSzPts val="4100"/>
              <a:buFont typeface="Roboto Black"/>
              <a:buNone/>
              <a:defRPr sz="4100" b="0" strike="noStrike">
                <a:solidFill>
                  <a:srgbClr val="282828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522180" y="2649026"/>
            <a:ext cx="7478700" cy="12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Black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>
            <a:off x="628650" y="747638"/>
            <a:ext cx="7886700" cy="547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 rot="5400000">
            <a:off x="3105900" y="-759304"/>
            <a:ext cx="29322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ault - Titel und Inhalt copy" type="tx">
  <p:cSld name="TITLE_AND_BODY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497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41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1264579" y="1791231"/>
            <a:ext cx="6855000" cy="24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8925" tIns="29450" rIns="58925" bIns="29450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  <a:defRPr sz="2100"/>
            </a:lvl1pPr>
            <a:lvl2pPr marL="914400" lvl="1" indent="-3492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Noto Sans Symbols"/>
              <a:buChar char="−"/>
              <a:defRPr sz="1900" cap="none">
                <a:solidFill>
                  <a:schemeClr val="dk1"/>
                </a:solidFill>
              </a:defRPr>
            </a:lvl2pPr>
            <a:lvl3pPr marL="1371600" lvl="2" indent="-3429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sz="1800" cap="none">
                <a:solidFill>
                  <a:schemeClr val="dk1"/>
                </a:solidFill>
              </a:defRPr>
            </a:lvl3pPr>
            <a:lvl4pPr marL="1828800" lvl="3" indent="-3365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−"/>
              <a:defRPr sz="1700" cap="none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286000" lvl="4" indent="-3238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−"/>
              <a:defRPr sz="1500" cap="none">
                <a:solidFill>
                  <a:schemeClr val="dk1"/>
                </a:solidFill>
                <a:latin typeface="Palatino"/>
                <a:ea typeface="Palatino"/>
                <a:cs typeface="Palatino"/>
                <a:sym typeface="Palatino"/>
              </a:defRPr>
            </a:lvl5pPr>
            <a:lvl6pPr marL="2743200" lvl="5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•"/>
              <a:defRPr/>
            </a:lvl6pPr>
            <a:lvl7pPr marL="3200400" lvl="6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•"/>
              <a:defRPr/>
            </a:lvl7pPr>
            <a:lvl8pPr marL="3657600" lvl="7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•"/>
              <a:defRPr/>
            </a:lvl8pPr>
            <a:lvl9pPr marL="4114800" lvl="8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dt" idx="10"/>
          </p:nvPr>
        </p:nvSpPr>
        <p:spPr>
          <a:xfrm>
            <a:off x="6716732" y="4840763"/>
            <a:ext cx="917700" cy="1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8925" tIns="29450" rIns="58925" bIns="2945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ftr" idx="11"/>
          </p:nvPr>
        </p:nvSpPr>
        <p:spPr>
          <a:xfrm>
            <a:off x="2607187" y="4840763"/>
            <a:ext cx="4107900" cy="1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8925" tIns="29450" rIns="58925" bIns="2945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4"/>
          <p:cNvSpPr txBox="1">
            <a:spLocks noGrp="1"/>
          </p:cNvSpPr>
          <p:nvPr>
            <p:ph type="sldNum" idx="12"/>
          </p:nvPr>
        </p:nvSpPr>
        <p:spPr>
          <a:xfrm>
            <a:off x="7617589" y="4840763"/>
            <a:ext cx="412500" cy="1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8925" tIns="29450" rIns="58925" bIns="29450" anchor="ctr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28650" y="1504950"/>
            <a:ext cx="7886700" cy="287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lvl="3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/>
          </p:nvPr>
        </p:nvSpPr>
        <p:spPr>
          <a:xfrm>
            <a:off x="628650" y="785738"/>
            <a:ext cx="7886700" cy="668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Black"/>
              <a:buNone/>
              <a:defRPr sz="2300" b="0" i="0" u="none" strike="noStrike" cap="none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628650" y="747638"/>
            <a:ext cx="7886700" cy="7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628650" y="1449900"/>
            <a:ext cx="3886200" cy="29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2"/>
          </p:nvPr>
        </p:nvSpPr>
        <p:spPr>
          <a:xfrm>
            <a:off x="4629150" y="1449900"/>
            <a:ext cx="3886200" cy="29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marL="137160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ur Graphs">
  <p:cSld name="TWO_OBJECTS_1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47288" y="0"/>
            <a:ext cx="8899500" cy="961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1278881" y="4573238"/>
            <a:ext cx="65862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None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sp>
        <p:nvSpPr>
          <p:cNvPr id="41" name="Google Shape;41;p5"/>
          <p:cNvSpPr>
            <a:spLocks noGrp="1"/>
          </p:cNvSpPr>
          <p:nvPr>
            <p:ph type="pic" idx="2"/>
          </p:nvPr>
        </p:nvSpPr>
        <p:spPr>
          <a:xfrm>
            <a:off x="1278881" y="152550"/>
            <a:ext cx="3240000" cy="2159100"/>
          </a:xfrm>
          <a:prstGeom prst="rect">
            <a:avLst/>
          </a:prstGeom>
          <a:noFill/>
          <a:ln>
            <a:noFill/>
          </a:ln>
        </p:spPr>
      </p:sp>
      <p:sp>
        <p:nvSpPr>
          <p:cNvPr id="42" name="Google Shape;42;p5"/>
          <p:cNvSpPr>
            <a:spLocks noGrp="1"/>
          </p:cNvSpPr>
          <p:nvPr>
            <p:ph type="pic" idx="3"/>
          </p:nvPr>
        </p:nvSpPr>
        <p:spPr>
          <a:xfrm>
            <a:off x="1278881" y="2414138"/>
            <a:ext cx="3240000" cy="2159100"/>
          </a:xfrm>
          <a:prstGeom prst="rect">
            <a:avLst/>
          </a:prstGeom>
          <a:noFill/>
          <a:ln>
            <a:noFill/>
          </a:ln>
        </p:spPr>
      </p:sp>
      <p:sp>
        <p:nvSpPr>
          <p:cNvPr id="43" name="Google Shape;43;p5"/>
          <p:cNvSpPr>
            <a:spLocks noGrp="1"/>
          </p:cNvSpPr>
          <p:nvPr>
            <p:ph type="pic" idx="4"/>
          </p:nvPr>
        </p:nvSpPr>
        <p:spPr>
          <a:xfrm>
            <a:off x="4625119" y="152550"/>
            <a:ext cx="3240000" cy="2159100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5"/>
          <p:cNvSpPr>
            <a:spLocks noGrp="1"/>
          </p:cNvSpPr>
          <p:nvPr>
            <p:ph type="pic" idx="5"/>
          </p:nvPr>
        </p:nvSpPr>
        <p:spPr>
          <a:xfrm>
            <a:off x="4625119" y="2414138"/>
            <a:ext cx="3240000" cy="2159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Roboto Black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629841" y="870744"/>
            <a:ext cx="78867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629841" y="15656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body" idx="2"/>
          </p:nvPr>
        </p:nvSpPr>
        <p:spPr>
          <a:xfrm>
            <a:off x="629841" y="2255072"/>
            <a:ext cx="3868500" cy="2387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4629150" y="15656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4"/>
          </p:nvPr>
        </p:nvSpPr>
        <p:spPr>
          <a:xfrm>
            <a:off x="4629150" y="2255072"/>
            <a:ext cx="3887400" cy="23873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>
            <a:spLocks noGrp="1"/>
          </p:cNvSpPr>
          <p:nvPr>
            <p:ph type="title"/>
          </p:nvPr>
        </p:nvSpPr>
        <p:spPr>
          <a:xfrm>
            <a:off x="628650" y="830188"/>
            <a:ext cx="7886700" cy="540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Black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804788"/>
            <a:ext cx="7886700" cy="639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Roboto Black"/>
              <a:buNone/>
              <a:defRPr sz="2300" b="0" i="0" u="none" strike="noStrike" cap="none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510936"/>
            <a:ext cx="7886700" cy="32639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6047280" y="599940"/>
            <a:ext cx="1800629" cy="8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326970" y="190890"/>
            <a:ext cx="1290870" cy="558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8235900" y="189000"/>
            <a:ext cx="558900" cy="5586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/>
          <p:nvPr/>
        </p:nvSpPr>
        <p:spPr>
          <a:xfrm>
            <a:off x="3771360" y="381780"/>
            <a:ext cx="4332600" cy="180900"/>
          </a:xfrm>
          <a:prstGeom prst="rect">
            <a:avLst/>
          </a:prstGeom>
          <a:solidFill>
            <a:srgbClr val="008C95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1"/>
          <p:cNvSpPr/>
          <p:nvPr/>
        </p:nvSpPr>
        <p:spPr>
          <a:xfrm>
            <a:off x="1742580" y="381780"/>
            <a:ext cx="2028900" cy="180900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1135188" TargetMode="External"/><Relationship Id="rId7" Type="http://schemas.openxmlformats.org/officeDocument/2006/relationships/image" Target="../media/image4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0.png"/><Relationship Id="rId5" Type="http://schemas.openxmlformats.org/officeDocument/2006/relationships/image" Target="../media/image47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5.png"/><Relationship Id="rId5" Type="http://schemas.openxmlformats.org/officeDocument/2006/relationships/image" Target="../media/image52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png"/><Relationship Id="rId5" Type="http://schemas.openxmlformats.org/officeDocument/2006/relationships/image" Target="../media/image60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png"/><Relationship Id="rId5" Type="http://schemas.openxmlformats.org/officeDocument/2006/relationships/image" Target="../media/image64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2.png"/><Relationship Id="rId5" Type="http://schemas.openxmlformats.org/officeDocument/2006/relationships/image" Target="../media/image69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9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5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4.bmp"/><Relationship Id="rId5" Type="http://schemas.openxmlformats.org/officeDocument/2006/relationships/image" Target="../media/image93.png"/><Relationship Id="rId4" Type="http://schemas.openxmlformats.org/officeDocument/2006/relationships/image" Target="../media/image9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063/1.1135188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F126A3E-C0C4-4C61-8EC0-BAAFAD5E1A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587" r="1"/>
          <a:stretch/>
        </p:blipFill>
        <p:spPr>
          <a:xfrm>
            <a:off x="-419386" y="1"/>
            <a:ext cx="9563386" cy="5143499"/>
          </a:xfrm>
          <a:prstGeom prst="rect">
            <a:avLst/>
          </a:prstGeom>
        </p:spPr>
      </p:pic>
      <p:sp>
        <p:nvSpPr>
          <p:cNvPr id="117" name="Google Shape;117;p16"/>
          <p:cNvSpPr txBox="1">
            <a:spLocks noGrp="1"/>
          </p:cNvSpPr>
          <p:nvPr>
            <p:ph type="ctrTitle"/>
          </p:nvPr>
        </p:nvSpPr>
        <p:spPr>
          <a:xfrm>
            <a:off x="3330565" y="921463"/>
            <a:ext cx="5813435" cy="1568361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/>
              <a:t>SMI internal seminar:</a:t>
            </a:r>
            <a:br>
              <a:rPr lang="en-US" sz="1800" dirty="0"/>
            </a:br>
            <a:r>
              <a:rPr lang="en-US" sz="2800" dirty="0"/>
              <a:t>Simulations and design of a quadrupole deflector for slow extracted antiprotons</a:t>
            </a:r>
            <a:endParaRPr sz="2800" dirty="0"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1"/>
          </p:nvPr>
        </p:nvSpPr>
        <p:spPr>
          <a:xfrm>
            <a:off x="3330565" y="2246936"/>
            <a:ext cx="8520600" cy="7926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510" dirty="0"/>
              <a:t>M. Bumbar</a:t>
            </a: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510" dirty="0"/>
              <a:t>20.01.2023</a:t>
            </a:r>
            <a:endParaRPr sz="1510"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endParaRPr sz="1510"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endParaRPr sz="1510"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358"/>
              <a:buNone/>
            </a:pPr>
            <a:endParaRPr sz="151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0FB1E76-B5BB-4D4B-A652-C32DB4BCE4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D1527F0B-53DD-42D2-827C-953164CE7889}"/>
              </a:ext>
            </a:extLst>
          </p:cNvPr>
          <p:cNvGrpSpPr/>
          <p:nvPr/>
        </p:nvGrpSpPr>
        <p:grpSpPr>
          <a:xfrm>
            <a:off x="-7" y="858310"/>
            <a:ext cx="10668073" cy="4289702"/>
            <a:chOff x="-7" y="858310"/>
            <a:chExt cx="10668073" cy="4289702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6CE7A343-772C-494D-A2D8-FEF583B78415}"/>
                </a:ext>
              </a:extLst>
            </p:cNvPr>
            <p:cNvGrpSpPr/>
            <p:nvPr/>
          </p:nvGrpSpPr>
          <p:grpSpPr>
            <a:xfrm>
              <a:off x="-7" y="858310"/>
              <a:ext cx="9469772" cy="4289702"/>
              <a:chOff x="-7" y="858310"/>
              <a:chExt cx="9469772" cy="4289702"/>
            </a:xfrm>
          </p:grpSpPr>
          <p:grpSp>
            <p:nvGrpSpPr>
              <p:cNvPr id="32" name="Gruppieren 31">
                <a:extLst>
                  <a:ext uri="{FF2B5EF4-FFF2-40B4-BE49-F238E27FC236}">
                    <a16:creationId xmlns:a16="http://schemas.microsoft.com/office/drawing/2014/main" id="{9A7FE29D-725D-4FA2-8B0B-F214FDEDE0E7}"/>
                  </a:ext>
                </a:extLst>
              </p:cNvPr>
              <p:cNvGrpSpPr/>
              <p:nvPr/>
            </p:nvGrpSpPr>
            <p:grpSpPr>
              <a:xfrm>
                <a:off x="-7" y="1296322"/>
                <a:ext cx="9469772" cy="3851690"/>
                <a:chOff x="-645406" y="1397104"/>
                <a:chExt cx="9163744" cy="3693862"/>
              </a:xfrm>
            </p:grpSpPr>
            <p:pic>
              <p:nvPicPr>
                <p:cNvPr id="17" name="Grafik 16">
                  <a:extLst>
                    <a:ext uri="{FF2B5EF4-FFF2-40B4-BE49-F238E27FC236}">
                      <a16:creationId xmlns:a16="http://schemas.microsoft.com/office/drawing/2014/main" id="{B80E9347-6AEE-424D-AC7F-4CDDA0DD78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-628650" y="1397104"/>
                  <a:ext cx="9144000" cy="3663696"/>
                </a:xfrm>
                <a:prstGeom prst="rect">
                  <a:avLst/>
                </a:prstGeom>
              </p:spPr>
            </p:pic>
            <p:grpSp>
              <p:nvGrpSpPr>
                <p:cNvPr id="30" name="Gruppieren 29">
                  <a:extLst>
                    <a:ext uri="{FF2B5EF4-FFF2-40B4-BE49-F238E27FC236}">
                      <a16:creationId xmlns:a16="http://schemas.microsoft.com/office/drawing/2014/main" id="{C75B0E7E-86D9-4B5A-91A5-9EECE96802B3}"/>
                    </a:ext>
                  </a:extLst>
                </p:cNvPr>
                <p:cNvGrpSpPr/>
                <p:nvPr/>
              </p:nvGrpSpPr>
              <p:grpSpPr>
                <a:xfrm>
                  <a:off x="-645406" y="1420075"/>
                  <a:ext cx="9163744" cy="3670891"/>
                  <a:chOff x="-16756" y="1472609"/>
                  <a:chExt cx="9163744" cy="3670891"/>
                </a:xfrm>
              </p:grpSpPr>
              <p:grpSp>
                <p:nvGrpSpPr>
                  <p:cNvPr id="15" name="Gruppieren 14">
                    <a:extLst>
                      <a:ext uri="{FF2B5EF4-FFF2-40B4-BE49-F238E27FC236}">
                        <a16:creationId xmlns:a16="http://schemas.microsoft.com/office/drawing/2014/main" id="{57DD5E1F-E616-46D7-8D55-97738DAAA5DB}"/>
                      </a:ext>
                    </a:extLst>
                  </p:cNvPr>
                  <p:cNvGrpSpPr/>
                  <p:nvPr/>
                </p:nvGrpSpPr>
                <p:grpSpPr>
                  <a:xfrm>
                    <a:off x="2988" y="1472609"/>
                    <a:ext cx="9144000" cy="3630902"/>
                    <a:chOff x="2988" y="1472609"/>
                    <a:chExt cx="9144000" cy="3630902"/>
                  </a:xfrm>
                </p:grpSpPr>
                <p:pic>
                  <p:nvPicPr>
                    <p:cNvPr id="13" name="Grafik 12">
                      <a:extLst>
                        <a:ext uri="{FF2B5EF4-FFF2-40B4-BE49-F238E27FC236}">
                          <a16:creationId xmlns:a16="http://schemas.microsoft.com/office/drawing/2014/main" id="{6AA66AC3-B9F3-4D87-A463-E52421F349F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</a:blip>
                    <a:srcRect/>
                    <a:stretch/>
                  </p:blipFill>
                  <p:spPr>
                    <a:xfrm>
                      <a:off x="2988" y="1472609"/>
                      <a:ext cx="9144000" cy="363090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4" name="Rechteck 13">
                      <a:extLst>
                        <a:ext uri="{FF2B5EF4-FFF2-40B4-BE49-F238E27FC236}">
                          <a16:creationId xmlns:a16="http://schemas.microsoft.com/office/drawing/2014/main" id="{56E43F0F-0303-4447-891D-573A50E70F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72000" y="3449171"/>
                      <a:ext cx="1862418" cy="45047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de-AT"/>
                    </a:p>
                  </p:txBody>
                </p:sp>
              </p:grpSp>
              <p:sp>
                <p:nvSpPr>
                  <p:cNvPr id="18" name="Rechteck 17">
                    <a:extLst>
                      <a:ext uri="{FF2B5EF4-FFF2-40B4-BE49-F238E27FC236}">
                        <a16:creationId xmlns:a16="http://schemas.microsoft.com/office/drawing/2014/main" id="{B2CAD6A0-0457-42DD-8E5C-E0B313DBD6CD}"/>
                      </a:ext>
                    </a:extLst>
                  </p:cNvPr>
                  <p:cNvSpPr/>
                  <p:nvPr/>
                </p:nvSpPr>
                <p:spPr>
                  <a:xfrm>
                    <a:off x="0" y="3832412"/>
                    <a:ext cx="6434418" cy="1311088"/>
                  </a:xfrm>
                  <a:prstGeom prst="rect">
                    <a:avLst/>
                  </a:prstGeom>
                  <a:noFill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/>
                  </a:p>
                </p:txBody>
              </p:sp>
              <p:sp>
                <p:nvSpPr>
                  <p:cNvPr id="19" name="Textfeld 18">
                    <a:extLst>
                      <a:ext uri="{FF2B5EF4-FFF2-40B4-BE49-F238E27FC236}">
                        <a16:creationId xmlns:a16="http://schemas.microsoft.com/office/drawing/2014/main" id="{BDB44CBD-7284-42C9-9A51-10D10B876FDD}"/>
                      </a:ext>
                    </a:extLst>
                  </p:cNvPr>
                  <p:cNvSpPr txBox="1"/>
                  <p:nvPr/>
                </p:nvSpPr>
                <p:spPr>
                  <a:xfrm>
                    <a:off x="826997" y="4835850"/>
                    <a:ext cx="1896035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000"/>
                      <a:t>Multi Ring </a:t>
                    </a:r>
                    <a:r>
                      <a:rPr lang="de-DE" sz="1000" err="1"/>
                      <a:t>Electrode</a:t>
                    </a:r>
                    <a:r>
                      <a:rPr lang="de-DE" sz="1000"/>
                      <a:t> (MRE)</a:t>
                    </a:r>
                    <a:endParaRPr lang="de-AT" sz="1000"/>
                  </a:p>
                </p:txBody>
              </p:sp>
              <p:sp>
                <p:nvSpPr>
                  <p:cNvPr id="24" name="Textfeld 23">
                    <a:extLst>
                      <a:ext uri="{FF2B5EF4-FFF2-40B4-BE49-F238E27FC236}">
                        <a16:creationId xmlns:a16="http://schemas.microsoft.com/office/drawing/2014/main" id="{C01E3FC2-AB23-457C-A370-F893B2932892}"/>
                      </a:ext>
                    </a:extLst>
                  </p:cNvPr>
                  <p:cNvSpPr txBox="1"/>
                  <p:nvPr/>
                </p:nvSpPr>
                <p:spPr>
                  <a:xfrm>
                    <a:off x="3238505" y="4817785"/>
                    <a:ext cx="1896035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000" err="1"/>
                      <a:t>Extraction</a:t>
                    </a:r>
                    <a:r>
                      <a:rPr lang="de-DE" sz="1000"/>
                      <a:t> </a:t>
                    </a:r>
                    <a:r>
                      <a:rPr lang="de-DE" sz="1000" err="1"/>
                      <a:t>Electrodes</a:t>
                    </a:r>
                    <a:r>
                      <a:rPr lang="de-DE" sz="1000"/>
                      <a:t> (EE)</a:t>
                    </a:r>
                    <a:endParaRPr lang="de-AT" sz="1000"/>
                  </a:p>
                </p:txBody>
              </p:sp>
              <p:sp>
                <p:nvSpPr>
                  <p:cNvPr id="22" name="Textfeld 21">
                    <a:extLst>
                      <a:ext uri="{FF2B5EF4-FFF2-40B4-BE49-F238E27FC236}">
                        <a16:creationId xmlns:a16="http://schemas.microsoft.com/office/drawing/2014/main" id="{1B2A6CCF-9077-46C5-B7E1-EF4AC9C91CAD}"/>
                      </a:ext>
                    </a:extLst>
                  </p:cNvPr>
                  <p:cNvSpPr txBox="1"/>
                  <p:nvPr/>
                </p:nvSpPr>
                <p:spPr>
                  <a:xfrm>
                    <a:off x="-16756" y="3568055"/>
                    <a:ext cx="2514603" cy="31470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>
                        <a:solidFill>
                          <a:schemeClr val="accent1"/>
                        </a:solidFill>
                      </a:rPr>
                      <a:t>MUSASHI</a:t>
                    </a:r>
                    <a:endParaRPr lang="de-AT">
                      <a:solidFill>
                        <a:schemeClr val="accent1"/>
                      </a:solidFill>
                    </a:endParaRPr>
                  </a:p>
                </p:txBody>
              </p:sp>
            </p:grpSp>
          </p:grpSp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B579E6FE-54E8-4002-B145-FA12F80CC0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99747" y="2214000"/>
                <a:ext cx="1445930" cy="14290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feld 30">
                    <a:extLst>
                      <a:ext uri="{FF2B5EF4-FFF2-40B4-BE49-F238E27FC236}">
                        <a16:creationId xmlns:a16="http://schemas.microsoft.com/office/drawing/2014/main" id="{83EC24E5-CDB1-4FE3-BEE2-6A7F44FEAF67}"/>
                      </a:ext>
                    </a:extLst>
                  </p:cNvPr>
                  <p:cNvSpPr txBox="1"/>
                  <p:nvPr/>
                </p:nvSpPr>
                <p:spPr>
                  <a:xfrm>
                    <a:off x="6734929" y="858310"/>
                    <a:ext cx="1347923" cy="139961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rtl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AT" sz="1200" b="0" i="1" u="none" strike="noStrike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sz="1200" b="0" i="1" u="none" strike="noStrike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de-AT" sz="1200" b="0" i="1" u="none" strike="noStrike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oMath>
                    </a14:m>
                    <a:r>
                      <a:rPr lang="de-AT" sz="1200" b="0" i="0" u="none" strike="noStrike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: 11.30 mm</a:t>
                    </a:r>
                    <a:endParaRPr lang="de-AT" sz="1200" b="0">
                      <a:effectLst/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  <a:p>
                    <a:pPr rtl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AT" sz="1200" b="0" i="1" u="none" strike="noStrike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sz="1200" b="0" i="1" u="none" strike="noStrike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de-AT" sz="1200" b="0" i="1" u="none" strike="noStrike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a14:m>
                    <a:r>
                      <a:rPr lang="de-AT" sz="1200" b="0" i="0" u="none" strike="noStrike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: 11.36 mm</a:t>
                    </a:r>
                    <a:endParaRPr lang="de-AT" sz="1200" b="0">
                      <a:effectLst/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  <a:p>
                    <a:pPr rtl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br>
                      <a:rPr lang="de-AT" sz="1200" b="0"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</a:br>
                    <a14:m>
                      <m:oMath xmlns:m="http://schemas.openxmlformats.org/officeDocument/2006/math">
                        <m:r>
                          <a:rPr lang="de-AT" sz="1200" b="0" i="1" smtClean="0">
                            <a:effectLst/>
                            <a:latin typeface="Cambria Math" panose="02040503050406030204" pitchFamily="18" charset="0"/>
                          </a:rPr>
                          <m:t>𝑇𝑟𝑎𝑛𝑠𝑚𝑖𝑠𝑠𝑖𝑜𝑛</m:t>
                        </m:r>
                      </m:oMath>
                    </a14:m>
                    <a:r>
                      <a:rPr lang="de-AT" sz="1200" b="0" i="0" u="none" strike="noStrike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: 77.72%</a:t>
                    </a:r>
                    <a:endParaRPr lang="de-AT" sz="1200" b="0">
                      <a:effectLst/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  <a:p>
                    <a:pPr rtl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r>
                          <a:rPr lang="de-AT" sz="12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𝐶𝑒𝑛𝑡𝑒𝑟</m:t>
                        </m:r>
                      </m:oMath>
                    </a14:m>
                    <a:r>
                      <a:rPr lang="de-AT" sz="1200" b="0" i="0" u="none" strike="noStrike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: 63%</a:t>
                    </a:r>
                    <a:endParaRPr lang="de-AT" sz="1200" b="0">
                      <a:effectLst/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  <a:p>
                    <a:pPr rtl="0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 xmlns:m="http://schemas.openxmlformats.org/officeDocument/2006/math">
                        <m:r>
                          <a:rPr lang="de-AT" sz="12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𝐻𝑎𝑙𝑜</m:t>
                        </m:r>
                      </m:oMath>
                    </a14:m>
                    <a:r>
                      <a:rPr lang="de-AT" sz="1200" b="0" i="0" u="none" strike="noStrike">
                        <a:solidFill>
                          <a:srgbClr val="000000"/>
                        </a:solidFill>
                        <a:effectLst/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: 37%</a:t>
                    </a:r>
                    <a:endParaRPr lang="de-AT" sz="1200"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31" name="Textfeld 30">
                    <a:extLst>
                      <a:ext uri="{FF2B5EF4-FFF2-40B4-BE49-F238E27FC236}">
                        <a16:creationId xmlns:a16="http://schemas.microsoft.com/office/drawing/2014/main" id="{83EC24E5-CDB1-4FE3-BEE2-6A7F44FEAF6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34929" y="858310"/>
                    <a:ext cx="1347923" cy="1399614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452" t="-437" b="-262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81057B98-1ABD-46DC-AD03-8A448492A61F}"/>
                </a:ext>
              </a:extLst>
            </p:cNvPr>
            <p:cNvSpPr/>
            <p:nvPr/>
          </p:nvSpPr>
          <p:spPr>
            <a:xfrm>
              <a:off x="6776719" y="3776328"/>
              <a:ext cx="536265" cy="136710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BD222FEB-61D1-40E6-9C6D-838599445A65}"/>
                </a:ext>
              </a:extLst>
            </p:cNvPr>
            <p:cNvSpPr/>
            <p:nvPr/>
          </p:nvSpPr>
          <p:spPr>
            <a:xfrm>
              <a:off x="8810028" y="3780905"/>
              <a:ext cx="342372" cy="1367107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4ECE59DF-43E9-4B73-8A2A-60E3CBDF27B5}"/>
                </a:ext>
              </a:extLst>
            </p:cNvPr>
            <p:cNvSpPr txBox="1"/>
            <p:nvPr/>
          </p:nvSpPr>
          <p:spPr>
            <a:xfrm>
              <a:off x="6703473" y="3571635"/>
              <a:ext cx="19593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/>
                <a:t>Coil A</a:t>
              </a:r>
              <a:endParaRPr lang="de-AT" sz="1000"/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76024438-E284-4D0E-A701-131427F4B1C8}"/>
                </a:ext>
              </a:extLst>
            </p:cNvPr>
            <p:cNvSpPr txBox="1"/>
            <p:nvPr/>
          </p:nvSpPr>
          <p:spPr>
            <a:xfrm>
              <a:off x="8708712" y="3587469"/>
              <a:ext cx="19593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dirty="0"/>
                <a:t>Coil C</a:t>
              </a:r>
              <a:endParaRPr lang="de-AT" sz="1000" dirty="0"/>
            </a:p>
          </p:txBody>
        </p:sp>
      </p:grpSp>
      <p:sp>
        <p:nvSpPr>
          <p:cNvPr id="9" name="Titel 8">
            <a:extLst>
              <a:ext uri="{FF2B5EF4-FFF2-40B4-BE49-F238E27FC236}">
                <a16:creationId xmlns:a16="http://schemas.microsoft.com/office/drawing/2014/main" id="{14F711C5-5D85-4A51-AA5D-AD879C060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Simulations</a:t>
            </a:r>
            <a:r>
              <a:rPr lang="de-DE" dirty="0"/>
              <a:t> </a:t>
            </a:r>
            <a:endParaRPr lang="de-AT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2BCA2201-D974-4425-8BF4-5C49D39686D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822" y="1296319"/>
            <a:ext cx="1641023" cy="2306171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22414E29-3AED-45C7-BC6B-E6A64327268A}"/>
              </a:ext>
            </a:extLst>
          </p:cNvPr>
          <p:cNvSpPr txBox="1"/>
          <p:nvPr/>
        </p:nvSpPr>
        <p:spPr>
          <a:xfrm>
            <a:off x="2458471" y="3048504"/>
            <a:ext cx="199785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Kuroda, N. et. Al. (2012). Development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of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monoenergetic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ultraslow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antiproton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beam source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for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high-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precision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investigation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Physical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Review Special Topics -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Accelerators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and </a:t>
            </a:r>
            <a:r>
              <a:rPr lang="de-AT" sz="600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Beams</a:t>
            </a:r>
            <a:r>
              <a:rPr lang="de-AT" sz="600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15. 10.1103/PhysRevSTAB.15.024702. 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C211823-0FA7-40EB-B63F-5E63D66D31A6}"/>
              </a:ext>
            </a:extLst>
          </p:cNvPr>
          <p:cNvCxnSpPr>
            <a:cxnSpLocks/>
          </p:cNvCxnSpPr>
          <p:nvPr/>
        </p:nvCxnSpPr>
        <p:spPr>
          <a:xfrm>
            <a:off x="7281309" y="3662588"/>
            <a:ext cx="373340" cy="496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C90639E3-D3EB-464C-A6A7-0689D06AF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63813" y="1365758"/>
            <a:ext cx="3998759" cy="1650173"/>
          </a:xfrm>
        </p:spPr>
        <p:txBody>
          <a:bodyPr>
            <a:normAutofit/>
          </a:bodyPr>
          <a:lstStyle/>
          <a:p>
            <a:r>
              <a:rPr lang="de-DE" dirty="0" err="1"/>
              <a:t>Simulations</a:t>
            </a:r>
            <a:r>
              <a:rPr lang="de-DE" dirty="0"/>
              <a:t>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extraction</a:t>
            </a:r>
            <a:endParaRPr lang="de-DE" dirty="0"/>
          </a:p>
          <a:p>
            <a:r>
              <a:rPr lang="de-DE" dirty="0"/>
              <a:t>Beam </a:t>
            </a:r>
            <a:r>
              <a:rPr lang="de-DE" dirty="0" err="1"/>
              <a:t>consists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parts</a:t>
            </a:r>
            <a:endParaRPr lang="de-DE" dirty="0"/>
          </a:p>
          <a:p>
            <a:r>
              <a:rPr lang="de-DE" dirty="0"/>
              <a:t>Information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beam </a:t>
            </a:r>
            <a:r>
              <a:rPr lang="de-DE" dirty="0" err="1"/>
              <a:t>needed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endParaRPr lang="de-DE" dirty="0"/>
          </a:p>
          <a:p>
            <a:endParaRPr lang="de-DE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1B6F8138-BF2A-49FF-8A5E-418B7FF71138}"/>
              </a:ext>
            </a:extLst>
          </p:cNvPr>
          <p:cNvSpPr txBox="1"/>
          <p:nvPr/>
        </p:nvSpPr>
        <p:spPr>
          <a:xfrm>
            <a:off x="7821280" y="4690529"/>
            <a:ext cx="342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E1</a:t>
            </a:r>
            <a:endParaRPr lang="de-AT" sz="100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DAF34B8F-2A20-4564-9736-034E9D4A8598}"/>
              </a:ext>
            </a:extLst>
          </p:cNvPr>
          <p:cNvSpPr txBox="1"/>
          <p:nvPr/>
        </p:nvSpPr>
        <p:spPr>
          <a:xfrm>
            <a:off x="7987552" y="3817856"/>
            <a:ext cx="342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E2</a:t>
            </a:r>
            <a:endParaRPr lang="de-AT" sz="100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F6075F20-734D-49B2-A40D-DFF113109792}"/>
              </a:ext>
            </a:extLst>
          </p:cNvPr>
          <p:cNvSpPr txBox="1"/>
          <p:nvPr/>
        </p:nvSpPr>
        <p:spPr>
          <a:xfrm>
            <a:off x="8566404" y="2211465"/>
            <a:ext cx="3423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E3</a:t>
            </a:r>
            <a:endParaRPr lang="de-AT" sz="100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CDF3044-9FCB-4F7C-9BDD-529D1B5E893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560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AE3713-6B37-4786-BDB3-1709501AF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Resolution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117291E-1E77-44AF-B014-CB0FAD0DE9A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11</a:t>
            </a:fld>
            <a:endParaRPr lang="en-GB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E1DA6D6-84CD-44CA-946E-3B72F26B2267}"/>
              </a:ext>
            </a:extLst>
          </p:cNvPr>
          <p:cNvGrpSpPr/>
          <p:nvPr/>
        </p:nvGrpSpPr>
        <p:grpSpPr>
          <a:xfrm>
            <a:off x="543373" y="1449638"/>
            <a:ext cx="8057253" cy="3145570"/>
            <a:chOff x="745457" y="1449638"/>
            <a:chExt cx="8057253" cy="3145570"/>
          </a:xfrm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23B0FF23-1CC9-4387-8503-616F06A74D9D}"/>
                </a:ext>
              </a:extLst>
            </p:cNvPr>
            <p:cNvGrpSpPr/>
            <p:nvPr/>
          </p:nvGrpSpPr>
          <p:grpSpPr>
            <a:xfrm>
              <a:off x="745457" y="1449638"/>
              <a:ext cx="8057253" cy="3112989"/>
              <a:chOff x="745457" y="1449638"/>
              <a:chExt cx="8057253" cy="3112989"/>
            </a:xfrm>
          </p:grpSpPr>
          <p:pic>
            <p:nvPicPr>
              <p:cNvPr id="10" name="Grafik 9">
                <a:extLst>
                  <a:ext uri="{FF2B5EF4-FFF2-40B4-BE49-F238E27FC236}">
                    <a16:creationId xmlns:a16="http://schemas.microsoft.com/office/drawing/2014/main" id="{BF065060-C834-46BE-8645-25B05473D4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76265" y="1514800"/>
                <a:ext cx="3726445" cy="3047827"/>
              </a:xfrm>
              <a:prstGeom prst="rect">
                <a:avLst/>
              </a:prstGeom>
            </p:spPr>
          </p:pic>
          <p:pic>
            <p:nvPicPr>
              <p:cNvPr id="11" name="Grafik 10">
                <a:extLst>
                  <a:ext uri="{FF2B5EF4-FFF2-40B4-BE49-F238E27FC236}">
                    <a16:creationId xmlns:a16="http://schemas.microsoft.com/office/drawing/2014/main" id="{6309E512-75C3-4B20-B927-896D84B95B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5021" b="3922"/>
              <a:stretch/>
            </p:blipFill>
            <p:spPr>
              <a:xfrm>
                <a:off x="745457" y="1449638"/>
                <a:ext cx="3578151" cy="3047827"/>
              </a:xfrm>
              <a:prstGeom prst="rect">
                <a:avLst/>
              </a:prstGeom>
            </p:spPr>
          </p:pic>
        </p:grp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8E2370D8-44B7-4B6A-A0F7-5F68BF1D7D62}"/>
                </a:ext>
              </a:extLst>
            </p:cNvPr>
            <p:cNvSpPr txBox="1"/>
            <p:nvPr/>
          </p:nvSpPr>
          <p:spPr>
            <a:xfrm>
              <a:off x="2265830" y="4254850"/>
              <a:ext cx="1532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mmgu</a:t>
              </a:r>
              <a:r>
                <a:rPr lang="de-DE" dirty="0"/>
                <a:t> = 2mm</a:t>
              </a:r>
              <a:endParaRPr lang="de-AT" dirty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8592D17E-8197-4BC5-8FDE-81ADC516BA1B}"/>
                </a:ext>
              </a:extLst>
            </p:cNvPr>
            <p:cNvSpPr txBox="1"/>
            <p:nvPr/>
          </p:nvSpPr>
          <p:spPr>
            <a:xfrm>
              <a:off x="6878170" y="4287431"/>
              <a:ext cx="1532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mmgu</a:t>
              </a:r>
              <a:r>
                <a:rPr lang="de-DE" dirty="0"/>
                <a:t> = 0.4 mm</a:t>
              </a:r>
              <a:endParaRPr lang="de-AT" dirty="0"/>
            </a:p>
          </p:txBody>
        </p:sp>
      </p:grpSp>
    </p:spTree>
    <p:extLst>
      <p:ext uri="{BB962C8B-B14F-4D97-AF65-F5344CB8AC3E}">
        <p14:creationId xmlns:p14="http://schemas.microsoft.com/office/powerpoint/2010/main" val="3617954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724135-FD08-44C8-BFC4-46D6CFF3D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Resolution/PA </a:t>
            </a:r>
            <a:r>
              <a:rPr lang="de-DE" dirty="0" err="1"/>
              <a:t>grid</a:t>
            </a:r>
            <a:r>
              <a:rPr lang="de-DE" dirty="0"/>
              <a:t> </a:t>
            </a:r>
            <a:r>
              <a:rPr lang="de-DE" dirty="0" err="1"/>
              <a:t>size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B54B13-280D-4452-81DC-718A14CC33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12</a:t>
            </a:fld>
            <a:endParaRPr lang="en-GB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DB156D7-4F91-4EC8-81C3-561CFA317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71" y="1514800"/>
            <a:ext cx="8342857" cy="318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57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8735F7D2-892B-4508-A321-EFB96BA1D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4280" y="1563056"/>
            <a:ext cx="3963976" cy="2794706"/>
          </a:xfrm>
        </p:spPr>
        <p:txBody>
          <a:bodyPr>
            <a:normAutofit fontScale="62500" lnSpcReduction="20000"/>
          </a:bodyPr>
          <a:lstStyle/>
          <a:p>
            <a:pPr marL="114300" indent="0">
              <a:buNone/>
            </a:pPr>
            <a:r>
              <a:rPr kumimoji="0" lang="en-GB" sz="23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Black"/>
                <a:ea typeface="Roboto Black"/>
                <a:sym typeface="Roboto Black"/>
              </a:rPr>
              <a:t>Nelder</a:t>
            </a:r>
            <a:r>
              <a:rPr kumimoji="0" lang="de-AT" sz="23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Black"/>
                <a:ea typeface="Roboto Black"/>
                <a:sym typeface="Roboto Black"/>
              </a:rPr>
              <a:t>-Mead </a:t>
            </a:r>
            <a:r>
              <a:rPr kumimoji="0" lang="de-AT" sz="23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Black"/>
                <a:ea typeface="Roboto Black"/>
                <a:sym typeface="Roboto Black"/>
              </a:rPr>
              <a:t>method</a:t>
            </a:r>
            <a:endParaRPr lang="en-US" dirty="0"/>
          </a:p>
          <a:p>
            <a:r>
              <a:rPr lang="en-US" dirty="0"/>
              <a:t>Simplex Optimizer</a:t>
            </a:r>
          </a:p>
          <a:p>
            <a:r>
              <a:rPr lang="en-US" dirty="0"/>
              <a:t>Finds local minima</a:t>
            </a:r>
          </a:p>
          <a:p>
            <a:pPr lvl="1"/>
            <a:r>
              <a:rPr lang="en-US" dirty="0"/>
              <a:t>Starting point</a:t>
            </a:r>
          </a:p>
          <a:p>
            <a:pPr lvl="1"/>
            <a:r>
              <a:rPr lang="en-US" dirty="0"/>
              <a:t>Step size</a:t>
            </a:r>
          </a:p>
          <a:p>
            <a:r>
              <a:rPr lang="en-US" dirty="0"/>
              <a:t>Optimizes results of a function (spot size)</a:t>
            </a:r>
          </a:p>
          <a:p>
            <a:r>
              <a:rPr lang="en-US" dirty="0"/>
              <a:t>Results of the function depend on used beam</a:t>
            </a:r>
          </a:p>
          <a:p>
            <a:pPr lvl="1"/>
            <a:r>
              <a:rPr lang="en-US" dirty="0"/>
              <a:t>No randomized beams  </a:t>
            </a:r>
          </a:p>
          <a:p>
            <a:endParaRPr lang="en-US" dirty="0"/>
          </a:p>
          <a:p>
            <a:r>
              <a:rPr lang="en-US" dirty="0"/>
              <a:t>Applies changes to electrodes</a:t>
            </a:r>
          </a:p>
          <a:p>
            <a:pPr lvl="1"/>
            <a:r>
              <a:rPr lang="en-US" dirty="0"/>
              <a:t>Voltage </a:t>
            </a:r>
          </a:p>
          <a:p>
            <a:pPr lvl="1"/>
            <a:r>
              <a:rPr lang="en-US" dirty="0"/>
              <a:t>Geometry</a:t>
            </a:r>
          </a:p>
          <a:p>
            <a:endParaRPr lang="de-AT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7D06BD9-282F-42CA-8BFE-E87D1C9A4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Geometry</a:t>
            </a:r>
            <a:r>
              <a:rPr lang="de-AT"/>
              <a:t> </a:t>
            </a:r>
            <a:r>
              <a:rPr lang="en-GB"/>
              <a:t>sweep</a:t>
            </a:r>
            <a:r>
              <a:rPr lang="de-AT"/>
              <a:t> 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44E2E0A-7FA5-44CB-AE23-6B79812201B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267966" y="4729716"/>
            <a:ext cx="1405386" cy="171019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13</a:t>
            </a:fld>
            <a:endParaRPr lang="en-GB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719C2A1-CAFC-437F-A675-F5FD29DF731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261" y="1023204"/>
            <a:ext cx="3097091" cy="309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0AA73D8-EF7F-4365-8E51-26A9D62B65F3}"/>
              </a:ext>
            </a:extLst>
          </p:cNvPr>
          <p:cNvSpPr txBox="1"/>
          <p:nvPr/>
        </p:nvSpPr>
        <p:spPr>
          <a:xfrm>
            <a:off x="6192369" y="4120295"/>
            <a:ext cx="2140436" cy="4330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738">
                <a:solidFill>
                  <a:srgbClr val="767171"/>
                </a:solidFill>
                <a:latin typeface="Calibri" panose="020F0502020204030204" pitchFamily="34" charset="0"/>
              </a:rPr>
              <a:t>Source: https://commons.wikimedia.org/wiki/File:Nelder-Mead_Himmelblau.gif </a:t>
            </a:r>
            <a:r>
              <a:rPr lang="de-AT" sz="475">
                <a:latin typeface="Times New Roman" panose="02020603050405020304" pitchFamily="18" charset="0"/>
              </a:rPr>
              <a:t> </a:t>
            </a:r>
            <a:endParaRPr lang="de-AT" sz="738"/>
          </a:p>
        </p:txBody>
      </p:sp>
    </p:spTree>
    <p:extLst>
      <p:ext uri="{BB962C8B-B14F-4D97-AF65-F5344CB8AC3E}">
        <p14:creationId xmlns:p14="http://schemas.microsoft.com/office/powerpoint/2010/main" val="3368908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310E25-B828-4CEA-8835-E0D448BAEE6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14</a:t>
            </a:fld>
            <a:endParaRPr lang="en-GB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327219-2B8C-4537-853C-E84BC44FD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322" y="731999"/>
            <a:ext cx="6060328" cy="417221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90386A67-CE87-4810-841B-CFA5EA265F57}"/>
              </a:ext>
            </a:extLst>
          </p:cNvPr>
          <p:cNvSpPr txBox="1"/>
          <p:nvPr/>
        </p:nvSpPr>
        <p:spPr>
          <a:xfrm>
            <a:off x="7569119" y="4411501"/>
            <a:ext cx="2140436" cy="4330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  <a:t>Source: </a:t>
            </a:r>
            <a:b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</a:br>
            <a: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  <a:t>https://simion.com/docs/ganil-2015/talk_pierre_chauveau.pdf</a:t>
            </a:r>
            <a:endParaRPr lang="de-AT" sz="738" dirty="0"/>
          </a:p>
        </p:txBody>
      </p:sp>
    </p:spTree>
    <p:extLst>
      <p:ext uri="{BB962C8B-B14F-4D97-AF65-F5344CB8AC3E}">
        <p14:creationId xmlns:p14="http://schemas.microsoft.com/office/powerpoint/2010/main" val="2580096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7D06BD9-282F-42CA-8BFE-E87D1C9A4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Geometry</a:t>
            </a:r>
            <a:r>
              <a:rPr lang="de-AT"/>
              <a:t> </a:t>
            </a:r>
            <a:r>
              <a:rPr lang="en-GB"/>
              <a:t>sweep</a:t>
            </a:r>
            <a:r>
              <a:rPr lang="de-AT"/>
              <a:t>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081B83E-C9E7-40CD-8CC1-8073BC974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638"/>
            <a:ext cx="9144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0BC8C031-11FB-4144-A906-2CB6F6859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638"/>
            <a:ext cx="9144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86DD714-6C7B-4E73-B60C-284B654E1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638"/>
            <a:ext cx="9144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00435B75-00ED-4B2A-B5C4-7DCD3E72B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638"/>
            <a:ext cx="9144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FFAF6207-371D-496E-989F-CB17A5306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9638"/>
            <a:ext cx="9144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44E2E0A-7FA5-44CB-AE23-6B79812201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59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C9498636-B29E-43BD-BA72-55943E9412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4587" r="1"/>
          <a:stretch/>
        </p:blipFill>
        <p:spPr>
          <a:xfrm>
            <a:off x="-419386" y="0"/>
            <a:ext cx="9563386" cy="5143499"/>
          </a:xfrm>
          <a:prstGeom prst="rect">
            <a:avLst/>
          </a:prstGeom>
        </p:spPr>
      </p:pic>
      <p:sp>
        <p:nvSpPr>
          <p:cNvPr id="175" name="Google Shape;175;p23"/>
          <p:cNvSpPr txBox="1">
            <a:spLocks noGrp="1"/>
          </p:cNvSpPr>
          <p:nvPr>
            <p:ph type="ctrTitle"/>
          </p:nvPr>
        </p:nvSpPr>
        <p:spPr>
          <a:xfrm>
            <a:off x="3669189" y="2115767"/>
            <a:ext cx="2387852" cy="87494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Results</a:t>
            </a:r>
            <a:endParaRPr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0353F4-F236-4CBE-92DB-0C6F916809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8882CF-2F26-4E08-8494-2B0C5D929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Quadrupole </a:t>
            </a:r>
            <a:r>
              <a:rPr lang="en-GB"/>
              <a:t>deflector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506A77-070A-4218-838F-749AE97CB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243277"/>
            <a:ext cx="3128963" cy="1483800"/>
          </a:xfrm>
        </p:spPr>
        <p:txBody>
          <a:bodyPr>
            <a:normAutofit fontScale="92500" lnSpcReduction="20000"/>
          </a:bodyPr>
          <a:lstStyle/>
          <a:p>
            <a:r>
              <a:rPr lang="en-US" sz="1600" dirty="0"/>
              <a:t>Approximation of hyperbolic flight path</a:t>
            </a:r>
          </a:p>
          <a:p>
            <a:pPr lvl="1"/>
            <a:r>
              <a:rPr lang="en-US" sz="1400" dirty="0"/>
              <a:t>Circular rod electrodes</a:t>
            </a:r>
          </a:p>
          <a:p>
            <a:pPr lvl="1"/>
            <a:r>
              <a:rPr lang="en-US" sz="1400" dirty="0"/>
              <a:t>Shims</a:t>
            </a:r>
          </a:p>
          <a:p>
            <a:r>
              <a:rPr lang="en-US" sz="1700" dirty="0"/>
              <a:t>Geometry optimized for our beam by geometry sweeps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de-AT" sz="1600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D817C1D5-0B84-4C5D-BD21-DA932885C53E}"/>
              </a:ext>
            </a:extLst>
          </p:cNvPr>
          <p:cNvGrpSpPr/>
          <p:nvPr/>
        </p:nvGrpSpPr>
        <p:grpSpPr>
          <a:xfrm>
            <a:off x="4296726" y="740505"/>
            <a:ext cx="2384699" cy="2195351"/>
            <a:chOff x="5093465" y="789666"/>
            <a:chExt cx="2353707" cy="1954402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954E13CB-798A-479D-8279-54EF7F7548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0800" y="789666"/>
              <a:ext cx="1919034" cy="1682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40286945-CB2D-42D1-BB39-E84EEB426CDB}"/>
                </a:ext>
              </a:extLst>
            </p:cNvPr>
            <p:cNvSpPr txBox="1"/>
            <p:nvPr/>
          </p:nvSpPr>
          <p:spPr>
            <a:xfrm>
              <a:off x="5093465" y="2358588"/>
              <a:ext cx="2353707" cy="3854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AT" sz="738" dirty="0">
                  <a:solidFill>
                    <a:srgbClr val="767171"/>
                  </a:solidFill>
                  <a:latin typeface="Calibri" panose="020F0502020204030204" pitchFamily="34" charset="0"/>
                </a:rPr>
                <a:t>Source: </a:t>
              </a:r>
              <a:r>
                <a:rPr lang="en-US" sz="738" dirty="0">
                  <a:solidFill>
                    <a:srgbClr val="767171"/>
                  </a:solidFill>
                  <a:latin typeface="Calibri" panose="020F0502020204030204" pitchFamily="34" charset="0"/>
                </a:rPr>
                <a:t> Review of Scientific Instruments 48, 1079 (1977); </a:t>
              </a:r>
              <a:r>
                <a:rPr lang="en-US" sz="738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https://doi.org/10.1063/1.1135188</a:t>
              </a:r>
              <a:r>
                <a:rPr lang="en-US" sz="738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</a:rPr>
                <a:t> Published </a:t>
              </a:r>
              <a:r>
                <a:rPr lang="en-US" sz="738" dirty="0">
                  <a:solidFill>
                    <a:srgbClr val="767171"/>
                  </a:solidFill>
                  <a:latin typeface="Calibri" panose="020F0502020204030204" pitchFamily="34" charset="0"/>
                </a:rPr>
                <a:t>Online: 26 August 2008</a:t>
              </a:r>
              <a:endParaRPr lang="de-AT" sz="738" dirty="0"/>
            </a:p>
          </p:txBody>
        </p:sp>
      </p:grpSp>
      <p:sp>
        <p:nvSpPr>
          <p:cNvPr id="10" name="Titel 1">
            <a:extLst>
              <a:ext uri="{FF2B5EF4-FFF2-40B4-BE49-F238E27FC236}">
                <a16:creationId xmlns:a16="http://schemas.microsoft.com/office/drawing/2014/main" id="{FFA386CC-7DBF-47B9-B19F-38DB4BA9B942}"/>
              </a:ext>
            </a:extLst>
          </p:cNvPr>
          <p:cNvSpPr txBox="1">
            <a:spLocks/>
          </p:cNvSpPr>
          <p:nvPr/>
        </p:nvSpPr>
        <p:spPr>
          <a:xfrm>
            <a:off x="628650" y="2856304"/>
            <a:ext cx="7886700" cy="7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Black"/>
              <a:buNone/>
              <a:defRPr sz="2300" b="0" i="0" u="none" strike="noStrike" cap="none">
                <a:solidFill>
                  <a:schemeClr val="dk1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 err="1"/>
              <a:t>Einzel</a:t>
            </a:r>
            <a:r>
              <a:rPr lang="en-GB" dirty="0"/>
              <a:t> lenses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F836FADC-9E3F-414F-A4DA-8AB6BF872CA8}"/>
              </a:ext>
            </a:extLst>
          </p:cNvPr>
          <p:cNvSpPr txBox="1">
            <a:spLocks/>
          </p:cNvSpPr>
          <p:nvPr/>
        </p:nvSpPr>
        <p:spPr>
          <a:xfrm>
            <a:off x="577256" y="3328229"/>
            <a:ext cx="3111341" cy="14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sz="1600" dirty="0"/>
              <a:t>E1: Straight cut middle ring</a:t>
            </a:r>
          </a:p>
          <a:p>
            <a:r>
              <a:rPr lang="en-US" sz="1600" dirty="0"/>
              <a:t>E2, E3: </a:t>
            </a:r>
            <a:r>
              <a:rPr lang="en-US" sz="1600" dirty="0" err="1"/>
              <a:t>Sikler</a:t>
            </a:r>
            <a:r>
              <a:rPr lang="en-US" sz="1600" dirty="0"/>
              <a:t>- type </a:t>
            </a:r>
            <a:r>
              <a:rPr lang="en-US" sz="1600" dirty="0" err="1"/>
              <a:t>einzel</a:t>
            </a:r>
            <a:r>
              <a:rPr lang="en-US" sz="1600" dirty="0"/>
              <a:t> lenses</a:t>
            </a:r>
          </a:p>
          <a:p>
            <a:r>
              <a:rPr lang="en-US" sz="1600" dirty="0" err="1"/>
              <a:t>Glasfiber</a:t>
            </a:r>
            <a:r>
              <a:rPr lang="en-US" sz="1600" dirty="0"/>
              <a:t> reinforced PEEK for the mounts</a:t>
            </a:r>
          </a:p>
          <a:p>
            <a:endParaRPr lang="en-US" sz="1600" dirty="0"/>
          </a:p>
          <a:p>
            <a:endParaRPr lang="en-US" sz="1600" dirty="0"/>
          </a:p>
          <a:p>
            <a:endParaRPr lang="de-AT" sz="16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ED97D1-0F50-482E-ACBB-821FFD882C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17</a:t>
            </a:fld>
            <a:endParaRPr lang="en-GB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F5FBDB0-6D35-4ABE-84EE-7B573E2CE02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831" t="4914" r="14887"/>
          <a:stretch/>
        </p:blipFill>
        <p:spPr>
          <a:xfrm>
            <a:off x="6707121" y="740505"/>
            <a:ext cx="2137222" cy="2106858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F64EFB5-5E42-421D-9232-FF09DADA38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067" t="8586" r="22311" b="17085"/>
          <a:stretch/>
        </p:blipFill>
        <p:spPr>
          <a:xfrm>
            <a:off x="4405839" y="2892372"/>
            <a:ext cx="2137223" cy="201184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337DE6B-273A-4900-AB16-E202A458F8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733" t="16221" r="25105" b="7781"/>
          <a:stretch/>
        </p:blipFill>
        <p:spPr>
          <a:xfrm>
            <a:off x="4405840" y="725551"/>
            <a:ext cx="2137222" cy="21158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A7E8CA1-544E-44B3-A660-5EF7A4EB4A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0" t="9619" r="19275" b="4146"/>
          <a:stretch/>
        </p:blipFill>
        <p:spPr bwMode="auto">
          <a:xfrm>
            <a:off x="6707121" y="2895058"/>
            <a:ext cx="2141227" cy="200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78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629A3B9-3E70-4884-A548-23093C58B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048" y="0"/>
            <a:ext cx="7717904" cy="5143500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85BE51-54AE-4012-9E55-98409490DFC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18</a:t>
            </a:fld>
            <a:endParaRPr lang="en-GB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1609B59-B49F-48F4-8D58-2A18BCF58427}"/>
              </a:ext>
            </a:extLst>
          </p:cNvPr>
          <p:cNvGrpSpPr/>
          <p:nvPr/>
        </p:nvGrpSpPr>
        <p:grpSpPr>
          <a:xfrm>
            <a:off x="971550" y="1151743"/>
            <a:ext cx="5965031" cy="3120220"/>
            <a:chOff x="971550" y="1151743"/>
            <a:chExt cx="5965031" cy="3120220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476657DB-EB0D-425A-9731-FE777B364643}"/>
                </a:ext>
              </a:extLst>
            </p:cNvPr>
            <p:cNvSpPr/>
            <p:nvPr/>
          </p:nvSpPr>
          <p:spPr>
            <a:xfrm>
              <a:off x="4267476" y="1151743"/>
              <a:ext cx="2669105" cy="10397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>
                  <a:solidFill>
                    <a:schemeClr val="tx1"/>
                  </a:solidFill>
                </a:rPr>
                <a:t>Operated</a:t>
              </a:r>
              <a:r>
                <a:rPr lang="de-DE" dirty="0">
                  <a:solidFill>
                    <a:schemeClr val="tx1"/>
                  </a:solidFill>
                </a:rPr>
                <a:t> </a:t>
              </a:r>
              <a:r>
                <a:rPr lang="de-DE" dirty="0" err="1">
                  <a:solidFill>
                    <a:schemeClr val="tx1"/>
                  </a:solidFill>
                </a:rPr>
                <a:t>by</a:t>
              </a:r>
              <a:r>
                <a:rPr lang="de-DE" dirty="0">
                  <a:solidFill>
                    <a:schemeClr val="tx1"/>
                  </a:solidFill>
                </a:rPr>
                <a:t> an </a:t>
              </a:r>
              <a:r>
                <a:rPr lang="de-DE" dirty="0" err="1">
                  <a:solidFill>
                    <a:schemeClr val="tx1"/>
                  </a:solidFill>
                </a:rPr>
                <a:t>actuator</a:t>
              </a:r>
              <a:endParaRPr lang="de-DE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DE" dirty="0" err="1">
                  <a:solidFill>
                    <a:schemeClr val="tx1"/>
                  </a:solidFill>
                </a:rPr>
                <a:t>Deflector</a:t>
              </a:r>
              <a:r>
                <a:rPr lang="de-DE" dirty="0">
                  <a:solidFill>
                    <a:schemeClr val="tx1"/>
                  </a:solidFill>
                </a:rPr>
                <a:t> and E2 </a:t>
              </a:r>
              <a:r>
                <a:rPr lang="de-DE" dirty="0" err="1">
                  <a:solidFill>
                    <a:schemeClr val="tx1"/>
                  </a:solidFill>
                </a:rPr>
                <a:t>can</a:t>
              </a:r>
              <a:r>
                <a:rPr lang="de-DE" dirty="0">
                  <a:solidFill>
                    <a:schemeClr val="tx1"/>
                  </a:solidFill>
                </a:rPr>
                <a:t> </a:t>
              </a:r>
              <a:r>
                <a:rPr lang="de-DE" dirty="0" err="1">
                  <a:solidFill>
                    <a:schemeClr val="tx1"/>
                  </a:solidFill>
                </a:rPr>
                <a:t>be</a:t>
              </a:r>
              <a:r>
                <a:rPr lang="de-DE" dirty="0">
                  <a:solidFill>
                    <a:schemeClr val="tx1"/>
                  </a:solidFill>
                </a:rPr>
                <a:t> </a:t>
              </a:r>
              <a:r>
                <a:rPr lang="de-DE" dirty="0" err="1">
                  <a:solidFill>
                    <a:schemeClr val="tx1"/>
                  </a:solidFill>
                </a:rPr>
                <a:t>moved</a:t>
              </a:r>
              <a:r>
                <a:rPr lang="de-DE" dirty="0">
                  <a:solidFill>
                    <a:schemeClr val="tx1"/>
                  </a:solidFill>
                </a:rPr>
                <a:t> </a:t>
              </a:r>
              <a:r>
                <a:rPr lang="de-DE" dirty="0" err="1">
                  <a:solidFill>
                    <a:schemeClr val="tx1"/>
                  </a:solidFill>
                </a:rPr>
                <a:t>as</a:t>
              </a:r>
              <a:r>
                <a:rPr lang="de-DE" dirty="0">
                  <a:solidFill>
                    <a:schemeClr val="tx1"/>
                  </a:solidFill>
                </a:rPr>
                <a:t> </a:t>
              </a:r>
              <a:r>
                <a:rPr lang="de-DE" dirty="0" err="1">
                  <a:solidFill>
                    <a:schemeClr val="tx1"/>
                  </a:solidFill>
                </a:rPr>
                <a:t>one</a:t>
              </a:r>
              <a:r>
                <a:rPr lang="de-DE" dirty="0">
                  <a:solidFill>
                    <a:schemeClr val="tx1"/>
                  </a:solidFill>
                </a:rPr>
                <a:t> </a:t>
              </a:r>
              <a:r>
                <a:rPr lang="de-DE" dirty="0" err="1">
                  <a:solidFill>
                    <a:schemeClr val="tx1"/>
                  </a:solidFill>
                </a:rPr>
                <a:t>unit</a:t>
              </a:r>
              <a:endParaRPr lang="de-DE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de-AT" dirty="0">
                  <a:solidFill>
                    <a:schemeClr val="tx1"/>
                  </a:solidFill>
                </a:rPr>
                <a:t>Sizes </a:t>
              </a:r>
              <a:r>
                <a:rPr lang="de-AT" dirty="0" err="1">
                  <a:solidFill>
                    <a:schemeClr val="tx1"/>
                  </a:solidFill>
                </a:rPr>
                <a:t>made</a:t>
              </a:r>
              <a:r>
                <a:rPr lang="de-AT" dirty="0">
                  <a:solidFill>
                    <a:schemeClr val="tx1"/>
                  </a:solidFill>
                </a:rPr>
                <a:t> </a:t>
              </a:r>
              <a:r>
                <a:rPr lang="de-AT" dirty="0" err="1">
                  <a:solidFill>
                    <a:schemeClr val="tx1"/>
                  </a:solidFill>
                </a:rPr>
                <a:t>to</a:t>
              </a:r>
              <a:r>
                <a:rPr lang="de-AT" dirty="0">
                  <a:solidFill>
                    <a:schemeClr val="tx1"/>
                  </a:solidFill>
                </a:rPr>
                <a:t> match </a:t>
              </a:r>
              <a:r>
                <a:rPr lang="de-AT" dirty="0" err="1">
                  <a:solidFill>
                    <a:schemeClr val="tx1"/>
                  </a:solidFill>
                </a:rPr>
                <a:t>the</a:t>
              </a:r>
              <a:r>
                <a:rPr lang="de-AT" dirty="0">
                  <a:solidFill>
                    <a:schemeClr val="tx1"/>
                  </a:solidFill>
                </a:rPr>
                <a:t> </a:t>
              </a:r>
              <a:r>
                <a:rPr lang="de-AT" dirty="0" err="1">
                  <a:solidFill>
                    <a:schemeClr val="tx1"/>
                  </a:solidFill>
                </a:rPr>
                <a:t>current</a:t>
              </a:r>
              <a:r>
                <a:rPr lang="de-AT" dirty="0">
                  <a:solidFill>
                    <a:schemeClr val="tx1"/>
                  </a:solidFill>
                </a:rPr>
                <a:t> </a:t>
              </a:r>
              <a:r>
                <a:rPr lang="de-AT" dirty="0" err="1">
                  <a:solidFill>
                    <a:schemeClr val="tx1"/>
                  </a:solidFill>
                </a:rPr>
                <a:t>apparatus</a:t>
              </a:r>
              <a:r>
                <a:rPr lang="de-AT" dirty="0">
                  <a:solidFill>
                    <a:schemeClr val="tx1"/>
                  </a:solidFill>
                </a:rPr>
                <a:t> </a:t>
              </a:r>
            </a:p>
          </p:txBody>
        </p: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FF3610D6-A896-44BC-9BC7-71A6CD2F1113}"/>
                </a:ext>
              </a:extLst>
            </p:cNvPr>
            <p:cNvGrpSpPr/>
            <p:nvPr/>
          </p:nvGrpSpPr>
          <p:grpSpPr>
            <a:xfrm>
              <a:off x="971550" y="1671638"/>
              <a:ext cx="3460975" cy="2600325"/>
              <a:chOff x="971550" y="1671638"/>
              <a:chExt cx="3460975" cy="2600325"/>
            </a:xfrm>
          </p:grpSpPr>
          <p:sp>
            <p:nvSpPr>
              <p:cNvPr id="10" name="Ellipse 9">
                <a:extLst>
                  <a:ext uri="{FF2B5EF4-FFF2-40B4-BE49-F238E27FC236}">
                    <a16:creationId xmlns:a16="http://schemas.microsoft.com/office/drawing/2014/main" id="{C71FECDC-F5B2-450B-9542-A10A354B8172}"/>
                  </a:ext>
                </a:extLst>
              </p:cNvPr>
              <p:cNvSpPr/>
              <p:nvPr/>
            </p:nvSpPr>
            <p:spPr>
              <a:xfrm>
                <a:off x="971550" y="2436019"/>
                <a:ext cx="3460975" cy="183594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11" name="Gerade Verbindung mit Pfeil 10">
                <a:extLst>
                  <a:ext uri="{FF2B5EF4-FFF2-40B4-BE49-F238E27FC236}">
                    <a16:creationId xmlns:a16="http://schemas.microsoft.com/office/drawing/2014/main" id="{E3213C67-AA53-4BE7-B576-5B7615FC30A3}"/>
                  </a:ext>
                </a:extLst>
              </p:cNvPr>
              <p:cNvCxnSpPr>
                <a:endCxn id="10" idx="0"/>
              </p:cNvCxnSpPr>
              <p:nvPr/>
            </p:nvCxnSpPr>
            <p:spPr>
              <a:xfrm flipH="1">
                <a:off x="2702038" y="1671638"/>
                <a:ext cx="1565438" cy="76438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25B0C304-1C60-42EC-A028-7B3481F1E8FE}"/>
              </a:ext>
            </a:extLst>
          </p:cNvPr>
          <p:cNvSpPr/>
          <p:nvPr/>
        </p:nvSpPr>
        <p:spPr>
          <a:xfrm>
            <a:off x="1209538" y="1103549"/>
            <a:ext cx="426382" cy="3047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E1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A82C2A9-E85B-4989-937D-716CC3DF9F75}"/>
              </a:ext>
            </a:extLst>
          </p:cNvPr>
          <p:cNvSpPr/>
          <p:nvPr/>
        </p:nvSpPr>
        <p:spPr>
          <a:xfrm>
            <a:off x="3049064" y="3765403"/>
            <a:ext cx="426382" cy="3047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E2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E4B3B5B-39E9-46C1-881C-2F11699DE300}"/>
              </a:ext>
            </a:extLst>
          </p:cNvPr>
          <p:cNvSpPr/>
          <p:nvPr/>
        </p:nvSpPr>
        <p:spPr>
          <a:xfrm>
            <a:off x="6076534" y="4063198"/>
            <a:ext cx="426382" cy="3047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E3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138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Google Shape;194;p25"/>
              <p:cNvSpPr txBox="1"/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ar-AE" i="1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>
                    <a:solidFill>
                      <a:schemeClr val="dk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</a:rPr>
                  <a:t>= </a:t>
                </a:r>
                <a:r>
                  <a:rPr lang="de-DE" i="1">
                    <a:solidFill>
                      <a:schemeClr val="dk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</a:rPr>
                  <a:t>13.98 mm</a:t>
                </a:r>
                <a:endParaRPr lang="de-AT" b="0" i="1">
                  <a:solidFill>
                    <a:schemeClr val="dk1"/>
                  </a:solidFill>
                  <a:latin typeface="Cambria Math" panose="02040503050406030204" pitchFamily="18" charset="0"/>
                </a:endParaRPr>
              </a:p>
              <a:p>
                <a:pPr lvl="0"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b="0" i="1">
                    <a:solidFill>
                      <a:schemeClr val="dk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DE" i="1">
                    <a:solidFill>
                      <a:schemeClr val="dk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</a:rPr>
                  <a:t>=  15.10 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Transmission= 90.80%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AT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/>
              </a:p>
            </p:txBody>
          </p:sp>
        </mc:Choice>
        <mc:Fallback xmlns="">
          <p:sp>
            <p:nvSpPr>
              <p:cNvPr id="194" name="Google Shape;194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blipFill>
                <a:blip r:embed="rId3"/>
                <a:stretch>
                  <a:fillRect l="-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Google Shape;195;p25"/>
          <p:cNvSpPr txBox="1"/>
          <p:nvPr/>
        </p:nvSpPr>
        <p:spPr>
          <a:xfrm>
            <a:off x="141575" y="1539625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Input: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3109525" y="1563950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Output: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Google Shape;197;p25"/>
              <p:cNvSpPr txBox="1"/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AT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AT">
                    <a:solidFill>
                      <a:schemeClr val="dk1"/>
                    </a:solidFill>
                  </a:rPr>
                  <a:t>= 6.84 mm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</a:rPr>
                  <a:t> = 6.15 mm  </a:t>
                </a:r>
                <a:endParaRPr>
                  <a:solidFill>
                    <a:schemeClr val="dk1"/>
                  </a:solidFill>
                </a:endParaRPr>
              </a:p>
            </p:txBody>
          </p:sp>
        </mc:Choice>
        <mc:Fallback xmlns="">
          <p:sp>
            <p:nvSpPr>
              <p:cNvPr id="197" name="Google Shape;197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347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2 </a:t>
            </a:r>
            <a:r>
              <a:rPr lang="en-GB" sz="2400" err="1"/>
              <a:t>Einzel</a:t>
            </a:r>
            <a:r>
              <a:rPr lang="en-GB" sz="2400"/>
              <a:t> lenses </a:t>
            </a:r>
            <a:endParaRPr sz="2400"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7050" y="2189325"/>
            <a:ext cx="2831244" cy="27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59837" y="2177420"/>
            <a:ext cx="2831244" cy="27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098443" y="2634748"/>
            <a:ext cx="2819589" cy="22006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8A2A270-DFF3-4697-8730-D5CDC7583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19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8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6943" y="1857118"/>
            <a:ext cx="2122334" cy="142926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Google Shape;129;p1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598841" y="1460033"/>
                <a:ext cx="2520000" cy="3214379"/>
              </a:xfrm>
              <a:prstGeom prst="rect">
                <a:avLst/>
              </a:prstGeom>
            </p:spPr>
            <p:txBody>
              <a:bodyPr spcFirstLastPara="1" wrap="square" lIns="68575" tIns="34275" rIns="68575" bIns="34275" anchor="t" anchorCtr="0">
                <a:normAutofit/>
              </a:bodyPr>
              <a:lstStyle/>
              <a:p>
                <a:pPr marL="0" lvl="0" indent="0" algn="l" rtl="0">
                  <a:spcBef>
                    <a:spcPts val="800"/>
                  </a:spcBef>
                  <a:spcAft>
                    <a:spcPts val="0"/>
                  </a:spcAft>
                  <a:buNone/>
                </a:pPr>
                <a:r>
                  <a:rPr lang="de-AT" sz="1200" b="1"/>
                  <a:t>Antiproton-</a:t>
                </a:r>
                <a:r>
                  <a:rPr lang="de-AT" sz="1200" b="1" err="1"/>
                  <a:t>nucleon</a:t>
                </a:r>
                <a:r>
                  <a:rPr lang="de-AT" sz="1200" b="1"/>
                  <a:t> </a:t>
                </a:r>
                <a:r>
                  <a:rPr lang="de-AT" sz="1200" b="1" err="1"/>
                  <a:t>annihilation</a:t>
                </a:r>
                <a:endParaRPr lang="de-AT" sz="1200" b="1"/>
              </a:p>
              <a:p>
                <a:pPr marL="285750" indent="-285750"/>
                <a:r>
                  <a:rPr lang="de-AT" sz="1200" err="1"/>
                  <a:t>No</a:t>
                </a:r>
                <a:r>
                  <a:rPr lang="de-AT" sz="1200"/>
                  <a:t> </a:t>
                </a:r>
                <a:r>
                  <a:rPr lang="de-AT" sz="1200" err="1"/>
                  <a:t>elementary</a:t>
                </a:r>
                <a:r>
                  <a:rPr lang="de-AT" sz="1200"/>
                  <a:t> </a:t>
                </a:r>
                <a:r>
                  <a:rPr lang="de-AT" sz="1200" err="1"/>
                  <a:t>particles</a:t>
                </a:r>
                <a:endParaRPr lang="de-AT" sz="1200"/>
              </a:p>
              <a:p>
                <a:pPr marL="285750" indent="-285750"/>
                <a:r>
                  <a:rPr lang="de-AT" sz="1200"/>
                  <a:t>Annihilation on </a:t>
                </a:r>
                <a:r>
                  <a:rPr lang="de-AT" sz="1200" err="1"/>
                  <a:t>quark</a:t>
                </a:r>
                <a:r>
                  <a:rPr lang="de-AT" sz="1200"/>
                  <a:t> </a:t>
                </a:r>
                <a:r>
                  <a:rPr lang="de-AT" sz="1200" err="1"/>
                  <a:t>level</a:t>
                </a:r>
                <a:endParaRPr lang="de-AT" sz="1200"/>
              </a:p>
              <a:p>
                <a:pPr marL="285750" indent="-285750"/>
                <a14:m>
                  <m:oMath xmlns:m="http://schemas.openxmlformats.org/officeDocument/2006/math">
                    <m:r>
                      <a:rPr lang="de-AT" sz="1200" b="0" i="1" smtClean="0">
                        <a:latin typeface="Cambria Math" panose="02040503050406030204" pitchFamily="18" charset="0"/>
                      </a:rPr>
                      <m:t>𝑁</m:t>
                    </m:r>
                    <m:acc>
                      <m:accPr>
                        <m:chr m:val="̅"/>
                        <m:ctrlPr>
                          <a:rPr lang="de-AT" sz="1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sz="1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</m:oMath>
                </a14:m>
                <a:r>
                  <a:rPr lang="de-AT" sz="1200"/>
                  <a:t> </a:t>
                </a:r>
                <a:r>
                  <a:rPr lang="de-AT" sz="1200" err="1"/>
                  <a:t>annihilations</a:t>
                </a:r>
                <a:r>
                  <a:rPr lang="de-AT" sz="1200"/>
                  <a:t> do not </a:t>
                </a:r>
                <a:r>
                  <a:rPr lang="de-AT" sz="1200" err="1"/>
                  <a:t>necessarily</a:t>
                </a:r>
                <a:r>
                  <a:rPr lang="de-AT" sz="1200"/>
                  <a:t> </a:t>
                </a:r>
                <a:r>
                  <a:rPr lang="de-AT" sz="1200" err="1"/>
                  <a:t>annihilate</a:t>
                </a:r>
                <a:r>
                  <a:rPr lang="de-AT" sz="1200"/>
                  <a:t> all quark-</a:t>
                </a:r>
                <a:r>
                  <a:rPr lang="de-AT" sz="1200" err="1"/>
                  <a:t>antiquark</a:t>
                </a:r>
                <a:r>
                  <a:rPr lang="de-AT" sz="1200"/>
                  <a:t> </a:t>
                </a:r>
                <a:r>
                  <a:rPr lang="de-AT" sz="1200" err="1"/>
                  <a:t>pairs</a:t>
                </a:r>
                <a:endParaRPr lang="de-AT" sz="1200"/>
              </a:p>
              <a:p>
                <a:pPr marL="285750" indent="-28575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AT" sz="1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sz="1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de-AT" sz="12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de-AT" sz="1200" b="0" i="1" smtClean="0">
                        <a:latin typeface="Cambria Math" panose="02040503050406030204" pitchFamily="18" charset="0"/>
                      </a:rPr>
                      <m:t> \</m:t>
                    </m:r>
                    <m:r>
                      <m:rPr>
                        <m:sty m:val="p"/>
                      </m:rPr>
                      <a:rPr lang="de-AT" sz="1200" b="0" i="1" smtClean="0">
                        <a:latin typeface="Cambria Math" panose="02040503050406030204" pitchFamily="18" charset="0"/>
                      </a:rPr>
                      <m:t>n</m:t>
                    </m:r>
                    <m:acc>
                      <m:accPr>
                        <m:chr m:val="̅"/>
                        <m:ctrlPr>
                          <a:rPr lang="de-AT" sz="1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sz="1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de-AT" sz="1200"/>
                  <a:t> </a:t>
                </a:r>
                <a:r>
                  <a:rPr lang="de-AT" sz="1200" err="1"/>
                  <a:t>are</a:t>
                </a:r>
                <a:r>
                  <a:rPr lang="de-AT" sz="1200"/>
                  <a:t> still </a:t>
                </a:r>
                <a:r>
                  <a:rPr lang="de-AT" sz="1200" err="1"/>
                  <a:t>actively</a:t>
                </a:r>
                <a:r>
                  <a:rPr lang="de-AT" sz="1200"/>
                  <a:t> </a:t>
                </a:r>
                <a:r>
                  <a:rPr lang="de-AT" sz="1200" err="1"/>
                  <a:t>studied</a:t>
                </a:r>
                <a:r>
                  <a:rPr lang="de-AT" sz="1200"/>
                  <a:t> </a:t>
                </a:r>
              </a:p>
              <a:p>
                <a:pPr marL="285750" indent="-285750"/>
                <a:endParaRPr lang="de-AT" sz="1200"/>
              </a:p>
              <a:p>
                <a:pPr marL="0" lvl="0" indent="0" algn="l" rtl="0">
                  <a:spcBef>
                    <a:spcPts val="800"/>
                  </a:spcBef>
                  <a:spcAft>
                    <a:spcPts val="0"/>
                  </a:spcAft>
                  <a:buNone/>
                </a:pPr>
                <a:endParaRPr lang="de-AT" sz="1200"/>
              </a:p>
              <a:p>
                <a:pPr marL="285750" indent="-285750"/>
                <a:endParaRPr lang="de-AT" sz="1200"/>
              </a:p>
            </p:txBody>
          </p:sp>
        </mc:Choice>
        <mc:Fallback xmlns="">
          <p:sp>
            <p:nvSpPr>
              <p:cNvPr id="129" name="Google Shape;129;p1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98841" y="1460033"/>
                <a:ext cx="2520000" cy="3214379"/>
              </a:xfrm>
              <a:prstGeom prst="rect">
                <a:avLst/>
              </a:prstGeom>
              <a:blipFill>
                <a:blip r:embed="rId4"/>
                <a:stretch>
                  <a:fillRect l="-24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628650" y="747638"/>
            <a:ext cx="7886700" cy="7020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Antiproton annihilation at rest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Google Shape;129;p18">
                <a:extLst>
                  <a:ext uri="{FF2B5EF4-FFF2-40B4-BE49-F238E27FC236}">
                    <a16:creationId xmlns:a16="http://schemas.microsoft.com/office/drawing/2014/main" id="{610D5A92-B5A2-46CC-9F07-7DF87421AB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25160" y="1456370"/>
                <a:ext cx="2520000" cy="34327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75" tIns="34275" rIns="68575" bIns="34275" anchor="t" anchorCtr="0">
                <a:normAutofit lnSpcReduction="10000"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00000"/>
                  </a:lnSpc>
                  <a:spcBef>
                    <a:spcPts val="80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Arial"/>
                  <a:buChar char="•"/>
                  <a:defRPr sz="1800" b="0" i="0" u="none" strike="noStrike" cap="none">
                    <a:solidFill>
                      <a:schemeClr val="dk1"/>
                    </a:solidFill>
                    <a:latin typeface="Roboto Light"/>
                    <a:ea typeface="Roboto Light"/>
                    <a:cs typeface="Roboto Light"/>
                    <a:sym typeface="Roboto Light"/>
                  </a:defRPr>
                </a:lvl1pPr>
                <a:lvl2pPr marL="914400" marR="0" lvl="1" indent="-32385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500"/>
                  <a:buFont typeface="Arial"/>
                  <a:buChar char="•"/>
                  <a:defRPr sz="1500" b="0" i="0" u="none" strike="noStrike" cap="none">
                    <a:solidFill>
                      <a:schemeClr val="dk1"/>
                    </a:solidFill>
                    <a:latin typeface="Roboto Light"/>
                    <a:ea typeface="Roboto Light"/>
                    <a:cs typeface="Roboto Light"/>
                    <a:sym typeface="Roboto Light"/>
                  </a:defRPr>
                </a:lvl2pPr>
                <a:lvl3pPr marL="1371600" marR="0" lvl="2" indent="-3175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Arial"/>
                  <a:buChar char="•"/>
                  <a:defRPr sz="1400" b="0" i="0" u="none" strike="noStrike" cap="none">
                    <a:solidFill>
                      <a:schemeClr val="dk1"/>
                    </a:solidFill>
                    <a:latin typeface="Roboto Light"/>
                    <a:ea typeface="Roboto Light"/>
                    <a:cs typeface="Roboto Light"/>
                    <a:sym typeface="Roboto Light"/>
                  </a:defRPr>
                </a:lvl3pPr>
                <a:lvl4pPr marL="1828800" marR="0" lvl="3" indent="-304800" algn="l" rtl="0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Arial"/>
                  <a:buChar char="•"/>
                  <a:defRPr sz="1200" b="0" i="0" u="none" strike="noStrike" cap="none">
                    <a:solidFill>
                      <a:schemeClr val="dk1"/>
                    </a:solidFill>
                    <a:latin typeface="Roboto Light"/>
                    <a:ea typeface="Roboto Light"/>
                    <a:cs typeface="Roboto Light"/>
                    <a:sym typeface="Roboto Light"/>
                  </a:defRPr>
                </a:lvl4pPr>
                <a:lvl5pPr marL="2286000" marR="0" lvl="4" indent="-304800" algn="l" rtl="0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200"/>
                  <a:buFont typeface="Arial"/>
                  <a:buChar char="•"/>
                  <a:defRPr sz="1200" b="0" i="0" u="none" strike="noStrike" cap="none">
                    <a:solidFill>
                      <a:schemeClr val="dk1"/>
                    </a:solidFill>
                    <a:latin typeface="Roboto Light"/>
                    <a:ea typeface="Roboto Light"/>
                    <a:cs typeface="Roboto Light"/>
                    <a:sym typeface="Roboto Light"/>
                  </a:defRPr>
                </a:lvl5pPr>
                <a:lvl6pPr marL="2743200" marR="0" lvl="5" indent="-317500" algn="l" rtl="0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Arial"/>
                  <a:buChar char="•"/>
                  <a:defRPr sz="1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6pPr>
                <a:lvl7pPr marL="3200400" marR="0" lvl="6" indent="-317500" algn="l" rtl="0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Arial"/>
                  <a:buChar char="•"/>
                  <a:defRPr sz="1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7pPr>
                <a:lvl8pPr marL="3657600" marR="0" lvl="7" indent="-317500" algn="l" rtl="0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Arial"/>
                  <a:buChar char="•"/>
                  <a:defRPr sz="1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8pPr>
                <a:lvl9pPr marL="4114800" marR="0" lvl="8" indent="-317500" algn="l" rtl="0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Arial"/>
                  <a:buChar char="•"/>
                  <a:defRPr sz="1400" b="0" i="0" u="none" strike="noStrike" cap="non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de-AT" sz="1200" b="1"/>
                  <a:t>Antiproton-</a:t>
                </a:r>
                <a:r>
                  <a:rPr lang="de-AT" sz="1200" b="1" err="1"/>
                  <a:t>nucleus</a:t>
                </a:r>
                <a:r>
                  <a:rPr lang="de-AT" sz="1200" b="1"/>
                  <a:t> </a:t>
                </a:r>
                <a:r>
                  <a:rPr lang="de-AT" sz="1200" b="1" err="1"/>
                  <a:t>annihilation</a:t>
                </a:r>
                <a:endParaRPr lang="de-AT" sz="1200" b="1"/>
              </a:p>
              <a:p>
                <a:pPr marL="285750" indent="-28575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AT" sz="1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sz="1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de-AT" sz="1200"/>
                  <a:t> </a:t>
                </a:r>
                <a:r>
                  <a:rPr lang="de-AT" sz="1200" err="1"/>
                  <a:t>captured</a:t>
                </a:r>
                <a:r>
                  <a:rPr lang="de-AT" sz="1200"/>
                  <a:t> </a:t>
                </a:r>
                <a:r>
                  <a:rPr lang="de-AT" sz="1200" err="1"/>
                  <a:t>into</a:t>
                </a:r>
                <a:r>
                  <a:rPr lang="de-AT" sz="1200"/>
                  <a:t> </a:t>
                </a:r>
                <a:r>
                  <a:rPr lang="de-AT" sz="1200" err="1"/>
                  <a:t>bound</a:t>
                </a:r>
                <a:r>
                  <a:rPr lang="de-AT" sz="1200"/>
                  <a:t> </a:t>
                </a:r>
                <a:r>
                  <a:rPr lang="de-AT" sz="1200" err="1"/>
                  <a:t>atomic</a:t>
                </a:r>
                <a:r>
                  <a:rPr lang="de-AT" sz="1200"/>
                  <a:t> </a:t>
                </a:r>
                <a:r>
                  <a:rPr lang="de-AT" sz="1200" err="1"/>
                  <a:t>orbits</a:t>
                </a:r>
                <a:r>
                  <a:rPr lang="de-AT" sz="1200"/>
                  <a:t> </a:t>
                </a:r>
                <a:r>
                  <a:rPr lang="de-AT" sz="1200" err="1"/>
                  <a:t>with</a:t>
                </a:r>
                <a:r>
                  <a:rPr lang="de-AT" sz="1200"/>
                  <a:t> high n</a:t>
                </a:r>
              </a:p>
              <a:p>
                <a:pPr marL="285750" indent="-285750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AT" sz="12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sz="1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de-AT" sz="1200"/>
                  <a:t>-Atom </a:t>
                </a:r>
                <a:r>
                  <a:rPr lang="de-AT" sz="1200" err="1"/>
                  <a:t>cascades</a:t>
                </a:r>
                <a:r>
                  <a:rPr lang="de-AT" sz="1200"/>
                  <a:t> </a:t>
                </a:r>
                <a:r>
                  <a:rPr lang="de-AT" sz="1200" err="1"/>
                  <a:t>downward</a:t>
                </a:r>
                <a:r>
                  <a:rPr lang="de-AT" sz="1200"/>
                  <a:t> (Auger </a:t>
                </a:r>
                <a:r>
                  <a:rPr lang="de-AT" sz="1200" err="1"/>
                  <a:t>electrons</a:t>
                </a:r>
                <a:r>
                  <a:rPr lang="de-AT" sz="1200"/>
                  <a:t>, X-</a:t>
                </a:r>
                <a:r>
                  <a:rPr lang="de-AT" sz="1200" err="1"/>
                  <a:t>ray</a:t>
                </a:r>
                <a:r>
                  <a:rPr lang="de-AT" sz="1200"/>
                  <a:t>)</a:t>
                </a:r>
              </a:p>
              <a:p>
                <a:pPr marL="285750" indent="-285750"/>
                <a:r>
                  <a:rPr lang="de-AT" sz="1200"/>
                  <a:t>Annihilation at </a:t>
                </a:r>
                <a:r>
                  <a:rPr lang="de-AT" sz="1200" err="1"/>
                  <a:t>nuclear</a:t>
                </a:r>
                <a:r>
                  <a:rPr lang="de-AT" sz="1200"/>
                  <a:t> </a:t>
                </a:r>
                <a:r>
                  <a:rPr lang="de-AT" sz="1200" err="1"/>
                  <a:t>surface</a:t>
                </a:r>
                <a:r>
                  <a:rPr lang="de-AT" sz="1200"/>
                  <a:t> </a:t>
                </a:r>
              </a:p>
              <a:p>
                <a:pPr marL="285750" indent="-285750"/>
                <a:r>
                  <a:rPr lang="de-AT" sz="1200"/>
                  <a:t>On </a:t>
                </a:r>
                <a:r>
                  <a:rPr lang="de-AT" sz="1200" err="1"/>
                  <a:t>avarage</a:t>
                </a:r>
                <a:r>
                  <a:rPr lang="de-AT" sz="1200"/>
                  <a:t> </a:t>
                </a:r>
                <a:r>
                  <a:rPr lang="de-AT" sz="1200" err="1"/>
                  <a:t>five</a:t>
                </a:r>
                <a:r>
                  <a:rPr lang="de-AT" sz="1200"/>
                  <a:t> </a:t>
                </a:r>
                <a:r>
                  <a:rPr lang="de-AT" sz="1200" err="1"/>
                  <a:t>pions</a:t>
                </a:r>
                <a:r>
                  <a:rPr lang="de-AT" sz="1200"/>
                  <a:t> </a:t>
                </a:r>
                <a:r>
                  <a:rPr lang="de-AT" sz="1200" err="1"/>
                  <a:t>are</a:t>
                </a:r>
                <a:r>
                  <a:rPr lang="de-AT" sz="1200"/>
                  <a:t> </a:t>
                </a:r>
                <a:r>
                  <a:rPr lang="de-AT" sz="1200" err="1"/>
                  <a:t>produced</a:t>
                </a:r>
                <a:r>
                  <a:rPr lang="de-AT" sz="1200"/>
                  <a:t> and 1880 MeV </a:t>
                </a:r>
                <a:r>
                  <a:rPr lang="de-AT" sz="1200" err="1"/>
                  <a:t>energy</a:t>
                </a:r>
                <a:r>
                  <a:rPr lang="de-AT" sz="1200"/>
                  <a:t> </a:t>
                </a:r>
                <a:r>
                  <a:rPr lang="de-AT" sz="1200" err="1"/>
                  <a:t>is</a:t>
                </a:r>
                <a:r>
                  <a:rPr lang="de-AT" sz="1200"/>
                  <a:t> </a:t>
                </a:r>
                <a:r>
                  <a:rPr lang="de-AT" sz="1200" err="1"/>
                  <a:t>released</a:t>
                </a:r>
                <a:endParaRPr lang="de-AT" sz="1200"/>
              </a:p>
              <a:p>
                <a:pPr marL="285750" indent="-285750"/>
                <a:r>
                  <a:rPr lang="de-AT" sz="1200" err="1"/>
                  <a:t>Number</a:t>
                </a:r>
                <a:r>
                  <a:rPr lang="de-AT" sz="1200"/>
                  <a:t> </a:t>
                </a:r>
                <a:r>
                  <a:rPr lang="de-AT" sz="1200" err="1"/>
                  <a:t>of</a:t>
                </a:r>
                <a:r>
                  <a:rPr lang="de-AT" sz="1200"/>
                  <a:t>  </a:t>
                </a:r>
                <a:r>
                  <a:rPr lang="de-AT" sz="1200" err="1"/>
                  <a:t>primarily</a:t>
                </a:r>
                <a:r>
                  <a:rPr lang="de-AT" sz="1200"/>
                  <a:t> </a:t>
                </a:r>
                <a:r>
                  <a:rPr lang="de-AT" sz="1200" err="1"/>
                  <a:t>produced</a:t>
                </a:r>
                <a:r>
                  <a:rPr lang="de-AT" sz="1200"/>
                  <a:t> </a:t>
                </a:r>
                <a:r>
                  <a:rPr lang="de-AT" sz="1200" err="1"/>
                  <a:t>pions</a:t>
                </a:r>
                <a:r>
                  <a:rPr lang="de-AT" sz="1200"/>
                  <a:t> </a:t>
                </a:r>
                <a:r>
                  <a:rPr lang="de-AT" sz="1200" err="1"/>
                  <a:t>that</a:t>
                </a:r>
                <a:r>
                  <a:rPr lang="de-AT" sz="1200"/>
                  <a:t> </a:t>
                </a:r>
                <a:r>
                  <a:rPr lang="de-AT" sz="1200" err="1"/>
                  <a:t>penetrate</a:t>
                </a:r>
                <a:r>
                  <a:rPr lang="de-AT" sz="1200"/>
                  <a:t> </a:t>
                </a:r>
                <a:r>
                  <a:rPr lang="de-AT" sz="1200" err="1"/>
                  <a:t>the</a:t>
                </a:r>
                <a:r>
                  <a:rPr lang="de-AT" sz="1200"/>
                  <a:t> </a:t>
                </a:r>
                <a:r>
                  <a:rPr lang="de-AT" sz="1200" err="1"/>
                  <a:t>nucleus</a:t>
                </a:r>
                <a:r>
                  <a:rPr lang="de-AT" sz="1200"/>
                  <a:t> </a:t>
                </a:r>
                <a:r>
                  <a:rPr lang="de-AT" sz="1200" err="1"/>
                  <a:t>depends</a:t>
                </a:r>
                <a:r>
                  <a:rPr lang="de-AT" sz="1200"/>
                  <a:t> on </a:t>
                </a:r>
                <a:r>
                  <a:rPr lang="de-AT" sz="1200" err="1"/>
                  <a:t>the</a:t>
                </a:r>
                <a:r>
                  <a:rPr lang="de-AT" sz="1200"/>
                  <a:t> </a:t>
                </a:r>
                <a:r>
                  <a:rPr lang="de-AT" sz="1200" err="1"/>
                  <a:t>size</a:t>
                </a:r>
                <a:r>
                  <a:rPr lang="de-AT" sz="1200"/>
                  <a:t> </a:t>
                </a:r>
                <a:r>
                  <a:rPr lang="de-AT" sz="1200" err="1"/>
                  <a:t>of</a:t>
                </a:r>
                <a:r>
                  <a:rPr lang="de-AT" sz="1200"/>
                  <a:t> </a:t>
                </a:r>
                <a:r>
                  <a:rPr lang="de-AT" sz="1200" err="1"/>
                  <a:t>the</a:t>
                </a:r>
                <a:r>
                  <a:rPr lang="de-AT" sz="1200"/>
                  <a:t> </a:t>
                </a:r>
                <a:r>
                  <a:rPr lang="de-AT" sz="1200" err="1"/>
                  <a:t>nucleus</a:t>
                </a:r>
                <a:r>
                  <a:rPr lang="de-AT" sz="1200"/>
                  <a:t> </a:t>
                </a:r>
              </a:p>
              <a:p>
                <a:pPr marL="285750" indent="-285750"/>
                <a:r>
                  <a:rPr lang="de-AT" sz="1200"/>
                  <a:t>Residual </a:t>
                </a:r>
                <a:r>
                  <a:rPr lang="de-AT" sz="1200" err="1"/>
                  <a:t>nucleus</a:t>
                </a:r>
                <a:r>
                  <a:rPr lang="de-AT" sz="1200"/>
                  <a:t> </a:t>
                </a:r>
                <a:r>
                  <a:rPr lang="de-AT" sz="1200" err="1"/>
                  <a:t>decays</a:t>
                </a:r>
                <a:r>
                  <a:rPr lang="de-AT" sz="1200"/>
                  <a:t> </a:t>
                </a:r>
                <a:r>
                  <a:rPr lang="de-AT" sz="1200" err="1"/>
                  <a:t>according</a:t>
                </a:r>
                <a:r>
                  <a:rPr lang="de-AT" sz="1200"/>
                  <a:t> </a:t>
                </a:r>
                <a:r>
                  <a:rPr lang="de-AT" sz="1200" err="1"/>
                  <a:t>to</a:t>
                </a:r>
                <a:r>
                  <a:rPr lang="de-AT" sz="1200"/>
                  <a:t> </a:t>
                </a:r>
                <a:r>
                  <a:rPr lang="de-AT" sz="1200" err="1"/>
                  <a:t>excitation</a:t>
                </a:r>
                <a:r>
                  <a:rPr lang="de-AT" sz="1200"/>
                  <a:t> </a:t>
                </a:r>
                <a:r>
                  <a:rPr lang="de-AT" sz="1200" err="1"/>
                  <a:t>energy</a:t>
                </a:r>
                <a:r>
                  <a:rPr lang="de-AT" sz="1200"/>
                  <a:t> (</a:t>
                </a:r>
                <a:r>
                  <a:rPr lang="de-AT" sz="1200" err="1"/>
                  <a:t>Intranuclear</a:t>
                </a:r>
                <a:r>
                  <a:rPr lang="de-AT" sz="1200"/>
                  <a:t> </a:t>
                </a:r>
                <a:r>
                  <a:rPr lang="de-AT" sz="1200" err="1"/>
                  <a:t>cascade</a:t>
                </a:r>
                <a:r>
                  <a:rPr lang="de-AT" sz="1200"/>
                  <a:t> </a:t>
                </a:r>
                <a:r>
                  <a:rPr lang="de-AT" sz="1200" err="1"/>
                  <a:t>model</a:t>
                </a:r>
                <a:r>
                  <a:rPr lang="de-AT" sz="1200"/>
                  <a:t>)</a:t>
                </a:r>
              </a:p>
              <a:p>
                <a:pPr marL="285750" indent="-285750"/>
                <a:endParaRPr lang="de-AT" sz="1200"/>
              </a:p>
              <a:p>
                <a:pPr marL="0" indent="0">
                  <a:buFont typeface="Arial"/>
                  <a:buNone/>
                </a:pPr>
                <a:endParaRPr lang="de-AT" sz="1200"/>
              </a:p>
              <a:p>
                <a:pPr marL="285750" indent="-285750"/>
                <a:endParaRPr lang="de-AT" sz="1200"/>
              </a:p>
            </p:txBody>
          </p:sp>
        </mc:Choice>
        <mc:Fallback xmlns="">
          <p:sp>
            <p:nvSpPr>
              <p:cNvPr id="9" name="Google Shape;129;p18">
                <a:extLst>
                  <a:ext uri="{FF2B5EF4-FFF2-40B4-BE49-F238E27FC236}">
                    <a16:creationId xmlns:a16="http://schemas.microsoft.com/office/drawing/2014/main" id="{610D5A92-B5A2-46CC-9F07-7DF87421AB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160" y="1456370"/>
                <a:ext cx="2520000" cy="3432755"/>
              </a:xfrm>
              <a:prstGeom prst="rect">
                <a:avLst/>
              </a:prstGeom>
              <a:blipFill>
                <a:blip r:embed="rId5"/>
                <a:stretch>
                  <a:fillRect l="-2415" b="-10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>
            <a:extLst>
              <a:ext uri="{FF2B5EF4-FFF2-40B4-BE49-F238E27FC236}">
                <a16:creationId xmlns:a16="http://schemas.microsoft.com/office/drawing/2014/main" id="{25354CB1-417D-4C3A-AC8C-CF64CDB958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741" y="3412316"/>
            <a:ext cx="1883286" cy="161797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97CCC38-F336-41CD-B181-3E1CAD6A93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2596" y="3459861"/>
            <a:ext cx="1247235" cy="1429264"/>
          </a:xfrm>
          <a:prstGeom prst="rect">
            <a:avLst/>
          </a:prstGeom>
        </p:spPr>
      </p:pic>
      <p:sp>
        <p:nvSpPr>
          <p:cNvPr id="14" name="Google Shape;142;p17">
            <a:extLst>
              <a:ext uri="{FF2B5EF4-FFF2-40B4-BE49-F238E27FC236}">
                <a16:creationId xmlns:a16="http://schemas.microsoft.com/office/drawing/2014/main" id="{260F3218-A43D-4408-BE15-01DE88F191DA}"/>
              </a:ext>
            </a:extLst>
          </p:cNvPr>
          <p:cNvSpPr txBox="1"/>
          <p:nvPr/>
        </p:nvSpPr>
        <p:spPr>
          <a:xfrm>
            <a:off x="3322892" y="4135095"/>
            <a:ext cx="2520450" cy="754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E.Klempt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, C. 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Batty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, J.-M. Richard. The 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antinucleon-nucleon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interaction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 at 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low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energy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annihilation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dynamics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. Physics Reports, Elsevier, 2005, 413, oo.197-317. ff10.1016/</a:t>
            </a:r>
            <a:r>
              <a:rPr lang="de-DE" sz="800" i="1" err="1">
                <a:solidFill>
                  <a:schemeClr val="tx2">
                    <a:lumMod val="75000"/>
                  </a:schemeClr>
                </a:solidFill>
              </a:rPr>
              <a:t>j.physrep</a:t>
            </a:r>
            <a:r>
              <a:rPr lang="de-DE" sz="800" i="1">
                <a:solidFill>
                  <a:schemeClr val="tx2">
                    <a:lumMod val="75000"/>
                  </a:schemeClr>
                </a:solidFill>
              </a:rPr>
              <a:t>. 2005.03.002ff.ffin2p3-00023533</a:t>
            </a:r>
            <a:endParaRPr sz="800" i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71E4A31-E2D0-4CAB-9E69-C0D283A9E17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Google Shape;194;p25"/>
              <p:cNvSpPr txBox="1"/>
              <p:nvPr/>
            </p:nvSpPr>
            <p:spPr>
              <a:xfrm>
                <a:off x="6321950" y="1430275"/>
                <a:ext cx="2601900" cy="14942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ar-AE" i="1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13.86 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b="0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 14.99 mm</a:t>
                </a:r>
                <a:endParaRPr lang="de-DE" b="0" i="1"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  <a:p>
                <a:pPr lvl="0">
                  <a:buClr>
                    <a:schemeClr val="dk1"/>
                  </a:buClr>
                  <a:buSzPts val="1100"/>
                </a:pP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Transmission = 99.99 %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AT"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AT">
                  <a:latin typeface="Roboto Light" panose="020B0604020202020204" charset="0"/>
                  <a:ea typeface="Roboto Light" panose="020B0604020202020204" charset="0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4" name="Google Shape;194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950" y="1430275"/>
                <a:ext cx="2601900" cy="1494290"/>
              </a:xfrm>
              <a:prstGeom prst="rect">
                <a:avLst/>
              </a:prstGeom>
              <a:blipFill>
                <a:blip r:embed="rId3"/>
                <a:stretch>
                  <a:fillRect l="-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Google Shape;195;p25"/>
          <p:cNvSpPr txBox="1"/>
          <p:nvPr/>
        </p:nvSpPr>
        <p:spPr>
          <a:xfrm>
            <a:off x="141575" y="1539625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Input: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3109525" y="1563950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Output: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Google Shape;197;p25"/>
              <p:cNvSpPr txBox="1"/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2.61 mm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2.45 mm</a:t>
                </a:r>
                <a:endParaRPr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7" name="Google Shape;197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347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2 </a:t>
            </a:r>
            <a:r>
              <a:rPr lang="en-GB" sz="2400" err="1"/>
              <a:t>Einzel</a:t>
            </a:r>
            <a:r>
              <a:rPr lang="en-GB" sz="2400"/>
              <a:t> lenses (only </a:t>
            </a:r>
            <a:r>
              <a:rPr lang="en-GB" sz="2400" err="1"/>
              <a:t>center</a:t>
            </a:r>
            <a:r>
              <a:rPr lang="en-GB" sz="2400"/>
              <a:t> part) </a:t>
            </a:r>
            <a:endParaRPr sz="2400"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230373" y="2189325"/>
            <a:ext cx="2824598" cy="27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163160" y="2177420"/>
            <a:ext cx="2824598" cy="275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101191" y="2634748"/>
            <a:ext cx="2814093" cy="22006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8A2A270-DFF3-4697-8730-D5CDC7583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859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0BEC1D-5328-4AF1-8B68-2367EA9FA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Third Einzel 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98124F0-77EA-496F-82E6-201C1E0CF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7342" y="1919180"/>
            <a:ext cx="4565501" cy="2445900"/>
          </a:xfrm>
        </p:spPr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unsatisfactory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a </a:t>
            </a:r>
            <a:r>
              <a:rPr lang="de-DE" dirty="0" err="1"/>
              <a:t>third</a:t>
            </a:r>
            <a:r>
              <a:rPr lang="de-DE" dirty="0"/>
              <a:t> Einzel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.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de-DE" dirty="0" err="1"/>
              <a:t>Two</a:t>
            </a:r>
            <a:r>
              <a:rPr lang="de-DE" dirty="0"/>
              <a:t> possible </a:t>
            </a:r>
            <a:r>
              <a:rPr lang="de-DE" dirty="0" err="1"/>
              <a:t>mounting</a:t>
            </a:r>
            <a:r>
              <a:rPr lang="de-DE" dirty="0"/>
              <a:t> </a:t>
            </a:r>
            <a:r>
              <a:rPr lang="de-DE" dirty="0" err="1"/>
              <a:t>positions</a:t>
            </a:r>
            <a:endParaRPr lang="de-DE" dirty="0"/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dirty="0"/>
              <a:t>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gate</a:t>
            </a:r>
            <a:r>
              <a:rPr lang="de-DE" dirty="0"/>
              <a:t> </a:t>
            </a:r>
            <a:r>
              <a:rPr lang="de-DE" dirty="0" err="1"/>
              <a:t>valve</a:t>
            </a:r>
            <a:endParaRPr lang="de-DE" dirty="0"/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dirty="0"/>
              <a:t>Close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endParaRPr lang="de-AT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637FA16D-2765-4876-8F43-51C60ADFF40B}"/>
              </a:ext>
            </a:extLst>
          </p:cNvPr>
          <p:cNvGrpSpPr/>
          <p:nvPr/>
        </p:nvGrpSpPr>
        <p:grpSpPr>
          <a:xfrm>
            <a:off x="5530770" y="1267754"/>
            <a:ext cx="3613230" cy="3492853"/>
            <a:chOff x="5530770" y="1267754"/>
            <a:chExt cx="3613230" cy="34928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929C527C-7783-41C4-BA58-BC03DB897F4E}"/>
                </a:ext>
              </a:extLst>
            </p:cNvPr>
            <p:cNvGrpSpPr/>
            <p:nvPr/>
          </p:nvGrpSpPr>
          <p:grpSpPr>
            <a:xfrm>
              <a:off x="5530770" y="1267754"/>
              <a:ext cx="3613230" cy="3492853"/>
              <a:chOff x="5432859" y="1176661"/>
              <a:chExt cx="3613230" cy="3492853"/>
            </a:xfrm>
          </p:grpSpPr>
          <p:grpSp>
            <p:nvGrpSpPr>
              <p:cNvPr id="10" name="Gruppieren 9">
                <a:extLst>
                  <a:ext uri="{FF2B5EF4-FFF2-40B4-BE49-F238E27FC236}">
                    <a16:creationId xmlns:a16="http://schemas.microsoft.com/office/drawing/2014/main" id="{4EDE9EA1-DE3B-4301-9CA0-25B4AFD017EC}"/>
                  </a:ext>
                </a:extLst>
              </p:cNvPr>
              <p:cNvGrpSpPr/>
              <p:nvPr/>
            </p:nvGrpSpPr>
            <p:grpSpPr>
              <a:xfrm>
                <a:off x="5432859" y="1176661"/>
                <a:ext cx="1907922" cy="3492853"/>
                <a:chOff x="5891162" y="1060847"/>
                <a:chExt cx="1907922" cy="3492853"/>
              </a:xfrm>
            </p:grpSpPr>
            <p:grpSp>
              <p:nvGrpSpPr>
                <p:cNvPr id="7" name="Gruppieren 6">
                  <a:extLst>
                    <a:ext uri="{FF2B5EF4-FFF2-40B4-BE49-F238E27FC236}">
                      <a16:creationId xmlns:a16="http://schemas.microsoft.com/office/drawing/2014/main" id="{B432067E-2AA9-4C08-9F59-5822DFDAFE6D}"/>
                    </a:ext>
                  </a:extLst>
                </p:cNvPr>
                <p:cNvGrpSpPr/>
                <p:nvPr/>
              </p:nvGrpSpPr>
              <p:grpSpPr>
                <a:xfrm>
                  <a:off x="5891162" y="1060847"/>
                  <a:ext cx="1907922" cy="3492853"/>
                  <a:chOff x="5605049" y="886343"/>
                  <a:chExt cx="1907922" cy="3492853"/>
                </a:xfrm>
              </p:grpSpPr>
              <p:pic>
                <p:nvPicPr>
                  <p:cNvPr id="1028" name="Picture 4">
                    <a:extLst>
                      <a:ext uri="{FF2B5EF4-FFF2-40B4-BE49-F238E27FC236}">
                        <a16:creationId xmlns:a16="http://schemas.microsoft.com/office/drawing/2014/main" id="{B1D57FBF-7970-4BF8-976D-60AACB2D08D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5883" r="47918"/>
                  <a:stretch/>
                </p:blipFill>
                <p:spPr bwMode="auto">
                  <a:xfrm>
                    <a:off x="6466566" y="1298482"/>
                    <a:ext cx="487830" cy="235595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029" name="Picture 5">
                    <a:extLst>
                      <a:ext uri="{FF2B5EF4-FFF2-40B4-BE49-F238E27FC236}">
                        <a16:creationId xmlns:a16="http://schemas.microsoft.com/office/drawing/2014/main" id="{2FA61590-D3AE-45BF-965B-FAB579F21F61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7404" t="2" r="44763"/>
                  <a:stretch/>
                </p:blipFill>
                <p:spPr bwMode="auto">
                  <a:xfrm>
                    <a:off x="6862306" y="1292746"/>
                    <a:ext cx="615188" cy="2355958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1030" name="Picture 6">
                    <a:extLst>
                      <a:ext uri="{FF2B5EF4-FFF2-40B4-BE49-F238E27FC236}">
                        <a16:creationId xmlns:a16="http://schemas.microsoft.com/office/drawing/2014/main" id="{80320AB8-1E7B-4049-AEFB-652CE2D4628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05049" y="886343"/>
                    <a:ext cx="942321" cy="349285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6" name="Gerader Verbinder 5">
                    <a:extLst>
                      <a:ext uri="{FF2B5EF4-FFF2-40B4-BE49-F238E27FC236}">
                        <a16:creationId xmlns:a16="http://schemas.microsoft.com/office/drawing/2014/main" id="{E532E8A4-9622-4027-9D21-5FA3D3D8D90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988971" y="3670890"/>
                    <a:ext cx="1524000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" name="Rechteck 7">
                  <a:extLst>
                    <a:ext uri="{FF2B5EF4-FFF2-40B4-BE49-F238E27FC236}">
                      <a16:creationId xmlns:a16="http://schemas.microsoft.com/office/drawing/2014/main" id="{322D1523-3FB8-4DD8-90B9-EE8D29271CBC}"/>
                    </a:ext>
                  </a:extLst>
                </p:cNvPr>
                <p:cNvSpPr/>
                <p:nvPr/>
              </p:nvSpPr>
              <p:spPr>
                <a:xfrm>
                  <a:off x="6706266" y="2093240"/>
                  <a:ext cx="223364" cy="7140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/>
                </a:p>
              </p:txBody>
            </p:sp>
          </p:grpSp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C13E368A-C7B9-4FC2-ACDC-A99B6953BBFC}"/>
                  </a:ext>
                </a:extLst>
              </p:cNvPr>
              <p:cNvSpPr txBox="1"/>
              <p:nvPr/>
            </p:nvSpPr>
            <p:spPr>
              <a:xfrm>
                <a:off x="7243537" y="1336888"/>
                <a:ext cx="172858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AT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Detector</a:t>
                </a:r>
                <a:r>
                  <a:rPr lang="de-AT">
                    <a:latin typeface="Roboto Light" panose="02000000000000000000" pitchFamily="2" charset="0"/>
                    <a:ea typeface="Roboto Light" panose="02000000000000000000" pitchFamily="2" charset="0"/>
                  </a:rPr>
                  <a:t> and </a:t>
                </a:r>
                <a:r>
                  <a:rPr lang="de-AT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foil</a:t>
                </a:r>
                <a:endParaRPr lang="de-AT"/>
              </a:p>
            </p:txBody>
          </p:sp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E504FF3A-0E26-4549-B05F-8E7BCFE81854}"/>
                  </a:ext>
                </a:extLst>
              </p:cNvPr>
              <p:cNvSpPr txBox="1"/>
              <p:nvPr/>
            </p:nvSpPr>
            <p:spPr>
              <a:xfrm>
                <a:off x="7317501" y="3790870"/>
                <a:ext cx="172858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AT">
                    <a:latin typeface="Roboto Light" panose="02000000000000000000" pitchFamily="2" charset="0"/>
                    <a:ea typeface="Roboto Light" panose="02000000000000000000" pitchFamily="2" charset="0"/>
                  </a:rPr>
                  <a:t>Gate </a:t>
                </a:r>
                <a:r>
                  <a:rPr lang="de-AT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valve</a:t>
                </a:r>
                <a:endParaRPr lang="de-AT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</p:txBody>
          </p:sp>
        </p:grp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BD9070F9-F1E4-4909-869A-37B8B2374FAD}"/>
                </a:ext>
              </a:extLst>
            </p:cNvPr>
            <p:cNvSpPr/>
            <p:nvPr/>
          </p:nvSpPr>
          <p:spPr>
            <a:xfrm>
              <a:off x="6588201" y="3469343"/>
              <a:ext cx="332047" cy="49778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F3CC4D6C-5208-4F2C-8DFE-41033C6B99B4}"/>
                </a:ext>
              </a:extLst>
            </p:cNvPr>
            <p:cNvSpPr/>
            <p:nvPr/>
          </p:nvSpPr>
          <p:spPr>
            <a:xfrm>
              <a:off x="6901714" y="1906753"/>
              <a:ext cx="332047" cy="49778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6659CA3D-821A-4631-8EB9-EFDE23E1B2C5}"/>
              </a:ext>
            </a:extLst>
          </p:cNvPr>
          <p:cNvCxnSpPr>
            <a:cxnSpLocks/>
          </p:cNvCxnSpPr>
          <p:nvPr/>
        </p:nvCxnSpPr>
        <p:spPr>
          <a:xfrm flipH="1" flipV="1">
            <a:off x="7288195" y="2155648"/>
            <a:ext cx="443153" cy="8066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DCADC7B8-C324-4CC1-9D52-402150FC08E6}"/>
              </a:ext>
            </a:extLst>
          </p:cNvPr>
          <p:cNvCxnSpPr>
            <a:cxnSpLocks/>
          </p:cNvCxnSpPr>
          <p:nvPr/>
        </p:nvCxnSpPr>
        <p:spPr>
          <a:xfrm flipH="1">
            <a:off x="6931255" y="2987852"/>
            <a:ext cx="785875" cy="5309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23064A2E-42F0-4983-86A0-0C39EA363790}"/>
              </a:ext>
            </a:extLst>
          </p:cNvPr>
          <p:cNvSpPr txBox="1"/>
          <p:nvPr/>
        </p:nvSpPr>
        <p:spPr>
          <a:xfrm>
            <a:off x="7682487" y="2834353"/>
            <a:ext cx="17285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>
                <a:latin typeface="Roboto Light" panose="02000000000000000000" pitchFamily="2" charset="0"/>
                <a:ea typeface="Roboto Light" panose="02000000000000000000" pitchFamily="2" charset="0"/>
              </a:rPr>
              <a:t>Focusing </a:t>
            </a:r>
            <a:r>
              <a:rPr lang="de-DE" err="1">
                <a:latin typeface="Roboto Light" panose="02000000000000000000" pitchFamily="2" charset="0"/>
                <a:ea typeface="Roboto Light" panose="02000000000000000000" pitchFamily="2" charset="0"/>
              </a:rPr>
              <a:t>einzel</a:t>
            </a:r>
            <a:endParaRPr lang="de-AT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31445A9-C5FC-4AD7-B524-777421A7EA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21</a:t>
            </a:fld>
            <a:endParaRPr lang="en-GB"/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02785738-3D75-4AE0-ADF5-F83E7B494935}"/>
              </a:ext>
            </a:extLst>
          </p:cNvPr>
          <p:cNvGrpSpPr/>
          <p:nvPr/>
        </p:nvGrpSpPr>
        <p:grpSpPr>
          <a:xfrm>
            <a:off x="5466208" y="868569"/>
            <a:ext cx="1795386" cy="3967133"/>
            <a:chOff x="7040818" y="968579"/>
            <a:chExt cx="1795386" cy="3967133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3ADC2366-D04B-47EB-AD13-AA776EF9D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5134" b="16958"/>
            <a:stretch/>
          </p:blipFill>
          <p:spPr>
            <a:xfrm rot="16200000">
              <a:off x="5954944" y="2054453"/>
              <a:ext cx="3967133" cy="1795386"/>
            </a:xfrm>
            <a:prstGeom prst="rect">
              <a:avLst/>
            </a:prstGeom>
            <a:scene3d>
              <a:camera prst="orthographicFront">
                <a:rot lat="10800000" lon="0" rev="10800000"/>
              </a:camera>
              <a:lightRig rig="threePt" dir="t"/>
            </a:scene3d>
          </p:spPr>
        </p:pic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B7BD8A9B-EA4A-4A50-8613-37184458B248}"/>
                </a:ext>
              </a:extLst>
            </p:cNvPr>
            <p:cNvCxnSpPr/>
            <p:nvPr/>
          </p:nvCxnSpPr>
          <p:spPr>
            <a:xfrm>
              <a:off x="7509771" y="2962303"/>
              <a:ext cx="0" cy="179827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930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Google Shape;194;p25"/>
              <p:cNvSpPr txBox="1"/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= 5.63 mm</a:t>
                </a:r>
              </a:p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b="0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5.47 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Transmission= 91.89 %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AT">
                  <a:latin typeface="Roboto Light" panose="020B0604020202020204" charset="0"/>
                  <a:ea typeface="Roboto Light" panose="020B0604020202020204" charset="0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4" name="Google Shape;194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blipFill>
                <a:blip r:embed="rId3"/>
                <a:stretch>
                  <a:fillRect l="-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Google Shape;195;p25"/>
          <p:cNvSpPr txBox="1"/>
          <p:nvPr/>
        </p:nvSpPr>
        <p:spPr>
          <a:xfrm>
            <a:off x="141575" y="1539625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Input: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3109525" y="1563950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Output: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Google Shape;197;p25"/>
              <p:cNvSpPr txBox="1"/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 6.36 mm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 6.17 mm</a:t>
                </a:r>
                <a:endParaRPr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7" name="Google Shape;197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347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GB" sz="2400" dirty="0"/>
              <a:t>3 </a:t>
            </a:r>
            <a:r>
              <a:rPr lang="en-GB" sz="2400" dirty="0" err="1"/>
              <a:t>Einzel</a:t>
            </a:r>
            <a:r>
              <a:rPr lang="en-GB" sz="2400" dirty="0"/>
              <a:t> lenses (E3 at GV)</a:t>
            </a:r>
            <a:endParaRPr sz="2400" dirty="0"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230373" y="2191493"/>
            <a:ext cx="2824598" cy="274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163160" y="2180379"/>
            <a:ext cx="2824598" cy="2745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101191" y="2634748"/>
            <a:ext cx="2814093" cy="220065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8A2A270-DFF3-4697-8730-D5CDC7583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1226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Google Shape;194;p25"/>
              <p:cNvSpPr txBox="1"/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= 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5.36 </a:t>
                </a:r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b="0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</a:t>
                </a:r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5.08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Transmission = 100 %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AT">
                  <a:latin typeface="Roboto Light" panose="020B0604020202020204" charset="0"/>
                  <a:ea typeface="Roboto Light" panose="020B0604020202020204" charset="0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4" name="Google Shape;194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blipFill>
                <a:blip r:embed="rId3"/>
                <a:stretch>
                  <a:fillRect l="-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Google Shape;195;p25"/>
          <p:cNvSpPr txBox="1"/>
          <p:nvPr/>
        </p:nvSpPr>
        <p:spPr>
          <a:xfrm>
            <a:off x="141575" y="1539625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Input: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3109525" y="1563950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Output: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Google Shape;197;p25"/>
              <p:cNvSpPr txBox="1"/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</a:t>
                </a:r>
                <a:r>
                  <a:rPr lang="en-GB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2.61 mm</a:t>
                </a: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2.40 mm</a:t>
                </a:r>
                <a:endParaRPr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7" name="Google Shape;197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347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GB" sz="2400"/>
              <a:t>3 </a:t>
            </a:r>
            <a:r>
              <a:rPr lang="en-GB" sz="2400" err="1"/>
              <a:t>Einzel</a:t>
            </a:r>
            <a:r>
              <a:rPr lang="en-GB" sz="2400"/>
              <a:t> lenses (E3 at GV)</a:t>
            </a:r>
            <a:endParaRPr sz="2400"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230373" y="2195798"/>
            <a:ext cx="2824598" cy="2738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163160" y="2187251"/>
            <a:ext cx="2824598" cy="2731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101191" y="2636471"/>
            <a:ext cx="2814093" cy="219720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8A2A270-DFF3-4697-8730-D5CDC7583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96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Google Shape;194;p25"/>
              <p:cNvSpPr txBox="1"/>
              <p:nvPr/>
            </p:nvSpPr>
            <p:spPr>
              <a:xfrm>
                <a:off x="6321950" y="1430275"/>
                <a:ext cx="2601900" cy="847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= </a:t>
                </a:r>
                <a:r>
                  <a:rPr lang="de-AT">
                    <a:latin typeface="Roboto Light" panose="020B0604020202020204" charset="0"/>
                    <a:ea typeface="Roboto Light" panose="020B0604020202020204" charset="0"/>
                  </a:rPr>
                  <a:t>9.35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b="0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</a:t>
                </a:r>
                <a:r>
                  <a:rPr lang="de-DE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AT">
                    <a:latin typeface="Roboto Light" panose="020B0604020202020204" charset="0"/>
                    <a:ea typeface="Roboto Light" panose="020B0604020202020204" charset="0"/>
                  </a:rPr>
                  <a:t>9.43</a:t>
                </a:r>
                <a:r>
                  <a:rPr lang="de-DE" i="1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Transmission = </a:t>
                </a:r>
                <a:r>
                  <a:rPr lang="de-AT">
                    <a:latin typeface="Roboto Light" panose="020B0604020202020204" charset="0"/>
                    <a:ea typeface="Roboto Light" panose="020B0604020202020204" charset="0"/>
                  </a:rPr>
                  <a:t>87.29 </a:t>
                </a: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% </a:t>
                </a:r>
              </a:p>
            </p:txBody>
          </p:sp>
        </mc:Choice>
        <mc:Fallback xmlns="">
          <p:sp>
            <p:nvSpPr>
              <p:cNvPr id="194" name="Google Shape;194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950" y="1430275"/>
                <a:ext cx="2601900" cy="847959"/>
              </a:xfrm>
              <a:prstGeom prst="rect">
                <a:avLst/>
              </a:prstGeom>
              <a:blipFill>
                <a:blip r:embed="rId3"/>
                <a:stretch>
                  <a:fillRect l="-703" b="-7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Google Shape;195;p25"/>
          <p:cNvSpPr txBox="1"/>
          <p:nvPr/>
        </p:nvSpPr>
        <p:spPr>
          <a:xfrm>
            <a:off x="141575" y="1539625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Input: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3109525" y="1563950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Output: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Google Shape;197;p25"/>
              <p:cNvSpPr txBox="1"/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</a:t>
                </a:r>
                <a:r>
                  <a:rPr lang="de-AT">
                    <a:latin typeface="Roboto Light" panose="020B0604020202020204" charset="0"/>
                    <a:ea typeface="Roboto Light" panose="020B0604020202020204" charset="0"/>
                  </a:rPr>
                  <a:t>4.86</a:t>
                </a:r>
                <a:r>
                  <a:rPr lang="en-GB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mm</a:t>
                </a: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</a:t>
                </a:r>
                <a:r>
                  <a:rPr lang="de-AT">
                    <a:latin typeface="Roboto Light" panose="020B0604020202020204" charset="0"/>
                    <a:ea typeface="Roboto Light" panose="020B0604020202020204" charset="0"/>
                  </a:rPr>
                  <a:t>4.45</a:t>
                </a:r>
                <a:r>
                  <a:rPr lang="de-AT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mm</a:t>
                </a:r>
                <a:endParaRPr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7" name="Google Shape;197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347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GB" sz="2400"/>
              <a:t>3 </a:t>
            </a:r>
            <a:r>
              <a:rPr lang="en-GB" sz="2400" err="1"/>
              <a:t>Einzel</a:t>
            </a:r>
            <a:r>
              <a:rPr lang="en-GB" sz="2400"/>
              <a:t> lenses (E3 at GV)</a:t>
            </a:r>
            <a:endParaRPr sz="2400"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233711" y="2195798"/>
            <a:ext cx="2817922" cy="2738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3169953" y="2187251"/>
            <a:ext cx="2811011" cy="2731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101191" y="2636893"/>
            <a:ext cx="2814093" cy="21963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8A2A270-DFF3-4697-8730-D5CDC7583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4491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Google Shape;194;p25"/>
              <p:cNvSpPr txBox="1"/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= 2.94 mm</a:t>
                </a:r>
              </a:p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b="0" i="1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DE" i="1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2.86 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:r>
                  <a:rPr lang="de-AT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Transmission= 89.76%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AT" dirty="0">
                  <a:latin typeface="Roboto Light" panose="020B0604020202020204" charset="0"/>
                  <a:ea typeface="Roboto Light" panose="020B0604020202020204" charset="0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dirty="0"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4" name="Google Shape;194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blipFill>
                <a:blip r:embed="rId3"/>
                <a:stretch>
                  <a:fillRect l="-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Google Shape;195;p25"/>
          <p:cNvSpPr txBox="1"/>
          <p:nvPr/>
        </p:nvSpPr>
        <p:spPr>
          <a:xfrm>
            <a:off x="141575" y="1539625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Input: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3109525" y="1563950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Output: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Google Shape;197;p25"/>
              <p:cNvSpPr txBox="1"/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AT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 6.66 mm </a:t>
                </a:r>
              </a:p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 6.18 mm</a:t>
                </a:r>
                <a:endParaRPr dirty="0"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7" name="Google Shape;197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347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GB" sz="2400" dirty="0"/>
              <a:t>3 </a:t>
            </a:r>
            <a:r>
              <a:rPr lang="en-GB" sz="2400" dirty="0" err="1"/>
              <a:t>Einzel</a:t>
            </a:r>
            <a:r>
              <a:rPr lang="en-GB" sz="2400" dirty="0"/>
              <a:t> lenses (E3 before bellow)</a:t>
            </a:r>
            <a:endParaRPr sz="2400" dirty="0"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/>
          <a:srcRect/>
          <a:stretch/>
        </p:blipFill>
        <p:spPr>
          <a:xfrm>
            <a:off x="262784" y="2224052"/>
            <a:ext cx="2759775" cy="268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/>
          <a:srcRect/>
          <a:stretch/>
        </p:blipFill>
        <p:spPr>
          <a:xfrm>
            <a:off x="3196366" y="2212919"/>
            <a:ext cx="2758186" cy="2680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7"/>
          <a:srcRect/>
          <a:stretch/>
        </p:blipFill>
        <p:spPr>
          <a:xfrm>
            <a:off x="6101191" y="2636893"/>
            <a:ext cx="2814092" cy="21963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8A2A270-DFF3-4697-8730-D5CDC7583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816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Google Shape;194;p25"/>
              <p:cNvSpPr txBox="1"/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i="1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= 2.91 mm</a:t>
                </a:r>
              </a:p>
              <a:p>
                <a:pPr>
                  <a:buClr>
                    <a:schemeClr val="dk1"/>
                  </a:buClr>
                  <a:buSzPts val="1100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b="0" i="1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 </a:t>
                </a:r>
                <a:r>
                  <a:rPr lang="de-DE" i="1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2.82 mm</a:t>
                </a:r>
              </a:p>
              <a:p>
                <a:pPr lvl="0">
                  <a:buClr>
                    <a:schemeClr val="dk1"/>
                  </a:buClr>
                  <a:buSzPts val="1100"/>
                </a:pPr>
                <a:r>
                  <a:rPr lang="de-AT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Transmission= 99.22 %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de-AT" dirty="0">
                  <a:latin typeface="Roboto Light" panose="020B0604020202020204" charset="0"/>
                  <a:ea typeface="Roboto Light" panose="020B0604020202020204" charset="0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100"/>
                  <a:buFont typeface="Arial"/>
                  <a:buNone/>
                </a:pPr>
                <a:endParaRPr dirty="0"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4" name="Google Shape;194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950" y="1430275"/>
                <a:ext cx="2601900" cy="1278846"/>
              </a:xfrm>
              <a:prstGeom prst="rect">
                <a:avLst/>
              </a:prstGeom>
              <a:blipFill>
                <a:blip r:embed="rId3"/>
                <a:stretch>
                  <a:fillRect l="-70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5" name="Google Shape;195;p25"/>
          <p:cNvSpPr txBox="1"/>
          <p:nvPr/>
        </p:nvSpPr>
        <p:spPr>
          <a:xfrm>
            <a:off x="141575" y="1539625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Input: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196" name="Google Shape;196;p25"/>
          <p:cNvSpPr txBox="1"/>
          <p:nvPr/>
        </p:nvSpPr>
        <p:spPr>
          <a:xfrm>
            <a:off x="3109525" y="1563950"/>
            <a:ext cx="188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b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Output:</a:t>
            </a:r>
            <a:endParaRPr sz="2200" b="1"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Google Shape;197;p25"/>
              <p:cNvSpPr txBox="1"/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AT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 2.62 mm 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ar-AE" b="0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 dirty="0">
                    <a:solidFill>
                      <a:schemeClr val="dk1"/>
                    </a:solidFill>
                    <a:latin typeface="Roboto Light" panose="020B0604020202020204" charset="0"/>
                    <a:ea typeface="Roboto Light" panose="020B0604020202020204" charset="0"/>
                  </a:rPr>
                  <a:t>=  2.44 mm</a:t>
                </a:r>
                <a:endParaRPr dirty="0">
                  <a:solidFill>
                    <a:schemeClr val="dk1"/>
                  </a:solidFill>
                  <a:latin typeface="Roboto Light" panose="020B0604020202020204" charset="0"/>
                  <a:ea typeface="Roboto Light" panose="020B0604020202020204" charset="0"/>
                </a:endParaRPr>
              </a:p>
            </p:txBody>
          </p:sp>
        </mc:Choice>
        <mc:Fallback xmlns="">
          <p:sp>
            <p:nvSpPr>
              <p:cNvPr id="197" name="Google Shape;197;p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350" y="1461775"/>
                <a:ext cx="1737000" cy="6325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1272715" y="1060847"/>
            <a:ext cx="6855000" cy="34757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GB" sz="2400" dirty="0"/>
              <a:t>3 </a:t>
            </a:r>
            <a:r>
              <a:rPr lang="en-GB" sz="2400" dirty="0" err="1"/>
              <a:t>Einzel</a:t>
            </a:r>
            <a:r>
              <a:rPr lang="en-GB" sz="2400" dirty="0"/>
              <a:t> lenses (E3 </a:t>
            </a:r>
            <a:r>
              <a:rPr lang="en-GB" sz="2400"/>
              <a:t>before bellow)</a:t>
            </a:r>
            <a:endParaRPr sz="2400" dirty="0"/>
          </a:p>
        </p:txBody>
      </p:sp>
      <p:pic>
        <p:nvPicPr>
          <p:cNvPr id="199" name="Google Shape;199;p25"/>
          <p:cNvPicPr preferRelativeResize="0"/>
          <p:nvPr/>
        </p:nvPicPr>
        <p:blipFill>
          <a:blip r:embed="rId5"/>
          <a:srcRect/>
          <a:stretch/>
        </p:blipFill>
        <p:spPr>
          <a:xfrm>
            <a:off x="262784" y="2224053"/>
            <a:ext cx="2759775" cy="2682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5"/>
          <p:cNvPicPr preferRelativeResize="0"/>
          <p:nvPr/>
        </p:nvPicPr>
        <p:blipFill>
          <a:blip r:embed="rId6"/>
          <a:srcRect/>
          <a:stretch/>
        </p:blipFill>
        <p:spPr>
          <a:xfrm>
            <a:off x="3196366" y="2212920"/>
            <a:ext cx="2758186" cy="2680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5"/>
          <p:cNvPicPr preferRelativeResize="0"/>
          <p:nvPr/>
        </p:nvPicPr>
        <p:blipFill>
          <a:blip r:embed="rId7"/>
          <a:srcRect/>
          <a:stretch/>
        </p:blipFill>
        <p:spPr>
          <a:xfrm>
            <a:off x="6101191" y="2636893"/>
            <a:ext cx="2814092" cy="21963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8A2A270-DFF3-4697-8730-D5CDC75838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248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50DDF-9F9A-4F25-9614-514D3B0BA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Carbon </a:t>
            </a:r>
            <a:r>
              <a:rPr lang="de-DE" dirty="0" err="1"/>
              <a:t>coating</a:t>
            </a:r>
            <a:r>
              <a:rPr lang="de-DE" dirty="0"/>
              <a:t> 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74316C-7A0F-4C3E-9D84-213E502D6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err="1"/>
              <a:t>Metal</a:t>
            </a:r>
            <a:r>
              <a:rPr lang="de-DE" dirty="0"/>
              <a:t> </a:t>
            </a:r>
            <a:r>
              <a:rPr lang="de-DE" dirty="0" err="1"/>
              <a:t>surfaces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not </a:t>
            </a:r>
            <a:r>
              <a:rPr lang="de-DE" dirty="0" err="1"/>
              <a:t>perfect</a:t>
            </a:r>
            <a:r>
              <a:rPr lang="de-DE" dirty="0"/>
              <a:t> </a:t>
            </a:r>
            <a:r>
              <a:rPr lang="de-DE" dirty="0" err="1"/>
              <a:t>equipotentials</a:t>
            </a:r>
            <a:endParaRPr lang="de-DE" dirty="0"/>
          </a:p>
          <a:p>
            <a:pPr lvl="1"/>
            <a:r>
              <a:rPr lang="de-DE" dirty="0" err="1"/>
              <a:t>Grain</a:t>
            </a:r>
            <a:r>
              <a:rPr lang="de-DE" dirty="0"/>
              <a:t> </a:t>
            </a:r>
            <a:r>
              <a:rPr lang="de-DE" dirty="0" err="1"/>
              <a:t>boundaries</a:t>
            </a:r>
            <a:endParaRPr lang="de-DE" dirty="0"/>
          </a:p>
          <a:p>
            <a:pPr lvl="1"/>
            <a:r>
              <a:rPr lang="de-DE" dirty="0"/>
              <a:t>Surface </a:t>
            </a:r>
            <a:r>
              <a:rPr lang="de-DE" dirty="0" err="1"/>
              <a:t>contamination</a:t>
            </a:r>
            <a:endParaRPr lang="de-DE" dirty="0"/>
          </a:p>
          <a:p>
            <a:r>
              <a:rPr lang="de-AT" dirty="0"/>
              <a:t>Forces </a:t>
            </a:r>
            <a:r>
              <a:rPr lang="de-AT" dirty="0" err="1"/>
              <a:t>created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patch</a:t>
            </a:r>
            <a:r>
              <a:rPr lang="de-AT" dirty="0"/>
              <a:t> </a:t>
            </a:r>
            <a:r>
              <a:rPr lang="de-AT" dirty="0" err="1"/>
              <a:t>potentials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significant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charged</a:t>
            </a:r>
            <a:r>
              <a:rPr lang="de-AT" dirty="0"/>
              <a:t> </a:t>
            </a:r>
            <a:r>
              <a:rPr lang="de-AT" dirty="0" err="1"/>
              <a:t>particles</a:t>
            </a:r>
            <a:endParaRPr lang="de-AT" dirty="0"/>
          </a:p>
          <a:p>
            <a:r>
              <a:rPr lang="de-AT" b="1" dirty="0" err="1"/>
              <a:t>Secondary</a:t>
            </a:r>
            <a:r>
              <a:rPr lang="de-AT" b="1" dirty="0"/>
              <a:t> </a:t>
            </a:r>
            <a:r>
              <a:rPr lang="de-AT" b="1" dirty="0" err="1"/>
              <a:t>electron</a:t>
            </a:r>
            <a:r>
              <a:rPr lang="de-AT" b="1" dirty="0"/>
              <a:t> </a:t>
            </a:r>
            <a:r>
              <a:rPr lang="de-AT" b="1" dirty="0" err="1"/>
              <a:t>emission</a:t>
            </a:r>
            <a:endParaRPr lang="de-AT" b="1" dirty="0"/>
          </a:p>
          <a:p>
            <a:pPr lvl="1"/>
            <a:r>
              <a:rPr lang="de-AT" dirty="0"/>
              <a:t>A: </a:t>
            </a:r>
            <a:r>
              <a:rPr lang="de-AT" dirty="0" err="1"/>
              <a:t>untreated</a:t>
            </a:r>
            <a:r>
              <a:rPr lang="de-AT" dirty="0"/>
              <a:t> Al </a:t>
            </a:r>
            <a:r>
              <a:rPr lang="de-AT" dirty="0" err="1"/>
              <a:t>alloy</a:t>
            </a:r>
            <a:endParaRPr lang="de-AT" dirty="0"/>
          </a:p>
          <a:p>
            <a:pPr lvl="1"/>
            <a:r>
              <a:rPr lang="de-AT" dirty="0"/>
              <a:t>B: </a:t>
            </a:r>
            <a:r>
              <a:rPr lang="de-AT" dirty="0" err="1"/>
              <a:t>alodine-treated</a:t>
            </a:r>
            <a:r>
              <a:rPr lang="de-AT" dirty="0"/>
              <a:t> Al </a:t>
            </a:r>
            <a:r>
              <a:rPr lang="de-AT" dirty="0" err="1"/>
              <a:t>alloy</a:t>
            </a:r>
            <a:endParaRPr lang="de-AT" dirty="0"/>
          </a:p>
          <a:p>
            <a:pPr lvl="1"/>
            <a:r>
              <a:rPr lang="de-AT" dirty="0"/>
              <a:t>C: </a:t>
            </a:r>
            <a:r>
              <a:rPr lang="en-US" dirty="0"/>
              <a:t>Al alloy covered with a-C film</a:t>
            </a:r>
            <a:endParaRPr lang="de-AT" dirty="0"/>
          </a:p>
          <a:p>
            <a:pPr lvl="1"/>
            <a:r>
              <a:rPr lang="de-AT" dirty="0"/>
              <a:t>D: </a:t>
            </a:r>
            <a:r>
              <a:rPr lang="en-US" dirty="0" err="1"/>
              <a:t>alodine</a:t>
            </a:r>
            <a:r>
              <a:rPr lang="en-US" dirty="0"/>
              <a:t>-treated Al alloy covered with a-C film</a:t>
            </a:r>
            <a:endParaRPr lang="de-AT" dirty="0"/>
          </a:p>
          <a:p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AFDAAC-E8FA-4D62-B188-4519C209C8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27</a:t>
            </a:fld>
            <a:endParaRPr lang="en-GB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9D6A787-6757-425E-9F82-7F9B08FF16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296"/>
          <a:stretch/>
        </p:blipFill>
        <p:spPr>
          <a:xfrm>
            <a:off x="4629152" y="1554485"/>
            <a:ext cx="3657271" cy="2714956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AE0436E7-6F06-466A-ADD6-D0ECBC2207F9}"/>
              </a:ext>
            </a:extLst>
          </p:cNvPr>
          <p:cNvSpPr txBox="1"/>
          <p:nvPr/>
        </p:nvSpPr>
        <p:spPr>
          <a:xfrm>
            <a:off x="5975643" y="4334259"/>
            <a:ext cx="2140436" cy="319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  <a:t>Source: </a:t>
            </a:r>
            <a:b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</a:br>
            <a: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  <a:t>https://doi.org/10.1016/j.matlet.2022.133085</a:t>
            </a:r>
            <a:endParaRPr lang="de-AT" sz="738" dirty="0"/>
          </a:p>
        </p:txBody>
      </p:sp>
    </p:spTree>
    <p:extLst>
      <p:ext uri="{BB962C8B-B14F-4D97-AF65-F5344CB8AC3E}">
        <p14:creationId xmlns:p14="http://schemas.microsoft.com/office/powerpoint/2010/main" val="37274507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61F95A8-A242-4C23-BA4C-896383901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3778" y="1504950"/>
            <a:ext cx="2818616" cy="2876850"/>
          </a:xfrm>
        </p:spPr>
        <p:txBody>
          <a:bodyPr>
            <a:normAutofit fontScale="70000" lnSpcReduction="20000"/>
          </a:bodyPr>
          <a:lstStyle/>
          <a:p>
            <a:r>
              <a:rPr lang="de-AT" b="1" dirty="0" err="1"/>
              <a:t>Completed</a:t>
            </a:r>
            <a:r>
              <a:rPr lang="de-AT" b="1" dirty="0"/>
              <a:t>:</a:t>
            </a:r>
          </a:p>
          <a:p>
            <a:pPr lvl="1"/>
            <a:r>
              <a:rPr lang="de-AT" dirty="0" err="1"/>
              <a:t>Electrodes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finished</a:t>
            </a:r>
            <a:r>
              <a:rPr lang="de-AT" dirty="0"/>
              <a:t> and </a:t>
            </a:r>
            <a:r>
              <a:rPr lang="de-AT" dirty="0" err="1"/>
              <a:t>cleaned</a:t>
            </a:r>
            <a:endParaRPr lang="de-AT" dirty="0"/>
          </a:p>
          <a:p>
            <a:pPr lvl="1"/>
            <a:r>
              <a:rPr lang="de-AT" dirty="0" err="1"/>
              <a:t>Flange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feedthroughs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ready</a:t>
            </a:r>
            <a:r>
              <a:rPr lang="de-AT" dirty="0"/>
              <a:t> </a:t>
            </a:r>
          </a:p>
          <a:p>
            <a:pPr lvl="1"/>
            <a:r>
              <a:rPr lang="de-AT" dirty="0" err="1"/>
              <a:t>Delivery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actuator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confirmed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March 2023</a:t>
            </a:r>
          </a:p>
          <a:p>
            <a:pPr lvl="1"/>
            <a:r>
              <a:rPr lang="de-AT" dirty="0"/>
              <a:t>Cable and </a:t>
            </a:r>
            <a:r>
              <a:rPr lang="de-AT" dirty="0" err="1"/>
              <a:t>shielding</a:t>
            </a:r>
            <a:r>
              <a:rPr lang="de-AT" dirty="0"/>
              <a:t> </a:t>
            </a:r>
            <a:r>
              <a:rPr lang="de-AT" dirty="0" err="1"/>
              <a:t>cleaned</a:t>
            </a:r>
            <a:endParaRPr lang="de-AT" dirty="0"/>
          </a:p>
          <a:p>
            <a:pPr lvl="1"/>
            <a:r>
              <a:rPr lang="de-AT" dirty="0"/>
              <a:t>Carbon </a:t>
            </a:r>
            <a:r>
              <a:rPr lang="de-AT" dirty="0" err="1"/>
              <a:t>coating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electrodes</a:t>
            </a:r>
            <a:endParaRPr lang="de-AT" dirty="0"/>
          </a:p>
          <a:p>
            <a:endParaRPr lang="de-AT" dirty="0"/>
          </a:p>
          <a:p>
            <a:r>
              <a:rPr lang="de-AT" b="1" dirty="0" err="1"/>
              <a:t>To</a:t>
            </a:r>
            <a:r>
              <a:rPr lang="de-AT" b="1" dirty="0"/>
              <a:t> do:</a:t>
            </a:r>
          </a:p>
          <a:p>
            <a:pPr lvl="1"/>
            <a:r>
              <a:rPr lang="de-AT" dirty="0" err="1"/>
              <a:t>Electrical</a:t>
            </a:r>
            <a:r>
              <a:rPr lang="de-AT" dirty="0"/>
              <a:t> </a:t>
            </a:r>
            <a:r>
              <a:rPr lang="de-AT" dirty="0" err="1"/>
              <a:t>connections</a:t>
            </a:r>
            <a:endParaRPr lang="de-AT" dirty="0"/>
          </a:p>
          <a:p>
            <a:pPr lvl="1"/>
            <a:r>
              <a:rPr lang="de-AT" dirty="0"/>
              <a:t>Shipping and </a:t>
            </a:r>
            <a:r>
              <a:rPr lang="de-AT" dirty="0" err="1"/>
              <a:t>installation</a:t>
            </a:r>
            <a:r>
              <a:rPr lang="de-AT" dirty="0"/>
              <a:t> </a:t>
            </a:r>
          </a:p>
          <a:p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BE1FB65-7AD8-45BE-ABE4-BCE666F14EE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28</a:t>
            </a:fld>
            <a:endParaRPr lang="en-GB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392774A-4104-4FD3-89FA-B7C30E844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Current</a:t>
            </a:r>
            <a:r>
              <a:rPr lang="de-AT" dirty="0"/>
              <a:t> </a:t>
            </a:r>
            <a:r>
              <a:rPr lang="de-AT" dirty="0" err="1"/>
              <a:t>status</a:t>
            </a:r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75EF8C5-8B71-4DB0-98B4-12FAA9BFE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803" y="834815"/>
            <a:ext cx="2561827" cy="4001329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48E92E3C-F343-49DA-918B-F3C88BEB5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736" y="834815"/>
            <a:ext cx="2561827" cy="192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79C1A41-B71F-46EC-935D-EFC5F1096E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070" y="2907184"/>
            <a:ext cx="2561826" cy="192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19423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FBEF11-2D98-4018-87C3-C35751788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949992"/>
            <a:ext cx="9144000" cy="609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0A26033-9755-235A-39DA-71CA5E0EF0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9299" y="1974678"/>
            <a:ext cx="2952545" cy="2047131"/>
          </a:xfrm>
        </p:spPr>
        <p:txBody>
          <a:bodyPr>
            <a:normAutofit/>
          </a:bodyPr>
          <a:lstStyle/>
          <a:p>
            <a:r>
              <a:rPr lang="de-DE" dirty="0" err="1">
                <a:solidFill>
                  <a:schemeClr val="bg1"/>
                </a:solidFill>
              </a:rPr>
              <a:t>Thank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you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for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your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attention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6FD75FB-1A5A-481E-8D05-30B2C96FA49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80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>
            <a:spLocks noGrp="1"/>
          </p:cNvSpPr>
          <p:nvPr>
            <p:ph type="title"/>
          </p:nvPr>
        </p:nvSpPr>
        <p:spPr>
          <a:xfrm>
            <a:off x="158665" y="916984"/>
            <a:ext cx="8858577" cy="702000"/>
          </a:xfrm>
          <a:prstGeom prst="rect">
            <a:avLst/>
          </a:prstGeom>
        </p:spPr>
        <p:txBody>
          <a:bodyPr spcFirstLastPara="1" wrap="square" lIns="68569" tIns="34275" rIns="68569" bIns="34275" anchor="ctr" anchorCtr="0">
            <a:normAutofit/>
          </a:bodyPr>
          <a:lstStyle/>
          <a:p>
            <a:r>
              <a:rPr lang="de-DE"/>
              <a:t>Experiments at </a:t>
            </a:r>
            <a:r>
              <a:rPr lang="de-DE" err="1"/>
              <a:t>the</a:t>
            </a:r>
            <a:r>
              <a:rPr lang="de-DE"/>
              <a:t> Antiproton </a:t>
            </a:r>
            <a:r>
              <a:rPr lang="de-DE" err="1"/>
              <a:t>Decelerator</a:t>
            </a:r>
            <a:r>
              <a:rPr lang="de-DE"/>
              <a:t> (CERN)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Google Shape;131;p16"/>
              <p:cNvSpPr txBox="1"/>
              <p:nvPr/>
            </p:nvSpPr>
            <p:spPr>
              <a:xfrm>
                <a:off x="88995" y="4454203"/>
                <a:ext cx="1751082" cy="6309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68569" rIns="68569" bIns="68569" anchor="t" anchorCtr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ar-AE" sz="1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"/>
                            <a:sym typeface="Roboto"/>
                          </a:rPr>
                        </m:ctrlPr>
                      </m:accPr>
                      <m:e>
                        <m:r>
                          <a:rPr lang="ar-AE" sz="16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"/>
                            <a:sym typeface="Roboto"/>
                          </a:rPr>
                          <m:t>𝑯</m:t>
                        </m:r>
                      </m:e>
                    </m:acc>
                  </m:oMath>
                </a14:m>
                <a:r>
                  <a:rPr lang="ar-AE" sz="1600" b="1">
                    <a:solidFill>
                      <a:schemeClr val="tx1"/>
                    </a:solidFill>
                    <a:latin typeface="Roboto"/>
                    <a:ea typeface="Roboto"/>
                    <a:cs typeface="Roboto"/>
                    <a:sym typeface="Roboto"/>
                  </a:rPr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ar-AE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"/>
                            <a:sym typeface="Roboto"/>
                          </a:rPr>
                        </m:ctrlPr>
                      </m:accPr>
                      <m:e>
                        <m:r>
                          <a:rPr lang="ar-AE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"/>
                            <a:sym typeface="Roboto"/>
                          </a:rPr>
                          <m:t>𝒑</m:t>
                        </m:r>
                      </m:e>
                    </m:acc>
                  </m:oMath>
                </a14:m>
                <a:r>
                  <a:rPr lang="ar-AE" sz="1600" b="1">
                    <a:solidFill>
                      <a:schemeClr val="tx1"/>
                    </a:solidFill>
                    <a:latin typeface="Roboto"/>
                    <a:ea typeface="Roboto"/>
                    <a:cs typeface="Roboto"/>
                    <a:sym typeface="Roboto"/>
                  </a:rPr>
                  <a:t> </a:t>
                </a:r>
                <a:r>
                  <a:rPr lang="de-DE" sz="1600" b="1" err="1">
                    <a:solidFill>
                      <a:schemeClr val="tx1"/>
                    </a:solidFill>
                    <a:latin typeface="Roboto"/>
                    <a:ea typeface="Roboto"/>
                    <a:cs typeface="Roboto"/>
                    <a:sym typeface="Roboto"/>
                  </a:rPr>
                  <a:t>detection</a:t>
                </a:r>
                <a:r>
                  <a:rPr lang="de-DE" sz="1600" b="1">
                    <a:solidFill>
                      <a:schemeClr val="tx1"/>
                    </a:solidFill>
                    <a:latin typeface="Roboto"/>
                    <a:ea typeface="Roboto"/>
                    <a:cs typeface="Roboto"/>
                    <a:sym typeface="Roboto"/>
                  </a:rPr>
                  <a:t> via </a:t>
                </a:r>
              </a:p>
              <a:p>
                <a:r>
                  <a:rPr lang="de-DE" sz="1600" b="1" err="1">
                    <a:solidFill>
                      <a:schemeClr val="tx1"/>
                    </a:solidFill>
                    <a:latin typeface="Roboto"/>
                    <a:ea typeface="Roboto"/>
                    <a:cs typeface="Roboto"/>
                    <a:sym typeface="Roboto"/>
                  </a:rPr>
                  <a:t>annihilation</a:t>
                </a:r>
                <a:endParaRPr lang="de-DE" sz="1600" b="1">
                  <a:solidFill>
                    <a:schemeClr val="tx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mc:Choice>
        <mc:Fallback xmlns="">
          <p:sp>
            <p:nvSpPr>
              <p:cNvPr id="131" name="Google Shape;131;p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95" y="4454203"/>
                <a:ext cx="1751082" cy="630920"/>
              </a:xfrm>
              <a:prstGeom prst="rect">
                <a:avLst/>
              </a:prstGeom>
              <a:blipFill>
                <a:blip r:embed="rId3"/>
                <a:stretch>
                  <a:fillRect l="-3484" r="-4530" b="-77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504A3449-4D42-C748-9F47-08B95DBA7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22" y="1663662"/>
            <a:ext cx="316133" cy="3442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3AEEF6-1B6B-B84D-A7C0-E8094C64E6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074" y="2193826"/>
            <a:ext cx="913322" cy="4621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046EC5-5EE3-094E-A331-A3F5646CBE62}"/>
              </a:ext>
            </a:extLst>
          </p:cNvPr>
          <p:cNvSpPr txBox="1"/>
          <p:nvPr/>
        </p:nvSpPr>
        <p:spPr>
          <a:xfrm>
            <a:off x="715730" y="1663662"/>
            <a:ext cx="104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5C5444-8BBF-2A44-83D2-F993384C7F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26" y="2848415"/>
            <a:ext cx="643771" cy="4262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6FC3CF-62EC-4B47-B1BA-9961890F36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064" y="3441610"/>
            <a:ext cx="567694" cy="5676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245FD60-EBA2-E747-8DB2-5D0F31DF5E55}"/>
              </a:ext>
            </a:extLst>
          </p:cNvPr>
          <p:cNvSpPr txBox="1"/>
          <p:nvPr/>
        </p:nvSpPr>
        <p:spPr>
          <a:xfrm>
            <a:off x="470074" y="4098244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PUMA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CEBA80-9A03-D646-A523-143F54D90193}"/>
              </a:ext>
            </a:extLst>
          </p:cNvPr>
          <p:cNvCxnSpPr>
            <a:cxnSpLocks/>
          </p:cNvCxnSpPr>
          <p:nvPr/>
        </p:nvCxnSpPr>
        <p:spPr>
          <a:xfrm>
            <a:off x="1857006" y="1534424"/>
            <a:ext cx="0" cy="349471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Google Shape;140;p17">
            <a:extLst>
              <a:ext uri="{FF2B5EF4-FFF2-40B4-BE49-F238E27FC236}">
                <a16:creationId xmlns:a16="http://schemas.microsoft.com/office/drawing/2014/main" id="{3216E4BA-FB43-7242-9EE2-432D0CE10D7C}"/>
              </a:ext>
            </a:extLst>
          </p:cNvPr>
          <p:cNvSpPr txBox="1">
            <a:spLocks/>
          </p:cNvSpPr>
          <p:nvPr/>
        </p:nvSpPr>
        <p:spPr>
          <a:xfrm>
            <a:off x="1909748" y="1534424"/>
            <a:ext cx="4611527" cy="33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marR="0" lvl="1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285750">
              <a:lnSpc>
                <a:spcPct val="115000"/>
              </a:lnSpc>
              <a:spcBef>
                <a:spcPts val="0"/>
              </a:spcBef>
              <a:buSzPts val="2400"/>
            </a:pPr>
            <a:r>
              <a:rPr lang="de-DE" err="1"/>
              <a:t>Efficient</a:t>
            </a:r>
            <a:r>
              <a:rPr lang="de-DE"/>
              <a:t> </a:t>
            </a:r>
            <a:r>
              <a:rPr lang="de-DE" err="1"/>
              <a:t>detection</a:t>
            </a:r>
            <a:r>
              <a:rPr lang="de-DE"/>
              <a:t>, </a:t>
            </a:r>
            <a:r>
              <a:rPr lang="de-DE" err="1"/>
              <a:t>correct</a:t>
            </a:r>
            <a:r>
              <a:rPr lang="de-DE"/>
              <a:t> </a:t>
            </a:r>
            <a:r>
              <a:rPr lang="de-DE" err="1"/>
              <a:t>tagging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events</a:t>
            </a:r>
            <a:endParaRPr lang="de-DE"/>
          </a:p>
          <a:p>
            <a:pPr marL="342900" indent="-285750">
              <a:lnSpc>
                <a:spcPct val="115000"/>
              </a:lnSpc>
              <a:spcBef>
                <a:spcPts val="0"/>
              </a:spcBef>
              <a:buSzPts val="2400"/>
            </a:pPr>
            <a:r>
              <a:rPr lang="de-DE"/>
              <a:t>Simulations-</a:t>
            </a:r>
            <a:r>
              <a:rPr lang="de-DE" err="1"/>
              <a:t>based</a:t>
            </a:r>
            <a:r>
              <a:rPr lang="de-DE"/>
              <a:t> </a:t>
            </a:r>
            <a:r>
              <a:rPr lang="de-DE" err="1"/>
              <a:t>detector</a:t>
            </a:r>
            <a:r>
              <a:rPr lang="de-DE"/>
              <a:t> design </a:t>
            </a:r>
            <a:r>
              <a:rPr lang="de-DE" err="1"/>
              <a:t>and</a:t>
            </a:r>
            <a:r>
              <a:rPr lang="de-DE"/>
              <a:t> </a:t>
            </a:r>
            <a:br>
              <a:rPr lang="de-DE"/>
            </a:br>
            <a:r>
              <a:rPr lang="de-DE" err="1"/>
              <a:t>event</a:t>
            </a:r>
            <a:r>
              <a:rPr lang="de-DE"/>
              <a:t> </a:t>
            </a:r>
            <a:r>
              <a:rPr lang="de-DE" err="1"/>
              <a:t>reconstruction</a:t>
            </a:r>
            <a:r>
              <a:rPr lang="de-DE"/>
              <a:t> - GEANT4 (Fritjof, CHIPS </a:t>
            </a:r>
            <a:r>
              <a:rPr lang="de-DE" err="1"/>
              <a:t>models</a:t>
            </a:r>
            <a:r>
              <a:rPr lang="de-DE"/>
              <a:t>), FLUKA</a:t>
            </a:r>
          </a:p>
          <a:p>
            <a:pPr marL="342900" indent="-285750">
              <a:lnSpc>
                <a:spcPct val="115000"/>
              </a:lnSpc>
              <a:spcBef>
                <a:spcPts val="0"/>
              </a:spcBef>
              <a:buSzPts val="2400"/>
            </a:pPr>
            <a:r>
              <a:rPr lang="de-DE" err="1"/>
              <a:t>Developed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HEP, </a:t>
            </a:r>
            <a:r>
              <a:rPr lang="de-DE" err="1"/>
              <a:t>extrapolated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low</a:t>
            </a:r>
            <a:r>
              <a:rPr lang="de-DE"/>
              <a:t> </a:t>
            </a:r>
            <a:r>
              <a:rPr lang="de-DE" err="1"/>
              <a:t>energies</a:t>
            </a:r>
            <a:endParaRPr lang="de-DE"/>
          </a:p>
          <a:p>
            <a:pPr marL="342900" indent="-285750">
              <a:lnSpc>
                <a:spcPct val="115000"/>
              </a:lnSpc>
              <a:spcBef>
                <a:spcPts val="0"/>
              </a:spcBef>
              <a:buSzPts val="2400"/>
            </a:pPr>
            <a:r>
              <a:rPr lang="de-DE"/>
              <a:t>None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them</a:t>
            </a:r>
            <a:r>
              <a:rPr lang="de-DE"/>
              <a:t> </a:t>
            </a:r>
            <a:r>
              <a:rPr lang="de-DE" err="1"/>
              <a:t>use</a:t>
            </a:r>
            <a:r>
              <a:rPr lang="de-DE"/>
              <a:t> </a:t>
            </a:r>
            <a:r>
              <a:rPr lang="de-DE" err="1"/>
              <a:t>annihilation</a:t>
            </a:r>
            <a:r>
              <a:rPr lang="de-DE"/>
              <a:t> </a:t>
            </a:r>
            <a:r>
              <a:rPr lang="de-DE" err="1"/>
              <a:t>data</a:t>
            </a:r>
            <a:r>
              <a:rPr lang="de-DE"/>
              <a:t> on </a:t>
            </a:r>
            <a:r>
              <a:rPr lang="de-DE" err="1"/>
              <a:t>nuclei</a:t>
            </a:r>
            <a:endParaRPr lang="de-DE"/>
          </a:p>
          <a:p>
            <a:pPr marL="342900" indent="-285750">
              <a:lnSpc>
                <a:spcPct val="115000"/>
              </a:lnSpc>
              <a:spcBef>
                <a:spcPts val="0"/>
              </a:spcBef>
              <a:buSzPts val="2400"/>
            </a:pPr>
            <a:r>
              <a:rPr lang="de-DE" err="1"/>
              <a:t>No</a:t>
            </a:r>
            <a:r>
              <a:rPr lang="de-DE"/>
              <a:t> </a:t>
            </a:r>
            <a:r>
              <a:rPr lang="de-DE" err="1"/>
              <a:t>model</a:t>
            </a:r>
            <a:r>
              <a:rPr lang="de-DE"/>
              <a:t> </a:t>
            </a:r>
            <a:r>
              <a:rPr lang="de-DE" err="1"/>
              <a:t>describes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existing</a:t>
            </a:r>
            <a:r>
              <a:rPr lang="de-DE"/>
              <a:t> </a:t>
            </a:r>
            <a:r>
              <a:rPr lang="de-DE" err="1"/>
              <a:t>data</a:t>
            </a:r>
            <a:r>
              <a:rPr lang="de-DE"/>
              <a:t> </a:t>
            </a:r>
            <a:r>
              <a:rPr lang="de-DE" err="1"/>
              <a:t>correctly</a:t>
            </a:r>
            <a:endParaRPr lang="de-DE"/>
          </a:p>
        </p:txBody>
      </p:sp>
      <p:pic>
        <p:nvPicPr>
          <p:cNvPr id="29" name="Google Shape;141;p17">
            <a:extLst>
              <a:ext uri="{FF2B5EF4-FFF2-40B4-BE49-F238E27FC236}">
                <a16:creationId xmlns:a16="http://schemas.microsoft.com/office/drawing/2014/main" id="{C4C18B24-3A63-9448-8DFE-16DE242FDB24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68534" y="1618984"/>
            <a:ext cx="2651276" cy="2485062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142;p17">
            <a:extLst>
              <a:ext uri="{FF2B5EF4-FFF2-40B4-BE49-F238E27FC236}">
                <a16:creationId xmlns:a16="http://schemas.microsoft.com/office/drawing/2014/main" id="{64DD9DF2-C1AB-544E-A2EF-8E2368ADF722}"/>
              </a:ext>
            </a:extLst>
          </p:cNvPr>
          <p:cNvSpPr txBox="1"/>
          <p:nvPr/>
        </p:nvSpPr>
        <p:spPr>
          <a:xfrm>
            <a:off x="6623097" y="4353382"/>
            <a:ext cx="2720488" cy="30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t" anchorCtr="0">
            <a:spAutoFit/>
          </a:bodyPr>
          <a:lstStyle/>
          <a:p>
            <a:r>
              <a:rPr lang="de-DE" sz="1000" i="1" dirty="0"/>
              <a:t>S. </a:t>
            </a:r>
            <a:r>
              <a:rPr lang="de-DE" sz="1000" i="1" dirty="0" err="1"/>
              <a:t>Aghion</a:t>
            </a:r>
            <a:r>
              <a:rPr lang="de-DE" sz="1000" i="1" dirty="0"/>
              <a:t> et al. 2017 JINST 12 P04021</a:t>
            </a:r>
            <a:endParaRPr sz="1000" i="1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F016CCD-97E3-4D71-A448-F220D9130B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2223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7A5E6-DAA2-6234-5682-BE8A70424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B-</a:t>
            </a:r>
            <a:r>
              <a:rPr lang="de-DE" err="1"/>
              <a:t>field</a:t>
            </a:r>
            <a:r>
              <a:rPr lang="de-DE"/>
              <a:t> </a:t>
            </a:r>
            <a:r>
              <a:rPr lang="de-DE" err="1"/>
              <a:t>along</a:t>
            </a:r>
            <a:r>
              <a:rPr lang="de-DE"/>
              <a:t> Z-axis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44CAED-DF63-DF96-5462-8779F98E13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30</a:t>
            </a:fld>
            <a:endParaRPr lang="en-GB"/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A42CABC2-8CCF-C5C6-CAAD-BCBBDDF04E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089" y="1887311"/>
            <a:ext cx="6762330" cy="2957773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EF42BC5E-2035-6FFC-A2E8-51AF51F4574B}"/>
              </a:ext>
            </a:extLst>
          </p:cNvPr>
          <p:cNvCxnSpPr/>
          <p:nvPr/>
        </p:nvCxnSpPr>
        <p:spPr>
          <a:xfrm flipV="1">
            <a:off x="5871692" y="1780129"/>
            <a:ext cx="0" cy="3133829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1" name="DefaultOcx">
            <a:extLst>
              <a:ext uri="{FF2B5EF4-FFF2-40B4-BE49-F238E27FC236}">
                <a16:creationId xmlns:a16="http://schemas.microsoft.com/office/drawing/2014/main" id="{64914A07-0FDB-46DA-895A-025C8CA97258}"/>
              </a:ext>
            </a:extLst>
          </p:cNvPr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2286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27095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B187BD0-78A7-4244-ADAF-2D642F76BF8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848" y="1483258"/>
            <a:ext cx="9144000" cy="284971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1BBA1A6-160F-4110-BE30-5B1369335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Solenoid </a:t>
            </a:r>
            <a:r>
              <a:rPr lang="de-DE" dirty="0" err="1"/>
              <a:t>lenses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8013A3-F4F7-4BB1-8F3C-4F1D9ED97C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31</a:t>
            </a:fld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32F447C-E983-4360-9F9B-D86EB08BE7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557959"/>
            <a:ext cx="9144000" cy="248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4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C51D15-4801-46E6-A8B3-5A199AD61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HIGAKI A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367148-DDD5-48E0-AF18-B171074AC9A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32</a:t>
            </a:fld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74F0F84-98FC-4170-A86A-B25F267D54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052" y="1768288"/>
            <a:ext cx="5051031" cy="246354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3CC6C2C-6382-4928-BDFE-134F0E3A1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396" y="1858565"/>
            <a:ext cx="2279463" cy="228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2345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6A738C-7466-49F7-9E4A-2C7C599E4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1865" y="1010897"/>
            <a:ext cx="6855000" cy="497789"/>
          </a:xfrm>
        </p:spPr>
        <p:txBody>
          <a:bodyPr/>
          <a:lstStyle/>
          <a:p>
            <a:r>
              <a:rPr lang="de-AT"/>
              <a:t>Penning-trap MUSASHI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F90EB4A-510E-4B00-BB59-070283866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5081" y="1867289"/>
            <a:ext cx="2973288" cy="1408922"/>
          </a:xfrm>
        </p:spPr>
        <p:txBody>
          <a:bodyPr>
            <a:normAutofit fontScale="92500" lnSpcReduction="10000"/>
          </a:bodyPr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de-AT" sz="1600"/>
              <a:t>Data </a:t>
            </a:r>
            <a:r>
              <a:rPr lang="de-AT" sz="1600" err="1"/>
              <a:t>is</a:t>
            </a:r>
            <a:r>
              <a:rPr lang="de-AT" sz="1600"/>
              <a:t> </a:t>
            </a:r>
            <a:r>
              <a:rPr lang="de-AT" sz="1600" err="1"/>
              <a:t>necessary</a:t>
            </a:r>
            <a:r>
              <a:rPr lang="de-AT" sz="1600"/>
              <a:t> </a:t>
            </a:r>
            <a:r>
              <a:rPr lang="de-AT" sz="1600" err="1"/>
              <a:t>for</a:t>
            </a:r>
            <a:r>
              <a:rPr lang="de-AT" sz="1600"/>
              <a:t> </a:t>
            </a:r>
            <a:r>
              <a:rPr lang="de-AT" sz="1600" err="1"/>
              <a:t>the</a:t>
            </a:r>
            <a:r>
              <a:rPr lang="de-AT" sz="1600"/>
              <a:t> </a:t>
            </a:r>
            <a:r>
              <a:rPr lang="de-AT" sz="1600" err="1"/>
              <a:t>optimization</a:t>
            </a:r>
            <a:r>
              <a:rPr lang="de-AT" sz="1600"/>
              <a:t> </a:t>
            </a:r>
            <a:r>
              <a:rPr lang="de-AT" sz="1600" err="1"/>
              <a:t>process</a:t>
            </a:r>
            <a:r>
              <a:rPr lang="de-AT" sz="1600"/>
              <a:t> </a:t>
            </a:r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de-AT" sz="1600"/>
              <a:t>Beam </a:t>
            </a:r>
            <a:r>
              <a:rPr lang="de-AT" sz="1600" err="1"/>
              <a:t>consists</a:t>
            </a:r>
            <a:r>
              <a:rPr lang="de-AT" sz="1600"/>
              <a:t> </a:t>
            </a:r>
            <a:r>
              <a:rPr lang="de-AT" sz="1600" err="1"/>
              <a:t>of</a:t>
            </a:r>
            <a:r>
              <a:rPr lang="de-AT" sz="1600"/>
              <a:t> a </a:t>
            </a:r>
            <a:r>
              <a:rPr lang="de-AT" sz="1600" err="1"/>
              <a:t>halo</a:t>
            </a:r>
            <a:r>
              <a:rPr lang="de-AT" sz="1600"/>
              <a:t> and a </a:t>
            </a:r>
            <a:r>
              <a:rPr lang="de-AT" sz="1600" err="1"/>
              <a:t>center</a:t>
            </a:r>
            <a:r>
              <a:rPr lang="de-AT" sz="1600"/>
              <a:t> </a:t>
            </a:r>
            <a:r>
              <a:rPr lang="de-AT" sz="1600" err="1"/>
              <a:t>part</a:t>
            </a:r>
            <a:endParaRPr lang="de-AT" sz="1600"/>
          </a:p>
          <a:p>
            <a:pPr marL="571500" indent="-342900">
              <a:buFont typeface="Arial" panose="020B0604020202020204" pitchFamily="34" charset="0"/>
              <a:buChar char="•"/>
            </a:pPr>
            <a:r>
              <a:rPr lang="de-AT" sz="1600" err="1"/>
              <a:t>Only</a:t>
            </a:r>
            <a:r>
              <a:rPr lang="de-AT" sz="1600"/>
              <a:t> </a:t>
            </a:r>
            <a:r>
              <a:rPr lang="de-AT" sz="1600" err="1"/>
              <a:t>extraction</a:t>
            </a:r>
            <a:r>
              <a:rPr lang="de-AT" sz="1600"/>
              <a:t> </a:t>
            </a:r>
            <a:r>
              <a:rPr lang="de-AT" sz="1600" err="1"/>
              <a:t>step</a:t>
            </a:r>
            <a:r>
              <a:rPr lang="de-AT" sz="1600"/>
              <a:t> was </a:t>
            </a:r>
            <a:r>
              <a:rPr lang="de-AT" sz="1600" err="1"/>
              <a:t>simulated</a:t>
            </a:r>
            <a:endParaRPr lang="de-AT" sz="160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EA86675-6580-4259-84CD-7412A3B0E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06" y="3315980"/>
            <a:ext cx="1849071" cy="182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9100F718-122A-4094-99CF-E256FCB5704B}"/>
                  </a:ext>
                </a:extLst>
              </p:cNvPr>
              <p:cNvSpPr txBox="1"/>
              <p:nvPr/>
            </p:nvSpPr>
            <p:spPr>
              <a:xfrm>
                <a:off x="7796077" y="3534701"/>
                <a:ext cx="1347923" cy="16174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rtl="0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AT" sz="14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14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sz="14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: 11.30 mm</a:t>
                </a:r>
                <a:endParaRPr lang="de-AT" b="0">
                  <a:effectLst/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pPr rtl="0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AT" sz="14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14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sz="1400" b="0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: 11.36 mm</a:t>
                </a:r>
                <a:endParaRPr lang="de-AT" b="0">
                  <a:effectLst/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pPr rtl="0">
                  <a:spcBef>
                    <a:spcPts val="0"/>
                  </a:spcBef>
                  <a:spcAft>
                    <a:spcPts val="0"/>
                  </a:spcAft>
                </a:pPr>
                <a:br>
                  <a:rPr lang="de-AT" b="0"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</a:br>
                <a14:m>
                  <m:oMath xmlns:m="http://schemas.openxmlformats.org/officeDocument/2006/math">
                    <m:r>
                      <a:rPr lang="de-AT" b="0" i="1" smtClean="0">
                        <a:effectLst/>
                        <a:latin typeface="Cambria Math" panose="02040503050406030204" pitchFamily="18" charset="0"/>
                      </a:rPr>
                      <m:t>𝑇𝑟𝑎𝑛𝑠𝑚𝑖𝑠𝑠𝑖𝑜𝑛</m:t>
                    </m:r>
                  </m:oMath>
                </a14:m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: 77.72%</a:t>
                </a:r>
                <a:endParaRPr lang="de-AT" b="0">
                  <a:effectLst/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pPr rtl="0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de-AT" sz="1400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𝐶𝑒𝑛𝑡𝑒𝑟</m:t>
                    </m:r>
                  </m:oMath>
                </a14:m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: 63%</a:t>
                </a:r>
                <a:endParaRPr lang="de-AT" b="0">
                  <a:effectLst/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pPr rtl="0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de-AT" sz="1400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𝐻𝑎𝑙𝑜</m:t>
                    </m:r>
                  </m:oMath>
                </a14:m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: 37%</a:t>
                </a:r>
                <a:endParaRPr lang="de-AT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9100F718-122A-4094-99CF-E256FCB570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077" y="3534701"/>
                <a:ext cx="1347923" cy="1617430"/>
              </a:xfrm>
              <a:prstGeom prst="rect">
                <a:avLst/>
              </a:prstGeom>
              <a:blipFill>
                <a:blip r:embed="rId4"/>
                <a:stretch>
                  <a:fillRect l="-1357" t="-755" r="-2262" b="-2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0F1E1D51-0ADF-479A-930F-DEF4EC9A4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0604" y="1550707"/>
            <a:ext cx="3312016" cy="161142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309CD920-DD63-4F34-8002-74DC14BECAE4}"/>
              </a:ext>
            </a:extLst>
          </p:cNvPr>
          <p:cNvSpPr txBox="1"/>
          <p:nvPr/>
        </p:nvSpPr>
        <p:spPr>
          <a:xfrm>
            <a:off x="2856532" y="3262210"/>
            <a:ext cx="2940160" cy="546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Kuroda, N. et. Al. (2012). Development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of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monoenergetic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ultraslow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antiproton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beam source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for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high-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precision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investigation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Physical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Review Special Topics -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Accelerators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and </a:t>
            </a:r>
            <a:r>
              <a:rPr lang="de-AT" sz="738" err="1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Beams</a:t>
            </a:r>
            <a:r>
              <a:rPr lang="de-AT" sz="738">
                <a:solidFill>
                  <a:srgbClr val="76717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15. 10.1103/PhysRevSTAB.15.024702. 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A8C6EBD-B55A-4603-A4A9-594E1B1DFA3E}"/>
              </a:ext>
            </a:extLst>
          </p:cNvPr>
          <p:cNvGrpSpPr/>
          <p:nvPr/>
        </p:nvGrpSpPr>
        <p:grpSpPr>
          <a:xfrm>
            <a:off x="382358" y="1508686"/>
            <a:ext cx="5402723" cy="3521785"/>
            <a:chOff x="382358" y="1508686"/>
            <a:chExt cx="5402723" cy="3521785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82148DCA-EAAF-4B93-9007-DAC7CC9B6437}"/>
                </a:ext>
              </a:extLst>
            </p:cNvPr>
            <p:cNvGrpSpPr/>
            <p:nvPr/>
          </p:nvGrpSpPr>
          <p:grpSpPr>
            <a:xfrm>
              <a:off x="382358" y="1508686"/>
              <a:ext cx="5402723" cy="3454131"/>
              <a:chOff x="3188629" y="1382536"/>
              <a:chExt cx="5402723" cy="3454131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403B0EE7-FF8E-4037-962C-CC02F7292CD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67780" r="28133"/>
              <a:stretch/>
            </p:blipFill>
            <p:spPr>
              <a:xfrm>
                <a:off x="3188629" y="3866194"/>
                <a:ext cx="5402723" cy="970473"/>
              </a:xfrm>
              <a:prstGeom prst="rect">
                <a:avLst/>
              </a:prstGeom>
            </p:spPr>
          </p:pic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437A967E-9897-43DD-800E-2884738DF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609751" y="1382536"/>
                <a:ext cx="1867124" cy="2623917"/>
              </a:xfrm>
              <a:prstGeom prst="rect">
                <a:avLst/>
              </a:prstGeom>
            </p:spPr>
          </p:pic>
        </p:grpSp>
        <p:sp>
          <p:nvSpPr>
            <p:cNvPr id="13" name="Google Shape;169;p22">
              <a:extLst>
                <a:ext uri="{FF2B5EF4-FFF2-40B4-BE49-F238E27FC236}">
                  <a16:creationId xmlns:a16="http://schemas.microsoft.com/office/drawing/2014/main" id="{2ABEA614-875B-4D9C-9E11-F0FE2216DA4C}"/>
                </a:ext>
              </a:extLst>
            </p:cNvPr>
            <p:cNvSpPr txBox="1"/>
            <p:nvPr/>
          </p:nvSpPr>
          <p:spPr>
            <a:xfrm>
              <a:off x="803481" y="4630392"/>
              <a:ext cx="2320720" cy="400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>
                  <a:latin typeface="Roboto Light" panose="02000000000000000000" pitchFamily="2" charset="0"/>
                  <a:ea typeface="Roboto Light" panose="02000000000000000000" pitchFamily="2" charset="0"/>
                  <a:cs typeface="Palatino"/>
                  <a:sym typeface="Palatino"/>
                </a:rPr>
                <a:t>Multi ring </a:t>
              </a:r>
              <a:r>
                <a:rPr lang="de-DE" err="1">
                  <a:latin typeface="Roboto Light" panose="02000000000000000000" pitchFamily="2" charset="0"/>
                  <a:ea typeface="Roboto Light" panose="02000000000000000000" pitchFamily="2" charset="0"/>
                  <a:cs typeface="Palatino"/>
                  <a:sym typeface="Palatino"/>
                </a:rPr>
                <a:t>electrode</a:t>
              </a:r>
              <a:r>
                <a:rPr lang="de-DE">
                  <a:latin typeface="Roboto Light" panose="02000000000000000000" pitchFamily="2" charset="0"/>
                  <a:ea typeface="Roboto Light" panose="02000000000000000000" pitchFamily="2" charset="0"/>
                  <a:cs typeface="Palatino"/>
                  <a:sym typeface="Palatino"/>
                </a:rPr>
                <a:t> (MRE)</a:t>
              </a:r>
              <a:endParaRPr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endParaRPr>
            </a:p>
          </p:txBody>
        </p:sp>
      </p:grpSp>
      <p:sp>
        <p:nvSpPr>
          <p:cNvPr id="14" name="Google Shape;169;p22">
            <a:extLst>
              <a:ext uri="{FF2B5EF4-FFF2-40B4-BE49-F238E27FC236}">
                <a16:creationId xmlns:a16="http://schemas.microsoft.com/office/drawing/2014/main" id="{F45CE53F-C854-40EC-99E3-E2A668EFDEE4}"/>
              </a:ext>
            </a:extLst>
          </p:cNvPr>
          <p:cNvSpPr txBox="1"/>
          <p:nvPr/>
        </p:nvSpPr>
        <p:spPr>
          <a:xfrm>
            <a:off x="3196996" y="4805496"/>
            <a:ext cx="21522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err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Extraction</a:t>
            </a:r>
            <a:r>
              <a:rPr lang="de-DE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 </a:t>
            </a:r>
            <a:r>
              <a:rPr lang="de-DE" err="1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electrode</a:t>
            </a:r>
            <a:r>
              <a:rPr lang="de-DE">
                <a:latin typeface="Roboto Light" panose="02000000000000000000" pitchFamily="2" charset="0"/>
                <a:ea typeface="Roboto Light" panose="02000000000000000000" pitchFamily="2" charset="0"/>
                <a:cs typeface="Palatino"/>
                <a:sym typeface="Palatino"/>
              </a:rPr>
              <a:t> (EE)</a:t>
            </a:r>
            <a:endParaRPr>
              <a:latin typeface="Roboto Light" panose="02000000000000000000" pitchFamily="2" charset="0"/>
              <a:ea typeface="Roboto Light" panose="02000000000000000000" pitchFamily="2" charset="0"/>
              <a:cs typeface="Palatino"/>
              <a:sym typeface="Palatino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7F8E98-9701-4333-9B69-87408314D5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76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5A4792C7-5BFA-4971-A2F7-61E986F9163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477595" y="1576480"/>
                <a:ext cx="3404834" cy="2876850"/>
              </a:xfrm>
            </p:spPr>
            <p:txBody>
              <a:bodyPr>
                <a:normAutofit lnSpcReduction="10000"/>
              </a:bodyPr>
              <a:lstStyle/>
              <a:p>
                <a:pPr marL="514350" indent="-285750"/>
                <a:r>
                  <a:rPr lang="en-US"/>
                  <a:t>250 eV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/>
                  <a:t> from MUSASHI annihilating on different targets.</a:t>
                </a:r>
              </a:p>
              <a:p>
                <a:pPr marL="514350" indent="-285750"/>
                <a:endParaRPr lang="en-US"/>
              </a:p>
              <a:p>
                <a:pPr marL="514350" indent="-285750"/>
                <a:r>
                  <a:rPr lang="en-US"/>
                  <a:t>90 deg bending before the CUSP.</a:t>
                </a:r>
              </a:p>
              <a:p>
                <a:pPr marL="514350" indent="-285750"/>
                <a:endParaRPr lang="en-US"/>
              </a:p>
              <a:p>
                <a:pPr marL="514350" indent="-285750"/>
                <a:r>
                  <a:rPr lang="en-US"/>
                  <a:t>Transport to the target through the e+ beam line.</a:t>
                </a:r>
              </a:p>
              <a:p>
                <a:pPr marL="514350" indent="-285750"/>
                <a:endParaRPr lang="de-AT"/>
              </a:p>
            </p:txBody>
          </p:sp>
        </mc:Choice>
        <mc:Fallback xmlns="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5A4792C7-5BFA-4971-A2F7-61E986F916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77595" y="1576480"/>
                <a:ext cx="3404834" cy="2876850"/>
              </a:xfrm>
              <a:blipFill>
                <a:blip r:embed="rId3"/>
                <a:stretch>
                  <a:fillRect b="-1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FC7A8115-BB36-4118-A68B-7CCE187EB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Experimental setup</a:t>
            </a:r>
            <a:endParaRPr lang="de-AT"/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C430B999-8ABF-4A74-9257-8880D0118CE2}"/>
              </a:ext>
            </a:extLst>
          </p:cNvPr>
          <p:cNvGrpSpPr/>
          <p:nvPr/>
        </p:nvGrpSpPr>
        <p:grpSpPr>
          <a:xfrm>
            <a:off x="3981833" y="1190917"/>
            <a:ext cx="5576658" cy="4090987"/>
            <a:chOff x="3981833" y="1190917"/>
            <a:chExt cx="5576658" cy="4090987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2071ED7D-70C6-43AA-A0B2-527C035DEDE6}"/>
                </a:ext>
              </a:extLst>
            </p:cNvPr>
            <p:cNvGrpSpPr/>
            <p:nvPr/>
          </p:nvGrpSpPr>
          <p:grpSpPr>
            <a:xfrm>
              <a:off x="3981833" y="1190917"/>
              <a:ext cx="5576658" cy="4090987"/>
              <a:chOff x="3562383" y="1035156"/>
              <a:chExt cx="5576658" cy="4090987"/>
            </a:xfrm>
          </p:grpSpPr>
          <p:pic>
            <p:nvPicPr>
              <p:cNvPr id="6" name="Picture 2">
                <a:extLst>
                  <a:ext uri="{FF2B5EF4-FFF2-40B4-BE49-F238E27FC236}">
                    <a16:creationId xmlns:a16="http://schemas.microsoft.com/office/drawing/2014/main" id="{D21D756D-E3D6-47C8-A185-406DE10707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4244506" y="508900"/>
                <a:ext cx="4090987" cy="51435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Google Shape;168;p22">
                <a:extLst>
                  <a:ext uri="{FF2B5EF4-FFF2-40B4-BE49-F238E27FC236}">
                    <a16:creationId xmlns:a16="http://schemas.microsoft.com/office/drawing/2014/main" id="{AEBFEA2C-0D81-4CA4-8068-5A98A21BF1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391150" y="1420719"/>
                <a:ext cx="720892" cy="1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8" name="Google Shape;169;p22">
                <a:extLst>
                  <a:ext uri="{FF2B5EF4-FFF2-40B4-BE49-F238E27FC236}">
                    <a16:creationId xmlns:a16="http://schemas.microsoft.com/office/drawing/2014/main" id="{C0F2F6B1-89B0-44CA-AD21-C11C4646CEAD}"/>
                  </a:ext>
                </a:extLst>
              </p:cNvPr>
              <p:cNvSpPr txBox="1"/>
              <p:nvPr/>
            </p:nvSpPr>
            <p:spPr>
              <a:xfrm>
                <a:off x="3562383" y="4462051"/>
                <a:ext cx="12840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sp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Roboto Light" panose="02000000000000000000" pitchFamily="2" charset="0"/>
                    <a:ea typeface="Roboto Light" panose="02000000000000000000" pitchFamily="2" charset="0"/>
                    <a:cs typeface="Palatino"/>
                    <a:sym typeface="Palatino"/>
                  </a:rPr>
                  <a:t>Quadrupole bender</a:t>
                </a:r>
                <a:endParaRPr>
                  <a:latin typeface="Roboto Light" panose="02000000000000000000" pitchFamily="2" charset="0"/>
                  <a:ea typeface="Roboto Light" panose="02000000000000000000" pitchFamily="2" charset="0"/>
                  <a:cs typeface="Palatino"/>
                  <a:sym typeface="Palatino"/>
                </a:endParaRPr>
              </a:p>
            </p:txBody>
          </p:sp>
          <p:cxnSp>
            <p:nvCxnSpPr>
              <p:cNvPr id="9" name="Google Shape;170;p22">
                <a:extLst>
                  <a:ext uri="{FF2B5EF4-FFF2-40B4-BE49-F238E27FC236}">
                    <a16:creationId xmlns:a16="http://schemas.microsoft.com/office/drawing/2014/main" id="{A9D4B056-A0D0-49AF-AAB4-51DBDFACF9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81737" y="4082779"/>
                <a:ext cx="342053" cy="524752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E42242E4-449D-41C5-BC5D-E1869440BC1B}"/>
                  </a:ext>
                </a:extLst>
              </p:cNvPr>
              <p:cNvSpPr txBox="1"/>
              <p:nvPr/>
            </p:nvSpPr>
            <p:spPr>
              <a:xfrm>
                <a:off x="5244354" y="2291312"/>
                <a:ext cx="1381217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rtl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e</a:t>
                </a:r>
                <a:r>
                  <a:rPr lang="de-AT" sz="1400" b="0" i="0" u="none" strike="noStrike" baseline="30000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+</a:t>
                </a:r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AT" sz="1400" b="0" i="0" u="none" strike="noStrike" err="1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transfer</a:t>
                </a:r>
                <a:r>
                  <a:rPr lang="de-AT" sz="1400" b="0" i="0" u="none" strike="noStrike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AT" sz="1400" b="0" i="0" u="none" strike="noStrike" err="1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  <a:ea typeface="Roboto Light" panose="02000000000000000000" pitchFamily="2" charset="0"/>
                  </a:rPr>
                  <a:t>line</a:t>
                </a:r>
                <a:endParaRPr lang="de-AT" b="0">
                  <a:effectLst/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br>
                  <a:rPr lang="de-AT">
                    <a:latin typeface="Roboto Light" panose="02000000000000000000" pitchFamily="2" charset="0"/>
                    <a:ea typeface="Roboto Light" panose="02000000000000000000" pitchFamily="2" charset="0"/>
                  </a:rPr>
                </a:br>
                <a:endParaRPr lang="de-AT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feld 10">
                    <a:extLst>
                      <a:ext uri="{FF2B5EF4-FFF2-40B4-BE49-F238E27FC236}">
                        <a16:creationId xmlns:a16="http://schemas.microsoft.com/office/drawing/2014/main" id="{D3077C06-CDA1-4C3A-8851-D8C8C91D7640}"/>
                      </a:ext>
                    </a:extLst>
                  </p:cNvPr>
                  <p:cNvSpPr txBox="1"/>
                  <p:nvPr/>
                </p:nvSpPr>
                <p:spPr>
                  <a:xfrm>
                    <a:off x="7985162" y="3483695"/>
                    <a:ext cx="1153879" cy="95410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de-AT"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 </a:t>
                    </a:r>
                    <a:r>
                      <a:rPr lang="de-AT" err="1"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from</a:t>
                    </a:r>
                    <a:r>
                      <a:rPr lang="de-AT"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 ELENA</a:t>
                    </a:r>
                  </a:p>
                  <a:p>
                    <a:r>
                      <a:rPr lang="de-AT"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  <a:t>100 keV</a:t>
                    </a:r>
                    <a:br>
                      <a:rPr lang="de-AT">
                        <a:latin typeface="Roboto Light" panose="02000000000000000000" pitchFamily="2" charset="0"/>
                        <a:ea typeface="Roboto Light" panose="02000000000000000000" pitchFamily="2" charset="0"/>
                      </a:rPr>
                    </a:br>
                    <a:endParaRPr lang="de-AT">
                      <a:latin typeface="Roboto Light" panose="02000000000000000000" pitchFamily="2" charset="0"/>
                      <a:ea typeface="Roboto Light" panose="02000000000000000000" pitchFamily="2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feld 10">
                    <a:extLst>
                      <a:ext uri="{FF2B5EF4-FFF2-40B4-BE49-F238E27FC236}">
                        <a16:creationId xmlns:a16="http://schemas.microsoft.com/office/drawing/2014/main" id="{D3077C06-CDA1-4C3A-8851-D8C8C91D764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985162" y="3483695"/>
                    <a:ext cx="1153879" cy="95410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587" t="-127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" name="Google Shape;168;p22">
                <a:extLst>
                  <a:ext uri="{FF2B5EF4-FFF2-40B4-BE49-F238E27FC236}">
                    <a16:creationId xmlns:a16="http://schemas.microsoft.com/office/drawing/2014/main" id="{E87B8026-4019-4A55-A688-22693F44A1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89770" y="2480759"/>
                <a:ext cx="0" cy="1049431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91A93C41-FA5D-44D2-BA9A-B859A7E9ADBA}"/>
                  </a:ext>
                </a:extLst>
              </p:cNvPr>
              <p:cNvSpPr txBox="1"/>
              <p:nvPr/>
            </p:nvSpPr>
            <p:spPr>
              <a:xfrm>
                <a:off x="6112042" y="1246961"/>
                <a:ext cx="172858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AT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Detector</a:t>
                </a:r>
                <a:r>
                  <a:rPr lang="de-AT">
                    <a:latin typeface="Roboto Light" panose="02000000000000000000" pitchFamily="2" charset="0"/>
                    <a:ea typeface="Roboto Light" panose="02000000000000000000" pitchFamily="2" charset="0"/>
                  </a:rPr>
                  <a:t> and </a:t>
                </a:r>
                <a:r>
                  <a:rPr lang="de-AT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foil</a:t>
                </a:r>
                <a:r>
                  <a:rPr lang="de-AT"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br>
                  <a:rPr lang="de-AT"/>
                </a:br>
                <a:endParaRPr lang="de-AT"/>
              </a:p>
            </p:txBody>
          </p:sp>
        </p:grp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E6BA898D-F612-4171-B359-C534E6C9EC2F}"/>
                </a:ext>
              </a:extLst>
            </p:cNvPr>
            <p:cNvSpPr txBox="1"/>
            <p:nvPr/>
          </p:nvSpPr>
          <p:spPr>
            <a:xfrm>
              <a:off x="6958803" y="3875395"/>
              <a:ext cx="10633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rtl="0">
                <a:spcBef>
                  <a:spcPts val="0"/>
                </a:spcBef>
                <a:spcAft>
                  <a:spcPts val="0"/>
                </a:spcAft>
              </a:pPr>
              <a:r>
                <a:rPr lang="de-AT" sz="1400" b="0" i="0" u="none" strike="noStrike">
                  <a:solidFill>
                    <a:schemeClr val="bg1"/>
                  </a:solidFill>
                  <a:effectLst/>
                  <a:latin typeface="Roboto Light" panose="02000000000000000000" pitchFamily="2" charset="0"/>
                  <a:ea typeface="Roboto Light" panose="02000000000000000000" pitchFamily="2" charset="0"/>
                </a:rPr>
                <a:t>MUSASHI</a:t>
              </a:r>
              <a:endParaRPr lang="de-AT" b="0">
                <a:solidFill>
                  <a:schemeClr val="bg1"/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</p:grp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AACF94-1A3E-4040-B589-F52F3E1D12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47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FCD9701-BFEA-497F-A0CE-1234C81C6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232" y="2797113"/>
            <a:ext cx="2235778" cy="2373465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F2B1B1E4-D65E-44C4-BC94-F0CEA18CB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Quadrupole </a:t>
            </a:r>
            <a:r>
              <a:rPr lang="de-DE" dirty="0" err="1"/>
              <a:t>deflector</a:t>
            </a:r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C028988D-E49B-4292-B219-131BB6BA3EE7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28649" y="1449900"/>
                <a:ext cx="4893960" cy="3317363"/>
              </a:xfrm>
            </p:spPr>
            <p:txBody>
              <a:bodyPr>
                <a:normAutofit fontScale="77500" lnSpcReduction="20000"/>
              </a:bodyPr>
              <a:lstStyle/>
              <a:p>
                <a:pPr algn="l" rtl="0" fontAlgn="base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</a:rPr>
                  <a:t>Approximation of hyperbolic flight path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</a:rPr>
                  <a:t>​</a:t>
                </a:r>
                <a:endParaRPr lang="en-US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algn="l" rtl="0" fontAlgn="base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</a:rPr>
                  <a:t>Circular rod electrodes</a:t>
                </a:r>
                <a:r>
                  <a:rPr lang="en-US" b="0" i="0" dirty="0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</a:rPr>
                  <a:t>​</a:t>
                </a:r>
                <a:r>
                  <a:rPr lang="de-AT" b="0" i="0" dirty="0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</a:rPr>
                  <a:t> </a:t>
                </a:r>
                <a:r>
                  <a:rPr lang="de-AT" b="0" i="0" dirty="0" err="1">
                    <a:solidFill>
                      <a:srgbClr val="000000"/>
                    </a:solidFill>
                    <a:effectLst/>
                    <a:latin typeface="Roboto Light" panose="02000000000000000000" pitchFamily="2" charset="0"/>
                  </a:rPr>
                  <a:t>shims</a:t>
                </a:r>
                <a:endParaRPr lang="de-AT" b="0" i="0" dirty="0">
                  <a:solidFill>
                    <a:srgbClr val="000000"/>
                  </a:solidFill>
                  <a:effectLst/>
                  <a:latin typeface="Roboto Light" panose="02000000000000000000" pitchFamily="2" charset="0"/>
                </a:endParaRPr>
              </a:p>
              <a:p>
                <a:pPr algn="l" rtl="0" fontAlgn="base">
                  <a:buFont typeface="Arial" panose="020B0604020202020204" pitchFamily="34" charset="0"/>
                  <a:buChar char="•"/>
                </a:pPr>
                <a:r>
                  <a:rPr lang="de-AT" dirty="0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Potential </a:t>
                </a:r>
                <a:r>
                  <a:rPr lang="de-AT" dirty="0" err="1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of</a:t>
                </a:r>
                <a:r>
                  <a:rPr lang="de-AT" dirty="0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 a </a:t>
                </a:r>
                <a:r>
                  <a:rPr lang="de-AT" dirty="0" err="1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two</a:t>
                </a:r>
                <a:r>
                  <a:rPr lang="de-AT" dirty="0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 dimensional </a:t>
                </a:r>
                <a:r>
                  <a:rPr lang="de-AT" dirty="0" err="1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quadrupole</a:t>
                </a:r>
                <a:r>
                  <a:rPr lang="de-AT" dirty="0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 </a:t>
                </a:r>
                <a:r>
                  <a:rPr lang="de-AT" dirty="0" err="1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field</a:t>
                </a:r>
                <a:r>
                  <a:rPr lang="de-AT" dirty="0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:</a:t>
                </a:r>
              </a:p>
              <a:p>
                <a:pPr marL="114300" indent="0" algn="l" rtl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de-DE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DE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fontAlgn="base"/>
                <a:r>
                  <a:rPr lang="en-US" dirty="0">
                    <a:solidFill>
                      <a:srgbClr val="000000"/>
                    </a:solidFill>
                    <a:latin typeface="Roboto Light" panose="02000000000000000000" pitchFamily="2" charset="0"/>
                  </a:rPr>
                  <a:t>Zeman’s expression for trajectories: </a:t>
                </a:r>
              </a:p>
              <a:p>
                <a:pPr fontAlgn="base"/>
                <a:endParaRPr lang="en-US" dirty="0">
                  <a:solidFill>
                    <a:srgbClr val="000000"/>
                  </a:solidFill>
                  <a:latin typeface="Roboto Light" panose="02000000000000000000" pitchFamily="2" charset="0"/>
                </a:endParaRPr>
              </a:p>
              <a:p>
                <a:pPr marL="11430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de-D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f>
                            <m:f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𝑐𝑜𝑠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Roboto Light" panose="02000000000000000000" pitchFamily="2" charset="0"/>
                </a:endParaRPr>
              </a:p>
              <a:p>
                <a:pPr marL="11430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de-D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f>
                            <m:f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𝑐𝑜𝑠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Roboto Light" panose="02000000000000000000" pitchFamily="2" charset="0"/>
                </a:endParaRPr>
              </a:p>
              <a:p>
                <a:pPr marL="114300" indent="0" fontAlgn="base">
                  <a:buNone/>
                </a:pPr>
                <a:endParaRPr lang="en-US" dirty="0">
                  <a:solidFill>
                    <a:srgbClr val="000000"/>
                  </a:solidFill>
                  <a:latin typeface="Roboto Light" panose="02000000000000000000" pitchFamily="2" charset="0"/>
                </a:endParaRPr>
              </a:p>
              <a:p>
                <a:pPr marL="114300" indent="0" fontAlgn="base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b>
                                    <m:sSubPr>
                                      <m:ctrlPr>
                                        <a:rPr lang="de-DE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de-DE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sSup>
                                    <m:sSupPr>
                                      <m:ctrlPr>
                                        <a:rPr lang="de-DE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p>
                                      <m:r>
                                        <a:rPr lang="de-DE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,  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, 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D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𝑒𝐾</m:t>
                                  </m:r>
                                </m:num>
                                <m:den>
                                  <m:r>
                                    <a:rPr lang="de-DE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de-D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de-DE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000000"/>
                  </a:solidFill>
                  <a:latin typeface="Roboto Light" panose="02000000000000000000" pitchFamily="2" charset="0"/>
                </a:endParaRPr>
              </a:p>
            </p:txBody>
          </p:sp>
        </mc:Choice>
        <mc:Fallback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C028988D-E49B-4292-B219-131BB6BA3E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28649" y="1449900"/>
                <a:ext cx="4893960" cy="3317363"/>
              </a:xfrm>
              <a:blipFill>
                <a:blip r:embed="rId3"/>
                <a:stretch>
                  <a:fillRect t="-36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0183DEB-DEF5-444F-83BB-5A50DC0CED6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5</a:t>
            </a:fld>
            <a:endParaRPr lang="en-GB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33B5F9D8-A6B0-46C5-B6D7-229254CB1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050" y="2797113"/>
            <a:ext cx="2244118" cy="243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>
            <a:extLst>
              <a:ext uri="{FF2B5EF4-FFF2-40B4-BE49-F238E27FC236}">
                <a16:creationId xmlns:a16="http://schemas.microsoft.com/office/drawing/2014/main" id="{20EB52E7-5453-4292-9B96-57CDDFC33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389" y="653169"/>
            <a:ext cx="2479441" cy="217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992F4905-E4D7-4EB1-AA35-34F7F58DB9DE}"/>
              </a:ext>
            </a:extLst>
          </p:cNvPr>
          <p:cNvSpPr txBox="1"/>
          <p:nvPr/>
        </p:nvSpPr>
        <p:spPr>
          <a:xfrm>
            <a:off x="7486650" y="1323980"/>
            <a:ext cx="145517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none" strike="noStrike" dirty="0">
                <a:solidFill>
                  <a:srgbClr val="767171"/>
                </a:solidFill>
                <a:effectLst/>
                <a:latin typeface="Calibri" panose="020F0502020204030204" pitchFamily="34" charset="0"/>
              </a:rPr>
              <a:t>Source:  </a:t>
            </a:r>
            <a:br>
              <a:rPr lang="en-US" sz="800" b="0" i="0" u="none" strike="noStrike" dirty="0">
                <a:solidFill>
                  <a:srgbClr val="767171"/>
                </a:solidFill>
                <a:effectLst/>
                <a:latin typeface="Calibri" panose="020F0502020204030204" pitchFamily="34" charset="0"/>
              </a:rPr>
            </a:br>
            <a:r>
              <a:rPr lang="en-US" sz="800" b="0" i="0" u="none" strike="noStrike" dirty="0">
                <a:solidFill>
                  <a:srgbClr val="767171"/>
                </a:solidFill>
                <a:effectLst/>
                <a:latin typeface="Calibri" panose="020F0502020204030204" pitchFamily="34" charset="0"/>
              </a:rPr>
              <a:t>Review of Scientific Instruments 48, 1079 (1977); </a:t>
            </a:r>
            <a:r>
              <a:rPr lang="en-US" sz="800" b="0" i="0" u="sng" strike="noStrike" dirty="0">
                <a:solidFill>
                  <a:srgbClr val="7F7F7F"/>
                </a:solidFill>
                <a:effectLst/>
                <a:latin typeface="Calibri" panose="020F0502020204030204" pitchFamily="34" charset="0"/>
                <a:hlinkClick r:id="rId6"/>
              </a:rPr>
              <a:t>https://doi.org/10.1063/1.1135188</a:t>
            </a:r>
            <a:r>
              <a:rPr lang="en-US" sz="800" b="0" i="0" u="none" strike="noStrike" dirty="0">
                <a:solidFill>
                  <a:srgbClr val="7F7F7F"/>
                </a:solidFill>
                <a:effectLst/>
                <a:latin typeface="Calibri" panose="020F0502020204030204" pitchFamily="34" charset="0"/>
              </a:rPr>
              <a:t> Published </a:t>
            </a:r>
            <a:r>
              <a:rPr lang="en-US" sz="800" b="0" i="0" u="none" strike="noStrike" dirty="0">
                <a:solidFill>
                  <a:srgbClr val="767171"/>
                </a:solidFill>
                <a:effectLst/>
                <a:latin typeface="Calibri" panose="020F0502020204030204" pitchFamily="34" charset="0"/>
              </a:rPr>
              <a:t>Online: 26 August 2008</a:t>
            </a:r>
            <a:r>
              <a:rPr lang="en-US" sz="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​</a:t>
            </a:r>
            <a:endParaRPr lang="de-AT" sz="5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49C09E7C-0043-4027-9488-37BC773ABB93}"/>
              </a:ext>
            </a:extLst>
          </p:cNvPr>
          <p:cNvSpPr txBox="1"/>
          <p:nvPr/>
        </p:nvSpPr>
        <p:spPr>
          <a:xfrm>
            <a:off x="7486649" y="3508371"/>
            <a:ext cx="145517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u="none" strike="noStrike" dirty="0">
                <a:solidFill>
                  <a:srgbClr val="767171"/>
                </a:solidFill>
                <a:effectLst/>
                <a:latin typeface="Calibri" panose="020F0502020204030204" pitchFamily="34" charset="0"/>
              </a:rPr>
              <a:t>Source:  </a:t>
            </a:r>
            <a:br>
              <a:rPr lang="en-US" sz="800" b="0" i="0" u="none" strike="noStrike" dirty="0">
                <a:solidFill>
                  <a:srgbClr val="767171"/>
                </a:solidFill>
                <a:effectLst/>
                <a:latin typeface="Calibri" panose="020F0502020204030204" pitchFamily="34" charset="0"/>
              </a:rPr>
            </a:br>
            <a:r>
              <a:rPr lang="en-US" sz="800" b="0" i="0" u="none" strike="noStrike" dirty="0">
                <a:solidFill>
                  <a:srgbClr val="767171"/>
                </a:solidFill>
                <a:effectLst/>
                <a:latin typeface="Calibri" panose="020F0502020204030204" pitchFamily="34" charset="0"/>
              </a:rPr>
              <a:t>Journal of Vacuum Science &amp; Technology A 8, 3244 (1990); https://doi.org/10.1116/1.576571Submitted: 06 September 1989 . Accepted: 25 November 1989 . Published Online: 04 June 1998</a:t>
            </a:r>
            <a:endParaRPr lang="de-AT" sz="500" dirty="0"/>
          </a:p>
        </p:txBody>
      </p:sp>
    </p:spTree>
    <p:extLst>
      <p:ext uri="{BB962C8B-B14F-4D97-AF65-F5344CB8AC3E}">
        <p14:creationId xmlns:p14="http://schemas.microsoft.com/office/powerpoint/2010/main" val="27153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BBA1A6-160F-4110-BE30-5B1369335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Einzel </a:t>
            </a:r>
            <a:r>
              <a:rPr lang="de-DE" dirty="0" err="1"/>
              <a:t>lenses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8013A3-F4F7-4BB1-8F3C-4F1D9ED97C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4F05F18-1DAA-4956-84FD-5438AC3747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04"/>
          <a:stretch/>
        </p:blipFill>
        <p:spPr bwMode="auto">
          <a:xfrm>
            <a:off x="0" y="1324534"/>
            <a:ext cx="9144000" cy="324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23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EFF0B13-7186-4221-B4CE-87E888E06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449900"/>
            <a:ext cx="3601323" cy="3108140"/>
          </a:xfrm>
        </p:spPr>
        <p:txBody>
          <a:bodyPr>
            <a:normAutofit/>
          </a:bodyPr>
          <a:lstStyle/>
          <a:p>
            <a:pPr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Diameter restrictions from flange diameter</a:t>
            </a:r>
          </a:p>
          <a:p>
            <a:pPr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Big beams are hard to bend</a:t>
            </a:r>
          </a:p>
          <a:p>
            <a:pPr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Losses at entrance </a:t>
            </a:r>
          </a:p>
          <a:p>
            <a:pPr marL="590550" lvl="1" indent="0" fontAlgn="base">
              <a:spcBef>
                <a:spcPts val="600"/>
              </a:spcBef>
              <a:buNone/>
            </a:pPr>
            <a:r>
              <a:rPr lang="en-US" dirty="0"/>
              <a:t>and/or</a:t>
            </a:r>
          </a:p>
          <a:p>
            <a:pPr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Aberrations at exit</a:t>
            </a:r>
          </a:p>
          <a:p>
            <a:pPr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Optimization for our setup and beam </a:t>
            </a:r>
          </a:p>
          <a:p>
            <a:pPr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0B2AAE-5B4D-464B-A48A-F5643E309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Limiting</a:t>
            </a:r>
            <a:r>
              <a:rPr lang="de-DE"/>
              <a:t> </a:t>
            </a:r>
            <a:r>
              <a:rPr lang="de-DE" err="1"/>
              <a:t>factors</a:t>
            </a:r>
            <a:endParaRPr lang="de-AT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CA60031-7DED-4848-B204-DC009ABFDD6E}"/>
              </a:ext>
            </a:extLst>
          </p:cNvPr>
          <p:cNvGrpSpPr/>
          <p:nvPr/>
        </p:nvGrpSpPr>
        <p:grpSpPr>
          <a:xfrm>
            <a:off x="4404767" y="1098638"/>
            <a:ext cx="4502198" cy="3538316"/>
            <a:chOff x="4425708" y="1201206"/>
            <a:chExt cx="4502198" cy="3538316"/>
          </a:xfrm>
        </p:grpSpPr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9C22EA32-B941-45AA-B5D1-4A50D9CAADA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3" t="4142" r="3271" b="54101"/>
            <a:stretch/>
          </p:blipFill>
          <p:spPr bwMode="auto">
            <a:xfrm flipV="1">
              <a:off x="4425708" y="1201206"/>
              <a:ext cx="4502198" cy="1395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5567AFE6-CE09-488E-A153-9C00A0B6AD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9179" y="2781031"/>
              <a:ext cx="3935371" cy="1958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A1676E9E-F105-47ED-83B0-56868EB89FAA}"/>
              </a:ext>
            </a:extLst>
          </p:cNvPr>
          <p:cNvCxnSpPr/>
          <p:nvPr/>
        </p:nvCxnSpPr>
        <p:spPr>
          <a:xfrm>
            <a:off x="6992471" y="4276165"/>
            <a:ext cx="9345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BA4E554A-1C74-405F-B337-17328BF88AC2}"/>
              </a:ext>
            </a:extLst>
          </p:cNvPr>
          <p:cNvSpPr txBox="1"/>
          <p:nvPr/>
        </p:nvSpPr>
        <p:spPr>
          <a:xfrm>
            <a:off x="7140388" y="4228586"/>
            <a:ext cx="833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68 mm</a:t>
            </a:r>
            <a:endParaRPr lang="de-AT" dirty="0"/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3B40FC0-CE8B-496E-9298-921D7C60D623}"/>
              </a:ext>
            </a:extLst>
          </p:cNvPr>
          <p:cNvCxnSpPr>
            <a:cxnSpLocks/>
          </p:cNvCxnSpPr>
          <p:nvPr/>
        </p:nvCxnSpPr>
        <p:spPr>
          <a:xfrm>
            <a:off x="8081682" y="3731559"/>
            <a:ext cx="0" cy="134470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91716F2C-C9F8-4001-BF6A-9345082407C1}"/>
              </a:ext>
            </a:extLst>
          </p:cNvPr>
          <p:cNvSpPr txBox="1"/>
          <p:nvPr/>
        </p:nvSpPr>
        <p:spPr>
          <a:xfrm>
            <a:off x="8098491" y="4676717"/>
            <a:ext cx="833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err="1"/>
              <a:t>actuator</a:t>
            </a:r>
            <a:endParaRPr lang="de-AT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05FECC-6669-4A22-96AF-6689FBFAD17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10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74AFDF-EE13-496F-BD07-D268AD1DA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SIMION 8.1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AA4BFB-5359-46FE-8E82-51CC76F1E4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err="1"/>
              <a:t>Electrostatic</a:t>
            </a:r>
            <a:r>
              <a:rPr lang="de-AT" dirty="0"/>
              <a:t> and </a:t>
            </a:r>
            <a:r>
              <a:rPr lang="de-AT" dirty="0" err="1"/>
              <a:t>magnetic</a:t>
            </a:r>
            <a:r>
              <a:rPr lang="de-AT" dirty="0"/>
              <a:t> </a:t>
            </a:r>
            <a:r>
              <a:rPr lang="de-AT" dirty="0" err="1"/>
              <a:t>field</a:t>
            </a:r>
            <a:r>
              <a:rPr lang="de-AT" dirty="0"/>
              <a:t> </a:t>
            </a:r>
            <a:r>
              <a:rPr lang="de-AT" dirty="0" err="1"/>
              <a:t>modelling</a:t>
            </a:r>
            <a:r>
              <a:rPr lang="de-AT" dirty="0"/>
              <a:t> </a:t>
            </a:r>
            <a:r>
              <a:rPr lang="de-AT" dirty="0" err="1"/>
              <a:t>program</a:t>
            </a:r>
            <a:endParaRPr lang="de-AT" dirty="0"/>
          </a:p>
          <a:p>
            <a:r>
              <a:rPr lang="de-AT" dirty="0"/>
              <a:t>Boundary </a:t>
            </a:r>
            <a:r>
              <a:rPr lang="de-AT" dirty="0" err="1"/>
              <a:t>value</a:t>
            </a:r>
            <a:r>
              <a:rPr lang="de-AT" dirty="0"/>
              <a:t> </a:t>
            </a:r>
            <a:r>
              <a:rPr lang="de-AT" dirty="0" err="1"/>
              <a:t>problems</a:t>
            </a:r>
            <a:endParaRPr lang="de-AT" dirty="0"/>
          </a:p>
          <a:p>
            <a:r>
              <a:rPr lang="de-AT" dirty="0"/>
              <a:t>finite </a:t>
            </a:r>
            <a:r>
              <a:rPr lang="de-AT" dirty="0" err="1"/>
              <a:t>difference</a:t>
            </a:r>
            <a:r>
              <a:rPr lang="de-AT" dirty="0"/>
              <a:t> </a:t>
            </a:r>
            <a:r>
              <a:rPr lang="de-AT" dirty="0" err="1"/>
              <a:t>method</a:t>
            </a:r>
            <a:r>
              <a:rPr lang="de-AT" dirty="0"/>
              <a:t>/ </a:t>
            </a:r>
            <a:r>
              <a:rPr lang="de-AT" dirty="0" err="1"/>
              <a:t>over</a:t>
            </a:r>
            <a:r>
              <a:rPr lang="de-AT" dirty="0"/>
              <a:t> </a:t>
            </a:r>
            <a:r>
              <a:rPr lang="de-AT" dirty="0" err="1"/>
              <a:t>relaxation</a:t>
            </a:r>
            <a:endParaRPr lang="de-AT" dirty="0"/>
          </a:p>
          <a:p>
            <a:r>
              <a:rPr lang="de-AT" dirty="0"/>
              <a:t>Runge-</a:t>
            </a:r>
            <a:r>
              <a:rPr lang="de-AT" dirty="0" err="1"/>
              <a:t>Kutta</a:t>
            </a:r>
            <a:endParaRPr lang="de-AT" dirty="0"/>
          </a:p>
          <a:p>
            <a:r>
              <a:rPr lang="de-AT" dirty="0" err="1"/>
              <a:t>Solves</a:t>
            </a:r>
            <a:r>
              <a:rPr lang="de-AT" dirty="0"/>
              <a:t> partial differential </a:t>
            </a:r>
            <a:r>
              <a:rPr lang="de-AT" dirty="0" err="1"/>
              <a:t>equations</a:t>
            </a:r>
            <a:r>
              <a:rPr lang="de-AT" dirty="0"/>
              <a:t> </a:t>
            </a:r>
          </a:p>
          <a:p>
            <a:r>
              <a:rPr lang="de-AT" dirty="0"/>
              <a:t>Laplace </a:t>
            </a:r>
            <a:r>
              <a:rPr lang="de-AT" dirty="0" err="1"/>
              <a:t>Equation</a:t>
            </a:r>
            <a:endParaRPr lang="de-AT" dirty="0"/>
          </a:p>
          <a:p>
            <a:r>
              <a:rPr lang="de-AT" dirty="0"/>
              <a:t>Potential </a:t>
            </a:r>
            <a:r>
              <a:rPr lang="de-AT" dirty="0" err="1"/>
              <a:t>arrays</a:t>
            </a:r>
            <a:endParaRPr lang="de-AT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electrostatic potential or scalar magnetic potential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electrode or non-electrode </a:t>
            </a:r>
          </a:p>
          <a:p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93D984B6-D998-4DCC-A455-6C904C8DD1B2}"/>
                  </a:ext>
                </a:extLst>
              </p:cNvPr>
              <p:cNvSpPr>
                <a:spLocks noGrp="1"/>
              </p:cNvSpPr>
              <p:nvPr>
                <p:ph type="body" idx="2"/>
              </p:nvPr>
            </p:nvSpPr>
            <p:spPr/>
            <p:txBody>
              <a:bodyPr/>
              <a:lstStyle/>
              <a:p>
                <a:pPr marL="114300" indent="0">
                  <a:buNone/>
                </a:pPr>
                <a:r>
                  <a:rPr lang="de-DE" b="0" i="0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Poisson </a:t>
                </a:r>
                <a:r>
                  <a:rPr lang="de-DE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e</a:t>
                </a:r>
                <a:r>
                  <a:rPr lang="de-DE" b="0" i="0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quation</a:t>
                </a:r>
                <a:r>
                  <a:rPr lang="de-DE" b="0" i="0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:</a:t>
                </a: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b="0" i="0" dirty="0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pPr marL="114300" indent="0">
                  <a:buNone/>
                </a:pPr>
                <a:r>
                  <a:rPr lang="de-DE" b="0" i="0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Laplace </a:t>
                </a:r>
                <a:r>
                  <a:rPr lang="de-DE" b="0" i="0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equation</a:t>
                </a:r>
                <a:r>
                  <a:rPr lang="de-DE" b="0" i="0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:</a:t>
                </a: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de-DE" b="0" dirty="0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de-AT" dirty="0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  <a:p>
                <a:pPr marL="114300" indent="0">
                  <a:buNone/>
                </a:pP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SIMION </a:t>
                </a:r>
                <a:r>
                  <a:rPr lang="de-AT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uses</a:t>
                </a: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AT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Dirichlet</a:t>
                </a: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 and Newman </a:t>
                </a:r>
                <a:r>
                  <a:rPr lang="de-AT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boundary</a:t>
                </a: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AT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conditions</a:t>
                </a: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AT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for</a:t>
                </a: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AT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its</a:t>
                </a: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 </a:t>
                </a:r>
                <a:r>
                  <a:rPr lang="de-AT" dirty="0" err="1">
                    <a:latin typeface="Roboto Light" panose="02000000000000000000" pitchFamily="2" charset="0"/>
                    <a:ea typeface="Roboto Light" panose="02000000000000000000" pitchFamily="2" charset="0"/>
                  </a:rPr>
                  <a:t>solutions</a:t>
                </a:r>
                <a:r>
                  <a:rPr lang="de-AT" dirty="0">
                    <a:latin typeface="Roboto Light" panose="02000000000000000000" pitchFamily="2" charset="0"/>
                    <a:ea typeface="Roboto Light" panose="02000000000000000000" pitchFamily="2" charset="0"/>
                  </a:rPr>
                  <a:t>.</a:t>
                </a:r>
              </a:p>
              <a:p>
                <a:pPr marL="114300" indent="0">
                  <a:buNone/>
                </a:pPr>
                <a:endParaRPr lang="de-AT" dirty="0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</p:txBody>
          </p:sp>
        </mc:Choice>
        <mc:Fallback xmlns="">
          <p:sp>
            <p:nvSpPr>
              <p:cNvPr id="4" name="Textplatzhalter 3">
                <a:extLst>
                  <a:ext uri="{FF2B5EF4-FFF2-40B4-BE49-F238E27FC236}">
                    <a16:creationId xmlns:a16="http://schemas.microsoft.com/office/drawing/2014/main" id="{93D984B6-D998-4DCC-A455-6C904C8DD1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2"/>
              </p:nvPr>
            </p:nvSpPr>
            <p:spPr>
              <a:blipFill>
                <a:blip r:embed="rId3"/>
                <a:stretch>
                  <a:fillRect r="-141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0F715E-026C-46B8-825B-99D973465EB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62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9A4E86-A145-42B4-88D5-611297786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Uniqueness</a:t>
            </a:r>
            <a:r>
              <a:rPr lang="de-DE" dirty="0"/>
              <a:t> </a:t>
            </a:r>
            <a:r>
              <a:rPr lang="de-DE" dirty="0" err="1"/>
              <a:t>theorems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5142F88-530B-4BBC-A485-6BA0F442E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449639"/>
            <a:ext cx="4472739" cy="3591524"/>
          </a:xfrm>
        </p:spPr>
        <p:txBody>
          <a:bodyPr/>
          <a:lstStyle/>
          <a:p>
            <a:r>
              <a:rPr lang="en-US" dirty="0"/>
              <a:t>Dirichlet boundary conditions are typically voltages on the surfaces of electrodes</a:t>
            </a:r>
          </a:p>
          <a:p>
            <a:endParaRPr lang="en-US" dirty="0"/>
          </a:p>
          <a:p>
            <a:r>
              <a:rPr lang="en-US" dirty="0"/>
              <a:t>Neumann boundary conditions are generally (k=0) , corresponding to planes of mirror symmetry or by </a:t>
            </a:r>
            <a:r>
              <a:rPr lang="en-US" dirty="0" err="1"/>
              <a:t>By</a:t>
            </a:r>
            <a:r>
              <a:rPr lang="en-US" dirty="0"/>
              <a:t> default, non-electrode PA edges are taken as zero Neumann boundary conditions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9C3699-9906-46C6-A7B2-99C754E43FA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84A10E09-4A90-4BFB-811D-9645096F0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106" y="3230849"/>
            <a:ext cx="2933572" cy="184230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E1C4D9E7-65A7-4D3D-92BD-E4E754180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106" y="1089261"/>
            <a:ext cx="2933572" cy="2012414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74EEBE6D-B123-4512-8E65-A1B69FEDE8F6}"/>
              </a:ext>
            </a:extLst>
          </p:cNvPr>
          <p:cNvSpPr txBox="1"/>
          <p:nvPr/>
        </p:nvSpPr>
        <p:spPr>
          <a:xfrm>
            <a:off x="7726338" y="3226796"/>
            <a:ext cx="2140436" cy="4330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  <a:t>Source: </a:t>
            </a:r>
            <a:b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</a:br>
            <a:r>
              <a:rPr lang="de-AT" sz="738" dirty="0">
                <a:solidFill>
                  <a:srgbClr val="767171"/>
                </a:solidFill>
                <a:latin typeface="Calibri" panose="020F0502020204030204" pitchFamily="34" charset="0"/>
              </a:rPr>
              <a:t>https://simion.com/docs/ganil-2015/talk_eric_giglio.pdf</a:t>
            </a:r>
            <a:endParaRPr lang="de-AT" sz="738" dirty="0"/>
          </a:p>
        </p:txBody>
      </p:sp>
    </p:spTree>
    <p:extLst>
      <p:ext uri="{BB962C8B-B14F-4D97-AF65-F5344CB8AC3E}">
        <p14:creationId xmlns:p14="http://schemas.microsoft.com/office/powerpoint/2010/main" val="4029975306"/>
      </p:ext>
    </p:extLst>
  </p:cSld>
  <p:clrMapOvr>
    <a:masterClrMapping/>
  </p:clrMapOvr>
</p:sld>
</file>

<file path=ppt/theme/theme1.xml><?xml version="1.0" encoding="utf-8"?>
<a:theme xmlns:a="http://schemas.openxmlformats.org/drawingml/2006/main" name="SMI_Design">
  <a:themeElements>
    <a:clrScheme name="Benutzerdefiniert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4BD00"/>
      </a:accent1>
      <a:accent2>
        <a:srgbClr val="008C95"/>
      </a:accent2>
      <a:accent3>
        <a:srgbClr val="ED7D31"/>
      </a:accent3>
      <a:accent4>
        <a:srgbClr val="FFC000"/>
      </a:accent4>
      <a:accent5>
        <a:srgbClr val="5B9BD5"/>
      </a:accent5>
      <a:accent6>
        <a:srgbClr val="265EAB"/>
      </a:accent6>
      <a:hlink>
        <a:srgbClr val="265EAB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1613</Words>
  <Application>Microsoft Office PowerPoint</Application>
  <PresentationFormat>Bildschirmpräsentation (16:9)</PresentationFormat>
  <Paragraphs>291</Paragraphs>
  <Slides>33</Slides>
  <Notes>15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3" baseType="lpstr">
      <vt:lpstr>Roboto Light</vt:lpstr>
      <vt:lpstr>Palatino</vt:lpstr>
      <vt:lpstr>Calibri</vt:lpstr>
      <vt:lpstr>Roboto Black</vt:lpstr>
      <vt:lpstr>Arial</vt:lpstr>
      <vt:lpstr>Noto Sans Symbols</vt:lpstr>
      <vt:lpstr>Cambria Math</vt:lpstr>
      <vt:lpstr>Roboto</vt:lpstr>
      <vt:lpstr>Times New Roman</vt:lpstr>
      <vt:lpstr>SMI_Design</vt:lpstr>
      <vt:lpstr>SMI internal seminar: Simulations and design of a quadrupole deflector for slow extracted antiprotons</vt:lpstr>
      <vt:lpstr>Antiproton annihilation at rest</vt:lpstr>
      <vt:lpstr>Experiments at the Antiproton Decelerator (CERN)</vt:lpstr>
      <vt:lpstr>Experimental setup</vt:lpstr>
      <vt:lpstr>Quadrupole deflector</vt:lpstr>
      <vt:lpstr>Einzel lenses</vt:lpstr>
      <vt:lpstr>Limiting factors</vt:lpstr>
      <vt:lpstr>SIMION 8.1</vt:lpstr>
      <vt:lpstr>Uniqueness theorems</vt:lpstr>
      <vt:lpstr>Simulations </vt:lpstr>
      <vt:lpstr>Resolution</vt:lpstr>
      <vt:lpstr>Resolution/PA grid size</vt:lpstr>
      <vt:lpstr>Geometry sweep </vt:lpstr>
      <vt:lpstr>PowerPoint-Präsentation</vt:lpstr>
      <vt:lpstr>Geometry sweep </vt:lpstr>
      <vt:lpstr>Results</vt:lpstr>
      <vt:lpstr>Quadrupole deflector</vt:lpstr>
      <vt:lpstr>PowerPoint-Präsentation</vt:lpstr>
      <vt:lpstr>2 Einzel lenses </vt:lpstr>
      <vt:lpstr>2 Einzel lenses (only center part) </vt:lpstr>
      <vt:lpstr>Third Einzel </vt:lpstr>
      <vt:lpstr>3 Einzel lenses (E3 at GV)</vt:lpstr>
      <vt:lpstr>3 Einzel lenses (E3 at GV)</vt:lpstr>
      <vt:lpstr>3 Einzel lenses (E3 at GV)</vt:lpstr>
      <vt:lpstr>3 Einzel lenses (E3 before bellow)</vt:lpstr>
      <vt:lpstr>3 Einzel lenses (E3 before bellow)</vt:lpstr>
      <vt:lpstr>Carbon coating </vt:lpstr>
      <vt:lpstr>Current status</vt:lpstr>
      <vt:lpstr>Thank you for your attention</vt:lpstr>
      <vt:lpstr>B-field along Z-axis</vt:lpstr>
      <vt:lpstr>Solenoid lenses</vt:lpstr>
      <vt:lpstr>HIGAKI A</vt:lpstr>
      <vt:lpstr>Penning-trap MUSASHI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MarcusB</dc:creator>
  <cp:lastModifiedBy>Bumbar, Marcus</cp:lastModifiedBy>
  <cp:revision>65</cp:revision>
  <dcterms:modified xsi:type="dcterms:W3CDTF">2023-01-20T14:49:28Z</dcterms:modified>
</cp:coreProperties>
</file>