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310" r:id="rId3"/>
    <p:sldId id="258" r:id="rId4"/>
    <p:sldId id="259" r:id="rId5"/>
    <p:sldId id="301" r:id="rId6"/>
    <p:sldId id="267" r:id="rId7"/>
    <p:sldId id="280" r:id="rId8"/>
    <p:sldId id="296" r:id="rId9"/>
    <p:sldId id="300" r:id="rId10"/>
    <p:sldId id="303" r:id="rId11"/>
    <p:sldId id="304" r:id="rId12"/>
    <p:sldId id="302" r:id="rId13"/>
    <p:sldId id="305" r:id="rId14"/>
    <p:sldId id="268" r:id="rId15"/>
    <p:sldId id="309" r:id="rId16"/>
    <p:sldId id="290" r:id="rId17"/>
    <p:sldId id="291" r:id="rId18"/>
    <p:sldId id="287" r:id="rId19"/>
    <p:sldId id="288" r:id="rId20"/>
    <p:sldId id="289" r:id="rId21"/>
    <p:sldId id="293" r:id="rId22"/>
    <p:sldId id="306" r:id="rId23"/>
    <p:sldId id="308" r:id="rId24"/>
    <p:sldId id="272" r:id="rId25"/>
    <p:sldId id="294" r:id="rId26"/>
    <p:sldId id="26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nz, Andreas" initials="LA" lastIdx="1" clrIdx="0">
    <p:extLst>
      <p:ext uri="{19B8F6BF-5375-455C-9EA6-DF929625EA0E}">
        <p15:presenceInfo xmlns:p15="http://schemas.microsoft.com/office/powerpoint/2012/main" userId="Lanz, Andrea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11" autoAdjust="0"/>
    <p:restoredTop sz="94660"/>
  </p:normalViewPr>
  <p:slideViewPr>
    <p:cSldViewPr snapToGrid="0">
      <p:cViewPr varScale="1">
        <p:scale>
          <a:sx n="88" d="100"/>
          <a:sy n="88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FAD5F-A47B-43AF-BA3D-86D5336F6A5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1DDE6-5067-4B46-B49A-01FC5CF155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2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2A377A-C18A-48F8-98FC-AF8CD18DE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582" y="1122908"/>
            <a:ext cx="9144837" cy="2387576"/>
          </a:xfrm>
        </p:spPr>
        <p:txBody>
          <a:bodyPr anchor="b"/>
          <a:lstStyle>
            <a:lvl1pPr algn="ctr">
              <a:defRPr sz="4219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267B46-EC02-4F33-8267-11F46B791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582" y="3602013"/>
            <a:ext cx="9144837" cy="1655340"/>
          </a:xfrm>
        </p:spPr>
        <p:txBody>
          <a:bodyPr/>
          <a:lstStyle>
            <a:lvl1pPr marL="0" indent="0" algn="ctr">
              <a:buNone/>
              <a:defRPr sz="1687"/>
            </a:lvl1pPr>
            <a:lvl2pPr marL="321457" indent="0" algn="ctr">
              <a:buNone/>
              <a:defRPr sz="1406"/>
            </a:lvl2pPr>
            <a:lvl3pPr marL="642915" indent="0" algn="ctr">
              <a:buNone/>
              <a:defRPr sz="1266"/>
            </a:lvl3pPr>
            <a:lvl4pPr marL="964372" indent="0" algn="ctr">
              <a:buNone/>
              <a:defRPr sz="1125"/>
            </a:lvl4pPr>
            <a:lvl5pPr marL="1285829" indent="0" algn="ctr">
              <a:buNone/>
              <a:defRPr sz="1125"/>
            </a:lvl5pPr>
            <a:lvl6pPr marL="1607287" indent="0" algn="ctr">
              <a:buNone/>
              <a:defRPr sz="1125"/>
            </a:lvl6pPr>
            <a:lvl7pPr marL="1928744" indent="0" algn="ctr">
              <a:buNone/>
              <a:defRPr sz="1125"/>
            </a:lvl7pPr>
            <a:lvl8pPr marL="2250201" indent="0" algn="ctr">
              <a:buNone/>
              <a:defRPr sz="1125"/>
            </a:lvl8pPr>
            <a:lvl9pPr marL="2571659" indent="0" algn="ctr">
              <a:buNone/>
              <a:defRPr sz="1125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7" name="Datumsplatzhalter 13">
            <a:extLst>
              <a:ext uri="{FF2B5EF4-FFF2-40B4-BE49-F238E27FC236}">
                <a16:creationId xmlns:a16="http://schemas.microsoft.com/office/drawing/2014/main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64BD-A26D-4448-8A04-FAD94F561193}" type="datetime1">
              <a:rPr lang="en-GB" smtClean="0"/>
              <a:t>13/01/2023</a:t>
            </a:fld>
            <a:endParaRPr lang="en-GB"/>
          </a:p>
        </p:txBody>
      </p:sp>
      <p:sp>
        <p:nvSpPr>
          <p:cNvPr id="8" name="Fußzeilenplatzhalter 14">
            <a:extLst>
              <a:ext uri="{FF2B5EF4-FFF2-40B4-BE49-F238E27FC236}">
                <a16:creationId xmlns:a16="http://schemas.microsoft.com/office/drawing/2014/main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9" name="Foliennummernplatzhalter 15">
            <a:extLst>
              <a:ext uri="{FF2B5EF4-FFF2-40B4-BE49-F238E27FC236}">
                <a16:creationId xmlns:a16="http://schemas.microsoft.com/office/drawing/2014/main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188" y="6356821"/>
            <a:ext cx="2434733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fld id="{2A0F9E88-97E7-4228-987B-BA128CA1C98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11058655" y="1158911"/>
            <a:ext cx="1046461" cy="2894969"/>
            <a:chOff x="11030679" y="1152199"/>
            <a:chExt cx="1046461" cy="289496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A59C4644-3C3F-416E-8945-01D0C369F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41885" y="2453026"/>
              <a:ext cx="624047" cy="692913"/>
            </a:xfrm>
            <a:prstGeom prst="rect">
              <a:avLst/>
            </a:prstGeom>
          </p:spPr>
        </p:pic>
        <p:pic>
          <p:nvPicPr>
            <p:cNvPr id="13" name="Picture 12" descr="Image result for cern logo">
              <a:extLst>
                <a:ext uri="{FF2B5EF4-FFF2-40B4-BE49-F238E27FC236}">
                  <a16:creationId xmlns:a16="http://schemas.microsoft.com/office/drawing/2014/main" id="{ED049AB7-AFF9-409B-906C-5A3339E7A5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9618" y="3262007"/>
              <a:ext cx="927522" cy="785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4" descr="A drawing of a face&#10;&#10;Description generated with high confidence">
              <a:extLst>
                <a:ext uri="{FF2B5EF4-FFF2-40B4-BE49-F238E27FC236}">
                  <a16:creationId xmlns:a16="http://schemas.microsoft.com/office/drawing/2014/main" id="{31D8D20D-FE7B-4735-833A-F03EB0C54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30679" y="1847886"/>
              <a:ext cx="1046461" cy="462524"/>
            </a:xfrm>
            <a:prstGeom prst="rect">
              <a:avLst/>
            </a:prstGeom>
          </p:spPr>
        </p:pic>
        <p:pic>
          <p:nvPicPr>
            <p:cNvPr id="15" name="Picture 13">
              <a:extLst>
                <a:ext uri="{FF2B5EF4-FFF2-40B4-BE49-F238E27FC236}">
                  <a16:creationId xmlns:a16="http://schemas.microsoft.com/office/drawing/2014/main" id="{A6006D79-1F90-475B-A650-29225AA12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9116" y="1152199"/>
              <a:ext cx="958024" cy="695687"/>
            </a:xfrm>
            <a:prstGeom prst="rect">
              <a:avLst/>
            </a:prstGeom>
          </p:spPr>
        </p:pic>
      </p:grpSp>
      <p:sp>
        <p:nvSpPr>
          <p:cNvPr id="17" name="Shape 9">
            <a:extLst>
              <a:ext uri="{FF2B5EF4-FFF2-40B4-BE49-F238E27FC236}">
                <a16:creationId xmlns:a16="http://schemas.microsoft.com/office/drawing/2014/main" id="{5A66F943-4B72-4FE9-B12B-A3FCBC3039E5}"/>
              </a:ext>
            </a:extLst>
          </p:cNvPr>
          <p:cNvSpPr/>
          <p:nvPr userDrawn="1"/>
        </p:nvSpPr>
        <p:spPr>
          <a:xfrm>
            <a:off x="5191965" y="632220"/>
            <a:ext cx="5619203" cy="253125"/>
          </a:xfrm>
          <a:prstGeom prst="rect">
            <a:avLst/>
          </a:prstGeom>
          <a:solidFill>
            <a:srgbClr val="008C95"/>
          </a:solidFill>
          <a:ln w="12700" cap="flat">
            <a:noFill/>
            <a:miter lim="400000"/>
          </a:ln>
          <a:effectLst/>
        </p:spPr>
        <p:txBody>
          <a:bodyPr wrap="square" lIns="35718" tIns="35718" rIns="35718" bIns="35718" numCol="1" anchor="ctr">
            <a:noAutofit/>
          </a:bodyPr>
          <a:lstStyle/>
          <a:p>
            <a:pPr algn="r">
              <a:defRPr sz="1200" cap="all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1125" dirty="0"/>
          </a:p>
        </p:txBody>
      </p:sp>
      <p:sp>
        <p:nvSpPr>
          <p:cNvPr id="18" name="Shape 10">
            <a:extLst>
              <a:ext uri="{FF2B5EF4-FFF2-40B4-BE49-F238E27FC236}">
                <a16:creationId xmlns:a16="http://schemas.microsoft.com/office/drawing/2014/main" id="{20856742-818A-4736-AA3A-85CD537EC954}"/>
              </a:ext>
            </a:extLst>
          </p:cNvPr>
          <p:cNvSpPr/>
          <p:nvPr userDrawn="1"/>
        </p:nvSpPr>
        <p:spPr>
          <a:xfrm>
            <a:off x="8037947" y="623458"/>
            <a:ext cx="3190982" cy="2909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7625" tIns="47625" rIns="47625" bIns="47625" numCol="1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sz="1266" b="1" dirty="0">
                <a:solidFill>
                  <a:srgbClr val="FFFFFF"/>
                </a:solidFill>
                <a:latin typeface="Palatino Linotype" panose="02040502050505030304" pitchFamily="18" charset="0"/>
              </a:rPr>
              <a:t>SMI – STEFAN MEYER INSTITUTE</a:t>
            </a:r>
          </a:p>
        </p:txBody>
      </p:sp>
      <p:pic>
        <p:nvPicPr>
          <p:cNvPr id="19" name="image3.png">
            <a:extLst>
              <a:ext uri="{FF2B5EF4-FFF2-40B4-BE49-F238E27FC236}">
                <a16:creationId xmlns:a16="http://schemas.microsoft.com/office/drawing/2014/main" id="{0DB1F2C0-21F5-4D21-9665-624E659CC52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/>
          </a:blip>
          <a:stretch>
            <a:fillRect/>
          </a:stretch>
        </p:blipFill>
        <p:spPr>
          <a:xfrm>
            <a:off x="379676" y="387041"/>
            <a:ext cx="1752349" cy="75937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0" name="Shape 8">
            <a:extLst>
              <a:ext uri="{FF2B5EF4-FFF2-40B4-BE49-F238E27FC236}">
                <a16:creationId xmlns:a16="http://schemas.microsoft.com/office/drawing/2014/main" id="{7E6EFC85-74A0-4FA0-95A7-808102BB19B5}"/>
              </a:ext>
            </a:extLst>
          </p:cNvPr>
          <p:cNvSpPr/>
          <p:nvPr userDrawn="1"/>
        </p:nvSpPr>
        <p:spPr>
          <a:xfrm>
            <a:off x="2386131" y="632220"/>
            <a:ext cx="2809602" cy="253125"/>
          </a:xfrm>
          <a:prstGeom prst="rect">
            <a:avLst/>
          </a:prstGeom>
          <a:solidFill>
            <a:srgbClr val="84BD00"/>
          </a:solidFill>
          <a:ln w="12700" cap="flat">
            <a:noFill/>
            <a:miter lim="400000"/>
          </a:ln>
          <a:effectLst/>
        </p:spPr>
        <p:txBody>
          <a:bodyPr wrap="square" lIns="35718" tIns="35718" rIns="35718" bIns="35718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2250"/>
          </a:p>
        </p:txBody>
      </p:sp>
      <p:pic>
        <p:nvPicPr>
          <p:cNvPr id="21" name="Grafik 3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9834" y="385072"/>
            <a:ext cx="747850" cy="74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25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AC24D-E8EC-48E9-97B6-01F426F23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F72521F-F3D1-4BA7-BF90-7073BE62C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AD7254-E1EA-410C-95F3-85C82D55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E7A4BF71-7386-49FC-BB9F-F2F74A5C80B0}" type="datetime1">
              <a:rPr lang="en-GB" smtClean="0"/>
              <a:t>13/01/2023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8892B-4839-47B6-8481-38B98E46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C0FD8C-EE47-4CA1-84C6-56EA9D5A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6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EE16530-0DF7-40C3-9270-C2AB21B880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5155" y="365001"/>
            <a:ext cx="2628596" cy="581211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E173D0-CD75-4618-8A13-538C23B52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49" y="365001"/>
            <a:ext cx="7779753" cy="581211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52D2AF-4B6D-4F8E-ADE1-256E56B6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1FF27A1B-B363-4CC3-8B55-3B18C3C4F734}" type="datetime1">
              <a:rPr lang="en-GB" smtClean="0"/>
              <a:t>13/01/2023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AC29B1-FF05-4804-BAF3-3D491387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BF38B-EDF1-4C07-A763-695198BED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029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31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1BCF-DCE5-4BD0-B0AD-2045B5C496BB}" type="datetime1">
              <a:rPr lang="en-GB" smtClean="0"/>
              <a:t>13/01/2023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39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6839C-17CA-4795-98E6-FF4E25E2C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832" y="887202"/>
            <a:ext cx="8419043" cy="553455"/>
          </a:xfrm>
        </p:spPr>
        <p:txBody>
          <a:bodyPr>
            <a:normAutofit/>
          </a:bodyPr>
          <a:lstStyle>
            <a:lvl1pPr>
              <a:defRPr sz="4219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0FDD25-F11A-4B1C-87AE-AFFB9F387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76" y="1983698"/>
            <a:ext cx="11338662" cy="437312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13">
            <a:extLst>
              <a:ext uri="{FF2B5EF4-FFF2-40B4-BE49-F238E27FC236}">
                <a16:creationId xmlns:a16="http://schemas.microsoft.com/office/drawing/2014/main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F3497-6526-45F4-B62E-6C13145B2E90}" type="datetime1">
              <a:rPr lang="en-GB" smtClean="0"/>
              <a:t>13/01/2023</a:t>
            </a:fld>
            <a:endParaRPr lang="en-GB"/>
          </a:p>
        </p:txBody>
      </p:sp>
      <p:sp>
        <p:nvSpPr>
          <p:cNvPr id="8" name="Fußzeilenplatzhalter 14">
            <a:extLst>
              <a:ext uri="{FF2B5EF4-FFF2-40B4-BE49-F238E27FC236}">
                <a16:creationId xmlns:a16="http://schemas.microsoft.com/office/drawing/2014/main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9" name="Foliennummernplatzhalter 15">
            <a:extLst>
              <a:ext uri="{FF2B5EF4-FFF2-40B4-BE49-F238E27FC236}">
                <a16:creationId xmlns:a16="http://schemas.microsoft.com/office/drawing/2014/main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188" y="6356821"/>
            <a:ext cx="2434733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fld id="{2A0F9E88-97E7-4228-987B-BA128CA1C98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99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12693-85BF-4508-9809-9A1B07CFA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52" y="1710036"/>
            <a:ext cx="10515502" cy="2851919"/>
          </a:xfrm>
        </p:spPr>
        <p:txBody>
          <a:bodyPr anchor="b"/>
          <a:lstStyle>
            <a:lvl1pPr>
              <a:defRPr sz="4219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5B23A8-C9D2-4315-A316-489336B7E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552" y="4589859"/>
            <a:ext cx="10515502" cy="1500188"/>
          </a:xfrm>
        </p:spPr>
        <p:txBody>
          <a:bodyPr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2145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15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3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82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28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744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20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65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2AC19E-DC16-4392-8C88-920D2225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32284BDB-B557-4E56-A0F9-253800B4959E}" type="datetime1">
              <a:rPr lang="en-GB" smtClean="0"/>
              <a:t>13/01/2023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237F75-C551-491C-BFCF-1E81B1AD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D921BE-0D07-49F3-BD02-FA4F4286C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14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30184-D2A4-4AFC-8D78-0A666E5D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76" y="1184857"/>
            <a:ext cx="11338662" cy="752422"/>
          </a:xfrm>
        </p:spPr>
        <p:txBody>
          <a:bodyPr>
            <a:normAutofit/>
          </a:bodyPr>
          <a:lstStyle>
            <a:lvl1pPr>
              <a:defRPr sz="4219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5023B8-524D-468D-832A-64028B51E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9676" y="1937279"/>
            <a:ext cx="5662190" cy="423983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F188CB-4F8A-4265-BFD2-5B125C8E2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9019" y="1937279"/>
            <a:ext cx="5462705" cy="423983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EE2119-0E06-46D8-BFEE-0BA9E0FFE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CC467B6C-5D15-4AA0-81D6-BB157266EF77}" type="datetime1">
              <a:rPr lang="en-GB" smtClean="0"/>
              <a:t>13/01/2023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C8B3B1-8E2F-4999-B835-43EE34F0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143DD7-49D7-48E9-AE74-9838D9915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931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D21F3-4C61-43BD-90F7-D290E09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365" y="365001"/>
            <a:ext cx="10515502" cy="132605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3C5E03-365F-4576-BC2E-116A07F09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365" y="1681014"/>
            <a:ext cx="5157854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7C0318E-C58F-424D-A40E-FA85EC2AB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365" y="2504777"/>
            <a:ext cx="5157854" cy="36846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52AE8B-A52B-4E2D-8A28-1690C5028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459" y="1681014"/>
            <a:ext cx="5182409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AE14226-7D3A-4810-B497-DF0B1887FE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459" y="2504777"/>
            <a:ext cx="5182409" cy="36846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B635F85-5219-4F77-BDC5-725683B6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1EB3B86A-9199-496B-9E41-83F6533AAFC4}" type="datetime1">
              <a:rPr lang="en-GB" smtClean="0"/>
              <a:t>13/01/2023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A55DEC-B3AF-42C4-B892-1AE70864B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1982F3B-48F4-43CD-894C-A3946F60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34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604EB0-9E4D-468D-BEBF-7AF284B56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76" y="1184857"/>
            <a:ext cx="10000457" cy="132605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3BD804-E72E-4F1F-BB7C-87608BC8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10BF4742-05A1-41BB-B2DB-46A077C7172F}" type="datetime1">
              <a:rPr lang="en-GB" smtClean="0"/>
              <a:t>13/01/2023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907284-41BE-4617-9E34-342853AE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463B45-DEDD-453E-B5E1-69BB4FAB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30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506B66D-5B69-46B7-A2A6-42A9601D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7DE3412D-0833-4FDC-918A-25A15DC9AF5C}" type="datetime1">
              <a:rPr lang="en-GB" smtClean="0"/>
              <a:t>13/01/2023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A3EE954-72A0-4BA0-9CA9-A9354105F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A3CD54-0323-41FE-B7F3-BA78C829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02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4EFC6-77F3-4B68-AB3E-5117B80F6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366" y="457646"/>
            <a:ext cx="3932291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F82CFB-A1B6-4E3F-958F-89078BF1D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525" y="987847"/>
            <a:ext cx="6171342" cy="4873377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0517E1-525E-4492-9CE0-F9B0D491A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366" y="2057177"/>
            <a:ext cx="3932291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D19902-0A94-4A28-8BDA-517A41D2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650B60C7-FAD0-444E-9BBA-99A3D3486C9D}" type="datetime1">
              <a:rPr lang="en-GB" smtClean="0"/>
              <a:t>13/01/2023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CEDC5FA-EAAE-43C6-9B5F-2D33C19C8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39F7D7-2608-4B89-B6AC-E8B35696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63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B8282E-C35A-4D3A-8601-DA399094A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366" y="457646"/>
            <a:ext cx="3932291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259BD7-68CC-493F-89E7-7570E7552E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525" y="987847"/>
            <a:ext cx="6171342" cy="4873377"/>
          </a:xfrm>
        </p:spPr>
        <p:txBody>
          <a:bodyPr/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9FD53A-E368-496E-AFB6-4615CF28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366" y="2057177"/>
            <a:ext cx="3932291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6A91ED-9A74-4A87-B39D-DD6EFDDA9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7F91AA7A-48E0-4DCE-9903-912F85A7DEFC}" type="datetime1">
              <a:rPr lang="en-GB" smtClean="0"/>
              <a:t>13/01/2023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0F2887-44A4-49F6-8DC8-DBF9501C8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370CDC-967D-42C9-B03F-24EB26891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8" y="6356821"/>
            <a:ext cx="2743563" cy="365001"/>
          </a:xfrm>
          <a:prstGeom prst="rect">
            <a:avLst/>
          </a:prstGeom>
        </p:spPr>
        <p:txBody>
          <a:bodyPr/>
          <a:lstStyle/>
          <a:p>
            <a:fld id="{2A0F9E88-97E7-4228-987B-BA128CA1C9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4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1A61C4-1967-4C51-BEE4-3696C34F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76" y="1184857"/>
            <a:ext cx="10660193" cy="13260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AFD44B-7170-4990-B3C0-DD972A925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76" y="2510915"/>
            <a:ext cx="10678979" cy="3845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49" y="6356821"/>
            <a:ext cx="2743563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8B163-048F-4B7D-9D31-133C501AEE82}" type="datetime1">
              <a:rPr lang="en-GB" smtClean="0"/>
              <a:t>13/01/2023</a:t>
            </a:fld>
            <a:endParaRPr lang="en-GB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328" y="6356821"/>
            <a:ext cx="4115344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188" y="6356821"/>
            <a:ext cx="2434733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fld id="{2A0F9E88-97E7-4228-987B-BA128CA1C98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50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642915" rtl="0" eaLnBrk="1" latinLnBrk="0" hangingPunct="1">
        <a:lnSpc>
          <a:spcPct val="90000"/>
        </a:lnSpc>
        <a:spcBef>
          <a:spcPct val="0"/>
        </a:spcBef>
        <a:buNone/>
        <a:defRPr sz="5062" b="1" kern="1200">
          <a:solidFill>
            <a:schemeClr val="tx1"/>
          </a:solidFill>
          <a:latin typeface="Palatino Linotype" panose="02040502050505030304" pitchFamily="18" charset="0"/>
          <a:ea typeface="+mj-ea"/>
          <a:cs typeface="Palatino Linotype" panose="02040502050505030304" pitchFamily="18" charset="0"/>
        </a:defRPr>
      </a:lvl1pPr>
    </p:titleStyle>
    <p:bodyStyle>
      <a:lvl1pPr marL="160729" indent="-160729" algn="l" defTabSz="642915" rtl="0" eaLnBrk="1" latinLnBrk="0" hangingPunct="1">
        <a:lnSpc>
          <a:spcPct val="90000"/>
        </a:lnSpc>
        <a:spcBef>
          <a:spcPts val="703"/>
        </a:spcBef>
        <a:buFont typeface="Arial" panose="020B0604020202020204" pitchFamily="34" charset="0"/>
        <a:buChar char="•"/>
        <a:defRPr sz="2812" kern="1200">
          <a:solidFill>
            <a:schemeClr val="tx1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1pPr>
      <a:lvl2pPr marL="482186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2pPr>
      <a:lvl3pPr marL="80364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3pPr>
      <a:lvl4pPr marL="1125101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969" kern="1200">
          <a:solidFill>
            <a:schemeClr val="tx1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4pPr>
      <a:lvl5pPr marL="1446558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969" kern="1200">
          <a:solidFill>
            <a:schemeClr val="tx1"/>
          </a:solidFill>
          <a:latin typeface="Palatino Linotype" panose="02040502050505030304" pitchFamily="18" charset="0"/>
          <a:ea typeface="+mn-ea"/>
          <a:cs typeface="Palatino Linotype" panose="02040502050505030304" pitchFamily="18" charset="0"/>
        </a:defRPr>
      </a:lvl5pPr>
      <a:lvl6pPr marL="1768015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47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930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387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748624" TargetMode="External"/><Relationship Id="rId2" Type="http://schemas.openxmlformats.org/officeDocument/2006/relationships/hyperlink" Target="https://doi.org/10.1140/epjd/s10053-021-00101-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799130/files/SPSC-SR-301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0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19079" y="1214437"/>
            <a:ext cx="9144837" cy="2387576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Non-neutral plasma manipulation for antihydrogen production</a:t>
            </a:r>
            <a:endParaRPr lang="en-GB" dirty="0">
              <a:latin typeface="+mn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Andreas Lanz</a:t>
            </a:r>
          </a:p>
          <a:p>
            <a:r>
              <a:rPr lang="en-GB" dirty="0" smtClean="0">
                <a:latin typeface="+mn-lt"/>
              </a:rPr>
              <a:t>SMI internal seminar</a:t>
            </a:r>
          </a:p>
          <a:p>
            <a:r>
              <a:rPr lang="en-GB" dirty="0" smtClean="0">
                <a:latin typeface="+mn-lt"/>
              </a:rPr>
              <a:t>CERN</a:t>
            </a:r>
          </a:p>
          <a:p>
            <a:r>
              <a:rPr lang="en-GB" dirty="0" smtClean="0">
                <a:latin typeface="+mn-lt"/>
              </a:rPr>
              <a:t>13.01.2023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636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203" y="2538394"/>
            <a:ext cx="3468956" cy="154175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832" y="476136"/>
            <a:ext cx="8419043" cy="553455"/>
          </a:xfrm>
        </p:spPr>
        <p:txBody>
          <a:bodyPr>
            <a:noAutofit/>
          </a:bodyPr>
          <a:lstStyle/>
          <a:p>
            <a:r>
              <a:rPr lang="en-GB" sz="3800" dirty="0" smtClean="0"/>
              <a:t>Plasma manipulation I </a:t>
            </a:r>
            <a:endParaRPr lang="en-GB" sz="3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05801" y="1506644"/>
                <a:ext cx="6891981" cy="437312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Rotating Wall (RW) technique for compression </a:t>
                </a:r>
                <a:r>
                  <a:rPr lang="en-GB" dirty="0" smtClean="0">
                    <a:sym typeface="Wingdings" panose="05000000000000000000" pitchFamily="2" charset="2"/>
                  </a:rPr>
                  <a:t> plasma density increases but it heats up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r>
                  <a:rPr lang="en-GB" dirty="0"/>
                  <a:t>Strong drive regime (SDR): </a:t>
                </a:r>
              </a:p>
              <a:p>
                <a:pPr marL="0" indent="0">
                  <a:buNone/>
                </a:pPr>
                <a:r>
                  <a:rPr lang="en-GB" dirty="0"/>
                  <a:t>  Torque is proportional to difference </a:t>
                </a:r>
                <a:r>
                  <a:rPr lang="en-GB" dirty="0" smtClean="0"/>
                  <a:t>of  </a:t>
                </a:r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  <a:r>
                  <a:rPr lang="en-GB" dirty="0" smtClean="0"/>
                  <a:t>  plasma </a:t>
                </a:r>
                <a:r>
                  <a:rPr lang="en-GB" dirty="0"/>
                  <a:t>rotation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2 </m:t>
                        </m:r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r>
                  <a:rPr lang="en-GB" dirty="0" smtClean="0"/>
                  <a:t>   and  RW </a:t>
                </a:r>
                <a:r>
                  <a:rPr lang="en-GB" dirty="0"/>
                  <a:t>frequency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>
                    <a:sym typeface="Wingdings" panose="05000000000000000000" pitchFamily="2" charset="2"/>
                  </a:rPr>
                  <a:t> </a:t>
                </a:r>
                <a:r>
                  <a:rPr lang="en-GB" dirty="0" smtClean="0">
                    <a:sym typeface="Wingdings" panose="05000000000000000000" pitchFamily="2" charset="2"/>
                  </a:rPr>
                  <a:t>  </a:t>
                </a:r>
                <a:r>
                  <a:rPr lang="en-GB" dirty="0">
                    <a:sym typeface="Wingdings" panose="05000000000000000000" pitchFamily="2" charset="2"/>
                  </a:rPr>
                  <a:t>linear dependency of </a:t>
                </a:r>
                <a:r>
                  <a:rPr lang="en-GB" dirty="0" smtClean="0">
                    <a:sym typeface="Wingdings" panose="05000000000000000000" pitchFamily="2" charset="2"/>
                  </a:rPr>
                  <a:t>density </a:t>
                </a:r>
                <a:r>
                  <a:rPr lang="en-GB" dirty="0">
                    <a:sym typeface="Wingdings" panose="05000000000000000000" pitchFamily="2" charset="2"/>
                  </a:rPr>
                  <a:t>on RW </a:t>
                </a:r>
              </a:p>
              <a:p>
                <a:pPr marL="0" indent="0">
                  <a:buNone/>
                </a:pPr>
                <a:r>
                  <a:rPr lang="en-GB" dirty="0" smtClean="0">
                    <a:sym typeface="Wingdings" panose="05000000000000000000" pitchFamily="2" charset="2"/>
                  </a:rPr>
                  <a:t>       frequency</a:t>
                </a:r>
                <a:r>
                  <a:rPr lang="en-GB" dirty="0" smtClean="0"/>
                  <a:t> </a:t>
                </a: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801" y="1506644"/>
                <a:ext cx="6891981" cy="4373123"/>
              </a:xfrm>
              <a:blipFill>
                <a:blip r:embed="rId3"/>
                <a:stretch>
                  <a:fillRect l="-1681" t="-3343" r="-1681" b="-4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10</a:t>
            </a:fld>
            <a:endParaRPr lang="en-GB"/>
          </a:p>
        </p:txBody>
      </p:sp>
      <p:sp>
        <p:nvSpPr>
          <p:cNvPr id="7" name="Textfeld 6"/>
          <p:cNvSpPr txBox="1"/>
          <p:nvPr/>
        </p:nvSpPr>
        <p:spPr>
          <a:xfrm>
            <a:off x="7593874" y="4080152"/>
            <a:ext cx="45981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Palatino Linotype" panose="02040502050505030304" pitchFamily="18" charset="0"/>
                <a:cs typeface="Trebuchet MS"/>
              </a:rPr>
              <a:t>Schematic of an MRE and the rotating wall technique. The plasma gets compressed by a rotating electric field applied on the RW electrode by inducing a torque on the plasma.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2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2217660" y="522201"/>
            <a:ext cx="8419043" cy="553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6429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19" b="1" kern="1200">
                <a:solidFill>
                  <a:schemeClr val="tx1"/>
                </a:solidFill>
                <a:latin typeface="Palatino Linotype" panose="02040502050505030304" pitchFamily="18" charset="0"/>
                <a:ea typeface="+mj-ea"/>
                <a:cs typeface="Palatino Linotype" panose="02040502050505030304" pitchFamily="18" charset="0"/>
              </a:defRPr>
            </a:lvl1pPr>
          </a:lstStyle>
          <a:p>
            <a:r>
              <a:rPr lang="en-GB" dirty="0" smtClean="0"/>
              <a:t>Plasma manipulation II</a:t>
            </a:r>
            <a:endParaRPr lang="en-GB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62259" y="2266998"/>
            <a:ext cx="5733741" cy="3833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0729" indent="-160729" algn="l" defTabSz="642915" rtl="0" eaLnBrk="1" latinLnBrk="0" hangingPunct="1">
              <a:lnSpc>
                <a:spcPct val="90000"/>
              </a:lnSpc>
              <a:spcBef>
                <a:spcPts val="703"/>
              </a:spcBef>
              <a:buFont typeface="Arial" panose="020B0604020202020204" pitchFamily="34" charset="0"/>
              <a:buChar char="•"/>
              <a:defRPr sz="2812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Palatino Linotype" panose="02040502050505030304" pitchFamily="18" charset="0"/>
              </a:defRPr>
            </a:lvl1pPr>
            <a:lvl2pPr marL="482186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Palatino Linotype" panose="02040502050505030304" pitchFamily="18" charset="0"/>
              </a:defRPr>
            </a:lvl2pPr>
            <a:lvl3pPr marL="80364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Palatino Linotype" panose="02040502050505030304" pitchFamily="18" charset="0"/>
              </a:defRPr>
            </a:lvl3pPr>
            <a:lvl4pPr marL="1125101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969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Palatino Linotype" panose="02040502050505030304" pitchFamily="18" charset="0"/>
              </a:defRPr>
            </a:lvl4pPr>
            <a:lvl5pPr marL="1446558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969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Palatino Linotype" panose="02040502050505030304" pitchFamily="18" charset="0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Evaporative cooling (EVC) for space charge control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 smtClean="0"/>
          </a:p>
          <a:p>
            <a:r>
              <a:rPr lang="en-GB" dirty="0" smtClean="0"/>
              <a:t>Releasing the particles with highest energy </a:t>
            </a:r>
            <a:r>
              <a:rPr lang="en-GB" dirty="0" smtClean="0">
                <a:sym typeface="Wingdings" panose="05000000000000000000" pitchFamily="2" charset="2"/>
              </a:rPr>
              <a:t> plasma cools down but expands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0" name="Rechteck 9"/>
          <p:cNvSpPr/>
          <p:nvPr/>
        </p:nvSpPr>
        <p:spPr>
          <a:xfrm>
            <a:off x="5800641" y="2879333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  <a:endParaRPr lang="en-GB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782" y="1225332"/>
            <a:ext cx="3857962" cy="384850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979952" y="5180359"/>
            <a:ext cx="44936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Schematic of EVC in the old Cusp trap. On-axis potential of the cusp trap (top) with indicated lowering of the potential (red arrow) and release of particles (green arrow). Sketch of the MRE (bottom).</a:t>
            </a:r>
          </a:p>
        </p:txBody>
      </p:sp>
    </p:spTree>
    <p:extLst>
      <p:ext uri="{BB962C8B-B14F-4D97-AF65-F5344CB8AC3E}">
        <p14:creationId xmlns:p14="http://schemas.microsoft.com/office/powerpoint/2010/main" val="362907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296037" y="355979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Temperature diagnostic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283881" y="1452475"/>
                <a:ext cx="6500095" cy="437312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GB" dirty="0" smtClean="0">
                    <a:latin typeface="+mn-lt"/>
                  </a:rPr>
                  <a:t>Slow extraction of plasma onto a MCP and </a:t>
                </a:r>
                <a:r>
                  <a:rPr lang="en-GB" dirty="0" err="1" smtClean="0">
                    <a:latin typeface="+mn-lt"/>
                  </a:rPr>
                  <a:t>Phosphorscreen</a:t>
                </a:r>
                <a:endParaRPr lang="en-GB" dirty="0" smtClean="0">
                  <a:latin typeface="+mn-lt"/>
                </a:endParaRPr>
              </a:p>
              <a:p>
                <a:r>
                  <a:rPr lang="en-GB" dirty="0" smtClean="0">
                    <a:latin typeface="+mn-lt"/>
                  </a:rPr>
                  <a:t>The arrival rate for the first particles at a voltage ramp V(t) is roughly proportional to</a:t>
                </a:r>
              </a:p>
              <a:p>
                <a:pPr marL="0" indent="0">
                  <a:buNone/>
                </a:pPr>
                <a:r>
                  <a:rPr lang="en-GB" dirty="0" smtClean="0">
                    <a:latin typeface="+mn-lt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𝑑𝑉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𝑑𝑡</m:t>
                                      </m:r>
                                    </m:den>
                                  </m:f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 smtClean="0">
                  <a:latin typeface="+mn-lt"/>
                </a:endParaRPr>
              </a:p>
              <a:p>
                <a:endParaRPr lang="en-GB" dirty="0" smtClean="0">
                  <a:latin typeface="+mn-lt"/>
                </a:endParaRPr>
              </a:p>
              <a:p>
                <a:r>
                  <a:rPr lang="en-GB" dirty="0" smtClean="0">
                    <a:latin typeface="+mn-lt"/>
                  </a:rPr>
                  <a:t>Later escaping particles are more complicated </a:t>
                </a:r>
                <a:r>
                  <a:rPr lang="en-GB" dirty="0" smtClean="0">
                    <a:latin typeface="+mn-lt"/>
                    <a:sym typeface="Wingdings" panose="05000000000000000000" pitchFamily="2" charset="2"/>
                  </a:rPr>
                  <a:t></a:t>
                </a:r>
              </a:p>
              <a:p>
                <a:pPr marL="0" indent="0">
                  <a:buNone/>
                </a:pPr>
                <a:r>
                  <a:rPr lang="en-GB" dirty="0"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n-GB" dirty="0" smtClean="0">
                    <a:latin typeface="+mn-lt"/>
                    <a:sym typeface="Wingdings" panose="05000000000000000000" pitchFamily="2" charset="2"/>
                  </a:rPr>
                  <a:t> excluded from T-</a:t>
                </a:r>
                <a:r>
                  <a:rPr lang="en-GB" dirty="0" err="1" smtClean="0">
                    <a:latin typeface="+mn-lt"/>
                    <a:sym typeface="Wingdings" panose="05000000000000000000" pitchFamily="2" charset="2"/>
                  </a:rPr>
                  <a:t>diag</a:t>
                </a:r>
                <a:endParaRPr lang="en-GB" dirty="0" smtClean="0">
                  <a:latin typeface="+mn-lt"/>
                  <a:sym typeface="Wingdings" panose="05000000000000000000" pitchFamily="2" charset="2"/>
                </a:endParaRPr>
              </a:p>
              <a:p>
                <a:endParaRPr lang="en-GB" dirty="0" smtClean="0">
                  <a:latin typeface="+mn-lt"/>
                  <a:sym typeface="Wingdings" panose="05000000000000000000" pitchFamily="2" charset="2"/>
                </a:endParaRPr>
              </a:p>
              <a:p>
                <a:r>
                  <a:rPr lang="en-GB" dirty="0" smtClean="0">
                    <a:latin typeface="+mn-lt"/>
                    <a:sym typeface="Wingdings" panose="05000000000000000000" pitchFamily="2" charset="2"/>
                  </a:rPr>
                  <a:t>Numerous effects to take into account (radial variation in confinement potential, adiabatic expansion cooling,…)</a:t>
                </a:r>
              </a:p>
              <a:p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7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881" y="1452475"/>
                <a:ext cx="6500095" cy="4373123"/>
              </a:xfrm>
              <a:blipFill>
                <a:blip r:embed="rId2"/>
                <a:stretch>
                  <a:fillRect l="-1126" t="-2786" b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7438548" y="4950252"/>
            <a:ext cx="4206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T-diagnostics  for 5 electron plasmas (black, overlaid) and one fit (red) with a result of T=8K </a:t>
            </a:r>
            <a:r>
              <a:rPr lang="en-GB" sz="1400" baseline="30000" dirty="0" smtClean="0">
                <a:cs typeface="Trebuchet MS"/>
              </a:rPr>
              <a:t>[6]</a:t>
            </a:r>
            <a:r>
              <a:rPr lang="en-GB" sz="1400" dirty="0" smtClean="0">
                <a:cs typeface="Trebuchet MS"/>
              </a:rPr>
              <a:t>. </a:t>
            </a:r>
            <a:endParaRPr lang="en-GB" sz="1400" baseline="30000" dirty="0" smtClean="0">
              <a:cs typeface="Trebuchet M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258" y="1173321"/>
            <a:ext cx="4488569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7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496335" y="364688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Plasma manipulation III</a:t>
            </a:r>
            <a:endParaRPr lang="en-GB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520065" y="1625494"/>
            <a:ext cx="6054907" cy="4373123"/>
          </a:xfrm>
        </p:spPr>
        <p:txBody>
          <a:bodyPr/>
          <a:lstStyle/>
          <a:p>
            <a:r>
              <a:rPr lang="en-GB" dirty="0" smtClean="0"/>
              <a:t>SDREVC: Combined </a:t>
            </a:r>
            <a:r>
              <a:rPr lang="en-GB" dirty="0"/>
              <a:t>technique of RW in the Strong drive regime (SDR) and evaporative cooling (EVC</a:t>
            </a:r>
            <a:r>
              <a:rPr lang="en-GB" dirty="0" smtClean="0"/>
              <a:t>) - </a:t>
            </a:r>
            <a:r>
              <a:rPr lang="en-GB" dirty="0"/>
              <a:t>First shown by the ALPHA </a:t>
            </a:r>
            <a:r>
              <a:rPr lang="en-GB" dirty="0" smtClean="0"/>
              <a:t>collaboration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Highly reproducible plasma independent of the initial number of particles</a:t>
            </a:r>
            <a:endParaRPr lang="en-GB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897" y="1194789"/>
            <a:ext cx="4383199" cy="3994741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574972" y="5126068"/>
            <a:ext cx="5508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Palatino Linotype" panose="02040502050505030304" pitchFamily="18" charset="0"/>
                <a:cs typeface="Trebuchet MS"/>
              </a:rPr>
              <a:t>First result by ALPHA showing SDREVC with electrons. The final number of electrons (a) and final density (b) as functions of the initial number of electrons. One can see a highly reproducible number and density independent of the initial particle number </a:t>
            </a:r>
            <a:r>
              <a:rPr lang="en-GB" sz="1400" baseline="30000" dirty="0" smtClean="0">
                <a:latin typeface="Palatino Linotype" panose="02040502050505030304" pitchFamily="18" charset="0"/>
                <a:cs typeface="Trebuchet MS"/>
              </a:rPr>
              <a:t>[</a:t>
            </a:r>
            <a:r>
              <a:rPr lang="en-GB" sz="1400" baseline="30000" dirty="0">
                <a:latin typeface="Palatino Linotype" panose="02040502050505030304" pitchFamily="18" charset="0"/>
                <a:cs typeface="Trebuchet MS"/>
              </a:rPr>
              <a:t>7</a:t>
            </a:r>
            <a:r>
              <a:rPr lang="en-GB" sz="1400" baseline="30000" dirty="0" smtClean="0">
                <a:latin typeface="Palatino Linotype" panose="02040502050505030304" pitchFamily="18" charset="0"/>
                <a:cs typeface="Trebuchet M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4718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6669" y="328352"/>
            <a:ext cx="11338662" cy="752422"/>
          </a:xfrm>
        </p:spPr>
        <p:txBody>
          <a:bodyPr>
            <a:normAutofit/>
          </a:bodyPr>
          <a:lstStyle/>
          <a:p>
            <a:r>
              <a:rPr lang="en-GB" sz="3800" dirty="0" smtClean="0"/>
              <a:t>Results with e</a:t>
            </a:r>
            <a:r>
              <a:rPr lang="en-GB" sz="3800" baseline="30000" dirty="0" smtClean="0"/>
              <a:t>-</a:t>
            </a:r>
            <a:r>
              <a:rPr lang="en-GB" sz="3800" dirty="0" smtClean="0"/>
              <a:t>: SDREVC (old trap)</a:t>
            </a:r>
            <a:endParaRPr lang="en-GB" sz="38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72" y="1621563"/>
            <a:ext cx="2722881" cy="4240213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669" y="1463040"/>
            <a:ext cx="6168867" cy="42424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High reproducibility (control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p</a:t>
            </a:r>
            <a:r>
              <a:rPr lang="en-GB" dirty="0" smtClean="0"/>
              <a:t>, T and N at a level of 1%, 2% and 3%, respectively), independent on initial particle number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First time SDREVC in a strong magnetic mirror field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14</a:t>
            </a:fld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7898673" y="5847689"/>
            <a:ext cx="354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Plasma radius, temperature and number of particles immediately after SDREVC </a:t>
            </a:r>
            <a:r>
              <a:rPr lang="en-GB" sz="1400" baseline="30000" dirty="0" smtClean="0">
                <a:cs typeface="Trebuchet MS"/>
              </a:rPr>
              <a:t>[8]</a:t>
            </a:r>
            <a:r>
              <a:rPr lang="en-GB" sz="1400" dirty="0" smtClean="0">
                <a:cs typeface="Trebuchet MS"/>
              </a:rPr>
              <a:t>.</a:t>
            </a:r>
            <a:endParaRPr lang="en-GB" sz="1400" baseline="30000" dirty="0" smtClean="0"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4343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83" y="5251450"/>
            <a:ext cx="8344623" cy="1394581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156700" y="390814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Plasma T in </a:t>
            </a:r>
            <a:r>
              <a:rPr lang="de-AT" dirty="0" err="1" smtClean="0"/>
              <a:t>old</a:t>
            </a:r>
            <a:r>
              <a:rPr lang="de-AT" dirty="0" smtClean="0"/>
              <a:t> </a:t>
            </a:r>
            <a:r>
              <a:rPr lang="de-AT" dirty="0" err="1" smtClean="0"/>
              <a:t>Cusp</a:t>
            </a:r>
            <a:r>
              <a:rPr lang="de-AT" dirty="0" smtClean="0"/>
              <a:t> </a:t>
            </a:r>
            <a:r>
              <a:rPr lang="de-AT" dirty="0" err="1" smtClean="0"/>
              <a:t>trap</a:t>
            </a:r>
            <a:endParaRPr lang="en-GB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379676" y="1166951"/>
            <a:ext cx="11338662" cy="1651710"/>
          </a:xfrm>
        </p:spPr>
        <p:txBody>
          <a:bodyPr>
            <a:normAutofit fontScale="92500" lnSpcReduction="10000"/>
          </a:bodyPr>
          <a:lstStyle/>
          <a:p>
            <a:r>
              <a:rPr lang="de-AT" dirty="0" err="1" smtClean="0"/>
              <a:t>Did</a:t>
            </a:r>
            <a:r>
              <a:rPr lang="de-AT" dirty="0" smtClean="0"/>
              <a:t> not manage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decrease</a:t>
            </a:r>
            <a:r>
              <a:rPr lang="de-AT" dirty="0" smtClean="0"/>
              <a:t> T </a:t>
            </a:r>
            <a:r>
              <a:rPr lang="de-AT" dirty="0" err="1" smtClean="0"/>
              <a:t>below</a:t>
            </a:r>
            <a:r>
              <a:rPr lang="de-AT" dirty="0" smtClean="0"/>
              <a:t> 130K (</a:t>
            </a:r>
            <a:r>
              <a:rPr lang="de-AT" dirty="0" err="1" smtClean="0"/>
              <a:t>trap</a:t>
            </a:r>
            <a:r>
              <a:rPr lang="de-AT" dirty="0" smtClean="0"/>
              <a:t> </a:t>
            </a:r>
            <a:r>
              <a:rPr lang="de-AT" dirty="0" err="1" smtClean="0"/>
              <a:t>temperature</a:t>
            </a:r>
            <a:r>
              <a:rPr lang="de-AT" dirty="0" smtClean="0"/>
              <a:t> 70K) </a:t>
            </a:r>
            <a:r>
              <a:rPr lang="de-AT" dirty="0" err="1" smtClean="0"/>
              <a:t>without</a:t>
            </a:r>
            <a:r>
              <a:rPr lang="de-AT" dirty="0" smtClean="0"/>
              <a:t> EVC</a:t>
            </a:r>
          </a:p>
          <a:p>
            <a:endParaRPr lang="de-AT" dirty="0"/>
          </a:p>
          <a:p>
            <a:r>
              <a:rPr lang="de-AT" dirty="0" err="1" smtClean="0"/>
              <a:t>Used</a:t>
            </a:r>
            <a:r>
              <a:rPr lang="de-AT" dirty="0" smtClean="0"/>
              <a:t> thermal </a:t>
            </a:r>
            <a:r>
              <a:rPr lang="de-AT" dirty="0" err="1" smtClean="0"/>
              <a:t>shield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block </a:t>
            </a:r>
            <a:r>
              <a:rPr lang="de-AT" dirty="0" err="1" smtClean="0"/>
              <a:t>microwaves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room</a:t>
            </a:r>
            <a:r>
              <a:rPr lang="de-AT" dirty="0" smtClean="0"/>
              <a:t> </a:t>
            </a:r>
            <a:r>
              <a:rPr lang="de-AT" dirty="0" err="1" smtClean="0"/>
              <a:t>temperature</a:t>
            </a:r>
            <a:r>
              <a:rPr lang="de-AT" dirty="0" smtClean="0"/>
              <a:t> </a:t>
            </a:r>
            <a:r>
              <a:rPr lang="de-AT" dirty="0" err="1" smtClean="0"/>
              <a:t>regions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15</a:t>
            </a:fld>
            <a:endParaRPr lang="en-GB"/>
          </a:p>
        </p:txBody>
      </p:sp>
      <p:pic>
        <p:nvPicPr>
          <p:cNvPr id="9" name="Inhaltsplatzhalt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9" y="2777872"/>
            <a:ext cx="3187012" cy="1907340"/>
          </a:xfrm>
          <a:prstGeom prst="rect">
            <a:avLst/>
          </a:prstGeom>
        </p:spPr>
      </p:pic>
      <p:pic>
        <p:nvPicPr>
          <p:cNvPr id="10" name="Picture 2" descr="https://lh4.googleusercontent.com/hzWZdkFmb-kjoDWBRZ8rzXTPH6VbTBM3bowdP4Ov4zl_zT7wRPxOhOHjTVxsnLPM7frXG1t2GJiz0mXZue0OgoReNQccx7hNYmPJjVFx6iGVpUVAG8W2bpFaw2fCfnmYAajCtyL8y3Y5i9wliSW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750" y="2790209"/>
            <a:ext cx="1861118" cy="182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lh5.googleusercontent.com/5d4_lak74CajGqsJGH3Y01D2Xlza9OOOCDiHGYfNwjKEABXOWrjpK37NaPsKexSaDw_Jcydc7psOv3qyRBS-38Olci8bPjVBtgthnDC_ELh6KJCehR7coiokdUUnGwSDrHSNVbipzm5KYiDhjtV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314" y="2739000"/>
            <a:ext cx="1832922" cy="188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572589" y="4614976"/>
            <a:ext cx="4008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>
                <a:cs typeface="Trebuchet MS"/>
              </a:rPr>
              <a:t>Plasma T </a:t>
            </a:r>
            <a:r>
              <a:rPr lang="de-AT" sz="1400" dirty="0" err="1" smtClean="0">
                <a:cs typeface="Trebuchet MS"/>
              </a:rPr>
              <a:t>as</a:t>
            </a:r>
            <a:r>
              <a:rPr lang="de-AT" sz="1400" dirty="0" smtClean="0">
                <a:cs typeface="Trebuchet MS"/>
              </a:rPr>
              <a:t> a </a:t>
            </a:r>
            <a:r>
              <a:rPr lang="de-AT" sz="1400" dirty="0" err="1" smtClean="0">
                <a:cs typeface="Trebuchet MS"/>
              </a:rPr>
              <a:t>function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of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the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state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of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the</a:t>
            </a:r>
            <a:r>
              <a:rPr lang="de-AT" sz="1400" dirty="0" smtClean="0">
                <a:cs typeface="Trebuchet MS"/>
              </a:rPr>
              <a:t> thermal </a:t>
            </a:r>
            <a:r>
              <a:rPr lang="de-AT" sz="1400" dirty="0" err="1" smtClean="0">
                <a:cs typeface="Trebuchet MS"/>
              </a:rPr>
              <a:t>shield</a:t>
            </a:r>
            <a:r>
              <a:rPr lang="de-AT" sz="1400" dirty="0" smtClean="0">
                <a:cs typeface="Trebuchet MS"/>
              </a:rPr>
              <a:t>. The </a:t>
            </a:r>
            <a:r>
              <a:rPr lang="de-AT" sz="1400" dirty="0" err="1" smtClean="0">
                <a:cs typeface="Trebuchet MS"/>
              </a:rPr>
              <a:t>plasma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is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consistently</a:t>
            </a:r>
            <a:r>
              <a:rPr lang="de-AT" sz="1400" dirty="0" smtClean="0">
                <a:cs typeface="Trebuchet MS"/>
              </a:rPr>
              <a:t> 20K </a:t>
            </a:r>
            <a:r>
              <a:rPr lang="de-AT" sz="1400" dirty="0" err="1" smtClean="0">
                <a:cs typeface="Trebuchet MS"/>
              </a:rPr>
              <a:t>hotter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if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the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shield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is</a:t>
            </a:r>
            <a:r>
              <a:rPr lang="de-AT" sz="1400" dirty="0" smtClean="0">
                <a:cs typeface="Trebuchet MS"/>
              </a:rPr>
              <a:t> open. </a:t>
            </a:r>
            <a:endParaRPr lang="en-GB" sz="1400" dirty="0" smtClean="0">
              <a:cs typeface="Trebuchet MS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800995" y="4623700"/>
            <a:ext cx="452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>
                <a:cs typeface="Trebuchet MS"/>
              </a:rPr>
              <a:t>Pictures </a:t>
            </a:r>
            <a:r>
              <a:rPr lang="de-AT" sz="1400" dirty="0" err="1" smtClean="0">
                <a:cs typeface="Trebuchet MS"/>
              </a:rPr>
              <a:t>of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the</a:t>
            </a:r>
            <a:r>
              <a:rPr lang="de-AT" sz="1400" dirty="0" smtClean="0">
                <a:cs typeface="Trebuchet MS"/>
              </a:rPr>
              <a:t> thermal </a:t>
            </a:r>
            <a:r>
              <a:rPr lang="de-AT" sz="1400" dirty="0" err="1" smtClean="0">
                <a:cs typeface="Trebuchet MS"/>
              </a:rPr>
              <a:t>shield</a:t>
            </a:r>
            <a:r>
              <a:rPr lang="de-AT" sz="1400" dirty="0" smtClean="0">
                <a:cs typeface="Trebuchet MS"/>
              </a:rPr>
              <a:t> in </a:t>
            </a:r>
            <a:r>
              <a:rPr lang="de-AT" sz="1400" dirty="0" err="1" smtClean="0">
                <a:cs typeface="Trebuchet MS"/>
              </a:rPr>
              <a:t>the</a:t>
            </a:r>
            <a:r>
              <a:rPr lang="de-AT" sz="1400" dirty="0" smtClean="0">
                <a:cs typeface="Trebuchet MS"/>
              </a:rPr>
              <a:t> </a:t>
            </a:r>
            <a:r>
              <a:rPr lang="de-AT" sz="1400" dirty="0" err="1" smtClean="0">
                <a:cs typeface="Trebuchet MS"/>
              </a:rPr>
              <a:t>closed</a:t>
            </a:r>
            <a:r>
              <a:rPr lang="de-AT" sz="1400" dirty="0" smtClean="0">
                <a:cs typeface="Trebuchet MS"/>
              </a:rPr>
              <a:t> (</a:t>
            </a:r>
            <a:r>
              <a:rPr lang="de-AT" sz="1400" dirty="0" err="1" smtClean="0">
                <a:cs typeface="Trebuchet MS"/>
              </a:rPr>
              <a:t>left</a:t>
            </a:r>
            <a:r>
              <a:rPr lang="de-AT" sz="1400" dirty="0" smtClean="0">
                <a:cs typeface="Trebuchet MS"/>
              </a:rPr>
              <a:t>) </a:t>
            </a:r>
            <a:r>
              <a:rPr lang="de-AT" sz="1400" dirty="0" err="1" smtClean="0">
                <a:cs typeface="Trebuchet MS"/>
              </a:rPr>
              <a:t>and</a:t>
            </a:r>
            <a:r>
              <a:rPr lang="de-AT" sz="1400" dirty="0" smtClean="0">
                <a:cs typeface="Trebuchet MS"/>
              </a:rPr>
              <a:t> open (</a:t>
            </a:r>
            <a:r>
              <a:rPr lang="de-AT" sz="1400" dirty="0" err="1" smtClean="0">
                <a:cs typeface="Trebuchet MS"/>
              </a:rPr>
              <a:t>right</a:t>
            </a:r>
            <a:r>
              <a:rPr lang="de-AT" sz="1400" dirty="0" smtClean="0">
                <a:cs typeface="Trebuchet MS"/>
              </a:rPr>
              <a:t>) </a:t>
            </a:r>
            <a:r>
              <a:rPr lang="de-AT" sz="1400" dirty="0" err="1" smtClean="0">
                <a:cs typeface="Trebuchet MS"/>
              </a:rPr>
              <a:t>state</a:t>
            </a:r>
            <a:r>
              <a:rPr lang="de-AT" sz="1400" dirty="0" smtClean="0">
                <a:cs typeface="Trebuchet MS"/>
              </a:rPr>
              <a:t>. </a:t>
            </a:r>
            <a:endParaRPr lang="en-GB" sz="1400" dirty="0" smtClean="0"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2997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104450" y="414716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Upgrade of Cusp trap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/>
              <p:cNvSpPr>
                <a:spLocks noGrp="1"/>
              </p:cNvSpPr>
              <p:nvPr>
                <p:ph idx="1"/>
              </p:nvPr>
            </p:nvSpPr>
            <p:spPr>
              <a:xfrm>
                <a:off x="362259" y="1225225"/>
                <a:ext cx="10540874" cy="275192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GB" sz="2400" dirty="0"/>
                  <a:t>2 fine copper meshes to prevent plasma from coupling to regions outside the trap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Long sections of resistively coated ceramic rods to absorb microwaves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Stack is directly mounted on the main copper flange providing good thermal contact, thus, a cold electrode stack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r>
                  <a:rPr lang="en-GB" sz="2400" dirty="0" smtClean="0"/>
                  <a:t>2 </a:t>
                </a:r>
                <a:r>
                  <a:rPr lang="en-GB" sz="2400" dirty="0"/>
                  <a:t>internal field ionizers (IFI) for TOF information of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AT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2400" dirty="0"/>
                  <a:t> and quantum state distribution measurement at different locations along the </a:t>
                </a:r>
                <a:r>
                  <a:rPr lang="en-GB" sz="2400" dirty="0" smtClean="0"/>
                  <a:t>beamline</a:t>
                </a: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Inhalts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2259" y="1225225"/>
                <a:ext cx="10540874" cy="2751928"/>
              </a:xfrm>
              <a:blipFill>
                <a:blip r:embed="rId3"/>
                <a:stretch>
                  <a:fillRect l="-520" t="-4213" r="-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16</a:t>
            </a:fld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54" y="4127227"/>
            <a:ext cx="6002383" cy="128551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445111" y="5800657"/>
            <a:ext cx="33896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  <a:cs typeface="Trebuchet MS"/>
              </a:rPr>
              <a:t>Picture of the new </a:t>
            </a:r>
            <a:r>
              <a:rPr lang="en-GB" sz="1400" dirty="0" smtClean="0">
                <a:latin typeface="Palatino Linotype" panose="02040502050505030304" pitchFamily="18" charset="0"/>
                <a:cs typeface="Trebuchet MS"/>
              </a:rPr>
              <a:t>MRE. The ceramic rods and the connection of the stack to the main copper flange are visible.</a:t>
            </a:r>
            <a:endParaRPr lang="en-GB" sz="1400" dirty="0" smtClean="0">
              <a:latin typeface="Trebuchet MS"/>
              <a:cs typeface="Trebuchet M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83146" y="5730636"/>
            <a:ext cx="5076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Drawing of the Cusp trap electrodes and on-axis magnetic field</a:t>
            </a:r>
            <a:r>
              <a:rPr lang="en-GB" sz="1400" baseline="30000" dirty="0" smtClean="0">
                <a:cs typeface="Trebuchet MS"/>
              </a:rPr>
              <a:t>[9]</a:t>
            </a:r>
            <a:endParaRPr lang="en-GB" sz="1400" dirty="0" smtClean="0">
              <a:cs typeface="Trebuchet MS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573" y="3509644"/>
            <a:ext cx="4559621" cy="222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6478" y="371846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 with e</a:t>
            </a:r>
            <a:r>
              <a:rPr lang="en-GB" baseline="30000" dirty="0" smtClean="0"/>
              <a:t>-</a:t>
            </a:r>
            <a:r>
              <a:rPr lang="en-GB" dirty="0" smtClean="0"/>
              <a:t> (new trap)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1871" y="1635356"/>
            <a:ext cx="5690198" cy="437312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Decreased the MRE temperature of the Cusp trap by a factor of two to ~6K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The temperature of a plasma with density of 10</a:t>
            </a:r>
            <a:r>
              <a:rPr lang="en-GB" sz="2400" baseline="30000" dirty="0" smtClean="0"/>
              <a:t>8</a:t>
            </a:r>
            <a:r>
              <a:rPr lang="en-GB" sz="2400" dirty="0" smtClean="0"/>
              <a:t> cm</a:t>
            </a:r>
            <a:r>
              <a:rPr lang="en-GB" sz="2400" baseline="30000" dirty="0" smtClean="0"/>
              <a:t>-3</a:t>
            </a:r>
            <a:r>
              <a:rPr lang="en-GB" sz="2400" dirty="0"/>
              <a:t> </a:t>
            </a:r>
            <a:r>
              <a:rPr lang="en-GB" sz="2400" dirty="0" smtClean="0"/>
              <a:t>is ~100K colder than in the previous trap, albeit having 25 times more particle</a:t>
            </a:r>
            <a:endParaRPr lang="en-GB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6521611" y="4644229"/>
            <a:ext cx="51090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Final plasma temperature as a function of initial electrons. “Low n” refers to a plasma with half the density of the “High n” dataset. The radii of the plasmas were held constant (0.8mm: High n, 1.1mm: Low n) </a:t>
            </a:r>
            <a:r>
              <a:rPr lang="en-GB" sz="1400" dirty="0" smtClean="0">
                <a:cs typeface="Trebuchet MS"/>
                <a:sym typeface="Wingdings" panose="05000000000000000000" pitchFamily="2" charset="2"/>
              </a:rPr>
              <a:t></a:t>
            </a:r>
            <a:r>
              <a:rPr lang="en-GB" sz="1400" dirty="0" smtClean="0">
                <a:cs typeface="Trebuchet MS"/>
              </a:rPr>
              <a:t> density and the length of the plasma varied in the same sense as N</a:t>
            </a:r>
            <a:r>
              <a:rPr lang="en-GB" sz="1400" baseline="30000" dirty="0" smtClean="0">
                <a:cs typeface="Trebuchet MS"/>
              </a:rPr>
              <a:t>[9]</a:t>
            </a:r>
            <a:r>
              <a:rPr lang="en-GB" sz="1400" dirty="0" smtClean="0">
                <a:cs typeface="Trebuchet MS"/>
              </a:rPr>
              <a:t>.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299" y="1376199"/>
            <a:ext cx="5305404" cy="312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036" y="765975"/>
            <a:ext cx="5559797" cy="30299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6478" y="432637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Positron system: Source + Trap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0007" y="1675921"/>
            <a:ext cx="4671295" cy="437312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 Commercial buffer gas trap from First Point Scientific Inc.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e</a:t>
            </a:r>
            <a:r>
              <a:rPr lang="en-GB" sz="2400" baseline="30000" dirty="0"/>
              <a:t>+</a:t>
            </a:r>
            <a:r>
              <a:rPr lang="en-GB" sz="2400" dirty="0"/>
              <a:t> from a </a:t>
            </a:r>
            <a:r>
              <a:rPr lang="en-GB" sz="2400" baseline="30000" dirty="0"/>
              <a:t>22</a:t>
            </a:r>
            <a:r>
              <a:rPr lang="en-GB" sz="2400" dirty="0"/>
              <a:t>Na source </a:t>
            </a:r>
            <a:r>
              <a:rPr lang="en-GB" sz="2400" dirty="0" smtClean="0"/>
              <a:t>are moderated </a:t>
            </a:r>
            <a:r>
              <a:rPr lang="en-GB" sz="2400" dirty="0"/>
              <a:t>by a conical Ne-ice </a:t>
            </a:r>
            <a:r>
              <a:rPr lang="en-GB" sz="2400" dirty="0" smtClean="0"/>
              <a:t>moderator</a:t>
            </a:r>
          </a:p>
          <a:p>
            <a:endParaRPr lang="en-GB" sz="2400" dirty="0"/>
          </a:p>
          <a:p>
            <a:r>
              <a:rPr lang="en-GB" sz="2400" dirty="0" smtClean="0"/>
              <a:t>Energy loss due to collisions with buffer gas (N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)</a:t>
            </a:r>
          </a:p>
          <a:p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23040" y="4283311"/>
            <a:ext cx="6877607" cy="174860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981302" y="6049044"/>
            <a:ext cx="6409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rebuchet MS"/>
                <a:cs typeface="Trebuchet MS"/>
              </a:rPr>
              <a:t>Picture of the electrode stack. Positrons from </a:t>
            </a:r>
            <a:r>
              <a:rPr lang="en-GB" sz="1400" baseline="30000" dirty="0" smtClean="0">
                <a:latin typeface="Trebuchet MS"/>
                <a:cs typeface="Trebuchet MS"/>
              </a:rPr>
              <a:t>22</a:t>
            </a:r>
            <a:r>
              <a:rPr lang="en-GB" sz="1400" dirty="0" smtClean="0">
                <a:latin typeface="Trebuchet MS"/>
                <a:cs typeface="Trebuchet MS"/>
              </a:rPr>
              <a:t>Na source enter from the left</a:t>
            </a:r>
            <a:endParaRPr lang="en-GB" sz="2400" baseline="30000" dirty="0" smtClean="0">
              <a:latin typeface="Trebuchet MS"/>
              <a:cs typeface="Trebuchet MS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965371" y="369235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cs typeface="Trebuchet MS"/>
              </a:rPr>
              <a:t>Schematic of the positron trap (top) and the corresponding trapping potential (bottom)  </a:t>
            </a:r>
            <a:r>
              <a:rPr lang="en-GB" sz="1400" baseline="30000" dirty="0" smtClean="0">
                <a:cs typeface="Trebuchet MS"/>
              </a:rPr>
              <a:t>[10]</a:t>
            </a:r>
            <a:endParaRPr lang="en-GB" sz="1400" dirty="0"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6030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56403" y="379875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Positron System: Stacker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8716" y="1458514"/>
            <a:ext cx="4767090" cy="4373123"/>
          </a:xfrm>
        </p:spPr>
        <p:txBody>
          <a:bodyPr>
            <a:noAutofit/>
          </a:bodyPr>
          <a:lstStyle/>
          <a:p>
            <a:r>
              <a:rPr lang="en-GB" sz="2400" dirty="0" smtClean="0"/>
              <a:t>Continuous accumulation (“stacking”) of e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while antiproton preparation</a:t>
            </a:r>
          </a:p>
          <a:p>
            <a:endParaRPr lang="en-GB" sz="2400" dirty="0"/>
          </a:p>
          <a:p>
            <a:r>
              <a:rPr lang="en-GB" sz="2400" dirty="0" smtClean="0"/>
              <a:t>Electrodes spray-painted with colloidal graphite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Designed for transferring ~10</a:t>
            </a:r>
            <a:r>
              <a:rPr lang="en-GB" sz="2400" baseline="30000" dirty="0" smtClean="0"/>
              <a:t>8</a:t>
            </a:r>
            <a:r>
              <a:rPr lang="en-GB" sz="2400" dirty="0" smtClean="0"/>
              <a:t> e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in one bunch to the Cusp trap</a:t>
            </a:r>
          </a:p>
          <a:p>
            <a:endParaRPr lang="en-GB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011" y="2240334"/>
            <a:ext cx="6782353" cy="200079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219010" y="4365783"/>
            <a:ext cx="678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rebuchet MS"/>
                <a:cs typeface="Trebuchet MS"/>
              </a:rPr>
              <a:t>Picture of the MRE of the stacker. The electrodes are spray painted with colloidal graphite for absorbing light and reducing variation in surface potentials.</a:t>
            </a:r>
          </a:p>
        </p:txBody>
      </p:sp>
    </p:spTree>
    <p:extLst>
      <p:ext uri="{BB962C8B-B14F-4D97-AF65-F5344CB8AC3E}">
        <p14:creationId xmlns:p14="http://schemas.microsoft.com/office/powerpoint/2010/main" val="27557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4117" y="390813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9676" y="1193074"/>
            <a:ext cx="11338662" cy="516374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Experimental method </a:t>
            </a:r>
          </a:p>
          <a:p>
            <a:endParaRPr lang="en-GB" dirty="0"/>
          </a:p>
          <a:p>
            <a:r>
              <a:rPr lang="en-GB" dirty="0" smtClean="0"/>
              <a:t>Previous results and motivation for plasma handling</a:t>
            </a:r>
          </a:p>
          <a:p>
            <a:endParaRPr lang="en-GB" dirty="0"/>
          </a:p>
          <a:p>
            <a:r>
              <a:rPr lang="en-GB" dirty="0" smtClean="0"/>
              <a:t>Penning-</a:t>
            </a:r>
            <a:r>
              <a:rPr lang="en-GB" dirty="0" err="1" smtClean="0"/>
              <a:t>Malmberg</a:t>
            </a:r>
            <a:r>
              <a:rPr lang="en-GB" dirty="0" smtClean="0"/>
              <a:t> traps and plasma control methods</a:t>
            </a:r>
          </a:p>
          <a:p>
            <a:endParaRPr lang="en-GB" dirty="0"/>
          </a:p>
          <a:p>
            <a:r>
              <a:rPr lang="en-GB" dirty="0" smtClean="0"/>
              <a:t>Cusp trap </a:t>
            </a:r>
          </a:p>
          <a:p>
            <a:endParaRPr lang="en-GB" dirty="0"/>
          </a:p>
          <a:p>
            <a:r>
              <a:rPr lang="en-GB" dirty="0" smtClean="0"/>
              <a:t>Positron system</a:t>
            </a:r>
          </a:p>
          <a:p>
            <a:endParaRPr lang="en-GB" dirty="0"/>
          </a:p>
          <a:p>
            <a:r>
              <a:rPr lang="en-GB" dirty="0" smtClean="0"/>
              <a:t>Proton source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295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62" y="435921"/>
            <a:ext cx="11338662" cy="752422"/>
          </a:xfrm>
        </p:spPr>
        <p:txBody>
          <a:bodyPr/>
          <a:lstStyle/>
          <a:p>
            <a:r>
              <a:rPr lang="en-GB" dirty="0" smtClean="0"/>
              <a:t>Upgrade of the e</a:t>
            </a:r>
            <a:r>
              <a:rPr lang="en-GB" baseline="30000" dirty="0" smtClean="0"/>
              <a:t>+</a:t>
            </a:r>
            <a:r>
              <a:rPr lang="en-GB" dirty="0" smtClean="0"/>
              <a:t> system I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3062" y="1675207"/>
            <a:ext cx="5715209" cy="423983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u="sng" dirty="0" smtClean="0"/>
              <a:t>Old system</a:t>
            </a:r>
          </a:p>
          <a:p>
            <a:r>
              <a:rPr lang="en-GB" dirty="0" smtClean="0"/>
              <a:t>Stacking in  Cusp trap </a:t>
            </a:r>
            <a:r>
              <a:rPr lang="en-GB" dirty="0" smtClean="0">
                <a:sym typeface="Wingdings" panose="05000000000000000000" pitchFamily="2" charset="2"/>
              </a:rPr>
              <a:t> Contaminate the Cusp trap</a:t>
            </a:r>
            <a:br>
              <a:rPr lang="en-GB" dirty="0" smtClean="0">
                <a:sym typeface="Wingdings" panose="05000000000000000000" pitchFamily="2" charset="2"/>
              </a:rPr>
            </a:br>
            <a:endParaRPr lang="en-GB" dirty="0"/>
          </a:p>
          <a:p>
            <a:r>
              <a:rPr lang="en-GB" dirty="0" smtClean="0"/>
              <a:t>0.6T field (superconducting magnet), </a:t>
            </a:r>
            <a:r>
              <a:rPr lang="en-GB" dirty="0" smtClean="0">
                <a:sym typeface="Wingdings" panose="05000000000000000000" pitchFamily="2" charset="2"/>
              </a:rPr>
              <a:t>liquid He cooling was used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Long time to produce bunches of e</a:t>
            </a:r>
            <a:r>
              <a:rPr lang="en-GB" baseline="30000" dirty="0">
                <a:sym typeface="Wingdings" panose="05000000000000000000" pitchFamily="2" charset="2"/>
              </a:rPr>
              <a:t>+</a:t>
            </a:r>
            <a:r>
              <a:rPr lang="en-GB" dirty="0">
                <a:sym typeface="Wingdings" panose="05000000000000000000" pitchFamily="2" charset="2"/>
              </a:rPr>
              <a:t> (about 2 million in </a:t>
            </a:r>
            <a:r>
              <a:rPr lang="en-GB" dirty="0" smtClean="0">
                <a:sym typeface="Wingdings" panose="05000000000000000000" pitchFamily="2" charset="2"/>
              </a:rPr>
              <a:t>30s, 4mCi source) 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~67k /s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53737" y="1678412"/>
            <a:ext cx="5788918" cy="423983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u="sng" dirty="0" smtClean="0"/>
              <a:t>New system</a:t>
            </a:r>
          </a:p>
          <a:p>
            <a:r>
              <a:rPr lang="en-GB" dirty="0" smtClean="0"/>
              <a:t>New Stacker</a:t>
            </a:r>
            <a:r>
              <a:rPr lang="en-GB" dirty="0" smtClean="0">
                <a:sym typeface="Wingdings" panose="05000000000000000000" pitchFamily="2" charset="2"/>
              </a:rPr>
              <a:t> only when necessary transfer to Cusp trap</a:t>
            </a:r>
            <a:br>
              <a:rPr lang="en-GB" dirty="0" smtClean="0">
                <a:sym typeface="Wingdings" panose="05000000000000000000" pitchFamily="2" charset="2"/>
              </a:rPr>
            </a:br>
            <a:endParaRPr lang="en-GB" dirty="0" smtClean="0"/>
          </a:p>
          <a:p>
            <a:r>
              <a:rPr lang="en-GB" dirty="0" smtClean="0"/>
              <a:t>500G field,</a:t>
            </a:r>
            <a:r>
              <a:rPr lang="en-GB" dirty="0" smtClean="0">
                <a:sym typeface="Wingdings" panose="05000000000000000000" pitchFamily="2" charset="2"/>
              </a:rPr>
              <a:t> water cooling is used</a:t>
            </a:r>
            <a:br>
              <a:rPr lang="en-GB" dirty="0" smtClean="0">
                <a:sym typeface="Wingdings" panose="05000000000000000000" pitchFamily="2" charset="2"/>
              </a:rPr>
            </a:b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  <a:p>
            <a:r>
              <a:rPr lang="en-GB" dirty="0" smtClean="0"/>
              <a:t>Higher production efficiency (1M e</a:t>
            </a:r>
            <a:r>
              <a:rPr lang="en-GB" baseline="30000" dirty="0" smtClean="0"/>
              <a:t>+ </a:t>
            </a:r>
            <a:r>
              <a:rPr lang="en-GB" dirty="0" smtClean="0"/>
              <a:t>per second, 24mCi source, Aarhus)</a:t>
            </a:r>
          </a:p>
          <a:p>
            <a:pPr lvl="2"/>
            <a:r>
              <a:rPr lang="en-GB" dirty="0" smtClean="0"/>
              <a:t>~167k /s (assuming 4mCi source)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48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9676" y="453337"/>
            <a:ext cx="11338662" cy="752422"/>
          </a:xfrm>
        </p:spPr>
        <p:txBody>
          <a:bodyPr/>
          <a:lstStyle/>
          <a:p>
            <a:r>
              <a:rPr lang="en-GB" dirty="0" smtClean="0"/>
              <a:t>Upgrade of the e</a:t>
            </a:r>
            <a:r>
              <a:rPr lang="en-GB" baseline="30000" dirty="0" smtClean="0"/>
              <a:t>+</a:t>
            </a:r>
            <a:r>
              <a:rPr lang="en-GB" dirty="0" smtClean="0"/>
              <a:t> system II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9676" y="1661373"/>
            <a:ext cx="5662190" cy="4239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u="sng" dirty="0" smtClean="0"/>
              <a:t>Old system</a:t>
            </a:r>
          </a:p>
          <a:p>
            <a:r>
              <a:rPr lang="en-GB" dirty="0" smtClean="0"/>
              <a:t>Moderator efficiency: ~0.25%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Moderator lasts </a:t>
            </a:r>
            <a:r>
              <a:rPr lang="en-GB" dirty="0" smtClean="0">
                <a:sym typeface="Wingdings" panose="05000000000000000000" pitchFamily="2" charset="2"/>
              </a:rPr>
              <a:t>half a day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0" y="1661373"/>
            <a:ext cx="5462705" cy="4239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u="sng" dirty="0" smtClean="0"/>
              <a:t>New system</a:t>
            </a:r>
          </a:p>
          <a:p>
            <a:r>
              <a:rPr lang="en-GB" dirty="0" smtClean="0"/>
              <a:t>Moderator efficiency: ~0.5% (Aarhus)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Moderator lasts two </a:t>
            </a:r>
            <a:r>
              <a:rPr lang="en-GB" dirty="0" smtClean="0">
                <a:sym typeface="Wingdings" panose="05000000000000000000" pitchFamily="2" charset="2"/>
              </a:rPr>
              <a:t>weeks (Aarhus)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46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147991" y="634653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Reality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upgraded</a:t>
            </a:r>
            <a:r>
              <a:rPr lang="de-AT" dirty="0" smtClean="0"/>
              <a:t> </a:t>
            </a:r>
            <a:r>
              <a:rPr lang="de-AT" dirty="0" err="1" smtClean="0"/>
              <a:t>positron</a:t>
            </a:r>
            <a:r>
              <a:rPr lang="de-AT" dirty="0" smtClean="0"/>
              <a:t> </a:t>
            </a:r>
            <a:r>
              <a:rPr lang="de-AT" dirty="0" err="1" smtClean="0"/>
              <a:t>system</a:t>
            </a:r>
            <a:endParaRPr lang="en-GB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53347" y="1763921"/>
            <a:ext cx="6618310" cy="4471416"/>
          </a:xfrm>
        </p:spPr>
        <p:txBody>
          <a:bodyPr>
            <a:normAutofit fontScale="92500" lnSpcReduction="10000"/>
          </a:bodyPr>
          <a:lstStyle/>
          <a:p>
            <a:r>
              <a:rPr lang="de-AT" dirty="0" err="1" smtClean="0"/>
              <a:t>Many</a:t>
            </a:r>
            <a:r>
              <a:rPr lang="de-AT" dirty="0" smtClean="0"/>
              <a:t> </a:t>
            </a:r>
            <a:r>
              <a:rPr lang="de-AT" dirty="0" err="1" smtClean="0"/>
              <a:t>problems</a:t>
            </a:r>
            <a:r>
              <a:rPr lang="de-AT" dirty="0" smtClean="0"/>
              <a:t> </a:t>
            </a:r>
            <a:r>
              <a:rPr lang="de-AT" dirty="0" err="1" smtClean="0"/>
              <a:t>had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solved</a:t>
            </a:r>
            <a:r>
              <a:rPr lang="de-AT" dirty="0" smtClean="0"/>
              <a:t>:</a:t>
            </a:r>
          </a:p>
          <a:p>
            <a:pPr lvl="2"/>
            <a:r>
              <a:rPr lang="de-AT" dirty="0" err="1" smtClean="0"/>
              <a:t>Vacuum</a:t>
            </a:r>
            <a:r>
              <a:rPr lang="de-AT" dirty="0" smtClean="0"/>
              <a:t> </a:t>
            </a:r>
            <a:r>
              <a:rPr lang="de-AT" dirty="0" err="1" smtClean="0"/>
              <a:t>leaks</a:t>
            </a:r>
            <a:endParaRPr lang="de-AT" dirty="0"/>
          </a:p>
          <a:p>
            <a:pPr lvl="2"/>
            <a:r>
              <a:rPr lang="de-AT" dirty="0" err="1" smtClean="0"/>
              <a:t>Electrical</a:t>
            </a:r>
            <a:r>
              <a:rPr lang="de-AT" dirty="0" smtClean="0"/>
              <a:t> </a:t>
            </a:r>
            <a:r>
              <a:rPr lang="de-AT" dirty="0" err="1" smtClean="0"/>
              <a:t>noise</a:t>
            </a:r>
            <a:endParaRPr lang="de-AT" dirty="0" smtClean="0"/>
          </a:p>
          <a:p>
            <a:pPr lvl="2"/>
            <a:r>
              <a:rPr lang="de-AT" dirty="0" err="1" smtClean="0"/>
              <a:t>Cryo</a:t>
            </a:r>
            <a:r>
              <a:rPr lang="de-AT" dirty="0" smtClean="0"/>
              <a:t> pump </a:t>
            </a:r>
            <a:r>
              <a:rPr lang="de-AT" dirty="0" err="1" smtClean="0"/>
              <a:t>died</a:t>
            </a:r>
            <a:endParaRPr lang="de-AT" dirty="0" smtClean="0"/>
          </a:p>
          <a:p>
            <a:pPr lvl="2"/>
            <a:r>
              <a:rPr lang="de-AT" dirty="0" smtClean="0"/>
              <a:t>Maintenance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coldhead</a:t>
            </a:r>
            <a:endParaRPr lang="de-AT" dirty="0" smtClean="0"/>
          </a:p>
          <a:p>
            <a:pPr lvl="2"/>
            <a:r>
              <a:rPr lang="de-AT" dirty="0" smtClean="0"/>
              <a:t>Magnet </a:t>
            </a:r>
            <a:r>
              <a:rPr lang="de-AT" dirty="0" err="1" smtClean="0"/>
              <a:t>short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ground</a:t>
            </a:r>
            <a:endParaRPr lang="de-AT" dirty="0" smtClean="0"/>
          </a:p>
          <a:p>
            <a:pPr lvl="2"/>
            <a:r>
              <a:rPr lang="de-AT" dirty="0" smtClean="0"/>
              <a:t>Control PC </a:t>
            </a:r>
            <a:r>
              <a:rPr lang="de-AT" dirty="0" err="1" smtClean="0"/>
              <a:t>died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/>
              <a:t>2.1k e</a:t>
            </a:r>
            <a:r>
              <a:rPr lang="de-AT" baseline="30000" dirty="0"/>
              <a:t>+</a:t>
            </a:r>
            <a:r>
              <a:rPr lang="de-AT" dirty="0"/>
              <a:t>/s: </a:t>
            </a:r>
            <a:r>
              <a:rPr lang="de-AT" dirty="0" err="1"/>
              <a:t>trapping</a:t>
            </a:r>
            <a:r>
              <a:rPr lang="de-AT" dirty="0"/>
              <a:t> </a:t>
            </a:r>
            <a:r>
              <a:rPr lang="de-AT" dirty="0" err="1"/>
              <a:t>efficiency</a:t>
            </a:r>
            <a:r>
              <a:rPr lang="de-AT" dirty="0"/>
              <a:t> ~1.5% (</a:t>
            </a:r>
            <a:r>
              <a:rPr lang="de-AT" dirty="0" err="1"/>
              <a:t>Aarhus</a:t>
            </a:r>
            <a:r>
              <a:rPr lang="de-AT" dirty="0"/>
              <a:t>: 35</a:t>
            </a:r>
            <a:r>
              <a:rPr lang="de-AT" dirty="0" smtClean="0"/>
              <a:t>%)</a:t>
            </a:r>
          </a:p>
          <a:p>
            <a:endParaRPr lang="de-AT" dirty="0"/>
          </a:p>
          <a:p>
            <a:r>
              <a:rPr lang="de-AT" dirty="0"/>
              <a:t>Positrons in </a:t>
            </a:r>
            <a:r>
              <a:rPr lang="de-AT" dirty="0" err="1"/>
              <a:t>Cusp</a:t>
            </a:r>
            <a:r>
              <a:rPr lang="de-AT" dirty="0"/>
              <a:t> </a:t>
            </a:r>
            <a:r>
              <a:rPr lang="de-AT" dirty="0" err="1"/>
              <a:t>trap</a:t>
            </a:r>
            <a:r>
              <a:rPr lang="de-AT" dirty="0"/>
              <a:t>: ~1k e</a:t>
            </a:r>
            <a:r>
              <a:rPr lang="de-AT" baseline="30000" dirty="0"/>
              <a:t>+</a:t>
            </a:r>
            <a:r>
              <a:rPr lang="de-AT" dirty="0"/>
              <a:t>/</a:t>
            </a:r>
            <a:r>
              <a:rPr lang="de-AT" dirty="0" err="1"/>
              <a:t>cycle</a:t>
            </a:r>
            <a:endParaRPr lang="en-GB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22</a:t>
            </a:fld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6975565" y="4889808"/>
            <a:ext cx="3098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rebuchet MS"/>
                <a:cs typeface="Trebuchet MS"/>
                <a:sym typeface="Wingdings" panose="05000000000000000000" pitchFamily="2" charset="2"/>
              </a:rPr>
              <a:t> Fixing in progress!</a:t>
            </a:r>
            <a:endParaRPr lang="en-GB" sz="2400" dirty="0" smtClean="0">
              <a:latin typeface="Trebuchet MS"/>
              <a:cs typeface="Trebuchet MS"/>
            </a:endParaRPr>
          </a:p>
        </p:txBody>
      </p:sp>
      <p:sp>
        <p:nvSpPr>
          <p:cNvPr id="3" name="Geschweifte Klammer rechts 2"/>
          <p:cNvSpPr/>
          <p:nvPr/>
        </p:nvSpPr>
        <p:spPr>
          <a:xfrm>
            <a:off x="6435633" y="4502332"/>
            <a:ext cx="400595" cy="12366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55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98619"/>
            <a:ext cx="3798323" cy="2532215"/>
          </a:xfrm>
          <a:prstGeom prst="rect">
            <a:avLst/>
          </a:prstGeom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965112" y="347271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Proton Source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632224" y="1000071"/>
                <a:ext cx="5716325" cy="51307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During LS2: Development of low energy proton source for matter studies</a:t>
                </a:r>
              </a:p>
              <a:p>
                <a:endParaRPr lang="en-GB" dirty="0"/>
              </a:p>
              <a:p>
                <a:r>
                  <a:rPr lang="en-GB" dirty="0" smtClean="0"/>
                  <a:t>2021 installed into experiment at CERN</a:t>
                </a:r>
              </a:p>
              <a:p>
                <a:endParaRPr lang="en-GB" dirty="0"/>
              </a:p>
              <a:p>
                <a:r>
                  <a:rPr lang="en-GB" dirty="0" smtClean="0"/>
                  <a:t>About 1 million protons in 30s extracted from Cusp trap</a:t>
                </a:r>
              </a:p>
              <a:p>
                <a:endParaRPr lang="en-GB" dirty="0"/>
              </a:p>
              <a:p>
                <a:r>
                  <a:rPr lang="en-GB" dirty="0" smtClean="0"/>
                  <a:t>Will be installed in periods no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AT" sz="320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 smtClean="0"/>
                  <a:t> are available</a:t>
                </a:r>
                <a:endParaRPr lang="en-GB" dirty="0"/>
              </a:p>
            </p:txBody>
          </p:sp>
        </mc:Choice>
        <mc:Fallback xmlns="">
          <p:sp>
            <p:nvSpPr>
              <p:cNvPr id="8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2224" y="1000071"/>
                <a:ext cx="5716325" cy="5130763"/>
              </a:xfrm>
              <a:blipFill>
                <a:blip r:embed="rId3"/>
                <a:stretch>
                  <a:fillRect l="-2028" t="-2850" r="-1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554" y="900726"/>
            <a:ext cx="4635346" cy="239479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9622971" y="4075611"/>
            <a:ext cx="2569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cs typeface="Trebuchet MS"/>
              </a:rPr>
              <a:t>Protons are caught in the Cusp trap and extracted onto MCP + Phosphor Screen.  </a:t>
            </a:r>
          </a:p>
          <a:p>
            <a:r>
              <a:rPr lang="en-GB" sz="1200" dirty="0" smtClean="0">
                <a:cs typeface="Trebuchet MS"/>
              </a:rPr>
              <a:t>The contaminant H</a:t>
            </a:r>
            <a:r>
              <a:rPr lang="en-GB" sz="1200" baseline="-25000" dirty="0" smtClean="0">
                <a:cs typeface="Trebuchet MS"/>
              </a:rPr>
              <a:t>2</a:t>
            </a:r>
            <a:r>
              <a:rPr lang="en-GB" sz="1200" baseline="30000" dirty="0" smtClean="0">
                <a:cs typeface="Trebuchet MS"/>
              </a:rPr>
              <a:t>+</a:t>
            </a:r>
            <a:r>
              <a:rPr lang="en-GB" sz="1200" dirty="0" smtClean="0">
                <a:cs typeface="Trebuchet MS"/>
              </a:rPr>
              <a:t> ions were produced by hot protons colliding with residual gas molecules in the Cusp trap </a:t>
            </a:r>
            <a:r>
              <a:rPr lang="en-GB" sz="1200" baseline="30000" dirty="0" smtClean="0">
                <a:cs typeface="Trebuchet MS"/>
              </a:rPr>
              <a:t>[6]</a:t>
            </a:r>
            <a:r>
              <a:rPr lang="en-GB" sz="1200" dirty="0" smtClean="0">
                <a:cs typeface="Trebuchet M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42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338016" y="796456"/>
            <a:ext cx="5496727" cy="509924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2400" u="sng" dirty="0" smtClean="0"/>
              <a:t>Summary</a:t>
            </a:r>
          </a:p>
          <a:p>
            <a:r>
              <a:rPr lang="en-GB" sz="2400" dirty="0"/>
              <a:t>Demonstrated that SDREVC  works in the cusped magnetic field over a wide range of initial particle </a:t>
            </a:r>
            <a:r>
              <a:rPr lang="en-GB" sz="2400" dirty="0" smtClean="0"/>
              <a:t>number</a:t>
            </a:r>
          </a:p>
          <a:p>
            <a:endParaRPr lang="en-GB" sz="2400" dirty="0"/>
          </a:p>
          <a:p>
            <a:r>
              <a:rPr lang="en-GB" sz="2400" dirty="0" smtClean="0"/>
              <a:t>Achieved ~6K in the Cusp MRE</a:t>
            </a:r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Achieved a cold, reproducible electron plasma of ~25K (~5x colder than previously achieved in the Cusp trap)</a:t>
            </a:r>
          </a:p>
          <a:p>
            <a:endParaRPr lang="en-GB" sz="2400" dirty="0"/>
          </a:p>
          <a:p>
            <a:r>
              <a:rPr lang="en-GB" sz="2400" dirty="0" smtClean="0"/>
              <a:t>New positron system installed</a:t>
            </a:r>
          </a:p>
          <a:p>
            <a:pPr marL="0" indent="0">
              <a:buNone/>
            </a:pPr>
            <a:endParaRPr lang="de-AT" sz="2400" dirty="0"/>
          </a:p>
          <a:p>
            <a:r>
              <a:rPr lang="de-AT" sz="2400" dirty="0" smtClean="0"/>
              <a:t>Proton </a:t>
            </a:r>
            <a:r>
              <a:rPr lang="de-AT" sz="2400" dirty="0" err="1" smtClean="0"/>
              <a:t>source</a:t>
            </a:r>
            <a:r>
              <a:rPr lang="de-AT" sz="2400" dirty="0" smtClean="0"/>
              <a:t> </a:t>
            </a:r>
            <a:r>
              <a:rPr lang="de-AT" sz="2400" dirty="0" err="1" smtClean="0"/>
              <a:t>installed</a:t>
            </a:r>
            <a:r>
              <a:rPr lang="de-AT" sz="2400" dirty="0" smtClean="0"/>
              <a:t> </a:t>
            </a:r>
            <a:r>
              <a:rPr lang="de-AT" sz="2400" dirty="0" err="1" smtClean="0"/>
              <a:t>and</a:t>
            </a:r>
            <a:r>
              <a:rPr lang="de-AT" sz="2400" dirty="0" smtClean="0"/>
              <a:t> </a:t>
            </a:r>
            <a:r>
              <a:rPr lang="de-AT" sz="2400" dirty="0" err="1" smtClean="0"/>
              <a:t>tested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0" y="831289"/>
                <a:ext cx="5462705" cy="502957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en-GB" sz="2400" u="sng" dirty="0" smtClean="0"/>
                  <a:t>Outlook</a:t>
                </a:r>
              </a:p>
              <a:p>
                <a:r>
                  <a:rPr lang="en-GB" sz="2400" dirty="0" smtClean="0"/>
                  <a:t>Getting </a:t>
                </a:r>
                <a:r>
                  <a:rPr lang="en-GB" sz="2400" dirty="0"/>
                  <a:t>e</a:t>
                </a:r>
                <a:r>
                  <a:rPr lang="en-GB" sz="2400" baseline="30000" dirty="0"/>
                  <a:t>+</a:t>
                </a:r>
                <a:r>
                  <a:rPr lang="en-GB" sz="2400" dirty="0"/>
                  <a:t> system working &amp; </a:t>
                </a:r>
                <a:r>
                  <a:rPr lang="en-GB" sz="2400" dirty="0" smtClean="0"/>
                  <a:t>test </a:t>
                </a:r>
                <a:r>
                  <a:rPr lang="en-GB" sz="2400" dirty="0"/>
                  <a:t>manipulation methods </a:t>
                </a:r>
                <a:r>
                  <a:rPr lang="en-GB" sz="2400" dirty="0" smtClean="0"/>
                  <a:t>with </a:t>
                </a:r>
                <a:r>
                  <a:rPr lang="en-GB" sz="2400" dirty="0"/>
                  <a:t>e</a:t>
                </a:r>
                <a:r>
                  <a:rPr lang="en-GB" sz="2400" baseline="30000" dirty="0" smtClean="0"/>
                  <a:t>+</a:t>
                </a:r>
              </a:p>
              <a:p>
                <a:endParaRPr lang="de-AT" sz="2400" baseline="30000" dirty="0"/>
              </a:p>
              <a:p>
                <a:r>
                  <a:rPr lang="de-AT" sz="2400" dirty="0" smtClean="0"/>
                  <a:t>Re-</a:t>
                </a:r>
                <a:r>
                  <a:rPr lang="de-AT" sz="2400" dirty="0" err="1" smtClean="0"/>
                  <a:t>install</a:t>
                </a:r>
                <a:r>
                  <a:rPr lang="de-AT" sz="2400" dirty="0" smtClean="0"/>
                  <a:t> </a:t>
                </a:r>
                <a:r>
                  <a:rPr lang="de-AT" sz="2400" dirty="0" err="1" smtClean="0"/>
                  <a:t>proton</a:t>
                </a:r>
                <a:r>
                  <a:rPr lang="de-AT" sz="2400" dirty="0" smtClean="0"/>
                  <a:t> </a:t>
                </a:r>
                <a:r>
                  <a:rPr lang="de-AT" sz="2400" dirty="0" err="1" smtClean="0"/>
                  <a:t>source</a:t>
                </a:r>
                <a:r>
                  <a:rPr lang="de-AT" sz="2400" dirty="0" smtClean="0"/>
                  <a:t> </a:t>
                </a:r>
                <a:r>
                  <a:rPr lang="de-AT" sz="2400" dirty="0" err="1" smtClean="0"/>
                  <a:t>and</a:t>
                </a:r>
                <a:r>
                  <a:rPr lang="de-AT" sz="2400" dirty="0" smtClean="0"/>
                  <a:t> </a:t>
                </a:r>
                <a:r>
                  <a:rPr lang="de-AT" sz="2400" dirty="0" err="1" smtClean="0"/>
                  <a:t>perform</a:t>
                </a:r>
                <a:r>
                  <a:rPr lang="de-AT" sz="2400" dirty="0" smtClean="0"/>
                  <a:t> matter </a:t>
                </a:r>
                <a:r>
                  <a:rPr lang="de-AT" sz="2400" dirty="0" err="1" smtClean="0"/>
                  <a:t>mixing</a:t>
                </a:r>
                <a:endParaRPr lang="en-GB" sz="2400" dirty="0"/>
              </a:p>
              <a:p>
                <a:endParaRPr lang="en-GB" sz="2400" dirty="0" smtClean="0"/>
              </a:p>
              <a:p>
                <a:r>
                  <a:rPr lang="en-GB" sz="2400" dirty="0" smtClean="0"/>
                  <a:t>Perform </a:t>
                </a:r>
                <a:r>
                  <a:rPr lang="en-GB" sz="2400" dirty="0"/>
                  <a:t>mixing </a:t>
                </a:r>
                <a:r>
                  <a:rPr lang="en-GB" sz="2400" dirty="0" smtClean="0"/>
                  <a:t>and measure the </a:t>
                </a:r>
                <a:r>
                  <a:rPr lang="en-GB" sz="2400" dirty="0"/>
                  <a:t>quantum state </a:t>
                </a:r>
                <a:r>
                  <a:rPr lang="en-GB" sz="2400" dirty="0" smtClean="0"/>
                  <a:t>distribution</a:t>
                </a:r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r>
                  <a:rPr lang="en-GB" sz="2400" dirty="0" smtClean="0"/>
                  <a:t>Measure the GS-HFS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0" y="831289"/>
                <a:ext cx="5462705" cy="5029579"/>
              </a:xfrm>
              <a:blipFill>
                <a:blip r:embed="rId2"/>
                <a:stretch>
                  <a:fillRect l="-1451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42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3582" y="1122908"/>
            <a:ext cx="9144837" cy="836521"/>
          </a:xfrm>
        </p:spPr>
        <p:txBody>
          <a:bodyPr>
            <a:normAutofit/>
          </a:bodyPr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>
          <a:xfrm>
            <a:off x="948816" y="2191223"/>
            <a:ext cx="9144837" cy="3669645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8000" dirty="0" smtClean="0"/>
              <a:t>ASACUSA collaboration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8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8000" dirty="0" smtClean="0"/>
              <a:t>E. Hunter, D.J. </a:t>
            </a:r>
            <a:r>
              <a:rPr lang="en-GB" sz="8000" dirty="0" err="1" smtClean="0"/>
              <a:t>Murtagh</a:t>
            </a:r>
            <a:r>
              <a:rPr lang="en-GB" sz="8000" dirty="0" smtClean="0"/>
              <a:t>, D. </a:t>
            </a:r>
            <a:r>
              <a:rPr lang="en-GB" sz="8000" dirty="0" err="1" smtClean="0"/>
              <a:t>Pristauz-Telsnigg</a:t>
            </a:r>
            <a:r>
              <a:rPr lang="en-GB" sz="8000" dirty="0" smtClean="0"/>
              <a:t> (Stefan Meyer Institute):</a:t>
            </a:r>
          </a:p>
          <a:p>
            <a:pPr marL="607207" lvl="1" indent="-285750" algn="l">
              <a:buFont typeface="Arial" panose="020B0604020202020204" pitchFamily="34" charset="0"/>
              <a:buChar char="•"/>
            </a:pPr>
            <a:r>
              <a:rPr lang="en-GB" sz="7200" dirty="0" smtClean="0"/>
              <a:t>Designing (D. P-T), building &amp; Testing of the Cusp trap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8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8000" dirty="0" smtClean="0"/>
              <a:t>G. </a:t>
            </a:r>
            <a:r>
              <a:rPr lang="en-GB" sz="8000" dirty="0" err="1" smtClean="0"/>
              <a:t>Maero</a:t>
            </a:r>
            <a:r>
              <a:rPr lang="en-GB" sz="8000" dirty="0" smtClean="0"/>
              <a:t>, M. Rome (</a:t>
            </a:r>
            <a:r>
              <a:rPr lang="en-GB" sz="8000" dirty="0" err="1" smtClean="0"/>
              <a:t>Università</a:t>
            </a:r>
            <a:r>
              <a:rPr lang="it-IT" sz="8000" dirty="0" smtClean="0"/>
              <a:t> </a:t>
            </a:r>
            <a:r>
              <a:rPr lang="en-GB" sz="8000" dirty="0" err="1" smtClean="0"/>
              <a:t>degli</a:t>
            </a:r>
            <a:r>
              <a:rPr lang="en-GB" sz="8000" dirty="0" smtClean="0"/>
              <a:t> </a:t>
            </a:r>
            <a:r>
              <a:rPr lang="en-GB" sz="8000" dirty="0" err="1" smtClean="0"/>
              <a:t>Studi</a:t>
            </a:r>
            <a:r>
              <a:rPr lang="en-GB" sz="8000" dirty="0" smtClean="0"/>
              <a:t> di Milano):</a:t>
            </a:r>
          </a:p>
          <a:p>
            <a:pPr marL="607207" lvl="1" indent="-285750" algn="l">
              <a:buFont typeface="Arial" panose="020B0604020202020204" pitchFamily="34" charset="0"/>
              <a:buChar char="•"/>
            </a:pPr>
            <a:r>
              <a:rPr lang="en-GB" sz="7200" dirty="0" smtClean="0"/>
              <a:t>Designing, building &amp; installation of the stacker</a:t>
            </a:r>
          </a:p>
          <a:p>
            <a:pPr marL="607207" lvl="1" indent="-285750" algn="l">
              <a:buFont typeface="Arial" panose="020B0604020202020204" pitchFamily="34" charset="0"/>
              <a:buChar char="•"/>
            </a:pPr>
            <a:endParaRPr lang="it-IT" sz="7200" dirty="0"/>
          </a:p>
          <a:p>
            <a:pPr marL="607207" lvl="1" indent="-285750" algn="l">
              <a:buFont typeface="Arial" panose="020B0604020202020204" pitchFamily="34" charset="0"/>
              <a:buChar char="•"/>
            </a:pPr>
            <a:endParaRPr lang="it-IT" sz="7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sz="8000" dirty="0" err="1" smtClean="0"/>
              <a:t>Funding</a:t>
            </a:r>
            <a:r>
              <a:rPr lang="de-AT" sz="8000" dirty="0" smtClean="0"/>
              <a:t>:</a:t>
            </a:r>
          </a:p>
          <a:p>
            <a:pPr marL="664357" lvl="1" indent="-342900" algn="l">
              <a:buFont typeface="Arial" panose="020B0604020202020204" pitchFamily="34" charset="0"/>
              <a:buChar char="•"/>
            </a:pPr>
            <a:r>
              <a:rPr lang="de-AT" sz="8000" dirty="0" smtClean="0"/>
              <a:t>FWF &amp; INFN</a:t>
            </a:r>
            <a:r>
              <a:rPr lang="en-US" sz="2119" dirty="0"/>
              <a:t/>
            </a:r>
            <a:br>
              <a:rPr lang="en-US" sz="2119" dirty="0"/>
            </a:br>
            <a:r>
              <a:rPr lang="en-US" sz="2119" dirty="0"/>
              <a:t> </a:t>
            </a:r>
            <a:endParaRPr lang="it-IT" sz="2000" dirty="0" smtClean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17560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9485" y="695613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References</a:t>
            </a:r>
            <a:endParaRPr lang="en-GB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400" dirty="0" smtClean="0">
                <a:latin typeface="+mn-lt"/>
              </a:rPr>
              <a:t>[1] </a:t>
            </a:r>
            <a:r>
              <a:rPr lang="en-US" sz="1400" dirty="0" err="1">
                <a:latin typeface="+mn-lt"/>
              </a:rPr>
              <a:t>Kolbinger</a:t>
            </a:r>
            <a:r>
              <a:rPr lang="en-US" sz="1400" dirty="0">
                <a:latin typeface="+mn-lt"/>
              </a:rPr>
              <a:t>, B., </a:t>
            </a:r>
            <a:r>
              <a:rPr lang="en-US" sz="1400" dirty="0" err="1">
                <a:latin typeface="+mn-lt"/>
              </a:rPr>
              <a:t>Amsler</a:t>
            </a:r>
            <a:r>
              <a:rPr lang="en-US" sz="1400" dirty="0">
                <a:latin typeface="+mn-lt"/>
              </a:rPr>
              <a:t>, C., </a:t>
            </a:r>
            <a:r>
              <a:rPr lang="en-US" sz="1400" dirty="0" err="1">
                <a:latin typeface="+mn-lt"/>
              </a:rPr>
              <a:t>Cuendis</a:t>
            </a:r>
            <a:r>
              <a:rPr lang="en-US" sz="1400" dirty="0">
                <a:latin typeface="+mn-lt"/>
              </a:rPr>
              <a:t>, S.A. </a:t>
            </a:r>
            <a:r>
              <a:rPr lang="en-US" sz="1400" i="1" dirty="0">
                <a:latin typeface="+mn-lt"/>
              </a:rPr>
              <a:t>et al.</a:t>
            </a:r>
            <a:r>
              <a:rPr lang="en-US" sz="1400" dirty="0">
                <a:latin typeface="+mn-lt"/>
              </a:rPr>
              <a:t> Measurement of the principal quantum number distribution in a beam of </a:t>
            </a:r>
            <a:r>
              <a:rPr lang="en-US" sz="1400" dirty="0" smtClean="0">
                <a:latin typeface="+mn-lt"/>
              </a:rPr>
              <a:t>antihydrogen         </a:t>
            </a:r>
          </a:p>
          <a:p>
            <a:pPr marL="0" indent="0">
              <a:buNone/>
            </a:pPr>
            <a:r>
              <a:rPr lang="en-US" sz="1400" dirty="0" smtClean="0">
                <a:latin typeface="+mn-lt"/>
              </a:rPr>
              <a:t>          atoms</a:t>
            </a:r>
            <a:r>
              <a:rPr lang="en-US" sz="1400" dirty="0">
                <a:latin typeface="+mn-lt"/>
              </a:rPr>
              <a:t>. </a:t>
            </a:r>
            <a:r>
              <a:rPr lang="en-US" sz="1400" i="1" dirty="0">
                <a:latin typeface="+mn-lt"/>
              </a:rPr>
              <a:t>Eur. Phys. J. D</a:t>
            </a:r>
            <a:r>
              <a:rPr lang="en-US" sz="1400" dirty="0">
                <a:latin typeface="+mn-lt"/>
              </a:rPr>
              <a:t> </a:t>
            </a:r>
            <a:r>
              <a:rPr lang="en-US" sz="1400" b="1" dirty="0">
                <a:latin typeface="+mn-lt"/>
              </a:rPr>
              <a:t>75, </a:t>
            </a:r>
            <a:r>
              <a:rPr lang="en-US" sz="1400" dirty="0">
                <a:latin typeface="+mn-lt"/>
              </a:rPr>
              <a:t>91 (2021). </a:t>
            </a:r>
            <a:r>
              <a:rPr lang="en-US" sz="1400" dirty="0">
                <a:latin typeface="+mn-lt"/>
                <a:hlinkClick r:id="rId2"/>
              </a:rPr>
              <a:t>https://</a:t>
            </a:r>
            <a:r>
              <a:rPr lang="en-US" sz="1400" dirty="0" smtClean="0">
                <a:latin typeface="+mn-lt"/>
                <a:hlinkClick r:id="rId2"/>
              </a:rPr>
              <a:t>doi.org/10.1140/epjd/s10053-021-00101-y</a:t>
            </a:r>
            <a:endParaRPr lang="en-US" sz="1400" dirty="0">
              <a:latin typeface="+mn-lt"/>
            </a:endParaRPr>
          </a:p>
          <a:p>
            <a:r>
              <a:rPr lang="en-US" sz="1400" dirty="0" smtClean="0"/>
              <a:t>[2</a:t>
            </a:r>
            <a:r>
              <a:rPr lang="en-US" sz="1400" dirty="0"/>
              <a:t>] Kuroda N &amp; Ulmer, Stefan </a:t>
            </a:r>
            <a:r>
              <a:rPr lang="en-US" sz="1400" i="1" dirty="0"/>
              <a:t>et al</a:t>
            </a:r>
            <a:r>
              <a:rPr lang="en-US" sz="1400" dirty="0"/>
              <a:t>. A source of antihydrogen for in-flight hyperfine spectroscopy. </a:t>
            </a:r>
            <a:r>
              <a:rPr lang="en-US" sz="1400" i="1" dirty="0"/>
              <a:t>Nature communications</a:t>
            </a:r>
            <a:r>
              <a:rPr lang="en-US" sz="1400" dirty="0"/>
              <a:t>. 5. 3089. 10.1038/ncomms4089 (2014</a:t>
            </a:r>
            <a:r>
              <a:rPr lang="en-US" sz="1400" dirty="0" smtClean="0"/>
              <a:t>)</a:t>
            </a:r>
            <a:endParaRPr lang="en-US" sz="1400" dirty="0" smtClean="0">
              <a:latin typeface="+mn-lt"/>
            </a:endParaRPr>
          </a:p>
          <a:p>
            <a:r>
              <a:rPr lang="en-GB" sz="1400" dirty="0" smtClean="0">
                <a:latin typeface="+mn-lt"/>
              </a:rPr>
              <a:t>[3] </a:t>
            </a:r>
            <a:r>
              <a:rPr lang="en-US" sz="1400" dirty="0" err="1"/>
              <a:t>Radics</a:t>
            </a:r>
            <a:r>
              <a:rPr lang="en-US" sz="1400" dirty="0"/>
              <a:t> B., </a:t>
            </a:r>
            <a:r>
              <a:rPr lang="en-US" sz="1400" dirty="0" err="1"/>
              <a:t>Murtagh</a:t>
            </a:r>
            <a:r>
              <a:rPr lang="en-US" sz="1400" dirty="0"/>
              <a:t> D. J., Yamazaki Y. Scaling behavior of the ground-state antihydrogen yield as a function of positron density and temperature from classical-trajectory Monte Carlo simulations. </a:t>
            </a:r>
            <a:r>
              <a:rPr lang="en-US" sz="1400" i="1" dirty="0"/>
              <a:t>Physical Review A </a:t>
            </a:r>
            <a:r>
              <a:rPr lang="en-US" sz="1400" dirty="0"/>
              <a:t>90, 032704 (2014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[4] </a:t>
            </a:r>
            <a:r>
              <a:rPr lang="en-US" sz="1400" dirty="0"/>
              <a:t>Weiser </a:t>
            </a:r>
            <a:r>
              <a:rPr lang="en-US" sz="1400" dirty="0" smtClean="0"/>
              <a:t>A., </a:t>
            </a:r>
            <a:r>
              <a:rPr lang="en-US" sz="1400" dirty="0"/>
              <a:t>A low energy proton source for ASACUSA’s matter studies, master’s thesis, University of Vienna (2020) </a:t>
            </a:r>
            <a:br>
              <a:rPr lang="en-US" sz="1400" dirty="0"/>
            </a:br>
            <a:r>
              <a:rPr lang="en-US" sz="1400" dirty="0"/>
              <a:t> </a:t>
            </a:r>
            <a:r>
              <a:rPr lang="en-US" sz="1400" dirty="0">
                <a:hlinkClick r:id="rId3"/>
              </a:rPr>
              <a:t>http://cds.cern.ch/record/2748624</a:t>
            </a:r>
            <a:r>
              <a:rPr lang="en-US" sz="1400" dirty="0"/>
              <a:t> </a:t>
            </a:r>
          </a:p>
          <a:p>
            <a:r>
              <a:rPr lang="en-US" sz="1400" dirty="0" smtClean="0"/>
              <a:t>[</a:t>
            </a:r>
            <a:r>
              <a:rPr lang="en-US" sz="1400" dirty="0"/>
              <a:t>5</a:t>
            </a:r>
            <a:r>
              <a:rPr lang="en-US" sz="1400" dirty="0" smtClean="0"/>
              <a:t>] </a:t>
            </a:r>
            <a:r>
              <a:rPr lang="en-US" sz="1400" dirty="0" err="1"/>
              <a:t>Dubin</a:t>
            </a:r>
            <a:r>
              <a:rPr lang="en-US" sz="1400" dirty="0"/>
              <a:t>, D., &amp; O'Neil, T. (1999). Trapped </a:t>
            </a:r>
            <a:r>
              <a:rPr lang="en-US" sz="1400" dirty="0" err="1"/>
              <a:t>nonneutral</a:t>
            </a:r>
            <a:r>
              <a:rPr lang="en-US" sz="1400" dirty="0"/>
              <a:t> plasmas, liquids, and crystals (the thermal equilibrium states)</a:t>
            </a:r>
            <a:r>
              <a:rPr lang="en-US" sz="1400" i="1" dirty="0"/>
              <a:t>. Rev. Mod. Phys., 71,  </a:t>
            </a:r>
            <a:r>
              <a:rPr lang="en-US" sz="1400" i="1" dirty="0" smtClean="0"/>
              <a:t>87–172</a:t>
            </a:r>
          </a:p>
          <a:p>
            <a:r>
              <a:rPr lang="en-US" sz="1400" dirty="0" smtClean="0"/>
              <a:t>[6]</a:t>
            </a:r>
            <a:r>
              <a:rPr lang="en-US" sz="1200" dirty="0" smtClean="0"/>
              <a:t> </a:t>
            </a:r>
            <a:r>
              <a:rPr lang="en-US" sz="1200" dirty="0"/>
              <a:t>Hori, M., &amp; </a:t>
            </a:r>
            <a:r>
              <a:rPr lang="en-US" sz="1200" dirty="0" err="1"/>
              <a:t>Widmann</a:t>
            </a:r>
            <a:r>
              <a:rPr lang="en-US" sz="1200" dirty="0"/>
              <a:t>, E., </a:t>
            </a:r>
            <a:r>
              <a:rPr lang="en-US" sz="1200" i="1" dirty="0"/>
              <a:t>Status report of the ASACUSA experiment - progress in 2021 and plans for 2022</a:t>
            </a:r>
            <a:r>
              <a:rPr lang="en-US" sz="1200" dirty="0"/>
              <a:t> CERN (2022) </a:t>
            </a:r>
            <a:r>
              <a:rPr lang="en-US" sz="1200" dirty="0">
                <a:hlinkClick r:id="rId4"/>
              </a:rPr>
              <a:t>https://cds.cern.ch/record/2799130/files/SPSC-SR-301.pdf</a:t>
            </a:r>
            <a:r>
              <a:rPr lang="en-US" sz="1200" dirty="0"/>
              <a:t> </a:t>
            </a:r>
            <a:endParaRPr lang="en-US" sz="1200" dirty="0" smtClean="0"/>
          </a:p>
          <a:p>
            <a:r>
              <a:rPr lang="en-US" sz="1200" dirty="0" smtClean="0"/>
              <a:t>[7] </a:t>
            </a:r>
            <a:r>
              <a:rPr lang="en-US" sz="1200" dirty="0" err="1" smtClean="0"/>
              <a:t>Amsler</a:t>
            </a:r>
            <a:r>
              <a:rPr lang="en-US" sz="1200" dirty="0"/>
              <a:t>, C., </a:t>
            </a:r>
            <a:r>
              <a:rPr lang="en-US" sz="1200" dirty="0" err="1"/>
              <a:t>Barna</a:t>
            </a:r>
            <a:r>
              <a:rPr lang="en-US" sz="1200" dirty="0"/>
              <a:t>, D., et.al  </a:t>
            </a:r>
            <a:r>
              <a:rPr lang="en-US" sz="1200" i="1" dirty="0"/>
              <a:t>Status report of the ASACUSA experiment - progress in 2020 and plans for 2021</a:t>
            </a:r>
            <a:r>
              <a:rPr lang="en-US" sz="1200" dirty="0"/>
              <a:t>, CERN. (2021</a:t>
            </a:r>
            <a:r>
              <a:rPr lang="en-US" sz="1200" dirty="0" smtClean="0"/>
              <a:t>)</a:t>
            </a:r>
          </a:p>
          <a:p>
            <a:r>
              <a:rPr lang="en-US" sz="1400" dirty="0" smtClean="0"/>
              <a:t>[8] </a:t>
            </a:r>
            <a:r>
              <a:rPr lang="en-US" sz="1400" dirty="0"/>
              <a:t>Ahmadi M. </a:t>
            </a:r>
            <a:r>
              <a:rPr lang="en-US" sz="1400" i="1" dirty="0"/>
              <a:t>et al.</a:t>
            </a:r>
            <a:r>
              <a:rPr lang="en-US" sz="1400" dirty="0"/>
              <a:t> Enhanced Control and Reproducibility of Non-Neutral Plasmas. </a:t>
            </a:r>
            <a:r>
              <a:rPr lang="en-US" sz="1400" i="1" dirty="0"/>
              <a:t>Phys. Rev. Lett. </a:t>
            </a:r>
            <a:r>
              <a:rPr lang="en-US" sz="1400" b="1" dirty="0"/>
              <a:t>120</a:t>
            </a:r>
            <a:r>
              <a:rPr lang="en-US" sz="1400" dirty="0"/>
              <a:t>, 025001 (2018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[9] </a:t>
            </a:r>
            <a:r>
              <a:rPr lang="en-US" sz="1400" dirty="0"/>
              <a:t>C. </a:t>
            </a:r>
            <a:r>
              <a:rPr lang="en-US" sz="1400" dirty="0" err="1"/>
              <a:t>Amsler</a:t>
            </a:r>
            <a:r>
              <a:rPr lang="en-US" sz="1400" dirty="0"/>
              <a:t> </a:t>
            </a:r>
            <a:r>
              <a:rPr lang="en-US" sz="1400" i="1" dirty="0"/>
              <a:t>et al.</a:t>
            </a:r>
            <a:r>
              <a:rPr lang="en-US" sz="1400" dirty="0"/>
              <a:t> (2022). Reducing the background temperature for cyclotron cooling in a cryogenic Penning–</a:t>
            </a:r>
            <a:r>
              <a:rPr lang="en-US" sz="1400" dirty="0" err="1"/>
              <a:t>Malmberg</a:t>
            </a:r>
            <a:r>
              <a:rPr lang="en-US" sz="1400" dirty="0"/>
              <a:t> trap</a:t>
            </a:r>
            <a:r>
              <a:rPr lang="en-US" sz="1400" i="1" dirty="0"/>
              <a:t>. Physics of Plasmas, 29(8), 083303</a:t>
            </a:r>
            <a:r>
              <a:rPr lang="en-US" sz="1400" i="1" dirty="0" smtClean="0"/>
              <a:t>.</a:t>
            </a:r>
            <a:endParaRPr lang="en-US" sz="1400" i="1" dirty="0"/>
          </a:p>
          <a:p>
            <a:r>
              <a:rPr lang="en-GB" sz="1400" dirty="0" smtClean="0">
                <a:latin typeface="+mn-lt"/>
              </a:rPr>
              <a:t>[10] </a:t>
            </a:r>
            <a:r>
              <a:rPr lang="en-US" sz="1400" dirty="0"/>
              <a:t>Manual of the FPS trap, from </a:t>
            </a:r>
            <a:r>
              <a:rPr lang="en-US" sz="1400" dirty="0" smtClean="0"/>
              <a:t>FPSI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75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163" y="995275"/>
            <a:ext cx="5042265" cy="39575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6478" y="441820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Introduction</a:t>
            </a:r>
            <a:endParaRPr lang="en-GB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2589" y="2524573"/>
            <a:ext cx="6144691" cy="3363365"/>
          </a:xfrm>
        </p:spPr>
        <p:txBody>
          <a:bodyPr/>
          <a:lstStyle/>
          <a:p>
            <a:r>
              <a:rPr lang="en-GB" dirty="0">
                <a:latin typeface="+mn-lt"/>
              </a:rPr>
              <a:t>P</a:t>
            </a:r>
            <a:r>
              <a:rPr lang="en-GB" dirty="0" smtClean="0">
                <a:latin typeface="+mn-lt"/>
              </a:rPr>
              <a:t>pm measurement of the ground-state hyperfine splitting of antihydrogen in a B-field free region</a:t>
            </a:r>
          </a:p>
          <a:p>
            <a:endParaRPr lang="en-GB" dirty="0">
              <a:latin typeface="+mn-lt"/>
            </a:endParaRPr>
          </a:p>
          <a:p>
            <a:r>
              <a:rPr lang="en-GB" dirty="0" err="1" smtClean="0">
                <a:latin typeface="+mn-lt"/>
              </a:rPr>
              <a:t>Spinpolarised</a:t>
            </a:r>
            <a:r>
              <a:rPr lang="en-GB" dirty="0" smtClean="0">
                <a:latin typeface="+mn-lt"/>
              </a:rPr>
              <a:t> antihydrogen beam</a:t>
            </a:r>
          </a:p>
          <a:p>
            <a:endParaRPr lang="en-GB" dirty="0">
              <a:latin typeface="+mn-lt"/>
            </a:endParaRPr>
          </a:p>
          <a:p>
            <a:endParaRPr lang="en-GB" dirty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7023463" y="5187270"/>
                <a:ext cx="484196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cs typeface="Trebuchet MS"/>
                  </a:rPr>
                  <a:t>Zeeman splitting of the GS-HFS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sz="1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1400" baseline="30000" dirty="0" smtClean="0">
                    <a:cs typeface="Trebuchet MS"/>
                  </a:rPr>
                  <a:t> </a:t>
                </a:r>
                <a:r>
                  <a:rPr lang="en-GB" sz="1400" dirty="0" smtClean="0">
                    <a:cs typeface="Trebuchet MS"/>
                  </a:rPr>
                  <a:t>. Indicated are the two transitions ASACUSA plans to measure from the two low-field seeking (LFS) states to the high-field seeking (HFS) state</a:t>
                </a:r>
                <a:r>
                  <a:rPr lang="en-GB" sz="1400" baseline="30000" dirty="0" smtClean="0">
                    <a:cs typeface="Trebuchet MS"/>
                  </a:rPr>
                  <a:t> [1]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463" y="5187270"/>
                <a:ext cx="4841965" cy="954107"/>
              </a:xfrm>
              <a:prstGeom prst="rect">
                <a:avLst/>
              </a:prstGeom>
              <a:blipFill>
                <a:blip r:embed="rId3"/>
                <a:stretch>
                  <a:fillRect l="-378" t="-1282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90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0657"/>
            <a:ext cx="5745411" cy="268678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6478" y="411003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Experimental method</a:t>
            </a:r>
            <a:endParaRPr lang="en-GB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379676" y="1983698"/>
                <a:ext cx="5716324" cy="3981673"/>
              </a:xfrm>
            </p:spPr>
            <p:txBody>
              <a:bodyPr/>
              <a:lstStyle/>
              <a:p>
                <a:r>
                  <a:rPr lang="en-GB" dirty="0" smtClean="0">
                    <a:latin typeface="+mn-lt"/>
                  </a:rPr>
                  <a:t>Rabi-experiment</a:t>
                </a:r>
                <a:endParaRPr lang="en-GB" dirty="0">
                  <a:latin typeface="+mn-lt"/>
                </a:endParaRPr>
              </a:p>
              <a:p>
                <a:endParaRPr lang="en-GB" dirty="0" smtClean="0">
                  <a:latin typeface="+mn-lt"/>
                </a:endParaRPr>
              </a:p>
              <a:p>
                <a:r>
                  <a:rPr lang="en-GB" dirty="0" smtClean="0">
                    <a:latin typeface="+mn-lt"/>
                  </a:rPr>
                  <a:t>Antihydrogen production by mixing e</a:t>
                </a:r>
                <a:r>
                  <a:rPr lang="en-GB" baseline="30000" dirty="0" smtClean="0">
                    <a:latin typeface="+mn-lt"/>
                  </a:rPr>
                  <a:t>+</a:t>
                </a:r>
                <a:r>
                  <a:rPr lang="en-GB" dirty="0" smtClean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endParaRPr lang="en-GB" dirty="0" smtClean="0">
                  <a:latin typeface="+mn-lt"/>
                </a:endParaRPr>
              </a:p>
              <a:p>
                <a:endParaRPr lang="en-GB" dirty="0">
                  <a:latin typeface="+mn-lt"/>
                </a:endParaRPr>
              </a:p>
              <a:p>
                <a:r>
                  <a:rPr lang="en-GB" dirty="0" smtClean="0">
                    <a:latin typeface="+mn-lt"/>
                  </a:rPr>
                  <a:t>Spin-polarised beam due to cusped magnetic field</a:t>
                </a:r>
              </a:p>
              <a:p>
                <a:endParaRPr lang="en-GB" dirty="0">
                  <a:latin typeface="+mn-lt"/>
                </a:endParaRPr>
              </a:p>
              <a:p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9676" y="1983698"/>
                <a:ext cx="5716324" cy="3981673"/>
              </a:xfrm>
              <a:blipFill>
                <a:blip r:embed="rId3"/>
                <a:stretch>
                  <a:fillRect l="-1919" t="-25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4</a:t>
            </a:fld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6601353" y="4526389"/>
            <a:ext cx="51378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Sketch of the experimental setup. The positrons from the Na</a:t>
            </a:r>
            <a:r>
              <a:rPr lang="en-GB" sz="1400" baseline="30000" dirty="0" smtClean="0">
                <a:cs typeface="Trebuchet MS"/>
              </a:rPr>
              <a:t>22 </a:t>
            </a:r>
            <a:r>
              <a:rPr lang="en-GB" sz="1400" dirty="0" smtClean="0">
                <a:cs typeface="Trebuchet MS"/>
              </a:rPr>
              <a:t>source produce antihydrogen by mixing with antiprotons in the double-cusp trap. The spin-polarised antihydrogen beam enters the cavity, where transitions from LFS to HFS states are induced. These states get deflected by the </a:t>
            </a:r>
            <a:r>
              <a:rPr lang="en-GB" sz="1400" dirty="0" err="1" smtClean="0">
                <a:cs typeface="Trebuchet MS"/>
              </a:rPr>
              <a:t>sextupole</a:t>
            </a:r>
            <a:r>
              <a:rPr lang="en-GB" sz="1400" dirty="0">
                <a:cs typeface="Trebuchet MS"/>
              </a:rPr>
              <a:t> </a:t>
            </a:r>
            <a:r>
              <a:rPr lang="en-GB" sz="1400" dirty="0" smtClean="0">
                <a:cs typeface="Trebuchet MS"/>
              </a:rPr>
              <a:t>yielding a decrease in </a:t>
            </a:r>
            <a:r>
              <a:rPr lang="en-GB" sz="1400" dirty="0" err="1" smtClean="0">
                <a:cs typeface="Trebuchet MS"/>
              </a:rPr>
              <a:t>countrate</a:t>
            </a:r>
            <a:r>
              <a:rPr lang="en-GB" sz="1400" dirty="0" smtClean="0">
                <a:cs typeface="Trebuchet MS"/>
              </a:rPr>
              <a:t> at the transition frequency (sketch modified from </a:t>
            </a:r>
            <a:r>
              <a:rPr lang="en-GB" sz="1400" baseline="30000" dirty="0" smtClean="0">
                <a:cs typeface="Trebuchet MS"/>
              </a:rPr>
              <a:t>[1]</a:t>
            </a:r>
            <a:r>
              <a:rPr lang="en-GB" sz="1400" dirty="0" smtClean="0">
                <a:cs typeface="Trebuchet MS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4276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590249" y="287874"/>
            <a:ext cx="11338662" cy="752422"/>
          </a:xfrm>
        </p:spPr>
        <p:txBody>
          <a:bodyPr>
            <a:normAutofit/>
          </a:bodyPr>
          <a:lstStyle/>
          <a:p>
            <a:r>
              <a:rPr lang="en-GB" sz="3800" dirty="0" smtClean="0"/>
              <a:t>Mixing scheme</a:t>
            </a:r>
            <a:endParaRPr lang="en-GB" sz="3800" dirty="0"/>
          </a:p>
        </p:txBody>
      </p:sp>
      <p:sp>
        <p:nvSpPr>
          <p:cNvPr id="7" name="Inhaltsplatzhalter 5"/>
          <p:cNvSpPr>
            <a:spLocks noGrp="1"/>
          </p:cNvSpPr>
          <p:nvPr>
            <p:ph sz="half" idx="1"/>
          </p:nvPr>
        </p:nvSpPr>
        <p:spPr>
          <a:xfrm>
            <a:off x="205135" y="1092288"/>
            <a:ext cx="5662190" cy="4239833"/>
          </a:xfrm>
        </p:spPr>
        <p:txBody>
          <a:bodyPr/>
          <a:lstStyle/>
          <a:p>
            <a:r>
              <a:rPr lang="en-GB" dirty="0" smtClean="0"/>
              <a:t>Direct injection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6"/>
              <p:cNvSpPr txBox="1">
                <a:spLocks/>
              </p:cNvSpPr>
              <p:nvPr/>
            </p:nvSpPr>
            <p:spPr>
              <a:xfrm>
                <a:off x="5482211" y="1359725"/>
                <a:ext cx="6255953" cy="4239833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844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800" dirty="0" smtClean="0">
                    <a:solidFill>
                      <a:schemeClr val="tx1"/>
                    </a:solidFill>
                  </a:rPr>
                  <a:t>Three body recombination: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bar>
                        <m:barPr>
                          <m:pos m:val="top"/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m:rPr>
                              <m:sty m:val="p"/>
                            </m:rP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</m:bar>
                      <m:r>
                        <a:rPr lang="en-GB" sz="2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acc>
                        <m:accPr>
                          <m:chr m:val="̅"/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  <m:r>
                        <a:rPr lang="en-GB" sz="280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sz="2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800" dirty="0" smtClean="0">
                  <a:solidFill>
                    <a:schemeClr val="tx1"/>
                  </a:solidFill>
                </a:endParaRPr>
              </a:p>
              <a:p>
                <a:r>
                  <a:rPr lang="en-GB" sz="2800" dirty="0" smtClean="0">
                    <a:solidFill>
                      <a:schemeClr val="tx1"/>
                    </a:solidFill>
                  </a:rPr>
                  <a:t>Disadvantage:</a:t>
                </a:r>
              </a:p>
              <a:p>
                <a:r>
                  <a:rPr lang="en-GB" sz="2800" dirty="0">
                    <a:solidFill>
                      <a:schemeClr val="tx1"/>
                    </a:solidFill>
                  </a:rPr>
                  <a:t> </a:t>
                </a:r>
                <a:r>
                  <a:rPr lang="en-GB" sz="2800" dirty="0" smtClean="0">
                    <a:solidFill>
                      <a:schemeClr val="tx1"/>
                    </a:solidFill>
                  </a:rPr>
                  <a:t> energy spread of the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de-AT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bar>
                  </m:oMath>
                </a14:m>
                <a:r>
                  <a:rPr lang="en-GB" sz="2800" dirty="0" smtClean="0">
                    <a:solidFill>
                      <a:schemeClr val="tx1"/>
                    </a:solidFill>
                  </a:rPr>
                  <a:t> heats up the </a:t>
                </a:r>
              </a:p>
              <a:p>
                <a:r>
                  <a:rPr lang="en-GB" sz="2800" dirty="0">
                    <a:solidFill>
                      <a:schemeClr val="tx1"/>
                    </a:solidFill>
                  </a:rPr>
                  <a:t> </a:t>
                </a:r>
                <a:r>
                  <a:rPr lang="en-GB" sz="2800" dirty="0" smtClean="0">
                    <a:solidFill>
                      <a:schemeClr val="tx1"/>
                    </a:solidFill>
                  </a:rPr>
                  <a:t> e</a:t>
                </a:r>
                <a:r>
                  <a:rPr lang="en-GB" sz="2800" baseline="30000" dirty="0" smtClean="0">
                    <a:solidFill>
                      <a:schemeClr val="tx1"/>
                    </a:solidFill>
                  </a:rPr>
                  <a:t>+</a:t>
                </a:r>
                <a:r>
                  <a:rPr lang="en-GB" sz="2800" dirty="0" smtClean="0">
                    <a:solidFill>
                      <a:schemeClr val="tx1"/>
                    </a:solidFill>
                  </a:rPr>
                  <a:t> plasma and expands it </a:t>
                </a:r>
                <a:r>
                  <a:rPr lang="en-GB" sz="2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less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8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GB" sz="2800" dirty="0" smtClean="0">
                  <a:solidFill>
                    <a:schemeClr val="tx1"/>
                  </a:solidFill>
                </a:endParaRPr>
              </a:p>
              <a:p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Inhaltsplatzhalt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211" y="1359725"/>
                <a:ext cx="6255953" cy="4239833"/>
              </a:xfrm>
              <a:prstGeom prst="rect">
                <a:avLst/>
              </a:prstGeom>
              <a:blipFill>
                <a:blip r:embed="rId2"/>
                <a:stretch>
                  <a:fillRect l="-1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67" y="1523969"/>
            <a:ext cx="4719933" cy="32724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296092" y="4867841"/>
                <a:ext cx="4580708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cs typeface="Trebuchet MS"/>
                  </a:rPr>
                  <a:t>Direct injection scheme:</a:t>
                </a:r>
              </a:p>
              <a:p>
                <a:r>
                  <a:rPr lang="en-GB" sz="1400" dirty="0">
                    <a:cs typeface="Trebuchet MS"/>
                  </a:rPr>
                  <a:t>e</a:t>
                </a:r>
                <a:r>
                  <a:rPr lang="en-GB" sz="1400" dirty="0" smtClean="0">
                    <a:cs typeface="Trebuchet MS"/>
                  </a:rPr>
                  <a:t>+ sitting in a nested well potential (black curve). When antiprotons come, the well is opened (red curve) such that the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bar>
                  </m:oMath>
                </a14:m>
                <a:r>
                  <a:rPr lang="en-GB" sz="1400" dirty="0" smtClean="0">
                    <a:cs typeface="Trebuchet MS"/>
                  </a:rPr>
                  <a:t> can enter the well. The kinetic energy of the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bar>
                  </m:oMath>
                </a14:m>
                <a:r>
                  <a:rPr lang="en-GB" sz="1400" dirty="0" smtClean="0">
                    <a:cs typeface="Trebuchet MS"/>
                  </a:rPr>
                  <a:t> is slightly higher than of the positrons (yellow line) </a:t>
                </a:r>
                <a:r>
                  <a:rPr lang="en-GB" sz="1400" baseline="30000" dirty="0" smtClean="0">
                    <a:cs typeface="Trebuchet MS"/>
                  </a:rPr>
                  <a:t>[2]</a:t>
                </a: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92" y="4867841"/>
                <a:ext cx="4580708" cy="1169551"/>
              </a:xfrm>
              <a:prstGeom prst="rect">
                <a:avLst/>
              </a:prstGeom>
              <a:blipFill>
                <a:blip r:embed="rId4"/>
                <a:stretch>
                  <a:fillRect l="-399" t="-1047" r="-666" b="-4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94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301" y="1737532"/>
            <a:ext cx="6155993" cy="346148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6478" y="474466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Quantum state distribution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379676" y="1983698"/>
                <a:ext cx="5158975" cy="4373123"/>
              </a:xfrm>
            </p:spPr>
            <p:txBody>
              <a:bodyPr/>
              <a:lstStyle/>
              <a:p>
                <a:r>
                  <a:rPr lang="en-GB" dirty="0" smtClean="0"/>
                  <a:t>117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 smtClean="0"/>
                  <a:t> candidates in 114 mixing attempts at the position of the cavity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Estimation: ~8000 ground-state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 smtClean="0"/>
                  <a:t> for ppm measurement</a:t>
                </a:r>
                <a:endParaRPr lang="en-GB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9676" y="1983698"/>
                <a:ext cx="5158975" cy="4373123"/>
              </a:xfrm>
              <a:blipFill>
                <a:blip r:embed="rId3"/>
                <a:stretch>
                  <a:fillRect l="-2125" t="-2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6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808618" y="5199017"/>
                <a:ext cx="55473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Palatino Linotype" panose="02040502050505030304" pitchFamily="18" charset="0"/>
                    <a:cs typeface="Trebuchet MS"/>
                  </a:rPr>
                  <a:t>Number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1400" dirty="0" smtClean="0">
                    <a:latin typeface="Palatino Linotype" panose="02040502050505030304" pitchFamily="18" charset="0"/>
                    <a:cs typeface="Trebuchet MS"/>
                  </a:rPr>
                  <a:t> candidates per run at the cavity for different field ioniser settings. The y </a:t>
                </a:r>
                <a:r>
                  <a:rPr lang="en-GB" sz="1400" dirty="0" err="1" smtClean="0">
                    <a:latin typeface="Palatino Linotype" panose="02040502050505030304" pitchFamily="18" charset="0"/>
                    <a:cs typeface="Trebuchet MS"/>
                  </a:rPr>
                  <a:t>errorbars</a:t>
                </a:r>
                <a:r>
                  <a:rPr lang="en-GB" sz="1400" dirty="0" smtClean="0">
                    <a:latin typeface="Palatino Linotype" panose="02040502050505030304" pitchFamily="18" charset="0"/>
                    <a:cs typeface="Trebuchet MS"/>
                  </a:rPr>
                  <a:t> show Poisson errors. The EFI was used to ionise the states: n = 15, 29, 46, &gt;60 </a:t>
                </a:r>
                <a:r>
                  <a:rPr lang="en-GB" sz="1400" baseline="30000" dirty="0" smtClean="0">
                    <a:latin typeface="Palatino Linotype" panose="02040502050505030304" pitchFamily="18" charset="0"/>
                    <a:cs typeface="Trebuchet MS"/>
                  </a:rPr>
                  <a:t>[1] </a:t>
                </a: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8618" y="5199017"/>
                <a:ext cx="5547360" cy="738664"/>
              </a:xfrm>
              <a:prstGeom prst="rect">
                <a:avLst/>
              </a:prstGeom>
              <a:blipFill>
                <a:blip r:embed="rId4"/>
                <a:stretch>
                  <a:fillRect l="-330"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592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6133" y="314396"/>
            <a:ext cx="11338662" cy="752422"/>
          </a:xfrm>
        </p:spPr>
        <p:txBody>
          <a:bodyPr/>
          <a:lstStyle/>
          <a:p>
            <a:r>
              <a:rPr lang="en-GB" sz="3800" dirty="0" smtClean="0"/>
              <a:t>GS-Antihydrogen production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919" y="1189303"/>
            <a:ext cx="5489996" cy="3686933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662986" y="4876236"/>
                <a:ext cx="468495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Palatino Linotype" panose="02040502050505030304" pitchFamily="18" charset="0"/>
                    <a:cs typeface="Trebuchet MS"/>
                  </a:rPr>
                  <a:t>Contour plot of the simulated number of GS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1400" dirty="0" smtClean="0">
                    <a:latin typeface="Palatino Linotype" panose="02040502050505030304" pitchFamily="18" charset="0"/>
                    <a:cs typeface="Trebuchet MS"/>
                  </a:rPr>
                  <a:t> for various positron temperatures and densities using 10</a:t>
                </a:r>
                <a:r>
                  <a:rPr lang="en-GB" sz="1400" baseline="30000" dirty="0" smtClean="0">
                    <a:latin typeface="Palatino Linotype" panose="02040502050505030304" pitchFamily="18" charset="0"/>
                    <a:cs typeface="Trebuchet MS"/>
                  </a:rPr>
                  <a:t>6</a:t>
                </a:r>
                <a:r>
                  <a:rPr lang="en-GB" sz="1400" dirty="0" smtClean="0">
                    <a:latin typeface="Palatino Linotype" panose="02040502050505030304" pitchFamily="18" charset="0"/>
                    <a:cs typeface="Trebuchet MS"/>
                  </a:rPr>
                  <a:t> initial antiprotons </a:t>
                </a:r>
                <a:r>
                  <a:rPr lang="en-GB" sz="1400" baseline="30000" dirty="0" smtClean="0">
                    <a:latin typeface="Palatino Linotype" panose="02040502050505030304" pitchFamily="18" charset="0"/>
                    <a:cs typeface="Trebuchet MS"/>
                  </a:rPr>
                  <a:t>[3] </a:t>
                </a: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2986" y="4876236"/>
                <a:ext cx="4684956" cy="738664"/>
              </a:xfrm>
              <a:prstGeom prst="rect">
                <a:avLst/>
              </a:prstGeom>
              <a:blipFill>
                <a:blip r:embed="rId3"/>
                <a:stretch>
                  <a:fillRect l="-391"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91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357" y="2677800"/>
            <a:ext cx="3696559" cy="272588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5409" y="364688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Penning-</a:t>
            </a:r>
            <a:r>
              <a:rPr lang="en-GB" dirty="0" err="1" smtClean="0"/>
              <a:t>Malmberg</a:t>
            </a:r>
            <a:r>
              <a:rPr lang="en-GB" dirty="0" smtClean="0"/>
              <a:t> trap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9676" y="1045030"/>
            <a:ext cx="5890495" cy="1833056"/>
          </a:xfrm>
        </p:spPr>
        <p:txBody>
          <a:bodyPr/>
          <a:lstStyle/>
          <a:p>
            <a:r>
              <a:rPr lang="en-GB" dirty="0" smtClean="0"/>
              <a:t>Axial confinement: electric Potential</a:t>
            </a:r>
          </a:p>
          <a:p>
            <a:endParaRPr lang="en-GB" dirty="0"/>
          </a:p>
          <a:p>
            <a:r>
              <a:rPr lang="en-GB" dirty="0" smtClean="0"/>
              <a:t>Radial confinement: Magnetic field 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738" y="975856"/>
            <a:ext cx="5212532" cy="179085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158855" y="2766711"/>
            <a:ext cx="4504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Schematic of a </a:t>
            </a:r>
            <a:r>
              <a:rPr lang="en-GB" sz="1400" dirty="0" err="1" smtClean="0">
                <a:cs typeface="Trebuchet MS"/>
              </a:rPr>
              <a:t>pl</a:t>
            </a:r>
            <a:r>
              <a:rPr lang="de-AT" sz="1400" dirty="0" err="1" smtClean="0">
                <a:cs typeface="Trebuchet MS"/>
              </a:rPr>
              <a:t>asma</a:t>
            </a:r>
            <a:r>
              <a:rPr lang="de-AT" sz="1400" dirty="0" smtClean="0">
                <a:cs typeface="Trebuchet MS"/>
              </a:rPr>
              <a:t> in a </a:t>
            </a:r>
            <a:r>
              <a:rPr lang="en-GB" sz="1400" dirty="0" smtClean="0">
                <a:cs typeface="Trebuchet MS"/>
              </a:rPr>
              <a:t>Penning-</a:t>
            </a:r>
            <a:r>
              <a:rPr lang="en-GB" sz="1400" dirty="0" err="1" smtClean="0">
                <a:cs typeface="Trebuchet MS"/>
              </a:rPr>
              <a:t>Malmberg</a:t>
            </a:r>
            <a:r>
              <a:rPr lang="en-GB" sz="1400" dirty="0" smtClean="0">
                <a:cs typeface="Trebuchet MS"/>
              </a:rPr>
              <a:t> trap</a:t>
            </a:r>
            <a:r>
              <a:rPr lang="en-GB" sz="1400" baseline="30000" dirty="0" smtClean="0">
                <a:cs typeface="Trebuchet MS"/>
              </a:rPr>
              <a:t>[4]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79612" y="5572473"/>
            <a:ext cx="4766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Motion of a single particle in a Penning-</a:t>
            </a:r>
            <a:r>
              <a:rPr lang="en-GB" sz="1400" dirty="0" err="1">
                <a:cs typeface="Trebuchet MS"/>
              </a:rPr>
              <a:t>M</a:t>
            </a:r>
            <a:r>
              <a:rPr lang="en-GB" sz="1400" dirty="0" err="1" smtClean="0">
                <a:cs typeface="Trebuchet MS"/>
              </a:rPr>
              <a:t>almberg</a:t>
            </a:r>
            <a:r>
              <a:rPr lang="en-GB" sz="1400" dirty="0" smtClean="0">
                <a:cs typeface="Trebuchet MS"/>
              </a:rPr>
              <a:t> trap</a:t>
            </a:r>
            <a:r>
              <a:rPr lang="en-GB" sz="1400" baseline="30000" dirty="0" smtClean="0">
                <a:cs typeface="Trebuchet MS"/>
              </a:rPr>
              <a:t>[3]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710074" y="5002172"/>
                <a:ext cx="2155847" cy="5167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  <m:t>𝜔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  <m:t>𝑐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  <a:cs typeface="Trebuchet MS"/>
                        </a:rPr>
                        <m:t>=</m:t>
                      </m:r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  <m:t>𝜔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  <m:t>+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  <a:cs typeface="Trebuchet MS"/>
                        </a:rPr>
                        <m:t>+</m:t>
                      </m:r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  <m:t>𝜔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cs typeface="Trebuchet MS"/>
                            </a:rPr>
                            <m:t>−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  <a:cs typeface="Trebuchet MS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en-GB" dirty="0" smtClean="0">
                  <a:latin typeface="Trebuchet MS"/>
                  <a:cs typeface="Trebuchet MS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074" y="5002172"/>
                <a:ext cx="2155847" cy="5167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5708140" y="4413055"/>
                <a:ext cx="2661947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  <m:t>𝜔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rebuchet MS"/>
                          </a:rPr>
                          <m:t>±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  <a:cs typeface="Trebuchet MS"/>
                      </a:rPr>
                      <m:t>=</m:t>
                    </m:r>
                    <m:f>
                      <m:fPr>
                        <m:ctrlP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</m:ctrlPr>
                      </m:fPr>
                      <m:num>
                        <m: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  <m:t>1</m:t>
                        </m:r>
                      </m:num>
                      <m:den>
                        <m: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  <m:t>2</m:t>
                        </m:r>
                      </m:den>
                    </m:f>
                    <m:r>
                      <a:rPr lang="de-AT" b="0" i="1" smtClean="0">
                        <a:latin typeface="Cambria Math" panose="02040503050406030204" pitchFamily="18" charset="0"/>
                        <a:cs typeface="Trebuchet MS"/>
                      </a:rPr>
                      <m:t>(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  <m:t>𝜔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  <a:cs typeface="Trebuchet MS"/>
                          </a:rPr>
                          <m:t>𝑐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rebuchet MS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de-A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rebuchet MS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de-A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</m:ctrlPr>
                          </m:sSubSup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  <m:t>𝜔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  <m:t>𝑐</m:t>
                            </m:r>
                          </m:sub>
                          <m:sup>
                            <m:r>
                              <a:rPr lang="de-A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  <m:t>2</m:t>
                            </m:r>
                          </m:sup>
                        </m:sSubSup>
                        <m:r>
                          <a:rPr lang="de-AT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rebuchet MS"/>
                          </a:rPr>
                          <m:t>−2</m:t>
                        </m:r>
                        <m:sSubSup>
                          <m:sSubSupPr>
                            <m:ctrlPr>
                              <a:rPr lang="de-A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</m:ctrlPr>
                          </m:sSubSup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  <m:t>𝜔</m:t>
                            </m:r>
                          </m:e>
                          <m:sub>
                            <m:r>
                              <a:rPr lang="de-A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  <m:t>𝑧</m:t>
                            </m:r>
                          </m:sub>
                          <m:sup>
                            <m:r>
                              <a:rPr lang="de-A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rebuchet MS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GB" dirty="0" smtClean="0">
                    <a:latin typeface="Trebuchet MS"/>
                    <a:cs typeface="Trebuchet MS"/>
                  </a:rPr>
                  <a:t>) </a:t>
                </a:r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140" y="4413055"/>
                <a:ext cx="2661947" cy="394980"/>
              </a:xfrm>
              <a:prstGeom prst="rect">
                <a:avLst/>
              </a:prstGeom>
              <a:blipFill>
                <a:blip r:embed="rId5"/>
                <a:stretch>
                  <a:fillRect l="-2288" t="-7692" r="-4348" b="-1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hteck 14"/>
              <p:cNvSpPr/>
              <p:nvPr/>
            </p:nvSpPr>
            <p:spPr>
              <a:xfrm>
                <a:off x="5602711" y="3380243"/>
                <a:ext cx="1408912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</a:rPr>
                                <m:t>qU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b="0" i="0" smtClean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p>
                                  <m:r>
                                    <a:rPr lang="de-AT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htec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11" y="3380243"/>
                <a:ext cx="1408912" cy="9106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8510723" y="3708730"/>
                <a:ext cx="16258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AT" sz="14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de-AT" sz="1400" dirty="0" smtClean="0">
                    <a:latin typeface="Trebuchet MS"/>
                    <a:cs typeface="Trebuchet MS"/>
                  </a:rPr>
                  <a:t> … axial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motion</a:t>
                </a:r>
                <a:endParaRPr lang="en-GB" sz="1400" dirty="0" smtClean="0">
                  <a:latin typeface="Trebuchet MS"/>
                  <a:cs typeface="Trebuchet MS"/>
                </a:endParaRPr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0723" y="3708730"/>
                <a:ext cx="1625894" cy="307777"/>
              </a:xfrm>
              <a:prstGeom prst="rect">
                <a:avLst/>
              </a:prstGeom>
              <a:blipFill>
                <a:blip r:embed="rId7"/>
                <a:stretch>
                  <a:fillRect t="-3922" r="-375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8510723" y="4290072"/>
                <a:ext cx="30823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1400" i="1">
                            <a:latin typeface="Cambria Math" panose="02040503050406030204" pitchFamily="18" charset="0"/>
                            <a:cs typeface="Trebuchet MS"/>
                          </a:rPr>
                        </m:ctrlPr>
                      </m:sSubPr>
                      <m:e>
                        <m:r>
                          <a:rPr lang="de-AT" sz="1400" i="1">
                            <a:latin typeface="Cambria Math" panose="02040503050406030204" pitchFamily="18" charset="0"/>
                            <a:cs typeface="Trebuchet MS"/>
                          </a:rPr>
                          <m:t>𝜔</m:t>
                        </m:r>
                      </m:e>
                      <m:sub>
                        <m:r>
                          <a:rPr lang="de-AT" sz="1400" i="1">
                            <a:latin typeface="Cambria Math" panose="02040503050406030204" pitchFamily="18" charset="0"/>
                            <a:cs typeface="Trebuchet MS"/>
                          </a:rPr>
                          <m:t>+</m:t>
                        </m:r>
                      </m:sub>
                    </m:sSub>
                  </m:oMath>
                </a14:m>
                <a:r>
                  <a:rPr lang="de-AT" sz="1400" dirty="0" smtClean="0">
                    <a:latin typeface="Trebuchet MS"/>
                    <a:cs typeface="Trebuchet MS"/>
                  </a:rPr>
                  <a:t> …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modified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cyclotron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frequency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endParaRPr lang="en-GB" sz="1400" dirty="0" smtClean="0">
                  <a:latin typeface="Trebuchet MS"/>
                  <a:cs typeface="Trebuchet MS"/>
                </a:endParaRPr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0723" y="4290072"/>
                <a:ext cx="3082319" cy="307777"/>
              </a:xfrm>
              <a:prstGeom prst="rect">
                <a:avLst/>
              </a:prstGeom>
              <a:blipFill>
                <a:blip r:embed="rId8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8515390" y="4532812"/>
                <a:ext cx="24261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1400" i="1" smtClean="0">
                            <a:latin typeface="Cambria Math" panose="02040503050406030204" pitchFamily="18" charset="0"/>
                            <a:cs typeface="Trebuchet MS"/>
                          </a:rPr>
                        </m:ctrlPr>
                      </m:sSubPr>
                      <m:e>
                        <m:r>
                          <a:rPr lang="de-AT" sz="1400" i="1">
                            <a:latin typeface="Cambria Math" panose="02040503050406030204" pitchFamily="18" charset="0"/>
                            <a:cs typeface="Trebuchet MS"/>
                          </a:rPr>
                          <m:t>𝜔</m:t>
                        </m:r>
                      </m:e>
                      <m:sub>
                        <m:r>
                          <a:rPr lang="de-AT" sz="1400" b="0" i="1" smtClean="0">
                            <a:latin typeface="Cambria Math" panose="02040503050406030204" pitchFamily="18" charset="0"/>
                            <a:cs typeface="Trebuchet MS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AT" sz="1400" dirty="0" smtClean="0">
                    <a:latin typeface="Trebuchet MS"/>
                    <a:cs typeface="Trebuchet MS"/>
                  </a:rPr>
                  <a:t> …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magnetron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frequency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endParaRPr lang="en-GB" sz="1400" dirty="0" smtClean="0">
                  <a:latin typeface="Trebuchet MS"/>
                  <a:cs typeface="Trebuchet MS"/>
                </a:endParaRPr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390" y="4532812"/>
                <a:ext cx="2426113" cy="307777"/>
              </a:xfrm>
              <a:prstGeom prst="rect">
                <a:avLst/>
              </a:prstGeom>
              <a:blipFill>
                <a:blip r:embed="rId9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8515390" y="5095903"/>
                <a:ext cx="22860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1400" i="1" smtClean="0">
                            <a:latin typeface="Cambria Math" panose="02040503050406030204" pitchFamily="18" charset="0"/>
                            <a:cs typeface="Trebuchet MS"/>
                          </a:rPr>
                        </m:ctrlPr>
                      </m:sSubPr>
                      <m:e>
                        <m:r>
                          <a:rPr lang="de-AT" sz="1400" i="1">
                            <a:latin typeface="Cambria Math" panose="02040503050406030204" pitchFamily="18" charset="0"/>
                            <a:cs typeface="Trebuchet MS"/>
                          </a:rPr>
                          <m:t>𝜔</m:t>
                        </m:r>
                      </m:e>
                      <m:sub>
                        <m:r>
                          <a:rPr lang="de-AT" sz="1400" b="0" i="1" smtClean="0">
                            <a:latin typeface="Cambria Math" panose="02040503050406030204" pitchFamily="18" charset="0"/>
                            <a:cs typeface="Trebuchet MS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de-AT" sz="1400" dirty="0" smtClean="0">
                    <a:latin typeface="Trebuchet MS"/>
                    <a:cs typeface="Trebuchet MS"/>
                  </a:rPr>
                  <a:t> …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cyclotron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r>
                  <a:rPr lang="de-AT" sz="1400" dirty="0" err="1" smtClean="0">
                    <a:latin typeface="Trebuchet MS"/>
                    <a:cs typeface="Trebuchet MS"/>
                  </a:rPr>
                  <a:t>frequency</a:t>
                </a:r>
                <a:r>
                  <a:rPr lang="de-AT" sz="1400" dirty="0" smtClean="0">
                    <a:latin typeface="Trebuchet MS"/>
                    <a:cs typeface="Trebuchet MS"/>
                  </a:rPr>
                  <a:t> </a:t>
                </a:r>
                <a:endParaRPr lang="en-GB" sz="1400" dirty="0" smtClean="0">
                  <a:latin typeface="Trebuchet MS"/>
                  <a:cs typeface="Trebuchet MS"/>
                </a:endParaRPr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390" y="5095903"/>
                <a:ext cx="2286010" cy="307777"/>
              </a:xfrm>
              <a:prstGeom prst="rect">
                <a:avLst/>
              </a:prstGeom>
              <a:blipFill>
                <a:blip r:embed="rId10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54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9580" y="251476"/>
            <a:ext cx="8419043" cy="553455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Trap in real </a:t>
            </a:r>
            <a:r>
              <a:rPr lang="de-AT" dirty="0" err="1" smtClean="0"/>
              <a:t>life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Lanz Andreas 13.01.2023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F9E88-97E7-4228-987B-BA128CA1C983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548" y="791639"/>
            <a:ext cx="6782355" cy="145255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830549" y="5991505"/>
            <a:ext cx="6500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cs typeface="Trebuchet MS"/>
              </a:rPr>
              <a:t>Picture of the Cusp trap (top) positron trap (middle) &amp; stacker (bottom)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830549" y="2208780"/>
            <a:ext cx="6782354" cy="172439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550" y="3933172"/>
            <a:ext cx="6782353" cy="2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mi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>
            <a:latin typeface="Trebuchet MS"/>
            <a:cs typeface="Trebuchet M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mi layout" id="{8AA392E1-685C-4C40-A4C7-9894E8A25366}" vid="{C6747D8A-1F6B-473E-B944-245EB32AF98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1455</Words>
  <Application>Microsoft Office PowerPoint</Application>
  <PresentationFormat>Breitbild</PresentationFormat>
  <Paragraphs>274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 Math</vt:lpstr>
      <vt:lpstr>Palatino</vt:lpstr>
      <vt:lpstr>Palatino Linotype</vt:lpstr>
      <vt:lpstr>Trebuchet MS</vt:lpstr>
      <vt:lpstr>Wingdings</vt:lpstr>
      <vt:lpstr>smi layout</vt:lpstr>
      <vt:lpstr>Non-neutral plasma manipulation for antihydrogen production</vt:lpstr>
      <vt:lpstr>Outline</vt:lpstr>
      <vt:lpstr>Introduction</vt:lpstr>
      <vt:lpstr>Experimental method</vt:lpstr>
      <vt:lpstr>Mixing scheme</vt:lpstr>
      <vt:lpstr>Quantum state distribution</vt:lpstr>
      <vt:lpstr>GS-Antihydrogen production </vt:lpstr>
      <vt:lpstr>Penning-Malmberg trap</vt:lpstr>
      <vt:lpstr>Trap in real life</vt:lpstr>
      <vt:lpstr>Plasma manipulation I </vt:lpstr>
      <vt:lpstr>PowerPoint-Präsentation</vt:lpstr>
      <vt:lpstr>Temperature diagnostic</vt:lpstr>
      <vt:lpstr>Plasma manipulation III</vt:lpstr>
      <vt:lpstr>Results with e-: SDREVC (old trap)</vt:lpstr>
      <vt:lpstr>Plasma T in old Cusp trap</vt:lpstr>
      <vt:lpstr>Upgrade of Cusp trap</vt:lpstr>
      <vt:lpstr>Results with e- (new trap)</vt:lpstr>
      <vt:lpstr>Positron system: Source + Trap</vt:lpstr>
      <vt:lpstr>Positron System: Stacker</vt:lpstr>
      <vt:lpstr>Upgrade of the e+ system I</vt:lpstr>
      <vt:lpstr>Upgrade of the e+ system II</vt:lpstr>
      <vt:lpstr>Reality in the upgraded positron system</vt:lpstr>
      <vt:lpstr>Proton Source</vt:lpstr>
      <vt:lpstr>PowerPoint-Präsentation</vt:lpstr>
      <vt:lpstr>Acknowledgments</vt:lpstr>
      <vt:lpstr>References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Lanz, Andreas</dc:creator>
  <cp:lastModifiedBy>Lanz, Andreas</cp:lastModifiedBy>
  <cp:revision>287</cp:revision>
  <dcterms:created xsi:type="dcterms:W3CDTF">2021-04-14T09:51:55Z</dcterms:created>
  <dcterms:modified xsi:type="dcterms:W3CDTF">2023-01-13T11:46:13Z</dcterms:modified>
</cp:coreProperties>
</file>